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Roboto"/>
      <p:regular r:id="rId30"/>
      <p:bold r:id="rId31"/>
      <p:italic r:id="rId32"/>
      <p:boldItalic r:id="rId33"/>
    </p:embeddedFont>
    <p:embeddedFont>
      <p:font typeface="Open Sans"/>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6.xml"/><Relationship Id="rId33" Type="http://schemas.openxmlformats.org/officeDocument/2006/relationships/font" Target="fonts/Roboto-boldItalic.fntdata"/><Relationship Id="rId10" Type="http://schemas.openxmlformats.org/officeDocument/2006/relationships/slide" Target="slides/slide5.xml"/><Relationship Id="rId32" Type="http://schemas.openxmlformats.org/officeDocument/2006/relationships/font" Target="fonts/Roboto-italic.fntdata"/><Relationship Id="rId13" Type="http://schemas.openxmlformats.org/officeDocument/2006/relationships/slide" Target="slides/slide8.xml"/><Relationship Id="rId35" Type="http://schemas.openxmlformats.org/officeDocument/2006/relationships/font" Target="fonts/OpenSans-bold.fntdata"/><Relationship Id="rId12" Type="http://schemas.openxmlformats.org/officeDocument/2006/relationships/slide" Target="slides/slide7.xml"/><Relationship Id="rId34" Type="http://schemas.openxmlformats.org/officeDocument/2006/relationships/font" Target="fonts/OpenSans-regular.fntdata"/><Relationship Id="rId15" Type="http://schemas.openxmlformats.org/officeDocument/2006/relationships/slide" Target="slides/slide10.xml"/><Relationship Id="rId37" Type="http://schemas.openxmlformats.org/officeDocument/2006/relationships/font" Target="fonts/OpenSans-boldItalic.fntdata"/><Relationship Id="rId14" Type="http://schemas.openxmlformats.org/officeDocument/2006/relationships/slide" Target="slides/slide9.xml"/><Relationship Id="rId36" Type="http://schemas.openxmlformats.org/officeDocument/2006/relationships/font" Target="fonts/OpenSans-italic.fnt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2611bd8747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12611bd8747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Glance is the OpenStack image service. With upgrade to xena glance now has Support for unified quotas using keystone limits. At CERN we have linux, windows images. Users can upload their own image for their specific work. We also encourage users to create snapshots of their machines, however this also leads to a problem. Users tends to forget to delete their images/snapshots.  We reach out to users to delete their snapshots.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2611bd8747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2611bd8747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12611bd8747_0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12611bd8747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125f94f2bd0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125f94f2bd0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400">
                <a:solidFill>
                  <a:schemeClr val="dk1"/>
                </a:solidFill>
              </a:rPr>
              <a:t>Migration cycle is a tool to improve virtual machines uptime and ensuring their maintenance while reducing the intervention/downtime. Now i will focus only migration cycle tool that I worked on and details around it.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def366f7a4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def366f7a4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simplest way/scenario . things can be skipped. Show potential of tool</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2611bd8747_0_2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12611bd8747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cebd5ebd87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cebd5ebd87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Tell story that repair team interact with openstack api via Rundeck and they have set of 2 jobs minor and simple reboot. </a:t>
            </a:r>
            <a:endParaRPr/>
          </a:p>
          <a:p>
            <a:pPr indent="0" lvl="0" marL="0" rtl="0" algn="l">
              <a:spcBef>
                <a:spcPts val="0"/>
              </a:spcBef>
              <a:spcAft>
                <a:spcPts val="0"/>
              </a:spcAft>
              <a:buNone/>
            </a:pPr>
            <a:r>
              <a:rPr lang="en"/>
              <a:t>Repair</a:t>
            </a:r>
            <a:r>
              <a:rPr lang="en"/>
              <a:t> team is external team that manages the hardware in data center and if they want to perform intervention/repair </a:t>
            </a:r>
            <a:r>
              <a:rPr lang="en"/>
              <a:t>upgrades they use these rundeck jobs.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cebd5ebd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cebd5ebd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cebd5ebd8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cebd5ebd8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cebd5ebd8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cebd5ebd8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job becomes 2 step process ? Because we wanted to slowly bring change to repair team procedures. </a:t>
            </a:r>
            <a:endParaRPr/>
          </a:p>
          <a:p>
            <a:pPr indent="-298450" lvl="0" marL="457200" rtl="0" algn="l">
              <a:spcBef>
                <a:spcPts val="0"/>
              </a:spcBef>
              <a:spcAft>
                <a:spcPts val="0"/>
              </a:spcAft>
              <a:buSzPts val="1100"/>
              <a:buChar char="-"/>
            </a:pPr>
            <a:r>
              <a:rPr lang="en"/>
              <a:t>Live migration does not always </a:t>
            </a:r>
            <a:r>
              <a:rPr lang="en"/>
              <a:t>succeed</a:t>
            </a:r>
            <a:r>
              <a:rPr lang="en"/>
              <a:t>. </a:t>
            </a:r>
            <a:endParaRPr/>
          </a:p>
          <a:p>
            <a:pPr indent="-298450" lvl="0" marL="457200" rtl="0" algn="l">
              <a:spcBef>
                <a:spcPts val="0"/>
              </a:spcBef>
              <a:spcAft>
                <a:spcPts val="0"/>
              </a:spcAft>
              <a:buSzPts val="1100"/>
              <a:buChar char="-"/>
            </a:pPr>
            <a:r>
              <a:rPr lang="en"/>
              <a:t>Keep things simple as possible. Not changing repair procedure too much</a:t>
            </a:r>
            <a:endParaRPr/>
          </a:p>
          <a:p>
            <a:pPr indent="-298450" lvl="0" marL="457200" rtl="0" algn="l">
              <a:spcBef>
                <a:spcPts val="0"/>
              </a:spcBef>
              <a:spcAft>
                <a:spcPts val="0"/>
              </a:spcAft>
              <a:buSzPts val="1100"/>
              <a:buChar char="-"/>
            </a:pPr>
            <a:r>
              <a:rPr lang="en"/>
              <a:t>The jobs might have similarities but they have some different parameters like, duration, schedule date etc which is not needed by new job.</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ccd30f8e8a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ccd30f8e8a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highlight>
                  <a:srgbClr val="FFFFFF"/>
                </a:highlight>
                <a:latin typeface="Roboto"/>
                <a:ea typeface="Roboto"/>
                <a:cs typeface="Roboto"/>
                <a:sym typeface="Roboto"/>
              </a:rPr>
              <a:t>This talk will cover </a:t>
            </a:r>
            <a:r>
              <a:rPr lang="en" sz="1000">
                <a:solidFill>
                  <a:schemeClr val="dk1"/>
                </a:solidFill>
                <a:highlight>
                  <a:srgbClr val="FFFFFF"/>
                </a:highlight>
                <a:latin typeface="Roboto"/>
                <a:ea typeface="Roboto"/>
                <a:cs typeface="Roboto"/>
                <a:sym typeface="Roboto"/>
              </a:rPr>
              <a:t>update of the evolution of the cloud service over the past year, and the plans for the upcoming year.</a:t>
            </a:r>
            <a:endParaRPr>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highlight>
                  <a:srgbClr val="FFFFFF"/>
                </a:highlight>
                <a:latin typeface="Roboto"/>
                <a:ea typeface="Roboto"/>
                <a:cs typeface="Roboto"/>
                <a:sym typeface="Roboto"/>
              </a:rPr>
              <a:t> and also our challenges  and approach to high availability , VMs live migrations and monitoring live migration executions.</a:t>
            </a:r>
            <a:endParaRPr sz="100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cc482d9d3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cc482d9d3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Manually applying security patches will take forever. Why we need migration cycle ? because the job will run for weeks or months and rundeck jobs </a:t>
            </a:r>
            <a:r>
              <a:rPr lang="en"/>
              <a:t>cannot</a:t>
            </a:r>
            <a:r>
              <a:rPr lang="en"/>
              <a:t> run for that long duration</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def366f7a4_2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def366f7a4_2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discovered another use case. Jan/cloud-team started migration campaign </a:t>
            </a:r>
            <a:r>
              <a:rPr lang="en"/>
              <a:t>decommissioning</a:t>
            </a:r>
            <a:r>
              <a:rPr lang="en"/>
              <a:t> of cell and we didn’t had the tool to easily live migrate the instances , so we thought can we reuse the migration_cycle tool for this . Migration cycle was not designed for this at all. So we needed to rethink how the tools work to adapt it to new use case . and to trigger live migrations per node.  So this new use case came up and we decided to make a CLI interface with more new features.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def366f7a4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def366f7a4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Also we added support for all this in rundeck. You can also now run migration cycle CLI on rundeck and preserve logs.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ccd30f8e8a_6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ccd30f8e8a_6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125bd67c17f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125bd67c17f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Migration operation used to be very error prone. Belmiro invested time to harden the migration operations and now the operations are quite smooth, less error prone.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246058518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246058518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highlight>
                  <a:srgbClr val="FFFFFF"/>
                </a:highlight>
                <a:latin typeface="Roboto"/>
                <a:ea typeface="Roboto"/>
                <a:cs typeface="Roboto"/>
                <a:sym typeface="Roboto"/>
              </a:rPr>
              <a:t>This is the outline we will follow for this talk.  These are the topics in glance that I will try to cover. Let’s start with the overview of the cern cloud.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24605851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24605851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highlight>
                  <a:srgbClr val="FFFFFF"/>
                </a:highlight>
                <a:latin typeface="Roboto"/>
                <a:ea typeface="Roboto"/>
                <a:cs typeface="Roboto"/>
                <a:sym typeface="Roboto"/>
              </a:rPr>
              <a:t>CERN's private OpenStack cloud offers more than 300,000 cores to over 3000 users with services for compute, multiple storage types, baremetal, container clusters, and more.</a:t>
            </a:r>
            <a:endParaRPr sz="1000">
              <a:solidFill>
                <a:schemeClr val="dk1"/>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rPr lang="en"/>
              <a:t>Here we can see an Overview of the Cloud service statistics and some graphs with numbers that represent evolution of our services over the time. We can highlight that we have more than 9k physical servers in the ironic service and 13k virtual machines in nova. Among our resources we have 453k cores and almost 2pb of ram.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past we converted batch to virtual machines but now Ironic provides the same virtualization api functionality without the performance issues of virtualization.</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2611bd8747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2611bd8747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 is best thought of as a bare metal hypervisor API and a set of plugins which interact with the bare metal hypervisors.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2502d709d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2502d709d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 the Ironic side, the whole onboarding of physical machines is moved to it (auto-registration, inventory verification, burn-in, benchmarking, ... (provisioning was done with Ironic already before))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2611bd8747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2611bd874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Advantage of converting virtual to physical batch is that there is no virtualization, hypervisor overhead. A bare metal server enables the user to rely on the entire hardware setup.</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24f25c508c_1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24f25c508c_1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As </a:t>
            </a:r>
            <a:r>
              <a:rPr lang="en"/>
              <a:t> cloud service managers, one of our tasks is to make sure that the desired computational power is delivered to all users. This task is accomplished by monitoring the utilization metrics of each hypervisor and reacting to alarms in case of server saturation to mitigate the interference between VMs.</a:t>
            </a:r>
            <a:endParaRPr/>
          </a:p>
          <a:p>
            <a:pPr indent="0" lvl="0" marL="0" rtl="0" algn="l">
              <a:lnSpc>
                <a:spcPct val="115000"/>
              </a:lnSpc>
              <a:spcBef>
                <a:spcPts val="1200"/>
              </a:spcBef>
              <a:spcAft>
                <a:spcPts val="1200"/>
              </a:spcAft>
              <a:buNone/>
            </a:pPr>
            <a:r>
              <a:rPr lang="en"/>
              <a:t>In order to maximize the efficiency of our cloud infrastructure and to reduce the monitoring effort for service managers, we have developed an Anomaly Detection System that leverages unsupervised machine learning methods for time series metrics. To learn more about </a:t>
            </a:r>
            <a:r>
              <a:rPr lang="en"/>
              <a:t>anomaly</a:t>
            </a:r>
            <a:r>
              <a:rPr lang="en"/>
              <a:t> detection attend the next talk by Antonin Dvorak right after this.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2611bd8747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12611bd8747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Glance is the OpenStack image service. With upgrade to xena glance now has Support for unified quotas using keystone limits. At CERN we have linux, windows images. Users can upload their own image for their specific work. We also encourage users to create snapshots of their machines, however this also leads to a problem. Users tends to forget to delete their images/snapshots.  We reach out to users to delete their snapshots.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techblog.web.cern.ch/techblog/post/50tb-of-cloud-images/" TargetMode="External"/><Relationship Id="rId4" Type="http://schemas.openxmlformats.org/officeDocument/2006/relationships/image" Target="../media/image5.png"/><Relationship Id="rId5" Type="http://schemas.openxmlformats.org/officeDocument/2006/relationships/image" Target="../media/image9.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7.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3.jpg"/><Relationship Id="rId5"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s://techblog.web.cern.ch/techblog/post/beyond-live-migrating-virtual-machines/"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hyperlink" Target="https://techblog.web.cern.ch/techblog/post/we-live-migrated-900-vms/" TargetMode="External"/><Relationship Id="rId4" Type="http://schemas.openxmlformats.org/officeDocument/2006/relationships/hyperlink" Target="https://gitlab.cern.ch/cloud-infrastructure/migration_cycl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indico.cern.ch/event/1096851/"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4.png"/><Relationship Id="rId5"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hyperlink" Target="https://indico.cern.ch/event/1123214/contributions/4809938/"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t/>
            </a:r>
            <a:endParaRPr/>
          </a:p>
        </p:txBody>
      </p:sp>
      <p:pic>
        <p:nvPicPr>
          <p:cNvPr id="56" name="Google Shape;56;p13"/>
          <p:cNvPicPr preferRelativeResize="0"/>
          <p:nvPr/>
        </p:nvPicPr>
        <p:blipFill>
          <a:blip r:embed="rId3">
            <a:alphaModFix/>
          </a:blip>
          <a:stretch>
            <a:fillRect/>
          </a:stretch>
        </p:blipFill>
        <p:spPr>
          <a:xfrm>
            <a:off x="0" y="0"/>
            <a:ext cx="9144000" cy="5143500"/>
          </a:xfrm>
          <a:prstGeom prst="rect">
            <a:avLst/>
          </a:prstGeom>
          <a:noFill/>
          <a:ln>
            <a:noFill/>
          </a:ln>
        </p:spPr>
      </p:pic>
      <p:sp>
        <p:nvSpPr>
          <p:cNvPr id="57" name="Google Shape;57;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Openstack image “glance” service upgrades</a:t>
            </a:r>
            <a:endParaRPr b="1">
              <a:solidFill>
                <a:schemeClr val="accent1"/>
              </a:solidFill>
            </a:endParaRPr>
          </a:p>
        </p:txBody>
      </p:sp>
      <p:sp>
        <p:nvSpPr>
          <p:cNvPr id="152" name="Google Shape;152;p22"/>
          <p:cNvSpPr txBox="1"/>
          <p:nvPr>
            <p:ph idx="1" type="body"/>
          </p:nvPr>
        </p:nvSpPr>
        <p:spPr>
          <a:xfrm>
            <a:off x="206000" y="164042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Upgraded to Xena version.</a:t>
            </a:r>
            <a:endParaRPr/>
          </a:p>
          <a:p>
            <a:pPr indent="-342900" lvl="0" marL="457200" rtl="0" algn="l">
              <a:spcBef>
                <a:spcPts val="0"/>
              </a:spcBef>
              <a:spcAft>
                <a:spcPts val="0"/>
              </a:spcAft>
              <a:buSzPts val="1800"/>
              <a:buChar char="-"/>
            </a:pPr>
            <a:r>
              <a:rPr lang="en"/>
              <a:t>Support for glance quotas</a:t>
            </a:r>
            <a:endParaRPr/>
          </a:p>
          <a:p>
            <a:pPr indent="-342900" lvl="0" marL="457200" rtl="0" algn="l">
              <a:spcBef>
                <a:spcPts val="0"/>
              </a:spcBef>
              <a:spcAft>
                <a:spcPts val="0"/>
              </a:spcAft>
              <a:buSzPts val="1800"/>
              <a:buChar char="-"/>
            </a:pPr>
            <a:r>
              <a:rPr lang="en"/>
              <a:t>Why quotas are important</a:t>
            </a:r>
            <a:endParaRPr/>
          </a:p>
          <a:p>
            <a:pPr indent="-342900" lvl="0" marL="457200" rtl="0" algn="l">
              <a:spcBef>
                <a:spcPts val="0"/>
              </a:spcBef>
              <a:spcAft>
                <a:spcPts val="0"/>
              </a:spcAft>
              <a:buSzPts val="1800"/>
              <a:buChar char="-"/>
            </a:pPr>
            <a:r>
              <a:rPr lang="en" u="sng">
                <a:solidFill>
                  <a:schemeClr val="hlink"/>
                </a:solidFill>
                <a:hlinkClick r:id="rId3"/>
              </a:rPr>
              <a:t>50 TB of Cloud Images blog</a:t>
            </a:r>
            <a:r>
              <a:rPr lang="en"/>
              <a:t> </a:t>
            </a:r>
            <a:endParaRPr/>
          </a:p>
        </p:txBody>
      </p:sp>
      <p:sp>
        <p:nvSpPr>
          <p:cNvPr id="153" name="Google Shape;153;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54" name="Google Shape;154;p22"/>
          <p:cNvPicPr preferRelativeResize="0"/>
          <p:nvPr/>
        </p:nvPicPr>
        <p:blipFill>
          <a:blip r:embed="rId4">
            <a:alphaModFix/>
          </a:blip>
          <a:stretch>
            <a:fillRect/>
          </a:stretch>
        </p:blipFill>
        <p:spPr>
          <a:xfrm>
            <a:off x="3666775" y="1640434"/>
            <a:ext cx="5236925" cy="3142491"/>
          </a:xfrm>
          <a:prstGeom prst="rect">
            <a:avLst/>
          </a:prstGeom>
          <a:noFill/>
          <a:ln>
            <a:noFill/>
          </a:ln>
        </p:spPr>
      </p:pic>
      <p:pic>
        <p:nvPicPr>
          <p:cNvPr id="155" name="Google Shape;155;p22"/>
          <p:cNvPicPr preferRelativeResize="0"/>
          <p:nvPr/>
        </p:nvPicPr>
        <p:blipFill>
          <a:blip r:embed="rId5">
            <a:alphaModFix/>
          </a:blip>
          <a:stretch>
            <a:fillRect/>
          </a:stretch>
        </p:blipFill>
        <p:spPr>
          <a:xfrm>
            <a:off x="6980890" y="190500"/>
            <a:ext cx="1745710" cy="1449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Virtual machines migration 101</a:t>
            </a:r>
            <a:endParaRPr b="1">
              <a:solidFill>
                <a:schemeClr val="accent1"/>
              </a:solidFill>
            </a:endParaRPr>
          </a:p>
        </p:txBody>
      </p:sp>
      <p:sp>
        <p:nvSpPr>
          <p:cNvPr id="161" name="Google Shape;161;p2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virtual machine migrations?</a:t>
            </a:r>
            <a:endParaRPr/>
          </a:p>
          <a:p>
            <a:pPr indent="-342900" lvl="0" marL="457200" rtl="0" algn="l">
              <a:spcBef>
                <a:spcPts val="1200"/>
              </a:spcBef>
              <a:spcAft>
                <a:spcPts val="0"/>
              </a:spcAft>
              <a:buSzPts val="1800"/>
              <a:buChar char="-"/>
            </a:pPr>
            <a:r>
              <a:rPr lang="en"/>
              <a:t>In simplest terms  migration is  the task of moving a virtual machine from one physical hardware environment to another.</a:t>
            </a:r>
            <a:endParaRPr/>
          </a:p>
          <a:p>
            <a:pPr indent="0" lvl="0" marL="0" rtl="0" algn="l">
              <a:spcBef>
                <a:spcPts val="1200"/>
              </a:spcBef>
              <a:spcAft>
                <a:spcPts val="1200"/>
              </a:spcAft>
              <a:buNone/>
            </a:pPr>
            <a:r>
              <a:t/>
            </a:r>
            <a:endParaRPr/>
          </a:p>
        </p:txBody>
      </p:sp>
      <p:sp>
        <p:nvSpPr>
          <p:cNvPr id="162" name="Google Shape;162;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63" name="Google Shape;163;p23"/>
          <p:cNvPicPr preferRelativeResize="0"/>
          <p:nvPr/>
        </p:nvPicPr>
        <p:blipFill>
          <a:blip r:embed="rId3">
            <a:alphaModFix/>
          </a:blip>
          <a:stretch>
            <a:fillRect/>
          </a:stretch>
        </p:blipFill>
        <p:spPr>
          <a:xfrm>
            <a:off x="802475" y="2619525"/>
            <a:ext cx="2118250" cy="1949348"/>
          </a:xfrm>
          <a:prstGeom prst="rect">
            <a:avLst/>
          </a:prstGeom>
          <a:noFill/>
          <a:ln>
            <a:noFill/>
          </a:ln>
        </p:spPr>
      </p:pic>
      <p:pic>
        <p:nvPicPr>
          <p:cNvPr id="164" name="Google Shape;164;p23"/>
          <p:cNvPicPr preferRelativeResize="0"/>
          <p:nvPr/>
        </p:nvPicPr>
        <p:blipFill>
          <a:blip r:embed="rId3">
            <a:alphaModFix/>
          </a:blip>
          <a:stretch>
            <a:fillRect/>
          </a:stretch>
        </p:blipFill>
        <p:spPr>
          <a:xfrm>
            <a:off x="5710850" y="2619525"/>
            <a:ext cx="2118250" cy="1949348"/>
          </a:xfrm>
          <a:prstGeom prst="rect">
            <a:avLst/>
          </a:prstGeom>
          <a:noFill/>
          <a:ln>
            <a:noFill/>
          </a:ln>
        </p:spPr>
      </p:pic>
      <p:pic>
        <p:nvPicPr>
          <p:cNvPr id="165" name="Google Shape;165;p23"/>
          <p:cNvPicPr preferRelativeResize="0"/>
          <p:nvPr/>
        </p:nvPicPr>
        <p:blipFill>
          <a:blip r:embed="rId4">
            <a:alphaModFix/>
          </a:blip>
          <a:stretch>
            <a:fillRect/>
          </a:stretch>
        </p:blipFill>
        <p:spPr>
          <a:xfrm>
            <a:off x="4938500" y="3173300"/>
            <a:ext cx="719276" cy="841798"/>
          </a:xfrm>
          <a:prstGeom prst="rect">
            <a:avLst/>
          </a:prstGeom>
          <a:noFill/>
          <a:ln>
            <a:noFill/>
          </a:ln>
        </p:spPr>
      </p:pic>
      <p:cxnSp>
        <p:nvCxnSpPr>
          <p:cNvPr id="166" name="Google Shape;166;p23"/>
          <p:cNvCxnSpPr>
            <a:stCxn id="163" idx="3"/>
            <a:endCxn id="164" idx="1"/>
          </p:cNvCxnSpPr>
          <p:nvPr/>
        </p:nvCxnSpPr>
        <p:spPr>
          <a:xfrm>
            <a:off x="2920725" y="3594199"/>
            <a:ext cx="2790000" cy="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65"/>
                                        </p:tgtEl>
                                        <p:attrNameLst>
                                          <p:attrName>style.visibility</p:attrName>
                                        </p:attrNameLst>
                                      </p:cBhvr>
                                      <p:to>
                                        <p:strVal val="visible"/>
                                      </p:to>
                                    </p:set>
                                    <p:anim calcmode="lin" valueType="num">
                                      <p:cBhvr additive="base">
                                        <p:cTn dur="3100"/>
                                        <p:tgtEl>
                                          <p:spTgt spid="165"/>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164"/>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165"/>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166"/>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16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Virtual machines migration 101</a:t>
            </a:r>
            <a:endParaRPr b="1">
              <a:solidFill>
                <a:schemeClr val="accent1"/>
              </a:solidFill>
            </a:endParaRPr>
          </a:p>
        </p:txBody>
      </p:sp>
      <p:sp>
        <p:nvSpPr>
          <p:cNvPr id="172" name="Google Shape;172;p2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What is virtual machine migrations?</a:t>
            </a:r>
            <a:endParaRPr/>
          </a:p>
          <a:p>
            <a:pPr indent="-342900" lvl="0" marL="457200" rtl="0" algn="l">
              <a:spcBef>
                <a:spcPts val="1200"/>
              </a:spcBef>
              <a:spcAft>
                <a:spcPts val="0"/>
              </a:spcAft>
              <a:buSzPts val="1800"/>
              <a:buChar char="-"/>
            </a:pPr>
            <a:r>
              <a:rPr lang="en"/>
              <a:t>In simplest terms  migration is  the task of moving a virtual machine from one physical hardware environment to another.</a:t>
            </a:r>
            <a:endParaRPr/>
          </a:p>
          <a:p>
            <a:pPr indent="0" lvl="0" marL="0" rtl="0" algn="l">
              <a:spcBef>
                <a:spcPts val="1200"/>
              </a:spcBef>
              <a:spcAft>
                <a:spcPts val="0"/>
              </a:spcAft>
              <a:buNone/>
            </a:pPr>
            <a:r>
              <a:rPr lang="en"/>
              <a:t>Types of virtual machine migrations</a:t>
            </a:r>
            <a:endParaRPr/>
          </a:p>
          <a:p>
            <a:pPr indent="-342900" lvl="0" marL="457200" rtl="0" algn="l">
              <a:spcBef>
                <a:spcPts val="1200"/>
              </a:spcBef>
              <a:spcAft>
                <a:spcPts val="0"/>
              </a:spcAft>
              <a:buSzPts val="1800"/>
              <a:buAutoNum type="arabicPeriod"/>
            </a:pPr>
            <a:r>
              <a:rPr b="1" lang="en"/>
              <a:t>Cold migrations</a:t>
            </a:r>
            <a:r>
              <a:rPr lang="en"/>
              <a:t> : cold migration is a virtual machine that is powered off in the entire duration of migration. </a:t>
            </a:r>
            <a:endParaRPr/>
          </a:p>
          <a:p>
            <a:pPr indent="-342900" lvl="0" marL="457200" rtl="0" algn="l">
              <a:spcBef>
                <a:spcPts val="0"/>
              </a:spcBef>
              <a:spcAft>
                <a:spcPts val="0"/>
              </a:spcAft>
              <a:buSzPts val="1800"/>
              <a:buAutoNum type="arabicPeriod"/>
            </a:pPr>
            <a:r>
              <a:rPr b="1" lang="en"/>
              <a:t>Live migrations</a:t>
            </a:r>
            <a:r>
              <a:rPr lang="en"/>
              <a:t> : live migration means that the workload and application will remain available during the migration.</a:t>
            </a:r>
            <a:endParaRPr/>
          </a:p>
        </p:txBody>
      </p:sp>
      <p:sp>
        <p:nvSpPr>
          <p:cNvPr id="173" name="Google Shape;17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Migration cycle tool</a:t>
            </a:r>
            <a:endParaRPr b="1">
              <a:solidFill>
                <a:schemeClr val="accent1"/>
              </a:solidFill>
            </a:endParaRPr>
          </a:p>
        </p:txBody>
      </p:sp>
      <p:sp>
        <p:nvSpPr>
          <p:cNvPr id="179" name="Google Shape;179;p2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SzPts val="1900"/>
              <a:buChar char="-"/>
            </a:pPr>
            <a:r>
              <a:rPr b="1" lang="en" sz="1900"/>
              <a:t>Why it was created? What’s the use case?</a:t>
            </a:r>
            <a:endParaRPr b="1" sz="1900"/>
          </a:p>
          <a:p>
            <a:pPr indent="-323850" lvl="1" marL="914400" rtl="0" algn="l">
              <a:spcBef>
                <a:spcPts val="0"/>
              </a:spcBef>
              <a:spcAft>
                <a:spcPts val="0"/>
              </a:spcAft>
              <a:buSzPts val="1500"/>
              <a:buChar char="-"/>
            </a:pPr>
            <a:r>
              <a:rPr lang="en" sz="1500"/>
              <a:t>To increase user’s VM </a:t>
            </a:r>
            <a:r>
              <a:rPr lang="en" sz="1500"/>
              <a:t>availability</a:t>
            </a:r>
            <a:endParaRPr sz="1500"/>
          </a:p>
          <a:p>
            <a:pPr indent="-323850" lvl="1" marL="914400" rtl="0" algn="l">
              <a:spcBef>
                <a:spcPts val="0"/>
              </a:spcBef>
              <a:spcAft>
                <a:spcPts val="0"/>
              </a:spcAft>
              <a:buSzPts val="1500"/>
              <a:buChar char="-"/>
            </a:pPr>
            <a:r>
              <a:rPr lang="en" sz="1500"/>
              <a:t>Eliminate/Reduce VM downtime due to hardware interventions</a:t>
            </a:r>
            <a:endParaRPr sz="1500"/>
          </a:p>
          <a:p>
            <a:pPr indent="-323850" lvl="1" marL="914400" rtl="0" algn="l">
              <a:spcBef>
                <a:spcPts val="0"/>
              </a:spcBef>
              <a:spcAft>
                <a:spcPts val="0"/>
              </a:spcAft>
              <a:buSzPts val="1500"/>
              <a:buChar char="-"/>
            </a:pPr>
            <a:r>
              <a:rPr lang="en" sz="1500"/>
              <a:t>Kernel security upgrades</a:t>
            </a:r>
            <a:endParaRPr sz="1500"/>
          </a:p>
          <a:p>
            <a:pPr indent="-323850" lvl="1" marL="914400" rtl="0" algn="l">
              <a:spcBef>
                <a:spcPts val="0"/>
              </a:spcBef>
              <a:spcAft>
                <a:spcPts val="0"/>
              </a:spcAft>
              <a:buSzPts val="1500"/>
              <a:buChar char="-"/>
            </a:pPr>
            <a:r>
              <a:rPr lang="en" sz="1500"/>
              <a:t>Trigger and monitoring live migration execution</a:t>
            </a:r>
            <a:br>
              <a:rPr lang="en" sz="1500"/>
            </a:br>
            <a:endParaRPr sz="1500"/>
          </a:p>
          <a:p>
            <a:pPr indent="-323850" lvl="0" marL="457200" rtl="0" algn="l">
              <a:spcBef>
                <a:spcPts val="0"/>
              </a:spcBef>
              <a:spcAft>
                <a:spcPts val="0"/>
              </a:spcAft>
              <a:buSzPts val="1500"/>
              <a:buChar char="-"/>
            </a:pPr>
            <a:r>
              <a:rPr b="1" lang="en" sz="1500"/>
              <a:t>Where is it deployed?</a:t>
            </a:r>
            <a:endParaRPr b="1" sz="1500"/>
          </a:p>
          <a:p>
            <a:pPr indent="-323850" lvl="1" marL="914400" rtl="0" algn="l">
              <a:spcBef>
                <a:spcPts val="0"/>
              </a:spcBef>
              <a:spcAft>
                <a:spcPts val="0"/>
              </a:spcAft>
              <a:buSzPts val="1500"/>
              <a:buChar char="-"/>
            </a:pPr>
            <a:r>
              <a:rPr lang="en" sz="1500"/>
              <a:t>Automation tool(rundeck) jobs</a:t>
            </a:r>
            <a:endParaRPr sz="1500"/>
          </a:p>
          <a:p>
            <a:pPr indent="-323850" lvl="1" marL="914400" rtl="0" algn="l">
              <a:spcBef>
                <a:spcPts val="0"/>
              </a:spcBef>
              <a:spcAft>
                <a:spcPts val="0"/>
              </a:spcAft>
              <a:buSzPts val="1500"/>
              <a:buChar char="-"/>
            </a:pPr>
            <a:r>
              <a:rPr lang="en" sz="1500"/>
              <a:t>Dedicated node to run and manage vm migrations</a:t>
            </a:r>
            <a:endParaRPr sz="1500"/>
          </a:p>
        </p:txBody>
      </p:sp>
      <p:sp>
        <p:nvSpPr>
          <p:cNvPr id="180" name="Google Shape;180;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81" name="Google Shape;181;p25"/>
          <p:cNvSpPr txBox="1"/>
          <p:nvPr/>
        </p:nvSpPr>
        <p:spPr>
          <a:xfrm>
            <a:off x="704175" y="4051525"/>
            <a:ext cx="7653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6"/>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How migration cycle works ?</a:t>
            </a:r>
            <a:endParaRPr b="1" sz="2820">
              <a:solidFill>
                <a:schemeClr val="accent1"/>
              </a:solidFill>
            </a:endParaRPr>
          </a:p>
        </p:txBody>
      </p:sp>
      <p:sp>
        <p:nvSpPr>
          <p:cNvPr id="187" name="Google Shape;187;p26"/>
          <p:cNvSpPr txBox="1"/>
          <p:nvPr>
            <p:ph idx="1" type="body"/>
          </p:nvPr>
        </p:nvSpPr>
        <p:spPr>
          <a:xfrm>
            <a:off x="311700" y="1009575"/>
            <a:ext cx="8520600" cy="3973200"/>
          </a:xfrm>
          <a:prstGeom prst="rect">
            <a:avLst/>
          </a:prstGeom>
        </p:spPr>
        <p:txBody>
          <a:bodyPr anchorCtr="0" anchor="t" bIns="91425" lIns="91425" spcFirstLastPara="1" rIns="91425" wrap="square" tIns="91425">
            <a:normAutofit/>
          </a:bodyPr>
          <a:lstStyle/>
          <a:p>
            <a:pPr indent="0" lvl="0" marL="457200" rtl="0" algn="l">
              <a:spcBef>
                <a:spcPts val="0"/>
              </a:spcBef>
              <a:spcAft>
                <a:spcPts val="1200"/>
              </a:spcAft>
              <a:buNone/>
            </a:pPr>
            <a:r>
              <a:t/>
            </a:r>
            <a:endParaRPr sz="2600">
              <a:solidFill>
                <a:srgbClr val="222222"/>
              </a:solidFill>
              <a:highlight>
                <a:srgbClr val="FFFFFF"/>
              </a:highlight>
              <a:latin typeface="Open Sans"/>
              <a:ea typeface="Open Sans"/>
              <a:cs typeface="Open Sans"/>
              <a:sym typeface="Open Sans"/>
            </a:endParaRPr>
          </a:p>
        </p:txBody>
      </p:sp>
      <p:sp>
        <p:nvSpPr>
          <p:cNvPr id="188" name="Google Shape;188;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89" name="Google Shape;189;p26"/>
          <p:cNvSpPr/>
          <p:nvPr/>
        </p:nvSpPr>
        <p:spPr>
          <a:xfrm>
            <a:off x="2150275" y="1671650"/>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26"/>
          <p:cNvSpPr/>
          <p:nvPr/>
        </p:nvSpPr>
        <p:spPr>
          <a:xfrm>
            <a:off x="2834900" y="1280500"/>
            <a:ext cx="1500300" cy="95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Disable alarm</a:t>
            </a:r>
            <a:endParaRPr/>
          </a:p>
        </p:txBody>
      </p:sp>
      <p:sp>
        <p:nvSpPr>
          <p:cNvPr id="191" name="Google Shape;191;p26"/>
          <p:cNvSpPr/>
          <p:nvPr/>
        </p:nvSpPr>
        <p:spPr>
          <a:xfrm>
            <a:off x="453450" y="3310375"/>
            <a:ext cx="1500300" cy="95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Enable VM creation</a:t>
            </a:r>
            <a:endParaRPr/>
          </a:p>
        </p:txBody>
      </p:sp>
      <p:sp>
        <p:nvSpPr>
          <p:cNvPr id="192" name="Google Shape;192;p26"/>
          <p:cNvSpPr/>
          <p:nvPr/>
        </p:nvSpPr>
        <p:spPr>
          <a:xfrm>
            <a:off x="5166350" y="1256350"/>
            <a:ext cx="1500300" cy="95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Find vms in the hypervisor</a:t>
            </a:r>
            <a:endParaRPr/>
          </a:p>
        </p:txBody>
      </p:sp>
      <p:sp>
        <p:nvSpPr>
          <p:cNvPr id="193" name="Google Shape;193;p26"/>
          <p:cNvSpPr/>
          <p:nvPr/>
        </p:nvSpPr>
        <p:spPr>
          <a:xfrm>
            <a:off x="4476425" y="1650100"/>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6"/>
          <p:cNvSpPr/>
          <p:nvPr/>
        </p:nvSpPr>
        <p:spPr>
          <a:xfrm>
            <a:off x="6819050" y="1674250"/>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6"/>
          <p:cNvSpPr/>
          <p:nvPr/>
        </p:nvSpPr>
        <p:spPr>
          <a:xfrm>
            <a:off x="7520150" y="1256350"/>
            <a:ext cx="1194000" cy="28050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Perform migration operation on vms and show progress</a:t>
            </a:r>
            <a:endParaRPr/>
          </a:p>
        </p:txBody>
      </p:sp>
      <p:sp>
        <p:nvSpPr>
          <p:cNvPr id="196" name="Google Shape;196;p26"/>
          <p:cNvSpPr/>
          <p:nvPr/>
        </p:nvSpPr>
        <p:spPr>
          <a:xfrm rot="10800000">
            <a:off x="6844050" y="3616150"/>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26"/>
          <p:cNvSpPr/>
          <p:nvPr/>
        </p:nvSpPr>
        <p:spPr>
          <a:xfrm>
            <a:off x="5216350" y="3222400"/>
            <a:ext cx="1500300" cy="95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Reboot hypervisor</a:t>
            </a:r>
            <a:endParaRPr/>
          </a:p>
        </p:txBody>
      </p:sp>
      <p:sp>
        <p:nvSpPr>
          <p:cNvPr id="198" name="Google Shape;198;p26"/>
          <p:cNvSpPr/>
          <p:nvPr/>
        </p:nvSpPr>
        <p:spPr>
          <a:xfrm rot="10800000">
            <a:off x="4476425" y="3704125"/>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6"/>
          <p:cNvSpPr/>
          <p:nvPr/>
        </p:nvSpPr>
        <p:spPr>
          <a:xfrm>
            <a:off x="2834900" y="3310375"/>
            <a:ext cx="1500300" cy="95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Enable alarm</a:t>
            </a:r>
            <a:endParaRPr/>
          </a:p>
        </p:txBody>
      </p:sp>
      <p:sp>
        <p:nvSpPr>
          <p:cNvPr id="200" name="Google Shape;200;p26"/>
          <p:cNvSpPr/>
          <p:nvPr/>
        </p:nvSpPr>
        <p:spPr>
          <a:xfrm rot="10800000">
            <a:off x="2144975" y="3704125"/>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6"/>
          <p:cNvSpPr/>
          <p:nvPr/>
        </p:nvSpPr>
        <p:spPr>
          <a:xfrm rot="-5400000">
            <a:off x="829325" y="2751625"/>
            <a:ext cx="548700" cy="1716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6"/>
          <p:cNvSpPr/>
          <p:nvPr/>
        </p:nvSpPr>
        <p:spPr>
          <a:xfrm>
            <a:off x="453450" y="1280500"/>
            <a:ext cx="1500300" cy="95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Disable VM creation</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How migration cycle works</a:t>
            </a:r>
            <a:endParaRPr b="1" sz="2820">
              <a:solidFill>
                <a:schemeClr val="accent1"/>
              </a:solidFill>
            </a:endParaRPr>
          </a:p>
        </p:txBody>
      </p:sp>
      <p:sp>
        <p:nvSpPr>
          <p:cNvPr id="208" name="Google Shape;208;p27"/>
          <p:cNvSpPr txBox="1"/>
          <p:nvPr>
            <p:ph idx="1" type="body"/>
          </p:nvPr>
        </p:nvSpPr>
        <p:spPr>
          <a:xfrm>
            <a:off x="311700" y="1009575"/>
            <a:ext cx="8520600" cy="35592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rgbClr val="202124"/>
              </a:buClr>
              <a:buSzPts val="1600"/>
              <a:buFont typeface="Open Sans"/>
              <a:buChar char="●"/>
            </a:pPr>
            <a:r>
              <a:t/>
            </a:r>
            <a:endParaRPr sz="2600">
              <a:solidFill>
                <a:srgbClr val="222222"/>
              </a:solidFill>
              <a:highlight>
                <a:srgbClr val="FFFFFF"/>
              </a:highlight>
              <a:latin typeface="Open Sans"/>
              <a:ea typeface="Open Sans"/>
              <a:cs typeface="Open Sans"/>
              <a:sym typeface="Open Sans"/>
            </a:endParaRPr>
          </a:p>
        </p:txBody>
      </p:sp>
      <p:sp>
        <p:nvSpPr>
          <p:cNvPr id="209" name="Google Shape;209;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10" name="Google Shape;210;p27"/>
          <p:cNvPicPr preferRelativeResize="0"/>
          <p:nvPr/>
        </p:nvPicPr>
        <p:blipFill>
          <a:blip r:embed="rId3">
            <a:alphaModFix/>
          </a:blip>
          <a:stretch>
            <a:fillRect/>
          </a:stretch>
        </p:blipFill>
        <p:spPr>
          <a:xfrm>
            <a:off x="3416876" y="2028076"/>
            <a:ext cx="548699" cy="675306"/>
          </a:xfrm>
          <a:prstGeom prst="rect">
            <a:avLst/>
          </a:prstGeom>
          <a:noFill/>
          <a:ln>
            <a:noFill/>
          </a:ln>
        </p:spPr>
      </p:pic>
      <p:pic>
        <p:nvPicPr>
          <p:cNvPr id="211" name="Google Shape;211;p27"/>
          <p:cNvPicPr preferRelativeResize="0"/>
          <p:nvPr/>
        </p:nvPicPr>
        <p:blipFill>
          <a:blip r:embed="rId4">
            <a:alphaModFix/>
          </a:blip>
          <a:stretch>
            <a:fillRect/>
          </a:stretch>
        </p:blipFill>
        <p:spPr>
          <a:xfrm>
            <a:off x="311700" y="1688425"/>
            <a:ext cx="2409475" cy="2409475"/>
          </a:xfrm>
          <a:prstGeom prst="rect">
            <a:avLst/>
          </a:prstGeom>
          <a:noFill/>
          <a:ln>
            <a:noFill/>
          </a:ln>
        </p:spPr>
      </p:pic>
      <p:pic>
        <p:nvPicPr>
          <p:cNvPr id="212" name="Google Shape;212;p27"/>
          <p:cNvPicPr preferRelativeResize="0"/>
          <p:nvPr/>
        </p:nvPicPr>
        <p:blipFill>
          <a:blip r:embed="rId5">
            <a:alphaModFix/>
          </a:blip>
          <a:stretch>
            <a:fillRect/>
          </a:stretch>
        </p:blipFill>
        <p:spPr>
          <a:xfrm>
            <a:off x="4089075" y="2165675"/>
            <a:ext cx="1075549" cy="1075574"/>
          </a:xfrm>
          <a:prstGeom prst="rect">
            <a:avLst/>
          </a:prstGeom>
          <a:noFill/>
          <a:ln>
            <a:noFill/>
          </a:ln>
        </p:spPr>
      </p:pic>
      <p:cxnSp>
        <p:nvCxnSpPr>
          <p:cNvPr id="213" name="Google Shape;213;p27"/>
          <p:cNvCxnSpPr>
            <a:stCxn id="211" idx="3"/>
            <a:endCxn id="212" idx="1"/>
          </p:cNvCxnSpPr>
          <p:nvPr/>
        </p:nvCxnSpPr>
        <p:spPr>
          <a:xfrm flipH="1" rot="10800000">
            <a:off x="2721175" y="2703563"/>
            <a:ext cx="1368000" cy="189600"/>
          </a:xfrm>
          <a:prstGeom prst="straightConnector1">
            <a:avLst/>
          </a:prstGeom>
          <a:noFill/>
          <a:ln cap="flat" cmpd="sng" w="9525">
            <a:solidFill>
              <a:schemeClr val="dk2"/>
            </a:solidFill>
            <a:prstDash val="solid"/>
            <a:round/>
            <a:headEnd len="med" w="med" type="none"/>
            <a:tailEnd len="med" w="med" type="triangle"/>
          </a:ln>
        </p:spPr>
      </p:cxnSp>
      <p:pic>
        <p:nvPicPr>
          <p:cNvPr id="214" name="Google Shape;214;p27"/>
          <p:cNvPicPr preferRelativeResize="0"/>
          <p:nvPr/>
        </p:nvPicPr>
        <p:blipFill>
          <a:blip r:embed="rId4">
            <a:alphaModFix/>
          </a:blip>
          <a:stretch>
            <a:fillRect/>
          </a:stretch>
        </p:blipFill>
        <p:spPr>
          <a:xfrm>
            <a:off x="7086850" y="1395133"/>
            <a:ext cx="1446900" cy="1599829"/>
          </a:xfrm>
          <a:prstGeom prst="rect">
            <a:avLst/>
          </a:prstGeom>
          <a:noFill/>
          <a:ln>
            <a:noFill/>
          </a:ln>
        </p:spPr>
      </p:pic>
      <p:pic>
        <p:nvPicPr>
          <p:cNvPr id="215" name="Google Shape;215;p27"/>
          <p:cNvPicPr preferRelativeResize="0"/>
          <p:nvPr/>
        </p:nvPicPr>
        <p:blipFill>
          <a:blip r:embed="rId3">
            <a:alphaModFix/>
          </a:blip>
          <a:stretch>
            <a:fillRect/>
          </a:stretch>
        </p:blipFill>
        <p:spPr>
          <a:xfrm>
            <a:off x="5111276" y="1857401"/>
            <a:ext cx="548699" cy="675306"/>
          </a:xfrm>
          <a:prstGeom prst="rect">
            <a:avLst/>
          </a:prstGeom>
          <a:noFill/>
          <a:ln>
            <a:noFill/>
          </a:ln>
        </p:spPr>
      </p:pic>
      <p:cxnSp>
        <p:nvCxnSpPr>
          <p:cNvPr id="216" name="Google Shape;216;p27"/>
          <p:cNvCxnSpPr>
            <a:stCxn id="212" idx="3"/>
            <a:endCxn id="214" idx="1"/>
          </p:cNvCxnSpPr>
          <p:nvPr/>
        </p:nvCxnSpPr>
        <p:spPr>
          <a:xfrm flipH="1" rot="10800000">
            <a:off x="5164625" y="2194962"/>
            <a:ext cx="1922100" cy="508500"/>
          </a:xfrm>
          <a:prstGeom prst="straightConnector1">
            <a:avLst/>
          </a:prstGeom>
          <a:noFill/>
          <a:ln cap="flat" cmpd="sng" w="9525">
            <a:solidFill>
              <a:schemeClr val="dk2"/>
            </a:solidFill>
            <a:prstDash val="solid"/>
            <a:round/>
            <a:headEnd len="med" w="med" type="none"/>
            <a:tailEnd len="med" w="med" type="triangle"/>
          </a:ln>
        </p:spPr>
      </p:cxnSp>
      <p:pic>
        <p:nvPicPr>
          <p:cNvPr id="217" name="Google Shape;217;p27"/>
          <p:cNvPicPr preferRelativeResize="0"/>
          <p:nvPr/>
        </p:nvPicPr>
        <p:blipFill>
          <a:blip r:embed="rId4">
            <a:alphaModFix/>
          </a:blip>
          <a:stretch>
            <a:fillRect/>
          </a:stretch>
        </p:blipFill>
        <p:spPr>
          <a:xfrm>
            <a:off x="7002326" y="3326900"/>
            <a:ext cx="1018100" cy="11257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210"/>
                                        </p:tgtEl>
                                        <p:attrNameLst>
                                          <p:attrName>style.visibility</p:attrName>
                                        </p:attrNameLst>
                                      </p:cBhvr>
                                      <p:to>
                                        <p:strVal val="visible"/>
                                      </p:to>
                                    </p:set>
                                    <p:anim calcmode="lin" valueType="num">
                                      <p:cBhvr additive="base">
                                        <p:cTn dur="1700"/>
                                        <p:tgtEl>
                                          <p:spTgt spid="210"/>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210"/>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000"/>
                                          </p:stCondLst>
                                        </p:cTn>
                                        <p:tgtEl>
                                          <p:spTgt spid="21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700"/>
                                        <p:tgtEl>
                                          <p:spTgt spid="215"/>
                                        </p:tgtEl>
                                        <p:attrNameLst>
                                          <p:attrName>ppt_x</p:attrName>
                                        </p:attrNameLst>
                                      </p:cBhvr>
                                      <p:tavLst>
                                        <p:tav fmla="" tm="0">
                                          <p:val>
                                            <p:strVal val="#ppt_x"/>
                                          </p:val>
                                        </p:tav>
                                        <p:tav fmla="" tm="100000">
                                          <p:val>
                                            <p:strVal val="#ppt_x+1"/>
                                          </p:val>
                                        </p:tav>
                                      </p:tavLst>
                                    </p:anim>
                                    <p:set>
                                      <p:cBhvr>
                                        <p:cTn dur="1" fill="hold">
                                          <p:stCondLst>
                                            <p:cond delay="1700"/>
                                          </p:stCondLst>
                                        </p:cTn>
                                        <p:tgtEl>
                                          <p:spTgt spid="21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8"/>
          <p:cNvSpPr txBox="1"/>
          <p:nvPr>
            <p:ph type="title"/>
          </p:nvPr>
        </p:nvSpPr>
        <p:spPr>
          <a:xfrm>
            <a:off x="311700" y="2767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SzPct val="35106"/>
              <a:buNone/>
            </a:pPr>
            <a:r>
              <a:rPr b="1" lang="en" sz="2820">
                <a:solidFill>
                  <a:schemeClr val="accent1"/>
                </a:solidFill>
              </a:rPr>
              <a:t>Scenario</a:t>
            </a:r>
            <a:r>
              <a:rPr b="1" lang="en" sz="2820">
                <a:solidFill>
                  <a:schemeClr val="accent1"/>
                </a:solidFill>
              </a:rPr>
              <a:t> 1 </a:t>
            </a:r>
            <a:endParaRPr b="1" sz="2820">
              <a:solidFill>
                <a:schemeClr val="accent1"/>
              </a:solidFill>
            </a:endParaRPr>
          </a:p>
        </p:txBody>
      </p:sp>
      <p:sp>
        <p:nvSpPr>
          <p:cNvPr id="223" name="Google Shape;223;p28"/>
          <p:cNvSpPr txBox="1"/>
          <p:nvPr>
            <p:ph idx="1" type="body"/>
          </p:nvPr>
        </p:nvSpPr>
        <p:spPr>
          <a:xfrm>
            <a:off x="311700" y="1009575"/>
            <a:ext cx="8520600" cy="3559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900">
                <a:solidFill>
                  <a:schemeClr val="dk1"/>
                </a:solidFill>
                <a:highlight>
                  <a:schemeClr val="lt1"/>
                </a:highlight>
                <a:latin typeface="Open Sans"/>
                <a:ea typeface="Open Sans"/>
                <a:cs typeface="Open Sans"/>
                <a:sym typeface="Open Sans"/>
              </a:rPr>
              <a:t>Eliminate/Reduce VM downtime due to hardware interventions</a:t>
            </a:r>
            <a:endParaRPr b="1" sz="1900">
              <a:solidFill>
                <a:schemeClr val="dk1"/>
              </a:solidFill>
              <a:highlight>
                <a:schemeClr val="lt1"/>
              </a:highlight>
              <a:latin typeface="Open Sans"/>
              <a:ea typeface="Open Sans"/>
              <a:cs typeface="Open Sans"/>
              <a:sym typeface="Open Sans"/>
            </a:endParaRPr>
          </a:p>
          <a:p>
            <a:pPr indent="-342900" lvl="0" marL="457200" rtl="0" algn="l">
              <a:spcBef>
                <a:spcPts val="1200"/>
              </a:spcBef>
              <a:spcAft>
                <a:spcPts val="0"/>
              </a:spcAft>
              <a:buClr>
                <a:srgbClr val="202124"/>
              </a:buClr>
              <a:buSzPts val="1800"/>
              <a:buFont typeface="Open Sans"/>
              <a:buChar char="-"/>
            </a:pPr>
            <a:r>
              <a:rPr lang="en">
                <a:solidFill>
                  <a:srgbClr val="202124"/>
                </a:solidFill>
                <a:latin typeface="Open Sans"/>
                <a:ea typeface="Open Sans"/>
                <a:cs typeface="Open Sans"/>
                <a:sym typeface="Open Sans"/>
              </a:rPr>
              <a:t>Hardware is failing or need repairs/upgrades.</a:t>
            </a:r>
            <a:endParaRPr>
              <a:solidFill>
                <a:srgbClr val="202124"/>
              </a:solidFill>
              <a:latin typeface="Open Sans"/>
              <a:ea typeface="Open Sans"/>
              <a:cs typeface="Open Sans"/>
              <a:sym typeface="Open Sans"/>
            </a:endParaRPr>
          </a:p>
          <a:p>
            <a:pPr indent="0" lvl="0" marL="0" rtl="0" algn="l">
              <a:spcBef>
                <a:spcPts val="0"/>
              </a:spcBef>
              <a:spcAft>
                <a:spcPts val="0"/>
              </a:spcAft>
              <a:buNone/>
            </a:pPr>
            <a:r>
              <a:t/>
            </a:r>
            <a:endParaRPr>
              <a:solidFill>
                <a:srgbClr val="202124"/>
              </a:solidFill>
              <a:latin typeface="Open Sans"/>
              <a:ea typeface="Open Sans"/>
              <a:cs typeface="Open Sans"/>
              <a:sym typeface="Open Sans"/>
            </a:endParaRPr>
          </a:p>
          <a:p>
            <a:pPr indent="-342900" lvl="0" marL="457200" rtl="0" algn="l">
              <a:spcBef>
                <a:spcPts val="0"/>
              </a:spcBef>
              <a:spcAft>
                <a:spcPts val="0"/>
              </a:spcAft>
              <a:buClr>
                <a:srgbClr val="202124"/>
              </a:buClr>
              <a:buSzPts val="1800"/>
              <a:buFont typeface="Open Sans"/>
              <a:buChar char="-"/>
            </a:pPr>
            <a:r>
              <a:rPr lang="en">
                <a:solidFill>
                  <a:srgbClr val="202124"/>
                </a:solidFill>
                <a:latin typeface="Open Sans"/>
                <a:ea typeface="Open Sans"/>
                <a:cs typeface="Open Sans"/>
                <a:sym typeface="Open Sans"/>
              </a:rPr>
              <a:t>Example: Memory replacement on a compute node.</a:t>
            </a:r>
            <a:endParaRPr>
              <a:solidFill>
                <a:srgbClr val="202124"/>
              </a:solidFill>
              <a:latin typeface="Open Sans"/>
              <a:ea typeface="Open Sans"/>
              <a:cs typeface="Open Sans"/>
              <a:sym typeface="Open Sans"/>
            </a:endParaRPr>
          </a:p>
          <a:p>
            <a:pPr indent="0" lvl="0" marL="0" rtl="0" algn="l">
              <a:spcBef>
                <a:spcPts val="0"/>
              </a:spcBef>
              <a:spcAft>
                <a:spcPts val="0"/>
              </a:spcAft>
              <a:buNone/>
            </a:pPr>
            <a:r>
              <a:t/>
            </a:r>
            <a:endParaRPr>
              <a:solidFill>
                <a:srgbClr val="202124"/>
              </a:solidFill>
              <a:latin typeface="Open Sans"/>
              <a:ea typeface="Open Sans"/>
              <a:cs typeface="Open Sans"/>
              <a:sym typeface="Open Sans"/>
            </a:endParaRPr>
          </a:p>
          <a:p>
            <a:pPr indent="0" lvl="0" marL="0" rtl="0" algn="l">
              <a:spcBef>
                <a:spcPts val="0"/>
              </a:spcBef>
              <a:spcAft>
                <a:spcPts val="0"/>
              </a:spcAft>
              <a:buNone/>
            </a:pPr>
            <a:r>
              <a:t/>
            </a:r>
            <a:endParaRPr>
              <a:solidFill>
                <a:srgbClr val="202124"/>
              </a:solidFill>
              <a:latin typeface="Open Sans"/>
              <a:ea typeface="Open Sans"/>
              <a:cs typeface="Open Sans"/>
              <a:sym typeface="Open Sans"/>
            </a:endParaRPr>
          </a:p>
        </p:txBody>
      </p:sp>
      <p:sp>
        <p:nvSpPr>
          <p:cNvPr id="224" name="Google Shape;224;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25" name="Google Shape;225;p28"/>
          <p:cNvPicPr preferRelativeResize="0"/>
          <p:nvPr/>
        </p:nvPicPr>
        <p:blipFill>
          <a:blip r:embed="rId3">
            <a:alphaModFix/>
          </a:blip>
          <a:stretch>
            <a:fillRect/>
          </a:stretch>
        </p:blipFill>
        <p:spPr>
          <a:xfrm>
            <a:off x="3173575" y="2854275"/>
            <a:ext cx="1937626" cy="17145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29"/>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Problem with Previous Solution</a:t>
            </a:r>
            <a:endParaRPr b="1" sz="2820">
              <a:solidFill>
                <a:schemeClr val="accent1"/>
              </a:solidFill>
            </a:endParaRPr>
          </a:p>
        </p:txBody>
      </p:sp>
      <p:sp>
        <p:nvSpPr>
          <p:cNvPr id="231" name="Google Shape;231;p29"/>
          <p:cNvSpPr txBox="1"/>
          <p:nvPr>
            <p:ph idx="1" type="body"/>
          </p:nvPr>
        </p:nvSpPr>
        <p:spPr>
          <a:xfrm>
            <a:off x="311700" y="1009575"/>
            <a:ext cx="8520600" cy="3559200"/>
          </a:xfrm>
          <a:prstGeom prst="rect">
            <a:avLst/>
          </a:prstGeom>
        </p:spPr>
        <p:txBody>
          <a:bodyPr anchorCtr="0" anchor="t" bIns="91425" lIns="91425" spcFirstLastPara="1" rIns="91425" wrap="square" tIns="91425">
            <a:normAutofit fontScale="92500" lnSpcReduction="10000"/>
          </a:bodyPr>
          <a:lstStyle/>
          <a:p>
            <a:pPr indent="-334327" lvl="0" marL="457200" rtl="0" algn="l">
              <a:spcBef>
                <a:spcPts val="0"/>
              </a:spcBef>
              <a:spcAft>
                <a:spcPts val="0"/>
              </a:spcAft>
              <a:buClr>
                <a:srgbClr val="202124"/>
              </a:buClr>
              <a:buSzPct val="100000"/>
              <a:buFont typeface="Open Sans"/>
              <a:buChar char="●"/>
            </a:pPr>
            <a:r>
              <a:rPr lang="en">
                <a:solidFill>
                  <a:srgbClr val="202124"/>
                </a:solidFill>
                <a:latin typeface="Open Sans"/>
                <a:ea typeface="Open Sans"/>
                <a:cs typeface="Open Sans"/>
                <a:sym typeface="Open Sans"/>
              </a:rPr>
              <a:t>Current procedures causes interruption to users as the maintenance procedure has to be scheduled. </a:t>
            </a:r>
            <a:endParaRPr>
              <a:solidFill>
                <a:srgbClr val="202124"/>
              </a:solidFill>
              <a:latin typeface="Open Sans"/>
              <a:ea typeface="Open Sans"/>
              <a:cs typeface="Open Sans"/>
              <a:sym typeface="Open Sans"/>
            </a:endParaRPr>
          </a:p>
          <a:p>
            <a:pPr indent="0" lvl="0" marL="457200" rtl="0" algn="l">
              <a:spcBef>
                <a:spcPts val="0"/>
              </a:spcBef>
              <a:spcAft>
                <a:spcPts val="0"/>
              </a:spcAft>
              <a:buNone/>
            </a:pPr>
            <a:r>
              <a:t/>
            </a:r>
            <a:endParaRPr>
              <a:solidFill>
                <a:srgbClr val="202124"/>
              </a:solidFill>
              <a:latin typeface="Open Sans"/>
              <a:ea typeface="Open Sans"/>
              <a:cs typeface="Open Sans"/>
              <a:sym typeface="Open Sans"/>
            </a:endParaRPr>
          </a:p>
          <a:p>
            <a:pPr indent="-334327" lvl="0" marL="457200" rtl="0" algn="l">
              <a:spcBef>
                <a:spcPts val="0"/>
              </a:spcBef>
              <a:spcAft>
                <a:spcPts val="0"/>
              </a:spcAft>
              <a:buClr>
                <a:srgbClr val="202124"/>
              </a:buClr>
              <a:buSzPct val="100000"/>
              <a:buFont typeface="Open Sans"/>
              <a:buChar char="●"/>
            </a:pPr>
            <a:r>
              <a:rPr lang="en">
                <a:solidFill>
                  <a:srgbClr val="202124"/>
                </a:solidFill>
                <a:latin typeface="Open Sans"/>
                <a:ea typeface="Open Sans"/>
                <a:cs typeface="Open Sans"/>
                <a:sym typeface="Open Sans"/>
              </a:rPr>
              <a:t>The hosted virtual machines will be unavailable for the time of the operation.</a:t>
            </a:r>
            <a:endParaRPr>
              <a:solidFill>
                <a:srgbClr val="202124"/>
              </a:solidFill>
              <a:latin typeface="Open Sans"/>
              <a:ea typeface="Open Sans"/>
              <a:cs typeface="Open Sans"/>
              <a:sym typeface="Open Sans"/>
            </a:endParaRPr>
          </a:p>
          <a:p>
            <a:pPr indent="0" lvl="0" marL="457200" rtl="0" algn="l">
              <a:spcBef>
                <a:spcPts val="0"/>
              </a:spcBef>
              <a:spcAft>
                <a:spcPts val="0"/>
              </a:spcAft>
              <a:buNone/>
            </a:pPr>
            <a:r>
              <a:t/>
            </a:r>
            <a:endParaRPr>
              <a:solidFill>
                <a:srgbClr val="202124"/>
              </a:solidFill>
              <a:latin typeface="Open Sans"/>
              <a:ea typeface="Open Sans"/>
              <a:cs typeface="Open Sans"/>
              <a:sym typeface="Open Sans"/>
            </a:endParaRPr>
          </a:p>
          <a:p>
            <a:pPr indent="-334327" lvl="0" marL="457200" rtl="0" algn="l">
              <a:spcBef>
                <a:spcPts val="0"/>
              </a:spcBef>
              <a:spcAft>
                <a:spcPts val="0"/>
              </a:spcAft>
              <a:buClr>
                <a:srgbClr val="202124"/>
              </a:buClr>
              <a:buSzPct val="100000"/>
              <a:buFont typeface="Open Sans"/>
              <a:buChar char="●"/>
            </a:pPr>
            <a:r>
              <a:rPr lang="en">
                <a:solidFill>
                  <a:srgbClr val="202124"/>
                </a:solidFill>
                <a:latin typeface="Open Sans"/>
                <a:ea typeface="Open Sans"/>
                <a:cs typeface="Open Sans"/>
                <a:sym typeface="Open Sans"/>
              </a:rPr>
              <a:t>The current procedure send email to users stating that  “your vm will be down from this time to that time”.</a:t>
            </a:r>
            <a:endParaRPr>
              <a:solidFill>
                <a:srgbClr val="202124"/>
              </a:solidFill>
              <a:latin typeface="Open Sans"/>
              <a:ea typeface="Open Sans"/>
              <a:cs typeface="Open Sans"/>
              <a:sym typeface="Open Sans"/>
            </a:endParaRPr>
          </a:p>
          <a:p>
            <a:pPr indent="0" lvl="0" marL="457200" rtl="0" algn="l">
              <a:spcBef>
                <a:spcPts val="0"/>
              </a:spcBef>
              <a:spcAft>
                <a:spcPts val="0"/>
              </a:spcAft>
              <a:buNone/>
            </a:pPr>
            <a:r>
              <a:t/>
            </a:r>
            <a:endParaRPr>
              <a:solidFill>
                <a:srgbClr val="202124"/>
              </a:solidFill>
              <a:latin typeface="Open Sans"/>
              <a:ea typeface="Open Sans"/>
              <a:cs typeface="Open Sans"/>
              <a:sym typeface="Open Sans"/>
            </a:endParaRPr>
          </a:p>
          <a:p>
            <a:pPr indent="-334327" lvl="0" marL="457200" rtl="0" algn="l">
              <a:spcBef>
                <a:spcPts val="0"/>
              </a:spcBef>
              <a:spcAft>
                <a:spcPts val="0"/>
              </a:spcAft>
              <a:buClr>
                <a:srgbClr val="202124"/>
              </a:buClr>
              <a:buSzPct val="100000"/>
              <a:buFont typeface="Open Sans"/>
              <a:buChar char="●"/>
            </a:pPr>
            <a:r>
              <a:rPr lang="en">
                <a:solidFill>
                  <a:srgbClr val="202124"/>
                </a:solidFill>
                <a:latin typeface="Open Sans"/>
                <a:ea typeface="Open Sans"/>
                <a:cs typeface="Open Sans"/>
                <a:sym typeface="Open Sans"/>
              </a:rPr>
              <a:t>This procedure disrupts the service and users might not always comply.</a:t>
            </a:r>
            <a:endParaRPr>
              <a:solidFill>
                <a:srgbClr val="202124"/>
              </a:solidFill>
              <a:latin typeface="Open Sans"/>
              <a:ea typeface="Open Sans"/>
              <a:cs typeface="Open Sans"/>
              <a:sym typeface="Open Sans"/>
            </a:endParaRPr>
          </a:p>
          <a:p>
            <a:pPr indent="0" lvl="0" marL="0" rtl="0" algn="l">
              <a:spcBef>
                <a:spcPts val="0"/>
              </a:spcBef>
              <a:spcAft>
                <a:spcPts val="0"/>
              </a:spcAft>
              <a:buNone/>
            </a:pPr>
            <a:r>
              <a:t/>
            </a:r>
            <a:endParaRPr>
              <a:solidFill>
                <a:srgbClr val="202124"/>
              </a:solidFill>
              <a:latin typeface="Open Sans"/>
              <a:ea typeface="Open Sans"/>
              <a:cs typeface="Open Sans"/>
              <a:sym typeface="Open Sans"/>
            </a:endParaRPr>
          </a:p>
          <a:p>
            <a:pPr indent="-334327" lvl="0" marL="457200" rtl="0" algn="l">
              <a:spcBef>
                <a:spcPts val="0"/>
              </a:spcBef>
              <a:spcAft>
                <a:spcPts val="0"/>
              </a:spcAft>
              <a:buClr>
                <a:srgbClr val="202124"/>
              </a:buClr>
              <a:buSzPct val="100000"/>
              <a:buFont typeface="Open Sans"/>
              <a:buChar char="●"/>
            </a:pPr>
            <a:r>
              <a:rPr lang="en">
                <a:solidFill>
                  <a:srgbClr val="202124"/>
                </a:solidFill>
                <a:latin typeface="Open Sans"/>
                <a:ea typeface="Open Sans"/>
                <a:cs typeface="Open Sans"/>
                <a:sym typeface="Open Sans"/>
              </a:rPr>
              <a:t>Repair team needs to wait for the schedule date to intervene in the compute node.</a:t>
            </a:r>
            <a:endParaRPr>
              <a:solidFill>
                <a:srgbClr val="202124"/>
              </a:solidFill>
              <a:latin typeface="Open Sans"/>
              <a:ea typeface="Open Sans"/>
              <a:cs typeface="Open Sans"/>
              <a:sym typeface="Open Sans"/>
            </a:endParaRPr>
          </a:p>
        </p:txBody>
      </p:sp>
      <p:sp>
        <p:nvSpPr>
          <p:cNvPr id="232" name="Google Shape;232;p2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0"/>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New/Improved solution</a:t>
            </a:r>
            <a:endParaRPr b="1" sz="2820">
              <a:solidFill>
                <a:schemeClr val="accent1"/>
              </a:solidFill>
            </a:endParaRPr>
          </a:p>
        </p:txBody>
      </p:sp>
      <p:sp>
        <p:nvSpPr>
          <p:cNvPr id="238" name="Google Shape;238;p30"/>
          <p:cNvSpPr txBox="1"/>
          <p:nvPr>
            <p:ph idx="1" type="body"/>
          </p:nvPr>
        </p:nvSpPr>
        <p:spPr>
          <a:xfrm>
            <a:off x="0" y="1009575"/>
            <a:ext cx="9080400" cy="40473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rgbClr val="202124"/>
              </a:buClr>
              <a:buSzPts val="1800"/>
              <a:buFont typeface="Open Sans"/>
              <a:buChar char="●"/>
            </a:pPr>
            <a:r>
              <a:rPr lang="en">
                <a:solidFill>
                  <a:srgbClr val="202124"/>
                </a:solidFill>
                <a:latin typeface="Open Sans"/>
                <a:ea typeface="Open Sans"/>
                <a:cs typeface="Open Sans"/>
                <a:sym typeface="Open Sans"/>
              </a:rPr>
              <a:t>Combining previous solution with live and cold migration operations.</a:t>
            </a:r>
            <a:br>
              <a:rPr lang="en">
                <a:solidFill>
                  <a:srgbClr val="202124"/>
                </a:solidFill>
                <a:latin typeface="Open Sans"/>
                <a:ea typeface="Open Sans"/>
                <a:cs typeface="Open Sans"/>
                <a:sym typeface="Open Sans"/>
              </a:rPr>
            </a:br>
            <a:endParaRPr>
              <a:solidFill>
                <a:srgbClr val="202124"/>
              </a:solidFill>
              <a:latin typeface="Open Sans"/>
              <a:ea typeface="Open Sans"/>
              <a:cs typeface="Open Sans"/>
              <a:sym typeface="Open Sans"/>
            </a:endParaRPr>
          </a:p>
          <a:p>
            <a:pPr indent="-342900" lvl="0" marL="457200" rtl="0" algn="l">
              <a:spcBef>
                <a:spcPts val="0"/>
              </a:spcBef>
              <a:spcAft>
                <a:spcPts val="0"/>
              </a:spcAft>
              <a:buClr>
                <a:srgbClr val="202124"/>
              </a:buClr>
              <a:buSzPts val="1800"/>
              <a:buFont typeface="Open Sans"/>
              <a:buChar char="●"/>
            </a:pPr>
            <a:r>
              <a:rPr lang="en">
                <a:solidFill>
                  <a:srgbClr val="202124"/>
                </a:solidFill>
                <a:latin typeface="Open Sans"/>
                <a:ea typeface="Open Sans"/>
                <a:cs typeface="Open Sans"/>
                <a:sym typeface="Open Sans"/>
              </a:rPr>
              <a:t>Scheduling  server intervention job  + migration cycle tool.</a:t>
            </a:r>
            <a:endParaRPr>
              <a:solidFill>
                <a:srgbClr val="202124"/>
              </a:solidFill>
              <a:latin typeface="Open Sans"/>
              <a:ea typeface="Open Sans"/>
              <a:cs typeface="Open Sans"/>
              <a:sym typeface="Open Sans"/>
            </a:endParaRPr>
          </a:p>
          <a:p>
            <a:pPr indent="0" lvl="0" marL="0" rtl="0" algn="l">
              <a:spcBef>
                <a:spcPts val="0"/>
              </a:spcBef>
              <a:spcAft>
                <a:spcPts val="0"/>
              </a:spcAft>
              <a:buNone/>
            </a:pPr>
            <a:r>
              <a:t/>
            </a:r>
            <a:endParaRPr>
              <a:solidFill>
                <a:srgbClr val="202124"/>
              </a:solidFill>
              <a:latin typeface="Open Sans"/>
              <a:ea typeface="Open Sans"/>
              <a:cs typeface="Open Sans"/>
              <a:sym typeface="Open Sans"/>
            </a:endParaRPr>
          </a:p>
        </p:txBody>
      </p:sp>
      <p:sp>
        <p:nvSpPr>
          <p:cNvPr id="239" name="Google Shape;239;p3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40" name="Google Shape;240;p30"/>
          <p:cNvSpPr/>
          <p:nvPr/>
        </p:nvSpPr>
        <p:spPr>
          <a:xfrm>
            <a:off x="425700" y="2285400"/>
            <a:ext cx="3473100" cy="572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Hardware intervention procedure</a:t>
            </a:r>
            <a:endParaRPr/>
          </a:p>
        </p:txBody>
      </p:sp>
      <p:sp>
        <p:nvSpPr>
          <p:cNvPr id="241" name="Google Shape;241;p30"/>
          <p:cNvSpPr/>
          <p:nvPr/>
        </p:nvSpPr>
        <p:spPr>
          <a:xfrm>
            <a:off x="4855600" y="2285400"/>
            <a:ext cx="3473100" cy="572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Step 1 : try migrating virtual machines</a:t>
            </a:r>
            <a:endParaRPr/>
          </a:p>
        </p:txBody>
      </p:sp>
      <p:sp>
        <p:nvSpPr>
          <p:cNvPr id="242" name="Google Shape;242;p30"/>
          <p:cNvSpPr/>
          <p:nvPr/>
        </p:nvSpPr>
        <p:spPr>
          <a:xfrm>
            <a:off x="202575" y="4395325"/>
            <a:ext cx="3473100" cy="5727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Step 2 : Schedule intervention</a:t>
            </a:r>
            <a:endParaRPr/>
          </a:p>
        </p:txBody>
      </p:sp>
      <p:sp>
        <p:nvSpPr>
          <p:cNvPr id="243" name="Google Shape;243;p30"/>
          <p:cNvSpPr/>
          <p:nvPr/>
        </p:nvSpPr>
        <p:spPr>
          <a:xfrm>
            <a:off x="4066075" y="2568825"/>
            <a:ext cx="548700" cy="1527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0"/>
          <p:cNvSpPr/>
          <p:nvPr/>
        </p:nvSpPr>
        <p:spPr>
          <a:xfrm>
            <a:off x="3675675" y="3132500"/>
            <a:ext cx="1506000" cy="1139100"/>
          </a:xfrm>
          <a:prstGeom prst="diamond">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900"/>
              <a:t>Migrations</a:t>
            </a:r>
            <a:endParaRPr sz="900"/>
          </a:p>
        </p:txBody>
      </p:sp>
      <p:cxnSp>
        <p:nvCxnSpPr>
          <p:cNvPr id="245" name="Google Shape;245;p30"/>
          <p:cNvCxnSpPr>
            <a:stCxn id="244" idx="1"/>
            <a:endCxn id="242" idx="0"/>
          </p:cNvCxnSpPr>
          <p:nvPr/>
        </p:nvCxnSpPr>
        <p:spPr>
          <a:xfrm flipH="1">
            <a:off x="1939275" y="3702050"/>
            <a:ext cx="1736400" cy="693300"/>
          </a:xfrm>
          <a:prstGeom prst="straightConnector1">
            <a:avLst/>
          </a:prstGeom>
          <a:noFill/>
          <a:ln cap="flat" cmpd="sng" w="9525">
            <a:solidFill>
              <a:schemeClr val="dk2"/>
            </a:solidFill>
            <a:prstDash val="solid"/>
            <a:round/>
            <a:headEnd len="med" w="med" type="none"/>
            <a:tailEnd len="med" w="med" type="triangle"/>
          </a:ln>
        </p:spPr>
      </p:cxnSp>
      <p:sp>
        <p:nvSpPr>
          <p:cNvPr id="246" name="Google Shape;246;p30"/>
          <p:cNvSpPr/>
          <p:nvPr/>
        </p:nvSpPr>
        <p:spPr>
          <a:xfrm>
            <a:off x="6034463" y="4154125"/>
            <a:ext cx="1585200" cy="5091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Do intervention</a:t>
            </a:r>
            <a:endParaRPr/>
          </a:p>
        </p:txBody>
      </p:sp>
      <p:sp>
        <p:nvSpPr>
          <p:cNvPr id="247" name="Google Shape;247;p30"/>
          <p:cNvSpPr txBox="1"/>
          <p:nvPr/>
        </p:nvSpPr>
        <p:spPr>
          <a:xfrm rot="-1257728">
            <a:off x="1936258" y="3502038"/>
            <a:ext cx="1506076" cy="400255"/>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If step 1 fails </a:t>
            </a:r>
            <a:endParaRPr/>
          </a:p>
        </p:txBody>
      </p:sp>
      <p:cxnSp>
        <p:nvCxnSpPr>
          <p:cNvPr id="248" name="Google Shape;248;p30"/>
          <p:cNvCxnSpPr>
            <a:stCxn id="242" idx="3"/>
            <a:endCxn id="246" idx="1"/>
          </p:cNvCxnSpPr>
          <p:nvPr/>
        </p:nvCxnSpPr>
        <p:spPr>
          <a:xfrm flipH="1" rot="10800000">
            <a:off x="3675675" y="4408675"/>
            <a:ext cx="2358900" cy="273000"/>
          </a:xfrm>
          <a:prstGeom prst="straightConnector1">
            <a:avLst/>
          </a:prstGeom>
          <a:noFill/>
          <a:ln cap="flat" cmpd="sng" w="9525">
            <a:solidFill>
              <a:schemeClr val="dk2"/>
            </a:solidFill>
            <a:prstDash val="solid"/>
            <a:round/>
            <a:headEnd len="med" w="med" type="none"/>
            <a:tailEnd len="med" w="med" type="triangle"/>
          </a:ln>
        </p:spPr>
      </p:cxnSp>
      <p:cxnSp>
        <p:nvCxnSpPr>
          <p:cNvPr id="249" name="Google Shape;249;p30"/>
          <p:cNvCxnSpPr>
            <a:stCxn id="241" idx="1"/>
            <a:endCxn id="244" idx="0"/>
          </p:cNvCxnSpPr>
          <p:nvPr/>
        </p:nvCxnSpPr>
        <p:spPr>
          <a:xfrm flipH="1">
            <a:off x="4428700" y="2571750"/>
            <a:ext cx="426900" cy="560700"/>
          </a:xfrm>
          <a:prstGeom prst="straightConnector1">
            <a:avLst/>
          </a:prstGeom>
          <a:noFill/>
          <a:ln cap="flat" cmpd="sng" w="9525">
            <a:solidFill>
              <a:schemeClr val="dk2"/>
            </a:solidFill>
            <a:prstDash val="solid"/>
            <a:round/>
            <a:headEnd len="med" w="med" type="none"/>
            <a:tailEnd len="med" w="med" type="triangle"/>
          </a:ln>
        </p:spPr>
      </p:cxnSp>
      <p:cxnSp>
        <p:nvCxnSpPr>
          <p:cNvPr id="250" name="Google Shape;250;p30"/>
          <p:cNvCxnSpPr>
            <a:stCxn id="244" idx="3"/>
            <a:endCxn id="246" idx="0"/>
          </p:cNvCxnSpPr>
          <p:nvPr/>
        </p:nvCxnSpPr>
        <p:spPr>
          <a:xfrm>
            <a:off x="5181675" y="3702050"/>
            <a:ext cx="1645500" cy="452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1"/>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How new solution tackles the problem</a:t>
            </a:r>
            <a:endParaRPr b="1" sz="2820">
              <a:solidFill>
                <a:schemeClr val="accent1"/>
              </a:solidFill>
            </a:endParaRPr>
          </a:p>
        </p:txBody>
      </p:sp>
      <p:sp>
        <p:nvSpPr>
          <p:cNvPr id="256" name="Google Shape;256;p31"/>
          <p:cNvSpPr txBox="1"/>
          <p:nvPr>
            <p:ph idx="1" type="body"/>
          </p:nvPr>
        </p:nvSpPr>
        <p:spPr>
          <a:xfrm>
            <a:off x="311700" y="1009575"/>
            <a:ext cx="8520600" cy="35592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Clr>
                <a:srgbClr val="202124"/>
              </a:buClr>
              <a:buSzPts val="1800"/>
              <a:buFont typeface="Open Sans"/>
              <a:buChar char="●"/>
            </a:pPr>
            <a:r>
              <a:rPr lang="en">
                <a:solidFill>
                  <a:srgbClr val="202124"/>
                </a:solidFill>
                <a:latin typeface="Open Sans"/>
                <a:ea typeface="Open Sans"/>
                <a:cs typeface="Open Sans"/>
                <a:sym typeface="Open Sans"/>
              </a:rPr>
              <a:t>New </a:t>
            </a:r>
            <a:r>
              <a:rPr lang="en">
                <a:solidFill>
                  <a:srgbClr val="202124"/>
                </a:solidFill>
                <a:latin typeface="Open Sans"/>
                <a:ea typeface="Open Sans"/>
                <a:cs typeface="Open Sans"/>
                <a:sym typeface="Open Sans"/>
              </a:rPr>
              <a:t> procedures avoid causing downtime by first trying to migrate the instances from the host. </a:t>
            </a:r>
            <a:endParaRPr>
              <a:solidFill>
                <a:srgbClr val="202124"/>
              </a:solidFill>
              <a:latin typeface="Open Sans"/>
              <a:ea typeface="Open Sans"/>
              <a:cs typeface="Open Sans"/>
              <a:sym typeface="Open Sans"/>
            </a:endParaRPr>
          </a:p>
          <a:p>
            <a:pPr indent="0" lvl="0" marL="457200" rtl="0" algn="l">
              <a:spcBef>
                <a:spcPts val="0"/>
              </a:spcBef>
              <a:spcAft>
                <a:spcPts val="0"/>
              </a:spcAft>
              <a:buNone/>
            </a:pPr>
            <a:r>
              <a:t/>
            </a:r>
            <a:endParaRPr>
              <a:solidFill>
                <a:srgbClr val="202124"/>
              </a:solidFill>
              <a:latin typeface="Open Sans"/>
              <a:ea typeface="Open Sans"/>
              <a:cs typeface="Open Sans"/>
              <a:sym typeface="Open Sans"/>
            </a:endParaRPr>
          </a:p>
          <a:p>
            <a:pPr indent="-342900" lvl="0" marL="457200" rtl="0" algn="l">
              <a:spcBef>
                <a:spcPts val="0"/>
              </a:spcBef>
              <a:spcAft>
                <a:spcPts val="0"/>
              </a:spcAft>
              <a:buClr>
                <a:srgbClr val="202124"/>
              </a:buClr>
              <a:buSzPts val="1800"/>
              <a:buFont typeface="Open Sans"/>
              <a:buChar char="●"/>
            </a:pPr>
            <a:r>
              <a:rPr lang="en">
                <a:solidFill>
                  <a:srgbClr val="202124"/>
                </a:solidFill>
                <a:latin typeface="Open Sans"/>
                <a:ea typeface="Open Sans"/>
                <a:cs typeface="Open Sans"/>
                <a:sym typeface="Open Sans"/>
              </a:rPr>
              <a:t>Essentially the job becomes 2 step process.</a:t>
            </a:r>
            <a:endParaRPr>
              <a:solidFill>
                <a:srgbClr val="202124"/>
              </a:solidFill>
              <a:latin typeface="Open Sans"/>
              <a:ea typeface="Open Sans"/>
              <a:cs typeface="Open Sans"/>
              <a:sym typeface="Open Sans"/>
            </a:endParaRPr>
          </a:p>
          <a:p>
            <a:pPr indent="0" lvl="0" marL="457200" rtl="0" algn="l">
              <a:spcBef>
                <a:spcPts val="0"/>
              </a:spcBef>
              <a:spcAft>
                <a:spcPts val="0"/>
              </a:spcAft>
              <a:buNone/>
            </a:pPr>
            <a:r>
              <a:t/>
            </a:r>
            <a:endParaRPr>
              <a:solidFill>
                <a:srgbClr val="202124"/>
              </a:solidFill>
              <a:latin typeface="Open Sans"/>
              <a:ea typeface="Open Sans"/>
              <a:cs typeface="Open Sans"/>
              <a:sym typeface="Open Sans"/>
            </a:endParaRPr>
          </a:p>
          <a:p>
            <a:pPr indent="-342900" lvl="0" marL="457200" rtl="0" algn="l">
              <a:spcBef>
                <a:spcPts val="0"/>
              </a:spcBef>
              <a:spcAft>
                <a:spcPts val="0"/>
              </a:spcAft>
              <a:buClr>
                <a:srgbClr val="202124"/>
              </a:buClr>
              <a:buSzPts val="1800"/>
              <a:buFont typeface="Open Sans"/>
              <a:buChar char="●"/>
            </a:pPr>
            <a:r>
              <a:rPr b="1" lang="en">
                <a:solidFill>
                  <a:srgbClr val="202124"/>
                </a:solidFill>
                <a:latin typeface="Open Sans"/>
                <a:ea typeface="Open Sans"/>
                <a:cs typeface="Open Sans"/>
                <a:sym typeface="Open Sans"/>
              </a:rPr>
              <a:t>Step 1</a:t>
            </a:r>
            <a:r>
              <a:rPr lang="en">
                <a:solidFill>
                  <a:srgbClr val="202124"/>
                </a:solidFill>
                <a:latin typeface="Open Sans"/>
                <a:ea typeface="Open Sans"/>
                <a:cs typeface="Open Sans"/>
                <a:sym typeface="Open Sans"/>
              </a:rPr>
              <a:t> : </a:t>
            </a:r>
            <a:r>
              <a:rPr lang="en">
                <a:solidFill>
                  <a:srgbClr val="202124"/>
                </a:solidFill>
                <a:latin typeface="Open Sans"/>
                <a:ea typeface="Open Sans"/>
                <a:cs typeface="Open Sans"/>
                <a:sym typeface="Open Sans"/>
              </a:rPr>
              <a:t>first the job will perform instances migrations on the hosts that require the intervention. If successful the intervention can be performed immediately. Thus not impacting the user.</a:t>
            </a:r>
            <a:endParaRPr>
              <a:solidFill>
                <a:srgbClr val="202124"/>
              </a:solidFill>
              <a:latin typeface="Open Sans"/>
              <a:ea typeface="Open Sans"/>
              <a:cs typeface="Open Sans"/>
              <a:sym typeface="Open Sans"/>
            </a:endParaRPr>
          </a:p>
          <a:p>
            <a:pPr indent="0" lvl="0" marL="457200" rtl="0" algn="l">
              <a:spcBef>
                <a:spcPts val="0"/>
              </a:spcBef>
              <a:spcAft>
                <a:spcPts val="0"/>
              </a:spcAft>
              <a:buNone/>
            </a:pPr>
            <a:r>
              <a:t/>
            </a:r>
            <a:endParaRPr>
              <a:solidFill>
                <a:srgbClr val="202124"/>
              </a:solidFill>
              <a:latin typeface="Open Sans"/>
              <a:ea typeface="Open Sans"/>
              <a:cs typeface="Open Sans"/>
              <a:sym typeface="Open Sans"/>
            </a:endParaRPr>
          </a:p>
          <a:p>
            <a:pPr indent="-342900" lvl="0" marL="457200" rtl="0" algn="l">
              <a:spcBef>
                <a:spcPts val="0"/>
              </a:spcBef>
              <a:spcAft>
                <a:spcPts val="0"/>
              </a:spcAft>
              <a:buClr>
                <a:srgbClr val="202124"/>
              </a:buClr>
              <a:buSzPts val="1800"/>
              <a:buFont typeface="Open Sans"/>
              <a:buChar char="●"/>
            </a:pPr>
            <a:r>
              <a:rPr b="1" lang="en">
                <a:solidFill>
                  <a:srgbClr val="202124"/>
                </a:solidFill>
                <a:latin typeface="Open Sans"/>
                <a:ea typeface="Open Sans"/>
                <a:cs typeface="Open Sans"/>
                <a:sym typeface="Open Sans"/>
              </a:rPr>
              <a:t>Step 2 </a:t>
            </a:r>
            <a:r>
              <a:rPr lang="en">
                <a:solidFill>
                  <a:srgbClr val="202124"/>
                </a:solidFill>
                <a:latin typeface="Open Sans"/>
                <a:ea typeface="Open Sans"/>
                <a:cs typeface="Open Sans"/>
                <a:sym typeface="Open Sans"/>
              </a:rPr>
              <a:t>: if step1 fails the existing procedure will be executed i.e. scheduling intervention.</a:t>
            </a:r>
            <a:endParaRPr>
              <a:solidFill>
                <a:srgbClr val="202124"/>
              </a:solidFill>
              <a:latin typeface="Open Sans"/>
              <a:ea typeface="Open Sans"/>
              <a:cs typeface="Open Sans"/>
              <a:sym typeface="Open Sans"/>
            </a:endParaRPr>
          </a:p>
        </p:txBody>
      </p:sp>
      <p:sp>
        <p:nvSpPr>
          <p:cNvPr id="257" name="Google Shape;257;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ctrTitle"/>
          </p:nvPr>
        </p:nvSpPr>
        <p:spPr>
          <a:xfrm>
            <a:off x="311708" y="2730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latin typeface="Open Sans"/>
                <a:ea typeface="Open Sans"/>
                <a:cs typeface="Open Sans"/>
                <a:sym typeface="Open Sans"/>
              </a:rPr>
              <a:t>Hepix </a:t>
            </a:r>
            <a:r>
              <a:rPr lang="en">
                <a:latin typeface="Open Sans"/>
                <a:ea typeface="Open Sans"/>
                <a:cs typeface="Open Sans"/>
                <a:sym typeface="Open Sans"/>
              </a:rPr>
              <a:t>2022</a:t>
            </a:r>
            <a:endParaRPr>
              <a:latin typeface="Open Sans"/>
              <a:ea typeface="Open Sans"/>
              <a:cs typeface="Open Sans"/>
              <a:sym typeface="Open Sans"/>
            </a:endParaRPr>
          </a:p>
        </p:txBody>
      </p:sp>
      <p:sp>
        <p:nvSpPr>
          <p:cNvPr id="63" name="Google Shape;63;p14"/>
          <p:cNvSpPr txBox="1"/>
          <p:nvPr>
            <p:ph idx="1" type="subTitle"/>
          </p:nvPr>
        </p:nvSpPr>
        <p:spPr>
          <a:xfrm>
            <a:off x="269625" y="3656325"/>
            <a:ext cx="8520600" cy="792600"/>
          </a:xfrm>
          <a:prstGeom prst="rect">
            <a:avLst/>
          </a:prstGeom>
        </p:spPr>
        <p:txBody>
          <a:bodyPr anchorCtr="0" anchor="t" bIns="91425" lIns="91425" spcFirstLastPara="1" rIns="91425" wrap="square" tIns="91425">
            <a:normAutofit fontScale="85000" lnSpcReduction="20000"/>
          </a:bodyPr>
          <a:lstStyle/>
          <a:p>
            <a:pPr indent="0" lvl="0" marL="0" rtl="0" algn="ctr">
              <a:lnSpc>
                <a:spcPct val="115000"/>
              </a:lnSpc>
              <a:spcBef>
                <a:spcPts val="0"/>
              </a:spcBef>
              <a:spcAft>
                <a:spcPts val="0"/>
              </a:spcAft>
              <a:buNone/>
            </a:pPr>
            <a:r>
              <a:rPr b="1" lang="en" sz="2300">
                <a:solidFill>
                  <a:srgbClr val="666666"/>
                </a:solidFill>
              </a:rPr>
              <a:t>Jayaditya Gupta</a:t>
            </a:r>
            <a:endParaRPr b="1" sz="2300">
              <a:solidFill>
                <a:srgbClr val="666666"/>
              </a:solidFill>
            </a:endParaRPr>
          </a:p>
          <a:p>
            <a:pPr indent="0" lvl="0" marL="0" rtl="0" algn="ctr">
              <a:lnSpc>
                <a:spcPct val="115000"/>
              </a:lnSpc>
              <a:spcBef>
                <a:spcPts val="0"/>
              </a:spcBef>
              <a:spcAft>
                <a:spcPts val="0"/>
              </a:spcAft>
              <a:buClr>
                <a:schemeClr val="dk1"/>
              </a:buClr>
              <a:buSzPct val="104347"/>
              <a:buFont typeface="Arial"/>
              <a:buNone/>
            </a:pPr>
            <a:r>
              <a:t/>
            </a:r>
            <a:endParaRPr b="1" sz="2300">
              <a:solidFill>
                <a:srgbClr val="666666"/>
              </a:solidFill>
            </a:endParaRPr>
          </a:p>
        </p:txBody>
      </p:sp>
      <p:sp>
        <p:nvSpPr>
          <p:cNvPr id="64" name="Google Shape;64;p14"/>
          <p:cNvSpPr txBox="1"/>
          <p:nvPr/>
        </p:nvSpPr>
        <p:spPr>
          <a:xfrm>
            <a:off x="311688" y="4500500"/>
            <a:ext cx="8520600" cy="3849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300">
                <a:solidFill>
                  <a:srgbClr val="666666"/>
                </a:solidFill>
                <a:latin typeface="Open Sans"/>
                <a:ea typeface="Open Sans"/>
                <a:cs typeface="Open Sans"/>
                <a:sym typeface="Open Sans"/>
              </a:rPr>
              <a:t>CERN, 28</a:t>
            </a:r>
            <a:r>
              <a:rPr b="1" baseline="30000" lang="en" sz="1300">
                <a:solidFill>
                  <a:srgbClr val="666666"/>
                </a:solidFill>
                <a:latin typeface="Open Sans"/>
                <a:ea typeface="Open Sans"/>
                <a:cs typeface="Open Sans"/>
                <a:sym typeface="Open Sans"/>
              </a:rPr>
              <a:t>th</a:t>
            </a:r>
            <a:r>
              <a:rPr b="1" lang="en" sz="1300">
                <a:solidFill>
                  <a:srgbClr val="666666"/>
                </a:solidFill>
                <a:latin typeface="Open Sans"/>
                <a:ea typeface="Open Sans"/>
                <a:cs typeface="Open Sans"/>
                <a:sym typeface="Open Sans"/>
              </a:rPr>
              <a:t> April 2022</a:t>
            </a:r>
            <a:endParaRPr sz="400">
              <a:latin typeface="Open Sans"/>
              <a:ea typeface="Open Sans"/>
              <a:cs typeface="Open Sans"/>
              <a:sym typeface="Open Sans"/>
            </a:endParaRPr>
          </a:p>
        </p:txBody>
      </p:sp>
      <p:sp>
        <p:nvSpPr>
          <p:cNvPr id="65" name="Google Shape;65;p14"/>
          <p:cNvSpPr txBox="1"/>
          <p:nvPr>
            <p:ph idx="1" type="subTitle"/>
          </p:nvPr>
        </p:nvSpPr>
        <p:spPr>
          <a:xfrm>
            <a:off x="371550" y="2502225"/>
            <a:ext cx="8520600" cy="792600"/>
          </a:xfrm>
          <a:prstGeom prst="rect">
            <a:avLst/>
          </a:prstGeom>
        </p:spPr>
        <p:txBody>
          <a:bodyPr anchorCtr="0" anchor="t" bIns="91425" lIns="91425" spcFirstLastPara="1" rIns="91425" wrap="square" tIns="91425">
            <a:normAutofit fontScale="77500"/>
          </a:bodyPr>
          <a:lstStyle/>
          <a:p>
            <a:pPr indent="0" lvl="0" marL="0" rtl="0" algn="ctr">
              <a:lnSpc>
                <a:spcPct val="115000"/>
              </a:lnSpc>
              <a:spcBef>
                <a:spcPts val="0"/>
              </a:spcBef>
              <a:spcAft>
                <a:spcPts val="0"/>
              </a:spcAft>
              <a:buNone/>
            </a:pPr>
            <a:r>
              <a:rPr lang="en" sz="2900">
                <a:solidFill>
                  <a:srgbClr val="000000"/>
                </a:solidFill>
                <a:latin typeface="Open Sans"/>
                <a:ea typeface="Open Sans"/>
                <a:cs typeface="Open Sans"/>
                <a:sym typeface="Open Sans"/>
              </a:rPr>
              <a:t>CERN Cloud Infrastructure - operations and service update</a:t>
            </a:r>
            <a:endParaRPr sz="2900">
              <a:solidFill>
                <a:srgbClr val="000000"/>
              </a:solidFill>
              <a:latin typeface="Open Sans"/>
              <a:ea typeface="Open Sans"/>
              <a:cs typeface="Open Sans"/>
              <a:sym typeface="Open Sans"/>
            </a:endParaRPr>
          </a:p>
        </p:txBody>
      </p:sp>
      <p:sp>
        <p:nvSpPr>
          <p:cNvPr id="66" name="Google Shape;66;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67" name="Google Shape;67;p14"/>
          <p:cNvPicPr preferRelativeResize="0"/>
          <p:nvPr/>
        </p:nvPicPr>
        <p:blipFill>
          <a:blip r:embed="rId3">
            <a:alphaModFix/>
          </a:blip>
          <a:stretch>
            <a:fillRect/>
          </a:stretch>
        </p:blipFill>
        <p:spPr>
          <a:xfrm>
            <a:off x="311703" y="273078"/>
            <a:ext cx="2262975" cy="1550775"/>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2"/>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Scenario 2 </a:t>
            </a:r>
            <a:endParaRPr b="1" sz="2820">
              <a:solidFill>
                <a:schemeClr val="accent1"/>
              </a:solidFill>
            </a:endParaRPr>
          </a:p>
        </p:txBody>
      </p:sp>
      <p:sp>
        <p:nvSpPr>
          <p:cNvPr id="263" name="Google Shape;263;p32"/>
          <p:cNvSpPr txBox="1"/>
          <p:nvPr>
            <p:ph idx="1" type="body"/>
          </p:nvPr>
        </p:nvSpPr>
        <p:spPr>
          <a:xfrm>
            <a:off x="311700" y="1009575"/>
            <a:ext cx="8520600" cy="35592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a:solidFill>
                  <a:schemeClr val="dk1"/>
                </a:solidFill>
                <a:highlight>
                  <a:schemeClr val="lt1"/>
                </a:highlight>
                <a:latin typeface="Open Sans"/>
                <a:ea typeface="Open Sans"/>
                <a:cs typeface="Open Sans"/>
                <a:sym typeface="Open Sans"/>
              </a:rPr>
              <a:t>Kernel security upgrades</a:t>
            </a:r>
            <a:endParaRPr b="1">
              <a:solidFill>
                <a:schemeClr val="dk1"/>
              </a:solidFill>
              <a:highlight>
                <a:schemeClr val="lt1"/>
              </a:highlight>
              <a:latin typeface="Open Sans"/>
              <a:ea typeface="Open Sans"/>
              <a:cs typeface="Open Sans"/>
              <a:sym typeface="Open Sans"/>
            </a:endParaRPr>
          </a:p>
          <a:p>
            <a:pPr indent="0" lvl="0" marL="0" rtl="0" algn="l">
              <a:lnSpc>
                <a:spcPct val="100000"/>
              </a:lnSpc>
              <a:spcBef>
                <a:spcPts val="0"/>
              </a:spcBef>
              <a:spcAft>
                <a:spcPts val="0"/>
              </a:spcAft>
              <a:buNone/>
            </a:pPr>
            <a:r>
              <a:t/>
            </a:r>
            <a:endParaRPr b="1">
              <a:solidFill>
                <a:schemeClr val="dk1"/>
              </a:solidFill>
              <a:highlight>
                <a:schemeClr val="lt1"/>
              </a:highlight>
              <a:latin typeface="Open Sans"/>
              <a:ea typeface="Open Sans"/>
              <a:cs typeface="Open Sans"/>
              <a:sym typeface="Open Sans"/>
            </a:endParaRPr>
          </a:p>
          <a:p>
            <a:pPr indent="-349250" lvl="0" marL="457200" rtl="0" algn="l">
              <a:spcBef>
                <a:spcPts val="0"/>
              </a:spcBef>
              <a:spcAft>
                <a:spcPts val="0"/>
              </a:spcAft>
              <a:buClr>
                <a:srgbClr val="222222"/>
              </a:buClr>
              <a:buSzPts val="1900"/>
              <a:buFont typeface="Open Sans"/>
              <a:buChar char="-"/>
            </a:pPr>
            <a:r>
              <a:rPr lang="en" sz="1900">
                <a:solidFill>
                  <a:srgbClr val="222222"/>
                </a:solidFill>
                <a:highlight>
                  <a:srgbClr val="FFFFFF"/>
                </a:highlight>
                <a:latin typeface="Open Sans"/>
                <a:ea typeface="Open Sans"/>
                <a:cs typeface="Open Sans"/>
                <a:sym typeface="Open Sans"/>
              </a:rPr>
              <a:t>All compute nodes need to be rebooted for kernel upgrades.</a:t>
            </a:r>
            <a:br>
              <a:rPr lang="en" sz="1900">
                <a:solidFill>
                  <a:srgbClr val="222222"/>
                </a:solidFill>
                <a:highlight>
                  <a:srgbClr val="FFFFFF"/>
                </a:highlight>
                <a:latin typeface="Open Sans"/>
                <a:ea typeface="Open Sans"/>
                <a:cs typeface="Open Sans"/>
                <a:sym typeface="Open Sans"/>
              </a:rPr>
            </a:br>
            <a:endParaRPr sz="1900">
              <a:solidFill>
                <a:srgbClr val="222222"/>
              </a:solidFill>
              <a:highlight>
                <a:srgbClr val="FFFFFF"/>
              </a:highlight>
              <a:latin typeface="Open Sans"/>
              <a:ea typeface="Open Sans"/>
              <a:cs typeface="Open Sans"/>
              <a:sym typeface="Open Sans"/>
            </a:endParaRPr>
          </a:p>
          <a:p>
            <a:pPr indent="-349250" lvl="0" marL="457200" rtl="0" algn="l">
              <a:spcBef>
                <a:spcPts val="0"/>
              </a:spcBef>
              <a:spcAft>
                <a:spcPts val="0"/>
              </a:spcAft>
              <a:buClr>
                <a:srgbClr val="222222"/>
              </a:buClr>
              <a:buSzPts val="1900"/>
              <a:buFont typeface="Open Sans"/>
              <a:buChar char="-"/>
            </a:pPr>
            <a:r>
              <a:rPr lang="en" sz="1900">
                <a:solidFill>
                  <a:srgbClr val="222222"/>
                </a:solidFill>
                <a:highlight>
                  <a:srgbClr val="FFFFFF"/>
                </a:highlight>
                <a:latin typeface="Open Sans"/>
                <a:ea typeface="Open Sans"/>
                <a:cs typeface="Open Sans"/>
                <a:sym typeface="Open Sans"/>
              </a:rPr>
              <a:t>Example: Security issues, new kernel features...</a:t>
            </a:r>
            <a:endParaRPr sz="1900">
              <a:solidFill>
                <a:srgbClr val="222222"/>
              </a:solidFill>
              <a:highlight>
                <a:srgbClr val="FFFFFF"/>
              </a:highlight>
              <a:latin typeface="Open Sans"/>
              <a:ea typeface="Open Sans"/>
              <a:cs typeface="Open Sans"/>
              <a:sym typeface="Open Sans"/>
            </a:endParaRPr>
          </a:p>
        </p:txBody>
      </p:sp>
      <p:sp>
        <p:nvSpPr>
          <p:cNvPr id="264" name="Google Shape;264;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65" name="Google Shape;265;p32"/>
          <p:cNvPicPr preferRelativeResize="0"/>
          <p:nvPr/>
        </p:nvPicPr>
        <p:blipFill>
          <a:blip r:embed="rId3">
            <a:alphaModFix/>
          </a:blip>
          <a:stretch>
            <a:fillRect/>
          </a:stretch>
        </p:blipFill>
        <p:spPr>
          <a:xfrm>
            <a:off x="1280900" y="2802800"/>
            <a:ext cx="6237625" cy="2099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33"/>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Scenario 3</a:t>
            </a:r>
            <a:endParaRPr b="1" sz="2820">
              <a:solidFill>
                <a:schemeClr val="accent1"/>
              </a:solidFill>
            </a:endParaRPr>
          </a:p>
        </p:txBody>
      </p:sp>
      <p:sp>
        <p:nvSpPr>
          <p:cNvPr id="271" name="Google Shape;271;p33"/>
          <p:cNvSpPr txBox="1"/>
          <p:nvPr>
            <p:ph idx="1" type="body"/>
          </p:nvPr>
        </p:nvSpPr>
        <p:spPr>
          <a:xfrm>
            <a:off x="311700" y="1009575"/>
            <a:ext cx="8520600" cy="3559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900">
                <a:solidFill>
                  <a:srgbClr val="222222"/>
                </a:solidFill>
                <a:highlight>
                  <a:srgbClr val="FFFFFF"/>
                </a:highlight>
                <a:latin typeface="Open Sans"/>
                <a:ea typeface="Open Sans"/>
                <a:cs typeface="Open Sans"/>
                <a:sym typeface="Open Sans"/>
              </a:rPr>
              <a:t>Trigger and monitor live migrations ….</a:t>
            </a:r>
            <a:endParaRPr b="1" sz="1900">
              <a:solidFill>
                <a:srgbClr val="222222"/>
              </a:solidFill>
              <a:highlight>
                <a:srgbClr val="FFFFFF"/>
              </a:highlight>
              <a:latin typeface="Open Sans"/>
              <a:ea typeface="Open Sans"/>
              <a:cs typeface="Open Sans"/>
              <a:sym typeface="Open Sans"/>
            </a:endParaRPr>
          </a:p>
          <a:p>
            <a:pPr indent="-342900" lvl="0" marL="457200" rtl="0" algn="l">
              <a:spcBef>
                <a:spcPts val="1200"/>
              </a:spcBef>
              <a:spcAft>
                <a:spcPts val="0"/>
              </a:spcAft>
              <a:buClr>
                <a:srgbClr val="222222"/>
              </a:buClr>
              <a:buSzPts val="1800"/>
              <a:buFont typeface="Open Sans"/>
              <a:buChar char="-"/>
            </a:pPr>
            <a:r>
              <a:rPr lang="en">
                <a:solidFill>
                  <a:srgbClr val="222222"/>
                </a:solidFill>
                <a:highlight>
                  <a:srgbClr val="FFFFFF"/>
                </a:highlight>
                <a:latin typeface="Open Sans"/>
                <a:ea typeface="Open Sans"/>
                <a:cs typeface="Open Sans"/>
                <a:sym typeface="Open Sans"/>
              </a:rPr>
              <a:t>Decommission</a:t>
            </a:r>
            <a:r>
              <a:rPr lang="en">
                <a:solidFill>
                  <a:srgbClr val="222222"/>
                </a:solidFill>
                <a:highlight>
                  <a:srgbClr val="FFFFFF"/>
                </a:highlight>
                <a:latin typeface="Open Sans"/>
                <a:ea typeface="Open Sans"/>
                <a:cs typeface="Open Sans"/>
                <a:sym typeface="Open Sans"/>
              </a:rPr>
              <a:t> a hardware/ end of life.</a:t>
            </a:r>
            <a:br>
              <a:rPr lang="en">
                <a:solidFill>
                  <a:srgbClr val="222222"/>
                </a:solidFill>
                <a:highlight>
                  <a:srgbClr val="FFFFFF"/>
                </a:highlight>
                <a:latin typeface="Open Sans"/>
                <a:ea typeface="Open Sans"/>
                <a:cs typeface="Open Sans"/>
                <a:sym typeface="Open Sans"/>
              </a:rPr>
            </a:br>
            <a:endParaRPr>
              <a:solidFill>
                <a:srgbClr val="222222"/>
              </a:solidFill>
              <a:highlight>
                <a:srgbClr val="FFFFFF"/>
              </a:highlight>
              <a:latin typeface="Open Sans"/>
              <a:ea typeface="Open Sans"/>
              <a:cs typeface="Open Sans"/>
              <a:sym typeface="Open Sans"/>
            </a:endParaRPr>
          </a:p>
          <a:p>
            <a:pPr indent="-342900" lvl="0" marL="457200" rtl="0" algn="l">
              <a:spcBef>
                <a:spcPts val="0"/>
              </a:spcBef>
              <a:spcAft>
                <a:spcPts val="0"/>
              </a:spcAft>
              <a:buClr>
                <a:srgbClr val="222222"/>
              </a:buClr>
              <a:buSzPts val="1800"/>
              <a:buFont typeface="Open Sans"/>
              <a:buChar char="-"/>
            </a:pPr>
            <a:r>
              <a:rPr lang="en">
                <a:solidFill>
                  <a:srgbClr val="222222"/>
                </a:solidFill>
                <a:highlight>
                  <a:srgbClr val="FFFFFF"/>
                </a:highlight>
                <a:latin typeface="Open Sans"/>
                <a:ea typeface="Open Sans"/>
                <a:cs typeface="Open Sans"/>
                <a:sym typeface="Open Sans"/>
              </a:rPr>
              <a:t>Need to free up a set of compute nodes.</a:t>
            </a:r>
            <a:br>
              <a:rPr lang="en">
                <a:solidFill>
                  <a:srgbClr val="222222"/>
                </a:solidFill>
                <a:highlight>
                  <a:srgbClr val="FFFFFF"/>
                </a:highlight>
                <a:latin typeface="Open Sans"/>
                <a:ea typeface="Open Sans"/>
                <a:cs typeface="Open Sans"/>
                <a:sym typeface="Open Sans"/>
              </a:rPr>
            </a:br>
            <a:endParaRPr>
              <a:solidFill>
                <a:srgbClr val="222222"/>
              </a:solidFill>
              <a:highlight>
                <a:srgbClr val="FFFFFF"/>
              </a:highlight>
              <a:latin typeface="Open Sans"/>
              <a:ea typeface="Open Sans"/>
              <a:cs typeface="Open Sans"/>
              <a:sym typeface="Open Sans"/>
            </a:endParaRPr>
          </a:p>
          <a:p>
            <a:pPr indent="-342900" lvl="0" marL="457200" rtl="0" algn="l">
              <a:spcBef>
                <a:spcPts val="0"/>
              </a:spcBef>
              <a:spcAft>
                <a:spcPts val="0"/>
              </a:spcAft>
              <a:buClr>
                <a:srgbClr val="222222"/>
              </a:buClr>
              <a:buSzPts val="1800"/>
              <a:buFont typeface="Open Sans"/>
              <a:buChar char="-"/>
            </a:pPr>
            <a:r>
              <a:rPr lang="en" u="sng">
                <a:solidFill>
                  <a:schemeClr val="hlink"/>
                </a:solidFill>
                <a:highlight>
                  <a:srgbClr val="FFFFFF"/>
                </a:highlight>
                <a:latin typeface="Open Sans"/>
                <a:ea typeface="Open Sans"/>
                <a:cs typeface="Open Sans"/>
                <a:sym typeface="Open Sans"/>
                <a:hlinkClick r:id="rId3"/>
              </a:rPr>
              <a:t>https://techblog.web.cern.ch/techblog/post/beyond-live-migrating-virtual-machines/</a:t>
            </a:r>
            <a:r>
              <a:rPr lang="en">
                <a:solidFill>
                  <a:srgbClr val="222222"/>
                </a:solidFill>
                <a:highlight>
                  <a:srgbClr val="FFFFFF"/>
                </a:highlight>
                <a:latin typeface="Open Sans"/>
                <a:ea typeface="Open Sans"/>
                <a:cs typeface="Open Sans"/>
                <a:sym typeface="Open Sans"/>
              </a:rPr>
              <a:t> </a:t>
            </a:r>
            <a:endParaRPr>
              <a:solidFill>
                <a:srgbClr val="222222"/>
              </a:solidFill>
              <a:highlight>
                <a:srgbClr val="FFFFFF"/>
              </a:highlight>
              <a:latin typeface="Open Sans"/>
              <a:ea typeface="Open Sans"/>
              <a:cs typeface="Open Sans"/>
              <a:sym typeface="Open Sans"/>
            </a:endParaRPr>
          </a:p>
        </p:txBody>
      </p:sp>
      <p:sp>
        <p:nvSpPr>
          <p:cNvPr id="272" name="Google Shape;272;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4"/>
          <p:cNvSpPr txBox="1"/>
          <p:nvPr>
            <p:ph type="title"/>
          </p:nvPr>
        </p:nvSpPr>
        <p:spPr>
          <a:xfrm>
            <a:off x="311700" y="761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Migration cycle CLI</a:t>
            </a:r>
            <a:endParaRPr b="1" sz="2820">
              <a:solidFill>
                <a:schemeClr val="accent1"/>
              </a:solidFill>
            </a:endParaRPr>
          </a:p>
        </p:txBody>
      </p:sp>
      <p:sp>
        <p:nvSpPr>
          <p:cNvPr id="278" name="Google Shape;278;p34"/>
          <p:cNvSpPr txBox="1"/>
          <p:nvPr>
            <p:ph idx="1" type="body"/>
          </p:nvPr>
        </p:nvSpPr>
        <p:spPr>
          <a:xfrm>
            <a:off x="311700" y="1009575"/>
            <a:ext cx="8520600" cy="3559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2600">
              <a:solidFill>
                <a:srgbClr val="222222"/>
              </a:solidFill>
              <a:highlight>
                <a:srgbClr val="FFFFFF"/>
              </a:highlight>
              <a:latin typeface="Open Sans"/>
              <a:ea typeface="Open Sans"/>
              <a:cs typeface="Open Sans"/>
              <a:sym typeface="Open Sans"/>
            </a:endParaRPr>
          </a:p>
          <a:p>
            <a:pPr indent="0" lvl="0" marL="0" rtl="0" algn="l">
              <a:spcBef>
                <a:spcPts val="0"/>
              </a:spcBef>
              <a:spcAft>
                <a:spcPts val="0"/>
              </a:spcAft>
              <a:buNone/>
            </a:pPr>
            <a:r>
              <a:t/>
            </a:r>
            <a:endParaRPr sz="2600">
              <a:solidFill>
                <a:srgbClr val="222222"/>
              </a:solidFill>
              <a:highlight>
                <a:srgbClr val="FFFFFF"/>
              </a:highlight>
              <a:latin typeface="Open Sans"/>
              <a:ea typeface="Open Sans"/>
              <a:cs typeface="Open Sans"/>
              <a:sym typeface="Open Sans"/>
            </a:endParaRPr>
          </a:p>
          <a:p>
            <a:pPr indent="0" lvl="0" marL="0" rtl="0" algn="l">
              <a:spcBef>
                <a:spcPts val="0"/>
              </a:spcBef>
              <a:spcAft>
                <a:spcPts val="0"/>
              </a:spcAft>
              <a:buNone/>
            </a:pPr>
            <a:r>
              <a:t/>
            </a:r>
            <a:endParaRPr sz="2600">
              <a:solidFill>
                <a:srgbClr val="222222"/>
              </a:solidFill>
              <a:highlight>
                <a:srgbClr val="FFFFFF"/>
              </a:highlight>
              <a:latin typeface="Open Sans"/>
              <a:ea typeface="Open Sans"/>
              <a:cs typeface="Open Sans"/>
              <a:sym typeface="Open Sans"/>
            </a:endParaRPr>
          </a:p>
          <a:p>
            <a:pPr indent="0" lvl="0" marL="0" rtl="0" algn="l">
              <a:spcBef>
                <a:spcPts val="0"/>
              </a:spcBef>
              <a:spcAft>
                <a:spcPts val="0"/>
              </a:spcAft>
              <a:buNone/>
            </a:pPr>
            <a:r>
              <a:t/>
            </a:r>
            <a:endParaRPr sz="2600">
              <a:solidFill>
                <a:srgbClr val="222222"/>
              </a:solidFill>
              <a:highlight>
                <a:srgbClr val="FFFFFF"/>
              </a:highlight>
              <a:latin typeface="Open Sans"/>
              <a:ea typeface="Open Sans"/>
              <a:cs typeface="Open Sans"/>
              <a:sym typeface="Open Sans"/>
            </a:endParaRPr>
          </a:p>
          <a:p>
            <a:pPr indent="0" lvl="0" marL="0" rtl="0" algn="ctr">
              <a:spcBef>
                <a:spcPts val="0"/>
              </a:spcBef>
              <a:spcAft>
                <a:spcPts val="0"/>
              </a:spcAft>
              <a:buNone/>
            </a:pPr>
            <a:r>
              <a:t/>
            </a:r>
            <a:endParaRPr sz="2600">
              <a:solidFill>
                <a:srgbClr val="222222"/>
              </a:solidFill>
              <a:highlight>
                <a:srgbClr val="FFFFFF"/>
              </a:highlight>
              <a:latin typeface="Open Sans"/>
              <a:ea typeface="Open Sans"/>
              <a:cs typeface="Open Sans"/>
              <a:sym typeface="Open Sans"/>
            </a:endParaRPr>
          </a:p>
        </p:txBody>
      </p:sp>
      <p:sp>
        <p:nvSpPr>
          <p:cNvPr id="279" name="Google Shape;279;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280" name="Google Shape;280;p34"/>
          <p:cNvPicPr preferRelativeResize="0"/>
          <p:nvPr/>
        </p:nvPicPr>
        <p:blipFill>
          <a:blip r:embed="rId3">
            <a:alphaModFix/>
          </a:blip>
          <a:stretch>
            <a:fillRect/>
          </a:stretch>
        </p:blipFill>
        <p:spPr>
          <a:xfrm>
            <a:off x="1339250" y="648800"/>
            <a:ext cx="6465500" cy="4494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5"/>
          <p:cNvSpPr txBox="1"/>
          <p:nvPr>
            <p:ph type="title"/>
          </p:nvPr>
        </p:nvSpPr>
        <p:spPr>
          <a:xfrm>
            <a:off x="311700" y="2767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820">
                <a:solidFill>
                  <a:schemeClr val="accent1"/>
                </a:solidFill>
              </a:rPr>
              <a:t>Future use cases/plans</a:t>
            </a:r>
            <a:endParaRPr b="1" sz="2820">
              <a:solidFill>
                <a:schemeClr val="accent1"/>
              </a:solidFill>
            </a:endParaRPr>
          </a:p>
        </p:txBody>
      </p:sp>
      <p:sp>
        <p:nvSpPr>
          <p:cNvPr id="286" name="Google Shape;286;p35"/>
          <p:cNvSpPr txBox="1"/>
          <p:nvPr>
            <p:ph idx="1" type="body"/>
          </p:nvPr>
        </p:nvSpPr>
        <p:spPr>
          <a:xfrm>
            <a:off x="311700" y="1009575"/>
            <a:ext cx="8520600" cy="3559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t/>
            </a:r>
            <a:endParaRPr sz="2200">
              <a:solidFill>
                <a:srgbClr val="222222"/>
              </a:solidFill>
              <a:highlight>
                <a:srgbClr val="FFFFFF"/>
              </a:highlight>
              <a:latin typeface="Open Sans"/>
              <a:ea typeface="Open Sans"/>
              <a:cs typeface="Open Sans"/>
              <a:sym typeface="Open Sans"/>
            </a:endParaRPr>
          </a:p>
          <a:p>
            <a:pPr indent="-368300" lvl="0" marL="457200" rtl="0" algn="l">
              <a:spcBef>
                <a:spcPts val="0"/>
              </a:spcBef>
              <a:spcAft>
                <a:spcPts val="0"/>
              </a:spcAft>
              <a:buClr>
                <a:srgbClr val="222222"/>
              </a:buClr>
              <a:buSzPts val="2200"/>
              <a:buFont typeface="Open Sans"/>
              <a:buChar char="●"/>
            </a:pPr>
            <a:r>
              <a:rPr lang="en" sz="2200">
                <a:solidFill>
                  <a:srgbClr val="222222"/>
                </a:solidFill>
                <a:highlight>
                  <a:schemeClr val="lt1"/>
                </a:highlight>
                <a:latin typeface="Open Sans"/>
                <a:ea typeface="Open Sans"/>
                <a:cs typeface="Open Sans"/>
                <a:sym typeface="Open Sans"/>
              </a:rPr>
              <a:t>Targeting specific virtual machines: currently we can only specify cell or hosts</a:t>
            </a:r>
            <a:endParaRPr sz="2200">
              <a:solidFill>
                <a:srgbClr val="222222"/>
              </a:solidFill>
              <a:highlight>
                <a:schemeClr val="lt1"/>
              </a:highlight>
              <a:latin typeface="Open Sans"/>
              <a:ea typeface="Open Sans"/>
              <a:cs typeface="Open Sans"/>
              <a:sym typeface="Open Sans"/>
            </a:endParaRPr>
          </a:p>
          <a:p>
            <a:pPr indent="-368300" lvl="0" marL="457200" rtl="0" algn="l">
              <a:spcBef>
                <a:spcPts val="0"/>
              </a:spcBef>
              <a:spcAft>
                <a:spcPts val="0"/>
              </a:spcAft>
              <a:buClr>
                <a:srgbClr val="222222"/>
              </a:buClr>
              <a:buSzPts val="2200"/>
              <a:buFont typeface="Open Sans"/>
              <a:buChar char="●"/>
            </a:pPr>
            <a:r>
              <a:rPr lang="en" sz="2200">
                <a:solidFill>
                  <a:srgbClr val="222222"/>
                </a:solidFill>
                <a:highlight>
                  <a:schemeClr val="lt1"/>
                </a:highlight>
                <a:latin typeface="Open Sans"/>
                <a:ea typeface="Open Sans"/>
                <a:cs typeface="Open Sans"/>
                <a:sym typeface="Open Sans"/>
              </a:rPr>
              <a:t>Operating system upgrades (major releases)</a:t>
            </a:r>
            <a:endParaRPr sz="2200">
              <a:solidFill>
                <a:srgbClr val="222222"/>
              </a:solidFill>
              <a:highlight>
                <a:schemeClr val="lt1"/>
              </a:highlight>
              <a:latin typeface="Open Sans"/>
              <a:ea typeface="Open Sans"/>
              <a:cs typeface="Open Sans"/>
              <a:sym typeface="Open Sans"/>
            </a:endParaRPr>
          </a:p>
          <a:p>
            <a:pPr indent="-368300" lvl="0" marL="457200" rtl="0" algn="l">
              <a:spcBef>
                <a:spcPts val="0"/>
              </a:spcBef>
              <a:spcAft>
                <a:spcPts val="0"/>
              </a:spcAft>
              <a:buClr>
                <a:srgbClr val="222222"/>
              </a:buClr>
              <a:buSzPts val="2200"/>
              <a:buFont typeface="Open Sans"/>
              <a:buChar char="●"/>
            </a:pPr>
            <a:r>
              <a:rPr lang="en" sz="2200">
                <a:solidFill>
                  <a:srgbClr val="222222"/>
                </a:solidFill>
                <a:highlight>
                  <a:schemeClr val="lt1"/>
                </a:highlight>
                <a:latin typeface="Open Sans"/>
                <a:ea typeface="Open Sans"/>
                <a:cs typeface="Open Sans"/>
                <a:sym typeface="Open Sans"/>
              </a:rPr>
              <a:t>Applying security patches at large scale.</a:t>
            </a:r>
            <a:endParaRPr sz="2200">
              <a:solidFill>
                <a:srgbClr val="222222"/>
              </a:solidFill>
              <a:highlight>
                <a:schemeClr val="lt1"/>
              </a:highlight>
              <a:latin typeface="Open Sans"/>
              <a:ea typeface="Open Sans"/>
              <a:cs typeface="Open Sans"/>
              <a:sym typeface="Open Sans"/>
            </a:endParaRPr>
          </a:p>
          <a:p>
            <a:pPr indent="-368300" lvl="0" marL="457200" rtl="0" algn="l">
              <a:spcBef>
                <a:spcPts val="0"/>
              </a:spcBef>
              <a:spcAft>
                <a:spcPts val="0"/>
              </a:spcAft>
              <a:buClr>
                <a:srgbClr val="222222"/>
              </a:buClr>
              <a:buSzPts val="2200"/>
              <a:buFont typeface="Open Sans"/>
              <a:buChar char="●"/>
            </a:pPr>
            <a:r>
              <a:rPr lang="en" sz="2200">
                <a:solidFill>
                  <a:srgbClr val="222222"/>
                </a:solidFill>
                <a:highlight>
                  <a:schemeClr val="lt1"/>
                </a:highlight>
                <a:latin typeface="Open Sans"/>
                <a:ea typeface="Open Sans"/>
                <a:cs typeface="Open Sans"/>
                <a:sym typeface="Open Sans"/>
              </a:rPr>
              <a:t>Deploy it on K8s</a:t>
            </a:r>
            <a:endParaRPr sz="2200">
              <a:solidFill>
                <a:srgbClr val="222222"/>
              </a:solidFill>
              <a:highlight>
                <a:schemeClr val="lt1"/>
              </a:highlight>
              <a:latin typeface="Open Sans"/>
              <a:ea typeface="Open Sans"/>
              <a:cs typeface="Open Sans"/>
              <a:sym typeface="Open Sans"/>
            </a:endParaRPr>
          </a:p>
        </p:txBody>
      </p:sp>
      <p:sp>
        <p:nvSpPr>
          <p:cNvPr id="287" name="Google Shape;287;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accent1"/>
                </a:solidFill>
              </a:rPr>
              <a:t>Conclusion</a:t>
            </a:r>
            <a:endParaRPr>
              <a:solidFill>
                <a:schemeClr val="accent1"/>
              </a:solidFill>
            </a:endParaRPr>
          </a:p>
        </p:txBody>
      </p:sp>
      <p:sp>
        <p:nvSpPr>
          <p:cNvPr id="293" name="Google Shape;293;p3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In last years we have invested in support for improving service level of virtual machines by investing in virtual machine migrations.</a:t>
            </a:r>
            <a:endParaRPr/>
          </a:p>
          <a:p>
            <a:pPr indent="-342900" lvl="0" marL="457200" rtl="0" algn="l">
              <a:spcBef>
                <a:spcPts val="0"/>
              </a:spcBef>
              <a:spcAft>
                <a:spcPts val="0"/>
              </a:spcAft>
              <a:buSzPts val="1800"/>
              <a:buChar char="-"/>
            </a:pPr>
            <a:r>
              <a:rPr b="1" lang="en"/>
              <a:t>Upgraded hardware</a:t>
            </a:r>
            <a:endParaRPr b="1"/>
          </a:p>
          <a:p>
            <a:pPr indent="-317500" lvl="1" marL="914400" rtl="0" algn="l">
              <a:spcBef>
                <a:spcPts val="0"/>
              </a:spcBef>
              <a:spcAft>
                <a:spcPts val="0"/>
              </a:spcAft>
              <a:buSzPts val="1400"/>
              <a:buChar char="-"/>
            </a:pPr>
            <a:r>
              <a:rPr lang="en"/>
              <a:t>Decommissioned</a:t>
            </a:r>
            <a:r>
              <a:rPr lang="en"/>
              <a:t> 6 year old hardware with better machines</a:t>
            </a:r>
            <a:endParaRPr/>
          </a:p>
          <a:p>
            <a:pPr indent="-317500" lvl="1" marL="914400" rtl="0" algn="l">
              <a:spcBef>
                <a:spcPts val="0"/>
              </a:spcBef>
              <a:spcAft>
                <a:spcPts val="0"/>
              </a:spcAft>
              <a:buSzPts val="1400"/>
              <a:buChar char="-"/>
            </a:pPr>
            <a:r>
              <a:rPr lang="en"/>
              <a:t>They had 128GB of RAM, an Intel Xeon CPU E5-2630 v3 @ 2.40GHz and 2 SSDs of 900GB each that we configured in RAID 1. They are now replaced by 120 compute nodes with 192GB of RAM, an Intel Xeon Silver 4216 CPU @ 2.10GHz and 2 SSDs of 1.8TB each, again configured in RAID 1.</a:t>
            </a:r>
            <a:endParaRPr/>
          </a:p>
          <a:p>
            <a:pPr indent="-317500" lvl="1" marL="914400" rtl="0" algn="l">
              <a:spcBef>
                <a:spcPts val="0"/>
              </a:spcBef>
              <a:spcAft>
                <a:spcPts val="0"/>
              </a:spcAft>
              <a:buSzPts val="1400"/>
              <a:buChar char="-"/>
            </a:pPr>
            <a:r>
              <a:rPr lang="en" sz="1800" u="sng">
                <a:solidFill>
                  <a:schemeClr val="accent5"/>
                </a:solidFill>
                <a:highlight>
                  <a:schemeClr val="lt1"/>
                </a:highlight>
                <a:latin typeface="Open Sans"/>
                <a:ea typeface="Open Sans"/>
                <a:cs typeface="Open Sans"/>
                <a:sym typeface="Open Sans"/>
                <a:hlinkClick r:id="rId3">
                  <a:extLst>
                    <a:ext uri="{A12FA001-AC4F-418D-AE19-62706E023703}">
                      <ahyp:hlinkClr val="tx"/>
                    </a:ext>
                  </a:extLst>
                </a:hlinkClick>
              </a:rPr>
              <a:t>Hardware refresh campaign</a:t>
            </a:r>
            <a:r>
              <a:rPr lang="en" sz="1800">
                <a:solidFill>
                  <a:srgbClr val="222222"/>
                </a:solidFill>
                <a:highlight>
                  <a:schemeClr val="lt1"/>
                </a:highlight>
                <a:latin typeface="Open Sans"/>
                <a:ea typeface="Open Sans"/>
                <a:cs typeface="Open Sans"/>
                <a:sym typeface="Open Sans"/>
              </a:rPr>
              <a:t> </a:t>
            </a:r>
            <a:endParaRPr/>
          </a:p>
          <a:p>
            <a:pPr indent="-342900" lvl="0" marL="457200" rtl="0" algn="l">
              <a:spcBef>
                <a:spcPts val="0"/>
              </a:spcBef>
              <a:spcAft>
                <a:spcPts val="0"/>
              </a:spcAft>
              <a:buSzPts val="1800"/>
              <a:buChar char="-"/>
            </a:pPr>
            <a:r>
              <a:rPr b="1" lang="en"/>
              <a:t>Migration cycle tool</a:t>
            </a:r>
            <a:endParaRPr b="1"/>
          </a:p>
          <a:p>
            <a:pPr indent="-317500" lvl="1" marL="914400" rtl="0" algn="l">
              <a:spcBef>
                <a:spcPts val="0"/>
              </a:spcBef>
              <a:spcAft>
                <a:spcPts val="0"/>
              </a:spcAft>
              <a:buSzPts val="1400"/>
              <a:buChar char="-"/>
            </a:pPr>
            <a:r>
              <a:rPr lang="en"/>
              <a:t>Execution via automated tool (rundeck) : 175+</a:t>
            </a:r>
            <a:endParaRPr/>
          </a:p>
          <a:p>
            <a:pPr indent="-317500" lvl="1" marL="914400" rtl="0" algn="l">
              <a:spcBef>
                <a:spcPts val="0"/>
              </a:spcBef>
              <a:spcAft>
                <a:spcPts val="0"/>
              </a:spcAft>
              <a:buSzPts val="1400"/>
              <a:buChar char="-"/>
            </a:pPr>
            <a:r>
              <a:rPr lang="en"/>
              <a:t>Migrated virtual machines : ~1600 </a:t>
            </a:r>
            <a:endParaRPr/>
          </a:p>
          <a:p>
            <a:pPr indent="-317500" lvl="1" marL="914400" rtl="0" algn="l">
              <a:spcBef>
                <a:spcPts val="0"/>
              </a:spcBef>
              <a:spcAft>
                <a:spcPts val="0"/>
              </a:spcAft>
              <a:buSzPts val="1400"/>
              <a:buChar char="-"/>
            </a:pPr>
            <a:r>
              <a:rPr lang="en"/>
              <a:t>OSS release : </a:t>
            </a:r>
            <a:r>
              <a:rPr lang="en" u="sng">
                <a:solidFill>
                  <a:schemeClr val="hlink"/>
                </a:solidFill>
                <a:hlinkClick r:id="rId4"/>
              </a:rPr>
              <a:t>https://gitlab.cern.ch/cloud-infrastructure/migration_cycle/</a:t>
            </a:r>
            <a:r>
              <a:rPr lang="en"/>
              <a:t> </a:t>
            </a:r>
            <a:endParaRPr/>
          </a:p>
        </p:txBody>
      </p:sp>
      <p:sp>
        <p:nvSpPr>
          <p:cNvPr id="294" name="Google Shape;294;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Since the last HEPiX</a:t>
            </a:r>
            <a:endParaRPr b="1">
              <a:solidFill>
                <a:schemeClr val="accent1"/>
              </a:solidFill>
            </a:endParaRPr>
          </a:p>
        </p:txBody>
      </p:sp>
      <p:sp>
        <p:nvSpPr>
          <p:cNvPr id="73" name="Google Shape;73;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406400" lvl="0" marL="457200" rtl="0" algn="l">
              <a:spcBef>
                <a:spcPts val="0"/>
              </a:spcBef>
              <a:spcAft>
                <a:spcPts val="0"/>
              </a:spcAft>
              <a:buSzPts val="2800"/>
              <a:buChar char="-"/>
            </a:pPr>
            <a:r>
              <a:rPr lang="en" sz="2800"/>
              <a:t>Brief overview</a:t>
            </a:r>
            <a:endParaRPr sz="2800"/>
          </a:p>
          <a:p>
            <a:pPr indent="-406400" lvl="0" marL="457200" rtl="0" algn="l">
              <a:spcBef>
                <a:spcPts val="0"/>
              </a:spcBef>
              <a:spcAft>
                <a:spcPts val="0"/>
              </a:spcAft>
              <a:buSzPts val="2800"/>
              <a:buChar char="-"/>
            </a:pPr>
            <a:r>
              <a:rPr lang="en" sz="2800"/>
              <a:t>Ironic upgrades</a:t>
            </a:r>
            <a:endParaRPr sz="2800"/>
          </a:p>
          <a:p>
            <a:pPr indent="-406400" lvl="0" marL="457200" rtl="0" algn="l">
              <a:spcBef>
                <a:spcPts val="0"/>
              </a:spcBef>
              <a:spcAft>
                <a:spcPts val="0"/>
              </a:spcAft>
              <a:buSzPts val="2800"/>
              <a:buChar char="-"/>
            </a:pPr>
            <a:r>
              <a:rPr lang="en" sz="2800"/>
              <a:t>Anomaly detection upgrades</a:t>
            </a:r>
            <a:endParaRPr sz="2800"/>
          </a:p>
          <a:p>
            <a:pPr indent="-406400" lvl="0" marL="457200" rtl="0" algn="l">
              <a:spcBef>
                <a:spcPts val="0"/>
              </a:spcBef>
              <a:spcAft>
                <a:spcPts val="0"/>
              </a:spcAft>
              <a:buSzPts val="2800"/>
              <a:buChar char="-"/>
            </a:pPr>
            <a:r>
              <a:rPr lang="en" sz="2800"/>
              <a:t>G</a:t>
            </a:r>
            <a:r>
              <a:rPr lang="en" sz="2800"/>
              <a:t>lance upgrade</a:t>
            </a:r>
            <a:endParaRPr sz="2800"/>
          </a:p>
          <a:p>
            <a:pPr indent="-406400" lvl="0" marL="457200" rtl="0" algn="l">
              <a:spcBef>
                <a:spcPts val="0"/>
              </a:spcBef>
              <a:spcAft>
                <a:spcPts val="0"/>
              </a:spcAft>
              <a:buSzPts val="2800"/>
              <a:buChar char="-"/>
            </a:pPr>
            <a:r>
              <a:rPr lang="en" sz="2800"/>
              <a:t>Migration cycle tool (VM migration tool)</a:t>
            </a:r>
            <a:endParaRPr sz="2800"/>
          </a:p>
        </p:txBody>
      </p:sp>
      <p:sp>
        <p:nvSpPr>
          <p:cNvPr id="74" name="Google Shape;74;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sp>
        <p:nvSpPr>
          <p:cNvPr id="80" name="Google Shape;80;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81" name="Google Shape;81;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82" name="Google Shape;82;p16"/>
          <p:cNvSpPr txBox="1"/>
          <p:nvPr/>
        </p:nvSpPr>
        <p:spPr>
          <a:xfrm>
            <a:off x="2332925" y="137950"/>
            <a:ext cx="67641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chemeClr val="lt1"/>
                </a:solidFill>
              </a:rPr>
              <a:t>Openstack Overview</a:t>
            </a:r>
            <a:endParaRPr sz="1700">
              <a:solidFill>
                <a:schemeClr val="lt1"/>
              </a:solidFill>
            </a:endParaRPr>
          </a:p>
        </p:txBody>
      </p:sp>
      <p:pic>
        <p:nvPicPr>
          <p:cNvPr id="83" name="Google Shape;83;p16"/>
          <p:cNvPicPr preferRelativeResize="0"/>
          <p:nvPr/>
        </p:nvPicPr>
        <p:blipFill rotWithShape="1">
          <a:blip r:embed="rId3">
            <a:alphaModFix/>
          </a:blip>
          <a:srcRect b="0" l="0" r="0" t="862"/>
          <a:stretch/>
        </p:blipFill>
        <p:spPr>
          <a:xfrm>
            <a:off x="0" y="0"/>
            <a:ext cx="9144002" cy="5143500"/>
          </a:xfrm>
          <a:prstGeom prst="rect">
            <a:avLst/>
          </a:prstGeom>
          <a:noFill/>
          <a:ln>
            <a:noFill/>
          </a:ln>
        </p:spPr>
      </p:pic>
      <p:sp>
        <p:nvSpPr>
          <p:cNvPr id="84" name="Google Shape;84;p16"/>
          <p:cNvSpPr/>
          <p:nvPr/>
        </p:nvSpPr>
        <p:spPr>
          <a:xfrm>
            <a:off x="8950" y="1059950"/>
            <a:ext cx="548700" cy="4464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p>
        </p:txBody>
      </p:sp>
      <p:sp>
        <p:nvSpPr>
          <p:cNvPr id="85" name="Google Shape;85;p16"/>
          <p:cNvSpPr/>
          <p:nvPr/>
        </p:nvSpPr>
        <p:spPr>
          <a:xfrm>
            <a:off x="1728925" y="1059950"/>
            <a:ext cx="548700" cy="4464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p>
        </p:txBody>
      </p:sp>
      <p:sp>
        <p:nvSpPr>
          <p:cNvPr id="86" name="Google Shape;86;p16"/>
          <p:cNvSpPr/>
          <p:nvPr/>
        </p:nvSpPr>
        <p:spPr>
          <a:xfrm>
            <a:off x="2409125" y="1076275"/>
            <a:ext cx="548700" cy="4464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p>
        </p:txBody>
      </p:sp>
      <p:sp>
        <p:nvSpPr>
          <p:cNvPr id="87" name="Google Shape;87;p16"/>
          <p:cNvSpPr/>
          <p:nvPr/>
        </p:nvSpPr>
        <p:spPr>
          <a:xfrm>
            <a:off x="4698775" y="1059950"/>
            <a:ext cx="548700" cy="4464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p>
        </p:txBody>
      </p:sp>
      <p:sp>
        <p:nvSpPr>
          <p:cNvPr id="88" name="Google Shape;88;p16"/>
          <p:cNvSpPr/>
          <p:nvPr/>
        </p:nvSpPr>
        <p:spPr>
          <a:xfrm>
            <a:off x="6988425" y="824825"/>
            <a:ext cx="2032800" cy="769200"/>
          </a:xfrm>
          <a:prstGeom prst="roundRect">
            <a:avLst>
              <a:gd fmla="val 16667" name="adj"/>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5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100"/>
                                        <p:tgtEl>
                                          <p:spTgt spid="8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700"/>
                                        <p:tgtEl>
                                          <p:spTgt spid="84"/>
                                        </p:tgtEl>
                                      </p:cBhvr>
                                    </p:animEffect>
                                    <p:set>
                                      <p:cBhvr>
                                        <p:cTn dur="1" fill="hold">
                                          <p:stCondLst>
                                            <p:cond delay="700"/>
                                          </p:stCondLst>
                                        </p:cTn>
                                        <p:tgtEl>
                                          <p:spTgt spid="84"/>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5"/>
                                        </p:tgtEl>
                                        <p:attrNameLst>
                                          <p:attrName>style.visibility</p:attrName>
                                        </p:attrNameLst>
                                      </p:cBhvr>
                                      <p:to>
                                        <p:strVal val="visible"/>
                                      </p:to>
                                    </p:set>
                                    <p:animEffect filter="fade" transition="in">
                                      <p:cBhvr>
                                        <p:cTn dur="500"/>
                                        <p:tgtEl>
                                          <p:spTgt spid="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500"/>
                                        <p:tgtEl>
                                          <p:spTgt spid="85"/>
                                        </p:tgtEl>
                                      </p:cBhvr>
                                    </p:animEffect>
                                    <p:set>
                                      <p:cBhvr>
                                        <p:cTn dur="1" fill="hold">
                                          <p:stCondLst>
                                            <p:cond delay="500"/>
                                          </p:stCondLst>
                                        </p:cTn>
                                        <p:tgtEl>
                                          <p:spTgt spid="85"/>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6"/>
                                        </p:tgtEl>
                                        <p:attrNameLst>
                                          <p:attrName>style.visibility</p:attrName>
                                        </p:attrNameLst>
                                      </p:cBhvr>
                                      <p:to>
                                        <p:strVal val="visible"/>
                                      </p:to>
                                    </p:set>
                                    <p:animEffect filter="fade" transition="in">
                                      <p:cBhvr>
                                        <p:cTn dur="500"/>
                                        <p:tgtEl>
                                          <p:spTgt spid="8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300"/>
                                        <p:tgtEl>
                                          <p:spTgt spid="86"/>
                                        </p:tgtEl>
                                      </p:cBhvr>
                                    </p:animEffect>
                                    <p:set>
                                      <p:cBhvr>
                                        <p:cTn dur="1" fill="hold">
                                          <p:stCondLst>
                                            <p:cond delay="300"/>
                                          </p:stCondLst>
                                        </p:cTn>
                                        <p:tgtEl>
                                          <p:spTgt spid="86"/>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500"/>
                                        <p:tgtEl>
                                          <p:spTgt spid="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600"/>
                                        <p:tgtEl>
                                          <p:spTgt spid="87"/>
                                        </p:tgtEl>
                                      </p:cBhvr>
                                    </p:animEffect>
                                    <p:set>
                                      <p:cBhvr>
                                        <p:cTn dur="1" fill="hold">
                                          <p:stCondLst>
                                            <p:cond delay="600"/>
                                          </p:stCondLst>
                                        </p:cTn>
                                        <p:tgtEl>
                                          <p:spTgt spid="87"/>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88"/>
                                        </p:tgtEl>
                                      </p:cBhvr>
                                    </p:animEffect>
                                    <p:set>
                                      <p:cBhvr>
                                        <p:cTn dur="1" fill="hold">
                                          <p:stCondLst>
                                            <p:cond delay="1000"/>
                                          </p:stCondLst>
                                        </p:cTn>
                                        <p:tgtEl>
                                          <p:spTgt spid="88"/>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Openstack baremetal (Ironic) service upgrades</a:t>
            </a:r>
            <a:endParaRPr b="1">
              <a:solidFill>
                <a:schemeClr val="accent1"/>
              </a:solidFill>
            </a:endParaRPr>
          </a:p>
        </p:txBody>
      </p:sp>
      <p:sp>
        <p:nvSpPr>
          <p:cNvPr id="94" name="Google Shape;94;p17"/>
          <p:cNvSpPr txBox="1"/>
          <p:nvPr>
            <p:ph idx="1" type="body"/>
          </p:nvPr>
        </p:nvSpPr>
        <p:spPr>
          <a:xfrm>
            <a:off x="311700" y="1340375"/>
            <a:ext cx="8520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a:t>What is ironic ?</a:t>
            </a:r>
            <a:endParaRPr b="1"/>
          </a:p>
          <a:p>
            <a:pPr indent="-342900" lvl="0" marL="457200" rtl="0" algn="l">
              <a:spcBef>
                <a:spcPts val="1200"/>
              </a:spcBef>
              <a:spcAft>
                <a:spcPts val="0"/>
              </a:spcAft>
              <a:buSzPts val="1800"/>
              <a:buChar char="-"/>
            </a:pPr>
            <a:r>
              <a:rPr lang="en"/>
              <a:t>Ironic is an openstack program that aims to provide bare metal instead of virtual machines.</a:t>
            </a:r>
            <a:endParaRPr/>
          </a:p>
          <a:p>
            <a:pPr indent="0" lvl="0" marL="0" rtl="0" algn="l">
              <a:spcBef>
                <a:spcPts val="1200"/>
              </a:spcBef>
              <a:spcAft>
                <a:spcPts val="0"/>
              </a:spcAft>
              <a:buNone/>
            </a:pPr>
            <a:r>
              <a:rPr b="1" lang="en"/>
              <a:t>Use of ironic?</a:t>
            </a:r>
            <a:endParaRPr b="1"/>
          </a:p>
          <a:p>
            <a:pPr indent="-342900" lvl="0" marL="457200" rtl="0" algn="l">
              <a:spcBef>
                <a:spcPts val="1200"/>
              </a:spcBef>
              <a:spcAft>
                <a:spcPts val="0"/>
              </a:spcAft>
              <a:buSzPts val="1800"/>
              <a:buChar char="-"/>
            </a:pPr>
            <a:r>
              <a:rPr lang="en"/>
              <a:t>Ironic allows physical servers to be managed as though they were virtual machines.</a:t>
            </a:r>
            <a:endParaRPr/>
          </a:p>
          <a:p>
            <a:pPr indent="-342900" lvl="0" marL="457200" rtl="0" algn="l">
              <a:spcBef>
                <a:spcPts val="0"/>
              </a:spcBef>
              <a:spcAft>
                <a:spcPts val="0"/>
              </a:spcAft>
              <a:buSzPts val="1800"/>
              <a:buChar char="-"/>
            </a:pPr>
            <a:r>
              <a:rPr lang="en"/>
              <a:t>API driven Installation of physical machines to support cloud infrastructure or tenant workloads.</a:t>
            </a:r>
            <a:endParaRPr/>
          </a:p>
          <a:p>
            <a:pPr indent="0" lvl="0" marL="0" rtl="0" algn="l">
              <a:spcBef>
                <a:spcPts val="1200"/>
              </a:spcBef>
              <a:spcAft>
                <a:spcPts val="1200"/>
              </a:spcAft>
              <a:buNone/>
            </a:pPr>
            <a:r>
              <a:t/>
            </a:r>
            <a:endParaRPr/>
          </a:p>
        </p:txBody>
      </p:sp>
      <p:sp>
        <p:nvSpPr>
          <p:cNvPr id="95" name="Google Shape;95;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96" name="Google Shape;96;p17"/>
          <p:cNvPicPr preferRelativeResize="0"/>
          <p:nvPr/>
        </p:nvPicPr>
        <p:blipFill>
          <a:blip r:embed="rId3">
            <a:alphaModFix/>
          </a:blip>
          <a:stretch>
            <a:fillRect/>
          </a:stretch>
        </p:blipFill>
        <p:spPr>
          <a:xfrm>
            <a:off x="7128133" y="1"/>
            <a:ext cx="1800251" cy="17761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Openstack baremetal (</a:t>
            </a:r>
            <a:r>
              <a:rPr b="1" lang="en">
                <a:solidFill>
                  <a:schemeClr val="accent1"/>
                </a:solidFill>
              </a:rPr>
              <a:t>Ironic) service upgrades</a:t>
            </a:r>
            <a:endParaRPr b="1">
              <a:solidFill>
                <a:schemeClr val="accent1"/>
              </a:solidFill>
            </a:endParaRPr>
          </a:p>
        </p:txBody>
      </p:sp>
      <p:sp>
        <p:nvSpPr>
          <p:cNvPr id="102" name="Google Shape;102;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Physical machines uses Ironic for whole onboarding process. </a:t>
            </a:r>
            <a:endParaRPr/>
          </a:p>
          <a:p>
            <a:pPr indent="-342900" lvl="0" marL="457200" rtl="0" algn="l">
              <a:spcBef>
                <a:spcPts val="1200"/>
              </a:spcBef>
              <a:spcAft>
                <a:spcPts val="0"/>
              </a:spcAft>
              <a:buSzPts val="1800"/>
              <a:buChar char="-"/>
            </a:pPr>
            <a:r>
              <a:rPr lang="en"/>
              <a:t>Auto Registration</a:t>
            </a:r>
            <a:endParaRPr/>
          </a:p>
          <a:p>
            <a:pPr indent="-342900" lvl="0" marL="457200" rtl="0" algn="l">
              <a:spcBef>
                <a:spcPts val="0"/>
              </a:spcBef>
              <a:spcAft>
                <a:spcPts val="0"/>
              </a:spcAft>
              <a:buSzPts val="1800"/>
              <a:buChar char="-"/>
            </a:pPr>
            <a:r>
              <a:rPr lang="en"/>
              <a:t>Inventory</a:t>
            </a:r>
            <a:endParaRPr/>
          </a:p>
          <a:p>
            <a:pPr indent="-342900" lvl="0" marL="457200" rtl="0" algn="l">
              <a:spcBef>
                <a:spcPts val="0"/>
              </a:spcBef>
              <a:spcAft>
                <a:spcPts val="0"/>
              </a:spcAft>
              <a:buSzPts val="1800"/>
              <a:buChar char="-"/>
            </a:pPr>
            <a:r>
              <a:rPr lang="en"/>
              <a:t>Verification</a:t>
            </a:r>
            <a:endParaRPr/>
          </a:p>
          <a:p>
            <a:pPr indent="-342900" lvl="0" marL="457200" rtl="0" algn="l">
              <a:spcBef>
                <a:spcPts val="0"/>
              </a:spcBef>
              <a:spcAft>
                <a:spcPts val="0"/>
              </a:spcAft>
              <a:buSzPts val="1800"/>
              <a:buChar char="-"/>
            </a:pPr>
            <a:r>
              <a:rPr lang="en"/>
              <a:t>Burn-in</a:t>
            </a:r>
            <a:endParaRPr/>
          </a:p>
          <a:p>
            <a:pPr indent="-342900" lvl="0" marL="457200" rtl="0" algn="l">
              <a:spcBef>
                <a:spcPts val="0"/>
              </a:spcBef>
              <a:spcAft>
                <a:spcPts val="0"/>
              </a:spcAft>
              <a:buSzPts val="1800"/>
              <a:buChar char="-"/>
            </a:pPr>
            <a:r>
              <a:rPr lang="en"/>
              <a:t>Benchmarking</a:t>
            </a:r>
            <a:endParaRPr/>
          </a:p>
          <a:p>
            <a:pPr indent="0" lvl="0" marL="0" rtl="0" algn="l">
              <a:spcBef>
                <a:spcPts val="1200"/>
              </a:spcBef>
              <a:spcAft>
                <a:spcPts val="0"/>
              </a:spcAft>
              <a:buNone/>
            </a:pPr>
            <a:r>
              <a:rPr lang="en"/>
              <a:t>Provisioning of the machines was already done with Ironic before.</a:t>
            </a:r>
            <a:endParaRPr/>
          </a:p>
          <a:p>
            <a:pPr indent="-342900" lvl="0" marL="457200" rtl="0" algn="l">
              <a:spcBef>
                <a:spcPts val="1200"/>
              </a:spcBef>
              <a:spcAft>
                <a:spcPts val="0"/>
              </a:spcAft>
              <a:buSzPts val="1800"/>
              <a:buChar char="-"/>
            </a:pPr>
            <a:r>
              <a:rPr lang="en"/>
              <a:t>To Learn more : </a:t>
            </a:r>
            <a:r>
              <a:rPr lang="en" u="sng">
                <a:solidFill>
                  <a:schemeClr val="hlink"/>
                </a:solidFill>
                <a:hlinkClick r:id="rId3"/>
              </a:rPr>
              <a:t>https://indico.cern.ch/event/1096851/</a:t>
            </a:r>
            <a:r>
              <a:rPr lang="en"/>
              <a:t> </a:t>
            </a:r>
            <a:endParaRPr/>
          </a:p>
        </p:txBody>
      </p:sp>
      <p:sp>
        <p:nvSpPr>
          <p:cNvPr id="103" name="Google Shape;103;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nvSpPr>
        <p:spPr>
          <a:xfrm>
            <a:off x="311700" y="186754"/>
            <a:ext cx="8520600" cy="56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sz="3200">
              <a:solidFill>
                <a:srgbClr val="0053A1"/>
              </a:solidFill>
            </a:endParaRPr>
          </a:p>
        </p:txBody>
      </p:sp>
      <p:pic>
        <p:nvPicPr>
          <p:cNvPr id="109" name="Google Shape;109;p19"/>
          <p:cNvPicPr preferRelativeResize="0"/>
          <p:nvPr/>
        </p:nvPicPr>
        <p:blipFill>
          <a:blip r:embed="rId3">
            <a:alphaModFix/>
          </a:blip>
          <a:stretch>
            <a:fillRect/>
          </a:stretch>
        </p:blipFill>
        <p:spPr>
          <a:xfrm>
            <a:off x="8463600" y="186754"/>
            <a:ext cx="577510" cy="568451"/>
          </a:xfrm>
          <a:prstGeom prst="rect">
            <a:avLst/>
          </a:prstGeom>
          <a:noFill/>
          <a:ln>
            <a:noFill/>
          </a:ln>
        </p:spPr>
      </p:pic>
      <p:sp>
        <p:nvSpPr>
          <p:cNvPr id="110" name="Google Shape;110;p19"/>
          <p:cNvSpPr txBox="1"/>
          <p:nvPr>
            <p:ph idx="12" type="sldNum"/>
          </p:nvPr>
        </p:nvSpPr>
        <p:spPr>
          <a:xfrm>
            <a:off x="8556784" y="4673651"/>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1" name="Google Shape;111;p19"/>
          <p:cNvSpPr txBox="1"/>
          <p:nvPr/>
        </p:nvSpPr>
        <p:spPr>
          <a:xfrm>
            <a:off x="640425" y="4794100"/>
            <a:ext cx="8051700" cy="1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FFFFFF"/>
                </a:solidFill>
              </a:rPr>
              <a:t>A. Wiebalck &amp; N. Papakyprianou: Server Life-Cycle and Bare Metal Fleet Management in the CERN IT Data Centre (ITTF, 21 Jan 2022)</a:t>
            </a:r>
            <a:endParaRPr sz="1000">
              <a:solidFill>
                <a:srgbClr val="FFFFFF"/>
              </a:solidFill>
            </a:endParaRPr>
          </a:p>
        </p:txBody>
      </p:sp>
      <p:sp>
        <p:nvSpPr>
          <p:cNvPr id="112" name="Google Shape;112;p19"/>
          <p:cNvSpPr txBox="1"/>
          <p:nvPr/>
        </p:nvSpPr>
        <p:spPr>
          <a:xfrm>
            <a:off x="211100" y="106925"/>
            <a:ext cx="4211100" cy="56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800">
                <a:solidFill>
                  <a:srgbClr val="0053A1"/>
                </a:solidFill>
              </a:rPr>
              <a:t>       Physical Batch</a:t>
            </a:r>
            <a:endParaRPr b="1" sz="2800">
              <a:solidFill>
                <a:srgbClr val="0053A1"/>
              </a:solidFill>
            </a:endParaRPr>
          </a:p>
        </p:txBody>
      </p:sp>
      <p:pic>
        <p:nvPicPr>
          <p:cNvPr id="113" name="Google Shape;113;p19"/>
          <p:cNvPicPr preferRelativeResize="0"/>
          <p:nvPr/>
        </p:nvPicPr>
        <p:blipFill>
          <a:blip r:embed="rId4">
            <a:alphaModFix/>
          </a:blip>
          <a:stretch>
            <a:fillRect/>
          </a:stretch>
        </p:blipFill>
        <p:spPr>
          <a:xfrm>
            <a:off x="4529250" y="0"/>
            <a:ext cx="4621425" cy="4566249"/>
          </a:xfrm>
          <a:prstGeom prst="rect">
            <a:avLst/>
          </a:prstGeom>
          <a:noFill/>
          <a:ln>
            <a:noFill/>
          </a:ln>
        </p:spPr>
      </p:pic>
      <p:cxnSp>
        <p:nvCxnSpPr>
          <p:cNvPr id="114" name="Google Shape;114;p19"/>
          <p:cNvCxnSpPr/>
          <p:nvPr/>
        </p:nvCxnSpPr>
        <p:spPr>
          <a:xfrm>
            <a:off x="5145632" y="256449"/>
            <a:ext cx="4500" cy="230100"/>
          </a:xfrm>
          <a:prstGeom prst="straightConnector1">
            <a:avLst/>
          </a:prstGeom>
          <a:noFill/>
          <a:ln cap="flat" cmpd="sng" w="9525">
            <a:solidFill>
              <a:srgbClr val="FF0000"/>
            </a:solidFill>
            <a:prstDash val="solid"/>
            <a:round/>
            <a:headEnd len="med" w="med" type="none"/>
            <a:tailEnd len="med" w="med" type="triangle"/>
          </a:ln>
        </p:spPr>
      </p:cxnSp>
      <p:sp>
        <p:nvSpPr>
          <p:cNvPr id="115" name="Google Shape;115;p19"/>
          <p:cNvSpPr txBox="1"/>
          <p:nvPr/>
        </p:nvSpPr>
        <p:spPr>
          <a:xfrm>
            <a:off x="5150238" y="21752"/>
            <a:ext cx="1066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FF0000"/>
                </a:solidFill>
              </a:rPr>
              <a:t>instance deletion</a:t>
            </a:r>
            <a:endParaRPr sz="1000">
              <a:solidFill>
                <a:srgbClr val="FF0000"/>
              </a:solidFill>
            </a:endParaRPr>
          </a:p>
        </p:txBody>
      </p:sp>
      <p:sp>
        <p:nvSpPr>
          <p:cNvPr id="116" name="Google Shape;116;p19"/>
          <p:cNvSpPr txBox="1"/>
          <p:nvPr/>
        </p:nvSpPr>
        <p:spPr>
          <a:xfrm>
            <a:off x="5909450" y="21752"/>
            <a:ext cx="10668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FF0000"/>
                </a:solidFill>
              </a:rPr>
              <a:t>instance creation</a:t>
            </a:r>
            <a:endParaRPr sz="1000">
              <a:solidFill>
                <a:srgbClr val="FF0000"/>
              </a:solidFill>
            </a:endParaRPr>
          </a:p>
        </p:txBody>
      </p:sp>
      <p:cxnSp>
        <p:nvCxnSpPr>
          <p:cNvPr id="117" name="Google Shape;117;p19"/>
          <p:cNvCxnSpPr/>
          <p:nvPr/>
        </p:nvCxnSpPr>
        <p:spPr>
          <a:xfrm flipH="1" rot="10800000">
            <a:off x="6321723" y="2041570"/>
            <a:ext cx="209100" cy="2400"/>
          </a:xfrm>
          <a:prstGeom prst="straightConnector1">
            <a:avLst/>
          </a:prstGeom>
          <a:noFill/>
          <a:ln cap="flat" cmpd="sng" w="9525">
            <a:solidFill>
              <a:srgbClr val="FF0000"/>
            </a:solidFill>
            <a:prstDash val="solid"/>
            <a:round/>
            <a:headEnd len="med" w="med" type="none"/>
            <a:tailEnd len="med" w="med" type="triangle"/>
          </a:ln>
        </p:spPr>
      </p:cxnSp>
      <p:sp>
        <p:nvSpPr>
          <p:cNvPr id="118" name="Google Shape;118;p19"/>
          <p:cNvSpPr txBox="1"/>
          <p:nvPr/>
        </p:nvSpPr>
        <p:spPr>
          <a:xfrm>
            <a:off x="7814978" y="0"/>
            <a:ext cx="970800" cy="492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rgbClr val="FF0000"/>
                </a:solidFill>
              </a:rPr>
              <a:t>RPC timeout</a:t>
            </a:r>
            <a:endParaRPr sz="1000">
              <a:solidFill>
                <a:srgbClr val="FF0000"/>
              </a:solidFill>
            </a:endParaRPr>
          </a:p>
          <a:p>
            <a:pPr indent="0" lvl="0" marL="0" rtl="0" algn="ctr">
              <a:spcBef>
                <a:spcPts val="0"/>
              </a:spcBef>
              <a:spcAft>
                <a:spcPts val="0"/>
              </a:spcAft>
              <a:buNone/>
            </a:pPr>
            <a:r>
              <a:rPr lang="en" sz="1000">
                <a:solidFill>
                  <a:srgbClr val="FF0000"/>
                </a:solidFill>
              </a:rPr>
              <a:t>change</a:t>
            </a:r>
            <a:endParaRPr sz="1000">
              <a:solidFill>
                <a:srgbClr val="FF0000"/>
              </a:solidFill>
            </a:endParaRPr>
          </a:p>
        </p:txBody>
      </p:sp>
      <p:cxnSp>
        <p:nvCxnSpPr>
          <p:cNvPr id="119" name="Google Shape;119;p19"/>
          <p:cNvCxnSpPr/>
          <p:nvPr/>
        </p:nvCxnSpPr>
        <p:spPr>
          <a:xfrm flipH="1">
            <a:off x="7765869" y="275040"/>
            <a:ext cx="150000" cy="128700"/>
          </a:xfrm>
          <a:prstGeom prst="straightConnector1">
            <a:avLst/>
          </a:prstGeom>
          <a:noFill/>
          <a:ln cap="flat" cmpd="sng" w="9525">
            <a:solidFill>
              <a:srgbClr val="FF0000"/>
            </a:solidFill>
            <a:prstDash val="solid"/>
            <a:round/>
            <a:headEnd len="med" w="med" type="none"/>
            <a:tailEnd len="med" w="med" type="triangle"/>
          </a:ln>
        </p:spPr>
      </p:cxnSp>
      <p:sp>
        <p:nvSpPr>
          <p:cNvPr id="120" name="Google Shape;120;p19"/>
          <p:cNvSpPr txBox="1"/>
          <p:nvPr/>
        </p:nvSpPr>
        <p:spPr>
          <a:xfrm>
            <a:off x="5462004" y="585940"/>
            <a:ext cx="859800" cy="276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600">
                <a:solidFill>
                  <a:srgbClr val="FF0000"/>
                </a:solidFill>
              </a:rPr>
              <a:t>automatic testing</a:t>
            </a:r>
            <a:endParaRPr sz="600">
              <a:solidFill>
                <a:srgbClr val="FF0000"/>
              </a:solidFill>
            </a:endParaRPr>
          </a:p>
        </p:txBody>
      </p:sp>
      <p:cxnSp>
        <p:nvCxnSpPr>
          <p:cNvPr id="121" name="Google Shape;121;p19"/>
          <p:cNvCxnSpPr/>
          <p:nvPr/>
        </p:nvCxnSpPr>
        <p:spPr>
          <a:xfrm>
            <a:off x="5566758" y="3946339"/>
            <a:ext cx="884100" cy="0"/>
          </a:xfrm>
          <a:prstGeom prst="straightConnector1">
            <a:avLst/>
          </a:prstGeom>
          <a:noFill/>
          <a:ln cap="flat" cmpd="sng" w="9525">
            <a:solidFill>
              <a:srgbClr val="FF0000"/>
            </a:solidFill>
            <a:prstDash val="solid"/>
            <a:round/>
            <a:headEnd len="med" w="med" type="none"/>
            <a:tailEnd len="med" w="med" type="none"/>
          </a:ln>
        </p:spPr>
      </p:cxnSp>
      <p:cxnSp>
        <p:nvCxnSpPr>
          <p:cNvPr id="122" name="Google Shape;122;p19"/>
          <p:cNvCxnSpPr/>
          <p:nvPr/>
        </p:nvCxnSpPr>
        <p:spPr>
          <a:xfrm>
            <a:off x="5566758" y="3285022"/>
            <a:ext cx="884100" cy="0"/>
          </a:xfrm>
          <a:prstGeom prst="straightConnector1">
            <a:avLst/>
          </a:prstGeom>
          <a:noFill/>
          <a:ln cap="flat" cmpd="sng" w="9525">
            <a:solidFill>
              <a:srgbClr val="FF0000"/>
            </a:solidFill>
            <a:prstDash val="solid"/>
            <a:round/>
            <a:headEnd len="med" w="med" type="none"/>
            <a:tailEnd len="med" w="med" type="none"/>
          </a:ln>
        </p:spPr>
      </p:cxnSp>
      <p:sp>
        <p:nvSpPr>
          <p:cNvPr id="123" name="Google Shape;123;p19"/>
          <p:cNvSpPr txBox="1"/>
          <p:nvPr/>
        </p:nvSpPr>
        <p:spPr>
          <a:xfrm>
            <a:off x="5566758" y="3729525"/>
            <a:ext cx="859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600">
                <a:solidFill>
                  <a:srgbClr val="FF0000"/>
                </a:solidFill>
              </a:rPr>
              <a:t>default RPC timeout</a:t>
            </a:r>
            <a:endParaRPr sz="600">
              <a:solidFill>
                <a:srgbClr val="FF0000"/>
              </a:solidFill>
            </a:endParaRPr>
          </a:p>
        </p:txBody>
      </p:sp>
      <p:sp>
        <p:nvSpPr>
          <p:cNvPr id="124" name="Google Shape;124;p19"/>
          <p:cNvSpPr txBox="1"/>
          <p:nvPr/>
        </p:nvSpPr>
        <p:spPr>
          <a:xfrm>
            <a:off x="5566758" y="3074319"/>
            <a:ext cx="859800" cy="276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600">
                <a:solidFill>
                  <a:srgbClr val="FF0000"/>
                </a:solidFill>
              </a:rPr>
              <a:t>new RPC timeout</a:t>
            </a:r>
            <a:endParaRPr sz="600">
              <a:solidFill>
                <a:srgbClr val="FF0000"/>
              </a:solidFill>
            </a:endParaRPr>
          </a:p>
        </p:txBody>
      </p:sp>
      <p:sp>
        <p:nvSpPr>
          <p:cNvPr id="125" name="Google Shape;125;p19"/>
          <p:cNvSpPr txBox="1"/>
          <p:nvPr/>
        </p:nvSpPr>
        <p:spPr>
          <a:xfrm>
            <a:off x="5250817" y="1530837"/>
            <a:ext cx="12822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800">
                <a:solidFill>
                  <a:srgbClr val="FF0000"/>
                </a:solidFill>
              </a:rPr>
              <a:t>API requests from Nova instantiating</a:t>
            </a:r>
            <a:br>
              <a:rPr lang="en" sz="800">
                <a:solidFill>
                  <a:srgbClr val="FF0000"/>
                </a:solidFill>
              </a:rPr>
            </a:br>
            <a:r>
              <a:rPr lang="en" sz="800">
                <a:solidFill>
                  <a:srgbClr val="FF0000"/>
                </a:solidFill>
              </a:rPr>
              <a:t>(and Terraform checking instance status)</a:t>
            </a:r>
            <a:endParaRPr sz="800">
              <a:solidFill>
                <a:srgbClr val="FF0000"/>
              </a:solidFill>
            </a:endParaRPr>
          </a:p>
          <a:p>
            <a:pPr indent="0" lvl="0" marL="0" rtl="0" algn="ctr">
              <a:spcBef>
                <a:spcPts val="0"/>
              </a:spcBef>
              <a:spcAft>
                <a:spcPts val="0"/>
              </a:spcAft>
              <a:buNone/>
            </a:pPr>
            <a:r>
              <a:rPr lang="en" sz="1000">
                <a:solidFill>
                  <a:srgbClr val="FF0000"/>
                </a:solidFill>
              </a:rPr>
              <a:t> </a:t>
            </a:r>
            <a:endParaRPr sz="1000">
              <a:solidFill>
                <a:srgbClr val="FF0000"/>
              </a:solidFill>
            </a:endParaRPr>
          </a:p>
        </p:txBody>
      </p:sp>
      <p:sp>
        <p:nvSpPr>
          <p:cNvPr id="126" name="Google Shape;126;p19"/>
          <p:cNvSpPr txBox="1"/>
          <p:nvPr/>
        </p:nvSpPr>
        <p:spPr>
          <a:xfrm>
            <a:off x="7541745" y="2867485"/>
            <a:ext cx="1573500" cy="585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rgbClr val="FF0000"/>
                </a:solidFill>
              </a:rPr>
              <a:t> </a:t>
            </a:r>
            <a:r>
              <a:rPr lang="en" sz="800">
                <a:solidFill>
                  <a:srgbClr val="FF0000"/>
                </a:solidFill>
              </a:rPr>
              <a:t>nodes are in few “understaffed” conductor groups, so RPC times go up </a:t>
            </a:r>
            <a:endParaRPr sz="800">
              <a:solidFill>
                <a:srgbClr val="FF0000"/>
              </a:solidFill>
            </a:endParaRPr>
          </a:p>
        </p:txBody>
      </p:sp>
      <p:cxnSp>
        <p:nvCxnSpPr>
          <p:cNvPr id="127" name="Google Shape;127;p19"/>
          <p:cNvCxnSpPr/>
          <p:nvPr/>
        </p:nvCxnSpPr>
        <p:spPr>
          <a:xfrm>
            <a:off x="6509516" y="318874"/>
            <a:ext cx="198900" cy="144600"/>
          </a:xfrm>
          <a:prstGeom prst="straightConnector1">
            <a:avLst/>
          </a:prstGeom>
          <a:noFill/>
          <a:ln cap="flat" cmpd="sng" w="9525">
            <a:solidFill>
              <a:srgbClr val="FF0000"/>
            </a:solidFill>
            <a:prstDash val="solid"/>
            <a:round/>
            <a:headEnd len="med" w="med" type="none"/>
            <a:tailEnd len="med" w="med" type="triangle"/>
          </a:ln>
        </p:spPr>
      </p:cxnSp>
      <p:sp>
        <p:nvSpPr>
          <p:cNvPr id="128" name="Google Shape;128;p19"/>
          <p:cNvSpPr txBox="1"/>
          <p:nvPr/>
        </p:nvSpPr>
        <p:spPr>
          <a:xfrm>
            <a:off x="55700" y="825450"/>
            <a:ext cx="4366500" cy="3492600"/>
          </a:xfrm>
          <a:prstGeom prst="rect">
            <a:avLst/>
          </a:prstGeom>
          <a:noFill/>
          <a:ln>
            <a:noFill/>
          </a:ln>
        </p:spPr>
        <p:txBody>
          <a:bodyPr anchorCtr="0" anchor="t" bIns="91425" lIns="91425" spcFirstLastPara="1" rIns="91425" wrap="square" tIns="91425">
            <a:noAutofit/>
          </a:bodyPr>
          <a:lstStyle/>
          <a:p>
            <a:pPr indent="-349250" lvl="0" marL="457200" rtl="0" algn="l">
              <a:lnSpc>
                <a:spcPct val="115000"/>
              </a:lnSpc>
              <a:spcBef>
                <a:spcPts val="0"/>
              </a:spcBef>
              <a:spcAft>
                <a:spcPts val="0"/>
              </a:spcAft>
              <a:buClr>
                <a:schemeClr val="dk1"/>
              </a:buClr>
              <a:buSzPts val="1900"/>
              <a:buChar char="➔"/>
            </a:pPr>
            <a:r>
              <a:rPr b="1" lang="en" sz="1500">
                <a:solidFill>
                  <a:schemeClr val="dk1"/>
                </a:solidFill>
              </a:rPr>
              <a:t>Conversion of virtual to physical batch</a:t>
            </a:r>
            <a:endParaRPr b="1" sz="1500">
              <a:solidFill>
                <a:schemeClr val="dk1"/>
              </a:solidFill>
            </a:endParaRPr>
          </a:p>
          <a:p>
            <a:pPr indent="-311150" lvl="1" marL="914400" rtl="0" algn="l">
              <a:lnSpc>
                <a:spcPct val="115000"/>
              </a:lnSpc>
              <a:spcBef>
                <a:spcPts val="0"/>
              </a:spcBef>
              <a:spcAft>
                <a:spcPts val="0"/>
              </a:spcAft>
              <a:buClr>
                <a:schemeClr val="dk1"/>
              </a:buClr>
              <a:buSzPts val="1300"/>
              <a:buChar char="➢"/>
            </a:pPr>
            <a:r>
              <a:rPr lang="en" sz="1300">
                <a:solidFill>
                  <a:schemeClr val="dk1"/>
                </a:solidFill>
              </a:rPr>
              <a:t>with the availability of a bare metal API,</a:t>
            </a:r>
            <a:br>
              <a:rPr lang="en" sz="1300">
                <a:solidFill>
                  <a:schemeClr val="dk1"/>
                </a:solidFill>
              </a:rPr>
            </a:br>
            <a:r>
              <a:rPr lang="en" sz="1300">
                <a:solidFill>
                  <a:schemeClr val="dk1"/>
                </a:solidFill>
              </a:rPr>
              <a:t>we revisited the virtualisation tax </a:t>
            </a:r>
            <a:endParaRPr sz="1300">
              <a:solidFill>
                <a:schemeClr val="dk1"/>
              </a:solidFill>
            </a:endParaRPr>
          </a:p>
          <a:p>
            <a:pPr indent="0" lvl="0" marL="914400" rtl="0" algn="l">
              <a:lnSpc>
                <a:spcPct val="115000"/>
              </a:lnSpc>
              <a:spcBef>
                <a:spcPts val="0"/>
              </a:spcBef>
              <a:spcAft>
                <a:spcPts val="0"/>
              </a:spcAft>
              <a:buNone/>
            </a:pPr>
            <a:r>
              <a:t/>
            </a:r>
            <a:endParaRPr sz="1100">
              <a:solidFill>
                <a:schemeClr val="dk1"/>
              </a:solidFill>
            </a:endParaRPr>
          </a:p>
          <a:p>
            <a:pPr indent="-349250" lvl="0" marL="457200" rtl="0" algn="l">
              <a:lnSpc>
                <a:spcPct val="115000"/>
              </a:lnSpc>
              <a:spcBef>
                <a:spcPts val="0"/>
              </a:spcBef>
              <a:spcAft>
                <a:spcPts val="0"/>
              </a:spcAft>
              <a:buClr>
                <a:schemeClr val="dk1"/>
              </a:buClr>
              <a:buSzPts val="1900"/>
              <a:buChar char="➔"/>
            </a:pPr>
            <a:r>
              <a:rPr b="1" lang="en" sz="1500">
                <a:solidFill>
                  <a:schemeClr val="dk1"/>
                </a:solidFill>
              </a:rPr>
              <a:t>3’775 hypervisors recreated as physical</a:t>
            </a:r>
            <a:br>
              <a:rPr b="1" lang="en" sz="1500">
                <a:solidFill>
                  <a:schemeClr val="dk1"/>
                </a:solidFill>
              </a:rPr>
            </a:br>
            <a:r>
              <a:rPr b="1" lang="en" sz="1500">
                <a:solidFill>
                  <a:schemeClr val="dk1"/>
                </a:solidFill>
              </a:rPr>
              <a:t>batch instances</a:t>
            </a:r>
            <a:endParaRPr b="1" sz="1500">
              <a:solidFill>
                <a:schemeClr val="dk1"/>
              </a:solidFill>
            </a:endParaRPr>
          </a:p>
          <a:p>
            <a:pPr indent="-311150" lvl="1" marL="914400" rtl="0" algn="l">
              <a:lnSpc>
                <a:spcPct val="115000"/>
              </a:lnSpc>
              <a:spcBef>
                <a:spcPts val="0"/>
              </a:spcBef>
              <a:spcAft>
                <a:spcPts val="0"/>
              </a:spcAft>
              <a:buClr>
                <a:schemeClr val="dk1"/>
              </a:buClr>
              <a:buSzPts val="1300"/>
              <a:buChar char="➢"/>
            </a:pPr>
            <a:r>
              <a:rPr lang="en" sz="1300">
                <a:solidFill>
                  <a:schemeClr val="dk1"/>
                </a:solidFill>
              </a:rPr>
              <a:t>done in multiple chunks over several months </a:t>
            </a:r>
            <a:endParaRPr sz="1300">
              <a:solidFill>
                <a:schemeClr val="dk1"/>
              </a:solidFill>
            </a:endParaRPr>
          </a:p>
          <a:p>
            <a:pPr indent="0" lvl="0" marL="0" rtl="0" algn="l">
              <a:lnSpc>
                <a:spcPct val="115000"/>
              </a:lnSpc>
              <a:spcBef>
                <a:spcPts val="0"/>
              </a:spcBef>
              <a:spcAft>
                <a:spcPts val="0"/>
              </a:spcAft>
              <a:buNone/>
            </a:pPr>
            <a:r>
              <a:t/>
            </a:r>
            <a:endParaRPr sz="1100">
              <a:solidFill>
                <a:schemeClr val="dk1"/>
              </a:solidFill>
            </a:endParaRPr>
          </a:p>
          <a:p>
            <a:pPr indent="-349250" lvl="0" marL="457200" rtl="0" algn="l">
              <a:lnSpc>
                <a:spcPct val="115000"/>
              </a:lnSpc>
              <a:spcBef>
                <a:spcPts val="0"/>
              </a:spcBef>
              <a:spcAft>
                <a:spcPts val="0"/>
              </a:spcAft>
              <a:buClr>
                <a:schemeClr val="dk1"/>
              </a:buClr>
              <a:buSzPts val="1900"/>
              <a:buChar char="➔"/>
            </a:pPr>
            <a:r>
              <a:rPr b="1" lang="en" sz="1500">
                <a:solidFill>
                  <a:schemeClr val="dk1"/>
                </a:solidFill>
              </a:rPr>
              <a:t>Terraform as the ‘Infrastructure-as-Code’</a:t>
            </a:r>
            <a:br>
              <a:rPr b="1" lang="en" sz="1500">
                <a:solidFill>
                  <a:schemeClr val="dk1"/>
                </a:solidFill>
              </a:rPr>
            </a:br>
            <a:r>
              <a:rPr b="1" lang="en" sz="1500">
                <a:solidFill>
                  <a:schemeClr val="dk1"/>
                </a:solidFill>
              </a:rPr>
              <a:t>tool to interface with OpenStack/Ironic</a:t>
            </a:r>
            <a:endParaRPr b="1" sz="1500">
              <a:solidFill>
                <a:schemeClr val="dk1"/>
              </a:solidFill>
            </a:endParaRPr>
          </a:p>
          <a:p>
            <a:pPr indent="0" lvl="0" marL="0" rtl="0" algn="l">
              <a:lnSpc>
                <a:spcPct val="115000"/>
              </a:lnSpc>
              <a:spcBef>
                <a:spcPts val="0"/>
              </a:spcBef>
              <a:spcAft>
                <a:spcPts val="0"/>
              </a:spcAft>
              <a:buNone/>
            </a:pPr>
            <a:r>
              <a:t/>
            </a:r>
            <a:endParaRPr b="1" sz="1500">
              <a:solidFill>
                <a:srgbClr val="0053A1"/>
              </a:solidFill>
            </a:endParaRPr>
          </a:p>
        </p:txBody>
      </p:sp>
      <p:pic>
        <p:nvPicPr>
          <p:cNvPr id="129" name="Google Shape;129;p19"/>
          <p:cNvPicPr preferRelativeResize="0"/>
          <p:nvPr/>
        </p:nvPicPr>
        <p:blipFill>
          <a:blip r:embed="rId5">
            <a:alphaModFix/>
          </a:blip>
          <a:stretch>
            <a:fillRect/>
          </a:stretch>
        </p:blipFill>
        <p:spPr>
          <a:xfrm>
            <a:off x="1469100" y="3642900"/>
            <a:ext cx="1539722" cy="369300"/>
          </a:xfrm>
          <a:prstGeom prst="rect">
            <a:avLst/>
          </a:prstGeom>
          <a:noFill/>
          <a:ln>
            <a:noFill/>
          </a:ln>
        </p:spPr>
      </p:pic>
      <p:sp>
        <p:nvSpPr>
          <p:cNvPr id="130" name="Google Shape;130;p19"/>
          <p:cNvSpPr txBox="1"/>
          <p:nvPr/>
        </p:nvSpPr>
        <p:spPr>
          <a:xfrm>
            <a:off x="329600" y="4203050"/>
            <a:ext cx="397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800">
                <a:solidFill>
                  <a:srgbClr val="0053A1"/>
                </a:solidFill>
              </a:rPr>
              <a:t>Bonus: 16’000 VMs less than one year ago … 10k+ IPv4 addresses free’d up.</a:t>
            </a:r>
            <a:r>
              <a:rPr lang="en"/>
              <a:t>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pic>
        <p:nvPicPr>
          <p:cNvPr id="135" name="Google Shape;135;p20"/>
          <p:cNvPicPr preferRelativeResize="0"/>
          <p:nvPr/>
        </p:nvPicPr>
        <p:blipFill>
          <a:blip r:embed="rId3">
            <a:alphaModFix/>
          </a:blip>
          <a:stretch>
            <a:fillRect/>
          </a:stretch>
        </p:blipFill>
        <p:spPr>
          <a:xfrm>
            <a:off x="1848725" y="2808349"/>
            <a:ext cx="5183352" cy="2248475"/>
          </a:xfrm>
          <a:prstGeom prst="rect">
            <a:avLst/>
          </a:prstGeom>
          <a:noFill/>
          <a:ln>
            <a:noFill/>
          </a:ln>
        </p:spPr>
      </p:pic>
      <p:sp>
        <p:nvSpPr>
          <p:cNvPr id="136" name="Google Shape;136;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Anomaly Detection</a:t>
            </a:r>
            <a:endParaRPr b="1">
              <a:solidFill>
                <a:schemeClr val="accent1"/>
              </a:solidFill>
            </a:endParaRPr>
          </a:p>
        </p:txBody>
      </p:sp>
      <p:sp>
        <p:nvSpPr>
          <p:cNvPr id="137" name="Google Shape;137;p20"/>
          <p:cNvSpPr txBox="1"/>
          <p:nvPr>
            <p:ph idx="1" type="body"/>
          </p:nvPr>
        </p:nvSpPr>
        <p:spPr>
          <a:xfrm>
            <a:off x="311700" y="1152475"/>
            <a:ext cx="8199000" cy="17769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Fully automated Anomaly Detection Pipeline extending the previous work</a:t>
            </a:r>
            <a:endParaRPr/>
          </a:p>
          <a:p>
            <a:pPr indent="-342900" lvl="0" marL="457200" rtl="0" algn="l">
              <a:spcBef>
                <a:spcPts val="0"/>
              </a:spcBef>
              <a:spcAft>
                <a:spcPts val="0"/>
              </a:spcAft>
              <a:buSzPts val="1800"/>
              <a:buChar char="●"/>
            </a:pPr>
            <a:r>
              <a:rPr lang="en"/>
              <a:t>Implementation of new Unsupervised Machine Learning algorithms</a:t>
            </a:r>
            <a:endParaRPr/>
          </a:p>
          <a:p>
            <a:pPr indent="-342900" lvl="0" marL="457200" rtl="0" algn="l">
              <a:spcBef>
                <a:spcPts val="0"/>
              </a:spcBef>
              <a:spcAft>
                <a:spcPts val="0"/>
              </a:spcAft>
              <a:buSzPts val="1800"/>
              <a:buChar char="●"/>
            </a:pPr>
            <a:r>
              <a:rPr lang="en"/>
              <a:t>Combination of the algorithms in an Ensemble</a:t>
            </a:r>
            <a:endParaRPr/>
          </a:p>
          <a:p>
            <a:pPr indent="-342900" lvl="0" marL="457200" rtl="0" algn="l">
              <a:spcBef>
                <a:spcPts val="0"/>
              </a:spcBef>
              <a:spcAft>
                <a:spcPts val="0"/>
              </a:spcAft>
              <a:buSzPts val="1800"/>
              <a:buChar char="●"/>
            </a:pPr>
            <a:r>
              <a:rPr lang="en"/>
              <a:t>Work in progress to include in Daily Operations</a:t>
            </a:r>
            <a:endParaRPr/>
          </a:p>
          <a:p>
            <a:pPr indent="-342900" lvl="0" marL="457200" rtl="0" algn="l">
              <a:spcBef>
                <a:spcPts val="0"/>
              </a:spcBef>
              <a:spcAft>
                <a:spcPts val="0"/>
              </a:spcAft>
              <a:buSzPts val="1800"/>
              <a:buChar char="●"/>
            </a:pPr>
            <a:r>
              <a:rPr lang="en" u="sng">
                <a:solidFill>
                  <a:schemeClr val="hlink"/>
                </a:solidFill>
                <a:hlinkClick r:id="rId4"/>
              </a:rPr>
              <a:t>https://indico.cern.ch/event/1123214/contributions/4809938/</a:t>
            </a:r>
            <a:endParaRPr/>
          </a:p>
        </p:txBody>
      </p:sp>
      <p:sp>
        <p:nvSpPr>
          <p:cNvPr id="138" name="Google Shape;138;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chemeClr val="accent1"/>
                </a:solidFill>
              </a:rPr>
              <a:t>Openstack image “glance” service upgrades</a:t>
            </a:r>
            <a:endParaRPr b="1">
              <a:solidFill>
                <a:schemeClr val="accent1"/>
              </a:solidFill>
            </a:endParaRPr>
          </a:p>
        </p:txBody>
      </p:sp>
      <p:sp>
        <p:nvSpPr>
          <p:cNvPr id="144" name="Google Shape;144;p21"/>
          <p:cNvSpPr txBox="1"/>
          <p:nvPr>
            <p:ph idx="1" type="body"/>
          </p:nvPr>
        </p:nvSpPr>
        <p:spPr>
          <a:xfrm>
            <a:off x="206000" y="164042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What is glance?</a:t>
            </a:r>
            <a:endParaRPr b="1"/>
          </a:p>
          <a:p>
            <a:pPr indent="-342900" lvl="0" marL="457200" rtl="0" algn="l">
              <a:spcBef>
                <a:spcPts val="1200"/>
              </a:spcBef>
              <a:spcAft>
                <a:spcPts val="0"/>
              </a:spcAft>
              <a:buSzPts val="1800"/>
              <a:buChar char="-"/>
            </a:pPr>
            <a:r>
              <a:rPr lang="en"/>
              <a:t>The Image service (glance) project provides a service where users can upload and discover data assets that are meant to be used with other services. This currently includes images and metadata definitions.</a:t>
            </a:r>
            <a:endParaRPr/>
          </a:p>
          <a:p>
            <a:pPr indent="0" lvl="0" marL="0" rtl="0" algn="l">
              <a:spcBef>
                <a:spcPts val="1200"/>
              </a:spcBef>
              <a:spcAft>
                <a:spcPts val="0"/>
              </a:spcAft>
              <a:buNone/>
            </a:pPr>
            <a:r>
              <a:rPr b="1" lang="en"/>
              <a:t>Use of glance?</a:t>
            </a:r>
            <a:endParaRPr b="1"/>
          </a:p>
          <a:p>
            <a:pPr indent="-342900" lvl="0" marL="457200" rtl="0" algn="l">
              <a:spcBef>
                <a:spcPts val="1200"/>
              </a:spcBef>
              <a:spcAft>
                <a:spcPts val="0"/>
              </a:spcAft>
              <a:buSzPts val="1800"/>
              <a:buChar char="-"/>
            </a:pPr>
            <a:r>
              <a:rPr lang="en"/>
              <a:t>Allows users to discover, register, and retrieve virtual machine images.</a:t>
            </a:r>
            <a:endParaRPr/>
          </a:p>
          <a:p>
            <a:pPr indent="-342900" lvl="0" marL="457200" rtl="0" algn="l">
              <a:spcBef>
                <a:spcPts val="0"/>
              </a:spcBef>
              <a:spcAft>
                <a:spcPts val="0"/>
              </a:spcAft>
              <a:buSzPts val="1800"/>
              <a:buChar char="-"/>
            </a:pPr>
            <a:r>
              <a:rPr lang="en"/>
              <a:t>Allow VMs to be created in batches, reducing deployment time.</a:t>
            </a:r>
            <a:endParaRPr/>
          </a:p>
        </p:txBody>
      </p:sp>
      <p:sp>
        <p:nvSpPr>
          <p:cNvPr id="145" name="Google Shape;145;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pic>
        <p:nvPicPr>
          <p:cNvPr id="146" name="Google Shape;146;p21"/>
          <p:cNvPicPr preferRelativeResize="0"/>
          <p:nvPr/>
        </p:nvPicPr>
        <p:blipFill>
          <a:blip r:embed="rId3">
            <a:alphaModFix/>
          </a:blip>
          <a:stretch>
            <a:fillRect/>
          </a:stretch>
        </p:blipFill>
        <p:spPr>
          <a:xfrm>
            <a:off x="6980890" y="190500"/>
            <a:ext cx="1745710" cy="1449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