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296" r:id="rId3"/>
    <p:sldId id="321" r:id="rId4"/>
    <p:sldId id="297" r:id="rId5"/>
    <p:sldId id="299" r:id="rId6"/>
    <p:sldId id="300" r:id="rId7"/>
    <p:sldId id="303" r:id="rId8"/>
    <p:sldId id="304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298" r:id="rId23"/>
    <p:sldId id="301" r:id="rId24"/>
    <p:sldId id="302" r:id="rId25"/>
    <p:sldId id="305" r:id="rId26"/>
    <p:sldId id="306" r:id="rId27"/>
    <p:sldId id="320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A9FE13-99F6-8BD6-5CF0-8DB83B754C2D}" name="Andrea Sciabà" initials="AS" userId="c29167f79f7eccb7" providerId="Windows Live"/>
  <p188:author id="{28800989-D870-7A4D-6B24-9DC7FCE58C6C}" name="Markus Schulz" initials="MS" userId="S::markus.schulz@cern.ch::a9a1699e-d4a0-4b80-979a-2f083087cf0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9DAE5-0FE7-4A21-9B44-92849A26EA6B}" v="1" dt="2022-04-27T08:22:45.09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86"/>
  </p:normalViewPr>
  <p:slideViewPr>
    <p:cSldViewPr snapToGrid="0" snapToObjects="1">
      <p:cViewPr varScale="1">
        <p:scale>
          <a:sx n="160" d="100"/>
          <a:sy n="160" d="100"/>
        </p:scale>
        <p:origin x="270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8/10/relationships/authors" Target="authors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Sciabà" userId="c29167f79f7eccb7" providerId="LiveId" clId="{C0980EFB-A3CB-4F92-9D8D-9EEE6350E6C1}"/>
    <pc:docChg chg="custSel modSld modMainMaster">
      <pc:chgData name="Andrea Sciabà" userId="c29167f79f7eccb7" providerId="LiveId" clId="{C0980EFB-A3CB-4F92-9D8D-9EEE6350E6C1}" dt="2022-04-25T12:36:31.750" v="250" actId="20577"/>
      <pc:docMkLst>
        <pc:docMk/>
      </pc:docMkLst>
      <pc:sldChg chg="modSp mod">
        <pc:chgData name="Andrea Sciabà" userId="c29167f79f7eccb7" providerId="LiveId" clId="{C0980EFB-A3CB-4F92-9D8D-9EEE6350E6C1}" dt="2022-04-08T08:22:30.849" v="38" actId="20577"/>
        <pc:sldMkLst>
          <pc:docMk/>
          <pc:sldMk cId="2159943940" sldId="259"/>
        </pc:sldMkLst>
        <pc:spChg chg="mod">
          <ac:chgData name="Andrea Sciabà" userId="c29167f79f7eccb7" providerId="LiveId" clId="{C0980EFB-A3CB-4F92-9D8D-9EEE6350E6C1}" dt="2022-04-08T08:22:30.849" v="38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modSp mod">
        <pc:chgData name="Andrea Sciabà" userId="c29167f79f7eccb7" providerId="LiveId" clId="{C0980EFB-A3CB-4F92-9D8D-9EEE6350E6C1}" dt="2022-04-11T15:07:14.547" v="49" actId="20577"/>
        <pc:sldMkLst>
          <pc:docMk/>
          <pc:sldMk cId="44869808" sldId="296"/>
        </pc:sldMkLst>
        <pc:spChg chg="mod">
          <ac:chgData name="Andrea Sciabà" userId="c29167f79f7eccb7" providerId="LiveId" clId="{C0980EFB-A3CB-4F92-9D8D-9EEE6350E6C1}" dt="2022-04-11T15:07:14.547" v="49" actId="20577"/>
          <ac:spMkLst>
            <pc:docMk/>
            <pc:sldMk cId="44869808" sldId="296"/>
            <ac:spMk id="5" creationId="{89AEEFF2-8367-4DC5-B002-7CA007B1C594}"/>
          </ac:spMkLst>
        </pc:spChg>
      </pc:sldChg>
      <pc:sldChg chg="modSp mod">
        <pc:chgData name="Andrea Sciabà" userId="c29167f79f7eccb7" providerId="LiveId" clId="{C0980EFB-A3CB-4F92-9D8D-9EEE6350E6C1}" dt="2022-04-11T15:07:30.998" v="65" actId="20577"/>
        <pc:sldMkLst>
          <pc:docMk/>
          <pc:sldMk cId="4221416613" sldId="321"/>
        </pc:sldMkLst>
        <pc:spChg chg="mod">
          <ac:chgData name="Andrea Sciabà" userId="c29167f79f7eccb7" providerId="LiveId" clId="{C0980EFB-A3CB-4F92-9D8D-9EEE6350E6C1}" dt="2022-04-11T15:07:30.998" v="65" actId="20577"/>
          <ac:spMkLst>
            <pc:docMk/>
            <pc:sldMk cId="4221416613" sldId="321"/>
            <ac:spMk id="2" creationId="{44765205-C7E3-4D61-9FFD-B77B934D32EB}"/>
          </ac:spMkLst>
        </pc:spChg>
      </pc:sldChg>
      <pc:sldMasterChg chg="modSldLayout">
        <pc:chgData name="Andrea Sciabà" userId="c29167f79f7eccb7" providerId="LiveId" clId="{C0980EFB-A3CB-4F92-9D8D-9EEE6350E6C1}" dt="2022-04-25T12:36:31.750" v="250" actId="20577"/>
        <pc:sldMasterMkLst>
          <pc:docMk/>
          <pc:sldMasterMk cId="1598869953" sldId="2147483648"/>
        </pc:sldMasterMkLst>
        <pc:sldLayoutChg chg="modSp mod">
          <pc:chgData name="Andrea Sciabà" userId="c29167f79f7eccb7" providerId="LiveId" clId="{C0980EFB-A3CB-4F92-9D8D-9EEE6350E6C1}" dt="2022-04-25T12:34:55.822" v="69" actId="20577"/>
          <pc:sldLayoutMkLst>
            <pc:docMk/>
            <pc:sldMasterMk cId="1598869953" sldId="2147483648"/>
            <pc:sldLayoutMk cId="1872367716" sldId="2147483650"/>
          </pc:sldLayoutMkLst>
          <pc:spChg chg="mod">
            <ac:chgData name="Andrea Sciabà" userId="c29167f79f7eccb7" providerId="LiveId" clId="{C0980EFB-A3CB-4F92-9D8D-9EEE6350E6C1}" dt="2022-04-25T12:34:55.822" v="69" actId="20577"/>
            <ac:spMkLst>
              <pc:docMk/>
              <pc:sldMasterMk cId="1598869953" sldId="2147483648"/>
              <pc:sldLayoutMk cId="1872367716" sldId="2147483650"/>
              <ac:spMk id="11" creationId="{1B478EFE-6141-4244-92ED-79EEE9222B1A}"/>
            </ac:spMkLst>
          </pc:spChg>
        </pc:sldLayoutChg>
        <pc:sldLayoutChg chg="modSp mod">
          <pc:chgData name="Andrea Sciabà" userId="c29167f79f7eccb7" providerId="LiveId" clId="{C0980EFB-A3CB-4F92-9D8D-9EEE6350E6C1}" dt="2022-04-25T12:36:15.983" v="218" actId="20577"/>
          <pc:sldLayoutMkLst>
            <pc:docMk/>
            <pc:sldMasterMk cId="1598869953" sldId="2147483648"/>
            <pc:sldLayoutMk cId="1806323321" sldId="2147483651"/>
          </pc:sldLayoutMkLst>
          <pc:spChg chg="mod">
            <ac:chgData name="Andrea Sciabà" userId="c29167f79f7eccb7" providerId="LiveId" clId="{C0980EFB-A3CB-4F92-9D8D-9EEE6350E6C1}" dt="2022-04-25T12:36:15.983" v="218" actId="20577"/>
            <ac:spMkLst>
              <pc:docMk/>
              <pc:sldMasterMk cId="1598869953" sldId="2147483648"/>
              <pc:sldLayoutMk cId="1806323321" sldId="2147483651"/>
              <ac:spMk id="7" creationId="{33FFEBF6-CE90-CC4E-8695-4D9E4AF1C9F7}"/>
            </ac:spMkLst>
          </pc:spChg>
        </pc:sldLayoutChg>
        <pc:sldLayoutChg chg="modSp mod">
          <pc:chgData name="Andrea Sciabà" userId="c29167f79f7eccb7" providerId="LiveId" clId="{C0980EFB-A3CB-4F92-9D8D-9EEE6350E6C1}" dt="2022-04-25T12:35:36.082" v="127" actId="20577"/>
          <pc:sldLayoutMkLst>
            <pc:docMk/>
            <pc:sldMasterMk cId="1598869953" sldId="2147483648"/>
            <pc:sldLayoutMk cId="2047222055" sldId="2147483652"/>
          </pc:sldLayoutMkLst>
          <pc:spChg chg="mod">
            <ac:chgData name="Andrea Sciabà" userId="c29167f79f7eccb7" providerId="LiveId" clId="{C0980EFB-A3CB-4F92-9D8D-9EEE6350E6C1}" dt="2022-04-25T12:35:36.082" v="127" actId="20577"/>
            <ac:spMkLst>
              <pc:docMk/>
              <pc:sldMasterMk cId="1598869953" sldId="2147483648"/>
              <pc:sldLayoutMk cId="2047222055" sldId="2147483652"/>
              <ac:spMk id="8" creationId="{E3A8A69A-7619-C44B-A930-6AC38A3F8BC7}"/>
            </ac:spMkLst>
          </pc:spChg>
        </pc:sldLayoutChg>
        <pc:sldLayoutChg chg="modSp mod">
          <pc:chgData name="Andrea Sciabà" userId="c29167f79f7eccb7" providerId="LiveId" clId="{C0980EFB-A3CB-4F92-9D8D-9EEE6350E6C1}" dt="2022-04-25T12:35:40.859" v="140" actId="20577"/>
          <pc:sldLayoutMkLst>
            <pc:docMk/>
            <pc:sldMasterMk cId="1598869953" sldId="2147483648"/>
            <pc:sldLayoutMk cId="678086151" sldId="2147483653"/>
          </pc:sldLayoutMkLst>
          <pc:spChg chg="mod">
            <ac:chgData name="Andrea Sciabà" userId="c29167f79f7eccb7" providerId="LiveId" clId="{C0980EFB-A3CB-4F92-9D8D-9EEE6350E6C1}" dt="2022-04-25T12:35:40.859" v="140" actId="20577"/>
            <ac:spMkLst>
              <pc:docMk/>
              <pc:sldMasterMk cId="1598869953" sldId="2147483648"/>
              <pc:sldLayoutMk cId="678086151" sldId="2147483653"/>
              <ac:spMk id="10" creationId="{0B511762-E0C9-6C4A-9015-D9D3D4FF97C2}"/>
            </ac:spMkLst>
          </pc:spChg>
        </pc:sldLayoutChg>
        <pc:sldLayoutChg chg="modSp mod">
          <pc:chgData name="Andrea Sciabà" userId="c29167f79f7eccb7" providerId="LiveId" clId="{C0980EFB-A3CB-4F92-9D8D-9EEE6350E6C1}" dt="2022-04-25T12:36:25.106" v="237" actId="20577"/>
          <pc:sldLayoutMkLst>
            <pc:docMk/>
            <pc:sldMasterMk cId="1598869953" sldId="2147483648"/>
            <pc:sldLayoutMk cId="2045708875" sldId="2147483654"/>
          </pc:sldLayoutMkLst>
          <pc:spChg chg="mod">
            <ac:chgData name="Andrea Sciabà" userId="c29167f79f7eccb7" providerId="LiveId" clId="{C0980EFB-A3CB-4F92-9D8D-9EEE6350E6C1}" dt="2022-04-25T12:36:25.106" v="237" actId="20577"/>
            <ac:spMkLst>
              <pc:docMk/>
              <pc:sldMasterMk cId="1598869953" sldId="2147483648"/>
              <pc:sldLayoutMk cId="2045708875" sldId="2147483654"/>
              <ac:spMk id="6" creationId="{2F8F7083-D188-D543-8008-F25F138E955C}"/>
            </ac:spMkLst>
          </pc:spChg>
        </pc:sldLayoutChg>
        <pc:sldLayoutChg chg="modSp mod">
          <pc:chgData name="Andrea Sciabà" userId="c29167f79f7eccb7" providerId="LiveId" clId="{C0980EFB-A3CB-4F92-9D8D-9EEE6350E6C1}" dt="2022-04-25T12:36:04.810" v="192" actId="20577"/>
          <pc:sldLayoutMkLst>
            <pc:docMk/>
            <pc:sldMasterMk cId="1598869953" sldId="2147483648"/>
            <pc:sldLayoutMk cId="2845831817" sldId="2147483658"/>
          </pc:sldLayoutMkLst>
          <pc:spChg chg="mod">
            <ac:chgData name="Andrea Sciabà" userId="c29167f79f7eccb7" providerId="LiveId" clId="{C0980EFB-A3CB-4F92-9D8D-9EEE6350E6C1}" dt="2022-04-25T12:36:04.810" v="192" actId="20577"/>
            <ac:spMkLst>
              <pc:docMk/>
              <pc:sldMasterMk cId="1598869953" sldId="2147483648"/>
              <pc:sldLayoutMk cId="2845831817" sldId="2147483658"/>
              <ac:spMk id="4" creationId="{ED4B0609-1753-094D-A27B-B1604B6E44F9}"/>
            </ac:spMkLst>
          </pc:spChg>
        </pc:sldLayoutChg>
        <pc:sldLayoutChg chg="modSp mod">
          <pc:chgData name="Andrea Sciabà" userId="c29167f79f7eccb7" providerId="LiveId" clId="{C0980EFB-A3CB-4F92-9D8D-9EEE6350E6C1}" dt="2022-04-25T12:36:10.726" v="205" actId="20577"/>
          <pc:sldLayoutMkLst>
            <pc:docMk/>
            <pc:sldMasterMk cId="1598869953" sldId="2147483648"/>
            <pc:sldLayoutMk cId="2201835388" sldId="2147483659"/>
          </pc:sldLayoutMkLst>
          <pc:spChg chg="mod">
            <ac:chgData name="Andrea Sciabà" userId="c29167f79f7eccb7" providerId="LiveId" clId="{C0980EFB-A3CB-4F92-9D8D-9EEE6350E6C1}" dt="2022-04-25T12:36:10.726" v="205" actId="20577"/>
            <ac:spMkLst>
              <pc:docMk/>
              <pc:sldMasterMk cId="1598869953" sldId="2147483648"/>
              <pc:sldLayoutMk cId="2201835388" sldId="2147483659"/>
              <ac:spMk id="4" creationId="{E485D2BF-D955-984C-BC88-5F6A8BCB9E71}"/>
            </ac:spMkLst>
          </pc:spChg>
        </pc:sldLayoutChg>
        <pc:sldLayoutChg chg="modSp mod">
          <pc:chgData name="Andrea Sciabà" userId="c29167f79f7eccb7" providerId="LiveId" clId="{C0980EFB-A3CB-4F92-9D8D-9EEE6350E6C1}" dt="2022-04-25T12:35:46.075" v="153" actId="20577"/>
          <pc:sldLayoutMkLst>
            <pc:docMk/>
            <pc:sldMasterMk cId="1598869953" sldId="2147483648"/>
            <pc:sldLayoutMk cId="180871757" sldId="2147483661"/>
          </pc:sldLayoutMkLst>
          <pc:spChg chg="mod">
            <ac:chgData name="Andrea Sciabà" userId="c29167f79f7eccb7" providerId="LiveId" clId="{C0980EFB-A3CB-4F92-9D8D-9EEE6350E6C1}" dt="2022-04-25T12:35:46.075" v="153" actId="20577"/>
            <ac:spMkLst>
              <pc:docMk/>
              <pc:sldMasterMk cId="1598869953" sldId="2147483648"/>
              <pc:sldLayoutMk cId="180871757" sldId="2147483661"/>
              <ac:spMk id="4" creationId="{0B2981A2-06D5-5F4B-9504-4CD77560E607}"/>
            </ac:spMkLst>
          </pc:spChg>
        </pc:sldLayoutChg>
        <pc:sldLayoutChg chg="modSp mod">
          <pc:chgData name="Andrea Sciabà" userId="c29167f79f7eccb7" providerId="LiveId" clId="{C0980EFB-A3CB-4F92-9D8D-9EEE6350E6C1}" dt="2022-04-25T12:35:06.153" v="85" actId="20577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Andrea Sciabà" userId="c29167f79f7eccb7" providerId="LiveId" clId="{C0980EFB-A3CB-4F92-9D8D-9EEE6350E6C1}" dt="2022-04-25T12:35:06.153" v="85" actId="20577"/>
            <ac:spMkLst>
              <pc:docMk/>
              <pc:sldMasterMk cId="1598869953" sldId="2147483648"/>
              <pc:sldLayoutMk cId="865512222" sldId="2147483665"/>
              <ac:spMk id="11" creationId="{1B478EFE-6141-4244-92ED-79EEE9222B1A}"/>
            </ac:spMkLst>
          </pc:spChg>
        </pc:sldLayoutChg>
        <pc:sldLayoutChg chg="modSp mod">
          <pc:chgData name="Andrea Sciabà" userId="c29167f79f7eccb7" providerId="LiveId" clId="{C0980EFB-A3CB-4F92-9D8D-9EEE6350E6C1}" dt="2022-04-25T12:35:54.007" v="166" actId="20577"/>
          <pc:sldLayoutMkLst>
            <pc:docMk/>
            <pc:sldMasterMk cId="1598869953" sldId="2147483648"/>
            <pc:sldLayoutMk cId="2036724671" sldId="2147483666"/>
          </pc:sldLayoutMkLst>
          <pc:spChg chg="mod">
            <ac:chgData name="Andrea Sciabà" userId="c29167f79f7eccb7" providerId="LiveId" clId="{C0980EFB-A3CB-4F92-9D8D-9EEE6350E6C1}" dt="2022-04-25T12:35:54.007" v="166" actId="20577"/>
            <ac:spMkLst>
              <pc:docMk/>
              <pc:sldMasterMk cId="1598869953" sldId="2147483648"/>
              <pc:sldLayoutMk cId="2036724671" sldId="2147483666"/>
              <ac:spMk id="4" creationId="{0B2981A2-06D5-5F4B-9504-4CD77560E607}"/>
            </ac:spMkLst>
          </pc:spChg>
        </pc:sldLayoutChg>
        <pc:sldLayoutChg chg="modSp mod">
          <pc:chgData name="Andrea Sciabà" userId="c29167f79f7eccb7" providerId="LiveId" clId="{C0980EFB-A3CB-4F92-9D8D-9EEE6350E6C1}" dt="2022-04-25T12:35:59.454" v="179" actId="20577"/>
          <pc:sldLayoutMkLst>
            <pc:docMk/>
            <pc:sldMasterMk cId="1598869953" sldId="2147483648"/>
            <pc:sldLayoutMk cId="3407050335" sldId="2147483667"/>
          </pc:sldLayoutMkLst>
          <pc:spChg chg="mod">
            <ac:chgData name="Andrea Sciabà" userId="c29167f79f7eccb7" providerId="LiveId" clId="{C0980EFB-A3CB-4F92-9D8D-9EEE6350E6C1}" dt="2022-04-25T12:35:59.454" v="179" actId="20577"/>
            <ac:spMkLst>
              <pc:docMk/>
              <pc:sldMasterMk cId="1598869953" sldId="2147483648"/>
              <pc:sldLayoutMk cId="3407050335" sldId="2147483667"/>
              <ac:spMk id="4" creationId="{0B2981A2-06D5-5F4B-9504-4CD77560E607}"/>
            </ac:spMkLst>
          </pc:spChg>
        </pc:sldLayoutChg>
        <pc:sldLayoutChg chg="modSp mod">
          <pc:chgData name="Andrea Sciabà" userId="c29167f79f7eccb7" providerId="LiveId" clId="{C0980EFB-A3CB-4F92-9D8D-9EEE6350E6C1}" dt="2022-04-25T12:35:15.964" v="101" actId="20577"/>
          <pc:sldLayoutMkLst>
            <pc:docMk/>
            <pc:sldMasterMk cId="1598869953" sldId="2147483648"/>
            <pc:sldLayoutMk cId="2913320333" sldId="2147483668"/>
          </pc:sldLayoutMkLst>
          <pc:spChg chg="mod">
            <ac:chgData name="Andrea Sciabà" userId="c29167f79f7eccb7" providerId="LiveId" clId="{C0980EFB-A3CB-4F92-9D8D-9EEE6350E6C1}" dt="2022-04-25T12:35:15.964" v="101" actId="20577"/>
            <ac:spMkLst>
              <pc:docMk/>
              <pc:sldMasterMk cId="1598869953" sldId="2147483648"/>
              <pc:sldLayoutMk cId="2913320333" sldId="2147483668"/>
              <ac:spMk id="11" creationId="{1B478EFE-6141-4244-92ED-79EEE9222B1A}"/>
            </ac:spMkLst>
          </pc:spChg>
        </pc:sldLayoutChg>
        <pc:sldLayoutChg chg="modSp mod">
          <pc:chgData name="Andrea Sciabà" userId="c29167f79f7eccb7" providerId="LiveId" clId="{C0980EFB-A3CB-4F92-9D8D-9EEE6350E6C1}" dt="2022-04-25T12:36:31.750" v="250" actId="20577"/>
          <pc:sldLayoutMkLst>
            <pc:docMk/>
            <pc:sldMasterMk cId="1598869953" sldId="2147483648"/>
            <pc:sldLayoutMk cId="237043718" sldId="2147483669"/>
          </pc:sldLayoutMkLst>
          <pc:spChg chg="mod">
            <ac:chgData name="Andrea Sciabà" userId="c29167f79f7eccb7" providerId="LiveId" clId="{C0980EFB-A3CB-4F92-9D8D-9EEE6350E6C1}" dt="2022-04-25T12:36:31.750" v="250" actId="20577"/>
            <ac:spMkLst>
              <pc:docMk/>
              <pc:sldMasterMk cId="1598869953" sldId="2147483648"/>
              <pc:sldLayoutMk cId="237043718" sldId="2147483669"/>
              <ac:spMk id="5" creationId="{1F763763-5414-8544-AF6D-F8D5C9B1117C}"/>
            </ac:spMkLst>
          </pc:spChg>
        </pc:sldLayoutChg>
        <pc:sldLayoutChg chg="modSp mod">
          <pc:chgData name="Andrea Sciabà" userId="c29167f79f7eccb7" providerId="LiveId" clId="{C0980EFB-A3CB-4F92-9D8D-9EEE6350E6C1}" dt="2022-04-25T12:35:30.424" v="114" actId="20577"/>
          <pc:sldLayoutMkLst>
            <pc:docMk/>
            <pc:sldMasterMk cId="1598869953" sldId="2147483648"/>
            <pc:sldLayoutMk cId="1758805330" sldId="2147483674"/>
          </pc:sldLayoutMkLst>
          <pc:spChg chg="mod">
            <ac:chgData name="Andrea Sciabà" userId="c29167f79f7eccb7" providerId="LiveId" clId="{C0980EFB-A3CB-4F92-9D8D-9EEE6350E6C1}" dt="2022-04-25T12:35:30.424" v="114" actId="20577"/>
            <ac:spMkLst>
              <pc:docMk/>
              <pc:sldMasterMk cId="1598869953" sldId="2147483648"/>
              <pc:sldLayoutMk cId="1758805330" sldId="2147483674"/>
              <ac:spMk id="11" creationId="{1B478EFE-6141-4244-92ED-79EEE9222B1A}"/>
            </ac:spMkLst>
          </pc:spChg>
        </pc:sldLayoutChg>
      </pc:sldMasterChg>
    </pc:docChg>
  </pc:docChgLst>
  <pc:docChgLst>
    <pc:chgData name="Andrea Sciabà" userId="c29167f79f7eccb7" providerId="LiveId" clId="{0369DAE5-0FE7-4A21-9B44-92849A26EA6B}"/>
    <pc:docChg chg="modSld">
      <pc:chgData name="Andrea Sciabà" userId="c29167f79f7eccb7" providerId="LiveId" clId="{0369DAE5-0FE7-4A21-9B44-92849A26EA6B}" dt="2022-04-27T12:10:39.503" v="221" actId="108"/>
      <pc:docMkLst>
        <pc:docMk/>
      </pc:docMkLst>
      <pc:sldChg chg="modSp mod">
        <pc:chgData name="Andrea Sciabà" userId="c29167f79f7eccb7" providerId="LiveId" clId="{0369DAE5-0FE7-4A21-9B44-92849A26EA6B}" dt="2022-04-27T11:34:30.334" v="144" actId="20577"/>
        <pc:sldMkLst>
          <pc:docMk/>
          <pc:sldMk cId="1058587794" sldId="304"/>
        </pc:sldMkLst>
        <pc:spChg chg="mod">
          <ac:chgData name="Andrea Sciabà" userId="c29167f79f7eccb7" providerId="LiveId" clId="{0369DAE5-0FE7-4A21-9B44-92849A26EA6B}" dt="2022-04-27T11:34:30.334" v="144" actId="20577"/>
          <ac:spMkLst>
            <pc:docMk/>
            <pc:sldMk cId="1058587794" sldId="304"/>
            <ac:spMk id="10" creationId="{D3061315-04E3-4BB6-AAFE-F45BE9F4416D}"/>
          </ac:spMkLst>
        </pc:spChg>
      </pc:sldChg>
      <pc:sldChg chg="modSp mod">
        <pc:chgData name="Andrea Sciabà" userId="c29167f79f7eccb7" providerId="LiveId" clId="{0369DAE5-0FE7-4A21-9B44-92849A26EA6B}" dt="2022-04-27T11:43:57.194" v="183" actId="20577"/>
        <pc:sldMkLst>
          <pc:docMk/>
          <pc:sldMk cId="299078457" sldId="310"/>
        </pc:sldMkLst>
        <pc:spChg chg="mod">
          <ac:chgData name="Andrea Sciabà" userId="c29167f79f7eccb7" providerId="LiveId" clId="{0369DAE5-0FE7-4A21-9B44-92849A26EA6B}" dt="2022-04-27T11:43:57.194" v="183" actId="20577"/>
          <ac:spMkLst>
            <pc:docMk/>
            <pc:sldMk cId="299078457" sldId="310"/>
            <ac:spMk id="2" creationId="{8CB159C3-AAF0-4E1F-AEC0-985307501C05}"/>
          </ac:spMkLst>
        </pc:spChg>
      </pc:sldChg>
      <pc:sldChg chg="modSp mod">
        <pc:chgData name="Andrea Sciabà" userId="c29167f79f7eccb7" providerId="LiveId" clId="{0369DAE5-0FE7-4A21-9B44-92849A26EA6B}" dt="2022-04-27T11:48:30.816" v="189" actId="20577"/>
        <pc:sldMkLst>
          <pc:docMk/>
          <pc:sldMk cId="2375965117" sldId="312"/>
        </pc:sldMkLst>
        <pc:spChg chg="mod">
          <ac:chgData name="Andrea Sciabà" userId="c29167f79f7eccb7" providerId="LiveId" clId="{0369DAE5-0FE7-4A21-9B44-92849A26EA6B}" dt="2022-04-27T11:48:30.816" v="189" actId="20577"/>
          <ac:spMkLst>
            <pc:docMk/>
            <pc:sldMk cId="2375965117" sldId="312"/>
            <ac:spMk id="2" creationId="{47CBE245-B04A-4334-9C35-75726D28BDD3}"/>
          </ac:spMkLst>
        </pc:spChg>
      </pc:sldChg>
      <pc:sldChg chg="modSp mod">
        <pc:chgData name="Andrea Sciabà" userId="c29167f79f7eccb7" providerId="LiveId" clId="{0369DAE5-0FE7-4A21-9B44-92849A26EA6B}" dt="2022-04-27T12:10:39.503" v="221" actId="108"/>
        <pc:sldMkLst>
          <pc:docMk/>
          <pc:sldMk cId="1677929669" sldId="313"/>
        </pc:sldMkLst>
        <pc:spChg chg="mod">
          <ac:chgData name="Andrea Sciabà" userId="c29167f79f7eccb7" providerId="LiveId" clId="{0369DAE5-0FE7-4A21-9B44-92849A26EA6B}" dt="2022-04-27T12:10:24.240" v="220" actId="207"/>
          <ac:spMkLst>
            <pc:docMk/>
            <pc:sldMk cId="1677929669" sldId="313"/>
            <ac:spMk id="24" creationId="{08611E6F-88FA-4B62-BD37-47C2650AFD56}"/>
          </ac:spMkLst>
        </pc:spChg>
        <pc:spChg chg="mod">
          <ac:chgData name="Andrea Sciabà" userId="c29167f79f7eccb7" providerId="LiveId" clId="{0369DAE5-0FE7-4A21-9B44-92849A26EA6B}" dt="2022-04-27T12:10:39.503" v="221" actId="108"/>
          <ac:spMkLst>
            <pc:docMk/>
            <pc:sldMk cId="1677929669" sldId="313"/>
            <ac:spMk id="25" creationId="{5894A6DA-6774-4FB4-B60A-2E2BD5F8F686}"/>
          </ac:spMkLst>
        </pc:spChg>
      </pc:sldChg>
      <pc:sldChg chg="modSp mod">
        <pc:chgData name="Andrea Sciabà" userId="c29167f79f7eccb7" providerId="LiveId" clId="{0369DAE5-0FE7-4A21-9B44-92849A26EA6B}" dt="2022-04-27T08:23:33.979" v="132" actId="20577"/>
        <pc:sldMkLst>
          <pc:docMk/>
          <pc:sldMk cId="4221416613" sldId="321"/>
        </pc:sldMkLst>
        <pc:spChg chg="mod">
          <ac:chgData name="Andrea Sciabà" userId="c29167f79f7eccb7" providerId="LiveId" clId="{0369DAE5-0FE7-4A21-9B44-92849A26EA6B}" dt="2022-04-27T08:23:33.979" v="132" actId="20577"/>
          <ac:spMkLst>
            <pc:docMk/>
            <pc:sldMk cId="4221416613" sldId="321"/>
            <ac:spMk id="2" creationId="{44765205-C7E3-4D61-9FFD-B77B934D32E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3049/contributions/3474478/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it-dep-cern-lhc-analysis-studies@cern.ch" TargetMode="External"/><Relationship Id="rId2" Type="http://schemas.openxmlformats.org/officeDocument/2006/relationships/hyperlink" Target="https://zenodo.org/record/6337728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Dirk </a:t>
            </a:r>
            <a:r>
              <a:rPr lang="en-US" sz="1800" dirty="0" err="1"/>
              <a:t>Duellmann</a:t>
            </a:r>
            <a:r>
              <a:rPr lang="en-US" sz="1800" dirty="0"/>
              <a:t>, Bernd Panzer-</a:t>
            </a:r>
            <a:r>
              <a:rPr lang="en-US" sz="1800" dirty="0" err="1"/>
              <a:t>Steindel</a:t>
            </a:r>
            <a:r>
              <a:rPr lang="en-US" sz="1800" dirty="0"/>
              <a:t>, Markus Schulz, </a:t>
            </a:r>
            <a:r>
              <a:rPr lang="en-US" sz="1800" u="sng" dirty="0"/>
              <a:t>Andrea Sciabà</a:t>
            </a:r>
            <a:r>
              <a:rPr lang="en-US" sz="1800" dirty="0"/>
              <a:t>, David Smith (CERN IT-SC)</a:t>
            </a:r>
          </a:p>
          <a:p>
            <a:pPr algn="l"/>
            <a:r>
              <a:rPr lang="en-US" sz="1800" dirty="0" err="1"/>
              <a:t>HEPiX</a:t>
            </a:r>
            <a:r>
              <a:rPr lang="en-US" sz="1800" dirty="0"/>
              <a:t> </a:t>
            </a:r>
            <a:r>
              <a:rPr lang="en-US" sz="1800"/>
              <a:t>Spring online Workshop, 25-29 </a:t>
            </a:r>
            <a:r>
              <a:rPr lang="en-US" sz="1800" dirty="0"/>
              <a:t>April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8122A3-2B44-41B0-B1D0-88A0A1653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307136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Extrapolations to 2028</a:t>
            </a:r>
          </a:p>
          <a:p>
            <a:pPr lvl="1"/>
            <a:r>
              <a:rPr lang="en-US" dirty="0"/>
              <a:t>Resource request of 500 PB of HDD storage per ATLAS and CMS each</a:t>
            </a:r>
          </a:p>
          <a:p>
            <a:pPr lvl="1"/>
            <a:r>
              <a:rPr lang="en-US" dirty="0"/>
              <a:t>HDD size of 40 TB, 100 disks per server, server memory 512 GB, 500 MB/s per disk</a:t>
            </a:r>
          </a:p>
          <a:p>
            <a:pPr lvl="1"/>
            <a:r>
              <a:rPr lang="en-US" dirty="0"/>
              <a:t>Mix of erasure coding and two copies</a:t>
            </a:r>
          </a:p>
          <a:p>
            <a:pPr lvl="1"/>
            <a:r>
              <a:rPr lang="en-US" dirty="0"/>
              <a:t>→ twice as many spindles as today, total throughput 1 TB/s</a:t>
            </a:r>
          </a:p>
          <a:p>
            <a:r>
              <a:rPr lang="en-US" dirty="0"/>
              <a:t>EOS measurements wrap-up</a:t>
            </a:r>
          </a:p>
          <a:p>
            <a:pPr lvl="1"/>
            <a:r>
              <a:rPr lang="en-US" dirty="0"/>
              <a:t>Currently, </a:t>
            </a:r>
            <a:r>
              <a:rPr lang="en-US" b="1" dirty="0"/>
              <a:t>no performance bottlenecks observed </a:t>
            </a:r>
            <a:r>
              <a:rPr lang="en-US" dirty="0"/>
              <a:t>on EOS infrastructure for the bulk of analysis workloads</a:t>
            </a:r>
          </a:p>
          <a:p>
            <a:pPr lvl="2"/>
            <a:r>
              <a:rPr lang="en-US" dirty="0"/>
              <a:t>Still considerable headroom in I/O and network</a:t>
            </a:r>
          </a:p>
          <a:p>
            <a:pPr lvl="1"/>
            <a:r>
              <a:rPr lang="en-US" b="1" dirty="0"/>
              <a:t>No apparent need for caching layers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CF533C-517B-457A-991C-332E4B484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lookout and wrap-up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69051-D7F8-4890-95D1-5E2FEC74E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CDD59-D219-4E00-B4C0-51E192908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DEDBA-F233-4E5F-9758-4BA203AA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DE86C33-212A-424F-8DAB-F9976D18E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065" y="1973927"/>
            <a:ext cx="5054280" cy="33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81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F80706-853A-49AE-A3FD-1BD2F6E9A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65590" cy="4608512"/>
          </a:xfrm>
        </p:spPr>
        <p:txBody>
          <a:bodyPr>
            <a:normAutofit/>
          </a:bodyPr>
          <a:lstStyle/>
          <a:p>
            <a:r>
              <a:rPr lang="en-US" dirty="0"/>
              <a:t>The goal is to measure performance and scalability of both SSD and HDD based </a:t>
            </a:r>
            <a:r>
              <a:rPr lang="en-US" dirty="0" err="1"/>
              <a:t>XCache</a:t>
            </a:r>
            <a:r>
              <a:rPr lang="en-US" dirty="0"/>
              <a:t> instances with respect to analysis workloads. For example:</a:t>
            </a:r>
          </a:p>
          <a:p>
            <a:pPr lvl="1"/>
            <a:r>
              <a:rPr lang="en-US" dirty="0"/>
              <a:t>When do SSDs give an advantage?</a:t>
            </a:r>
          </a:p>
          <a:p>
            <a:pPr lvl="1"/>
            <a:r>
              <a:rPr lang="en-US" dirty="0"/>
              <a:t>How many clients can an </a:t>
            </a:r>
            <a:r>
              <a:rPr lang="en-US" dirty="0" err="1"/>
              <a:t>XCache</a:t>
            </a:r>
            <a:r>
              <a:rPr lang="en-US" dirty="0"/>
              <a:t> instance support?</a:t>
            </a:r>
          </a:p>
          <a:p>
            <a:r>
              <a:rPr lang="en-US" dirty="0"/>
              <a:t>Three types of tests</a:t>
            </a:r>
          </a:p>
          <a:p>
            <a:pPr lvl="1"/>
            <a:r>
              <a:rPr lang="en-US" dirty="0"/>
              <a:t>Synthetic tests using </a:t>
            </a:r>
            <a:r>
              <a:rPr lang="en-US" i="1" dirty="0" err="1"/>
              <a:t>fio</a:t>
            </a:r>
            <a:r>
              <a:rPr lang="en-US" dirty="0"/>
              <a:t> and </a:t>
            </a:r>
            <a:r>
              <a:rPr lang="en-US" i="1" dirty="0"/>
              <a:t>dd</a:t>
            </a:r>
            <a:endParaRPr lang="en-US" dirty="0"/>
          </a:p>
          <a:p>
            <a:pPr lvl="1"/>
            <a:r>
              <a:rPr lang="en-US" dirty="0"/>
              <a:t>“Baseline” tests simulating real access patterns (</a:t>
            </a:r>
            <a:r>
              <a:rPr lang="en-US" dirty="0" err="1"/>
              <a:t>MockData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Tests using “real” analysis applications from ATLAS and CMS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5640E-ACB4-474E-8C10-316C6D1F7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XCache</a:t>
            </a:r>
            <a:r>
              <a:rPr lang="en-US" dirty="0"/>
              <a:t> data access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7A5F0-8E32-4390-AEC0-2F1515426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638D2-85CC-46DB-A0C1-5CA60F25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951C1-B737-4E35-BDBF-9F9F9B70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201251A0-C5B0-42F4-BBBB-5D9F4D6DF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524" y="1027458"/>
            <a:ext cx="4961467" cy="2790825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0B7CB33-B424-4F77-A8A4-62287C709AB3}"/>
              </a:ext>
            </a:extLst>
          </p:cNvPr>
          <p:cNvSpPr txBox="1">
            <a:spLocks/>
          </p:cNvSpPr>
          <p:nvPr/>
        </p:nvSpPr>
        <p:spPr>
          <a:xfrm>
            <a:off x="6400800" y="3818282"/>
            <a:ext cx="5489014" cy="22088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Testbed consisting of</a:t>
            </a:r>
          </a:p>
          <a:p>
            <a:pPr lvl="1"/>
            <a:r>
              <a:rPr lang="en-US" dirty="0"/>
              <a:t>2 nodes with 96 12TB HDD each</a:t>
            </a:r>
          </a:p>
          <a:p>
            <a:pPr lvl="1"/>
            <a:r>
              <a:rPr lang="en-US" dirty="0"/>
              <a:t>2 nodes with 16 2TB SSD each</a:t>
            </a:r>
          </a:p>
          <a:p>
            <a:pPr lvl="1"/>
            <a:r>
              <a:rPr lang="en-US" dirty="0"/>
              <a:t>Both pairs used for Xcache and with 25 Gb/s connections, 64 logical cores each node</a:t>
            </a:r>
          </a:p>
          <a:p>
            <a:pPr lvl="1"/>
            <a:r>
              <a:rPr lang="en-US" dirty="0"/>
              <a:t>Several client nodes (mostly VMs)</a:t>
            </a:r>
          </a:p>
        </p:txBody>
      </p:sp>
    </p:spTree>
    <p:extLst>
      <p:ext uri="{BB962C8B-B14F-4D97-AF65-F5344CB8AC3E}">
        <p14:creationId xmlns:p14="http://schemas.microsoft.com/office/powerpoint/2010/main" val="2439777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B159C3-AAF0-4E1F-AEC0-985307501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HDD performance</a:t>
            </a:r>
          </a:p>
          <a:p>
            <a:pPr lvl="1"/>
            <a:r>
              <a:rPr lang="en-US" dirty="0" err="1"/>
              <a:t>fio</a:t>
            </a:r>
            <a:r>
              <a:rPr lang="en-US" dirty="0"/>
              <a:t> with 32 KB blocks for </a:t>
            </a:r>
            <a:r>
              <a:rPr lang="en-US" b="1" dirty="0"/>
              <a:t>random</a:t>
            </a:r>
            <a:r>
              <a:rPr lang="en-US" dirty="0"/>
              <a:t> access: max IOP ~ 220</a:t>
            </a:r>
          </a:p>
          <a:p>
            <a:pPr lvl="1"/>
            <a:r>
              <a:rPr lang="en-US" dirty="0"/>
              <a:t>dd with 10 MB blocks for </a:t>
            </a:r>
            <a:r>
              <a:rPr lang="en-US" b="1" dirty="0"/>
              <a:t>sequential</a:t>
            </a:r>
            <a:r>
              <a:rPr lang="en-US" dirty="0"/>
              <a:t> access: average rate ~ 200 MB/s</a:t>
            </a:r>
          </a:p>
          <a:p>
            <a:r>
              <a:rPr lang="en-US" dirty="0"/>
              <a:t>Single SSD performance</a:t>
            </a:r>
          </a:p>
          <a:p>
            <a:pPr lvl="1"/>
            <a:r>
              <a:rPr lang="en-US" dirty="0"/>
              <a:t>IOP ~ 4500 using </a:t>
            </a:r>
            <a:r>
              <a:rPr lang="en-US" dirty="0" err="1"/>
              <a:t>MockData</a:t>
            </a:r>
            <a:r>
              <a:rPr lang="en-US" dirty="0"/>
              <a:t> </a:t>
            </a:r>
            <a:r>
              <a:rPr lang="en-US" i="1" dirty="0"/>
              <a:t>high seek job</a:t>
            </a:r>
            <a:r>
              <a:rPr lang="en-US" dirty="0"/>
              <a:t> (see next slide)</a:t>
            </a:r>
          </a:p>
          <a:p>
            <a:r>
              <a:rPr lang="en-US" dirty="0"/>
              <a:t>HDD-based XCache node performance</a:t>
            </a:r>
          </a:p>
          <a:p>
            <a:pPr lvl="1"/>
            <a:r>
              <a:rPr lang="en-US" dirty="0"/>
              <a:t>Aggregate data rate of 6.67 GB/s reading locally with dd from all disks (theoretical maximum 7.88 GB/s)</a:t>
            </a:r>
          </a:p>
          <a:p>
            <a:r>
              <a:rPr lang="en-US" dirty="0"/>
              <a:t>SDD-based XCache node performance</a:t>
            </a:r>
          </a:p>
          <a:p>
            <a:pPr lvl="1"/>
            <a:r>
              <a:rPr lang="en-US" dirty="0"/>
              <a:t>Aggregate data rate of 6.99 GB/s (theoretical maximum 7.88 GB/s)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B454DD-3C3C-4AEA-AA12-98DBDCE96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52291-B299-4057-8B2E-9FF900381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CE614-0EB3-414C-9CFB-1FAEB9D8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399FD-9055-4171-A6F5-3C6D2C2BC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78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8AADFD-4548-471A-BA42-304BFA419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509926" cy="4608512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MockData</a:t>
            </a:r>
            <a:r>
              <a:rPr lang="en-US" dirty="0"/>
              <a:t> is a custom tool to test data access performances by replaying a recorded history of data accesses by multiple jobs</a:t>
            </a:r>
          </a:p>
          <a:p>
            <a:pPr lvl="1"/>
            <a:r>
              <a:rPr lang="en-US" dirty="0">
                <a:hlinkClick r:id="rId2"/>
              </a:rPr>
              <a:t>Presented</a:t>
            </a:r>
            <a:r>
              <a:rPr lang="en-US" dirty="0"/>
              <a:t> at CHEP 2019</a:t>
            </a:r>
          </a:p>
          <a:p>
            <a:r>
              <a:rPr lang="en-US" dirty="0"/>
              <a:t>Sequential tests</a:t>
            </a:r>
          </a:p>
          <a:p>
            <a:pPr lvl="1"/>
            <a:r>
              <a:rPr lang="en-US" i="1" dirty="0" err="1"/>
              <a:t>randomreader</a:t>
            </a:r>
            <a:r>
              <a:rPr lang="en-US" dirty="0"/>
              <a:t>: ran 5 clients against the HDD-based instance and reached 5 GB/s (to be compared with the 6.25 GB/s of network bandwidth)</a:t>
            </a:r>
          </a:p>
          <a:p>
            <a:r>
              <a:rPr lang="en-US" dirty="0"/>
              <a:t>“High seek” access tests</a:t>
            </a:r>
          </a:p>
          <a:p>
            <a:pPr lvl="1"/>
            <a:r>
              <a:rPr lang="en-US" dirty="0"/>
              <a:t>A </a:t>
            </a:r>
            <a:r>
              <a:rPr lang="en-US" i="1" dirty="0"/>
              <a:t>coordinator</a:t>
            </a:r>
            <a:r>
              <a:rPr lang="en-US" dirty="0"/>
              <a:t> process dispatches transfer job definitions to several </a:t>
            </a:r>
            <a:r>
              <a:rPr lang="en-US" i="1" dirty="0" err="1"/>
              <a:t>loadgenerator</a:t>
            </a:r>
            <a:r>
              <a:rPr lang="en-US" dirty="0"/>
              <a:t> processes to mimic real data access patterns</a:t>
            </a:r>
          </a:p>
          <a:p>
            <a:pPr lvl="2"/>
            <a:r>
              <a:rPr lang="en-US" dirty="0"/>
              <a:t>Used the actual file names, file sizes and open times from a 6-month period of ATLAS jobs at Prague in 2018. The files are “fake” and generated on the fly</a:t>
            </a:r>
          </a:p>
          <a:p>
            <a:pPr lvl="2"/>
            <a:r>
              <a:rPr lang="en-US" dirty="0"/>
              <a:t>File accesses via </a:t>
            </a:r>
            <a:r>
              <a:rPr lang="en-US" dirty="0" err="1"/>
              <a:t>XrdCl</a:t>
            </a:r>
            <a:endParaRPr lang="en-US" dirty="0"/>
          </a:p>
          <a:p>
            <a:pPr lvl="2"/>
            <a:r>
              <a:rPr lang="en-US" dirty="0"/>
              <a:t>Can tune the transfer jobs to aim at a given target transfer rate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E27B67-A695-476C-8F96-4BFF86475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“Baseline” tests using </a:t>
            </a:r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FF12D-F659-4E6F-860E-2518BEEFB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FA8A4-8A11-41BA-B73F-0984773A2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41E97-749F-4006-A349-00D9B7A7D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9D69EAE-9EA9-4D87-B9AD-3D750C868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531260"/>
              </p:ext>
            </p:extLst>
          </p:nvPr>
        </p:nvGraphicFramePr>
        <p:xfrm>
          <a:off x="7304927" y="1439335"/>
          <a:ext cx="3667448" cy="1524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16862">
                  <a:extLst>
                    <a:ext uri="{9D8B030D-6E8A-4147-A177-3AD203B41FA5}">
                      <a16:colId xmlns:a16="http://schemas.microsoft.com/office/drawing/2014/main" val="3220542643"/>
                    </a:ext>
                  </a:extLst>
                </a:gridCol>
                <a:gridCol w="916862">
                  <a:extLst>
                    <a:ext uri="{9D8B030D-6E8A-4147-A177-3AD203B41FA5}">
                      <a16:colId xmlns:a16="http://schemas.microsoft.com/office/drawing/2014/main" val="3822962223"/>
                    </a:ext>
                  </a:extLst>
                </a:gridCol>
                <a:gridCol w="916862">
                  <a:extLst>
                    <a:ext uri="{9D8B030D-6E8A-4147-A177-3AD203B41FA5}">
                      <a16:colId xmlns:a16="http://schemas.microsoft.com/office/drawing/2014/main" val="3160081389"/>
                    </a:ext>
                  </a:extLst>
                </a:gridCol>
                <a:gridCol w="916862">
                  <a:extLst>
                    <a:ext uri="{9D8B030D-6E8A-4147-A177-3AD203B41FA5}">
                      <a16:colId xmlns:a16="http://schemas.microsoft.com/office/drawing/2014/main" val="26396536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Storage type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Access pattern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Rate (overruns) GB/s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Rate (net monitoring) GB/s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702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HDD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Sequential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5.5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6.0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040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HDD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High seek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1.7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973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SSD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Sequential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~6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370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SSD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High seek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~6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611281"/>
                  </a:ext>
                </a:extLst>
              </a:tr>
            </a:tbl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4C68E2D-8E70-41D2-8A8D-AF23B9E26E17}"/>
              </a:ext>
            </a:extLst>
          </p:cNvPr>
          <p:cNvSpPr txBox="1">
            <a:spLocks/>
          </p:cNvSpPr>
          <p:nvPr/>
        </p:nvSpPr>
        <p:spPr>
          <a:xfrm>
            <a:off x="6274084" y="3416156"/>
            <a:ext cx="5509926" cy="2771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Achievable rates on SSD- and HDD-based </a:t>
            </a:r>
            <a:r>
              <a:rPr lang="en-US" dirty="0" err="1"/>
              <a:t>XCaches</a:t>
            </a:r>
            <a:r>
              <a:rPr lang="en-US" dirty="0"/>
              <a:t> measured in two ways</a:t>
            </a:r>
          </a:p>
          <a:p>
            <a:pPr lvl="1"/>
            <a:r>
              <a:rPr lang="en-US" dirty="0"/>
              <a:t>Rate when the transfer jobs start to be cancelled for exceeding their targeted time</a:t>
            </a:r>
          </a:p>
          <a:p>
            <a:pPr lvl="1"/>
            <a:r>
              <a:rPr lang="en-US" dirty="0"/>
              <a:t>Maximum rate measured at the network interface level</a:t>
            </a:r>
          </a:p>
          <a:p>
            <a:r>
              <a:rPr lang="en-US" dirty="0"/>
              <a:t>As expected, SSDs cope well even with random access</a:t>
            </a:r>
          </a:p>
        </p:txBody>
      </p:sp>
    </p:spTree>
    <p:extLst>
      <p:ext uri="{BB962C8B-B14F-4D97-AF65-F5344CB8AC3E}">
        <p14:creationId xmlns:p14="http://schemas.microsoft.com/office/powerpoint/2010/main" val="696423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CBE245-B04A-4334-9C35-75726D28B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33785" cy="460851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Example workloads received from ATLAS and CMS</a:t>
            </a:r>
          </a:p>
          <a:p>
            <a:r>
              <a:rPr lang="en-GB" dirty="0"/>
              <a:t>The XCache nodes are also used as clients due to memory requirements</a:t>
            </a:r>
          </a:p>
          <a:p>
            <a:pPr lvl="1"/>
            <a:r>
              <a:rPr lang="en-GB" dirty="0"/>
              <a:t>SSD nodes clients for the HDD XCache and vice versa</a:t>
            </a:r>
          </a:p>
          <a:p>
            <a:pPr lvl="1"/>
            <a:r>
              <a:rPr lang="en-GB" dirty="0"/>
              <a:t>Also local access tested</a:t>
            </a:r>
          </a:p>
          <a:p>
            <a:pPr lvl="1"/>
            <a:r>
              <a:rPr lang="en-GB" dirty="0"/>
              <a:t>Tests use all available cores</a:t>
            </a:r>
          </a:p>
          <a:p>
            <a:r>
              <a:rPr lang="en-GB" dirty="0"/>
              <a:t>Aggregate gradients</a:t>
            </a:r>
          </a:p>
          <a:p>
            <a:pPr lvl="1"/>
            <a:r>
              <a:rPr lang="en-GB" dirty="0"/>
              <a:t>ROOT script allocating 90 GB of RAM, processing 189 root files (1.5 TB in total), writes results</a:t>
            </a:r>
          </a:p>
          <a:p>
            <a:pPr lvl="1"/>
            <a:r>
              <a:rPr lang="en-GB" dirty="0"/>
              <a:t>Multithreaded (one copy with 64 threads)</a:t>
            </a:r>
          </a:p>
          <a:p>
            <a:pPr lvl="1"/>
            <a:r>
              <a:rPr lang="en-GB" dirty="0"/>
              <a:t>Used </a:t>
            </a:r>
            <a:r>
              <a:rPr lang="en-US" b="0" i="0" dirty="0">
                <a:solidFill>
                  <a:srgbClr val="24292F"/>
                </a:solidFill>
                <a:effectLst/>
              </a:rPr>
              <a:t>XRD_PARALLELEVTLOOP=16 to improve performance </a:t>
            </a:r>
            <a:r>
              <a:rPr lang="en-US" b="0" i="0" dirty="0">
                <a:solidFill>
                  <a:srgbClr val="FF0000"/>
                </a:solidFill>
                <a:effectLst/>
              </a:rPr>
              <a:t>(env)</a:t>
            </a:r>
          </a:p>
          <a:p>
            <a:pPr lvl="1"/>
            <a:r>
              <a:rPr lang="en-US" dirty="0">
                <a:solidFill>
                  <a:srgbClr val="24292F"/>
                </a:solidFill>
              </a:rPr>
              <a:t>Forced the client to establish multiple TCP connections to the servers instead of multiplexing (to improve performance) </a:t>
            </a:r>
            <a:r>
              <a:rPr lang="en-US" dirty="0">
                <a:solidFill>
                  <a:srgbClr val="FF0000"/>
                </a:solidFill>
              </a:rPr>
              <a:t>(multi conn)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C80BF8-5DFE-4138-9C6D-C98A3B4E1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with “realistic” analysis workloads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4944E-7E79-4C57-B339-A21D31352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E9052-6D91-4757-A397-81AEA5D9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FDF3B-6CF0-4788-8624-B5295DA0B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4C8EF9E-C565-489A-9659-214E4074C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431829"/>
              </p:ext>
            </p:extLst>
          </p:nvPr>
        </p:nvGraphicFramePr>
        <p:xfrm>
          <a:off x="6446035" y="1967296"/>
          <a:ext cx="5337976" cy="1097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48393">
                  <a:extLst>
                    <a:ext uri="{9D8B030D-6E8A-4147-A177-3AD203B41FA5}">
                      <a16:colId xmlns:a16="http://schemas.microsoft.com/office/drawing/2014/main" val="2037802941"/>
                    </a:ext>
                  </a:extLst>
                </a:gridCol>
                <a:gridCol w="1089329">
                  <a:extLst>
                    <a:ext uri="{9D8B030D-6E8A-4147-A177-3AD203B41FA5}">
                      <a16:colId xmlns:a16="http://schemas.microsoft.com/office/drawing/2014/main" val="4090224680"/>
                    </a:ext>
                  </a:extLst>
                </a:gridCol>
                <a:gridCol w="1852653">
                  <a:extLst>
                    <a:ext uri="{9D8B030D-6E8A-4147-A177-3AD203B41FA5}">
                      <a16:colId xmlns:a16="http://schemas.microsoft.com/office/drawing/2014/main" val="4027543259"/>
                    </a:ext>
                  </a:extLst>
                </a:gridCol>
                <a:gridCol w="747601">
                  <a:extLst>
                    <a:ext uri="{9D8B030D-6E8A-4147-A177-3AD203B41FA5}">
                      <a16:colId xmlns:a16="http://schemas.microsoft.com/office/drawing/2014/main" val="1421262265"/>
                    </a:ext>
                  </a:extLst>
                </a:gridCol>
              </a:tblGrid>
              <a:tr h="13235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185019"/>
                  </a:ext>
                </a:extLst>
              </a:tr>
              <a:tr h="132354">
                <a:tc>
                  <a:txBody>
                    <a:bodyPr/>
                    <a:lstStyle/>
                    <a:p>
                      <a:r>
                        <a:rPr lang="en-US" sz="1200" dirty="0"/>
                        <a:t>top-</a:t>
                      </a:r>
                      <a:r>
                        <a:rPr lang="en-US" sz="1200" dirty="0" err="1"/>
                        <a:t>xaod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 DAOD_PHYS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868460"/>
                  </a:ext>
                </a:extLst>
              </a:tr>
              <a:tr h="132354">
                <a:tc>
                  <a:txBody>
                    <a:bodyPr/>
                    <a:lstStyle/>
                    <a:p>
                      <a:r>
                        <a:rPr lang="en-US" sz="1200" dirty="0" err="1"/>
                        <a:t>cms</a:t>
                      </a:r>
                      <a:r>
                        <a:rPr lang="en-US" sz="1200" dirty="0"/>
                        <a:t>-skimmer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640 NANOAODSIM 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670M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575487"/>
                  </a:ext>
                </a:extLst>
              </a:tr>
              <a:tr h="132354">
                <a:tc>
                  <a:txBody>
                    <a:bodyPr/>
                    <a:lstStyle/>
                    <a:p>
                      <a:r>
                        <a:rPr lang="en-US" sz="1200" dirty="0"/>
                        <a:t>Aggregate gradients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189 root 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794003"/>
                  </a:ext>
                </a:extLst>
              </a:tr>
            </a:tbl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34B103D-0D9C-48B3-B55B-3ED21DCA2310}"/>
              </a:ext>
            </a:extLst>
          </p:cNvPr>
          <p:cNvSpPr txBox="1">
            <a:spLocks/>
          </p:cNvSpPr>
          <p:nvPr/>
        </p:nvSpPr>
        <p:spPr>
          <a:xfrm>
            <a:off x="6446035" y="3428999"/>
            <a:ext cx="5337978" cy="277177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cms</a:t>
            </a:r>
            <a:r>
              <a:rPr lang="en-US" dirty="0"/>
              <a:t>-skimmer</a:t>
            </a:r>
          </a:p>
          <a:p>
            <a:pPr lvl="1"/>
            <a:r>
              <a:rPr lang="en-US" dirty="0"/>
              <a:t>Uses CMSSW</a:t>
            </a:r>
          </a:p>
          <a:p>
            <a:pPr lvl="1"/>
            <a:r>
              <a:rPr lang="en-GB" dirty="0"/>
              <a:t>Builds the executable, processes a single file</a:t>
            </a:r>
          </a:p>
          <a:p>
            <a:pPr lvl="1"/>
            <a:r>
              <a:rPr lang="en-GB" dirty="0"/>
              <a:t>Run in 64 copies, each reading one file at random</a:t>
            </a:r>
          </a:p>
          <a:p>
            <a:r>
              <a:rPr lang="en-GB" dirty="0"/>
              <a:t>top-</a:t>
            </a:r>
            <a:r>
              <a:rPr lang="en-GB" dirty="0" err="1"/>
              <a:t>xaod</a:t>
            </a:r>
            <a:endParaRPr lang="en-GB" dirty="0"/>
          </a:p>
          <a:p>
            <a:pPr lvl="1"/>
            <a:r>
              <a:rPr lang="en-GB" dirty="0"/>
              <a:t>Reads an input file and writes an output file</a:t>
            </a:r>
          </a:p>
          <a:p>
            <a:pPr lvl="1"/>
            <a:r>
              <a:rPr lang="en-GB" dirty="0"/>
              <a:t>The only input file (1.16 GB) was copied 256 times</a:t>
            </a:r>
          </a:p>
          <a:p>
            <a:pPr lvl="1"/>
            <a:r>
              <a:rPr lang="en-GB" dirty="0"/>
              <a:t>Run in 64 copies, each processing a random number of events from a random input file</a:t>
            </a:r>
          </a:p>
        </p:txBody>
      </p:sp>
    </p:spTree>
    <p:extLst>
      <p:ext uri="{BB962C8B-B14F-4D97-AF65-F5344CB8AC3E}">
        <p14:creationId xmlns:p14="http://schemas.microsoft.com/office/powerpoint/2010/main" val="2375965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8216AC-187D-4C10-B663-66B551CFF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from aggregate gradients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B1C88-ED84-4521-BC83-ADA7FF9CF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A778C-8C86-40B8-8970-01D4A861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02DDE-4446-4F60-89BD-58BB12F8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3C2EF92-3C90-4624-BD5A-C8AE96AC2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30" y="1105380"/>
            <a:ext cx="11566358" cy="289001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C49351F-B739-49DD-818A-19D68322D832}"/>
              </a:ext>
            </a:extLst>
          </p:cNvPr>
          <p:cNvSpPr txBox="1"/>
          <p:nvPr/>
        </p:nvSpPr>
        <p:spPr>
          <a:xfrm>
            <a:off x="327043" y="4278713"/>
            <a:ext cx="114548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Very I/O intensive workload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Local access data rates 60-70% of maximum from synthetic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impact of the env and multi conn settings is huge: XCache rates approach the network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SSD-based XCache only marginally better in rate than HDD-based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8611E6F-88FA-4B62-BD37-47C2650AFD56}"/>
              </a:ext>
            </a:extLst>
          </p:cNvPr>
          <p:cNvSpPr/>
          <p:nvPr/>
        </p:nvSpPr>
        <p:spPr>
          <a:xfrm>
            <a:off x="407988" y="2910177"/>
            <a:ext cx="10795400" cy="23854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14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894A6DA-6774-4FB4-B60A-2E2BD5F8F686}"/>
              </a:ext>
            </a:extLst>
          </p:cNvPr>
          <p:cNvSpPr/>
          <p:nvPr/>
        </p:nvSpPr>
        <p:spPr>
          <a:xfrm>
            <a:off x="407988" y="3409714"/>
            <a:ext cx="10795400" cy="23854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14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FFC7AF0-7E80-4152-934B-D30FEBE8F6AA}"/>
              </a:ext>
            </a:extLst>
          </p:cNvPr>
          <p:cNvSpPr/>
          <p:nvPr/>
        </p:nvSpPr>
        <p:spPr>
          <a:xfrm>
            <a:off x="4023360" y="2170706"/>
            <a:ext cx="405517" cy="5463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29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878092-6485-444A-94CC-3173632F0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</a:t>
            </a:r>
            <a:r>
              <a:rPr lang="en-US" dirty="0" err="1"/>
              <a:t>cms</a:t>
            </a:r>
            <a:r>
              <a:rPr lang="en-US" dirty="0"/>
              <a:t>-skimmer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6DC1D-0454-42E8-8564-C366CD6AB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B6182-1FDD-4682-AB30-1DE35F7EC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DAD96-7FAB-4951-8DB3-5CA6FC99E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AB4DB8-4FFC-482D-B3B6-2301EC870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231007"/>
            <a:ext cx="10125075" cy="15022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7FD27B-5C86-48F7-B52D-5B71BD61260C}"/>
              </a:ext>
            </a:extLst>
          </p:cNvPr>
          <p:cNvSpPr txBox="1"/>
          <p:nvPr/>
        </p:nvSpPr>
        <p:spPr>
          <a:xfrm>
            <a:off x="737155" y="3429000"/>
            <a:ext cx="1145484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Relatively low I/O: low rates, low device utilization and good CPU efficiency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No advantage with respect to reading directly from EOS</a:t>
            </a:r>
          </a:p>
        </p:txBody>
      </p:sp>
    </p:spTree>
    <p:extLst>
      <p:ext uri="{BB962C8B-B14F-4D97-AF65-F5344CB8AC3E}">
        <p14:creationId xmlns:p14="http://schemas.microsoft.com/office/powerpoint/2010/main" val="2143821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878092-6485-444A-94CC-3173632F0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top-</a:t>
            </a:r>
            <a:r>
              <a:rPr lang="en-US" dirty="0" err="1"/>
              <a:t>xaod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6DC1D-0454-42E8-8564-C366CD6AB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B6182-1FDD-4682-AB30-1DE35F7EC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DAD96-7FAB-4951-8DB3-5CA6FC99E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F381C9-A9D2-4E47-B82E-12CC8BC5A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70" y="1289114"/>
            <a:ext cx="9929813" cy="20827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1B1057-825E-4FF3-840E-6D4885F4C9D5}"/>
              </a:ext>
            </a:extLst>
          </p:cNvPr>
          <p:cNvSpPr txBox="1"/>
          <p:nvPr/>
        </p:nvSpPr>
        <p:spPr>
          <a:xfrm>
            <a:off x="803830" y="3883388"/>
            <a:ext cx="1145484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Extremely low I/O: very low rates and almost 100% CPU efficiency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storage is de facto irrelevant</a:t>
            </a:r>
          </a:p>
        </p:txBody>
      </p:sp>
    </p:spTree>
    <p:extLst>
      <p:ext uri="{BB962C8B-B14F-4D97-AF65-F5344CB8AC3E}">
        <p14:creationId xmlns:p14="http://schemas.microsoft.com/office/powerpoint/2010/main" val="4015151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9AF391-395A-4F5D-8FE5-930CFD751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35786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Used </a:t>
            </a:r>
            <a:r>
              <a:rPr lang="en-US" dirty="0" err="1"/>
              <a:t>cms</a:t>
            </a:r>
            <a:r>
              <a:rPr lang="en-US" dirty="0"/>
              <a:t>-skimmer and varied the number of concurrent jobs from 1 to 64</a:t>
            </a:r>
          </a:p>
          <a:p>
            <a:pPr lvl="1"/>
            <a:r>
              <a:rPr lang="en-US" dirty="0"/>
              <a:t>Each accessing a different data file via </a:t>
            </a:r>
            <a:r>
              <a:rPr lang="en-US" dirty="0" err="1"/>
              <a:t>xrootd</a:t>
            </a:r>
            <a:r>
              <a:rPr lang="en-US" dirty="0"/>
              <a:t> from a plain </a:t>
            </a:r>
            <a:r>
              <a:rPr lang="en-US" dirty="0" err="1"/>
              <a:t>xrootd</a:t>
            </a:r>
            <a:r>
              <a:rPr lang="en-US" dirty="0"/>
              <a:t> server</a:t>
            </a:r>
          </a:p>
          <a:p>
            <a:pPr lvl="1"/>
            <a:r>
              <a:rPr lang="en-US" dirty="0"/>
              <a:t>All files on a single HDD</a:t>
            </a:r>
          </a:p>
          <a:p>
            <a:r>
              <a:rPr lang="en-US" dirty="0"/>
              <a:t>Measured total data rate vs. disk utilization vs. CPU efficiency</a:t>
            </a:r>
          </a:p>
          <a:p>
            <a:pPr lvl="1"/>
            <a:r>
              <a:rPr lang="en-US" dirty="0"/>
              <a:t>Increasing number of jobs increases disk utilization and total rate until the former saturates and the rate eventually falls</a:t>
            </a:r>
          </a:p>
          <a:p>
            <a:pPr lvl="1"/>
            <a:r>
              <a:rPr lang="en-US" dirty="0"/>
              <a:t>CPU efficiency decreases with increasing number of jobs and does so dramatically once 100% disk utilization is achieved</a:t>
            </a:r>
          </a:p>
          <a:p>
            <a:r>
              <a:rPr lang="en-US" dirty="0"/>
              <a:t>Storage scalability is completely dependent on the access patterns and the application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571FB9-B764-4147-AE6A-D6392D706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utilization and job performance: an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373DE-F447-45A1-A380-25715B4D3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1BF1E-5E70-4A71-B485-94D56611F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F2981-E58C-4C14-B968-A952C606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F9A06D3-A5C8-4E1B-B458-4A7A3329A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1080313"/>
            <a:ext cx="4151883" cy="2510150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5339D7EC-8256-4BB6-962A-F6DFECA2E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389" y="3698099"/>
            <a:ext cx="4161894" cy="25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284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BD45D6-6CCD-4431-915D-E331DDFB6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699577"/>
          </a:xfrm>
        </p:spPr>
        <p:txBody>
          <a:bodyPr/>
          <a:lstStyle/>
          <a:p>
            <a:r>
              <a:rPr lang="en-US" dirty="0"/>
              <a:t>Estimate the number of client threads that would saturate the XCache instance</a:t>
            </a:r>
          </a:p>
          <a:p>
            <a:pPr lvl="1"/>
            <a:r>
              <a:rPr lang="en-US" dirty="0"/>
              <a:t>Network limit: saturation of the network interface bandwidth (2800 MB/s)</a:t>
            </a:r>
          </a:p>
          <a:p>
            <a:pPr lvl="1"/>
            <a:r>
              <a:rPr lang="en-US" dirty="0"/>
              <a:t>Disk utilization limit: saturation of the storage devices</a:t>
            </a:r>
          </a:p>
          <a:p>
            <a:pPr lvl="1"/>
            <a:r>
              <a:rPr lang="en-US" dirty="0"/>
              <a:t>Results are rescaled to assume a 100% CPU efficiency, so they are a lower limit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705162-5FA1-4FC6-9EE7-DCA1F216C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XCache</a:t>
            </a:r>
            <a:r>
              <a:rPr lang="en-US" dirty="0"/>
              <a:t> scalability estimates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DEC28-2518-4DBC-A923-F90AE875B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76010-24BC-418D-A1E3-BC0A34D7B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EC24F-A367-4144-BB6B-53EB2DAF1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8A36AB7-7F57-4BBA-B43A-FF5A63EA85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807271"/>
              </p:ext>
            </p:extLst>
          </p:nvPr>
        </p:nvGraphicFramePr>
        <p:xfrm>
          <a:off x="806211" y="3219212"/>
          <a:ext cx="9235000" cy="1341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08750">
                  <a:extLst>
                    <a:ext uri="{9D8B030D-6E8A-4147-A177-3AD203B41FA5}">
                      <a16:colId xmlns:a16="http://schemas.microsoft.com/office/drawing/2014/main" val="1503845635"/>
                    </a:ext>
                  </a:extLst>
                </a:gridCol>
                <a:gridCol w="2308750">
                  <a:extLst>
                    <a:ext uri="{9D8B030D-6E8A-4147-A177-3AD203B41FA5}">
                      <a16:colId xmlns:a16="http://schemas.microsoft.com/office/drawing/2014/main" val="3822092369"/>
                    </a:ext>
                  </a:extLst>
                </a:gridCol>
                <a:gridCol w="2308750">
                  <a:extLst>
                    <a:ext uri="{9D8B030D-6E8A-4147-A177-3AD203B41FA5}">
                      <a16:colId xmlns:a16="http://schemas.microsoft.com/office/drawing/2014/main" val="2607023941"/>
                    </a:ext>
                  </a:extLst>
                </a:gridCol>
                <a:gridCol w="2308750">
                  <a:extLst>
                    <a:ext uri="{9D8B030D-6E8A-4147-A177-3AD203B41FA5}">
                      <a16:colId xmlns:a16="http://schemas.microsoft.com/office/drawing/2014/main" val="36696225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Workload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Network 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Disk limit (96 HDD)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Disk limit (16 SSD)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238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top-</a:t>
                      </a:r>
                      <a:r>
                        <a:rPr lang="en-US" sz="1600" dirty="0" err="1"/>
                        <a:t>xaod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316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/>
                        <a:t>cms</a:t>
                      </a:r>
                      <a:r>
                        <a:rPr lang="en-US" sz="1600" dirty="0"/>
                        <a:t>-skimmer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353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aggregate gradients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815276"/>
                  </a:ext>
                </a:extLst>
              </a:tr>
            </a:tbl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7551F21-8664-4D16-AAA3-68467821472A}"/>
              </a:ext>
            </a:extLst>
          </p:cNvPr>
          <p:cNvSpPr txBox="1">
            <a:spLocks/>
          </p:cNvSpPr>
          <p:nvPr/>
        </p:nvSpPr>
        <p:spPr>
          <a:xfrm>
            <a:off x="403199" y="4780993"/>
            <a:ext cx="11376024" cy="14735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Planning hardware-friendly hardware requires to first study the relevant workloads!</a:t>
            </a:r>
          </a:p>
          <a:p>
            <a:pPr lvl="1"/>
            <a:r>
              <a:rPr lang="en-US" dirty="0"/>
              <a:t>Match the disk performance and the network</a:t>
            </a:r>
          </a:p>
          <a:p>
            <a:pPr lvl="1"/>
            <a:r>
              <a:rPr lang="en-US" dirty="0"/>
              <a:t>The optimal storage architecture depends (strongly) on the application</a:t>
            </a:r>
          </a:p>
        </p:txBody>
      </p:sp>
    </p:spTree>
    <p:extLst>
      <p:ext uri="{BB962C8B-B14F-4D97-AF65-F5344CB8AC3E}">
        <p14:creationId xmlns:p14="http://schemas.microsoft.com/office/powerpoint/2010/main" val="378447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AEEFF2-8367-4DC5-B002-7CA007B1C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LHC analysis at CERN</a:t>
            </a:r>
          </a:p>
          <a:p>
            <a:pPr lvl="1"/>
            <a:r>
              <a:rPr lang="en-US" dirty="0"/>
              <a:t>Hundreds of physicists using a variety of methods, tools and resources</a:t>
            </a:r>
          </a:p>
          <a:p>
            <a:pPr lvl="2"/>
            <a:r>
              <a:rPr lang="en-US" dirty="0"/>
              <a:t>Batch and interactive</a:t>
            </a:r>
          </a:p>
          <a:p>
            <a:pPr lvl="2"/>
            <a:r>
              <a:rPr lang="en-US" dirty="0"/>
              <a:t>Machine Learning and columnar data formats increasingly popular</a:t>
            </a:r>
          </a:p>
          <a:p>
            <a:r>
              <a:rPr lang="en-US" dirty="0"/>
              <a:t>Support in IT for analysis</a:t>
            </a:r>
          </a:p>
          <a:p>
            <a:pPr lvl="1"/>
            <a:r>
              <a:rPr lang="en-US" dirty="0"/>
              <a:t>Are the hardware and the services adequate to current (and future) needs?</a:t>
            </a:r>
          </a:p>
          <a:p>
            <a:pPr lvl="1"/>
            <a:r>
              <a:rPr lang="en-US" dirty="0"/>
              <a:t>Does anything special need to be done about analysis (e.g., having a dedicated analysis facility)?</a:t>
            </a:r>
          </a:p>
          <a:p>
            <a:r>
              <a:rPr lang="en-US" dirty="0"/>
              <a:t>Data access performance for analysis</a:t>
            </a:r>
          </a:p>
          <a:p>
            <a:pPr lvl="1"/>
            <a:r>
              <a:rPr lang="en-US" dirty="0"/>
              <a:t>A working group was created to give an answer to these questions</a:t>
            </a:r>
          </a:p>
          <a:p>
            <a:pPr lvl="1"/>
            <a:r>
              <a:rPr lang="en-US" dirty="0"/>
              <a:t>Experts from the experiments on software and computing and from IT</a:t>
            </a:r>
          </a:p>
          <a:p>
            <a:pPr lvl="1"/>
            <a:r>
              <a:rPr lang="en-US" dirty="0"/>
              <a:t>The scope was </a:t>
            </a:r>
            <a:r>
              <a:rPr lang="en-US" u="sng" dirty="0"/>
              <a:t>only</a:t>
            </a:r>
            <a:r>
              <a:rPr lang="en-US" dirty="0"/>
              <a:t> CERN and Run 3: no attempt at providing answers for WLCG or other sites or for longer time scales!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9B7DDF-EF71-4A50-A2BB-9648F9AF3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8A6AE9B-4CA6-4473-ADFF-F73F36EBDB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898177-0A61-4406-8AD0-D36EE2582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615ED2-D773-4C1C-8C88-42D61049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9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ABA7DA-CD48-444E-BB8F-80E476EE4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Observations generally match the expectations</a:t>
            </a:r>
          </a:p>
          <a:p>
            <a:pPr lvl="1"/>
            <a:r>
              <a:rPr lang="en-US" dirty="0"/>
              <a:t>Higher rates with sequential patterns (difference less important for SSDs)</a:t>
            </a:r>
          </a:p>
          <a:p>
            <a:pPr lvl="1"/>
            <a:r>
              <a:rPr lang="en-US" dirty="0"/>
              <a:t>High throughput jobs have lower CPU efficiencies</a:t>
            </a:r>
          </a:p>
          <a:p>
            <a:pPr lvl="1"/>
            <a:r>
              <a:rPr lang="en-US" dirty="0"/>
              <a:t>Access to locally attached storage is fastest (no network bottlenecks)</a:t>
            </a:r>
          </a:p>
          <a:p>
            <a:pPr lvl="1"/>
            <a:r>
              <a:rPr lang="en-US" dirty="0"/>
              <a:t>On a single HDD, data rate approximately proportional to disk utilization until near saturation</a:t>
            </a:r>
          </a:p>
          <a:p>
            <a:pPr lvl="1"/>
            <a:r>
              <a:rPr lang="en-US" dirty="0"/>
              <a:t>The scalability of an XCache instance is critically dependent on the workload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AB2BB6-9138-40A0-AFD9-DCCA9BD0B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access performance wrap-up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732DB-A51C-4532-B036-9CB2217CA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B525E-8EB6-4798-8820-1AEFC890C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C6748-6B86-4D28-98D0-A6B05CB36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567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85CF61-0D39-4424-96A5-FE479A289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scope of these investigations is physics analysis, the goal is to determine if new resources had to be invested on for Run 3</a:t>
            </a:r>
          </a:p>
          <a:p>
            <a:pPr lvl="1"/>
            <a:r>
              <a:rPr lang="en-US" dirty="0"/>
              <a:t>Find out if there are bottlenecks in EOS for LXPLUS/LXBATCH analysis</a:t>
            </a:r>
          </a:p>
          <a:p>
            <a:pPr lvl="1"/>
            <a:r>
              <a:rPr lang="en-US" dirty="0"/>
              <a:t>Study data access performance of (interactive) analysis on high performance nodes for different storage configurations</a:t>
            </a:r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The existing hardware in the IT CC is generally able to handle current analysis activities</a:t>
            </a:r>
          </a:p>
          <a:p>
            <a:pPr lvl="2"/>
            <a:r>
              <a:rPr lang="en-US" dirty="0"/>
              <a:t>High performance/throughput servers can be requested by physics groups</a:t>
            </a:r>
          </a:p>
          <a:p>
            <a:pPr lvl="1"/>
            <a:r>
              <a:rPr lang="en-US" dirty="0"/>
              <a:t>The EOS disk servers operate well below saturation with the current hardware and software</a:t>
            </a:r>
          </a:p>
          <a:p>
            <a:r>
              <a:rPr lang="en-US" dirty="0"/>
              <a:t>Focus on analysis is rapidly increasing in many communities</a:t>
            </a:r>
          </a:p>
          <a:p>
            <a:pPr lvl="1"/>
            <a:r>
              <a:rPr lang="en-US" dirty="0"/>
              <a:t>CERN IT, SFT, experiments, HSF, WLCG, …</a:t>
            </a:r>
          </a:p>
          <a:p>
            <a:pPr lvl="1"/>
            <a:r>
              <a:rPr lang="en-US" dirty="0"/>
              <a:t>Continue performing performance studies to improve our understanding of analysis use cases</a:t>
            </a:r>
          </a:p>
          <a:p>
            <a:pPr lvl="1"/>
            <a:r>
              <a:rPr lang="en-US" dirty="0"/>
              <a:t>Encourage interaction with analysis users to discuss together their needs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9DEA32-0ABD-40DF-8546-48981FB81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9022E-7F01-4A82-B912-FB3FB721F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817F9-4E26-461D-A776-96EA477BA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3138E-C31E-4E31-A2F7-AB7A48566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268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18F936C-E19F-47AB-B913-CD04B35A2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thanks to all members of the working group</a:t>
            </a:r>
          </a:p>
          <a:p>
            <a:pPr lvl="1"/>
            <a:r>
              <a:rPr lang="en-US" dirty="0"/>
              <a:t>Josh </a:t>
            </a:r>
            <a:r>
              <a:rPr lang="en-US" dirty="0" err="1"/>
              <a:t>Bendavid</a:t>
            </a:r>
            <a:r>
              <a:rPr lang="en-US" dirty="0"/>
              <a:t>, Alessandro Di Girolamo, Enrico Giraud, Lukas Heinrich, Michael </a:t>
            </a:r>
            <a:r>
              <a:rPr lang="en-US" dirty="0" err="1"/>
              <a:t>Holzbock</a:t>
            </a:r>
            <a:r>
              <a:rPr lang="en-US" dirty="0"/>
              <a:t>, Ben </a:t>
            </a:r>
            <a:r>
              <a:rPr lang="en-US" dirty="0" err="1"/>
              <a:t>Jones,Oliver</a:t>
            </a:r>
            <a:r>
              <a:rPr lang="en-US" dirty="0"/>
              <a:t> Keeble, Matt Leblanc, James Letts, Zach Marshall, Helge </a:t>
            </a:r>
            <a:r>
              <a:rPr lang="en-US" dirty="0" err="1"/>
              <a:t>Meinhard</a:t>
            </a:r>
            <a:r>
              <a:rPr lang="en-US" dirty="0"/>
              <a:t>, </a:t>
            </a:r>
            <a:r>
              <a:rPr lang="en-US" dirty="0" err="1"/>
              <a:t>Tadej</a:t>
            </a:r>
            <a:r>
              <a:rPr lang="en-US" dirty="0"/>
              <a:t> Novak, Andreas Peters, Danilo </a:t>
            </a:r>
            <a:r>
              <a:rPr lang="en-US" dirty="0" err="1"/>
              <a:t>Piparo</a:t>
            </a:r>
            <a:endParaRPr lang="en-US" dirty="0"/>
          </a:p>
          <a:p>
            <a:r>
              <a:rPr lang="en-US" dirty="0"/>
              <a:t>And to</a:t>
            </a:r>
          </a:p>
          <a:p>
            <a:pPr lvl="1"/>
            <a:r>
              <a:rPr lang="en-US" dirty="0"/>
              <a:t>Riccardo </a:t>
            </a:r>
            <a:r>
              <a:rPr lang="en-US" dirty="0" err="1"/>
              <a:t>Castellotti</a:t>
            </a:r>
            <a:r>
              <a:rPr lang="en-US" dirty="0"/>
              <a:t>, Andrey </a:t>
            </a:r>
            <a:r>
              <a:rPr lang="en-US" dirty="0" err="1"/>
              <a:t>Kiryanov</a:t>
            </a:r>
            <a:r>
              <a:rPr lang="en-US" dirty="0"/>
              <a:t>, the SWAN team, the Spark/HADOOP team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15CBD-C94A-4D83-B3F4-6E3534AB9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BD5D0-8E9A-4A2B-B1C2-1BC6ABE9A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950DB-C546-49A2-B566-842B945FE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D0E6E-ECD4-494E-8DF7-F01E44015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508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DAF7D5-E0BF-4F59-9C81-9E195F8F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CC940-66E9-4D7C-94C6-998744C6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E884-8D16-4B4E-8991-DE603E40A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DAA84-0507-4DB2-8CA5-AA6BF3637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872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199E68D-5F9D-4D9C-83F0-99BEBB625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EOS daily amounts of data read/written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C39D9-781F-49EB-ADBC-01C5FE770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4064A-F380-4B6F-BFEE-E80F2EC81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88B9B-855E-47BF-ACF5-6F55DDAED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34DE17B9-08EB-4E86-881B-DDB1368CA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" y="2034249"/>
            <a:ext cx="5314950" cy="3475281"/>
          </a:xfrm>
          <a:prstGeom prst="rect">
            <a:avLst/>
          </a:prstGeom>
        </p:spPr>
      </p:pic>
      <p:pic>
        <p:nvPicPr>
          <p:cNvPr id="20" name="Picture 19" descr="Chart, bar chart, histogram&#10;&#10;Description automatically generated">
            <a:extLst>
              <a:ext uri="{FF2B5EF4-FFF2-40B4-BE49-F238E27FC236}">
                <a16:creationId xmlns:a16="http://schemas.microsoft.com/office/drawing/2014/main" id="{E8FD4E0D-DDB7-49F8-8359-C2484B3AE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990" y="2034250"/>
            <a:ext cx="5314950" cy="347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18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8751-6DE0-44D9-A8C2-5CE37516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opens per second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12BBBB-BFD1-437A-9A4F-2156458AC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34516-245F-44CF-91EC-604B00C29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15939-B2F0-48DC-B255-82A2F955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BE305B49-33E7-472B-B9A9-8AA786CC7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5" y="1508106"/>
            <a:ext cx="6003533" cy="3251483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9DFF9010-F72E-4E30-BA74-0F6B00058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607" y="1624270"/>
            <a:ext cx="5670325" cy="307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717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6892-6D1A-44B3-AF97-5DECE0933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Seeks per file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1FB2DB-DC26-429E-8D58-F4C9319C1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BE169-F48D-4944-8EA1-BD582BD2A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4CD06-ED6C-47BB-AAAE-18BF7A27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4FD85526-1E6A-42DE-B1CF-EEBFE2AEA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0" y="1329042"/>
            <a:ext cx="5876014" cy="3189162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66865403-9171-4661-99DA-93B054A98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386" y="1439335"/>
            <a:ext cx="5679882" cy="308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82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B5E83-2F0F-4288-88B1-59D2D6064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Cms</a:t>
            </a:r>
            <a:r>
              <a:rPr lang="en-US" dirty="0"/>
              <a:t>-skimmer jobs against a single HDD: all metrics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638EE-7249-421A-93AD-AF107EBCE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175BC8-36DB-4F97-96DE-FD65484B5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A0505A-9EB4-4436-B7E3-AA57D4FA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1AE422-72D0-4FA8-BBB4-56D475941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160" y="1819275"/>
            <a:ext cx="70866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059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765205-C7E3-4D61-9FFD-B77B934D3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of analysis resources at CERN</a:t>
            </a:r>
          </a:p>
          <a:p>
            <a:r>
              <a:rPr lang="en-US" dirty="0"/>
              <a:t>EOS usage for analysis</a:t>
            </a:r>
          </a:p>
          <a:p>
            <a:r>
              <a:rPr lang="en-US" dirty="0"/>
              <a:t>Data access performance studies with XCache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Final report</a:t>
            </a:r>
          </a:p>
          <a:p>
            <a:pPr lvl="1"/>
            <a:r>
              <a:rPr lang="en-GB" dirty="0">
                <a:hlinkClick r:id="rId2"/>
              </a:rPr>
              <a:t>https://zenodo.org/record/6337728</a:t>
            </a:r>
            <a:endParaRPr lang="en-GB" dirty="0"/>
          </a:p>
          <a:p>
            <a:pPr lvl="1"/>
            <a:r>
              <a:rPr lang="en-GB" dirty="0"/>
              <a:t>A document summarizing the report was prepared, will be published in the next days</a:t>
            </a:r>
            <a:endParaRPr lang="en-US" dirty="0"/>
          </a:p>
          <a:p>
            <a:r>
              <a:rPr lang="en-US" dirty="0"/>
              <a:t>Contact</a:t>
            </a:r>
          </a:p>
          <a:p>
            <a:pPr lvl="1"/>
            <a:r>
              <a:rPr lang="en-GB" dirty="0">
                <a:hlinkClick r:id="rId3"/>
              </a:rPr>
              <a:t>it-dep-cern-lhc-analysis-studies@cern.ch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011AB7-2677-4A0B-9231-CD461672E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the talk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BCECD-8DF4-4DC6-8205-90E6E273A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80B60-1BE8-416D-BAEF-06EE53B5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ADE0D-2EEE-4D0B-98CA-62050DA49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41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423D92-2539-481B-B5D1-52AF52556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main classes of resources locally available at CERN</a:t>
            </a:r>
          </a:p>
          <a:p>
            <a:pPr lvl="1"/>
            <a:r>
              <a:rPr lang="en-US" dirty="0"/>
              <a:t>Grid (CERN is also a Tier-2)</a:t>
            </a:r>
          </a:p>
          <a:p>
            <a:pPr lvl="1"/>
            <a:r>
              <a:rPr lang="en-US" dirty="0"/>
              <a:t>Batch (direct submission to LXBATCH)</a:t>
            </a:r>
          </a:p>
          <a:p>
            <a:pPr lvl="1"/>
            <a:r>
              <a:rPr lang="en-US" dirty="0"/>
              <a:t>Interactive (LXPLUS, Spark/HADOOP, SWAN, …)</a:t>
            </a:r>
          </a:p>
          <a:p>
            <a:r>
              <a:rPr lang="en-US" dirty="0"/>
              <a:t>Heterogeneous resources are increasing</a:t>
            </a:r>
          </a:p>
          <a:p>
            <a:pPr lvl="1"/>
            <a:r>
              <a:rPr lang="en-US" dirty="0"/>
              <a:t>GPUs available since long, ARM will be soon</a:t>
            </a:r>
          </a:p>
          <a:p>
            <a:r>
              <a:rPr lang="en-US" dirty="0"/>
              <a:t>The first step is to understand how much they are used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175AC3-B3A5-46AB-8D65-07807F828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resources 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D427C-38C2-48E0-8122-DF4CEF30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6EE80-78C6-42E6-B293-6BF27626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5FEF0-36AC-4E3B-95B7-E348B818A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89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1E8A8B-91FC-47BD-834D-75ABC8B91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/>
          </a:bodyPr>
          <a:lstStyle/>
          <a:p>
            <a:r>
              <a:rPr lang="en-US" dirty="0"/>
              <a:t>First question is: what is analysis?</a:t>
            </a:r>
          </a:p>
          <a:p>
            <a:pPr lvl="1"/>
            <a:r>
              <a:rPr lang="en-US" dirty="0"/>
              <a:t>Easy to answer for Grid jobs (from experiments’ job monitoring)</a:t>
            </a:r>
          </a:p>
          <a:p>
            <a:pPr lvl="1"/>
            <a:r>
              <a:rPr lang="en-US" dirty="0"/>
              <a:t>In other cases, it is less clear cut, can only calculate upper bounds</a:t>
            </a:r>
          </a:p>
          <a:p>
            <a:r>
              <a:rPr lang="en-US" dirty="0"/>
              <a:t>Grid and batch analysis are by far the largest contributions</a:t>
            </a:r>
          </a:p>
          <a:p>
            <a:pPr lvl="1"/>
            <a:r>
              <a:rPr lang="en-US" dirty="0"/>
              <a:t>Peaks sometimes 3-4 times the average</a:t>
            </a:r>
          </a:p>
          <a:p>
            <a:r>
              <a:rPr lang="en-US" dirty="0"/>
              <a:t>Interactive analysis still at low scale</a:t>
            </a:r>
          </a:p>
          <a:p>
            <a:pPr lvl="1"/>
            <a:r>
              <a:rPr lang="en-US" dirty="0"/>
              <a:t>Usually, cores allocated to users are mostly idle</a:t>
            </a:r>
          </a:p>
          <a:p>
            <a:pPr lvl="2"/>
            <a:r>
              <a:rPr lang="en-US" dirty="0"/>
              <a:t>Example: SWAN cores used for about </a:t>
            </a:r>
            <a:r>
              <a:rPr lang="en-US" b="1" dirty="0"/>
              <a:t>5%</a:t>
            </a:r>
            <a:r>
              <a:rPr lang="en-US" dirty="0"/>
              <a:t> of their time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E68B44-61E2-4F5D-9F23-C1E165957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GB" dirty="0"/>
              <a:t>utilization</a:t>
            </a:r>
            <a:r>
              <a:rPr lang="en-US" dirty="0"/>
              <a:t> for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103A8-BD3C-491F-A0E6-CEEA20CD5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F5C68-75F7-4AE7-B96E-781F4D92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1FA93-DFC2-4CB2-A888-F33D0CC57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98A1FE6-2664-43DE-8466-F7FD86743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96718"/>
              </p:ext>
            </p:extLst>
          </p:nvPr>
        </p:nvGraphicFramePr>
        <p:xfrm>
          <a:off x="7001692" y="1240971"/>
          <a:ext cx="4851990" cy="1198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27611">
                  <a:extLst>
                    <a:ext uri="{9D8B030D-6E8A-4147-A177-3AD203B41FA5}">
                      <a16:colId xmlns:a16="http://schemas.microsoft.com/office/drawing/2014/main" val="1740749465"/>
                    </a:ext>
                  </a:extLst>
                </a:gridCol>
                <a:gridCol w="1071154">
                  <a:extLst>
                    <a:ext uri="{9D8B030D-6E8A-4147-A177-3AD203B41FA5}">
                      <a16:colId xmlns:a16="http://schemas.microsoft.com/office/drawing/2014/main" val="18065364"/>
                    </a:ext>
                  </a:extLst>
                </a:gridCol>
                <a:gridCol w="812429">
                  <a:extLst>
                    <a:ext uri="{9D8B030D-6E8A-4147-A177-3AD203B41FA5}">
                      <a16:colId xmlns:a16="http://schemas.microsoft.com/office/drawing/2014/main" val="3294930058"/>
                    </a:ext>
                  </a:extLst>
                </a:gridCol>
                <a:gridCol w="970398">
                  <a:extLst>
                    <a:ext uri="{9D8B030D-6E8A-4147-A177-3AD203B41FA5}">
                      <a16:colId xmlns:a16="http://schemas.microsoft.com/office/drawing/2014/main" val="2066048136"/>
                    </a:ext>
                  </a:extLst>
                </a:gridCol>
                <a:gridCol w="970398">
                  <a:extLst>
                    <a:ext uri="{9D8B030D-6E8A-4147-A177-3AD203B41FA5}">
                      <a16:colId xmlns:a16="http://schemas.microsoft.com/office/drawing/2014/main" val="1270030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Experiment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Completed jobs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Running jobs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CPU time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Wallclock time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38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ATLAS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70 years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 years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408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600K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140 years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170 years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07698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BDDA458-2B44-4195-89B2-11181D67D46D}"/>
              </a:ext>
            </a:extLst>
          </p:cNvPr>
          <p:cNvSpPr txBox="1"/>
          <p:nvPr/>
        </p:nvSpPr>
        <p:spPr>
          <a:xfrm>
            <a:off x="7678254" y="2503093"/>
            <a:ext cx="34988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CERN Grid analysis in a 7-day period in October</a:t>
            </a:r>
            <a:endParaRPr lang="en-GB" sz="1200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C56E11FD-30E0-4775-8FC0-336370B4DE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22138"/>
              </p:ext>
            </p:extLst>
          </p:nvPr>
        </p:nvGraphicFramePr>
        <p:xfrm>
          <a:off x="7447790" y="3099118"/>
          <a:ext cx="3959793" cy="82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19931">
                  <a:extLst>
                    <a:ext uri="{9D8B030D-6E8A-4147-A177-3AD203B41FA5}">
                      <a16:colId xmlns:a16="http://schemas.microsoft.com/office/drawing/2014/main" val="3933047216"/>
                    </a:ext>
                  </a:extLst>
                </a:gridCol>
                <a:gridCol w="1319931">
                  <a:extLst>
                    <a:ext uri="{9D8B030D-6E8A-4147-A177-3AD203B41FA5}">
                      <a16:colId xmlns:a16="http://schemas.microsoft.com/office/drawing/2014/main" val="4189310940"/>
                    </a:ext>
                  </a:extLst>
                </a:gridCol>
                <a:gridCol w="1319931">
                  <a:extLst>
                    <a:ext uri="{9D8B030D-6E8A-4147-A177-3AD203B41FA5}">
                      <a16:colId xmlns:a16="http://schemas.microsoft.com/office/drawing/2014/main" val="42827472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LXBATCH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LXPLUS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81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ATLAS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4400 cores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cores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229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CMS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8800 cores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70 cores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6106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D1EC710-7E31-47DC-B515-2495058104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611448"/>
              </p:ext>
            </p:extLst>
          </p:nvPr>
        </p:nvGraphicFramePr>
        <p:xfrm>
          <a:off x="7447790" y="4740371"/>
          <a:ext cx="4117193" cy="82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12488">
                  <a:extLst>
                    <a:ext uri="{9D8B030D-6E8A-4147-A177-3AD203B41FA5}">
                      <a16:colId xmlns:a16="http://schemas.microsoft.com/office/drawing/2014/main" val="3933047216"/>
                    </a:ext>
                  </a:extLst>
                </a:gridCol>
                <a:gridCol w="1620798">
                  <a:extLst>
                    <a:ext uri="{9D8B030D-6E8A-4147-A177-3AD203B41FA5}">
                      <a16:colId xmlns:a16="http://schemas.microsoft.com/office/drawing/2014/main" val="4189310940"/>
                    </a:ext>
                  </a:extLst>
                </a:gridCol>
                <a:gridCol w="1583907">
                  <a:extLst>
                    <a:ext uri="{9D8B030D-6E8A-4147-A177-3AD203B41FA5}">
                      <a16:colId xmlns:a16="http://schemas.microsoft.com/office/drawing/2014/main" val="42827472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SWAN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Spark/YARN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81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ATLAS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8.5K hours ∙ cores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18.5K hours ∙ cores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229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CMS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16K hours ∙ cores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22K hours ∙ cores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61060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0461C1C-A315-42DB-BAB7-CE69613D448A}"/>
              </a:ext>
            </a:extLst>
          </p:cNvPr>
          <p:cNvSpPr txBox="1"/>
          <p:nvPr/>
        </p:nvSpPr>
        <p:spPr>
          <a:xfrm>
            <a:off x="7756953" y="5679220"/>
            <a:ext cx="34988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Wallclock time in a 10-day period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6F91EC-9517-4D98-BA1F-EBF05F3E4CA8}"/>
              </a:ext>
            </a:extLst>
          </p:cNvPr>
          <p:cNvSpPr txBox="1"/>
          <p:nvPr/>
        </p:nvSpPr>
        <p:spPr>
          <a:xfrm>
            <a:off x="7756953" y="4039132"/>
            <a:ext cx="34988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Average number of busy cores in a 7-day period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8621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A57CCD-E4FB-4C31-90CC-EBA02D3BD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3703"/>
            <a:ext cx="5976403" cy="48770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Goal: study data access patterns on EOS and determine if there are bottlenecks in the system</a:t>
            </a:r>
          </a:p>
          <a:p>
            <a:pPr lvl="1"/>
            <a:r>
              <a:rPr lang="en-US" dirty="0"/>
              <a:t>Used EOS log files between February and May 2021</a:t>
            </a:r>
          </a:p>
          <a:p>
            <a:pPr lvl="1"/>
            <a:r>
              <a:rPr lang="en-US" dirty="0"/>
              <a:t>Internal EOS activities (rebalance, etc.) and production accounts filtered out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Selected only “regular” users who read more than 100 TB (“heavy analysis users”)</a:t>
            </a:r>
          </a:p>
          <a:p>
            <a:pPr lvl="1"/>
            <a:r>
              <a:rPr lang="en-US" dirty="0"/>
              <a:t>Only O(100) users for ATLAS and CMS remaining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F373A2-F37E-46A1-B25F-5FF601DF9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access performance and EOS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EB562-4C2F-4239-A1D6-990F7AC2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94040-2754-49FF-BBD8-235893A5B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C2EB8-E333-4045-B43A-539958E05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F9E6737-9D60-4BC0-B193-81F03E14B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013521"/>
              </p:ext>
            </p:extLst>
          </p:nvPr>
        </p:nvGraphicFramePr>
        <p:xfrm>
          <a:off x="1755507" y="3073173"/>
          <a:ext cx="3179472" cy="1706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97874">
                  <a:extLst>
                    <a:ext uri="{9D8B030D-6E8A-4147-A177-3AD203B41FA5}">
                      <a16:colId xmlns:a16="http://schemas.microsoft.com/office/drawing/2014/main" val="149712590"/>
                    </a:ext>
                  </a:extLst>
                </a:gridCol>
                <a:gridCol w="862148">
                  <a:extLst>
                    <a:ext uri="{9D8B030D-6E8A-4147-A177-3AD203B41FA5}">
                      <a16:colId xmlns:a16="http://schemas.microsoft.com/office/drawing/2014/main" val="2447109207"/>
                    </a:ext>
                  </a:extLst>
                </a:gridCol>
                <a:gridCol w="819450">
                  <a:extLst>
                    <a:ext uri="{9D8B030D-6E8A-4147-A177-3AD203B41FA5}">
                      <a16:colId xmlns:a16="http://schemas.microsoft.com/office/drawing/2014/main" val="4710058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ATLAS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CMS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907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Distinct users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1488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1416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1605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Total data read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117 PB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169 PB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061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  from LXPLUS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2%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884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  from batch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74%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61%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334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  from </a:t>
                      </a:r>
                      <a:r>
                        <a:rPr lang="en-US" sz="1000" dirty="0" err="1"/>
                        <a:t>eosftp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15%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33%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04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  from external IPs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4%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4%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748006"/>
                  </a:ext>
                </a:extLst>
              </a:tr>
            </a:tbl>
          </a:graphicData>
        </a:graphic>
      </p:graphicFrame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060D964-93CC-42D7-B5B2-74C660250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451" y="967449"/>
            <a:ext cx="4173165" cy="2728703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6032336D-6E2D-480B-BF44-518CA34EB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1452" y="3457654"/>
            <a:ext cx="4173164" cy="272870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20E487-5FA2-4196-A2BF-26C1B68266C8}"/>
              </a:ext>
            </a:extLst>
          </p:cNvPr>
          <p:cNvCxnSpPr/>
          <p:nvPr/>
        </p:nvCxnSpPr>
        <p:spPr>
          <a:xfrm>
            <a:off x="8552330" y="4084380"/>
            <a:ext cx="0" cy="15598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1A14EE0-6E99-4C47-A689-3A790DB86417}"/>
              </a:ext>
            </a:extLst>
          </p:cNvPr>
          <p:cNvSpPr txBox="1"/>
          <p:nvPr/>
        </p:nvSpPr>
        <p:spPr>
          <a:xfrm>
            <a:off x="8659906" y="4528133"/>
            <a:ext cx="72936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FF0000"/>
                </a:solidFill>
              </a:rPr>
              <a:t>Selection cut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0516D2F-424B-4B32-95D7-C43D9E6868FF}"/>
              </a:ext>
            </a:extLst>
          </p:cNvPr>
          <p:cNvCxnSpPr/>
          <p:nvPr/>
        </p:nvCxnSpPr>
        <p:spPr>
          <a:xfrm>
            <a:off x="8639735" y="1532935"/>
            <a:ext cx="0" cy="15598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CE4AAA5-E358-424A-A0C1-5B9C85FC599A}"/>
              </a:ext>
            </a:extLst>
          </p:cNvPr>
          <p:cNvSpPr txBox="1"/>
          <p:nvPr/>
        </p:nvSpPr>
        <p:spPr>
          <a:xfrm>
            <a:off x="8747311" y="1976688"/>
            <a:ext cx="72936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FF0000"/>
                </a:solidFill>
              </a:rPr>
              <a:t>Selection cut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143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6F9FB3-7D96-450F-B649-124ED8EF7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distributions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683FF94-FE5F-472F-99BA-07674E081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242076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Average read rates are rather low and dominated by small reads</a:t>
            </a:r>
          </a:p>
          <a:p>
            <a:pPr lvl="2"/>
            <a:r>
              <a:rPr lang="en-US" dirty="0"/>
              <a:t>ATLAS: 8 MB/s (52 MB/s excluding reads &lt; 10 MB/s)</a:t>
            </a:r>
          </a:p>
          <a:p>
            <a:pPr lvl="2"/>
            <a:r>
              <a:rPr lang="en-US" dirty="0"/>
              <a:t>CMS: 16 MB/s (24 MB/s excluding reads &lt; 10 MB/s)</a:t>
            </a:r>
            <a:endParaRPr lang="en-GB" dirty="0"/>
          </a:p>
          <a:p>
            <a:r>
              <a:rPr lang="en-US" dirty="0"/>
              <a:t>High transfer rates (&gt; 250 MB/s) can be explained as accessed through memory caches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Estimating 15-20 TB of memory cache installed for 30 PB of EOS disk space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Less than 1% of accesses uses the cache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32AA4-DF15-4700-AD1C-99F49641A99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58CA1-9D9C-4DFE-8C79-0CDEA0526A1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80D71-0452-4C93-9082-6893698F18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62CE1E9A-CF03-4A4C-B3B1-9C5D3EE5F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137" y="855934"/>
            <a:ext cx="4842663" cy="2622762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617119C6-6861-4ECF-AE40-91347A484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933" y="3531772"/>
            <a:ext cx="4939850" cy="267539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38A5900-2081-481C-B3E6-ADB49BB1166A}"/>
              </a:ext>
            </a:extLst>
          </p:cNvPr>
          <p:cNvCxnSpPr>
            <a:cxnSpLocks/>
          </p:cNvCxnSpPr>
          <p:nvPr/>
        </p:nvCxnSpPr>
        <p:spPr>
          <a:xfrm>
            <a:off x="8386353" y="2116183"/>
            <a:ext cx="0" cy="957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97603EF-8C95-4F18-8648-AF92A8A59FD2}"/>
              </a:ext>
            </a:extLst>
          </p:cNvPr>
          <p:cNvSpPr txBox="1"/>
          <p:nvPr/>
        </p:nvSpPr>
        <p:spPr>
          <a:xfrm>
            <a:off x="8508274" y="2577737"/>
            <a:ext cx="11253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HDD max speed</a:t>
            </a:r>
            <a:endParaRPr lang="en-GB" sz="1200" dirty="0">
              <a:solidFill>
                <a:srgbClr val="FF0000"/>
              </a:solidFill>
            </a:endParaRPr>
          </a:p>
        </p:txBody>
      </p:sp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8A24FB10-7509-4864-A4B2-FB1283CE7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871356"/>
              </p:ext>
            </p:extLst>
          </p:nvPr>
        </p:nvGraphicFramePr>
        <p:xfrm>
          <a:off x="1283801" y="4212528"/>
          <a:ext cx="4122883" cy="1463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681555">
                  <a:extLst>
                    <a:ext uri="{9D8B030D-6E8A-4147-A177-3AD203B41FA5}">
                      <a16:colId xmlns:a16="http://schemas.microsoft.com/office/drawing/2014/main" val="3356945254"/>
                    </a:ext>
                  </a:extLst>
                </a:gridCol>
                <a:gridCol w="750014">
                  <a:extLst>
                    <a:ext uri="{9D8B030D-6E8A-4147-A177-3AD203B41FA5}">
                      <a16:colId xmlns:a16="http://schemas.microsoft.com/office/drawing/2014/main" val="681161312"/>
                    </a:ext>
                  </a:extLst>
                </a:gridCol>
                <a:gridCol w="691314">
                  <a:extLst>
                    <a:ext uri="{9D8B030D-6E8A-4147-A177-3AD203B41FA5}">
                      <a16:colId xmlns:a16="http://schemas.microsoft.com/office/drawing/2014/main" val="2184908448"/>
                    </a:ext>
                  </a:extLst>
                </a:gridCol>
              </a:tblGrid>
              <a:tr h="143823"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ATLAS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CMS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56224"/>
                  </a:ext>
                </a:extLst>
              </a:tr>
              <a:tr h="143823">
                <a:tc>
                  <a:txBody>
                    <a:bodyPr/>
                    <a:lstStyle/>
                    <a:p>
                      <a:r>
                        <a:rPr lang="en-US" sz="1000" dirty="0"/>
                        <a:t>Number of “heavy analysis users”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74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588017"/>
                  </a:ext>
                </a:extLst>
              </a:tr>
              <a:tr h="143823">
                <a:tc>
                  <a:txBody>
                    <a:bodyPr/>
                    <a:lstStyle/>
                    <a:p>
                      <a:r>
                        <a:rPr lang="en-US" sz="1000" dirty="0"/>
                        <a:t>Total data read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40 PB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108 PB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233547"/>
                  </a:ext>
                </a:extLst>
              </a:tr>
              <a:tr h="143823">
                <a:tc>
                  <a:txBody>
                    <a:bodyPr/>
                    <a:lstStyle/>
                    <a:p>
                      <a:r>
                        <a:rPr lang="en-US" sz="1000" dirty="0"/>
                        <a:t>Total size of unique files read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0.5 PB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11 PB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592837"/>
                  </a:ext>
                </a:extLst>
              </a:tr>
              <a:tr h="143823">
                <a:tc>
                  <a:txBody>
                    <a:bodyPr/>
                    <a:lstStyle/>
                    <a:p>
                      <a:r>
                        <a:rPr lang="en-US" sz="1000" dirty="0"/>
                        <a:t>Number of unique files read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0.7M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5.3M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821247"/>
                  </a:ext>
                </a:extLst>
              </a:tr>
              <a:tr h="143823">
                <a:tc>
                  <a:txBody>
                    <a:bodyPr/>
                    <a:lstStyle/>
                    <a:p>
                      <a:r>
                        <a:rPr lang="en-US" sz="1000" dirty="0"/>
                        <a:t>Number of files read (any number of times)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155M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38M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955317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A8C8756-DE0E-46FF-8D3F-6F76F4707B0D}"/>
              </a:ext>
            </a:extLst>
          </p:cNvPr>
          <p:cNvCxnSpPr>
            <a:cxnSpLocks/>
          </p:cNvCxnSpPr>
          <p:nvPr/>
        </p:nvCxnSpPr>
        <p:spPr>
          <a:xfrm>
            <a:off x="8386353" y="4776113"/>
            <a:ext cx="0" cy="957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1FD527D-BF9D-4D11-9350-8043E714F18F}"/>
              </a:ext>
            </a:extLst>
          </p:cNvPr>
          <p:cNvSpPr txBox="1"/>
          <p:nvPr/>
        </p:nvSpPr>
        <p:spPr>
          <a:xfrm>
            <a:off x="8508274" y="5237667"/>
            <a:ext cx="11253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HDD max speed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1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3061315-04E3-4BB6-AAFE-F45BE9F44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6489200" cy="437310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 simple check to measure “achievable” data read rates</a:t>
            </a:r>
          </a:p>
          <a:p>
            <a:pPr lvl="1"/>
            <a:r>
              <a:rPr lang="en-US" dirty="0"/>
              <a:t>Thousands of trivial jobs randomly reading files accessed by analysis jobs, via EOS FUSE</a:t>
            </a:r>
          </a:p>
          <a:p>
            <a:pPr lvl="1"/>
            <a:r>
              <a:rPr lang="en-US" dirty="0"/>
              <a:t>Rates about 80 MB/s</a:t>
            </a:r>
          </a:p>
          <a:p>
            <a:pPr lvl="1"/>
            <a:r>
              <a:rPr lang="en-US" dirty="0"/>
              <a:t>Even higher rates (~100 MB/s) achieved using </a:t>
            </a:r>
            <a:r>
              <a:rPr lang="en-US" dirty="0" err="1"/>
              <a:t>xrdcp</a:t>
            </a:r>
            <a:endParaRPr lang="en-US" dirty="0"/>
          </a:p>
          <a:p>
            <a:r>
              <a:rPr lang="en-US" dirty="0"/>
              <a:t>Other file statistics</a:t>
            </a:r>
          </a:p>
          <a:p>
            <a:pPr lvl="1"/>
            <a:r>
              <a:rPr lang="en-US" dirty="0"/>
              <a:t>Open files per second:</a:t>
            </a:r>
          </a:p>
          <a:p>
            <a:pPr lvl="2"/>
            <a:r>
              <a:rPr lang="en-US" dirty="0"/>
              <a:t>ATLAS: 70% of entries, less than 20 file opens/sec</a:t>
            </a:r>
          </a:p>
          <a:p>
            <a:pPr lvl="2"/>
            <a:r>
              <a:rPr lang="en-US" dirty="0"/>
              <a:t>CMS: 85% of entries, less than 20 file opens/sec</a:t>
            </a:r>
          </a:p>
          <a:p>
            <a:pPr lvl="2"/>
            <a:r>
              <a:rPr lang="en-US" dirty="0"/>
              <a:t>Reaching into the thousands, no bottlenecks</a:t>
            </a:r>
          </a:p>
          <a:p>
            <a:pPr lvl="1"/>
            <a:r>
              <a:rPr lang="en-US" dirty="0"/>
              <a:t>Seeks per file:</a:t>
            </a:r>
          </a:p>
          <a:p>
            <a:pPr lvl="2"/>
            <a:r>
              <a:rPr lang="en-US" dirty="0"/>
              <a:t>ATLAS: 94% less than 10 seeks per file</a:t>
            </a:r>
          </a:p>
          <a:p>
            <a:pPr lvl="3"/>
            <a:r>
              <a:rPr lang="en-US" dirty="0"/>
              <a:t>Using local copies?</a:t>
            </a:r>
          </a:p>
          <a:p>
            <a:pPr lvl="2"/>
            <a:r>
              <a:rPr lang="en-US" dirty="0"/>
              <a:t>CMS: 60% less than 10 seeks per file</a:t>
            </a:r>
          </a:p>
          <a:p>
            <a:pPr lvl="2"/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E1CF7C7-A7CA-47FB-BDCE-0EA4D20D9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“Synthetic” benchmarks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76758-E715-4F48-B233-0F01942FF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652D4-E80B-4ED6-A294-4FA01C96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B7465-7A80-4882-954C-F9FDE90A6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42056AC0-8914-40F5-AF5A-CE64141C7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188" y="373593"/>
            <a:ext cx="5294811" cy="2867643"/>
          </a:xfrm>
          <a:prstGeom prst="rect">
            <a:avLst/>
          </a:prstGeom>
        </p:spPr>
      </p:pic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7B470ADE-C851-4897-81DC-44C073D8E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188" y="3449904"/>
            <a:ext cx="5294811" cy="286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587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2598D6-9B57-49E8-B5B5-09F5C5C46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010" y="1393879"/>
            <a:ext cx="6904647" cy="1914264"/>
          </a:xfrm>
        </p:spPr>
        <p:txBody>
          <a:bodyPr>
            <a:normAutofit/>
          </a:bodyPr>
          <a:lstStyle/>
          <a:p>
            <a:r>
              <a:rPr lang="en-US" dirty="0"/>
              <a:t>CPU efficiencies (from batch log files) relatively low</a:t>
            </a:r>
          </a:p>
          <a:p>
            <a:r>
              <a:rPr lang="en-US" dirty="0"/>
              <a:t>A quick look at disk contention shows that concurrent accesses to the same disks are the norm</a:t>
            </a:r>
          </a:p>
          <a:p>
            <a:pPr lvl="1"/>
            <a:r>
              <a:rPr lang="en-US" dirty="0"/>
              <a:t>Which explains the spread in data read rates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CBE289-BBF0-4097-BA45-CF5F18623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efficiencies and disk contention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EA88B-5138-4188-BA96-57F0A4D7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April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3D654-C161-4F50-A8B1-7CDD0DCA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Sciabà | </a:t>
            </a:r>
            <a:r>
              <a:rPr lang="en-GB" dirty="0"/>
              <a:t>EOS and XCache data access performance for LHC analysis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63BC9-A684-4C92-A051-9BA5619CE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06813C1E-F6CE-45B4-A400-A0CC3DC2C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008" y="990844"/>
            <a:ext cx="4380513" cy="2332801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0CE57734-1476-4C5C-8592-0DBB687A0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010" y="3706218"/>
            <a:ext cx="4380511" cy="2332800"/>
          </a:xfrm>
          <a:prstGeom prst="rect">
            <a:avLst/>
          </a:prstGeom>
        </p:spPr>
      </p:pic>
      <p:pic>
        <p:nvPicPr>
          <p:cNvPr id="12" name="Picture 11" descr="Chart, bar chart&#10;&#10;Description automatically generated">
            <a:extLst>
              <a:ext uri="{FF2B5EF4-FFF2-40B4-BE49-F238E27FC236}">
                <a16:creationId xmlns:a16="http://schemas.microsoft.com/office/drawing/2014/main" id="{A3765FC0-C02A-4C10-BB63-842A85120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197" y="3423499"/>
            <a:ext cx="3868887" cy="25324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A721FAA-66C3-47D8-84C6-8A12C267C369}"/>
              </a:ext>
            </a:extLst>
          </p:cNvPr>
          <p:cNvSpPr txBox="1"/>
          <p:nvPr/>
        </p:nvSpPr>
        <p:spPr>
          <a:xfrm>
            <a:off x="3345243" y="5997678"/>
            <a:ext cx="145552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Number of concurrent accesses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AF02AF-3ACB-4396-897D-4EBD7BF53007}"/>
              </a:ext>
            </a:extLst>
          </p:cNvPr>
          <p:cNvSpPr txBox="1"/>
          <p:nvPr/>
        </p:nvSpPr>
        <p:spPr>
          <a:xfrm rot="16200000">
            <a:off x="1439186" y="4439065"/>
            <a:ext cx="71013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Fraction of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A52982-FB04-4295-8B88-1C861B9D666F}"/>
              </a:ext>
            </a:extLst>
          </p:cNvPr>
          <p:cNvSpPr txBox="1"/>
          <p:nvPr/>
        </p:nvSpPr>
        <p:spPr>
          <a:xfrm>
            <a:off x="3427012" y="3677105"/>
            <a:ext cx="20133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One HDD from EOSCMS</a:t>
            </a:r>
          </a:p>
        </p:txBody>
      </p:sp>
    </p:spTree>
    <p:extLst>
      <p:ext uri="{BB962C8B-B14F-4D97-AF65-F5344CB8AC3E}">
        <p14:creationId xmlns:p14="http://schemas.microsoft.com/office/powerpoint/2010/main" val="44618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2113</TotalTime>
  <Words>2702</Words>
  <Application>Microsoft Office PowerPoint</Application>
  <PresentationFormat>Widescreen</PresentationFormat>
  <Paragraphs>406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EOS and XCache data access performance for LHC analysis at CERN</vt:lpstr>
      <vt:lpstr>Introduction</vt:lpstr>
      <vt:lpstr>Structure of the talk</vt:lpstr>
      <vt:lpstr>Analysis resources overview</vt:lpstr>
      <vt:lpstr>Measuring utilization for analysis</vt:lpstr>
      <vt:lpstr>Data access performance and EOS</vt:lpstr>
      <vt:lpstr>Read distributions</vt:lpstr>
      <vt:lpstr>“Synthetic” benchmarks</vt:lpstr>
      <vt:lpstr>Job efficiencies and disk contention</vt:lpstr>
      <vt:lpstr>HL-LHC lookout and wrap-up</vt:lpstr>
      <vt:lpstr>XCache data access performance</vt:lpstr>
      <vt:lpstr>Synthetic tests</vt:lpstr>
      <vt:lpstr>“Baseline” tests using MockData</vt:lpstr>
      <vt:lpstr>Tests with “realistic” analysis workloads</vt:lpstr>
      <vt:lpstr>Results from aggregate gradients</vt:lpstr>
      <vt:lpstr>Results for cms-skimmer</vt:lpstr>
      <vt:lpstr>Results for top-xaod</vt:lpstr>
      <vt:lpstr>Disk utilization and job performance: an example</vt:lpstr>
      <vt:lpstr>XCache scalability estimates</vt:lpstr>
      <vt:lpstr>Data access performance wrap-up</vt:lpstr>
      <vt:lpstr>Conclusions</vt:lpstr>
      <vt:lpstr>Acknowledgements</vt:lpstr>
      <vt:lpstr>Backup slides</vt:lpstr>
      <vt:lpstr>EOS daily amounts of data read/written</vt:lpstr>
      <vt:lpstr>File opens per second</vt:lpstr>
      <vt:lpstr>Seeks per file</vt:lpstr>
      <vt:lpstr>Cms-skimmer jobs against a single HDD: all metrics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EOS and XCache data access performance for LHC analysis at CERN</dc:title>
  <dc:creator>Andrea Sciabà</dc:creator>
  <cp:lastModifiedBy>Andrea Sciabà</cp:lastModifiedBy>
  <cp:revision>28</cp:revision>
  <dcterms:created xsi:type="dcterms:W3CDTF">2022-02-24T10:42:49Z</dcterms:created>
  <dcterms:modified xsi:type="dcterms:W3CDTF">2022-04-27T12:10:41Z</dcterms:modified>
</cp:coreProperties>
</file>