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3" r:id="rId5"/>
    <p:sldMasterId id="2147483686" r:id="rId6"/>
  </p:sldMasterIdLst>
  <p:notesMasterIdLst>
    <p:notesMasterId r:id="rId22"/>
  </p:notesMasterIdLst>
  <p:sldIdLst>
    <p:sldId id="258" r:id="rId7"/>
    <p:sldId id="259" r:id="rId8"/>
    <p:sldId id="257" r:id="rId9"/>
    <p:sldId id="260" r:id="rId10"/>
    <p:sldId id="261" r:id="rId11"/>
    <p:sldId id="272" r:id="rId12"/>
    <p:sldId id="262" r:id="rId13"/>
    <p:sldId id="264" r:id="rId14"/>
    <p:sldId id="265" r:id="rId15"/>
    <p:sldId id="263" r:id="rId16"/>
    <p:sldId id="269" r:id="rId17"/>
    <p:sldId id="266" r:id="rId18"/>
    <p:sldId id="271" r:id="rId19"/>
    <p:sldId id="267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56" autoAdjust="0"/>
    <p:restoredTop sz="82984" autoAdjust="0"/>
  </p:normalViewPr>
  <p:slideViewPr>
    <p:cSldViewPr snapToGrid="0">
      <p:cViewPr varScale="1">
        <p:scale>
          <a:sx n="111" d="100"/>
          <a:sy n="111" d="100"/>
        </p:scale>
        <p:origin x="88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7CD6F-CB5F-49BD-AB76-70CDE9D35EED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78E70-395E-4AD6-8D51-A9F12F95A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65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86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78E70-395E-4AD6-8D51-A9F12F95A32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62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78E70-395E-4AD6-8D51-A9F12F95A32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76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78E70-395E-4AD6-8D51-A9F12F95A32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776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78E70-395E-4AD6-8D51-A9F12F95A32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024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78E70-395E-4AD6-8D51-A9F12F95A32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384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78E70-395E-4AD6-8D51-A9F12F95A32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187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78E70-395E-4AD6-8D51-A9F12F95A32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084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D6458B-1043-4B58-83BD-4D6B631EE1C9}" type="datetime1">
              <a:rPr lang="en-GB" smtClean="0">
                <a:solidFill>
                  <a:srgbClr val="2E2C61">
                    <a:tint val="75000"/>
                  </a:srgbClr>
                </a:solidFill>
              </a:rPr>
              <a:t>25/04/2022</a:t>
            </a:fld>
            <a:endParaRPr lang="en-US" dirty="0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E2C61">
                    <a:tint val="75000"/>
                  </a:srgbClr>
                </a:solidFill>
              </a:rPr>
              <a:t>A new Ceph deployment using Cephadm at RAL</a:t>
            </a:r>
            <a:endParaRPr lang="en-US" dirty="0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454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10200A-39DE-4DE9-8632-CFC6F0C06F3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2954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9E6B9E-93BC-49A0-BF81-7C116A11C746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803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645EB19-E110-D541-A096-B8EDC9A22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017082-0E62-409D-9704-CC261FC10CB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9D3A8EA-59D8-C442-ACE1-02A1500F5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267805-779D-5447-B9C2-A0F26D5F7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390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74116-8F30-42F5-B3C8-A3E138E7448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6556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A4EA50-1F9C-49B3-B87D-4D5A9CD76E32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2615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307BDB-8943-4EBD-A6C7-94D80EBE508B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099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E0E4B-F13C-4486-AEED-CEB6F2BD0B10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6037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10D971-ED7B-40EF-8A19-C82CA4C1F085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931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1EBC56-23CE-4CDF-B20A-67CC98825B58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7850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6DC143-E559-4C88-AD91-01914B5AD1C7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27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9B55E0-3C74-4DB4-99DA-31D0F70EC2E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39556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33D09C-1CC6-4CC9-9871-1C6886A9265F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917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06FE87-2018-4757-B98C-42C13F56FE2F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8307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9868C7-00AF-4247-A556-DFAD3192F8BD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86430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2031F3-C817-449B-B312-A051A4E81DD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0786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B561-D17B-4178-82AA-A5F19DAEBE3B}" type="datetime1">
              <a:rPr lang="en-GB" smtClean="0"/>
              <a:t>25/04/2022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49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59BF-8F55-4601-BA43-EEBCE4816828}" type="datetime1">
              <a:rPr lang="en-GB" smtClean="0"/>
              <a:t>25/04/2022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86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B812-2BF6-41E3-8F4C-B199FC00445A}" type="datetime1">
              <a:rPr lang="en-GB" smtClean="0"/>
              <a:t>25/04/2022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253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2494-D7A9-4F8C-86AB-431B13535C19}" type="datetime1">
              <a:rPr lang="en-GB" smtClean="0"/>
              <a:t>25/04/2022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95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058-DC1B-4708-A412-91C217146C15}" type="datetime1">
              <a:rPr lang="en-GB" smtClean="0"/>
              <a:t>25/04/2022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94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F8CD2-1DC3-4041-B818-35C81AA74531}" type="datetime1">
              <a:rPr lang="en-GB" smtClean="0"/>
              <a:t>25/04/2022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0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9F8AB0-6133-4FD8-8631-A2288E0769AF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25607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6113-B2A6-4722-B7DF-F37A622BB959}" type="datetime1">
              <a:rPr lang="en-GB" smtClean="0"/>
              <a:t>25/04/2022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1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AD51D-7FA9-4396-A947-3A71910C61CE}" type="datetime1">
              <a:rPr lang="en-GB" smtClean="0"/>
              <a:t>25/04/2022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861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A9913-E695-45FE-885C-92340FF04FFF}" type="datetime1">
              <a:rPr lang="en-GB" smtClean="0"/>
              <a:t>25/04/2022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318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1325-DCA5-4E9E-867F-51D3B20BD3CF}" type="datetime1">
              <a:rPr lang="en-GB" smtClean="0"/>
              <a:t>25/04/2022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157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96EB-37E6-477A-872C-4894B65E5D0B}" type="datetime1">
              <a:rPr lang="en-GB" smtClean="0"/>
              <a:t>25/04/2022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6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645EB19-E110-D541-A096-B8EDC9A22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85E3-D7BB-4066-8606-03B573B34AD8}" type="datetime1">
              <a:rPr lang="en-GB" smtClean="0"/>
              <a:t>25/04/2022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9D3A8EA-59D8-C442-ACE1-02A1500F5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267805-779D-5447-B9C2-A0F26D5F7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49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5A0C9F-6B5D-426C-A394-0E81A48EF2D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9805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4359D1-D307-4323-BC0D-F2564D2EE73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11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510DD7-DFF9-4D7C-907C-1FEFF19C45D1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685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0F6B41-E199-41DA-AA23-309A339C87E2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91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F0692-36D9-4298-9405-86E8E2ABD26E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5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C0ED57-3EAA-47AA-9DE3-E73706FECE5D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4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B5F26-DB58-4E01-AF8F-4ADA1CAFE980}" type="datetime1">
              <a:rPr lang="en-GB" smtClean="0">
                <a:solidFill>
                  <a:srgbClr val="2E2C61">
                    <a:tint val="75000"/>
                  </a:srgbClr>
                </a:solidFill>
              </a:rPr>
              <a:t>25/04/2022</a:t>
            </a:fld>
            <a:endParaRPr lang="en-US" dirty="0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2E2C61">
                    <a:tint val="75000"/>
                  </a:srgbClr>
                </a:solidFill>
              </a:rPr>
              <a:t>A new Ceph deployment using Cephadm at RAL</a:t>
            </a:r>
            <a:endParaRPr lang="en-US" dirty="0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SCD CoSeC - Computational Science Centre for Research Communities">
            <a:extLst>
              <a:ext uri="{FF2B5EF4-FFF2-40B4-BE49-F238E27FC236}">
                <a16:creationId xmlns:a16="http://schemas.microsoft.com/office/drawing/2014/main" id="{6E6FF0BA-8560-E647-8B6F-A8D00A5A23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" y="5457138"/>
            <a:ext cx="2491740" cy="10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34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7121C-BD45-4D3B-8DA2-1E7DD1021792}" type="datetime1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 new Ceph deployment using Cephadm at RAL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58820-6059-425D-8FDE-ABB38DD9B938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SCD CoSeC - Computational Science Centre for Research Communities">
            <a:extLst>
              <a:ext uri="{FF2B5EF4-FFF2-40B4-BE49-F238E27FC236}">
                <a16:creationId xmlns:a16="http://schemas.microsoft.com/office/drawing/2014/main" id="{6E6FF0BA-8560-E647-8B6F-A8D00A5A2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" y="5457138"/>
            <a:ext cx="2491740" cy="10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SCD CoSeC - Computational Science Centre for Research Communities">
            <a:extLst>
              <a:ext uri="{FF2B5EF4-FFF2-40B4-BE49-F238E27FC236}">
                <a16:creationId xmlns:a16="http://schemas.microsoft.com/office/drawing/2014/main" id="{6E6FF0BA-8560-E647-8B6F-A8D00A5A23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" y="5457138"/>
            <a:ext cx="2491740" cy="10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97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EE299-5389-4633-BA8B-5C58C0CA7590}" type="datetime1">
              <a:rPr lang="en-GB" smtClean="0"/>
              <a:t>25/04/2022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 new Ceph deployment using Cephadm at RAL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 descr="SCD CoSeC - Computational Science Centre for Research Communities">
            <a:extLst>
              <a:ext uri="{FF2B5EF4-FFF2-40B4-BE49-F238E27FC236}">
                <a16:creationId xmlns:a16="http://schemas.microsoft.com/office/drawing/2014/main" id="{6E6FF0BA-8560-E647-8B6F-A8D00A5A2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" y="5457138"/>
            <a:ext cx="2491740" cy="10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05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23542" y="2756271"/>
            <a:ext cx="5514271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new Ceph deployment using Cephadm at RAL</a:t>
            </a:r>
            <a:endParaRPr kumimoji="0" lang="en-US" sz="40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93CC81-BA1D-3848-AFCE-1F23C019B1FB}"/>
              </a:ext>
            </a:extLst>
          </p:cNvPr>
          <p:cNvSpPr txBox="1"/>
          <p:nvPr/>
        </p:nvSpPr>
        <p:spPr>
          <a:xfrm>
            <a:off x="423542" y="5294975"/>
            <a:ext cx="6301350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Kyle Pidgeon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Scientific Computing Department,</a:t>
            </a:r>
          </a:p>
          <a:p>
            <a:pPr>
              <a:defRPr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UKRI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3542" y="4079684"/>
            <a:ext cx="494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HEPiX Spring 2022</a:t>
            </a:r>
          </a:p>
        </p:txBody>
      </p:sp>
    </p:spTree>
    <p:extLst>
      <p:ext uri="{BB962C8B-B14F-4D97-AF65-F5344CB8AC3E}">
        <p14:creationId xmlns:p14="http://schemas.microsoft.com/office/powerpoint/2010/main" val="225836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Cluster admin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19054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Orchestrator API centralises a lot of routine ops</a:t>
            </a:r>
          </a:p>
          <a:p>
            <a:pPr lvl="1"/>
            <a:r>
              <a:rPr lang="en-GB" sz="2000" dirty="0" smtClean="0"/>
              <a:t>Daemon management from a single admin node</a:t>
            </a:r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Creating a </a:t>
            </a:r>
            <a:r>
              <a:rPr lang="en-GB" sz="2400" dirty="0" err="1" smtClean="0"/>
              <a:t>CephFS</a:t>
            </a:r>
            <a:r>
              <a:rPr lang="en-GB" sz="2400" dirty="0" smtClean="0"/>
              <a:t>: </a:t>
            </a:r>
            <a:r>
              <a:rPr lang="en-GB" sz="1800" dirty="0" err="1" smtClean="0">
                <a:latin typeface="Cascadia Mono Light" panose="020B0609020000020004" pitchFamily="49" charset="0"/>
                <a:ea typeface="Cascadia Mono Light" panose="020B0609020000020004" pitchFamily="49" charset="0"/>
                <a:cs typeface="Cascadia Mono Light" panose="020B0609020000020004" pitchFamily="49" charset="0"/>
              </a:rPr>
              <a:t>ceph</a:t>
            </a:r>
            <a:r>
              <a:rPr lang="en-GB" sz="1800" dirty="0" smtClean="0">
                <a:latin typeface="Cascadia Mono Light" panose="020B0609020000020004" pitchFamily="49" charset="0"/>
                <a:ea typeface="Cascadia Mono Light" panose="020B0609020000020004" pitchFamily="49" charset="0"/>
                <a:cs typeface="Cascadia Mono Light" panose="020B0609020000020004" pitchFamily="49" charset="0"/>
              </a:rPr>
              <a:t> fs volume create &lt;fs name&gt;</a:t>
            </a:r>
          </a:p>
          <a:p>
            <a:pPr lvl="1"/>
            <a:r>
              <a:rPr lang="en-GB" sz="2000" dirty="0"/>
              <a:t>Automatically deploys </a:t>
            </a:r>
            <a:r>
              <a:rPr lang="en-GB" sz="2000" dirty="0" smtClean="0"/>
              <a:t>metadata servers (MDS)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Cephadm</a:t>
            </a:r>
            <a:r>
              <a:rPr lang="en-GB" sz="2400" dirty="0"/>
              <a:t> </a:t>
            </a:r>
            <a:r>
              <a:rPr lang="en-GB" sz="2400" dirty="0" smtClean="0"/>
              <a:t>automates some time-consuming procedures</a:t>
            </a:r>
          </a:p>
          <a:p>
            <a:pPr lvl="1"/>
            <a:r>
              <a:rPr lang="en-GB" sz="2000" dirty="0" smtClean="0"/>
              <a:t>Cluster upgrades</a:t>
            </a:r>
          </a:p>
          <a:p>
            <a:pPr lvl="1"/>
            <a:r>
              <a:rPr lang="en-GB" sz="2000" dirty="0" smtClean="0"/>
              <a:t>Example: storage additions/replacements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141C0E-4D29-46BD-927B-0D0BC5C8479B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4736" b="9849"/>
          <a:stretch/>
        </p:blipFill>
        <p:spPr>
          <a:xfrm>
            <a:off x="2310137" y="2395313"/>
            <a:ext cx="7571726" cy="4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0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Disk replacements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9B55E0-3C74-4DB4-99DA-31D0F70EC2E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38200" y="2512287"/>
            <a:ext cx="10201563" cy="1816029"/>
            <a:chOff x="838200" y="1921162"/>
            <a:chExt cx="10201563" cy="1816029"/>
          </a:xfrm>
        </p:grpSpPr>
        <p:sp>
          <p:nvSpPr>
            <p:cNvPr id="7" name="Rounded Rectangle 6"/>
            <p:cNvSpPr/>
            <p:nvPr/>
          </p:nvSpPr>
          <p:spPr>
            <a:xfrm>
              <a:off x="838200" y="1921163"/>
              <a:ext cx="3200400" cy="5726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Remove </a:t>
              </a:r>
              <a:r>
                <a:rPr lang="en-GB" dirty="0" err="1" smtClean="0"/>
                <a:t>Ceph</a:t>
              </a:r>
              <a:r>
                <a:rPr lang="en-GB" dirty="0" smtClean="0"/>
                <a:t> OSD from cluster</a:t>
              </a:r>
              <a:endParaRPr lang="en-GB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992254" y="1921163"/>
              <a:ext cx="2359891" cy="57265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Replace physical drive</a:t>
              </a:r>
              <a:endParaRPr lang="en-GB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305799" y="1921162"/>
              <a:ext cx="2733964" cy="57265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Re-create OSD &amp; add to cluster</a:t>
              </a:r>
              <a:endParaRPr lang="en-GB" dirty="0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4038600" y="2161307"/>
              <a:ext cx="953654" cy="1108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7352145" y="2170542"/>
              <a:ext cx="953654" cy="1108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656776" y="3164535"/>
              <a:ext cx="2049319" cy="5726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trike="sngStrike" dirty="0" smtClean="0"/>
                <a:t>Admin</a:t>
              </a:r>
              <a:r>
                <a:rPr lang="en-GB" dirty="0" smtClean="0"/>
                <a:t> </a:t>
              </a:r>
              <a:r>
                <a:rPr lang="en-GB" dirty="0" err="1" smtClean="0"/>
                <a:t>Cephadm</a:t>
              </a:r>
              <a:endParaRPr lang="en-GB" dirty="0"/>
            </a:p>
          </p:txBody>
        </p:sp>
        <p:sp>
          <p:nvSpPr>
            <p:cNvPr id="14" name="Down Arrow 13"/>
            <p:cNvSpPr/>
            <p:nvPr/>
          </p:nvSpPr>
          <p:spPr>
            <a:xfrm flipV="1">
              <a:off x="9254836" y="2493818"/>
              <a:ext cx="129309" cy="67071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Down Arrow 14"/>
            <p:cNvSpPr/>
            <p:nvPr/>
          </p:nvSpPr>
          <p:spPr>
            <a:xfrm flipV="1">
              <a:off x="9604086" y="2493818"/>
              <a:ext cx="129309" cy="67071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Down Arrow 15"/>
            <p:cNvSpPr/>
            <p:nvPr/>
          </p:nvSpPr>
          <p:spPr>
            <a:xfrm flipV="1">
              <a:off x="9953337" y="2493818"/>
              <a:ext cx="129309" cy="67071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5229512" y="3755660"/>
            <a:ext cx="2049319" cy="5726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Admin</a:t>
            </a:r>
            <a:endParaRPr lang="en-GB" dirty="0"/>
          </a:p>
        </p:txBody>
      </p:sp>
      <p:sp>
        <p:nvSpPr>
          <p:cNvPr id="19" name="Down Arrow 18"/>
          <p:cNvSpPr/>
          <p:nvPr/>
        </p:nvSpPr>
        <p:spPr>
          <a:xfrm flipV="1">
            <a:off x="5827572" y="3084943"/>
            <a:ext cx="129309" cy="670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 flipV="1">
            <a:off x="6176822" y="3084943"/>
            <a:ext cx="129309" cy="670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 flipV="1">
            <a:off x="6526073" y="3084943"/>
            <a:ext cx="129309" cy="670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1442916" y="3755660"/>
            <a:ext cx="1955889" cy="5726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Admin</a:t>
            </a:r>
            <a:endParaRPr lang="en-GB" dirty="0"/>
          </a:p>
        </p:txBody>
      </p:sp>
      <p:sp>
        <p:nvSpPr>
          <p:cNvPr id="23" name="Down Arrow 22"/>
          <p:cNvSpPr/>
          <p:nvPr/>
        </p:nvSpPr>
        <p:spPr>
          <a:xfrm flipV="1">
            <a:off x="2040976" y="3084943"/>
            <a:ext cx="129309" cy="670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 flipV="1">
            <a:off x="2390226" y="3084943"/>
            <a:ext cx="129309" cy="670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own Arrow 24"/>
          <p:cNvSpPr/>
          <p:nvPr/>
        </p:nvSpPr>
        <p:spPr>
          <a:xfrm flipV="1">
            <a:off x="2739477" y="3084943"/>
            <a:ext cx="129309" cy="670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560498" y="4900536"/>
            <a:ext cx="6682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Ceph</a:t>
            </a:r>
            <a:r>
              <a:rPr lang="en-GB" dirty="0" smtClean="0"/>
              <a:t> OSD = a daemon that interfaces with an </a:t>
            </a:r>
            <a:r>
              <a:rPr lang="en-GB" i="1" dirty="0" smtClean="0"/>
              <a:t>Object Storage Device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1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downsides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Performance </a:t>
            </a:r>
            <a:r>
              <a:rPr lang="en-GB" sz="2000" dirty="0" smtClean="0"/>
              <a:t>(but probably not)</a:t>
            </a:r>
          </a:p>
          <a:p>
            <a:pPr lvl="1"/>
            <a:r>
              <a:rPr lang="en-GB" dirty="0" smtClean="0"/>
              <a:t>If degraded, probably compensated for by SSDs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Scalability</a:t>
            </a:r>
          </a:p>
          <a:p>
            <a:pPr lvl="1"/>
            <a:r>
              <a:rPr lang="en-GB" dirty="0" smtClean="0"/>
              <a:t>Questions surrounding </a:t>
            </a:r>
            <a:r>
              <a:rPr lang="en-GB" dirty="0" err="1" smtClean="0"/>
              <a:t>cephadm’s</a:t>
            </a:r>
            <a:r>
              <a:rPr lang="en-GB" dirty="0"/>
              <a:t> </a:t>
            </a:r>
            <a:r>
              <a:rPr lang="en-GB" dirty="0" smtClean="0"/>
              <a:t>scalability</a:t>
            </a:r>
          </a:p>
          <a:p>
            <a:pPr lvl="1"/>
            <a:r>
              <a:rPr lang="en-GB" dirty="0" smtClean="0"/>
              <a:t>Seems to have developer attention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0BE899-5AEF-4D4C-A398-3FD174EEBC7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063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with Manila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7818"/>
            <a:ext cx="5953664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Manila will run on the STFC Cloud OpenStack</a:t>
            </a:r>
          </a:p>
          <a:p>
            <a:pPr lvl="1"/>
            <a:r>
              <a:rPr lang="en-GB" sz="2000" dirty="0" smtClean="0"/>
              <a:t>Brings file shares into the same ecosystem as compute etc.</a:t>
            </a:r>
          </a:p>
          <a:p>
            <a:endParaRPr lang="en-GB" sz="2400" dirty="0"/>
          </a:p>
          <a:p>
            <a:r>
              <a:rPr lang="en-GB" sz="2400" dirty="0" smtClean="0"/>
              <a:t>Specialised driver interfaces with </a:t>
            </a:r>
            <a:r>
              <a:rPr lang="en-GB" sz="2400" dirty="0" err="1" smtClean="0"/>
              <a:t>CephFS</a:t>
            </a:r>
            <a:endParaRPr lang="en-GB" sz="2400" dirty="0" smtClean="0"/>
          </a:p>
          <a:p>
            <a:pPr lvl="1"/>
            <a:r>
              <a:rPr lang="en-GB" sz="2000" dirty="0" smtClean="0"/>
              <a:t>Creates </a:t>
            </a:r>
            <a:r>
              <a:rPr lang="en-GB" sz="2000" dirty="0" err="1" smtClean="0"/>
              <a:t>CephFS</a:t>
            </a:r>
            <a:r>
              <a:rPr lang="en-GB" sz="2000" dirty="0" smtClean="0"/>
              <a:t> ‘</a:t>
            </a:r>
            <a:r>
              <a:rPr lang="en-GB" sz="2000" dirty="0" err="1" smtClean="0"/>
              <a:t>subvolumes</a:t>
            </a:r>
            <a:r>
              <a:rPr lang="en-GB" sz="2000" dirty="0" smtClean="0"/>
              <a:t>’ for shares etc.</a:t>
            </a:r>
          </a:p>
          <a:p>
            <a:pPr lvl="1"/>
            <a:endParaRPr lang="en-GB" sz="2000" dirty="0"/>
          </a:p>
          <a:p>
            <a:r>
              <a:rPr lang="en-GB" sz="2400" dirty="0" smtClean="0"/>
              <a:t>Shares are mountable via </a:t>
            </a:r>
            <a:r>
              <a:rPr lang="en-GB" sz="2400" dirty="0" err="1" smtClean="0"/>
              <a:t>Ceph</a:t>
            </a:r>
            <a:r>
              <a:rPr lang="en-GB" sz="2400" dirty="0" smtClean="0"/>
              <a:t> FUSE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9B55E0-3C74-4DB4-99DA-31D0F70EC2E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28" y="1746849"/>
            <a:ext cx="5162430" cy="387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53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8589"/>
            <a:ext cx="10515600" cy="4351338"/>
          </a:xfrm>
        </p:spPr>
        <p:txBody>
          <a:bodyPr/>
          <a:lstStyle/>
          <a:p>
            <a:r>
              <a:rPr lang="en-GB" dirty="0" smtClean="0"/>
              <a:t>Developed test instance of a file shares service</a:t>
            </a:r>
          </a:p>
          <a:p>
            <a:pPr lvl="1"/>
            <a:r>
              <a:rPr lang="en-GB" dirty="0" smtClean="0"/>
              <a:t>Made use of </a:t>
            </a:r>
            <a:r>
              <a:rPr lang="en-GB" dirty="0" err="1" smtClean="0"/>
              <a:t>Cephadm</a:t>
            </a:r>
            <a:r>
              <a:rPr lang="en-GB" dirty="0" smtClean="0"/>
              <a:t> for the </a:t>
            </a:r>
            <a:r>
              <a:rPr lang="en-GB" dirty="0" err="1" smtClean="0"/>
              <a:t>Ceph</a:t>
            </a:r>
            <a:r>
              <a:rPr lang="en-GB" dirty="0" smtClean="0"/>
              <a:t> backend</a:t>
            </a:r>
          </a:p>
          <a:p>
            <a:endParaRPr lang="en-GB" dirty="0"/>
          </a:p>
          <a:p>
            <a:r>
              <a:rPr lang="en-GB" dirty="0" err="1" smtClean="0"/>
              <a:t>Cephadm</a:t>
            </a:r>
            <a:r>
              <a:rPr lang="en-GB" dirty="0" smtClean="0"/>
              <a:t>…</a:t>
            </a:r>
          </a:p>
          <a:p>
            <a:pPr lvl="1"/>
            <a:r>
              <a:rPr lang="en-GB" dirty="0" smtClean="0"/>
              <a:t>…allowed rapid deployment of a </a:t>
            </a:r>
            <a:r>
              <a:rPr lang="en-GB" dirty="0" err="1" smtClean="0"/>
              <a:t>Ceph</a:t>
            </a:r>
            <a:r>
              <a:rPr lang="en-GB" dirty="0" smtClean="0"/>
              <a:t> cluster</a:t>
            </a:r>
          </a:p>
          <a:p>
            <a:pPr lvl="1"/>
            <a:r>
              <a:rPr lang="en-GB" dirty="0" smtClean="0"/>
              <a:t>…can simplify cluster admin procedures</a:t>
            </a:r>
          </a:p>
          <a:p>
            <a:pPr lvl="1"/>
            <a:endParaRPr lang="en-GB" dirty="0"/>
          </a:p>
          <a:p>
            <a:r>
              <a:rPr lang="en-GB" dirty="0" smtClean="0"/>
              <a:t>Intending to use for production instance</a:t>
            </a:r>
          </a:p>
          <a:p>
            <a:pPr lvl="1"/>
            <a:r>
              <a:rPr lang="en-GB" sz="1400" dirty="0" smtClean="0"/>
              <a:t>(If anyone has experience running a </a:t>
            </a:r>
            <a:r>
              <a:rPr lang="en-GB" sz="1400" dirty="0" err="1" smtClean="0"/>
              <a:t>cephadm</a:t>
            </a:r>
            <a:r>
              <a:rPr lang="en-GB" sz="1400" dirty="0"/>
              <a:t> </a:t>
            </a:r>
            <a:r>
              <a:rPr lang="en-GB" sz="1400" dirty="0" smtClean="0"/>
              <a:t>deployed/managed cluster in production, it’d be great to hear about it)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1A9F53-921D-49F3-AB6A-5DAE56CC2512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766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9B55E0-3C74-4DB4-99DA-31D0F70EC2E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694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Ceph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2369"/>
            <a:ext cx="10515600" cy="4351338"/>
          </a:xfrm>
        </p:spPr>
        <p:txBody>
          <a:bodyPr/>
          <a:lstStyle/>
          <a:p>
            <a:r>
              <a:rPr lang="en-GB" sz="2400" dirty="0"/>
              <a:t>“</a:t>
            </a:r>
            <a:r>
              <a:rPr lang="en-GB" sz="2400" i="1" dirty="0" err="1"/>
              <a:t>Ceph</a:t>
            </a:r>
            <a:r>
              <a:rPr lang="en-GB" sz="2400" i="1" dirty="0"/>
              <a:t> is an open-source software storage platform, implements object storage on a single distributed computer cluster, and provides 3-in-1 interfaces for object-, block- and file-level storage.</a:t>
            </a:r>
            <a:r>
              <a:rPr lang="en-GB" sz="2400" dirty="0"/>
              <a:t>” – </a:t>
            </a:r>
            <a:r>
              <a:rPr lang="en-GB" sz="2400" dirty="0" smtClean="0"/>
              <a:t>Wikipedia</a:t>
            </a:r>
            <a:endParaRPr lang="en-GB" dirty="0" smtClean="0"/>
          </a:p>
          <a:p>
            <a:endParaRPr lang="en-GB" dirty="0" smtClean="0"/>
          </a:p>
          <a:p>
            <a:r>
              <a:rPr lang="en-GB" sz="2400" dirty="0" smtClean="0"/>
              <a:t>Scalable and reliable</a:t>
            </a:r>
          </a:p>
          <a:p>
            <a:pPr lvl="1"/>
            <a:r>
              <a:rPr lang="en-GB" sz="2000" dirty="0" smtClean="0"/>
              <a:t>Dynamic rebalancing and recovery</a:t>
            </a:r>
          </a:p>
          <a:p>
            <a:pPr lvl="1"/>
            <a:endParaRPr lang="en-GB" sz="2000" dirty="0"/>
          </a:p>
          <a:p>
            <a:r>
              <a:rPr lang="en-GB" sz="2400" dirty="0" smtClean="0"/>
              <a:t>Many plugins and drivers for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integration with other technologies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402FE6-ECF1-4558-87A0-B57C8CD7C6A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296" y="2977932"/>
            <a:ext cx="4456608" cy="315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Ceph</a:t>
            </a:r>
            <a:r>
              <a:rPr lang="en-GB" dirty="0" smtClean="0"/>
              <a:t> at RAL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ECHO – Tier-1 storage</a:t>
            </a:r>
          </a:p>
          <a:p>
            <a:pPr lvl="1"/>
            <a:r>
              <a:rPr lang="en-GB" dirty="0" smtClean="0"/>
              <a:t>~50PiB raw storage capacity</a:t>
            </a:r>
          </a:p>
          <a:p>
            <a:pPr lvl="1"/>
            <a:r>
              <a:rPr lang="en-GB" dirty="0" smtClean="0"/>
              <a:t>S3, </a:t>
            </a:r>
            <a:r>
              <a:rPr lang="en-GB" dirty="0" err="1" smtClean="0"/>
              <a:t>XRootD</a:t>
            </a:r>
            <a:r>
              <a:rPr lang="en-GB" dirty="0" smtClean="0"/>
              <a:t>, </a:t>
            </a:r>
            <a:r>
              <a:rPr lang="en-GB" dirty="0" err="1" smtClean="0"/>
              <a:t>GridFTP</a:t>
            </a:r>
            <a:endParaRPr lang="en-GB" dirty="0" smtClean="0"/>
          </a:p>
          <a:p>
            <a:r>
              <a:rPr lang="en-GB" dirty="0" smtClean="0"/>
              <a:t>Sirius</a:t>
            </a:r>
          </a:p>
          <a:p>
            <a:pPr lvl="1"/>
            <a:r>
              <a:rPr lang="en-GB" dirty="0" smtClean="0"/>
              <a:t>Block device storage for Cloud VMs</a:t>
            </a:r>
            <a:endParaRPr lang="en-GB" dirty="0"/>
          </a:p>
          <a:p>
            <a:r>
              <a:rPr lang="en-GB" dirty="0" smtClean="0"/>
              <a:t>Deneb</a:t>
            </a:r>
            <a:endParaRPr lang="en-GB" dirty="0"/>
          </a:p>
          <a:p>
            <a:pPr lvl="1"/>
            <a:r>
              <a:rPr lang="en-GB" dirty="0" err="1" smtClean="0"/>
              <a:t>CephFS</a:t>
            </a:r>
            <a:r>
              <a:rPr lang="en-GB" dirty="0" smtClean="0"/>
              <a:t>, used by several STFC Facilities e.g. ISIS and CLF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C33AFC-6F96-41A6-89AE-C4E8F22E2BB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60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new cluster: </a:t>
            </a:r>
            <a:r>
              <a:rPr lang="en-GB" dirty="0" err="1" smtClean="0"/>
              <a:t>Arided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9954"/>
            <a:ext cx="10515600" cy="392644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Backend for </a:t>
            </a:r>
            <a:r>
              <a:rPr lang="en-GB" dirty="0" smtClean="0"/>
              <a:t>an OpenStack </a:t>
            </a:r>
            <a:r>
              <a:rPr lang="en-GB" dirty="0"/>
              <a:t>Manila </a:t>
            </a:r>
            <a:r>
              <a:rPr lang="en-GB" dirty="0" smtClean="0"/>
              <a:t>service</a:t>
            </a:r>
          </a:p>
          <a:p>
            <a:pPr lvl="1"/>
            <a:r>
              <a:rPr lang="en-GB" dirty="0" smtClean="0"/>
              <a:t>‘Shared </a:t>
            </a:r>
            <a:r>
              <a:rPr lang="en-GB" dirty="0" err="1" smtClean="0"/>
              <a:t>Filesystem</a:t>
            </a:r>
            <a:r>
              <a:rPr lang="en-GB" dirty="0" smtClean="0"/>
              <a:t> Service’</a:t>
            </a:r>
          </a:p>
          <a:p>
            <a:endParaRPr lang="en-GB" dirty="0"/>
          </a:p>
          <a:p>
            <a:r>
              <a:rPr lang="en-GB" dirty="0" smtClean="0"/>
              <a:t>Motivated by:</a:t>
            </a:r>
          </a:p>
          <a:p>
            <a:pPr lvl="1"/>
            <a:r>
              <a:rPr lang="en-GB" dirty="0"/>
              <a:t>H</a:t>
            </a:r>
            <a:r>
              <a:rPr lang="en-GB" dirty="0" smtClean="0"/>
              <a:t>igh demand for FS storage</a:t>
            </a:r>
          </a:p>
          <a:p>
            <a:pPr lvl="1"/>
            <a:r>
              <a:rPr lang="en-GB" dirty="0" smtClean="0"/>
              <a:t>Potential disruption if using e.g. Deneb</a:t>
            </a:r>
          </a:p>
          <a:p>
            <a:pPr lvl="1"/>
            <a:r>
              <a:rPr lang="en-GB" dirty="0" smtClean="0"/>
              <a:t>Ability to use faster SSD storage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Opportunity to try out new (to us) deployment methods</a:t>
            </a:r>
          </a:p>
          <a:p>
            <a:pPr lvl="1"/>
            <a:r>
              <a:rPr lang="en-GB" dirty="0" smtClean="0"/>
              <a:t>And a newer version of </a:t>
            </a:r>
            <a:r>
              <a:rPr lang="en-GB" dirty="0" err="1" smtClean="0"/>
              <a:t>Ceph</a:t>
            </a:r>
            <a:r>
              <a:rPr lang="en-GB" dirty="0" smtClean="0"/>
              <a:t> than is used on the current clusters (Octopus)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781820-24EC-48A5-957B-656D2A55E1F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580" y="2224973"/>
            <a:ext cx="4705529" cy="211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Cephadm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Container orchestration for </a:t>
            </a:r>
            <a:r>
              <a:rPr lang="en-GB" dirty="0" err="1" smtClean="0"/>
              <a:t>Ceph</a:t>
            </a:r>
            <a:r>
              <a:rPr lang="en-GB" dirty="0" smtClean="0"/>
              <a:t> daemons</a:t>
            </a:r>
          </a:p>
          <a:p>
            <a:pPr lvl="1"/>
            <a:r>
              <a:rPr lang="en-GB" dirty="0" smtClean="0"/>
              <a:t>Can automate deployment, scaling, management of cluster</a:t>
            </a:r>
            <a:endParaRPr lang="en-GB" dirty="0"/>
          </a:p>
          <a:p>
            <a:r>
              <a:rPr lang="en-GB" dirty="0" smtClean="0"/>
              <a:t>Fully-featured</a:t>
            </a:r>
          </a:p>
          <a:p>
            <a:pPr lvl="1"/>
            <a:r>
              <a:rPr lang="en-GB" dirty="0" smtClean="0"/>
              <a:t>Implements all of </a:t>
            </a:r>
            <a:r>
              <a:rPr lang="en-GB" dirty="0" err="1" smtClean="0"/>
              <a:t>Ceph’s</a:t>
            </a:r>
            <a:r>
              <a:rPr lang="en-GB" dirty="0" smtClean="0"/>
              <a:t> generic ‘Orchestrator’ features</a:t>
            </a:r>
          </a:p>
          <a:p>
            <a:pPr lvl="1"/>
            <a:r>
              <a:rPr lang="en-GB" dirty="0" smtClean="0"/>
              <a:t>Seems to be a primary focus of </a:t>
            </a:r>
            <a:r>
              <a:rPr lang="en-GB" dirty="0" err="1" smtClean="0"/>
              <a:t>Ceph</a:t>
            </a:r>
            <a:r>
              <a:rPr lang="en-GB" dirty="0" smtClean="0"/>
              <a:t> developers</a:t>
            </a:r>
          </a:p>
          <a:p>
            <a:r>
              <a:rPr lang="en-GB" dirty="0" smtClean="0"/>
              <a:t>Minimal requirements</a:t>
            </a:r>
          </a:p>
          <a:p>
            <a:pPr lvl="1"/>
            <a:r>
              <a:rPr lang="en-GB" dirty="0" smtClean="0"/>
              <a:t>Python3, Docker, </a:t>
            </a:r>
            <a:r>
              <a:rPr lang="en-GB" dirty="0" err="1" smtClean="0"/>
              <a:t>systemd</a:t>
            </a:r>
            <a:r>
              <a:rPr lang="en-GB" dirty="0" smtClean="0"/>
              <a:t>, LVM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D7D0BE-0063-43FE-B907-9F1567E56D6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09B55E0-3C74-4DB4-99DA-31D0F70EC2E4}" type="datetime1">
              <a:rPr lang="en-GB" noProof="0" smtClean="0"/>
              <a:pPr lvl="0"/>
              <a:t>25/04/2022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 noProof="0" smtClean="0"/>
              <a:t>A new Ceph deployment using Cephadm at RAL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AAB195-B577-5546-8349-9DDA93B6129E}" type="slidenum">
              <a:rPr lang="en-US" noProof="0" smtClean="0"/>
              <a:pPr lvl="0"/>
              <a:t>6</a:t>
            </a:fld>
            <a:endParaRPr lang="en-US" noProof="0"/>
          </a:p>
        </p:txBody>
      </p:sp>
      <p:grpSp>
        <p:nvGrpSpPr>
          <p:cNvPr id="57" name="Group 56"/>
          <p:cNvGrpSpPr/>
          <p:nvPr/>
        </p:nvGrpSpPr>
        <p:grpSpPr>
          <a:xfrm>
            <a:off x="7558145" y="2252378"/>
            <a:ext cx="1701478" cy="2487386"/>
            <a:chOff x="4025760" y="1455965"/>
            <a:chExt cx="1701478" cy="2487386"/>
          </a:xfrm>
        </p:grpSpPr>
        <p:grpSp>
          <p:nvGrpSpPr>
            <p:cNvPr id="58" name="Group 57"/>
            <p:cNvGrpSpPr/>
            <p:nvPr/>
          </p:nvGrpSpPr>
          <p:grpSpPr>
            <a:xfrm>
              <a:off x="4025760" y="1794073"/>
              <a:ext cx="1701478" cy="2149278"/>
              <a:chOff x="1879922" y="1794073"/>
              <a:chExt cx="1701478" cy="2149278"/>
            </a:xfrm>
          </p:grpSpPr>
          <p:sp>
            <p:nvSpPr>
              <p:cNvPr id="60" name="Rounded Rectangle 59"/>
              <p:cNvSpPr/>
              <p:nvPr/>
            </p:nvSpPr>
            <p:spPr>
              <a:xfrm>
                <a:off x="1879922" y="1794073"/>
                <a:ext cx="1701478" cy="2149278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2755997" y="3585457"/>
                <a:ext cx="22380" cy="145966"/>
                <a:chOff x="2730660" y="4330784"/>
                <a:chExt cx="22769" cy="311588"/>
              </a:xfrm>
            </p:grpSpPr>
            <p:sp>
              <p:nvSpPr>
                <p:cNvPr id="70" name="Oval 69"/>
                <p:cNvSpPr/>
                <p:nvPr/>
              </p:nvSpPr>
              <p:spPr>
                <a:xfrm>
                  <a:off x="2730661" y="4330784"/>
                  <a:ext cx="21975" cy="45718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2730660" y="4463370"/>
                  <a:ext cx="21975" cy="45718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2731454" y="4596654"/>
                  <a:ext cx="21975" cy="45718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2046990" y="1967697"/>
                <a:ext cx="1367301" cy="661203"/>
                <a:chOff x="2046990" y="1967697"/>
                <a:chExt cx="1367301" cy="661203"/>
              </a:xfrm>
            </p:grpSpPr>
            <p:sp>
              <p:nvSpPr>
                <p:cNvPr id="67" name="Rounded Rectangle 66"/>
                <p:cNvSpPr/>
                <p:nvPr/>
              </p:nvSpPr>
              <p:spPr>
                <a:xfrm>
                  <a:off x="2047031" y="1967697"/>
                  <a:ext cx="1367260" cy="661203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2046990" y="1989448"/>
                  <a:ext cx="9461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/>
                    <a:t>Container 1</a:t>
                  </a:r>
                  <a:endParaRPr lang="en-GB" sz="1200" dirty="0"/>
                </a:p>
              </p:txBody>
            </p:sp>
            <p:sp>
              <p:nvSpPr>
                <p:cNvPr id="69" name="Rounded Rectangle 68"/>
                <p:cNvSpPr/>
                <p:nvPr/>
              </p:nvSpPr>
              <p:spPr>
                <a:xfrm>
                  <a:off x="2286132" y="2252497"/>
                  <a:ext cx="919596" cy="257017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dirty="0" err="1" smtClean="0"/>
                    <a:t>Ceph</a:t>
                  </a:r>
                  <a:r>
                    <a:rPr lang="en-GB" sz="1100" dirty="0" smtClean="0"/>
                    <a:t> OSD 1</a:t>
                  </a:r>
                  <a:endParaRPr lang="en-GB" sz="1100" dirty="0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2046968" y="2732032"/>
                <a:ext cx="1367301" cy="661203"/>
                <a:chOff x="2046990" y="1967697"/>
                <a:chExt cx="1367301" cy="661203"/>
              </a:xfrm>
            </p:grpSpPr>
            <p:sp>
              <p:nvSpPr>
                <p:cNvPr id="64" name="Rounded Rectangle 63"/>
                <p:cNvSpPr/>
                <p:nvPr/>
              </p:nvSpPr>
              <p:spPr>
                <a:xfrm>
                  <a:off x="2047031" y="1967697"/>
                  <a:ext cx="1367260" cy="661203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2046990" y="1989448"/>
                  <a:ext cx="9461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/>
                    <a:t>Container 2</a:t>
                  </a:r>
                  <a:endParaRPr lang="en-GB" sz="1200" dirty="0"/>
                </a:p>
              </p:txBody>
            </p:sp>
          </p:grpSp>
        </p:grpSp>
        <p:sp>
          <p:nvSpPr>
            <p:cNvPr id="59" name="TextBox 58"/>
            <p:cNvSpPr txBox="1"/>
            <p:nvPr/>
          </p:nvSpPr>
          <p:spPr>
            <a:xfrm>
              <a:off x="4192806" y="1455965"/>
              <a:ext cx="842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Host 3</a:t>
              </a:r>
              <a:endParaRPr lang="en-GB" dirty="0"/>
            </a:p>
          </p:txBody>
        </p:sp>
      </p:grpSp>
      <p:sp>
        <p:nvSpPr>
          <p:cNvPr id="73" name="Rounded Rectangle 72"/>
          <p:cNvSpPr/>
          <p:nvPr/>
        </p:nvSpPr>
        <p:spPr>
          <a:xfrm>
            <a:off x="7964355" y="3813244"/>
            <a:ext cx="919596" cy="257017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err="1" smtClean="0"/>
              <a:t>Ceph</a:t>
            </a:r>
            <a:r>
              <a:rPr lang="en-GB" sz="1100" dirty="0" smtClean="0"/>
              <a:t> OSD 2</a:t>
            </a:r>
            <a:endParaRPr lang="en-GB" sz="1100" dirty="0"/>
          </a:p>
        </p:txBody>
      </p:sp>
      <p:sp>
        <p:nvSpPr>
          <p:cNvPr id="76" name="Rounded Rectangle 75"/>
          <p:cNvSpPr/>
          <p:nvPr/>
        </p:nvSpPr>
        <p:spPr>
          <a:xfrm>
            <a:off x="4691764" y="1066698"/>
            <a:ext cx="2808344" cy="3624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Ceph</a:t>
            </a:r>
            <a:r>
              <a:rPr lang="en-GB" sz="1600" dirty="0" smtClean="0"/>
              <a:t> Orchestrator interface</a:t>
            </a:r>
            <a:endParaRPr lang="en-GB" sz="1600" dirty="0"/>
          </a:p>
        </p:txBody>
      </p:sp>
      <p:sp>
        <p:nvSpPr>
          <p:cNvPr id="77" name="Down Arrow 76"/>
          <p:cNvSpPr/>
          <p:nvPr/>
        </p:nvSpPr>
        <p:spPr>
          <a:xfrm>
            <a:off x="6586264" y="1539989"/>
            <a:ext cx="136800" cy="94389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Down Arrow 78"/>
          <p:cNvSpPr/>
          <p:nvPr/>
        </p:nvSpPr>
        <p:spPr>
          <a:xfrm rot="-1800000">
            <a:off x="7220091" y="1463720"/>
            <a:ext cx="136715" cy="113004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6688597" y="1747821"/>
            <a:ext cx="71742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Cascadia Mono Light" panose="020B0609020000020004" pitchFamily="49" charset="0"/>
                <a:ea typeface="Cascadia Mono Light" panose="020B0609020000020004" pitchFamily="49" charset="0"/>
                <a:cs typeface="Cascadia Mono Light" panose="020B0609020000020004" pitchFamily="49" charset="0"/>
              </a:rPr>
              <a:t>ssh</a:t>
            </a:r>
            <a:endParaRPr lang="en-GB" sz="1400" dirty="0">
              <a:latin typeface="Cascadia Mono Light" panose="020B0609020000020004" pitchFamily="49" charset="0"/>
              <a:ea typeface="Cascadia Mono Light" panose="020B0609020000020004" pitchFamily="49" charset="0"/>
              <a:cs typeface="Cascadia Mono Light" panose="020B0609020000020004" pitchFamily="49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2932377" y="2262120"/>
            <a:ext cx="1701478" cy="2898487"/>
            <a:chOff x="2932377" y="2262120"/>
            <a:chExt cx="1701478" cy="2898487"/>
          </a:xfrm>
        </p:grpSpPr>
        <p:grpSp>
          <p:nvGrpSpPr>
            <p:cNvPr id="53" name="Group 52"/>
            <p:cNvGrpSpPr/>
            <p:nvPr/>
          </p:nvGrpSpPr>
          <p:grpSpPr>
            <a:xfrm>
              <a:off x="2932377" y="2262120"/>
              <a:ext cx="1701478" cy="2898487"/>
              <a:chOff x="1879922" y="1465707"/>
              <a:chExt cx="1701478" cy="2898487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1879922" y="1794072"/>
                <a:ext cx="1701478" cy="2570122"/>
                <a:chOff x="1879922" y="1794072"/>
                <a:chExt cx="1701478" cy="2570122"/>
              </a:xfrm>
            </p:grpSpPr>
            <p:sp>
              <p:nvSpPr>
                <p:cNvPr id="12" name="Rounded Rectangle 11"/>
                <p:cNvSpPr/>
                <p:nvPr/>
              </p:nvSpPr>
              <p:spPr>
                <a:xfrm>
                  <a:off x="1879922" y="1794072"/>
                  <a:ext cx="1701478" cy="2570122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2755997" y="4061716"/>
                  <a:ext cx="22380" cy="145966"/>
                  <a:chOff x="2730660" y="5347438"/>
                  <a:chExt cx="22769" cy="311588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2730661" y="5347438"/>
                    <a:ext cx="21975" cy="4571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2730660" y="5480024"/>
                    <a:ext cx="21975" cy="4571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2731454" y="5613308"/>
                    <a:ext cx="21975" cy="4571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2046990" y="1967697"/>
                  <a:ext cx="1367301" cy="661203"/>
                  <a:chOff x="2046990" y="1967697"/>
                  <a:chExt cx="1367301" cy="661203"/>
                </a:xfrm>
              </p:grpSpPr>
              <p:sp>
                <p:nvSpPr>
                  <p:cNvPr id="15" name="Rounded Rectangle 14"/>
                  <p:cNvSpPr/>
                  <p:nvPr/>
                </p:nvSpPr>
                <p:spPr>
                  <a:xfrm>
                    <a:off x="2047031" y="1967697"/>
                    <a:ext cx="1367260" cy="661203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046990" y="1989448"/>
                    <a:ext cx="94615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smtClean="0"/>
                      <a:t>Container 1</a:t>
                    </a:r>
                    <a:endParaRPr lang="en-GB" sz="1200" dirty="0"/>
                  </a:p>
                </p:txBody>
              </p:sp>
              <p:sp>
                <p:nvSpPr>
                  <p:cNvPr id="25" name="Rounded Rectangle 24"/>
                  <p:cNvSpPr/>
                  <p:nvPr/>
                </p:nvSpPr>
                <p:spPr>
                  <a:xfrm>
                    <a:off x="2311532" y="2252497"/>
                    <a:ext cx="838175" cy="257017"/>
                  </a:xfrm>
                  <a:prstGeom prst="roundRect">
                    <a:avLst/>
                  </a:prstGeom>
                  <a:ln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err="1" smtClean="0"/>
                      <a:t>Ceph</a:t>
                    </a:r>
                    <a:r>
                      <a:rPr lang="en-GB" sz="1100" dirty="0" smtClean="0"/>
                      <a:t> Mon</a:t>
                    </a:r>
                    <a:endParaRPr lang="en-GB" sz="1100" dirty="0"/>
                  </a:p>
                </p:txBody>
              </p: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2046968" y="2732032"/>
                  <a:ext cx="1367301" cy="874842"/>
                  <a:chOff x="2046990" y="1967697"/>
                  <a:chExt cx="1367301" cy="874842"/>
                </a:xfrm>
              </p:grpSpPr>
              <p:sp>
                <p:nvSpPr>
                  <p:cNvPr id="28" name="Rounded Rectangle 27"/>
                  <p:cNvSpPr/>
                  <p:nvPr/>
                </p:nvSpPr>
                <p:spPr>
                  <a:xfrm>
                    <a:off x="2047031" y="1967697"/>
                    <a:ext cx="1367260" cy="874842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2046990" y="1989448"/>
                    <a:ext cx="94615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smtClean="0"/>
                      <a:t>Container 2</a:t>
                    </a:r>
                    <a:endParaRPr lang="en-GB" sz="1200" dirty="0"/>
                  </a:p>
                </p:txBody>
              </p:sp>
              <p:sp>
                <p:nvSpPr>
                  <p:cNvPr id="30" name="Rounded Rectangle 29"/>
                  <p:cNvSpPr/>
                  <p:nvPr/>
                </p:nvSpPr>
                <p:spPr>
                  <a:xfrm>
                    <a:off x="2311532" y="2252498"/>
                    <a:ext cx="838175" cy="196780"/>
                  </a:xfrm>
                  <a:prstGeom prst="roundRect">
                    <a:avLst/>
                  </a:prstGeom>
                  <a:ln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err="1" smtClean="0"/>
                      <a:t>Ceph</a:t>
                    </a:r>
                    <a:r>
                      <a:rPr lang="en-GB" sz="1100" dirty="0" smtClean="0"/>
                      <a:t> </a:t>
                    </a:r>
                    <a:r>
                      <a:rPr lang="en-GB" sz="1100" dirty="0" err="1" smtClean="0"/>
                      <a:t>Mgr</a:t>
                    </a:r>
                    <a:endParaRPr lang="en-GB" sz="1100" dirty="0"/>
                  </a:p>
                </p:txBody>
              </p:sp>
            </p:grpSp>
          </p:grpSp>
          <p:sp>
            <p:nvSpPr>
              <p:cNvPr id="52" name="TextBox 51"/>
              <p:cNvSpPr txBox="1"/>
              <p:nvPr/>
            </p:nvSpPr>
            <p:spPr>
              <a:xfrm>
                <a:off x="2036915" y="1465707"/>
                <a:ext cx="84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Host 1</a:t>
                </a:r>
                <a:endParaRPr lang="en-GB" dirty="0"/>
              </a:p>
            </p:txBody>
          </p:sp>
        </p:grpSp>
        <p:sp>
          <p:nvSpPr>
            <p:cNvPr id="81" name="Rounded Rectangle 80"/>
            <p:cNvSpPr/>
            <p:nvPr/>
          </p:nvSpPr>
          <p:spPr>
            <a:xfrm>
              <a:off x="3363964" y="4113672"/>
              <a:ext cx="838175" cy="19678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err="1" smtClean="0"/>
                <a:t>mgr</a:t>
              </a:r>
              <a:r>
                <a:rPr lang="en-GB" sz="800" dirty="0" smtClean="0"/>
                <a:t>/</a:t>
              </a:r>
              <a:r>
                <a:rPr lang="en-GB" sz="800" dirty="0" err="1" smtClean="0"/>
                <a:t>cephadm</a:t>
              </a:r>
              <a:endParaRPr lang="en-GB" sz="800" dirty="0"/>
            </a:p>
          </p:txBody>
        </p:sp>
        <p:cxnSp>
          <p:nvCxnSpPr>
            <p:cNvPr id="18" name="Straight Arrow Connector 17"/>
            <p:cNvCxnSpPr>
              <a:stCxn id="81" idx="0"/>
              <a:endCxn id="30" idx="2"/>
            </p:cNvCxnSpPr>
            <p:nvPr/>
          </p:nvCxnSpPr>
          <p:spPr>
            <a:xfrm flipV="1">
              <a:off x="3783052" y="4010026"/>
              <a:ext cx="1" cy="10364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ounded Rectangle 81"/>
            <p:cNvSpPr/>
            <p:nvPr/>
          </p:nvSpPr>
          <p:spPr>
            <a:xfrm>
              <a:off x="3099421" y="4523389"/>
              <a:ext cx="1367260" cy="208263"/>
            </a:xfrm>
            <a:prstGeom prst="roundRect">
              <a:avLst>
                <a:gd name="adj" fmla="val 3489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err="1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c</a:t>
              </a:r>
              <a:r>
                <a:rPr lang="en-GB" sz="1100" dirty="0" err="1" smtClean="0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eph</a:t>
              </a:r>
              <a:r>
                <a:rPr lang="en-GB" sz="1100" dirty="0" smtClean="0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</a:t>
              </a:r>
              <a:r>
                <a:rPr lang="en-GB" sz="1100" dirty="0" err="1" smtClean="0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orch</a:t>
              </a:r>
              <a:r>
                <a:rPr lang="en-GB" sz="1100" dirty="0" smtClean="0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</a:t>
              </a:r>
              <a:r>
                <a:rPr lang="en-GB" sz="1100" dirty="0" smtClean="0"/>
                <a:t>CLI</a:t>
              </a:r>
              <a:endParaRPr lang="en-GB" sz="1400" dirty="0"/>
            </a:p>
          </p:txBody>
        </p:sp>
      </p:grpSp>
      <p:cxnSp>
        <p:nvCxnSpPr>
          <p:cNvPr id="24" name="Elbow Connector 23"/>
          <p:cNvCxnSpPr/>
          <p:nvPr/>
        </p:nvCxnSpPr>
        <p:spPr>
          <a:xfrm rot="5400000" flipH="1" flipV="1">
            <a:off x="3119258" y="2776573"/>
            <a:ext cx="3193652" cy="498807"/>
          </a:xfrm>
          <a:prstGeom prst="bentConnector3">
            <a:avLst>
              <a:gd name="adj1" fmla="val -305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81" idx="3"/>
          </p:cNvCxnSpPr>
          <p:nvPr/>
        </p:nvCxnSpPr>
        <p:spPr>
          <a:xfrm>
            <a:off x="4202139" y="4212062"/>
            <a:ext cx="76334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514196" y="1855929"/>
            <a:ext cx="49880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ea typeface="Cascadia Mono Light" panose="020B0609020000020004" pitchFamily="49" charset="0"/>
                <a:cs typeface="Cascadia Mono Light" panose="020B0609020000020004" pitchFamily="49" charset="0"/>
              </a:rPr>
              <a:t>API</a:t>
            </a:r>
            <a:endParaRPr lang="en-GB" sz="1200" dirty="0">
              <a:ea typeface="Cascadia Mono Light" panose="020B0609020000020004" pitchFamily="49" charset="0"/>
              <a:cs typeface="Cascadia Mono Light" panose="020B0609020000020004" pitchFamily="49" charset="0"/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5317419" y="2266527"/>
            <a:ext cx="1701478" cy="2898487"/>
            <a:chOff x="2932377" y="2262120"/>
            <a:chExt cx="1701478" cy="2898487"/>
          </a:xfrm>
        </p:grpSpPr>
        <p:grpSp>
          <p:nvGrpSpPr>
            <p:cNvPr id="148" name="Group 147"/>
            <p:cNvGrpSpPr/>
            <p:nvPr/>
          </p:nvGrpSpPr>
          <p:grpSpPr>
            <a:xfrm>
              <a:off x="2932377" y="2262120"/>
              <a:ext cx="1701478" cy="2898487"/>
              <a:chOff x="1879922" y="1465707"/>
              <a:chExt cx="1701478" cy="2898487"/>
            </a:xfrm>
          </p:grpSpPr>
          <p:grpSp>
            <p:nvGrpSpPr>
              <p:cNvPr id="152" name="Group 151"/>
              <p:cNvGrpSpPr/>
              <p:nvPr/>
            </p:nvGrpSpPr>
            <p:grpSpPr>
              <a:xfrm>
                <a:off x="1879922" y="1794072"/>
                <a:ext cx="1701478" cy="2570122"/>
                <a:chOff x="1879922" y="1794072"/>
                <a:chExt cx="1701478" cy="2570122"/>
              </a:xfrm>
            </p:grpSpPr>
            <p:sp>
              <p:nvSpPr>
                <p:cNvPr id="154" name="Rounded Rectangle 153"/>
                <p:cNvSpPr/>
                <p:nvPr/>
              </p:nvSpPr>
              <p:spPr>
                <a:xfrm>
                  <a:off x="1879922" y="1794072"/>
                  <a:ext cx="1701478" cy="2570122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55" name="Group 154"/>
                <p:cNvGrpSpPr/>
                <p:nvPr/>
              </p:nvGrpSpPr>
              <p:grpSpPr>
                <a:xfrm>
                  <a:off x="2755997" y="4061716"/>
                  <a:ext cx="22380" cy="145966"/>
                  <a:chOff x="2730660" y="5347438"/>
                  <a:chExt cx="22769" cy="311588"/>
                </a:xfrm>
              </p:grpSpPr>
              <p:sp>
                <p:nvSpPr>
                  <p:cNvPr id="164" name="Oval 163"/>
                  <p:cNvSpPr/>
                  <p:nvPr/>
                </p:nvSpPr>
                <p:spPr>
                  <a:xfrm>
                    <a:off x="2730661" y="5347438"/>
                    <a:ext cx="21975" cy="4571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5" name="Oval 164"/>
                  <p:cNvSpPr/>
                  <p:nvPr/>
                </p:nvSpPr>
                <p:spPr>
                  <a:xfrm>
                    <a:off x="2730660" y="5480024"/>
                    <a:ext cx="21975" cy="4571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6" name="Oval 165"/>
                  <p:cNvSpPr/>
                  <p:nvPr/>
                </p:nvSpPr>
                <p:spPr>
                  <a:xfrm>
                    <a:off x="2731454" y="5613308"/>
                    <a:ext cx="21975" cy="4571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56" name="Group 155"/>
                <p:cNvGrpSpPr/>
                <p:nvPr/>
              </p:nvGrpSpPr>
              <p:grpSpPr>
                <a:xfrm>
                  <a:off x="2046990" y="1967697"/>
                  <a:ext cx="1367301" cy="661203"/>
                  <a:chOff x="2046990" y="1967697"/>
                  <a:chExt cx="1367301" cy="661203"/>
                </a:xfrm>
              </p:grpSpPr>
              <p:sp>
                <p:nvSpPr>
                  <p:cNvPr id="161" name="Rounded Rectangle 160"/>
                  <p:cNvSpPr/>
                  <p:nvPr/>
                </p:nvSpPr>
                <p:spPr>
                  <a:xfrm>
                    <a:off x="2047031" y="1967697"/>
                    <a:ext cx="1367260" cy="661203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2" name="TextBox 161"/>
                  <p:cNvSpPr txBox="1"/>
                  <p:nvPr/>
                </p:nvSpPr>
                <p:spPr>
                  <a:xfrm>
                    <a:off x="2046990" y="1989448"/>
                    <a:ext cx="94615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smtClean="0"/>
                      <a:t>Container 1</a:t>
                    </a:r>
                    <a:endParaRPr lang="en-GB" sz="1200" dirty="0"/>
                  </a:p>
                </p:txBody>
              </p:sp>
              <p:sp>
                <p:nvSpPr>
                  <p:cNvPr id="163" name="Rounded Rectangle 162"/>
                  <p:cNvSpPr/>
                  <p:nvPr/>
                </p:nvSpPr>
                <p:spPr>
                  <a:xfrm>
                    <a:off x="2311532" y="2252497"/>
                    <a:ext cx="838175" cy="257017"/>
                  </a:xfrm>
                  <a:prstGeom prst="roundRect">
                    <a:avLst/>
                  </a:prstGeom>
                  <a:ln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err="1" smtClean="0"/>
                      <a:t>Ceph</a:t>
                    </a:r>
                    <a:r>
                      <a:rPr lang="en-GB" sz="1100" dirty="0" smtClean="0"/>
                      <a:t> Mon</a:t>
                    </a:r>
                    <a:endParaRPr lang="en-GB" sz="1100" dirty="0"/>
                  </a:p>
                </p:txBody>
              </p:sp>
            </p:grpSp>
            <p:grpSp>
              <p:nvGrpSpPr>
                <p:cNvPr id="157" name="Group 156"/>
                <p:cNvGrpSpPr/>
                <p:nvPr/>
              </p:nvGrpSpPr>
              <p:grpSpPr>
                <a:xfrm>
                  <a:off x="2046968" y="2732032"/>
                  <a:ext cx="1367301" cy="874842"/>
                  <a:chOff x="2046990" y="1967697"/>
                  <a:chExt cx="1367301" cy="874842"/>
                </a:xfrm>
              </p:grpSpPr>
              <p:sp>
                <p:nvSpPr>
                  <p:cNvPr id="158" name="Rounded Rectangle 157"/>
                  <p:cNvSpPr/>
                  <p:nvPr/>
                </p:nvSpPr>
                <p:spPr>
                  <a:xfrm>
                    <a:off x="2047031" y="1967697"/>
                    <a:ext cx="1367260" cy="874842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9" name="TextBox 158"/>
                  <p:cNvSpPr txBox="1"/>
                  <p:nvPr/>
                </p:nvSpPr>
                <p:spPr>
                  <a:xfrm>
                    <a:off x="2046990" y="1989448"/>
                    <a:ext cx="94615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smtClean="0"/>
                      <a:t>Container 2</a:t>
                    </a:r>
                    <a:endParaRPr lang="en-GB" sz="1200" dirty="0"/>
                  </a:p>
                </p:txBody>
              </p:sp>
              <p:sp>
                <p:nvSpPr>
                  <p:cNvPr id="160" name="Rounded Rectangle 159"/>
                  <p:cNvSpPr/>
                  <p:nvPr/>
                </p:nvSpPr>
                <p:spPr>
                  <a:xfrm>
                    <a:off x="2311532" y="2252498"/>
                    <a:ext cx="838175" cy="196780"/>
                  </a:xfrm>
                  <a:prstGeom prst="roundRect">
                    <a:avLst/>
                  </a:prstGeom>
                  <a:ln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err="1" smtClean="0"/>
                      <a:t>Ceph</a:t>
                    </a:r>
                    <a:r>
                      <a:rPr lang="en-GB" sz="1100" dirty="0" smtClean="0"/>
                      <a:t> </a:t>
                    </a:r>
                    <a:r>
                      <a:rPr lang="en-GB" sz="1100" dirty="0" err="1" smtClean="0"/>
                      <a:t>Mgr</a:t>
                    </a:r>
                    <a:endParaRPr lang="en-GB" sz="1100" dirty="0"/>
                  </a:p>
                </p:txBody>
              </p:sp>
            </p:grpSp>
          </p:grpSp>
          <p:sp>
            <p:nvSpPr>
              <p:cNvPr id="153" name="TextBox 152"/>
              <p:cNvSpPr txBox="1"/>
              <p:nvPr/>
            </p:nvSpPr>
            <p:spPr>
              <a:xfrm>
                <a:off x="2036915" y="1465707"/>
                <a:ext cx="842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Host 2</a:t>
                </a:r>
                <a:endParaRPr lang="en-GB" dirty="0"/>
              </a:p>
            </p:txBody>
          </p:sp>
        </p:grpSp>
        <p:sp>
          <p:nvSpPr>
            <p:cNvPr id="149" name="Rounded Rectangle 148"/>
            <p:cNvSpPr/>
            <p:nvPr/>
          </p:nvSpPr>
          <p:spPr>
            <a:xfrm>
              <a:off x="3363964" y="4113672"/>
              <a:ext cx="838175" cy="19678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err="1" smtClean="0"/>
                <a:t>mgr</a:t>
              </a:r>
              <a:r>
                <a:rPr lang="en-GB" sz="800" dirty="0" smtClean="0"/>
                <a:t>/</a:t>
              </a:r>
              <a:r>
                <a:rPr lang="en-GB" sz="800" dirty="0" err="1" smtClean="0"/>
                <a:t>cephadm</a:t>
              </a:r>
              <a:endParaRPr lang="en-GB" sz="800" dirty="0"/>
            </a:p>
          </p:txBody>
        </p:sp>
        <p:cxnSp>
          <p:nvCxnSpPr>
            <p:cNvPr id="150" name="Straight Arrow Connector 149"/>
            <p:cNvCxnSpPr>
              <a:stCxn id="149" idx="0"/>
              <a:endCxn id="160" idx="2"/>
            </p:cNvCxnSpPr>
            <p:nvPr/>
          </p:nvCxnSpPr>
          <p:spPr>
            <a:xfrm flipV="1">
              <a:off x="3783052" y="4010026"/>
              <a:ext cx="1" cy="10364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ounded Rectangle 150"/>
            <p:cNvSpPr/>
            <p:nvPr/>
          </p:nvSpPr>
          <p:spPr>
            <a:xfrm>
              <a:off x="3099421" y="4523389"/>
              <a:ext cx="1367260" cy="208263"/>
            </a:xfrm>
            <a:prstGeom prst="roundRect">
              <a:avLst>
                <a:gd name="adj" fmla="val 3489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err="1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c</a:t>
              </a:r>
              <a:r>
                <a:rPr lang="en-GB" sz="1100" dirty="0" err="1" smtClean="0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eph</a:t>
              </a:r>
              <a:r>
                <a:rPr lang="en-GB" sz="1100" dirty="0" smtClean="0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</a:t>
              </a:r>
              <a:r>
                <a:rPr lang="en-GB" sz="1100" dirty="0" err="1" smtClean="0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orch</a:t>
              </a:r>
              <a:r>
                <a:rPr lang="en-GB" sz="1100" dirty="0" smtClean="0"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</a:t>
              </a:r>
              <a:r>
                <a:rPr lang="en-GB" sz="1100" dirty="0" smtClean="0"/>
                <a:t>CLI</a:t>
              </a:r>
              <a:endParaRPr lang="en-GB" sz="1400" dirty="0"/>
            </a:p>
          </p:txBody>
        </p:sp>
      </p:grpSp>
      <p:cxnSp>
        <p:nvCxnSpPr>
          <p:cNvPr id="66" name="Elbow Connector 65"/>
          <p:cNvCxnSpPr/>
          <p:nvPr/>
        </p:nvCxnSpPr>
        <p:spPr>
          <a:xfrm rot="10800000">
            <a:off x="4965489" y="4454689"/>
            <a:ext cx="518975" cy="177238"/>
          </a:xfrm>
          <a:prstGeom prst="bentConnector3">
            <a:avLst>
              <a:gd name="adj1" fmla="val 18187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12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Cluster creation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D787F8-62D1-491A-A200-338CCCB1DA9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15471" y="1645075"/>
            <a:ext cx="10277641" cy="3637481"/>
            <a:chOff x="1343260" y="1687854"/>
            <a:chExt cx="10277641" cy="363748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44101" y="1687854"/>
              <a:ext cx="4876800" cy="3637481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2480193" y="3506594"/>
              <a:ext cx="3792271" cy="1769582"/>
              <a:chOff x="2152192" y="3777996"/>
              <a:chExt cx="3792271" cy="1769582"/>
            </a:xfrm>
          </p:grpSpPr>
          <p:sp>
            <p:nvSpPr>
              <p:cNvPr id="11" name="Right Arrow 10"/>
              <p:cNvSpPr/>
              <p:nvPr/>
            </p:nvSpPr>
            <p:spPr>
              <a:xfrm rot="5400000">
                <a:off x="2651760" y="4209796"/>
                <a:ext cx="1229360" cy="36576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152192" y="5209024"/>
                <a:ext cx="22284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 err="1" smtClean="0">
                    <a:latin typeface="Cascadia Mono Light" panose="020B0609020000020004" pitchFamily="49" charset="0"/>
                    <a:ea typeface="Cascadia Mono Light" panose="020B0609020000020004" pitchFamily="49" charset="0"/>
                    <a:cs typeface="Cascadia Mono Light" panose="020B0609020000020004" pitchFamily="49" charset="0"/>
                  </a:rPr>
                  <a:t>cephadm</a:t>
                </a:r>
                <a:r>
                  <a:rPr lang="en-GB" sz="1600" dirty="0" smtClean="0">
                    <a:latin typeface="Cascadia Mono Light" panose="020B0609020000020004" pitchFamily="49" charset="0"/>
                    <a:ea typeface="Cascadia Mono Light" panose="020B0609020000020004" pitchFamily="49" charset="0"/>
                    <a:cs typeface="Cascadia Mono Light" panose="020B0609020000020004" pitchFamily="49" charset="0"/>
                  </a:rPr>
                  <a:t> </a:t>
                </a:r>
                <a:r>
                  <a:rPr lang="en-GB" sz="1600" dirty="0">
                    <a:latin typeface="Cascadia Mono Light" panose="020B0609020000020004" pitchFamily="49" charset="0"/>
                    <a:ea typeface="Cascadia Mono Light" panose="020B0609020000020004" pitchFamily="49" charset="0"/>
                    <a:cs typeface="Cascadia Mono Light" panose="020B0609020000020004" pitchFamily="49" charset="0"/>
                  </a:rPr>
                  <a:t>bootstrap</a:t>
                </a:r>
              </a:p>
            </p:txBody>
          </p:sp>
          <p:sp>
            <p:nvSpPr>
              <p:cNvPr id="13" name="Right Arrow 12"/>
              <p:cNvSpPr/>
              <p:nvPr/>
            </p:nvSpPr>
            <p:spPr>
              <a:xfrm rot="20541351">
                <a:off x="4715103" y="4863365"/>
                <a:ext cx="1229360" cy="36576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Content Placeholder 1"/>
            <p:cNvSpPr txBox="1">
              <a:spLocks noChangeArrowheads="1"/>
            </p:cNvSpPr>
            <p:nvPr/>
          </p:nvSpPr>
          <p:spPr bwMode="auto">
            <a:xfrm>
              <a:off x="1343260" y="1892324"/>
              <a:ext cx="4704080" cy="13849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[root@ganesha1 ~]# </a:t>
              </a:r>
              <a:r>
                <a:rPr lang="en-US" altLang="en-US" sz="1400" dirty="0" err="1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cephadm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check-host</a:t>
              </a:r>
            </a:p>
            <a:p>
              <a:pPr marL="0" indent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400" dirty="0" err="1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podman|docker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(/</a:t>
              </a:r>
              <a:r>
                <a:rPr lang="en-US" altLang="en-US" sz="1400" dirty="0" err="1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usr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/bin/</a:t>
              </a:r>
              <a:r>
                <a:rPr lang="en-US" altLang="en-US" sz="1400" dirty="0" err="1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docker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) is present</a:t>
              </a:r>
            </a:p>
            <a:p>
              <a:pPr marL="0" indent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400" dirty="0" err="1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systemctl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is present</a:t>
              </a:r>
            </a:p>
            <a:p>
              <a:pPr marL="0" indent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400" dirty="0" err="1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lvcreate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is present</a:t>
              </a:r>
            </a:p>
            <a:p>
              <a:pPr marL="0" indent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Unit </a:t>
              </a:r>
              <a:r>
                <a:rPr lang="en-US" altLang="en-US" sz="1400" dirty="0" err="1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ntpd.service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is enabled and running</a:t>
              </a:r>
            </a:p>
            <a:p>
              <a:pPr marL="0" indent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4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Host looks OK</a:t>
              </a:r>
              <a:r>
                <a:rPr lang="en-US" altLang="en-US" sz="1100" dirty="0" smtClean="0">
                  <a:solidFill>
                    <a:schemeClr val="tx1"/>
                  </a:solidFill>
                  <a:latin typeface="Cascadia Mono Light" panose="020B0609020000020004" pitchFamily="49" charset="0"/>
                  <a:ea typeface="Cascadia Mono Light" panose="020B0609020000020004" pitchFamily="49" charset="0"/>
                  <a:cs typeface="Cascadia Mono Light" panose="020B0609020000020004" pitchFamily="49" charset="0"/>
                </a:rPr>
                <a:t> </a:t>
              </a:r>
              <a:endParaRPr lang="en-US" altLang="en-US" sz="3200" dirty="0" smtClean="0">
                <a:solidFill>
                  <a:schemeClr val="tx1"/>
                </a:solidFill>
                <a:latin typeface="Cascadia Mono Light" panose="020B0609020000020004" pitchFamily="49" charset="0"/>
                <a:ea typeface="Cascadia Mono Light" panose="020B0609020000020004" pitchFamily="49" charset="0"/>
                <a:cs typeface="Cascadia Mono Light" panose="020B0609020000020004" pitchFamily="49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469659" y="5610208"/>
            <a:ext cx="388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Ceph</a:t>
            </a:r>
            <a:r>
              <a:rPr lang="en-GB" dirty="0" smtClean="0"/>
              <a:t> version: </a:t>
            </a:r>
            <a:r>
              <a:rPr lang="en-GB" dirty="0" err="1" smtClean="0"/>
              <a:t>Ceph</a:t>
            </a:r>
            <a:r>
              <a:rPr lang="en-GB" dirty="0" smtClean="0"/>
              <a:t> Octopus 15.2.15)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76835" y="1275743"/>
            <a:ext cx="2665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(a test instance for now)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26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‘Day 2’ procedures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4880358" cy="4351338"/>
          </a:xfrm>
        </p:spPr>
        <p:txBody>
          <a:bodyPr/>
          <a:lstStyle/>
          <a:p>
            <a:r>
              <a:rPr lang="en-GB" dirty="0" smtClean="0"/>
              <a:t>Addition of hosts to cluster</a:t>
            </a:r>
          </a:p>
          <a:p>
            <a:pPr lvl="1"/>
            <a:r>
              <a:rPr lang="en-GB" dirty="0" smtClean="0"/>
              <a:t>Copy </a:t>
            </a:r>
            <a:r>
              <a:rPr lang="en-GB" dirty="0" err="1" smtClean="0"/>
              <a:t>Ceph’s</a:t>
            </a:r>
            <a:r>
              <a:rPr lang="en-GB" dirty="0" smtClean="0"/>
              <a:t> pub key and </a:t>
            </a:r>
            <a:r>
              <a:rPr lang="en-GB" sz="2000" dirty="0" err="1" smtClean="0">
                <a:latin typeface="Cascadia Mono Light" panose="020B0609020000020004" pitchFamily="49" charset="0"/>
                <a:ea typeface="Cascadia Mono Light" panose="020B0609020000020004" pitchFamily="49" charset="0"/>
                <a:cs typeface="Cascadia Mono Light" panose="020B0609020000020004" pitchFamily="49" charset="0"/>
              </a:rPr>
              <a:t>ceph</a:t>
            </a:r>
            <a:r>
              <a:rPr lang="en-GB" sz="2000" dirty="0" smtClean="0">
                <a:latin typeface="Cascadia Mono Light" panose="020B0609020000020004" pitchFamily="49" charset="0"/>
                <a:ea typeface="Cascadia Mono Light" panose="020B0609020000020004" pitchFamily="49" charset="0"/>
                <a:cs typeface="Cascadia Mono Light" panose="020B0609020000020004" pitchFamily="49" charset="0"/>
              </a:rPr>
              <a:t> </a:t>
            </a:r>
            <a:r>
              <a:rPr lang="en-GB" sz="2000" dirty="0" err="1" smtClean="0">
                <a:latin typeface="Cascadia Mono Light" panose="020B0609020000020004" pitchFamily="49" charset="0"/>
                <a:ea typeface="Cascadia Mono Light" panose="020B0609020000020004" pitchFamily="49" charset="0"/>
                <a:cs typeface="Cascadia Mono Light" panose="020B0609020000020004" pitchFamily="49" charset="0"/>
              </a:rPr>
              <a:t>orch</a:t>
            </a:r>
            <a:r>
              <a:rPr lang="en-GB" sz="2000" dirty="0" smtClean="0">
                <a:latin typeface="Cascadia Mono Light" panose="020B0609020000020004" pitchFamily="49" charset="0"/>
                <a:ea typeface="Cascadia Mono Light" panose="020B0609020000020004" pitchFamily="49" charset="0"/>
                <a:cs typeface="Cascadia Mono Light" panose="020B0609020000020004" pitchFamily="49" charset="0"/>
              </a:rPr>
              <a:t> host add &lt;host&gt;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Service placement specs</a:t>
            </a:r>
          </a:p>
          <a:p>
            <a:pPr lvl="1"/>
            <a:r>
              <a:rPr lang="en-GB" dirty="0" smtClean="0"/>
              <a:t>Example uses HDDs for primary data storage and SSDs for metadata DBs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23307B-C59A-4B4F-9877-6DABCC7F8A1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584" y="2288170"/>
            <a:ext cx="5101914" cy="231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825625"/>
            <a:ext cx="3715265" cy="4351338"/>
          </a:xfrm>
        </p:spPr>
        <p:txBody>
          <a:bodyPr/>
          <a:lstStyle/>
          <a:p>
            <a:r>
              <a:rPr lang="en-GB" dirty="0" smtClean="0"/>
              <a:t>Full monitoring stack deployed by default</a:t>
            </a:r>
          </a:p>
          <a:p>
            <a:endParaRPr lang="en-GB" dirty="0"/>
          </a:p>
          <a:p>
            <a:r>
              <a:rPr lang="en-GB" dirty="0" smtClean="0"/>
              <a:t>Can perform ops via Dashboard </a:t>
            </a:r>
            <a:r>
              <a:rPr lang="en-GB" sz="2000" dirty="0" smtClean="0"/>
              <a:t>(interacts via Orchestrator)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0F3E6B-C302-455A-9742-1E64F556DDE5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25/04/2022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new Ceph deployment using Cephadm at RAL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299" y="2304537"/>
            <a:ext cx="6774332" cy="357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BE903543C6E24197F52E12422BB726" ma:contentTypeVersion="7" ma:contentTypeDescription="Create a new document." ma:contentTypeScope="" ma:versionID="c1d8778bd7a47830f9d2c68bb3204feb">
  <xsd:schema xmlns:xsd="http://www.w3.org/2001/XMLSchema" xmlns:xs="http://www.w3.org/2001/XMLSchema" xmlns:p="http://schemas.microsoft.com/office/2006/metadata/properties" xmlns:ns3="5c63dd48-46df-4701-b4b6-87e8fb74b4b9" xmlns:ns4="d5b63bf7-5a32-44e7-85cb-9b31ec148412" targetNamespace="http://schemas.microsoft.com/office/2006/metadata/properties" ma:root="true" ma:fieldsID="dbd1692b496807a0fb93cf0545c752c1" ns3:_="" ns4:_="">
    <xsd:import namespace="5c63dd48-46df-4701-b4b6-87e8fb74b4b9"/>
    <xsd:import namespace="d5b63bf7-5a32-44e7-85cb-9b31ec1484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3dd48-46df-4701-b4b6-87e8fb74b4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b63bf7-5a32-44e7-85cb-9b31ec1484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BFB211-B371-4AB0-A9DE-BA365B0CEB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63dd48-46df-4701-b4b6-87e8fb74b4b9"/>
    <ds:schemaRef ds:uri="d5b63bf7-5a32-44e7-85cb-9b31ec1484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B2D569-8B6E-4831-95A0-240F357ACC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62E4A5-1F24-4E87-BAD9-3AA11FF5C886}">
  <ds:schemaRefs>
    <ds:schemaRef ds:uri="http://schemas.openxmlformats.org/package/2006/metadata/core-properties"/>
    <ds:schemaRef ds:uri="d5b63bf7-5a32-44e7-85cb-9b31ec148412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5c63dd48-46df-4701-b4b6-87e8fb74b4b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1804</TotalTime>
  <Words>715</Words>
  <Application>Microsoft Office PowerPoint</Application>
  <PresentationFormat>Widescreen</PresentationFormat>
  <Paragraphs>177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Arial Regular</vt:lpstr>
      <vt:lpstr>Calibri</vt:lpstr>
      <vt:lpstr>Cascadia Mono Light</vt:lpstr>
      <vt:lpstr>Wingdings</vt:lpstr>
      <vt:lpstr>Font and logo master</vt:lpstr>
      <vt:lpstr>1_Font and logo master</vt:lpstr>
      <vt:lpstr>2_Font and logo master</vt:lpstr>
      <vt:lpstr>PowerPoint Presentation</vt:lpstr>
      <vt:lpstr>Ceph</vt:lpstr>
      <vt:lpstr>Ceph at RAL</vt:lpstr>
      <vt:lpstr>A new cluster: Arided</vt:lpstr>
      <vt:lpstr>Cephadm</vt:lpstr>
      <vt:lpstr>PowerPoint Presentation</vt:lpstr>
      <vt:lpstr>Cluster creation</vt:lpstr>
      <vt:lpstr>‘Day 2’ procedures</vt:lpstr>
      <vt:lpstr>Monitoring</vt:lpstr>
      <vt:lpstr>Cluster admin</vt:lpstr>
      <vt:lpstr>Disk replacements</vt:lpstr>
      <vt:lpstr>Potential downsides</vt:lpstr>
      <vt:lpstr>Integration with Manila</vt:lpstr>
      <vt:lpstr>Summary</vt:lpstr>
      <vt:lpstr>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Pidgeon, Kyle (STFC,RAL,SC)</dc:creator>
  <cp:lastModifiedBy>Pidgeon, Kyle (STFC,RAL,SC)</cp:lastModifiedBy>
  <cp:revision>79</cp:revision>
  <dcterms:created xsi:type="dcterms:W3CDTF">2022-04-22T11:30:41Z</dcterms:created>
  <dcterms:modified xsi:type="dcterms:W3CDTF">2022-04-25T09:38:13Z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0x01010078BE903543C6E24197F52E12422BB726</vt:lpwstr>
  </property>
</Properties>
</file>