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246868262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246868262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246868262c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246868262c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2668cfa9f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2668cfa9f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Varying this parameter does have an effect on performance: a test CMS simulation with 1 T B-field ran for 25.6 s (for 1000), 24.6 s (for 100) and 22.1 s (for 10).  Runs by Jonas on RTX 2070 equipped PC.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21aeeca35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21aeeca35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" name="Google Shape;13;p2"/>
          <p:cNvSpPr txBox="1"/>
          <p:nvPr/>
        </p:nvSpPr>
        <p:spPr>
          <a:xfrm>
            <a:off x="1846500" y="4373250"/>
            <a:ext cx="545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mbria"/>
                <a:ea typeface="Cambria"/>
                <a:cs typeface="Cambria"/>
                <a:sym typeface="Cambria"/>
              </a:rPr>
              <a:t>HSF Detector Simulation on GPU Community Meeting, 3-6 May 2022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" name="Google Shape;21;p4"/>
          <p:cNvSpPr txBox="1"/>
          <p:nvPr/>
        </p:nvSpPr>
        <p:spPr>
          <a:xfrm>
            <a:off x="520900" y="4703625"/>
            <a:ext cx="6701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mbria"/>
                <a:ea typeface="Cambria"/>
                <a:cs typeface="Cambria"/>
                <a:sym typeface="Cambria"/>
              </a:rPr>
              <a:t>HSF Detector Simulation on GPU Community Meeting, 3-6 May 2022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Propagating in a Magnetic Field in AdePT</a:t>
            </a:r>
            <a:endParaRPr/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311700" y="2834125"/>
            <a:ext cx="8520600" cy="14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AdePT developers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14"/>
              <a:t>May 4</a:t>
            </a:r>
            <a:r>
              <a:rPr baseline="30000" lang="en-GB" sz="1914"/>
              <a:t>th</a:t>
            </a:r>
            <a:r>
              <a:rPr lang="en-GB" sz="1914"/>
              <a:t>, 2022</a:t>
            </a:r>
            <a:endParaRPr sz="1914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Propagation in a magnetic field</a:t>
            </a:r>
            <a:endParaRPr/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AdePT breaks each physics step into segments to decrease chance to miss a volume</a:t>
            </a:r>
            <a:endParaRPr/>
          </a:p>
          <a:p>
            <a:pPr indent="-317182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-GB"/>
              <a:t>deflection from momentum direction smaller than pre-set ‘miss distance’</a:t>
            </a:r>
            <a:endParaRPr/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GB"/>
              <a:t>this allows to precalculate this distance - simpler than G4’s which uses test step’s sagitta.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An integration substep charged particle tracks the minimum of</a:t>
            </a:r>
            <a:endParaRPr/>
          </a:p>
          <a:p>
            <a:pPr indent="-317182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-GB"/>
              <a:t>The remaining distance to achieve the physics step</a:t>
            </a:r>
            <a:endParaRPr/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GB"/>
              <a:t>The estimated length that produces the deflection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The initial version implements a helix for constant magnetic field (e.g. Bz in example13)</a:t>
            </a:r>
            <a:endParaRPr/>
          </a:p>
          <a:p>
            <a:pPr indent="-317182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-GB"/>
              <a:t>The field and integration method are selected in electron kernel using a ‘fieldPropagation’ interface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cxnSp>
        <p:nvCxnSpPr>
          <p:cNvPr id="64" name="Google Shape;64;p14"/>
          <p:cNvCxnSpPr/>
          <p:nvPr/>
        </p:nvCxnSpPr>
        <p:spPr>
          <a:xfrm flipH="1" rot="10800000">
            <a:off x="5712375" y="324425"/>
            <a:ext cx="1506600" cy="470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65" name="Google Shape;65;p14"/>
          <p:cNvSpPr/>
          <p:nvPr/>
        </p:nvSpPr>
        <p:spPr>
          <a:xfrm>
            <a:off x="5743775" y="594608"/>
            <a:ext cx="1203150" cy="200525"/>
          </a:xfrm>
          <a:custGeom>
            <a:rect b="b" l="l" r="r" t="t"/>
            <a:pathLst>
              <a:path extrusionOk="0" h="8021" w="48126">
                <a:moveTo>
                  <a:pt x="0" y="8021"/>
                </a:moveTo>
                <a:cubicBezTo>
                  <a:pt x="1046" y="7672"/>
                  <a:pt x="3836" y="6627"/>
                  <a:pt x="6277" y="5929"/>
                </a:cubicBezTo>
                <a:cubicBezTo>
                  <a:pt x="8718" y="5232"/>
                  <a:pt x="11578" y="4603"/>
                  <a:pt x="14647" y="3836"/>
                </a:cubicBezTo>
                <a:cubicBezTo>
                  <a:pt x="17716" y="3069"/>
                  <a:pt x="21762" y="1953"/>
                  <a:pt x="24691" y="1325"/>
                </a:cubicBezTo>
                <a:cubicBezTo>
                  <a:pt x="27621" y="697"/>
                  <a:pt x="29643" y="140"/>
                  <a:pt x="32224" y="70"/>
                </a:cubicBezTo>
                <a:cubicBezTo>
                  <a:pt x="34805" y="0"/>
                  <a:pt x="37525" y="419"/>
                  <a:pt x="40175" y="907"/>
                </a:cubicBezTo>
                <a:cubicBezTo>
                  <a:pt x="42825" y="1395"/>
                  <a:pt x="46801" y="2650"/>
                  <a:pt x="48126" y="2999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66" name="Google Shape;66;p14"/>
          <p:cNvCxnSpPr/>
          <p:nvPr/>
        </p:nvCxnSpPr>
        <p:spPr>
          <a:xfrm>
            <a:off x="6800475" y="416700"/>
            <a:ext cx="146400" cy="273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67" name="Google Shape;67;p14"/>
          <p:cNvSpPr txBox="1"/>
          <p:nvPr/>
        </p:nvSpPr>
        <p:spPr>
          <a:xfrm>
            <a:off x="7271250" y="91600"/>
            <a:ext cx="313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</a:t>
            </a:r>
            <a:endParaRPr/>
          </a:p>
        </p:txBody>
      </p:sp>
      <p:cxnSp>
        <p:nvCxnSpPr>
          <p:cNvPr id="68" name="Google Shape;68;p14"/>
          <p:cNvCxnSpPr/>
          <p:nvPr/>
        </p:nvCxnSpPr>
        <p:spPr>
          <a:xfrm>
            <a:off x="7271250" y="197525"/>
            <a:ext cx="313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9" name="Google Shape;69;p14"/>
          <p:cNvSpPr txBox="1"/>
          <p:nvPr/>
        </p:nvSpPr>
        <p:spPr>
          <a:xfrm>
            <a:off x="6419275" y="531275"/>
            <a:ext cx="313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</a:t>
            </a:r>
            <a:endParaRPr/>
          </a:p>
        </p:txBody>
      </p:sp>
      <p:cxnSp>
        <p:nvCxnSpPr>
          <p:cNvPr id="70" name="Google Shape;70;p14"/>
          <p:cNvCxnSpPr>
            <a:endCxn id="71" idx="1"/>
          </p:cNvCxnSpPr>
          <p:nvPr/>
        </p:nvCxnSpPr>
        <p:spPr>
          <a:xfrm>
            <a:off x="6960825" y="536150"/>
            <a:ext cx="655500" cy="158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stealth"/>
            <a:tailEnd len="med" w="med" type="none"/>
          </a:ln>
        </p:spPr>
      </p:cxnSp>
      <p:sp>
        <p:nvSpPr>
          <p:cNvPr id="71" name="Google Shape;71;p14"/>
          <p:cNvSpPr txBox="1"/>
          <p:nvPr/>
        </p:nvSpPr>
        <p:spPr>
          <a:xfrm>
            <a:off x="7616325" y="494750"/>
            <a:ext cx="1072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</a:t>
            </a:r>
            <a:r>
              <a:rPr lang="en-GB"/>
              <a:t>eflection</a:t>
            </a:r>
            <a:endParaRPr/>
          </a:p>
        </p:txBody>
      </p:sp>
      <p:sp>
        <p:nvSpPr>
          <p:cNvPr id="72" name="Google Shape;72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</a:t>
            </a:r>
            <a:r>
              <a:rPr lang="en-GB"/>
              <a:t>hallenges and approximations</a:t>
            </a:r>
            <a:endParaRPr/>
          </a:p>
        </p:txBody>
      </p:sp>
      <p:sp>
        <p:nvSpPr>
          <p:cNvPr id="78" name="Google Shape;7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Each integration segment must be checked against the geometry</a:t>
            </a:r>
            <a:endParaRPr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-GB"/>
              <a:t>Except if the chord </a:t>
            </a:r>
            <a:r>
              <a:rPr lang="en-GB"/>
              <a:t>length</a:t>
            </a:r>
            <a:r>
              <a:rPr lang="en-GB"/>
              <a:t> is smaller than the isotropic safety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So substantially </a:t>
            </a:r>
            <a:r>
              <a:rPr lang="en-GB"/>
              <a:t>different code paths are involved (independent of integration method):</a:t>
            </a:r>
            <a:endParaRPr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-GB"/>
              <a:t>whether (or not) a volume boundary is encountered by the chord, but also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GB"/>
              <a:t>a variable number of ‘chord’ segments.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Currently the results of the boundary crossing are approximated</a:t>
            </a:r>
            <a:endParaRPr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-GB"/>
              <a:t>the location is that of the first attempted chord-boundary intersection;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GB"/>
              <a:t>the </a:t>
            </a:r>
            <a:r>
              <a:rPr lang="en-GB"/>
              <a:t>momentum direction </a:t>
            </a:r>
            <a:r>
              <a:rPr lang="en-GB"/>
              <a:t>is estimated using the initial and final </a:t>
            </a:r>
            <a:r>
              <a:rPr lang="en-GB"/>
              <a:t>momentum</a:t>
            </a:r>
            <a:r>
              <a:rPr lang="en-GB"/>
              <a:t>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cxnSp>
        <p:nvCxnSpPr>
          <p:cNvPr id="79" name="Google Shape;79;p15"/>
          <p:cNvCxnSpPr/>
          <p:nvPr/>
        </p:nvCxnSpPr>
        <p:spPr>
          <a:xfrm flipH="1" rot="10800000">
            <a:off x="5712375" y="324425"/>
            <a:ext cx="1506600" cy="470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80" name="Google Shape;80;p15"/>
          <p:cNvSpPr/>
          <p:nvPr/>
        </p:nvSpPr>
        <p:spPr>
          <a:xfrm>
            <a:off x="5743775" y="594608"/>
            <a:ext cx="1203150" cy="200525"/>
          </a:xfrm>
          <a:custGeom>
            <a:rect b="b" l="l" r="r" t="t"/>
            <a:pathLst>
              <a:path extrusionOk="0" h="8021" w="48126">
                <a:moveTo>
                  <a:pt x="0" y="8021"/>
                </a:moveTo>
                <a:cubicBezTo>
                  <a:pt x="1046" y="7672"/>
                  <a:pt x="3836" y="6627"/>
                  <a:pt x="6277" y="5929"/>
                </a:cubicBezTo>
                <a:cubicBezTo>
                  <a:pt x="8718" y="5232"/>
                  <a:pt x="11578" y="4603"/>
                  <a:pt x="14647" y="3836"/>
                </a:cubicBezTo>
                <a:cubicBezTo>
                  <a:pt x="17716" y="3069"/>
                  <a:pt x="21762" y="1953"/>
                  <a:pt x="24691" y="1325"/>
                </a:cubicBezTo>
                <a:cubicBezTo>
                  <a:pt x="27621" y="697"/>
                  <a:pt x="29643" y="140"/>
                  <a:pt x="32224" y="70"/>
                </a:cubicBezTo>
                <a:cubicBezTo>
                  <a:pt x="34805" y="0"/>
                  <a:pt x="37525" y="419"/>
                  <a:pt x="40175" y="907"/>
                </a:cubicBezTo>
                <a:cubicBezTo>
                  <a:pt x="42825" y="1395"/>
                  <a:pt x="46801" y="2650"/>
                  <a:pt x="48126" y="2999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1" name="Google Shape;81;p15"/>
          <p:cNvSpPr txBox="1"/>
          <p:nvPr/>
        </p:nvSpPr>
        <p:spPr>
          <a:xfrm>
            <a:off x="7271250" y="91600"/>
            <a:ext cx="313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</a:t>
            </a:r>
            <a:endParaRPr/>
          </a:p>
        </p:txBody>
      </p:sp>
      <p:cxnSp>
        <p:nvCxnSpPr>
          <p:cNvPr id="82" name="Google Shape;82;p15"/>
          <p:cNvCxnSpPr/>
          <p:nvPr/>
        </p:nvCxnSpPr>
        <p:spPr>
          <a:xfrm>
            <a:off x="7271250" y="197525"/>
            <a:ext cx="313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3" name="Google Shape;83;p15"/>
          <p:cNvSpPr txBox="1"/>
          <p:nvPr/>
        </p:nvSpPr>
        <p:spPr>
          <a:xfrm>
            <a:off x="6676550" y="359675"/>
            <a:ext cx="313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</a:t>
            </a:r>
            <a:endParaRPr/>
          </a:p>
        </p:txBody>
      </p:sp>
      <p:cxnSp>
        <p:nvCxnSpPr>
          <p:cNvPr id="84" name="Google Shape;84;p15"/>
          <p:cNvCxnSpPr/>
          <p:nvPr/>
        </p:nvCxnSpPr>
        <p:spPr>
          <a:xfrm flipH="1" rot="10800000">
            <a:off x="5728450" y="665675"/>
            <a:ext cx="1170600" cy="12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85" name="Google Shape;85;p15"/>
          <p:cNvSpPr txBox="1"/>
          <p:nvPr/>
        </p:nvSpPr>
        <p:spPr>
          <a:xfrm>
            <a:off x="6051575" y="665675"/>
            <a:ext cx="72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chord</a:t>
            </a:r>
            <a:endParaRPr/>
          </a:p>
        </p:txBody>
      </p:sp>
      <p:sp>
        <p:nvSpPr>
          <p:cNvPr id="86" name="Google Shape;86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Improvements</a:t>
            </a:r>
            <a:endParaRPr/>
          </a:p>
        </p:txBody>
      </p:sp>
      <p:sp>
        <p:nvSpPr>
          <p:cNvPr id="92" name="Google Shape;92;p16"/>
          <p:cNvSpPr txBox="1"/>
          <p:nvPr>
            <p:ph idx="1" type="body"/>
          </p:nvPr>
        </p:nvSpPr>
        <p:spPr>
          <a:xfrm>
            <a:off x="311700" y="1119300"/>
            <a:ext cx="8520600" cy="363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Overcame issues with particles stuck at boundaries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The geometric (isotropic) safety is reused or recalculated</a:t>
            </a:r>
            <a:endParaRPr/>
          </a:p>
          <a:p>
            <a:pPr indent="45720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- reduced the number of navigator calls and improved performance.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Tackled tracks that need large number of ‘chord’ substeps</a:t>
            </a:r>
            <a:endParaRPr/>
          </a:p>
          <a:p>
            <a:pPr indent="-308610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-GB"/>
              <a:t>A maximum number (default=100) is imposed (to limit divergence)</a:t>
            </a:r>
            <a:endParaRPr/>
          </a:p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GB"/>
              <a:t>Reducing it to 10 yielded 10% performance improvement - but </a:t>
            </a:r>
            <a:r>
              <a:rPr lang="en-GB"/>
              <a:t>involves</a:t>
            </a:r>
            <a:r>
              <a:rPr lang="en-GB"/>
              <a:t> more </a:t>
            </a:r>
            <a:r>
              <a:rPr lang="en-GB"/>
              <a:t>approximate</a:t>
            </a:r>
            <a:r>
              <a:rPr lang="en-GB"/>
              <a:t> msc length conversions.</a:t>
            </a:r>
            <a:endParaRPr/>
          </a:p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GB"/>
              <a:t>Investigating how to benefit with minimal or no extra such approximation.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A global step limit ensures that charged particles looping in a low-density medium do not live ‘forever’</a:t>
            </a:r>
            <a:endParaRPr/>
          </a:p>
          <a:p>
            <a:pPr indent="-308610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-GB"/>
              <a:t>Count the global steps without a change in number of electrons, if only electrons are left in event, </a:t>
            </a:r>
            <a:endParaRPr/>
          </a:p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GB"/>
              <a:t>After a maximum number (200) of these in a row, the simulation is ended.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cxnSp>
        <p:nvCxnSpPr>
          <p:cNvPr id="93" name="Google Shape;93;p16"/>
          <p:cNvCxnSpPr/>
          <p:nvPr/>
        </p:nvCxnSpPr>
        <p:spPr>
          <a:xfrm flipH="1" rot="10800000">
            <a:off x="5712375" y="324425"/>
            <a:ext cx="1506600" cy="470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94" name="Google Shape;94;p16"/>
          <p:cNvSpPr/>
          <p:nvPr/>
        </p:nvSpPr>
        <p:spPr>
          <a:xfrm>
            <a:off x="5743775" y="594608"/>
            <a:ext cx="1203150" cy="200525"/>
          </a:xfrm>
          <a:custGeom>
            <a:rect b="b" l="l" r="r" t="t"/>
            <a:pathLst>
              <a:path extrusionOk="0" h="8021" w="48126">
                <a:moveTo>
                  <a:pt x="0" y="8021"/>
                </a:moveTo>
                <a:cubicBezTo>
                  <a:pt x="1046" y="7672"/>
                  <a:pt x="3836" y="6627"/>
                  <a:pt x="6277" y="5929"/>
                </a:cubicBezTo>
                <a:cubicBezTo>
                  <a:pt x="8718" y="5232"/>
                  <a:pt x="11578" y="4603"/>
                  <a:pt x="14647" y="3836"/>
                </a:cubicBezTo>
                <a:cubicBezTo>
                  <a:pt x="17716" y="3069"/>
                  <a:pt x="21762" y="1953"/>
                  <a:pt x="24691" y="1325"/>
                </a:cubicBezTo>
                <a:cubicBezTo>
                  <a:pt x="27621" y="697"/>
                  <a:pt x="29643" y="140"/>
                  <a:pt x="32224" y="70"/>
                </a:cubicBezTo>
                <a:cubicBezTo>
                  <a:pt x="34805" y="0"/>
                  <a:pt x="37525" y="419"/>
                  <a:pt x="40175" y="907"/>
                </a:cubicBezTo>
                <a:cubicBezTo>
                  <a:pt x="42825" y="1395"/>
                  <a:pt x="46801" y="2650"/>
                  <a:pt x="48126" y="2999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95" name="Google Shape;95;p16"/>
          <p:cNvCxnSpPr/>
          <p:nvPr/>
        </p:nvCxnSpPr>
        <p:spPr>
          <a:xfrm>
            <a:off x="6800475" y="416700"/>
            <a:ext cx="146400" cy="273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96" name="Google Shape;96;p16"/>
          <p:cNvSpPr txBox="1"/>
          <p:nvPr/>
        </p:nvSpPr>
        <p:spPr>
          <a:xfrm>
            <a:off x="7271250" y="91600"/>
            <a:ext cx="313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</a:t>
            </a:r>
            <a:endParaRPr/>
          </a:p>
        </p:txBody>
      </p:sp>
      <p:cxnSp>
        <p:nvCxnSpPr>
          <p:cNvPr id="97" name="Google Shape;97;p16"/>
          <p:cNvCxnSpPr/>
          <p:nvPr/>
        </p:nvCxnSpPr>
        <p:spPr>
          <a:xfrm>
            <a:off x="7271250" y="197525"/>
            <a:ext cx="313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8" name="Google Shape;98;p16"/>
          <p:cNvSpPr txBox="1"/>
          <p:nvPr/>
        </p:nvSpPr>
        <p:spPr>
          <a:xfrm>
            <a:off x="6419275" y="531275"/>
            <a:ext cx="313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</a:t>
            </a:r>
            <a:endParaRPr/>
          </a:p>
        </p:txBody>
      </p:sp>
      <p:sp>
        <p:nvSpPr>
          <p:cNvPr id="99" name="Google Shape;99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Outlook</a:t>
            </a:r>
            <a:endParaRPr/>
          </a:p>
        </p:txBody>
      </p:sp>
      <p:sp>
        <p:nvSpPr>
          <p:cNvPr id="105" name="Google Shape;105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</a:t>
            </a:r>
            <a:r>
              <a:rPr lang="en-GB" sz="1800"/>
              <a:t>ntegration using Runge-Kutta (5th order Dormand Prince) for non-uniform fields</a:t>
            </a:r>
            <a:endParaRPr sz="1800"/>
          </a:p>
          <a:p>
            <a:pPr indent="-325755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-GB" sz="1800"/>
              <a:t>is under development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Reducing divergence remains a challenge - and it’s coupled with need for some tracks to interrogate the navigator (potentially repeatedly)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Methods with interpolation (recently used in Geant4) offer intermediate points</a:t>
            </a:r>
            <a:endParaRPr/>
          </a:p>
          <a:p>
            <a:pPr indent="-325755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-GB"/>
              <a:t>But ‘ordinary’ 7 stage methods (DoPri5) need 60 FP values!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Evaluating alternative RK methods with reduced storage (will require fewer registers)</a:t>
            </a:r>
            <a:endParaRPr/>
          </a:p>
          <a:p>
            <a:pPr indent="-325755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-GB"/>
              <a:t>but no interpolation is possible - intermediate values are overwritten!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