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890" r:id="rId4"/>
    <p:sldId id="891" r:id="rId5"/>
    <p:sldId id="892" r:id="rId6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632" autoAdjust="0"/>
  </p:normalViewPr>
  <p:slideViewPr>
    <p:cSldViewPr snapToGrid="0" snapToObjects="1">
      <p:cViewPr varScale="1">
        <p:scale>
          <a:sx n="117" d="100"/>
          <a:sy n="117" d="100"/>
        </p:scale>
        <p:origin x="1696" y="176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2/8/22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2/8/22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F4F31D-E0D8-C142-85CC-A2B9B45285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BE79A-5CCC-6749-B39C-990D0CD0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C743D6-C988-2A42-9864-0141B341C2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3D824FF-8337-0F4D-BE9A-E253AD02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C1474DA5-4EE1-8D49-8EE2-66B3F0D0FA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EE51CF-A902-1543-AC02-F6C1696A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66A3278E-83C5-2643-9C82-E200A017DA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3D4397-12F1-2C40-8CCD-50326F061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10" name="Image 8" descr="MUON-Slide-graphBase-pagebottom.jpg">
            <a:extLst>
              <a:ext uri="{FF2B5EF4-FFF2-40B4-BE49-F238E27FC236}">
                <a16:creationId xmlns:a16="http://schemas.microsoft.com/office/drawing/2014/main" id="{726B7765-B57A-FB4C-BCE4-57BC4B9277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F4C628-DB8D-6A44-9AA3-6B48FCA00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95AF1C7C-07D4-1044-AFB7-9599D430FB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C7CAB63-F160-D34B-9204-3C8727E0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096CF16F-6C42-DD48-A9C5-5B6C43FA5B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EA7-04C0-F245-B743-47B1D979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AA1D0C67-E0CE-2947-A141-00755D970F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FD3EC74-02B1-4F4F-9155-11943E3D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F52ACD8E-AAEC-244E-93A8-535C71051C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08EF3F-F884-6740-BC9B-FBFB18E6D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929" y="949962"/>
            <a:ext cx="9185504" cy="5788834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404F0A8-E2D0-6541-B4C3-0626628F8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7912" y="2357440"/>
            <a:ext cx="5750188" cy="1883483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Muon Collider </a:t>
            </a:r>
            <a:br>
              <a:rPr lang="en-US" sz="4400" dirty="0"/>
            </a:br>
            <a:r>
              <a:rPr lang="en-US" sz="4400" dirty="0"/>
              <a:t>EU Design Study – WP6</a:t>
            </a:r>
            <a:br>
              <a:rPr lang="en-US" sz="4400" dirty="0"/>
            </a:br>
            <a:r>
              <a:rPr lang="en-US" sz="4400" dirty="0"/>
              <a:t>Magnets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6132846"/>
            <a:ext cx="7034213" cy="572765"/>
          </a:xfrm>
        </p:spPr>
        <p:txBody>
          <a:bodyPr>
            <a:normAutofit/>
          </a:bodyPr>
          <a:lstStyle/>
          <a:p>
            <a:r>
              <a:rPr lang="en-US" sz="1800" dirty="0"/>
              <a:t>authors</a:t>
            </a:r>
          </a:p>
          <a:p>
            <a:pPr algn="l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2 - Solenoids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CEA</a:t>
            </a:r>
          </a:p>
          <a:p>
            <a:pPr lvl="1"/>
            <a:r>
              <a:rPr lang="en-US" dirty="0"/>
              <a:t>Contribution to target and cooling solenoids design and technology R&amp;D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TBD</a:t>
            </a:r>
          </a:p>
          <a:p>
            <a:pPr lvl="1"/>
            <a:r>
              <a:rPr lang="en-US" dirty="0"/>
              <a:t>Contact person: Dr. L. </a:t>
            </a:r>
            <a:r>
              <a:rPr lang="en-US" dirty="0" err="1"/>
              <a:t>Quettier</a:t>
            </a:r>
            <a:endParaRPr lang="en-US" dirty="0"/>
          </a:p>
          <a:p>
            <a:r>
              <a:rPr lang="en-US" dirty="0"/>
              <a:t>PSI</a:t>
            </a:r>
          </a:p>
          <a:p>
            <a:pPr lvl="1"/>
            <a:r>
              <a:rPr lang="en-US" dirty="0"/>
              <a:t>Contribution to target and cooling solenoids design and technology R&amp;D</a:t>
            </a:r>
          </a:p>
          <a:p>
            <a:pPr lvl="2"/>
            <a:r>
              <a:rPr lang="en-US" dirty="0"/>
              <a:t>Instrumentation and analysis of NI coils (in synergy with other projects that provide the coils)</a:t>
            </a:r>
          </a:p>
          <a:p>
            <a:pPr lvl="2"/>
            <a:r>
              <a:rPr lang="en-US" dirty="0"/>
              <a:t>Powered samples to test mechanical limitations (NOTE: need to brainstorm)</a:t>
            </a:r>
          </a:p>
          <a:p>
            <a:pPr lvl="2"/>
            <a:r>
              <a:rPr lang="en-US" dirty="0"/>
              <a:t>Integrated conceptual target-magnet design, in close iteration loops with particle-shower simulations</a:t>
            </a:r>
          </a:p>
          <a:p>
            <a:pPr lvl="1"/>
            <a:r>
              <a:rPr lang="en-US" dirty="0"/>
              <a:t>Contact person: Dr. B. </a:t>
            </a:r>
            <a:r>
              <a:rPr lang="en-US" dirty="0" err="1"/>
              <a:t>Auchmann</a:t>
            </a:r>
            <a:endParaRPr lang="en-US" dirty="0"/>
          </a:p>
          <a:p>
            <a:r>
              <a:rPr lang="en-US" dirty="0"/>
              <a:t>University of Geneva</a:t>
            </a:r>
          </a:p>
          <a:p>
            <a:pPr lvl="1"/>
            <a:r>
              <a:rPr lang="en-US" dirty="0"/>
              <a:t>Measurements in support to R&amp;D on HTS</a:t>
            </a:r>
          </a:p>
          <a:p>
            <a:pPr lvl="2"/>
            <a:r>
              <a:rPr lang="en-US" dirty="0"/>
              <a:t>Electro-Mechanical characterization and limits at high field (NOTE: need to brainstorm)</a:t>
            </a:r>
          </a:p>
          <a:p>
            <a:pPr lvl="1"/>
            <a:r>
              <a:rPr lang="en-US" dirty="0"/>
              <a:t>Contact person: Prof. C. </a:t>
            </a:r>
            <a:r>
              <a:rPr lang="en-US" dirty="0" err="1"/>
              <a:t>Senatore</a:t>
            </a:r>
            <a:endParaRPr lang="en-US" dirty="0"/>
          </a:p>
          <a:p>
            <a:r>
              <a:rPr lang="en-US" dirty="0"/>
              <a:t>University of Southampton</a:t>
            </a:r>
          </a:p>
          <a:p>
            <a:pPr lvl="1"/>
            <a:r>
              <a:rPr lang="en-US" dirty="0"/>
              <a:t>Design of solenoids and measurement of HTS properties </a:t>
            </a:r>
          </a:p>
          <a:p>
            <a:r>
              <a:rPr lang="en-US" dirty="0"/>
              <a:t>LNCMI</a:t>
            </a:r>
          </a:p>
          <a:p>
            <a:pPr lvl="1"/>
            <a:r>
              <a:rPr lang="en-US" dirty="0"/>
              <a:t>Contribution to target and cooling solenoid design and development</a:t>
            </a:r>
          </a:p>
          <a:p>
            <a:pPr lvl="2"/>
            <a:r>
              <a:rPr lang="en-US" dirty="0"/>
              <a:t>Power balance and optimization of a hybrid target solenoid</a:t>
            </a:r>
          </a:p>
          <a:p>
            <a:pPr lvl="2"/>
            <a:r>
              <a:rPr lang="en-US" dirty="0"/>
              <a:t>Support for testing in LNCMI HF test facilities (samples and coils)</a:t>
            </a:r>
          </a:p>
          <a:p>
            <a:pPr lvl="1"/>
            <a:r>
              <a:rPr lang="en-US" dirty="0"/>
              <a:t>Contact person: Dr. X. </a:t>
            </a:r>
            <a:r>
              <a:rPr lang="en-US" dirty="0" err="1"/>
              <a:t>Chaud</a:t>
            </a:r>
            <a:r>
              <a:rPr lang="en-US" dirty="0"/>
              <a:t>, Dr. F. </a:t>
            </a:r>
            <a:r>
              <a:rPr lang="en-US" dirty="0" err="1"/>
              <a:t>Debray</a:t>
            </a:r>
            <a:endParaRPr lang="en-US" dirty="0"/>
          </a:p>
          <a:p>
            <a:r>
              <a:rPr lang="en-US" dirty="0"/>
              <a:t>KIT</a:t>
            </a:r>
          </a:p>
          <a:p>
            <a:pPr lvl="1"/>
            <a:r>
              <a:rPr lang="en-US" dirty="0"/>
              <a:t>Participation as associate</a:t>
            </a:r>
          </a:p>
          <a:p>
            <a:pPr lvl="1"/>
            <a:r>
              <a:rPr lang="en-US" dirty="0"/>
              <a:t>Contact person: Dr. T. Arndt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495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3 - Accelerator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CERN SY-EPC</a:t>
            </a:r>
          </a:p>
          <a:p>
            <a:pPr lvl="1"/>
            <a:r>
              <a:rPr lang="en-US" dirty="0"/>
              <a:t>Study and demonstration of integrated storage, conversion and magnet system</a:t>
            </a:r>
          </a:p>
          <a:p>
            <a:pPr lvl="2"/>
            <a:r>
              <a:rPr lang="en-US" dirty="0"/>
              <a:t>Concepts for energy storage and powering </a:t>
            </a:r>
          </a:p>
          <a:p>
            <a:pPr lvl="2"/>
            <a:r>
              <a:rPr lang="en-US" dirty="0"/>
              <a:t>Power conversion</a:t>
            </a:r>
          </a:p>
          <a:p>
            <a:pPr lvl="1"/>
            <a:r>
              <a:rPr lang="en-US" dirty="0"/>
              <a:t>Contact person: Dr. F. </a:t>
            </a:r>
            <a:r>
              <a:rPr lang="en-US" dirty="0" err="1"/>
              <a:t>Boattini</a:t>
            </a:r>
            <a:endParaRPr lang="en-US" dirty="0"/>
          </a:p>
          <a:p>
            <a:r>
              <a:rPr lang="en-US" dirty="0"/>
              <a:t>TU Darmstadt</a:t>
            </a:r>
          </a:p>
          <a:p>
            <a:pPr lvl="1"/>
            <a:r>
              <a:rPr lang="en-US" dirty="0"/>
              <a:t>Modelling and simulation of superconducting magnet systems in combination with the power electronic supplies</a:t>
            </a:r>
          </a:p>
          <a:p>
            <a:pPr lvl="2"/>
            <a:r>
              <a:rPr lang="en-US" dirty="0"/>
              <a:t>Electromagnetic calculations in 2D and 3D, including NC and SC steady-state and transient effects</a:t>
            </a:r>
          </a:p>
          <a:p>
            <a:pPr lvl="2"/>
            <a:r>
              <a:rPr lang="en-US" dirty="0"/>
              <a:t>Model reduction to achieve coupling to suitable circuital model</a:t>
            </a:r>
          </a:p>
          <a:p>
            <a:pPr lvl="2"/>
            <a:r>
              <a:rPr lang="en-US" dirty="0"/>
              <a:t>Sensitivity analysis and optimization of magnet design</a:t>
            </a:r>
          </a:p>
          <a:p>
            <a:pPr lvl="1"/>
            <a:r>
              <a:rPr lang="en-US" dirty="0"/>
              <a:t>Contact person: Prof. H. De </a:t>
            </a:r>
            <a:r>
              <a:rPr lang="en-US" dirty="0" err="1"/>
              <a:t>Gershem</a:t>
            </a:r>
            <a:endParaRPr lang="en-US" dirty="0"/>
          </a:p>
          <a:p>
            <a:r>
              <a:rPr lang="en-US" dirty="0"/>
              <a:t>University of Bologna</a:t>
            </a:r>
          </a:p>
          <a:p>
            <a:pPr lvl="1"/>
            <a:r>
              <a:rPr lang="en-US" dirty="0"/>
              <a:t>Design and analysis of accelerator magnets and powering</a:t>
            </a:r>
          </a:p>
          <a:p>
            <a:pPr lvl="2"/>
            <a:r>
              <a:rPr lang="en-US" dirty="0"/>
              <a:t>Contribution to the conceptual design of AC+DC SC+NC and all-SC magnet systems: magnetic field computations, coupling between insert and </a:t>
            </a:r>
            <a:r>
              <a:rPr lang="en-US" dirty="0" err="1"/>
              <a:t>outsert</a:t>
            </a:r>
            <a:r>
              <a:rPr lang="en-US" dirty="0"/>
              <a:t>, quench simulation, AC loss calculation</a:t>
            </a:r>
          </a:p>
          <a:p>
            <a:pPr lvl="2"/>
            <a:r>
              <a:rPr lang="en-US" dirty="0"/>
              <a:t>Interaction with the designers of the power electronics (UNIBO)</a:t>
            </a:r>
          </a:p>
          <a:p>
            <a:pPr lvl="1"/>
            <a:r>
              <a:rPr lang="en-US" dirty="0"/>
              <a:t>Contact person: Prof. M. </a:t>
            </a:r>
            <a:r>
              <a:rPr lang="en-US" dirty="0" err="1"/>
              <a:t>Breschi</a:t>
            </a:r>
            <a:endParaRPr lang="en-US" dirty="0"/>
          </a:p>
          <a:p>
            <a:r>
              <a:rPr lang="en-US" dirty="0"/>
              <a:t>LNCMI</a:t>
            </a:r>
          </a:p>
          <a:p>
            <a:pPr lvl="1"/>
            <a:r>
              <a:rPr lang="en-US" dirty="0"/>
              <a:t>Energy storage and fast powering</a:t>
            </a:r>
          </a:p>
          <a:p>
            <a:pPr lvl="2"/>
            <a:r>
              <a:rPr lang="en-US" dirty="0"/>
              <a:t>Experience in high-power supplies (recent acquisition of 90 kJ, 2 GW pulsed supply)</a:t>
            </a:r>
          </a:p>
          <a:p>
            <a:pPr lvl="1"/>
            <a:r>
              <a:rPr lang="en-US" dirty="0"/>
              <a:t>Contact person: Dr. J. Beard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365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4 - Collider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/>
          </a:bodyPr>
          <a:lstStyle/>
          <a:p>
            <a:r>
              <a:rPr lang="en-US" dirty="0"/>
              <a:t>KEK</a:t>
            </a:r>
          </a:p>
          <a:p>
            <a:pPr lvl="1"/>
            <a:r>
              <a:rPr lang="en-US" dirty="0"/>
              <a:t>Target and capture solenoids</a:t>
            </a:r>
          </a:p>
          <a:p>
            <a:pPr lvl="2"/>
            <a:r>
              <a:rPr lang="en-US" dirty="0"/>
              <a:t>Share design experience of capture magnets at J-PARC</a:t>
            </a:r>
          </a:p>
          <a:p>
            <a:pPr lvl="1"/>
            <a:r>
              <a:rPr lang="en-US" dirty="0"/>
              <a:t>Study of collider ring and IR magnet design </a:t>
            </a:r>
          </a:p>
          <a:p>
            <a:pPr lvl="2"/>
            <a:r>
              <a:rPr lang="en-US" dirty="0"/>
              <a:t>Design experience of combined function magnet at J-PARC</a:t>
            </a:r>
          </a:p>
          <a:p>
            <a:pPr lvl="2"/>
            <a:r>
              <a:rPr lang="en-US" dirty="0"/>
              <a:t>High field accelerator magnet R&amp;D</a:t>
            </a:r>
          </a:p>
          <a:p>
            <a:pPr lvl="2"/>
            <a:r>
              <a:rPr lang="en-US" dirty="0"/>
              <a:t>Conductor R&amp;D </a:t>
            </a:r>
          </a:p>
          <a:p>
            <a:pPr lvl="1"/>
            <a:r>
              <a:rPr lang="en-US" dirty="0"/>
              <a:t>Radiation tolerance and measurements</a:t>
            </a:r>
          </a:p>
          <a:p>
            <a:pPr lvl="1"/>
            <a:r>
              <a:rPr lang="en-US" dirty="0"/>
              <a:t>Contact person: T. </a:t>
            </a:r>
            <a:r>
              <a:rPr lang="en-US" dirty="0" err="1"/>
              <a:t>Ogitsu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000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Upcoming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/>
          </a:bodyPr>
          <a:lstStyle/>
          <a:p>
            <a:r>
              <a:rPr lang="en-US" dirty="0"/>
              <a:t>Missing a few answers that substantiate the general interest</a:t>
            </a:r>
          </a:p>
          <a:p>
            <a:pPr lvl="1"/>
            <a:r>
              <a:rPr lang="en-US" dirty="0"/>
              <a:t>CEA</a:t>
            </a:r>
          </a:p>
          <a:p>
            <a:pPr lvl="1"/>
            <a:r>
              <a:rPr lang="en-US" dirty="0"/>
              <a:t>INFN</a:t>
            </a:r>
          </a:p>
          <a:p>
            <a:r>
              <a:rPr lang="en-US" dirty="0"/>
              <a:t>Re-hash the tasks and agree on the final objectives (meeting on 10 February)</a:t>
            </a:r>
          </a:p>
          <a:p>
            <a:r>
              <a:rPr lang="en-US" dirty="0"/>
              <a:t>Agree on contacts for each task </a:t>
            </a:r>
          </a:p>
          <a:p>
            <a:r>
              <a:rPr lang="en-US" dirty="0"/>
              <a:t>Produce a first table 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813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190198</TotalTime>
  <Words>481</Words>
  <Application>Microsoft Macintosh PowerPoint</Application>
  <PresentationFormat>Custom</PresentationFormat>
  <Paragraphs>70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Muon Collider  EU Design Study – WP6 Magnets</vt:lpstr>
      <vt:lpstr>Task 2 - Solenoids</vt:lpstr>
      <vt:lpstr>Task 3 - Accelerator</vt:lpstr>
      <vt:lpstr>Task 4 - Collider</vt:lpstr>
      <vt:lpstr>Upcoming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Microsoft Office User</cp:lastModifiedBy>
  <cp:revision>801</cp:revision>
  <cp:lastPrinted>2021-09-29T09:15:00Z</cp:lastPrinted>
  <dcterms:created xsi:type="dcterms:W3CDTF">2019-06-07T07:36:38Z</dcterms:created>
  <dcterms:modified xsi:type="dcterms:W3CDTF">2022-02-08T13:29:35Z</dcterms:modified>
</cp:coreProperties>
</file>