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83" r:id="rId2"/>
    <p:sldId id="391" r:id="rId3"/>
    <p:sldId id="419" r:id="rId4"/>
    <p:sldId id="390" r:id="rId5"/>
    <p:sldId id="385" r:id="rId6"/>
    <p:sldId id="392" r:id="rId7"/>
    <p:sldId id="393" r:id="rId8"/>
    <p:sldId id="394" r:id="rId9"/>
    <p:sldId id="395" r:id="rId10"/>
    <p:sldId id="389" r:id="rId11"/>
    <p:sldId id="420" r:id="rId12"/>
    <p:sldId id="398" r:id="rId13"/>
    <p:sldId id="403" r:id="rId14"/>
    <p:sldId id="404" r:id="rId15"/>
    <p:sldId id="405" r:id="rId16"/>
    <p:sldId id="406" r:id="rId17"/>
    <p:sldId id="407" r:id="rId18"/>
    <p:sldId id="408" r:id="rId19"/>
    <p:sldId id="399" r:id="rId20"/>
    <p:sldId id="401" r:id="rId21"/>
    <p:sldId id="413" r:id="rId22"/>
    <p:sldId id="414" r:id="rId23"/>
    <p:sldId id="415" r:id="rId24"/>
    <p:sldId id="421" r:id="rId25"/>
    <p:sldId id="409" r:id="rId26"/>
    <p:sldId id="410" r:id="rId27"/>
    <p:sldId id="411" r:id="rId28"/>
    <p:sldId id="412" r:id="rId29"/>
    <p:sldId id="400" r:id="rId30"/>
    <p:sldId id="388" r:id="rId31"/>
    <p:sldId id="423" r:id="rId32"/>
    <p:sldId id="416" r:id="rId33"/>
    <p:sldId id="422" r:id="rId34"/>
    <p:sldId id="417" r:id="rId35"/>
    <p:sldId id="418" r:id="rId36"/>
    <p:sldId id="397" r:id="rId3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1" autoAdjust="0"/>
    <p:restoredTop sz="94660"/>
  </p:normalViewPr>
  <p:slideViewPr>
    <p:cSldViewPr snapToGrid="0">
      <p:cViewPr varScale="1">
        <p:scale>
          <a:sx n="69" d="100"/>
          <a:sy n="69" d="100"/>
        </p:scale>
        <p:origin x="408" y="32"/>
      </p:cViewPr>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3.wmf"/><Relationship Id="rId4"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9E76614B-3AB8-4792-99CD-A20F5ACF46C3}" type="datetimeFigureOut">
              <a:rPr lang="en-GB" smtClean="0"/>
              <a:t>07/08/2022</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64FC801-25E8-4908-A21A-4DED601DE33C}" type="slidenum">
              <a:rPr lang="en-GB" smtClean="0"/>
              <a:t>‹#›</a:t>
            </a:fld>
            <a:endParaRPr lang="en-GB"/>
          </a:p>
        </p:txBody>
      </p:sp>
    </p:spTree>
    <p:extLst>
      <p:ext uri="{BB962C8B-B14F-4D97-AF65-F5344CB8AC3E}">
        <p14:creationId xmlns:p14="http://schemas.microsoft.com/office/powerpoint/2010/main" val="40181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9CC52A-59D5-477B-8900-10633140E9BE}" type="slidenum">
              <a:rPr lang="en-US" smtClean="0"/>
              <a:pPr/>
              <a:t>28</a:t>
            </a:fld>
            <a:endParaRPr lang="en-US"/>
          </a:p>
        </p:txBody>
      </p:sp>
    </p:spTree>
    <p:extLst>
      <p:ext uri="{BB962C8B-B14F-4D97-AF65-F5344CB8AC3E}">
        <p14:creationId xmlns:p14="http://schemas.microsoft.com/office/powerpoint/2010/main" val="836824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07/08/2022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35769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07/08/2022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261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07/08/2022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1075889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07/08/2022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172308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8CE144-4A67-4739-B5BE-AF6FCACA10CC}" type="datetimeFigureOut">
              <a:rPr lang="en-GB" smtClean="0"/>
              <a:t>07/08/2022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559335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D8CE144-4A67-4739-B5BE-AF6FCACA10CC}" type="datetimeFigureOut">
              <a:rPr lang="en-GB" smtClean="0"/>
              <a:t>07/08/2022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08370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D8CE144-4A67-4739-B5BE-AF6FCACA10CC}" type="datetimeFigureOut">
              <a:rPr lang="en-GB" smtClean="0"/>
              <a:t>07/08/2022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69193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D8CE144-4A67-4739-B5BE-AF6FCACA10CC}" type="datetimeFigureOut">
              <a:rPr lang="en-GB" smtClean="0"/>
              <a:t>07/08/2022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95811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CE144-4A67-4739-B5BE-AF6FCACA10CC}" type="datetimeFigureOut">
              <a:rPr lang="en-GB" smtClean="0"/>
              <a:t>07/08/2022</a:t>
            </a:fld>
            <a:endParaRPr lang="en-GB"/>
          </a:p>
        </p:txBody>
      </p:sp>
      <p:sp>
        <p:nvSpPr>
          <p:cNvPr id="3" name="Footer Placeholder 2"/>
          <p:cNvSpPr>
            <a:spLocks noGrp="1"/>
          </p:cNvSpPr>
          <p:nvPr>
            <p:ph type="ftr" sz="quarter" idx="11"/>
          </p:nvPr>
        </p:nvSpPr>
        <p:spPr>
          <a:xfrm>
            <a:off x="4070604" y="6349977"/>
            <a:ext cx="4114800" cy="365125"/>
          </a:xfrm>
        </p:spPr>
        <p:txBody>
          <a:bodyPr/>
          <a:lstStyle/>
          <a:p>
            <a:endParaRPr lang="en-GB"/>
          </a:p>
        </p:txBody>
      </p:sp>
      <p:sp>
        <p:nvSpPr>
          <p:cNvPr id="4" name="Slide Number Placeholder 3"/>
          <p:cNvSpPr>
            <a:spLocks noGrp="1"/>
          </p:cNvSpPr>
          <p:nvPr>
            <p:ph type="sldNum" sz="quarter" idx="12"/>
          </p:nvPr>
        </p:nvSpPr>
        <p:spPr/>
        <p:txBody>
          <a:bodyPr/>
          <a:lstStyle/>
          <a:p>
            <a:fld id="{244A79AE-CB97-44E0-A9FB-D08BB7378F1D}" type="slidenum">
              <a:rPr lang="en-GB" smtClean="0"/>
              <a:t>‹#›</a:t>
            </a:fld>
            <a:endParaRPr lang="en-GB"/>
          </a:p>
        </p:txBody>
      </p:sp>
      <p:sp>
        <p:nvSpPr>
          <p:cNvPr id="5" name="Rectangle 4"/>
          <p:cNvSpPr/>
          <p:nvPr userDrawn="1"/>
        </p:nvSpPr>
        <p:spPr>
          <a:xfrm>
            <a:off x="0" y="657858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3132" y="230069"/>
            <a:ext cx="928171" cy="928171"/>
          </a:xfrm>
          <a:prstGeom prst="rect">
            <a:avLst/>
          </a:prstGeom>
        </p:spPr>
      </p:pic>
      <p:sp>
        <p:nvSpPr>
          <p:cNvPr id="8" name="Footer Placeholder 4"/>
          <p:cNvSpPr txBox="1">
            <a:spLocks/>
          </p:cNvSpPr>
          <p:nvPr userDrawn="1"/>
        </p:nvSpPr>
        <p:spPr>
          <a:xfrm>
            <a:off x="2348296" y="6535728"/>
            <a:ext cx="464947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Baltic School of High-Energy Physics and Accelerator Technology</a:t>
            </a:r>
            <a:endParaRPr lang="en-US" dirty="0"/>
          </a:p>
        </p:txBody>
      </p:sp>
      <p:sp>
        <p:nvSpPr>
          <p:cNvPr id="9" name="Slide Number Placeholder 5"/>
          <p:cNvSpPr txBox="1">
            <a:spLocks/>
          </p:cNvSpPr>
          <p:nvPr userDrawn="1"/>
        </p:nvSpPr>
        <p:spPr>
          <a:xfrm>
            <a:off x="9460992" y="653885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F62AA5-A9F9-344C-9738-C68EB5A8EDFF}" type="slidenum">
              <a:rPr lang="en-US" smtClean="0"/>
              <a:pPr/>
              <a:t>‹#›</a:t>
            </a:fld>
            <a:endParaRPr lang="en-US" dirty="0"/>
          </a:p>
        </p:txBody>
      </p:sp>
      <p:sp>
        <p:nvSpPr>
          <p:cNvPr id="10" name="Date Placeholder 19"/>
          <p:cNvSpPr txBox="1">
            <a:spLocks/>
          </p:cNvSpPr>
          <p:nvPr userDrawn="1"/>
        </p:nvSpPr>
        <p:spPr>
          <a:xfrm>
            <a:off x="21336" y="653923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 August 2022</a:t>
            </a:r>
            <a:endParaRPr lang="en-US" dirty="0"/>
          </a:p>
        </p:txBody>
      </p:sp>
      <p:sp>
        <p:nvSpPr>
          <p:cNvPr id="11" name="Footer Placeholder 4"/>
          <p:cNvSpPr txBox="1">
            <a:spLocks/>
          </p:cNvSpPr>
          <p:nvPr userDrawn="1"/>
        </p:nvSpPr>
        <p:spPr>
          <a:xfrm>
            <a:off x="7291064" y="6532484"/>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W. Wuensch, CERN</a:t>
            </a:r>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585" y="11402"/>
            <a:ext cx="1365504" cy="1365504"/>
          </a:xfrm>
          <a:prstGeom prst="rect">
            <a:avLst/>
          </a:prstGeom>
        </p:spPr>
      </p:pic>
    </p:spTree>
    <p:extLst>
      <p:ext uri="{BB962C8B-B14F-4D97-AF65-F5344CB8AC3E}">
        <p14:creationId xmlns:p14="http://schemas.microsoft.com/office/powerpoint/2010/main" val="86558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07/08/2022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673066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07/08/2022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764739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CE144-4A67-4739-B5BE-AF6FCACA10CC}" type="datetimeFigureOut">
              <a:rPr lang="en-GB" smtClean="0"/>
              <a:t>07/08/2022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A79AE-CB97-44E0-A9FB-D08BB7378F1D}" type="slidenum">
              <a:rPr lang="en-GB" smtClean="0"/>
              <a:t>‹#›</a:t>
            </a:fld>
            <a:endParaRPr lang="en-GB"/>
          </a:p>
        </p:txBody>
      </p:sp>
    </p:spTree>
    <p:extLst>
      <p:ext uri="{BB962C8B-B14F-4D97-AF65-F5344CB8AC3E}">
        <p14:creationId xmlns:p14="http://schemas.microsoft.com/office/powerpoint/2010/main" val="218276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21.png"/><Relationship Id="rId3" Type="http://schemas.openxmlformats.org/officeDocument/2006/relationships/image" Target="../media/image17.emf"/><Relationship Id="rId7" Type="http://schemas.openxmlformats.org/officeDocument/2006/relationships/image" Target="../media/image14.wmf"/><Relationship Id="rId12"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16.wmf"/><Relationship Id="rId5" Type="http://schemas.openxmlformats.org/officeDocument/2006/relationships/image" Target="../media/image19.wmf"/><Relationship Id="rId10" Type="http://schemas.openxmlformats.org/officeDocument/2006/relationships/oleObject" Target="../embeddings/oleObject5.bin"/><Relationship Id="rId4" Type="http://schemas.openxmlformats.org/officeDocument/2006/relationships/image" Target="../media/image18.emf"/><Relationship Id="rId9" Type="http://schemas.openxmlformats.org/officeDocument/2006/relationships/image" Target="../media/image15.wmf"/></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wmf"/><Relationship Id="rId7" Type="http://schemas.openxmlformats.org/officeDocument/2006/relationships/image" Target="../media/image11.gi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image" Target="../media/image25.wmf"/><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8.wmf"/><Relationship Id="rId5" Type="http://schemas.openxmlformats.org/officeDocument/2006/relationships/oleObject" Target="../embeddings/oleObject8.bin"/><Relationship Id="rId4" Type="http://schemas.openxmlformats.org/officeDocument/2006/relationships/image" Target="../media/image27.wmf"/><Relationship Id="rId9" Type="http://schemas.openxmlformats.org/officeDocument/2006/relationships/image" Target="../media/image30.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0.jpeg"/><Relationship Id="rId5" Type="http://schemas.openxmlformats.org/officeDocument/2006/relationships/image" Target="../media/image32.jpeg"/><Relationship Id="rId4" Type="http://schemas.openxmlformats.org/officeDocument/2006/relationships/image" Target="../media/image31.wmf"/></Relationships>
</file>

<file path=ppt/slides/_rels/slide22.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3.w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8.wmf"/><Relationship Id="rId11" Type="http://schemas.openxmlformats.org/officeDocument/2006/relationships/image" Target="../media/image32.jpeg"/><Relationship Id="rId5" Type="http://schemas.openxmlformats.org/officeDocument/2006/relationships/oleObject" Target="../embeddings/oleObject12.bin"/><Relationship Id="rId10" Type="http://schemas.openxmlformats.org/officeDocument/2006/relationships/image" Target="../media/image31.wmf"/><Relationship Id="rId4" Type="http://schemas.openxmlformats.org/officeDocument/2006/relationships/image" Target="../media/image27.wmf"/><Relationship Id="rId9" Type="http://schemas.openxmlformats.org/officeDocument/2006/relationships/oleObject" Target="../embeddings/oleObject10.bin"/><Relationship Id="rId14" Type="http://schemas.openxmlformats.org/officeDocument/2006/relationships/image" Target="../media/image320.png"/></Relationships>
</file>

<file path=ppt/slides/_rels/slide2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3.wmf"/><Relationship Id="rId5" Type="http://schemas.openxmlformats.org/officeDocument/2006/relationships/oleObject" Target="../embeddings/oleObject14.bin"/><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4.jpg"/></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hyperlink" Target="https://doi.org/10.1103/PhysRevAccelBeams.19.011001" TargetMode="External"/><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33.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hyperlink" Target="http://clic.cern/" TargetMode="External"/><Relationship Id="rId2" Type="http://schemas.openxmlformats.org/officeDocument/2006/relationships/hyperlink" Target="https://linearcollider.or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lic.cern/european-strategy" TargetMode="External"/><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hyperlink" Target="https://clic-study.web.cern.ch/content/updated-baseline-document"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8678" y="2358043"/>
            <a:ext cx="8302752" cy="1077218"/>
          </a:xfrm>
          <a:prstGeom prst="rect">
            <a:avLst/>
          </a:prstGeom>
          <a:noFill/>
        </p:spPr>
        <p:txBody>
          <a:bodyPr wrap="square" rtlCol="0">
            <a:spAutoFit/>
          </a:bodyPr>
          <a:lstStyle/>
          <a:p>
            <a:pPr lvl="0" algn="ctr"/>
            <a:r>
              <a:rPr lang="en-US" sz="3200" dirty="0" smtClean="0"/>
              <a:t>High-Gradient Acceleration and Applications</a:t>
            </a:r>
          </a:p>
          <a:p>
            <a:pPr lvl="0" algn="ctr"/>
            <a:r>
              <a:rPr lang="en-US" sz="3200" dirty="0" smtClean="0"/>
              <a:t>Part 1 </a:t>
            </a:r>
          </a:p>
        </p:txBody>
      </p:sp>
    </p:spTree>
    <p:extLst>
      <p:ext uri="{BB962C8B-B14F-4D97-AF65-F5344CB8AC3E}">
        <p14:creationId xmlns:p14="http://schemas.microsoft.com/office/powerpoint/2010/main" val="1596659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LIC-flow-of-particle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78624" y="166016"/>
            <a:ext cx="11252917" cy="6329765"/>
          </a:xfrm>
          <a:prstGeom prst="rect">
            <a:avLst/>
          </a:prstGeom>
        </p:spPr>
      </p:pic>
    </p:spTree>
    <p:extLst>
      <p:ext uri="{BB962C8B-B14F-4D97-AF65-F5344CB8AC3E}">
        <p14:creationId xmlns:p14="http://schemas.microsoft.com/office/powerpoint/2010/main" val="3329547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4960" y="2164080"/>
            <a:ext cx="8613648" cy="461665"/>
          </a:xfrm>
          <a:prstGeom prst="rect">
            <a:avLst/>
          </a:prstGeom>
          <a:noFill/>
        </p:spPr>
        <p:txBody>
          <a:bodyPr wrap="square" rtlCol="0">
            <a:spAutoFit/>
          </a:bodyPr>
          <a:lstStyle/>
          <a:p>
            <a:pPr algn="ctr"/>
            <a:r>
              <a:rPr lang="en-US" sz="2400" dirty="0" smtClean="0"/>
              <a:t>A very brief introduction to radio frequency acceleration</a:t>
            </a:r>
          </a:p>
        </p:txBody>
      </p:sp>
    </p:spTree>
    <p:extLst>
      <p:ext uri="{BB962C8B-B14F-4D97-AF65-F5344CB8AC3E}">
        <p14:creationId xmlns:p14="http://schemas.microsoft.com/office/powerpoint/2010/main" val="4139409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ERN\dfs\Workspaces\w\Wuensch\Talks\2012\Linear collider school 2012\IMG_0719.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2796540"/>
            <a:ext cx="5415281" cy="406146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ERN\dfs\Workspaces\w\Wuensch\Talks\2013\Linear collider school 2013\Animations\From Rolf\Animated Gifs\DLWg_E,H.avi.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155504" y="0"/>
            <a:ext cx="9036496" cy="3862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296388" y="4775800"/>
            <a:ext cx="5385072" cy="1569660"/>
          </a:xfrm>
          <a:prstGeom prst="rect">
            <a:avLst/>
          </a:prstGeom>
          <a:noFill/>
        </p:spPr>
        <p:txBody>
          <a:bodyPr wrap="square" rtlCol="0">
            <a:spAutoFit/>
          </a:bodyPr>
          <a:lstStyle/>
          <a:p>
            <a:r>
              <a:rPr lang="en-GB" sz="2400" dirty="0"/>
              <a:t>B</a:t>
            </a:r>
            <a:r>
              <a:rPr lang="en-GB" sz="2400" dirty="0" smtClean="0"/>
              <a:t>eam propagation direction. Beam and phase velocity must be the same – synchronism.</a:t>
            </a:r>
          </a:p>
          <a:p>
            <a:r>
              <a:rPr lang="en-US" sz="2400" dirty="0" smtClean="0"/>
              <a:t>How can this be arranged?</a:t>
            </a:r>
            <a:endParaRPr lang="en-GB" sz="2400" dirty="0"/>
          </a:p>
        </p:txBody>
      </p:sp>
      <p:cxnSp>
        <p:nvCxnSpPr>
          <p:cNvPr id="5" name="Straight Arrow Connector 4"/>
          <p:cNvCxnSpPr/>
          <p:nvPr/>
        </p:nvCxnSpPr>
        <p:spPr>
          <a:xfrm flipH="1">
            <a:off x="6521605" y="4282983"/>
            <a:ext cx="4032447" cy="7200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165860" y="1310640"/>
            <a:ext cx="1531573" cy="646331"/>
          </a:xfrm>
          <a:prstGeom prst="rect">
            <a:avLst/>
          </a:prstGeom>
          <a:noFill/>
        </p:spPr>
        <p:txBody>
          <a:bodyPr wrap="none" rtlCol="0">
            <a:spAutoFit/>
          </a:bodyPr>
          <a:lstStyle/>
          <a:p>
            <a:r>
              <a:rPr lang="en-US" dirty="0" smtClean="0">
                <a:solidFill>
                  <a:srgbClr val="0070C0"/>
                </a:solidFill>
              </a:rPr>
              <a:t>Electric field</a:t>
            </a:r>
          </a:p>
          <a:p>
            <a:r>
              <a:rPr lang="en-US" dirty="0" smtClean="0">
                <a:solidFill>
                  <a:srgbClr val="FF0000"/>
                </a:solidFill>
              </a:rPr>
              <a:t>Magnetic field</a:t>
            </a:r>
            <a:endParaRPr lang="en-GB" dirty="0">
              <a:solidFill>
                <a:srgbClr val="FF0000"/>
              </a:solidFill>
            </a:endParaRPr>
          </a:p>
        </p:txBody>
      </p:sp>
    </p:spTree>
    <p:extLst>
      <p:ext uri="{BB962C8B-B14F-4D97-AF65-F5344CB8AC3E}">
        <p14:creationId xmlns:p14="http://schemas.microsoft.com/office/powerpoint/2010/main" val="38181278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2435" y="243840"/>
            <a:ext cx="5693418" cy="584775"/>
          </a:xfrm>
          <a:prstGeom prst="rect">
            <a:avLst/>
          </a:prstGeom>
          <a:noFill/>
        </p:spPr>
        <p:txBody>
          <a:bodyPr wrap="none" rtlCol="0">
            <a:spAutoFit/>
          </a:bodyPr>
          <a:lstStyle/>
          <a:p>
            <a:pPr algn="ctr"/>
            <a:r>
              <a:rPr lang="en-US" sz="3200" dirty="0" smtClean="0"/>
              <a:t>Uniform (rectangular) waveguide</a:t>
            </a:r>
            <a:endParaRPr lang="en-GB" sz="3200" dirty="0"/>
          </a:p>
        </p:txBody>
      </p:sp>
      <p:grpSp>
        <p:nvGrpSpPr>
          <p:cNvPr id="3" name="Group 2"/>
          <p:cNvGrpSpPr/>
          <p:nvPr/>
        </p:nvGrpSpPr>
        <p:grpSpPr>
          <a:xfrm>
            <a:off x="1660757" y="2523110"/>
            <a:ext cx="2880320" cy="1440160"/>
            <a:chOff x="2411760" y="1988840"/>
            <a:chExt cx="2880320" cy="1440160"/>
          </a:xfrm>
        </p:grpSpPr>
        <p:sp>
          <p:nvSpPr>
            <p:cNvPr id="4" name="Rectangle 3"/>
            <p:cNvSpPr/>
            <p:nvPr/>
          </p:nvSpPr>
          <p:spPr>
            <a:xfrm>
              <a:off x="2411760" y="1988840"/>
              <a:ext cx="2880320" cy="14401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V="1">
              <a:off x="3851920" y="2132856"/>
              <a:ext cx="0"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4347592"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339480" y="2276872"/>
              <a:ext cx="8384" cy="927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4788024"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907432" y="2636912"/>
              <a:ext cx="8384" cy="5676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808640" y="1973758"/>
            <a:ext cx="2584554" cy="369332"/>
          </a:xfrm>
          <a:prstGeom prst="rect">
            <a:avLst/>
          </a:prstGeom>
          <a:noFill/>
        </p:spPr>
        <p:txBody>
          <a:bodyPr wrap="none" rtlCol="0">
            <a:spAutoFit/>
          </a:bodyPr>
          <a:lstStyle/>
          <a:p>
            <a:r>
              <a:rPr lang="en-GB" dirty="0" smtClean="0"/>
              <a:t>The lines are electric field</a:t>
            </a:r>
            <a:endParaRPr lang="en-GB" dirty="0"/>
          </a:p>
        </p:txBody>
      </p:sp>
      <p:sp>
        <p:nvSpPr>
          <p:cNvPr id="12" name="TextBox 11"/>
          <p:cNvSpPr txBox="1"/>
          <p:nvPr/>
        </p:nvSpPr>
        <p:spPr>
          <a:xfrm>
            <a:off x="3414198" y="3963270"/>
            <a:ext cx="926857" cy="369332"/>
          </a:xfrm>
          <a:prstGeom prst="rect">
            <a:avLst/>
          </a:prstGeom>
          <a:noFill/>
        </p:spPr>
        <p:txBody>
          <a:bodyPr wrap="none" rtlCol="0">
            <a:spAutoFit/>
          </a:bodyPr>
          <a:lstStyle/>
          <a:p>
            <a:r>
              <a:rPr lang="en-US" dirty="0" smtClean="0"/>
              <a:t>Width a</a:t>
            </a:r>
            <a:endParaRPr lang="en-GB" dirty="0"/>
          </a:p>
        </p:txBody>
      </p:sp>
      <p:graphicFrame>
        <p:nvGraphicFramePr>
          <p:cNvPr id="13" name="Object 12"/>
          <p:cNvGraphicFramePr>
            <a:graphicFrameLocks noChangeAspect="1"/>
          </p:cNvGraphicFramePr>
          <p:nvPr>
            <p:extLst/>
          </p:nvPr>
        </p:nvGraphicFramePr>
        <p:xfrm>
          <a:off x="6027286" y="2030575"/>
          <a:ext cx="3305175" cy="927100"/>
        </p:xfrm>
        <a:graphic>
          <a:graphicData uri="http://schemas.openxmlformats.org/presentationml/2006/ole">
            <mc:AlternateContent xmlns:mc="http://schemas.openxmlformats.org/markup-compatibility/2006">
              <mc:Choice xmlns:v="urn:schemas-microsoft-com:vml" Requires="v">
                <p:oleObj spid="_x0000_s2118" name="Equation" r:id="rId3" imgW="1536480" imgH="431640" progId="Equation.3">
                  <p:embed/>
                </p:oleObj>
              </mc:Choice>
              <mc:Fallback>
                <p:oleObj name="Equation" r:id="rId3" imgW="1536480" imgH="431640" progId="Equation.3">
                  <p:embed/>
                  <p:pic>
                    <p:nvPicPr>
                      <p:cNvPr id="13"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7286" y="2030575"/>
                        <a:ext cx="3305175"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7203367" y="1376063"/>
            <a:ext cx="1499128" cy="369332"/>
          </a:xfrm>
          <a:prstGeom prst="rect">
            <a:avLst/>
          </a:prstGeom>
          <a:noFill/>
        </p:spPr>
        <p:txBody>
          <a:bodyPr wrap="none" rtlCol="0">
            <a:spAutoFit/>
          </a:bodyPr>
          <a:lstStyle/>
          <a:p>
            <a:r>
              <a:rPr lang="en-US" dirty="0" smtClean="0"/>
              <a:t>Field solution </a:t>
            </a:r>
            <a:endParaRPr lang="en-GB" dirty="0"/>
          </a:p>
        </p:txBody>
      </p:sp>
      <p:sp>
        <p:nvSpPr>
          <p:cNvPr id="15" name="TextBox 14"/>
          <p:cNvSpPr txBox="1"/>
          <p:nvPr/>
        </p:nvSpPr>
        <p:spPr>
          <a:xfrm>
            <a:off x="2816865" y="3922620"/>
            <a:ext cx="284052" cy="369332"/>
          </a:xfrm>
          <a:prstGeom prst="rect">
            <a:avLst/>
          </a:prstGeom>
          <a:noFill/>
        </p:spPr>
        <p:txBody>
          <a:bodyPr wrap="none" rtlCol="0">
            <a:spAutoFit/>
          </a:bodyPr>
          <a:lstStyle/>
          <a:p>
            <a:r>
              <a:rPr lang="en-US" dirty="0" smtClean="0"/>
              <a:t>x</a:t>
            </a:r>
            <a:endParaRPr lang="en-GB" dirty="0"/>
          </a:p>
        </p:txBody>
      </p:sp>
      <p:sp>
        <p:nvSpPr>
          <p:cNvPr id="16" name="TextBox 15"/>
          <p:cNvSpPr txBox="1"/>
          <p:nvPr/>
        </p:nvSpPr>
        <p:spPr>
          <a:xfrm>
            <a:off x="1291918" y="2986516"/>
            <a:ext cx="288862" cy="369332"/>
          </a:xfrm>
          <a:prstGeom prst="rect">
            <a:avLst/>
          </a:prstGeom>
          <a:noFill/>
        </p:spPr>
        <p:txBody>
          <a:bodyPr wrap="none" rtlCol="0">
            <a:spAutoFit/>
          </a:bodyPr>
          <a:lstStyle/>
          <a:p>
            <a:r>
              <a:rPr lang="en-US" dirty="0" smtClean="0"/>
              <a:t>y</a:t>
            </a:r>
            <a:endParaRPr lang="en-GB" dirty="0"/>
          </a:p>
        </p:txBody>
      </p:sp>
      <p:graphicFrame>
        <p:nvGraphicFramePr>
          <p:cNvPr id="17" name="Object 2"/>
          <p:cNvGraphicFramePr>
            <a:graphicFrameLocks noChangeAspect="1"/>
          </p:cNvGraphicFramePr>
          <p:nvPr>
            <p:extLst/>
          </p:nvPr>
        </p:nvGraphicFramePr>
        <p:xfrm>
          <a:off x="6324500" y="3455063"/>
          <a:ext cx="2574925" cy="1039812"/>
        </p:xfrm>
        <a:graphic>
          <a:graphicData uri="http://schemas.openxmlformats.org/presentationml/2006/ole">
            <mc:AlternateContent xmlns:mc="http://schemas.openxmlformats.org/markup-compatibility/2006">
              <mc:Choice xmlns:v="urn:schemas-microsoft-com:vml" Requires="v">
                <p:oleObj spid="_x0000_s2119" name="Equation" r:id="rId5" imgW="1257120" imgH="507960" progId="Equation.3">
                  <p:embed/>
                </p:oleObj>
              </mc:Choice>
              <mc:Fallback>
                <p:oleObj name="Equation" r:id="rId5" imgW="1257120" imgH="507960" progId="Equation.3">
                  <p:embed/>
                  <p:pic>
                    <p:nvPicPr>
                      <p:cNvPr id="17"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500" y="3455063"/>
                        <a:ext cx="2574925" cy="103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a:xfrm>
            <a:off x="8702495" y="5190841"/>
            <a:ext cx="2997680" cy="461665"/>
          </a:xfrm>
          <a:prstGeom prst="rect">
            <a:avLst/>
          </a:prstGeom>
          <a:noFill/>
        </p:spPr>
        <p:txBody>
          <a:bodyPr wrap="none" rtlCol="0">
            <a:spAutoFit/>
          </a:bodyPr>
          <a:lstStyle/>
          <a:p>
            <a:r>
              <a:rPr lang="en-US" sz="2400" dirty="0" smtClean="0"/>
              <a:t>Gives cutoff </a:t>
            </a:r>
            <a:r>
              <a:rPr lang="en-US" sz="2400" dirty="0"/>
              <a:t>f</a:t>
            </a:r>
            <a:r>
              <a:rPr lang="en-US" sz="2400" dirty="0" smtClean="0"/>
              <a:t>requency</a:t>
            </a:r>
            <a:endParaRPr lang="en-GB" sz="2400" dirty="0"/>
          </a:p>
        </p:txBody>
      </p:sp>
      <p:cxnSp>
        <p:nvCxnSpPr>
          <p:cNvPr id="20" name="Straight Arrow Connector 19"/>
          <p:cNvCxnSpPr/>
          <p:nvPr/>
        </p:nvCxnSpPr>
        <p:spPr>
          <a:xfrm flipH="1" flipV="1">
            <a:off x="8551943" y="4559313"/>
            <a:ext cx="150552" cy="43295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581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2"/>
          </p:nvPr>
        </p:nvSpPr>
        <p:spPr>
          <a:xfrm>
            <a:off x="8007030" y="6408977"/>
            <a:ext cx="2133600" cy="365125"/>
          </a:xfrm>
        </p:spPr>
        <p:txBody>
          <a:bodyPr/>
          <a:lstStyle/>
          <a:p>
            <a:fld id="{358ABE59-9B7B-4807-8A81-8F4A97CD8D42}" type="slidenum">
              <a:rPr lang="en-US" smtClean="0"/>
              <a:pPr/>
              <a:t>14</a:t>
            </a:fld>
            <a:endParaRPr lang="en-US" dirty="0"/>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65382" y="3481627"/>
            <a:ext cx="4032448" cy="3132842"/>
          </a:xfrm>
          <a:prstGeom prst="rect">
            <a:avLst/>
          </a:prstGeom>
          <a:noFill/>
          <a:ln w="9525">
            <a:noFill/>
            <a:miter lim="800000"/>
            <a:headEnd/>
            <a:tailEnd/>
          </a:ln>
          <a:effectLst/>
        </p:spPr>
      </p:pic>
      <p:pic>
        <p:nvPicPr>
          <p:cNvPr id="5" name="Picture 5"/>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612360" y="52627"/>
            <a:ext cx="3985470" cy="3096344"/>
          </a:xfrm>
          <a:prstGeom prst="rect">
            <a:avLst/>
          </a:prstGeom>
          <a:noFill/>
          <a:ln w="9525">
            <a:noFill/>
            <a:miter lim="800000"/>
            <a:headEnd/>
            <a:tailEnd/>
          </a:ln>
          <a:effectLst/>
        </p:spPr>
      </p:pic>
      <p:pic>
        <p:nvPicPr>
          <p:cNvPr id="6" name="Picture 10"/>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705350" y="1897451"/>
            <a:ext cx="4619625" cy="3267075"/>
          </a:xfrm>
          <a:prstGeom prst="rect">
            <a:avLst/>
          </a:prstGeom>
          <a:noFill/>
          <a:ln w="9525">
            <a:noFill/>
            <a:miter lim="800000"/>
            <a:headEnd/>
            <a:tailEnd/>
          </a:ln>
          <a:effectLst/>
        </p:spPr>
      </p:pic>
      <p:cxnSp>
        <p:nvCxnSpPr>
          <p:cNvPr id="7" name="Straight Arrow Connector 6"/>
          <p:cNvCxnSpPr/>
          <p:nvPr/>
        </p:nvCxnSpPr>
        <p:spPr>
          <a:xfrm rot="10800000" flipV="1">
            <a:off x="5233742" y="2545523"/>
            <a:ext cx="1296144" cy="43204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4441654" y="3193595"/>
            <a:ext cx="2016224" cy="72008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497438" y="5569859"/>
            <a:ext cx="4032448" cy="646331"/>
          </a:xfrm>
          <a:prstGeom prst="rect">
            <a:avLst/>
          </a:prstGeom>
          <a:noFill/>
        </p:spPr>
        <p:txBody>
          <a:bodyPr wrap="square" rtlCol="0">
            <a:spAutoFit/>
          </a:bodyPr>
          <a:lstStyle/>
          <a:p>
            <a:r>
              <a:rPr lang="en-US" dirty="0" smtClean="0"/>
              <a:t>Horizontal green line: waveguide k is 0.75 of free space k at 11.994 GHz </a:t>
            </a:r>
            <a:endParaRPr lang="en-US" dirty="0"/>
          </a:p>
        </p:txBody>
      </p:sp>
      <p:sp>
        <p:nvSpPr>
          <p:cNvPr id="10" name="TextBox 9"/>
          <p:cNvSpPr txBox="1"/>
          <p:nvPr/>
        </p:nvSpPr>
        <p:spPr>
          <a:xfrm>
            <a:off x="1561334" y="313275"/>
            <a:ext cx="4752528" cy="523220"/>
          </a:xfrm>
          <a:prstGeom prst="rect">
            <a:avLst/>
          </a:prstGeom>
          <a:noFill/>
        </p:spPr>
        <p:txBody>
          <a:bodyPr wrap="square" rtlCol="0">
            <a:spAutoFit/>
          </a:bodyPr>
          <a:lstStyle/>
          <a:p>
            <a:r>
              <a:rPr lang="en-US" sz="2800" dirty="0" smtClean="0"/>
              <a:t>The dispersion curve</a:t>
            </a:r>
            <a:endParaRPr lang="en-US" sz="2800" dirty="0"/>
          </a:p>
        </p:txBody>
      </p:sp>
      <p:sp>
        <p:nvSpPr>
          <p:cNvPr id="11" name="TextBox 10"/>
          <p:cNvSpPr txBox="1"/>
          <p:nvPr/>
        </p:nvSpPr>
        <p:spPr>
          <a:xfrm>
            <a:off x="10830435" y="1653765"/>
            <a:ext cx="766235" cy="369332"/>
          </a:xfrm>
          <a:prstGeom prst="rect">
            <a:avLst/>
          </a:prstGeom>
          <a:noFill/>
        </p:spPr>
        <p:txBody>
          <a:bodyPr wrap="none" rtlCol="0">
            <a:spAutoFit/>
          </a:bodyPr>
          <a:lstStyle/>
          <a:p>
            <a:r>
              <a:rPr lang="en-US" dirty="0" smtClean="0"/>
              <a:t>case 1</a:t>
            </a:r>
            <a:endParaRPr lang="en-US" dirty="0"/>
          </a:p>
        </p:txBody>
      </p:sp>
      <p:sp>
        <p:nvSpPr>
          <p:cNvPr id="12" name="TextBox 11"/>
          <p:cNvSpPr txBox="1"/>
          <p:nvPr/>
        </p:nvSpPr>
        <p:spPr>
          <a:xfrm>
            <a:off x="10830434" y="4552455"/>
            <a:ext cx="766235" cy="369332"/>
          </a:xfrm>
          <a:prstGeom prst="rect">
            <a:avLst/>
          </a:prstGeom>
          <a:noFill/>
        </p:spPr>
        <p:txBody>
          <a:bodyPr wrap="none" rtlCol="0">
            <a:spAutoFit/>
          </a:bodyPr>
          <a:lstStyle/>
          <a:p>
            <a:r>
              <a:rPr lang="en-US" dirty="0" smtClean="0"/>
              <a:t>case 2</a:t>
            </a:r>
            <a:endParaRPr lang="en-US" dirty="0"/>
          </a:p>
        </p:txBody>
      </p:sp>
      <p:graphicFrame>
        <p:nvGraphicFramePr>
          <p:cNvPr id="13" name="Object 12"/>
          <p:cNvGraphicFramePr>
            <a:graphicFrameLocks noChangeAspect="1"/>
          </p:cNvGraphicFramePr>
          <p:nvPr>
            <p:extLst/>
          </p:nvPr>
        </p:nvGraphicFramePr>
        <p:xfrm>
          <a:off x="5905180" y="3392727"/>
          <a:ext cx="241300" cy="177800"/>
        </p:xfrm>
        <a:graphic>
          <a:graphicData uri="http://schemas.openxmlformats.org/presentationml/2006/ole">
            <mc:AlternateContent xmlns:mc="http://schemas.openxmlformats.org/markup-compatibility/2006">
              <mc:Choice xmlns:v="urn:schemas-microsoft-com:vml" Requires="v">
                <p:oleObj spid="_x0000_s3176" name="Equation" r:id="rId6" imgW="241200" imgH="177480" progId="Equation.3">
                  <p:embed/>
                </p:oleObj>
              </mc:Choice>
              <mc:Fallback>
                <p:oleObj name="Equation" r:id="rId6" imgW="241200" imgH="177480" progId="Equation.3">
                  <p:embed/>
                  <p:pic>
                    <p:nvPicPr>
                      <p:cNvPr id="13"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5180" y="3392727"/>
                        <a:ext cx="241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nvPr>
        </p:nvGraphicFramePr>
        <p:xfrm>
          <a:off x="4582381" y="1046343"/>
          <a:ext cx="1742594" cy="792088"/>
        </p:xfrm>
        <a:graphic>
          <a:graphicData uri="http://schemas.openxmlformats.org/presentationml/2006/ole">
            <mc:AlternateContent xmlns:mc="http://schemas.openxmlformats.org/markup-compatibility/2006">
              <mc:Choice xmlns:v="urn:schemas-microsoft-com:vml" Requires="v">
                <p:oleObj spid="_x0000_s3177" name="Equation" r:id="rId8" imgW="1117440" imgH="507960" progId="Equation.3">
                  <p:embed/>
                </p:oleObj>
              </mc:Choice>
              <mc:Fallback>
                <p:oleObj name="Equation" r:id="rId8" imgW="1117440" imgH="507960" progId="Equation.3">
                  <p:embed/>
                  <p:pic>
                    <p:nvPicPr>
                      <p:cNvPr id="14"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82381" y="1046343"/>
                        <a:ext cx="1742594"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3"/>
          <p:cNvGraphicFramePr>
            <a:graphicFrameLocks noChangeAspect="1"/>
          </p:cNvGraphicFramePr>
          <p:nvPr>
            <p:extLst/>
          </p:nvPr>
        </p:nvGraphicFramePr>
        <p:xfrm>
          <a:off x="1561334" y="4598745"/>
          <a:ext cx="633413" cy="612775"/>
        </p:xfrm>
        <a:graphic>
          <a:graphicData uri="http://schemas.openxmlformats.org/presentationml/2006/ole">
            <mc:AlternateContent xmlns:mc="http://schemas.openxmlformats.org/markup-compatibility/2006">
              <mc:Choice xmlns:v="urn:schemas-microsoft-com:vml" Requires="v">
                <p:oleObj spid="_x0000_s3178" name="Equation" r:id="rId10" imgW="406080" imgH="393480" progId="Equation.3">
                  <p:embed/>
                </p:oleObj>
              </mc:Choice>
              <mc:Fallback>
                <p:oleObj name="Equation" r:id="rId10" imgW="406080" imgH="393480" progId="Equation.3">
                  <p:embed/>
                  <p:pic>
                    <p:nvPicPr>
                      <p:cNvPr id="15"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61334" y="4598745"/>
                        <a:ext cx="633413" cy="61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16" name="TextBox 15"/>
              <p:cNvSpPr txBox="1"/>
              <p:nvPr/>
            </p:nvSpPr>
            <p:spPr>
              <a:xfrm>
                <a:off x="2209406" y="1128656"/>
                <a:ext cx="1192185" cy="4725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𝑣</m:t>
                          </m:r>
                        </m:e>
                        <m:sub>
                          <m:r>
                            <a:rPr lang="en-GB" b="0" i="1" smtClean="0">
                              <a:latin typeface="Cambria Math" panose="02040503050406030204" pitchFamily="18" charset="0"/>
                            </a:rPr>
                            <m:t>𝑝h𝑎𝑠𝑒</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𝜔</m:t>
                          </m:r>
                        </m:num>
                        <m:den>
                          <m:r>
                            <a:rPr lang="en-GB" b="0" i="1" smtClean="0">
                              <a:latin typeface="Cambria Math" panose="02040503050406030204" pitchFamily="18" charset="0"/>
                            </a:rPr>
                            <m:t>𝑘</m:t>
                          </m:r>
                        </m:den>
                      </m:f>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2209406" y="1128656"/>
                <a:ext cx="1192185" cy="472565"/>
              </a:xfrm>
              <a:prstGeom prst="rect">
                <a:avLst/>
              </a:prstGeom>
              <a:blipFill>
                <a:blip r:embed="rId12"/>
                <a:stretch>
                  <a:fillRect/>
                </a:stretch>
              </a:blipFill>
            </p:spPr>
            <p:txBody>
              <a:bodyPr/>
              <a:lstStyle/>
              <a:p>
                <a:r>
                  <a:rPr lang="en-GB">
                    <a:noFill/>
                  </a:rPr>
                  <a:t> </a:t>
                </a:r>
              </a:p>
            </p:txBody>
          </p:sp>
        </mc:Fallback>
      </mc:AlternateContent>
      <p:sp>
        <p:nvSpPr>
          <p:cNvPr id="17" name="TextBox 16"/>
          <p:cNvSpPr txBox="1"/>
          <p:nvPr/>
        </p:nvSpPr>
        <p:spPr>
          <a:xfrm>
            <a:off x="65784" y="4182419"/>
            <a:ext cx="1870512" cy="369332"/>
          </a:xfrm>
          <a:prstGeom prst="rect">
            <a:avLst/>
          </a:prstGeom>
          <a:noFill/>
        </p:spPr>
        <p:txBody>
          <a:bodyPr wrap="none" rtlCol="0">
            <a:spAutoFit/>
          </a:bodyPr>
          <a:lstStyle/>
          <a:p>
            <a:r>
              <a:rPr lang="en-US" dirty="0" smtClean="0"/>
              <a:t>Speed of light line</a:t>
            </a:r>
            <a:endParaRPr lang="en-GB" dirty="0"/>
          </a:p>
        </p:txBody>
      </p:sp>
      <mc:AlternateContent xmlns:mc="http://schemas.openxmlformats.org/markup-compatibility/2006" xmlns:a14="http://schemas.microsoft.com/office/drawing/2010/main">
        <mc:Choice Requires="a14">
          <p:sp>
            <p:nvSpPr>
              <p:cNvPr id="2" name="TextBox 1"/>
              <p:cNvSpPr txBox="1"/>
              <p:nvPr/>
            </p:nvSpPr>
            <p:spPr>
              <a:xfrm>
                <a:off x="288344" y="5569859"/>
                <a:ext cx="1647952" cy="5259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sz="320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𝑖</m:t>
                          </m:r>
                          <m:d>
                            <m:dPr>
                              <m:ctrlPr>
                                <a:rPr lang="en-US" sz="3200" b="0" i="1" smtClean="0">
                                  <a:latin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𝜔</m:t>
                              </m:r>
                              <m:r>
                                <a:rPr lang="en-US" sz="3200" b="0" i="1" smtClean="0">
                                  <a:latin typeface="Cambria Math" panose="02040503050406030204" pitchFamily="18" charset="0"/>
                                  <a:ea typeface="Cambria Math" panose="02040503050406030204" pitchFamily="18" charset="0"/>
                                </a:rPr>
                                <m:t>𝑡</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𝑘𝑧</m:t>
                              </m:r>
                            </m:e>
                          </m:d>
                        </m:sup>
                      </m:sSup>
                    </m:oMath>
                  </m:oMathPara>
                </a14:m>
                <a:endParaRPr lang="en-GB" sz="3200" dirty="0"/>
              </a:p>
            </p:txBody>
          </p:sp>
        </mc:Choice>
        <mc:Fallback xmlns="">
          <p:sp>
            <p:nvSpPr>
              <p:cNvPr id="2" name="TextBox 1"/>
              <p:cNvSpPr txBox="1">
                <a:spLocks noRot="1" noChangeAspect="1" noMove="1" noResize="1" noEditPoints="1" noAdjustHandles="1" noChangeArrowheads="1" noChangeShapeType="1" noTextEdit="1"/>
              </p:cNvSpPr>
              <p:nvPr/>
            </p:nvSpPr>
            <p:spPr>
              <a:xfrm>
                <a:off x="288344" y="5569859"/>
                <a:ext cx="1647952" cy="525913"/>
              </a:xfrm>
              <a:prstGeom prst="rect">
                <a:avLst/>
              </a:prstGeom>
              <a:blipFill>
                <a:blip r:embed="rId1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656018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515882" y="1514769"/>
            <a:ext cx="5648829" cy="1785552"/>
            <a:chOff x="1483152" y="1521347"/>
            <a:chExt cx="5648829" cy="1785552"/>
          </a:xfrm>
        </p:grpSpPr>
        <p:sp>
          <p:nvSpPr>
            <p:cNvPr id="2" name="Oval 1"/>
            <p:cNvSpPr/>
            <p:nvPr/>
          </p:nvSpPr>
          <p:spPr>
            <a:xfrm>
              <a:off x="6507965" y="1521347"/>
              <a:ext cx="624016" cy="17855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483152" y="1521348"/>
              <a:ext cx="624016" cy="17855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a:stCxn id="3" idx="0"/>
              <a:endCxn id="2" idx="0"/>
            </p:cNvCxnSpPr>
            <p:nvPr/>
          </p:nvCxnSpPr>
          <p:spPr>
            <a:xfrm flipV="1">
              <a:off x="1795160" y="1521347"/>
              <a:ext cx="502481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3" idx="4"/>
              <a:endCxn id="2" idx="4"/>
            </p:cNvCxnSpPr>
            <p:nvPr/>
          </p:nvCxnSpPr>
          <p:spPr>
            <a:xfrm flipV="1">
              <a:off x="1795160" y="3306898"/>
              <a:ext cx="502481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2578740" y="331956"/>
            <a:ext cx="5523115" cy="461665"/>
          </a:xfrm>
          <a:prstGeom prst="rect">
            <a:avLst/>
          </a:prstGeom>
          <a:noFill/>
        </p:spPr>
        <p:txBody>
          <a:bodyPr wrap="none" rtlCol="0">
            <a:spAutoFit/>
          </a:bodyPr>
          <a:lstStyle/>
          <a:p>
            <a:r>
              <a:rPr lang="en-US" sz="2400" dirty="0" smtClean="0"/>
              <a:t>How do we slow down phase velocity to c?</a:t>
            </a:r>
            <a:endParaRPr lang="en-GB" sz="2400" dirty="0"/>
          </a:p>
        </p:txBody>
      </p:sp>
      <p:pic>
        <p:nvPicPr>
          <p:cNvPr id="12" name="Picture 3" descr="\\CERN\dfs\Workspaces\w\Wuensch\Talks\2011\LC school 2011\from others\DSC0452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06164" y="4052474"/>
            <a:ext cx="5699334" cy="2066791"/>
          </a:xfrm>
          <a:prstGeom prst="rect">
            <a:avLst/>
          </a:prstGeom>
          <a:noFill/>
        </p:spPr>
      </p:pic>
      <p:sp>
        <p:nvSpPr>
          <p:cNvPr id="13" name="TextBox 12"/>
          <p:cNvSpPr txBox="1"/>
          <p:nvPr/>
        </p:nvSpPr>
        <p:spPr>
          <a:xfrm>
            <a:off x="8663775" y="2207489"/>
            <a:ext cx="2221506" cy="400110"/>
          </a:xfrm>
          <a:prstGeom prst="rect">
            <a:avLst/>
          </a:prstGeom>
          <a:noFill/>
        </p:spPr>
        <p:txBody>
          <a:bodyPr wrap="none" rtlCol="0">
            <a:spAutoFit/>
          </a:bodyPr>
          <a:lstStyle/>
          <a:p>
            <a:r>
              <a:rPr lang="en-US" sz="2000" dirty="0" smtClean="0"/>
              <a:t>Uniform waveguide</a:t>
            </a:r>
            <a:endParaRPr lang="en-GB" sz="2000" dirty="0"/>
          </a:p>
        </p:txBody>
      </p:sp>
      <p:sp>
        <p:nvSpPr>
          <p:cNvPr id="14" name="TextBox 13"/>
          <p:cNvSpPr txBox="1"/>
          <p:nvPr/>
        </p:nvSpPr>
        <p:spPr>
          <a:xfrm>
            <a:off x="8663775" y="4629443"/>
            <a:ext cx="1851469" cy="400110"/>
          </a:xfrm>
          <a:prstGeom prst="rect">
            <a:avLst/>
          </a:prstGeom>
          <a:noFill/>
        </p:spPr>
        <p:txBody>
          <a:bodyPr wrap="none" rtlCol="0">
            <a:spAutoFit/>
          </a:bodyPr>
          <a:lstStyle/>
          <a:p>
            <a:r>
              <a:rPr lang="en-US" sz="2000" dirty="0" smtClean="0"/>
              <a:t>Periodic loading</a:t>
            </a:r>
            <a:endParaRPr lang="en-GB" sz="2000" dirty="0"/>
          </a:p>
        </p:txBody>
      </p:sp>
      <p:sp>
        <p:nvSpPr>
          <p:cNvPr id="16" name="Down Arrow 15"/>
          <p:cNvSpPr/>
          <p:nvPr/>
        </p:nvSpPr>
        <p:spPr>
          <a:xfrm>
            <a:off x="4519373" y="3420777"/>
            <a:ext cx="2026152" cy="4539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9425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4359" y="269346"/>
            <a:ext cx="9229520" cy="830997"/>
          </a:xfrm>
          <a:prstGeom prst="rect">
            <a:avLst/>
          </a:prstGeom>
          <a:noFill/>
        </p:spPr>
        <p:txBody>
          <a:bodyPr wrap="square" rtlCol="0">
            <a:spAutoFit/>
          </a:bodyPr>
          <a:lstStyle/>
          <a:p>
            <a:r>
              <a:rPr lang="en-US" sz="2400" dirty="0" smtClean="0"/>
              <a:t>Solve the problem that phase velocity is too high (wavelength is too long) with periodic loading by putting “irises” in the uniform waveguide</a:t>
            </a:r>
            <a:endParaRPr lang="en-GB" sz="2400"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959103" y="3447889"/>
            <a:ext cx="3011520" cy="2520280"/>
          </a:xfrm>
          <a:prstGeom prst="rect">
            <a:avLst/>
          </a:prstGeom>
          <a:noFill/>
          <a:ln w="9525">
            <a:noFill/>
            <a:miter lim="800000"/>
            <a:headEnd/>
            <a:tailEnd/>
          </a:ln>
        </p:spPr>
      </p:pic>
      <p:pic>
        <p:nvPicPr>
          <p:cNvPr id="8"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729803" y="1325922"/>
            <a:ext cx="5606490" cy="4968552"/>
          </a:xfrm>
          <a:prstGeom prst="rect">
            <a:avLst/>
          </a:prstGeom>
          <a:noFill/>
          <a:ln w="9525">
            <a:noFill/>
            <a:miter lim="800000"/>
            <a:headEnd/>
            <a:tailEnd/>
          </a:ln>
          <a:effectLst/>
        </p:spPr>
      </p:pic>
      <p:sp>
        <p:nvSpPr>
          <p:cNvPr id="9" name="TextBox 8"/>
          <p:cNvSpPr txBox="1"/>
          <p:nvPr/>
        </p:nvSpPr>
        <p:spPr>
          <a:xfrm rot="18229342">
            <a:off x="10002682" y="3427565"/>
            <a:ext cx="1031244" cy="276999"/>
          </a:xfrm>
          <a:prstGeom prst="rect">
            <a:avLst/>
          </a:prstGeom>
          <a:noFill/>
        </p:spPr>
        <p:txBody>
          <a:bodyPr wrap="none" rtlCol="0">
            <a:spAutoFit/>
          </a:bodyPr>
          <a:lstStyle/>
          <a:p>
            <a:r>
              <a:rPr lang="en-US" sz="1200" dirty="0" smtClean="0"/>
              <a:t>speed of light</a:t>
            </a:r>
            <a:endParaRPr lang="en-US" sz="1200" dirty="0"/>
          </a:p>
        </p:txBody>
      </p:sp>
      <p:cxnSp>
        <p:nvCxnSpPr>
          <p:cNvPr id="10" name="Straight Arrow Connector 9"/>
          <p:cNvCxnSpPr/>
          <p:nvPr/>
        </p:nvCxnSpPr>
        <p:spPr>
          <a:xfrm>
            <a:off x="9247338" y="3408639"/>
            <a:ext cx="720080"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46658" y="6152300"/>
            <a:ext cx="1693092" cy="369332"/>
          </a:xfrm>
          <a:prstGeom prst="rect">
            <a:avLst/>
          </a:prstGeom>
          <a:noFill/>
        </p:spPr>
        <p:txBody>
          <a:bodyPr wrap="none" rtlCol="0">
            <a:spAutoFit/>
          </a:bodyPr>
          <a:lstStyle/>
          <a:p>
            <a:r>
              <a:rPr lang="en-US" dirty="0" smtClean="0"/>
              <a:t>periodic loading</a:t>
            </a:r>
            <a:endParaRPr lang="en-US" dirty="0"/>
          </a:p>
        </p:txBody>
      </p:sp>
      <p:pic>
        <p:nvPicPr>
          <p:cNvPr id="12" name="Picture 3" descr="\\CERN\dfs\Workspaces\w\Wuensch\Talks\2011\LC school 2011\from others\DSC0452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0816" y="1325922"/>
            <a:ext cx="5294577" cy="1920011"/>
          </a:xfrm>
          <a:prstGeom prst="rect">
            <a:avLst/>
          </a:prstGeom>
          <a:noFill/>
        </p:spPr>
      </p:pic>
      <p:sp>
        <p:nvSpPr>
          <p:cNvPr id="13" name="TextBox 12"/>
          <p:cNvSpPr txBox="1"/>
          <p:nvPr/>
        </p:nvSpPr>
        <p:spPr>
          <a:xfrm>
            <a:off x="4351979" y="5740476"/>
            <a:ext cx="282450" cy="369332"/>
          </a:xfrm>
          <a:prstGeom prst="rect">
            <a:avLst/>
          </a:prstGeom>
          <a:noFill/>
        </p:spPr>
        <p:txBody>
          <a:bodyPr wrap="none" rtlCol="0">
            <a:spAutoFit/>
          </a:bodyPr>
          <a:lstStyle/>
          <a:p>
            <a:r>
              <a:rPr lang="en-US" i="1" dirty="0" smtClean="0"/>
              <a:t>L</a:t>
            </a:r>
            <a:endParaRPr lang="en-GB" i="1" dirty="0"/>
          </a:p>
        </p:txBody>
      </p:sp>
      <p:sp>
        <p:nvSpPr>
          <p:cNvPr id="14" name="TextBox 13"/>
          <p:cNvSpPr txBox="1"/>
          <p:nvPr/>
        </p:nvSpPr>
        <p:spPr>
          <a:xfrm>
            <a:off x="10518304" y="5925142"/>
            <a:ext cx="386644" cy="369332"/>
          </a:xfrm>
          <a:prstGeom prst="rect">
            <a:avLst/>
          </a:prstGeom>
          <a:noFill/>
        </p:spPr>
        <p:txBody>
          <a:bodyPr wrap="none" rtlCol="0">
            <a:spAutoFit/>
          </a:bodyPr>
          <a:lstStyle/>
          <a:p>
            <a:r>
              <a:rPr lang="en-US" i="1" dirty="0" err="1" smtClean="0"/>
              <a:t>kL</a:t>
            </a:r>
            <a:endParaRPr lang="en-GB" i="1" dirty="0"/>
          </a:p>
        </p:txBody>
      </p:sp>
      <p:sp>
        <p:nvSpPr>
          <p:cNvPr id="3" name="TextBox 2"/>
          <p:cNvSpPr txBox="1"/>
          <p:nvPr/>
        </p:nvSpPr>
        <p:spPr>
          <a:xfrm>
            <a:off x="48661" y="3839153"/>
            <a:ext cx="3120847" cy="1754326"/>
          </a:xfrm>
          <a:prstGeom prst="rect">
            <a:avLst/>
          </a:prstGeom>
          <a:noFill/>
        </p:spPr>
        <p:txBody>
          <a:bodyPr wrap="square" rtlCol="0">
            <a:spAutoFit/>
          </a:bodyPr>
          <a:lstStyle/>
          <a:p>
            <a:r>
              <a:rPr lang="en-US" dirty="0" err="1" smtClean="0"/>
              <a:t>Floquet’s</a:t>
            </a:r>
            <a:r>
              <a:rPr lang="en-US" dirty="0" smtClean="0"/>
              <a:t> theorem states, translated to rf language, that periodic boundary conditions give solution with same field in every cell, just differing by a complex phase advance. </a:t>
            </a:r>
            <a:endParaRPr lang="en-GB" dirty="0"/>
          </a:p>
        </p:txBody>
      </p:sp>
    </p:spTree>
    <p:extLst>
      <p:ext uri="{BB962C8B-B14F-4D97-AF65-F5344CB8AC3E}">
        <p14:creationId xmlns:p14="http://schemas.microsoft.com/office/powerpoint/2010/main" val="5155979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ERN\dfs\Workspaces\w\Wuensch\Talks\2011\LC school 2011\calculations\one cell electric fields.gif"/>
          <p:cNvPicPr>
            <a:picLocks noChangeAspect="1" noChangeArrowheads="1"/>
          </p:cNvPicPr>
          <p:nvPr/>
        </p:nvPicPr>
        <p:blipFill>
          <a:blip r:embed="rId2" cstate="print"/>
          <a:srcRect/>
          <a:stretch>
            <a:fillRect/>
          </a:stretch>
        </p:blipFill>
        <p:spPr bwMode="auto">
          <a:xfrm>
            <a:off x="1018456" y="1189517"/>
            <a:ext cx="4196095" cy="3605383"/>
          </a:xfrm>
          <a:prstGeom prst="rect">
            <a:avLst/>
          </a:prstGeom>
          <a:noFill/>
        </p:spPr>
      </p:pic>
      <p:pic>
        <p:nvPicPr>
          <p:cNvPr id="3"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250758" y="1054073"/>
            <a:ext cx="4373968" cy="3876273"/>
          </a:xfrm>
          <a:prstGeom prst="rect">
            <a:avLst/>
          </a:prstGeom>
          <a:noFill/>
          <a:ln w="9525">
            <a:noFill/>
            <a:miter lim="800000"/>
            <a:headEnd/>
            <a:tailEnd/>
          </a:ln>
          <a:effectLst/>
        </p:spPr>
      </p:pic>
      <p:sp>
        <p:nvSpPr>
          <p:cNvPr id="4" name="TextBox 3"/>
          <p:cNvSpPr txBox="1"/>
          <p:nvPr/>
        </p:nvSpPr>
        <p:spPr>
          <a:xfrm>
            <a:off x="2526200" y="396572"/>
            <a:ext cx="6612066" cy="461665"/>
          </a:xfrm>
          <a:prstGeom prst="rect">
            <a:avLst/>
          </a:prstGeom>
          <a:noFill/>
        </p:spPr>
        <p:txBody>
          <a:bodyPr wrap="none" rtlCol="0">
            <a:spAutoFit/>
          </a:bodyPr>
          <a:lstStyle/>
          <a:p>
            <a:r>
              <a:rPr lang="en-US" sz="2400" dirty="0" smtClean="0"/>
              <a:t>Single cell electric field pattern 2</a:t>
            </a:r>
            <a:r>
              <a:rPr lang="en-US" sz="2400" dirty="0" smtClean="0">
                <a:sym typeface="Symbol"/>
              </a:rPr>
              <a:t>/3 phase advance</a:t>
            </a:r>
            <a:endParaRPr lang="en-US" sz="2400" dirty="0"/>
          </a:p>
        </p:txBody>
      </p:sp>
      <p:cxnSp>
        <p:nvCxnSpPr>
          <p:cNvPr id="6" name="Straight Arrow Connector 5"/>
          <p:cNvCxnSpPr/>
          <p:nvPr/>
        </p:nvCxnSpPr>
        <p:spPr>
          <a:xfrm>
            <a:off x="2224216" y="4744995"/>
            <a:ext cx="2075935" cy="18535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743991" y="5400880"/>
            <a:ext cx="8518339" cy="646331"/>
          </a:xfrm>
          <a:prstGeom prst="rect">
            <a:avLst/>
          </a:prstGeom>
          <a:noFill/>
        </p:spPr>
        <p:txBody>
          <a:bodyPr wrap="square" rtlCol="0">
            <a:spAutoFit/>
          </a:bodyPr>
          <a:lstStyle/>
          <a:p>
            <a:r>
              <a:rPr lang="en-US" dirty="0" smtClean="0"/>
              <a:t>Phase synchronism means time for beam to get across cell is the same as accelerating phase to get across cell.</a:t>
            </a:r>
            <a:endParaRPr lang="en-GB" dirty="0"/>
          </a:p>
        </p:txBody>
      </p:sp>
      <p:sp>
        <p:nvSpPr>
          <p:cNvPr id="8" name="Oval 7"/>
          <p:cNvSpPr/>
          <p:nvPr/>
        </p:nvSpPr>
        <p:spPr>
          <a:xfrm>
            <a:off x="9025589" y="3565503"/>
            <a:ext cx="360000" cy="360000"/>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6413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77018" y="1554896"/>
            <a:ext cx="4775802" cy="3816424"/>
          </a:xfrm>
          <a:prstGeom prst="rect">
            <a:avLst/>
          </a:prstGeom>
          <a:noFill/>
          <a:ln w="9525">
            <a:noFill/>
            <a:miter lim="800000"/>
            <a:headEnd/>
            <a:tailEnd/>
          </a:ln>
          <a:effectLst/>
        </p:spPr>
      </p:pic>
      <p:sp>
        <p:nvSpPr>
          <p:cNvPr id="4" name="TextBox 3"/>
          <p:cNvSpPr txBox="1"/>
          <p:nvPr/>
        </p:nvSpPr>
        <p:spPr>
          <a:xfrm>
            <a:off x="1768344" y="516230"/>
            <a:ext cx="8568952" cy="400110"/>
          </a:xfrm>
          <a:prstGeom prst="rect">
            <a:avLst/>
          </a:prstGeom>
          <a:noFill/>
        </p:spPr>
        <p:txBody>
          <a:bodyPr wrap="square" rtlCol="0">
            <a:spAutoFit/>
          </a:bodyPr>
          <a:lstStyle/>
          <a:p>
            <a:r>
              <a:rPr lang="en-US" sz="2000" dirty="0" smtClean="0"/>
              <a:t>The Brillouin diagram. Frequency vs phase advance per period, which is </a:t>
            </a:r>
            <a:r>
              <a:rPr lang="en-US" sz="2000" i="1" dirty="0" err="1" smtClean="0">
                <a:sym typeface="Symbol"/>
              </a:rPr>
              <a:t>kL</a:t>
            </a:r>
            <a:r>
              <a:rPr lang="en-US" sz="2000" i="1" dirty="0" smtClean="0">
                <a:sym typeface="Symbol"/>
              </a:rPr>
              <a:t>.</a:t>
            </a:r>
            <a:endParaRPr lang="en-US" sz="2000" i="1" dirty="0"/>
          </a:p>
        </p:txBody>
      </p:sp>
      <p:sp>
        <p:nvSpPr>
          <p:cNvPr id="5" name="TextBox 4"/>
          <p:cNvSpPr txBox="1"/>
          <p:nvPr/>
        </p:nvSpPr>
        <p:spPr>
          <a:xfrm>
            <a:off x="4610675" y="4812170"/>
            <a:ext cx="1363002" cy="369332"/>
          </a:xfrm>
          <a:prstGeom prst="rect">
            <a:avLst/>
          </a:prstGeom>
          <a:noFill/>
        </p:spPr>
        <p:txBody>
          <a:bodyPr wrap="none" rtlCol="0">
            <a:spAutoFit/>
          </a:bodyPr>
          <a:lstStyle/>
          <a:p>
            <a:r>
              <a:rPr lang="en-US" dirty="0" smtClean="0"/>
              <a:t>synchronism</a:t>
            </a:r>
            <a:endParaRPr lang="en-US" dirty="0"/>
          </a:p>
        </p:txBody>
      </p:sp>
      <p:cxnSp>
        <p:nvCxnSpPr>
          <p:cNvPr id="6" name="Straight Arrow Connector 5"/>
          <p:cNvCxnSpPr>
            <a:stCxn id="5" idx="0"/>
          </p:cNvCxnSpPr>
          <p:nvPr/>
        </p:nvCxnSpPr>
        <p:spPr>
          <a:xfrm flipH="1" flipV="1">
            <a:off x="4867433" y="3993876"/>
            <a:ext cx="424743" cy="818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0"/>
          </p:cNvCxnSpPr>
          <p:nvPr/>
        </p:nvCxnSpPr>
        <p:spPr>
          <a:xfrm flipV="1">
            <a:off x="5292176" y="3468331"/>
            <a:ext cx="360212" cy="13438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973677" y="3378696"/>
            <a:ext cx="1119217" cy="369332"/>
          </a:xfrm>
          <a:prstGeom prst="rect">
            <a:avLst/>
          </a:prstGeom>
          <a:noFill/>
        </p:spPr>
        <p:txBody>
          <a:bodyPr wrap="none" rtlCol="0">
            <a:spAutoFit/>
          </a:bodyPr>
          <a:lstStyle/>
          <a:p>
            <a:r>
              <a:rPr lang="en-US" dirty="0" smtClean="0"/>
              <a:t>stop band</a:t>
            </a:r>
            <a:endParaRPr lang="en-US" dirty="0"/>
          </a:p>
        </p:txBody>
      </p:sp>
      <p:sp>
        <p:nvSpPr>
          <p:cNvPr id="9" name="TextBox 8"/>
          <p:cNvSpPr txBox="1"/>
          <p:nvPr/>
        </p:nvSpPr>
        <p:spPr>
          <a:xfrm>
            <a:off x="5967265" y="3910767"/>
            <a:ext cx="1125629" cy="369332"/>
          </a:xfrm>
          <a:prstGeom prst="rect">
            <a:avLst/>
          </a:prstGeom>
          <a:noFill/>
        </p:spPr>
        <p:txBody>
          <a:bodyPr wrap="none" rtlCol="0">
            <a:spAutoFit/>
          </a:bodyPr>
          <a:lstStyle/>
          <a:p>
            <a:r>
              <a:rPr lang="en-US" dirty="0" smtClean="0"/>
              <a:t>pass band</a:t>
            </a:r>
            <a:endParaRPr lang="en-US" dirty="0"/>
          </a:p>
        </p:txBody>
      </p:sp>
      <p:sp>
        <p:nvSpPr>
          <p:cNvPr id="10" name="TextBox 9"/>
          <p:cNvSpPr txBox="1"/>
          <p:nvPr/>
        </p:nvSpPr>
        <p:spPr>
          <a:xfrm>
            <a:off x="5803537" y="5370296"/>
            <a:ext cx="311304" cy="369332"/>
          </a:xfrm>
          <a:prstGeom prst="rect">
            <a:avLst/>
          </a:prstGeom>
          <a:noFill/>
        </p:spPr>
        <p:txBody>
          <a:bodyPr wrap="none" rtlCol="0">
            <a:spAutoFit/>
          </a:bodyPr>
          <a:lstStyle/>
          <a:p>
            <a:r>
              <a:rPr lang="en-US" dirty="0" smtClean="0">
                <a:sym typeface="Symbol"/>
              </a:rPr>
              <a:t></a:t>
            </a:r>
            <a:endParaRPr lang="en-US" dirty="0"/>
          </a:p>
        </p:txBody>
      </p:sp>
      <p:sp>
        <p:nvSpPr>
          <p:cNvPr id="11" name="TextBox 10"/>
          <p:cNvSpPr txBox="1"/>
          <p:nvPr/>
        </p:nvSpPr>
        <p:spPr>
          <a:xfrm>
            <a:off x="1318864" y="5406806"/>
            <a:ext cx="301686" cy="369332"/>
          </a:xfrm>
          <a:prstGeom prst="rect">
            <a:avLst/>
          </a:prstGeom>
          <a:noFill/>
        </p:spPr>
        <p:txBody>
          <a:bodyPr wrap="none" rtlCol="0">
            <a:spAutoFit/>
          </a:bodyPr>
          <a:lstStyle/>
          <a:p>
            <a:r>
              <a:rPr lang="en-US" dirty="0" smtClean="0"/>
              <a:t>0</a:t>
            </a:r>
            <a:endParaRPr lang="en-US" dirty="0"/>
          </a:p>
        </p:txBody>
      </p:sp>
      <p:graphicFrame>
        <p:nvGraphicFramePr>
          <p:cNvPr id="12" name="Object 11"/>
          <p:cNvGraphicFramePr>
            <a:graphicFrameLocks noChangeAspect="1"/>
          </p:cNvGraphicFramePr>
          <p:nvPr>
            <p:extLst/>
          </p:nvPr>
        </p:nvGraphicFramePr>
        <p:xfrm>
          <a:off x="323528" y="3241712"/>
          <a:ext cx="415032" cy="643300"/>
        </p:xfrm>
        <a:graphic>
          <a:graphicData uri="http://schemas.openxmlformats.org/presentationml/2006/ole">
            <mc:AlternateContent xmlns:mc="http://schemas.openxmlformats.org/markup-compatibility/2006">
              <mc:Choice xmlns:v="urn:schemas-microsoft-com:vml" Requires="v">
                <p:oleObj spid="_x0000_s4132" name="Equation" r:id="rId4" imgW="253800" imgH="393480" progId="Equation.3">
                  <p:embed/>
                </p:oleObj>
              </mc:Choice>
              <mc:Fallback>
                <p:oleObj name="Equation" r:id="rId4" imgW="253800" imgH="393480" progId="Equation.3">
                  <p:embed/>
                  <p:pic>
                    <p:nvPicPr>
                      <p:cNvPr id="12"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3241712"/>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899204" y="3269150"/>
            <a:ext cx="311304" cy="369332"/>
          </a:xfrm>
          <a:prstGeom prst="rect">
            <a:avLst/>
          </a:prstGeom>
          <a:noFill/>
        </p:spPr>
        <p:txBody>
          <a:bodyPr wrap="none" rtlCol="0">
            <a:spAutoFit/>
          </a:bodyPr>
          <a:lstStyle/>
          <a:p>
            <a:r>
              <a:rPr lang="en-US" dirty="0" smtClean="0">
                <a:sym typeface="Symbol"/>
              </a:rPr>
              <a:t></a:t>
            </a:r>
            <a:endParaRPr lang="en-US" dirty="0"/>
          </a:p>
        </p:txBody>
      </p:sp>
      <p:sp>
        <p:nvSpPr>
          <p:cNvPr id="14" name="TextBox 13"/>
          <p:cNvSpPr txBox="1"/>
          <p:nvPr/>
        </p:nvSpPr>
        <p:spPr>
          <a:xfrm>
            <a:off x="975004" y="4996836"/>
            <a:ext cx="301686" cy="369332"/>
          </a:xfrm>
          <a:prstGeom prst="rect">
            <a:avLst/>
          </a:prstGeom>
          <a:noFill/>
        </p:spPr>
        <p:txBody>
          <a:bodyPr wrap="none" rtlCol="0">
            <a:spAutoFit/>
          </a:bodyPr>
          <a:lstStyle/>
          <a:p>
            <a:r>
              <a:rPr lang="en-US" dirty="0" smtClean="0"/>
              <a:t>0</a:t>
            </a:r>
            <a:endParaRPr lang="en-US" dirty="0"/>
          </a:p>
        </p:txBody>
      </p:sp>
      <p:sp>
        <p:nvSpPr>
          <p:cNvPr id="15" name="TextBox 14"/>
          <p:cNvSpPr txBox="1"/>
          <p:nvPr/>
        </p:nvSpPr>
        <p:spPr>
          <a:xfrm>
            <a:off x="890542" y="1554896"/>
            <a:ext cx="428322" cy="369332"/>
          </a:xfrm>
          <a:prstGeom prst="rect">
            <a:avLst/>
          </a:prstGeom>
          <a:noFill/>
        </p:spPr>
        <p:txBody>
          <a:bodyPr wrap="none" rtlCol="0">
            <a:spAutoFit/>
          </a:bodyPr>
          <a:lstStyle/>
          <a:p>
            <a:r>
              <a:rPr lang="en-US" dirty="0" smtClean="0">
                <a:sym typeface="Symbol"/>
              </a:rPr>
              <a:t>2</a:t>
            </a:r>
            <a:endParaRPr lang="en-US" dirty="0"/>
          </a:p>
        </p:txBody>
      </p:sp>
      <p:sp>
        <p:nvSpPr>
          <p:cNvPr id="16" name="Rectangle 15"/>
          <p:cNvSpPr/>
          <p:nvPr/>
        </p:nvSpPr>
        <p:spPr>
          <a:xfrm>
            <a:off x="3249479" y="5434036"/>
            <a:ext cx="386644" cy="369332"/>
          </a:xfrm>
          <a:prstGeom prst="rect">
            <a:avLst/>
          </a:prstGeom>
        </p:spPr>
        <p:txBody>
          <a:bodyPr wrap="none">
            <a:spAutoFit/>
          </a:bodyPr>
          <a:lstStyle/>
          <a:p>
            <a:r>
              <a:rPr lang="en-US" i="1" dirty="0" err="1" smtClean="0">
                <a:sym typeface="Symbol"/>
              </a:rPr>
              <a:t>kL</a:t>
            </a:r>
            <a:endParaRPr lang="en-US" dirty="0"/>
          </a:p>
        </p:txBody>
      </p:sp>
      <p:pic>
        <p:nvPicPr>
          <p:cNvPr id="17" name="Picture 10"/>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783551" y="1392833"/>
            <a:ext cx="3403543" cy="2407042"/>
          </a:xfrm>
          <a:prstGeom prst="rect">
            <a:avLst/>
          </a:prstGeom>
          <a:noFill/>
          <a:ln w="9525">
            <a:noFill/>
            <a:miter lim="800000"/>
            <a:headEnd/>
            <a:tailEnd/>
          </a:ln>
          <a:effectLst/>
        </p:spPr>
      </p:pic>
      <p:pic>
        <p:nvPicPr>
          <p:cNvPr id="18" name="Picture 17" descr="\\CERN\dfs\Workspaces\w\Wuensch\Talks\2013\Linear collider school 2013\Animations\From Rolf\Animated Gifs\DLWg_E,H.avi.gif"/>
          <p:cNvPicPr>
            <a:picLocks noChangeAspect="1" noChangeArrowheads="1" noCrop="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42965" y="4276368"/>
            <a:ext cx="4842253" cy="2069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755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62617" y="243840"/>
            <a:ext cx="3832524" cy="584775"/>
          </a:xfrm>
          <a:prstGeom prst="rect">
            <a:avLst/>
          </a:prstGeom>
          <a:noFill/>
        </p:spPr>
        <p:txBody>
          <a:bodyPr wrap="none" rtlCol="0">
            <a:spAutoFit/>
          </a:bodyPr>
          <a:lstStyle/>
          <a:p>
            <a:pPr algn="ctr"/>
            <a:r>
              <a:rPr lang="en-US" sz="3200" dirty="0" smtClean="0"/>
              <a:t>Quantities people use</a:t>
            </a:r>
            <a:endParaRPr lang="en-GB" sz="3200" dirty="0"/>
          </a:p>
        </p:txBody>
      </p:sp>
      <p:graphicFrame>
        <p:nvGraphicFramePr>
          <p:cNvPr id="4" name="Object 2"/>
          <p:cNvGraphicFramePr>
            <a:graphicFrameLocks noChangeAspect="1"/>
          </p:cNvGraphicFramePr>
          <p:nvPr>
            <p:extLst/>
          </p:nvPr>
        </p:nvGraphicFramePr>
        <p:xfrm>
          <a:off x="961323" y="2592397"/>
          <a:ext cx="1365250" cy="960437"/>
        </p:xfrm>
        <a:graphic>
          <a:graphicData uri="http://schemas.openxmlformats.org/presentationml/2006/ole">
            <mc:AlternateContent xmlns:mc="http://schemas.openxmlformats.org/markup-compatibility/2006">
              <mc:Choice xmlns:v="urn:schemas-microsoft-com:vml" Requires="v">
                <p:oleObj spid="_x0000_s1137" name="Equation" r:id="rId3" imgW="685800" imgH="482400" progId="Equation.3">
                  <p:embed/>
                </p:oleObj>
              </mc:Choice>
              <mc:Fallback>
                <p:oleObj name="Equation" r:id="rId3" imgW="685800" imgH="482400" progId="Equation.3">
                  <p:embed/>
                  <p:pic>
                    <p:nvPicPr>
                      <p:cNvPr id="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323" y="2592397"/>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extLst/>
          </p:nvPr>
        </p:nvGraphicFramePr>
        <p:xfrm>
          <a:off x="4652159" y="1331153"/>
          <a:ext cx="1163637" cy="858837"/>
        </p:xfrm>
        <a:graphic>
          <a:graphicData uri="http://schemas.openxmlformats.org/presentationml/2006/ole">
            <mc:AlternateContent xmlns:mc="http://schemas.openxmlformats.org/markup-compatibility/2006">
              <mc:Choice xmlns:v="urn:schemas-microsoft-com:vml" Requires="v">
                <p:oleObj spid="_x0000_s1138" name="Equation" r:id="rId5" imgW="583920" imgH="431640" progId="Equation.3">
                  <p:embed/>
                </p:oleObj>
              </mc:Choice>
              <mc:Fallback>
                <p:oleObj name="Equation" r:id="rId5" imgW="583920" imgH="431640" progId="Equation.3">
                  <p:embed/>
                  <p:pic>
                    <p:nvPicPr>
                      <p:cNvPr id="6"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2159" y="1331153"/>
                        <a:ext cx="1163637" cy="858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4"/>
          <p:cNvGraphicFramePr>
            <a:graphicFrameLocks noChangeAspect="1"/>
          </p:cNvGraphicFramePr>
          <p:nvPr>
            <p:extLst/>
          </p:nvPr>
        </p:nvGraphicFramePr>
        <p:xfrm>
          <a:off x="8409908" y="2357960"/>
          <a:ext cx="1314450" cy="985838"/>
        </p:xfrm>
        <a:graphic>
          <a:graphicData uri="http://schemas.openxmlformats.org/presentationml/2006/ole">
            <mc:AlternateContent xmlns:mc="http://schemas.openxmlformats.org/markup-compatibility/2006">
              <mc:Choice xmlns:v="urn:schemas-microsoft-com:vml" Requires="v">
                <p:oleObj spid="_x0000_s1139" name="Equation" r:id="rId7" imgW="660240" imgH="495000" progId="Equation.3">
                  <p:embed/>
                </p:oleObj>
              </mc:Choice>
              <mc:Fallback>
                <p:oleObj name="Equation" r:id="rId7" imgW="660240" imgH="495000" progId="Equation.3">
                  <p:embed/>
                  <p:pic>
                    <p:nvPicPr>
                      <p:cNvPr id="8"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09908" y="2357960"/>
                        <a:ext cx="131445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995141" y="3532511"/>
            <a:ext cx="3194221" cy="923330"/>
          </a:xfrm>
          <a:prstGeom prst="rect">
            <a:avLst/>
          </a:prstGeom>
          <a:noFill/>
        </p:spPr>
        <p:txBody>
          <a:bodyPr wrap="square" rtlCol="0">
            <a:spAutoFit/>
          </a:bodyPr>
          <a:lstStyle/>
          <a:p>
            <a:r>
              <a:rPr lang="en-US" dirty="0" smtClean="0"/>
              <a:t>Shunt impedance [M</a:t>
            </a:r>
            <a:r>
              <a:rPr lang="el-GR" dirty="0" smtClean="0"/>
              <a:t>Ω</a:t>
            </a:r>
            <a:r>
              <a:rPr lang="en-US" dirty="0" smtClean="0"/>
              <a:t>]</a:t>
            </a:r>
          </a:p>
          <a:p>
            <a:r>
              <a:rPr lang="en-US" dirty="0" smtClean="0"/>
              <a:t>Often the quantity used to optimize cavity design</a:t>
            </a:r>
            <a:endParaRPr lang="en-GB" dirty="0"/>
          </a:p>
        </p:txBody>
      </p:sp>
      <p:sp>
        <p:nvSpPr>
          <p:cNvPr id="10" name="TextBox 9"/>
          <p:cNvSpPr txBox="1"/>
          <p:nvPr/>
        </p:nvSpPr>
        <p:spPr>
          <a:xfrm>
            <a:off x="4602892" y="2446637"/>
            <a:ext cx="1463542" cy="369332"/>
          </a:xfrm>
          <a:prstGeom prst="rect">
            <a:avLst/>
          </a:prstGeom>
          <a:noFill/>
        </p:spPr>
        <p:txBody>
          <a:bodyPr wrap="none" rtlCol="0">
            <a:spAutoFit/>
          </a:bodyPr>
          <a:lstStyle/>
          <a:p>
            <a:r>
              <a:rPr lang="en-US" dirty="0" smtClean="0"/>
              <a:t>Quality factor</a:t>
            </a:r>
            <a:endParaRPr lang="en-GB" dirty="0"/>
          </a:p>
        </p:txBody>
      </p:sp>
      <p:sp>
        <p:nvSpPr>
          <p:cNvPr id="11" name="TextBox 10"/>
          <p:cNvSpPr txBox="1"/>
          <p:nvPr/>
        </p:nvSpPr>
        <p:spPr>
          <a:xfrm>
            <a:off x="386614" y="3809510"/>
            <a:ext cx="3083011" cy="646331"/>
          </a:xfrm>
          <a:prstGeom prst="rect">
            <a:avLst/>
          </a:prstGeom>
          <a:noFill/>
        </p:spPr>
        <p:txBody>
          <a:bodyPr wrap="square" rtlCol="0">
            <a:spAutoFit/>
          </a:bodyPr>
          <a:lstStyle/>
          <a:p>
            <a:r>
              <a:rPr lang="en-US" dirty="0" smtClean="0"/>
              <a:t>Ratio of acceleration to stored energy</a:t>
            </a:r>
            <a:endParaRPr lang="en-GB" dirty="0"/>
          </a:p>
        </p:txBody>
      </p:sp>
      <p:pic>
        <p:nvPicPr>
          <p:cNvPr id="13" name="Picture 2" descr="\\CERN\dfs\Workspaces\w\Wuensch\Talks\2013\Linear collider school 2013\Animations\From Rolf\Animated Gifs\Pillbox_cavity_E,H-field_01.avi.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3782787" y="2815969"/>
            <a:ext cx="3170907" cy="3572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862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17787" y="377952"/>
            <a:ext cx="3141758" cy="584775"/>
          </a:xfrm>
          <a:prstGeom prst="rect">
            <a:avLst/>
          </a:prstGeom>
          <a:noFill/>
        </p:spPr>
        <p:txBody>
          <a:bodyPr wrap="none" rtlCol="0">
            <a:spAutoFit/>
          </a:bodyPr>
          <a:lstStyle/>
          <a:p>
            <a:pPr algn="ctr"/>
            <a:r>
              <a:rPr lang="en-US" sz="3200" dirty="0" smtClean="0"/>
              <a:t>Overall objectives</a:t>
            </a:r>
            <a:endParaRPr lang="en-GB" sz="3200" dirty="0"/>
          </a:p>
        </p:txBody>
      </p:sp>
      <p:sp>
        <p:nvSpPr>
          <p:cNvPr id="3" name="TextBox 2"/>
          <p:cNvSpPr txBox="1"/>
          <p:nvPr/>
        </p:nvSpPr>
        <p:spPr>
          <a:xfrm>
            <a:off x="223591" y="1744691"/>
            <a:ext cx="11868912" cy="3724096"/>
          </a:xfrm>
          <a:prstGeom prst="rect">
            <a:avLst/>
          </a:prstGeom>
          <a:noFill/>
        </p:spPr>
        <p:txBody>
          <a:bodyPr wrap="square" rtlCol="0">
            <a:spAutoFit/>
          </a:bodyPr>
          <a:lstStyle/>
          <a:p>
            <a:pPr>
              <a:spcAft>
                <a:spcPts val="1200"/>
              </a:spcAft>
            </a:pPr>
            <a:r>
              <a:rPr lang="en-US" sz="2400" dirty="0" smtClean="0"/>
              <a:t>The main objective of these two hours of lectures are to give you an </a:t>
            </a:r>
            <a:r>
              <a:rPr lang="en-US" sz="2400" dirty="0" smtClean="0">
                <a:solidFill>
                  <a:srgbClr val="FF0000"/>
                </a:solidFill>
              </a:rPr>
              <a:t>taste of high-gradient accelerators</a:t>
            </a:r>
            <a:r>
              <a:rPr lang="en-US" sz="2400" dirty="0" smtClean="0"/>
              <a:t>. Some of the points we will address include:</a:t>
            </a:r>
          </a:p>
          <a:p>
            <a:pPr marL="342900" indent="-342900">
              <a:buFont typeface="Arial" panose="020B0604020202020204" pitchFamily="34" charset="0"/>
              <a:buChar char="•"/>
            </a:pPr>
            <a:r>
              <a:rPr lang="en-US" sz="2400" dirty="0" smtClean="0"/>
              <a:t>The CLIC project - features, performance demands  </a:t>
            </a:r>
          </a:p>
          <a:p>
            <a:pPr marL="342900" indent="-342900">
              <a:buFont typeface="Arial" panose="020B0604020202020204" pitchFamily="34" charset="0"/>
              <a:buChar char="•"/>
            </a:pPr>
            <a:r>
              <a:rPr lang="en-US" sz="2400" dirty="0" smtClean="0"/>
              <a:t>High-gradient acceleration – introduction, vacuum arcing</a:t>
            </a:r>
          </a:p>
          <a:p>
            <a:pPr marL="342900" indent="-342900">
              <a:buFont typeface="Arial" panose="020B0604020202020204" pitchFamily="34" charset="0"/>
              <a:buChar char="•"/>
            </a:pPr>
            <a:r>
              <a:rPr lang="en-US" sz="2400" dirty="0" smtClean="0"/>
              <a:t>Compact applications </a:t>
            </a:r>
            <a:r>
              <a:rPr lang="en-US" sz="2400" dirty="0" smtClean="0"/>
              <a:t>– Technology spin-out to fields beyond high-energy physics, </a:t>
            </a:r>
            <a:r>
              <a:rPr lang="en-US" sz="2400" dirty="0" smtClean="0"/>
              <a:t>in particular compact facilities, with </a:t>
            </a:r>
            <a:r>
              <a:rPr lang="en-US" sz="2400" dirty="0" smtClean="0"/>
              <a:t>a focus on FLASH therapy</a:t>
            </a:r>
          </a:p>
          <a:p>
            <a:pPr marL="342900" indent="-342900">
              <a:buFont typeface="Arial" panose="020B0604020202020204" pitchFamily="34" charset="0"/>
              <a:buChar char="•"/>
            </a:pPr>
            <a:endParaRPr lang="en-US" sz="2400" dirty="0"/>
          </a:p>
          <a:p>
            <a:pPr>
              <a:spcAft>
                <a:spcPts val="1200"/>
              </a:spcAft>
            </a:pPr>
            <a:r>
              <a:rPr lang="en-US" sz="2400" dirty="0" smtClean="0"/>
              <a:t>Part of the lectures are seminar-like but I’ve tried to put in theory appetizers.</a:t>
            </a:r>
          </a:p>
          <a:p>
            <a:pPr>
              <a:spcAft>
                <a:spcPts val="1200"/>
              </a:spcAft>
            </a:pPr>
            <a:r>
              <a:rPr lang="en-US" sz="2400" dirty="0" smtClean="0"/>
              <a:t>Please feel free to interrupt with questions!</a:t>
            </a:r>
            <a:endParaRPr lang="en-GB" sz="2400" dirty="0"/>
          </a:p>
        </p:txBody>
      </p:sp>
    </p:spTree>
    <p:extLst>
      <p:ext uri="{BB962C8B-B14F-4D97-AF65-F5344CB8AC3E}">
        <p14:creationId xmlns:p14="http://schemas.microsoft.com/office/powerpoint/2010/main" val="2412900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ERN\dfs\Workspaces\w\Wuensch\Talks\2011\LC school 2011\from others\DSC0452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71920" y="1770225"/>
            <a:ext cx="8116733" cy="2943431"/>
          </a:xfrm>
          <a:prstGeom prst="rect">
            <a:avLst/>
          </a:prstGeom>
          <a:noFill/>
        </p:spPr>
      </p:pic>
      <p:cxnSp>
        <p:nvCxnSpPr>
          <p:cNvPr id="4" name="Straight Arrow Connector 3"/>
          <p:cNvCxnSpPr/>
          <p:nvPr/>
        </p:nvCxnSpPr>
        <p:spPr>
          <a:xfrm flipV="1">
            <a:off x="835459" y="3183954"/>
            <a:ext cx="9203206" cy="7236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2289289" y="776254"/>
            <a:ext cx="0" cy="2315603"/>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289289" y="3591818"/>
            <a:ext cx="0" cy="2302446"/>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19534" y="999920"/>
            <a:ext cx="5109091" cy="646331"/>
          </a:xfrm>
          <a:prstGeom prst="rect">
            <a:avLst/>
          </a:prstGeom>
          <a:noFill/>
        </p:spPr>
        <p:txBody>
          <a:bodyPr wrap="square" rtlCol="0">
            <a:spAutoFit/>
          </a:bodyPr>
          <a:lstStyle/>
          <a:p>
            <a:r>
              <a:rPr lang="en-US" dirty="0"/>
              <a:t>r</a:t>
            </a:r>
            <a:r>
              <a:rPr lang="en-US" dirty="0" smtClean="0"/>
              <a:t>f power in, approximately 50 MW, fed into the structure symmetrically.</a:t>
            </a:r>
            <a:endParaRPr lang="en-GB" dirty="0"/>
          </a:p>
        </p:txBody>
      </p:sp>
      <p:sp>
        <p:nvSpPr>
          <p:cNvPr id="21" name="TextBox 20"/>
          <p:cNvSpPr txBox="1"/>
          <p:nvPr/>
        </p:nvSpPr>
        <p:spPr>
          <a:xfrm>
            <a:off x="9696587" y="3666042"/>
            <a:ext cx="2315603" cy="646331"/>
          </a:xfrm>
          <a:prstGeom prst="rect">
            <a:avLst/>
          </a:prstGeom>
          <a:noFill/>
        </p:spPr>
        <p:txBody>
          <a:bodyPr wrap="square" rtlCol="0">
            <a:spAutoFit/>
          </a:bodyPr>
          <a:lstStyle/>
          <a:p>
            <a:r>
              <a:rPr lang="en-US" dirty="0" smtClean="0"/>
              <a:t>Beam accelerated by 100 MV/m</a:t>
            </a:r>
            <a:endParaRPr lang="en-GB" dirty="0"/>
          </a:p>
        </p:txBody>
      </p:sp>
    </p:spTree>
    <p:extLst>
      <p:ext uri="{BB962C8B-B14F-4D97-AF65-F5344CB8AC3E}">
        <p14:creationId xmlns:p14="http://schemas.microsoft.com/office/powerpoint/2010/main" val="3601256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2387104" y="4848040"/>
          <a:ext cx="1503363" cy="608013"/>
        </p:xfrm>
        <a:graphic>
          <a:graphicData uri="http://schemas.openxmlformats.org/presentationml/2006/ole">
            <mc:AlternateContent xmlns:mc="http://schemas.openxmlformats.org/markup-compatibility/2006">
              <mc:Choice xmlns:v="urn:schemas-microsoft-com:vml" Requires="v">
                <p:oleObj spid="_x0000_s5153" name="Equation" r:id="rId3" imgW="596880" imgH="241200" progId="Equation.3">
                  <p:embed/>
                </p:oleObj>
              </mc:Choice>
              <mc:Fallback>
                <p:oleObj name="Equation" r:id="rId3" imgW="596880" imgH="241200" progId="Equation.3">
                  <p:embed/>
                  <p:pic>
                    <p:nvPicPr>
                      <p:cNvPr id="2" name="Object 1"/>
                      <p:cNvPicPr>
                        <a:picLocks noChangeAspect="1" noChangeArrowheads="1"/>
                      </p:cNvPicPr>
                      <p:nvPr/>
                    </p:nvPicPr>
                    <p:blipFill>
                      <a:blip r:embed="rId4"/>
                      <a:srcRect/>
                      <a:stretch>
                        <a:fillRect/>
                      </a:stretch>
                    </p:blipFill>
                    <p:spPr bwMode="auto">
                      <a:xfrm>
                        <a:off x="2387104" y="4848040"/>
                        <a:ext cx="1503363"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Picture 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7107240" y="1965732"/>
            <a:ext cx="4547499" cy="3410624"/>
          </a:xfrm>
          <a:prstGeom prst="rect">
            <a:avLst/>
          </a:prstGeom>
        </p:spPr>
      </p:pic>
      <p:sp>
        <p:nvSpPr>
          <p:cNvPr id="4" name="TextBox 3"/>
          <p:cNvSpPr txBox="1"/>
          <p:nvPr/>
        </p:nvSpPr>
        <p:spPr>
          <a:xfrm>
            <a:off x="480588" y="3824372"/>
            <a:ext cx="6617523" cy="369332"/>
          </a:xfrm>
          <a:prstGeom prst="rect">
            <a:avLst/>
          </a:prstGeom>
          <a:noFill/>
        </p:spPr>
        <p:txBody>
          <a:bodyPr wrap="square" rtlCol="0">
            <a:spAutoFit/>
          </a:bodyPr>
          <a:lstStyle/>
          <a:p>
            <a:r>
              <a:rPr lang="en-US" dirty="0" smtClean="0"/>
              <a:t>We now go from stored energy to power via group velocity:</a:t>
            </a:r>
            <a:endParaRPr lang="en-GB" dirty="0"/>
          </a:p>
        </p:txBody>
      </p:sp>
      <p:sp>
        <p:nvSpPr>
          <p:cNvPr id="6" name="TextBox 5"/>
          <p:cNvSpPr txBox="1"/>
          <p:nvPr/>
        </p:nvSpPr>
        <p:spPr>
          <a:xfrm>
            <a:off x="1170958" y="729452"/>
            <a:ext cx="4756195" cy="584775"/>
          </a:xfrm>
          <a:prstGeom prst="rect">
            <a:avLst/>
          </a:prstGeom>
          <a:noFill/>
        </p:spPr>
        <p:txBody>
          <a:bodyPr wrap="square" rtlCol="0">
            <a:spAutoFit/>
          </a:bodyPr>
          <a:lstStyle/>
          <a:p>
            <a:r>
              <a:rPr lang="en-US" sz="3200" dirty="0" smtClean="0"/>
              <a:t>Group velocity</a:t>
            </a:r>
            <a:endParaRPr lang="en-GB" sz="3200" dirty="0"/>
          </a:p>
        </p:txBody>
      </p:sp>
      <p:pic>
        <p:nvPicPr>
          <p:cNvPr id="7" name="Picture 3" descr="\\CERN\dfs\Workspaces\w\Wuensch\Talks\2011\LC school 2011\from others\DSC04529.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1451" y="1586029"/>
            <a:ext cx="5356477" cy="1942459"/>
          </a:xfrm>
          <a:prstGeom prst="rect">
            <a:avLst/>
          </a:prstGeom>
          <a:noFill/>
        </p:spPr>
      </p:pic>
    </p:spTree>
    <p:extLst>
      <p:ext uri="{BB962C8B-B14F-4D97-AF65-F5344CB8AC3E}">
        <p14:creationId xmlns:p14="http://schemas.microsoft.com/office/powerpoint/2010/main" val="1373026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64849" y="243840"/>
            <a:ext cx="8628068" cy="584775"/>
          </a:xfrm>
          <a:prstGeom prst="rect">
            <a:avLst/>
          </a:prstGeom>
          <a:noFill/>
        </p:spPr>
        <p:txBody>
          <a:bodyPr wrap="none" rtlCol="0">
            <a:spAutoFit/>
          </a:bodyPr>
          <a:lstStyle/>
          <a:p>
            <a:pPr algn="ctr"/>
            <a:r>
              <a:rPr lang="en-US" sz="3200" dirty="0" smtClean="0"/>
              <a:t>Quantities people use with group velocity mixed in</a:t>
            </a:r>
            <a:endParaRPr lang="en-GB" sz="3200" dirty="0"/>
          </a:p>
        </p:txBody>
      </p:sp>
      <p:graphicFrame>
        <p:nvGraphicFramePr>
          <p:cNvPr id="4" name="Object 2"/>
          <p:cNvGraphicFramePr>
            <a:graphicFrameLocks noChangeAspect="1"/>
          </p:cNvGraphicFramePr>
          <p:nvPr>
            <p:extLst/>
          </p:nvPr>
        </p:nvGraphicFramePr>
        <p:xfrm>
          <a:off x="1106049" y="1265222"/>
          <a:ext cx="1365250" cy="960437"/>
        </p:xfrm>
        <a:graphic>
          <a:graphicData uri="http://schemas.openxmlformats.org/presentationml/2006/ole">
            <mc:AlternateContent xmlns:mc="http://schemas.openxmlformats.org/markup-compatibility/2006">
              <mc:Choice xmlns:v="urn:schemas-microsoft-com:vml" Requires="v">
                <p:oleObj spid="_x0000_s6296" name="Equation" r:id="rId3" imgW="685800" imgH="482400" progId="Equation.3">
                  <p:embed/>
                </p:oleObj>
              </mc:Choice>
              <mc:Fallback>
                <p:oleObj name="Equation" r:id="rId3" imgW="685800" imgH="482400" progId="Equation.3">
                  <p:embed/>
                  <p:pic>
                    <p:nvPicPr>
                      <p:cNvPr id="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049" y="1265222"/>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extLst/>
          </p:nvPr>
        </p:nvGraphicFramePr>
        <p:xfrm>
          <a:off x="4652159" y="1331153"/>
          <a:ext cx="1163637" cy="858837"/>
        </p:xfrm>
        <a:graphic>
          <a:graphicData uri="http://schemas.openxmlformats.org/presentationml/2006/ole">
            <mc:AlternateContent xmlns:mc="http://schemas.openxmlformats.org/markup-compatibility/2006">
              <mc:Choice xmlns:v="urn:schemas-microsoft-com:vml" Requires="v">
                <p:oleObj spid="_x0000_s6297" name="Equation" r:id="rId5" imgW="583920" imgH="431640" progId="Equation.3">
                  <p:embed/>
                </p:oleObj>
              </mc:Choice>
              <mc:Fallback>
                <p:oleObj name="Equation" r:id="rId5" imgW="583920" imgH="431640" progId="Equation.3">
                  <p:embed/>
                  <p:pic>
                    <p:nvPicPr>
                      <p:cNvPr id="6"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2159" y="1331153"/>
                        <a:ext cx="1163637" cy="858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4"/>
          <p:cNvGraphicFramePr>
            <a:graphicFrameLocks noChangeAspect="1"/>
          </p:cNvGraphicFramePr>
          <p:nvPr>
            <p:extLst/>
          </p:nvPr>
        </p:nvGraphicFramePr>
        <p:xfrm>
          <a:off x="8261309" y="1239821"/>
          <a:ext cx="1314450" cy="985838"/>
        </p:xfrm>
        <a:graphic>
          <a:graphicData uri="http://schemas.openxmlformats.org/presentationml/2006/ole">
            <mc:AlternateContent xmlns:mc="http://schemas.openxmlformats.org/markup-compatibility/2006">
              <mc:Choice xmlns:v="urn:schemas-microsoft-com:vml" Requires="v">
                <p:oleObj spid="_x0000_s6298" name="Equation" r:id="rId7" imgW="660240" imgH="495000" progId="Equation.3">
                  <p:embed/>
                </p:oleObj>
              </mc:Choice>
              <mc:Fallback>
                <p:oleObj name="Equation" r:id="rId7" imgW="660240" imgH="495000" progId="Equation.3">
                  <p:embed/>
                  <p:pic>
                    <p:nvPicPr>
                      <p:cNvPr id="8"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61309" y="1239821"/>
                        <a:ext cx="131445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846542" y="2414372"/>
            <a:ext cx="3194221" cy="923330"/>
          </a:xfrm>
          <a:prstGeom prst="rect">
            <a:avLst/>
          </a:prstGeom>
          <a:noFill/>
        </p:spPr>
        <p:txBody>
          <a:bodyPr wrap="square" rtlCol="0">
            <a:spAutoFit/>
          </a:bodyPr>
          <a:lstStyle/>
          <a:p>
            <a:r>
              <a:rPr lang="en-US" dirty="0" smtClean="0"/>
              <a:t>Shunt impedance [M</a:t>
            </a:r>
            <a:r>
              <a:rPr lang="el-GR" dirty="0" smtClean="0"/>
              <a:t>Ω</a:t>
            </a:r>
            <a:r>
              <a:rPr lang="en-US" dirty="0" smtClean="0"/>
              <a:t>]</a:t>
            </a:r>
          </a:p>
          <a:p>
            <a:r>
              <a:rPr lang="en-US" dirty="0" smtClean="0"/>
              <a:t>Often the quantity used to optimize cavity design</a:t>
            </a:r>
            <a:endParaRPr lang="en-GB" dirty="0"/>
          </a:p>
        </p:txBody>
      </p:sp>
      <p:sp>
        <p:nvSpPr>
          <p:cNvPr id="10" name="TextBox 9"/>
          <p:cNvSpPr txBox="1"/>
          <p:nvPr/>
        </p:nvSpPr>
        <p:spPr>
          <a:xfrm>
            <a:off x="4602892" y="2446637"/>
            <a:ext cx="1463542" cy="369332"/>
          </a:xfrm>
          <a:prstGeom prst="rect">
            <a:avLst/>
          </a:prstGeom>
          <a:noFill/>
        </p:spPr>
        <p:txBody>
          <a:bodyPr wrap="none" rtlCol="0">
            <a:spAutoFit/>
          </a:bodyPr>
          <a:lstStyle/>
          <a:p>
            <a:r>
              <a:rPr lang="en-US" dirty="0" smtClean="0"/>
              <a:t>Quality factor</a:t>
            </a:r>
            <a:endParaRPr lang="en-GB" dirty="0"/>
          </a:p>
        </p:txBody>
      </p:sp>
      <p:sp>
        <p:nvSpPr>
          <p:cNvPr id="11" name="TextBox 10"/>
          <p:cNvSpPr txBox="1"/>
          <p:nvPr/>
        </p:nvSpPr>
        <p:spPr>
          <a:xfrm>
            <a:off x="531340" y="2482335"/>
            <a:ext cx="3083011" cy="646331"/>
          </a:xfrm>
          <a:prstGeom prst="rect">
            <a:avLst/>
          </a:prstGeom>
          <a:noFill/>
        </p:spPr>
        <p:txBody>
          <a:bodyPr wrap="square" rtlCol="0">
            <a:spAutoFit/>
          </a:bodyPr>
          <a:lstStyle/>
          <a:p>
            <a:r>
              <a:rPr lang="en-US" dirty="0" smtClean="0"/>
              <a:t>Ratio of acceleration to stored </a:t>
            </a:r>
            <a:r>
              <a:rPr lang="en-US" dirty="0" smtClean="0"/>
              <a:t>energy</a:t>
            </a:r>
            <a:endParaRPr lang="en-GB" dirty="0"/>
          </a:p>
        </p:txBody>
      </p:sp>
      <p:graphicFrame>
        <p:nvGraphicFramePr>
          <p:cNvPr id="12" name="Object 11"/>
          <p:cNvGraphicFramePr>
            <a:graphicFrameLocks noChangeAspect="1"/>
          </p:cNvGraphicFramePr>
          <p:nvPr>
            <p:extLst/>
          </p:nvPr>
        </p:nvGraphicFramePr>
        <p:xfrm>
          <a:off x="1719617" y="4552435"/>
          <a:ext cx="1503363" cy="608013"/>
        </p:xfrm>
        <a:graphic>
          <a:graphicData uri="http://schemas.openxmlformats.org/presentationml/2006/ole">
            <mc:AlternateContent xmlns:mc="http://schemas.openxmlformats.org/markup-compatibility/2006">
              <mc:Choice xmlns:v="urn:schemas-microsoft-com:vml" Requires="v">
                <p:oleObj spid="_x0000_s6299" name="Equation" r:id="rId9" imgW="596880" imgH="241200" progId="Equation.3">
                  <p:embed/>
                </p:oleObj>
              </mc:Choice>
              <mc:Fallback>
                <p:oleObj name="Equation" r:id="rId9" imgW="596880" imgH="241200" progId="Equation.3">
                  <p:embed/>
                  <p:pic>
                    <p:nvPicPr>
                      <p:cNvPr id="12" name="Object 11"/>
                      <p:cNvPicPr>
                        <a:picLocks noChangeAspect="1" noChangeArrowheads="1"/>
                      </p:cNvPicPr>
                      <p:nvPr/>
                    </p:nvPicPr>
                    <p:blipFill>
                      <a:blip r:embed="rId10"/>
                      <a:srcRect/>
                      <a:stretch>
                        <a:fillRect/>
                      </a:stretch>
                    </p:blipFill>
                    <p:spPr bwMode="auto">
                      <a:xfrm>
                        <a:off x="1719617" y="4552435"/>
                        <a:ext cx="1503363"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12"/>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5400000">
            <a:off x="3994242" y="3378847"/>
            <a:ext cx="3562023" cy="2671517"/>
          </a:xfrm>
          <a:prstGeom prst="rect">
            <a:avLst/>
          </a:prstGeom>
        </p:spPr>
      </p:pic>
      <p:sp>
        <p:nvSpPr>
          <p:cNvPr id="2" name="TextBox 1"/>
          <p:cNvSpPr txBox="1"/>
          <p:nvPr/>
        </p:nvSpPr>
        <p:spPr>
          <a:xfrm>
            <a:off x="389238" y="3583459"/>
            <a:ext cx="3861486" cy="646331"/>
          </a:xfrm>
          <a:prstGeom prst="rect">
            <a:avLst/>
          </a:prstGeom>
          <a:noFill/>
        </p:spPr>
        <p:txBody>
          <a:bodyPr wrap="square" rtlCol="0">
            <a:spAutoFit/>
          </a:bodyPr>
          <a:lstStyle/>
          <a:p>
            <a:r>
              <a:rPr lang="en-US" dirty="0" smtClean="0"/>
              <a:t>We now go from stored energy to power via group velocity:</a:t>
            </a:r>
            <a:endParaRPr lang="en-GB" dirty="0"/>
          </a:p>
        </p:txBody>
      </p:sp>
      <p:graphicFrame>
        <p:nvGraphicFramePr>
          <p:cNvPr id="14" name="Object 13"/>
          <p:cNvGraphicFramePr>
            <a:graphicFrameLocks noChangeAspect="1"/>
          </p:cNvGraphicFramePr>
          <p:nvPr>
            <p:extLst/>
          </p:nvPr>
        </p:nvGraphicFramePr>
        <p:xfrm>
          <a:off x="8327528" y="4229790"/>
          <a:ext cx="2232248" cy="1089138"/>
        </p:xfrm>
        <a:graphic>
          <a:graphicData uri="http://schemas.openxmlformats.org/presentationml/2006/ole">
            <mc:AlternateContent xmlns:mc="http://schemas.openxmlformats.org/markup-compatibility/2006">
              <mc:Choice xmlns:v="urn:schemas-microsoft-com:vml" Requires="v">
                <p:oleObj spid="_x0000_s6300" name="Equation" r:id="rId12" imgW="1015920" imgH="495000" progId="Equation.3">
                  <p:embed/>
                </p:oleObj>
              </mc:Choice>
              <mc:Fallback>
                <p:oleObj name="Equation" r:id="rId12" imgW="1015920" imgH="495000" progId="Equation.3">
                  <p:embed/>
                  <p:pic>
                    <p:nvPicPr>
                      <p:cNvPr id="14"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27528" y="4229790"/>
                        <a:ext cx="2232248" cy="1089138"/>
                      </a:xfrm>
                      <a:prstGeom prst="rect">
                        <a:avLst/>
                      </a:prstGeom>
                      <a:noFill/>
                      <a:extLst/>
                    </p:spPr>
                  </p:pic>
                </p:oleObj>
              </mc:Fallback>
            </mc:AlternateContent>
          </a:graphicData>
        </a:graphic>
      </p:graphicFrame>
      <mc:AlternateContent xmlns:mc="http://schemas.openxmlformats.org/markup-compatibility/2006" xmlns:a14="http://schemas.microsoft.com/office/drawing/2010/main">
        <mc:Choice Requires="a14">
          <p:sp>
            <p:nvSpPr>
              <p:cNvPr id="15" name="TextBox 14"/>
              <p:cNvSpPr txBox="1"/>
              <p:nvPr/>
            </p:nvSpPr>
            <p:spPr>
              <a:xfrm>
                <a:off x="1629888" y="5418778"/>
                <a:ext cx="1380186" cy="7140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𝐺</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𝑎𝑐𝑐</m:t>
                                  </m:r>
                                </m:sub>
                              </m:sSub>
                            </m:e>
                          </m:d>
                        </m:num>
                        <m:den>
                          <m:r>
                            <a:rPr lang="en-GB" sz="2400" b="0" i="1" smtClean="0">
                              <a:latin typeface="Cambria Math" panose="02040503050406030204" pitchFamily="18" charset="0"/>
                            </a:rPr>
                            <m:t>𝑙</m:t>
                          </m:r>
                        </m:den>
                      </m:f>
                    </m:oMath>
                  </m:oMathPara>
                </a14:m>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1629888" y="5418778"/>
                <a:ext cx="1380186" cy="714042"/>
              </a:xfrm>
              <a:prstGeom prst="rect">
                <a:avLst/>
              </a:prstGeom>
              <a:blipFill>
                <a:blip r:embed="rId1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4412084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ERN\dfs\Workspaces\w\Wuensch\Talks\2011\LC school 2011\calculations\one cell electric fields.gif"/>
          <p:cNvPicPr>
            <a:picLocks noChangeAspect="1" noChangeArrowheads="1"/>
          </p:cNvPicPr>
          <p:nvPr/>
        </p:nvPicPr>
        <p:blipFill>
          <a:blip r:embed="rId3" cstate="print"/>
          <a:srcRect/>
          <a:stretch>
            <a:fillRect/>
          </a:stretch>
        </p:blipFill>
        <p:spPr bwMode="auto">
          <a:xfrm>
            <a:off x="9007884" y="4339402"/>
            <a:ext cx="2849229" cy="2448124"/>
          </a:xfrm>
          <a:prstGeom prst="rect">
            <a:avLst/>
          </a:prstGeom>
          <a:noFill/>
        </p:spPr>
      </p:pic>
      <p:pic>
        <p:nvPicPr>
          <p:cNvPr id="2" name="Picture 3" descr="\\CERN\dfs\Workspaces\w\Wuensch\Talks\2011\LC school 2011\from others\DSC0452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1151" y="2134749"/>
            <a:ext cx="8116733" cy="2943431"/>
          </a:xfrm>
          <a:prstGeom prst="rect">
            <a:avLst/>
          </a:prstGeom>
          <a:noFill/>
        </p:spPr>
      </p:pic>
      <p:cxnSp>
        <p:nvCxnSpPr>
          <p:cNvPr id="4" name="Straight Arrow Connector 3"/>
          <p:cNvCxnSpPr/>
          <p:nvPr/>
        </p:nvCxnSpPr>
        <p:spPr>
          <a:xfrm flipV="1">
            <a:off x="254690" y="3548478"/>
            <a:ext cx="9203206" cy="7236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708520" y="1140778"/>
            <a:ext cx="0" cy="2315603"/>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708520" y="3956342"/>
            <a:ext cx="0" cy="2302446"/>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nvPr>
        </p:nvGraphicFramePr>
        <p:xfrm>
          <a:off x="2009830" y="883316"/>
          <a:ext cx="2232248" cy="1089138"/>
        </p:xfrm>
        <a:graphic>
          <a:graphicData uri="http://schemas.openxmlformats.org/presentationml/2006/ole">
            <mc:AlternateContent xmlns:mc="http://schemas.openxmlformats.org/markup-compatibility/2006">
              <mc:Choice xmlns:v="urn:schemas-microsoft-com:vml" Requires="v">
                <p:oleObj spid="_x0000_s7201" name="Equation" r:id="rId5" imgW="1015920" imgH="495000" progId="Equation.3">
                  <p:embed/>
                </p:oleObj>
              </mc:Choice>
              <mc:Fallback>
                <p:oleObj name="Equation" r:id="rId5" imgW="1015920" imgH="495000" progId="Equation.3">
                  <p:embed/>
                  <p:pic>
                    <p:nvPicPr>
                      <p:cNvPr id="9"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9830" y="883316"/>
                        <a:ext cx="2232248" cy="1089138"/>
                      </a:xfrm>
                      <a:prstGeom prst="rect">
                        <a:avLst/>
                      </a:prstGeom>
                      <a:noFill/>
                      <a:extLst/>
                    </p:spPr>
                  </p:pic>
                </p:oleObj>
              </mc:Fallback>
            </mc:AlternateContent>
          </a:graphicData>
        </a:graphic>
      </p:graphicFrame>
      <p:sp>
        <p:nvSpPr>
          <p:cNvPr id="5" name="TextBox 4"/>
          <p:cNvSpPr txBox="1"/>
          <p:nvPr/>
        </p:nvSpPr>
        <p:spPr>
          <a:xfrm>
            <a:off x="5369098" y="677411"/>
            <a:ext cx="5542006" cy="830997"/>
          </a:xfrm>
          <a:prstGeom prst="rect">
            <a:avLst/>
          </a:prstGeom>
          <a:noFill/>
        </p:spPr>
        <p:txBody>
          <a:bodyPr wrap="square" rtlCol="0">
            <a:spAutoFit/>
          </a:bodyPr>
          <a:lstStyle/>
          <a:p>
            <a:r>
              <a:rPr lang="en-US" sz="2400" dirty="0" smtClean="0"/>
              <a:t>CLIC structure (approximate values):</a:t>
            </a:r>
          </a:p>
          <a:p>
            <a:r>
              <a:rPr lang="en-US" sz="2400" i="1" dirty="0" smtClean="0"/>
              <a:t>R’</a:t>
            </a:r>
            <a:r>
              <a:rPr lang="en-US" sz="2400" dirty="0" smtClean="0"/>
              <a:t>=100 M</a:t>
            </a:r>
            <a:r>
              <a:rPr lang="el-GR" sz="2400" dirty="0" smtClean="0"/>
              <a:t>Ω</a:t>
            </a:r>
            <a:r>
              <a:rPr lang="en-US" sz="2400" dirty="0" smtClean="0"/>
              <a:t>/m, </a:t>
            </a:r>
            <a:r>
              <a:rPr lang="en-US" sz="2400" i="1" dirty="0" smtClean="0"/>
              <a:t>Q</a:t>
            </a:r>
            <a:r>
              <a:rPr lang="en-US" sz="2400" dirty="0" smtClean="0"/>
              <a:t>=5500, </a:t>
            </a:r>
            <a:r>
              <a:rPr lang="en-US" sz="2400" i="1" dirty="0" smtClean="0"/>
              <a:t>v</a:t>
            </a:r>
            <a:r>
              <a:rPr lang="en-US" sz="2400" i="1" baseline="-25000" dirty="0" smtClean="0"/>
              <a:t>g</a:t>
            </a:r>
            <a:r>
              <a:rPr lang="en-US" sz="2400" i="1" dirty="0" smtClean="0"/>
              <a:t>/c</a:t>
            </a:r>
            <a:r>
              <a:rPr lang="en-US" sz="2400" dirty="0" smtClean="0"/>
              <a:t>=1%</a:t>
            </a:r>
            <a:endParaRPr lang="en-GB" sz="2400" dirty="0"/>
          </a:p>
        </p:txBody>
      </p:sp>
    </p:spTree>
    <p:extLst>
      <p:ext uri="{BB962C8B-B14F-4D97-AF65-F5344CB8AC3E}">
        <p14:creationId xmlns:p14="http://schemas.microsoft.com/office/powerpoint/2010/main" val="1426968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4960" y="2164080"/>
            <a:ext cx="8613648" cy="461665"/>
          </a:xfrm>
          <a:prstGeom prst="rect">
            <a:avLst/>
          </a:prstGeom>
          <a:noFill/>
        </p:spPr>
        <p:txBody>
          <a:bodyPr wrap="square" rtlCol="0">
            <a:spAutoFit/>
          </a:bodyPr>
          <a:lstStyle/>
          <a:p>
            <a:pPr algn="ctr"/>
            <a:r>
              <a:rPr lang="en-US" sz="2400" dirty="0" smtClean="0"/>
              <a:t>The layout of a linac radio frequency unit</a:t>
            </a:r>
          </a:p>
        </p:txBody>
      </p:sp>
    </p:spTree>
    <p:extLst>
      <p:ext uri="{BB962C8B-B14F-4D97-AF65-F5344CB8AC3E}">
        <p14:creationId xmlns:p14="http://schemas.microsoft.com/office/powerpoint/2010/main" val="932201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0260" y="1333500"/>
            <a:ext cx="8285554" cy="4191000"/>
          </a:xfrm>
          <a:prstGeom prst="rect">
            <a:avLst/>
          </a:prstGeom>
        </p:spPr>
      </p:pic>
      <p:sp>
        <p:nvSpPr>
          <p:cNvPr id="3" name="TextBox 2"/>
          <p:cNvSpPr txBox="1"/>
          <p:nvPr/>
        </p:nvSpPr>
        <p:spPr>
          <a:xfrm>
            <a:off x="1236742" y="237260"/>
            <a:ext cx="9736057" cy="584775"/>
          </a:xfrm>
          <a:prstGeom prst="rect">
            <a:avLst/>
          </a:prstGeom>
          <a:noFill/>
        </p:spPr>
        <p:txBody>
          <a:bodyPr wrap="square" rtlCol="0">
            <a:spAutoFit/>
          </a:bodyPr>
          <a:lstStyle/>
          <a:p>
            <a:pPr algn="ctr"/>
            <a:r>
              <a:rPr lang="en-US" sz="3200" dirty="0" smtClean="0"/>
              <a:t>Linear accelerator, linac, overview </a:t>
            </a:r>
            <a:endParaRPr lang="en-GB" sz="3200" dirty="0"/>
          </a:p>
        </p:txBody>
      </p:sp>
      <p:sp>
        <p:nvSpPr>
          <p:cNvPr id="4" name="TextBox 3"/>
          <p:cNvSpPr txBox="1"/>
          <p:nvPr/>
        </p:nvSpPr>
        <p:spPr>
          <a:xfrm>
            <a:off x="264744" y="1920240"/>
            <a:ext cx="1517275" cy="461665"/>
          </a:xfrm>
          <a:prstGeom prst="rect">
            <a:avLst/>
          </a:prstGeom>
          <a:noFill/>
        </p:spPr>
        <p:txBody>
          <a:bodyPr wrap="none" rtlCol="0">
            <a:spAutoFit/>
          </a:bodyPr>
          <a:lstStyle/>
          <a:p>
            <a:r>
              <a:rPr lang="en-US" sz="2400" dirty="0" smtClean="0"/>
              <a:t>Modulator</a:t>
            </a:r>
            <a:endParaRPr lang="en-GB" sz="2400" dirty="0"/>
          </a:p>
        </p:txBody>
      </p:sp>
      <p:cxnSp>
        <p:nvCxnSpPr>
          <p:cNvPr id="8" name="Straight Arrow Connector 7"/>
          <p:cNvCxnSpPr/>
          <p:nvPr/>
        </p:nvCxnSpPr>
        <p:spPr>
          <a:xfrm>
            <a:off x="1950720" y="2209800"/>
            <a:ext cx="723900" cy="45720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147268" y="4690850"/>
            <a:ext cx="1197700" cy="461665"/>
          </a:xfrm>
          <a:prstGeom prst="rect">
            <a:avLst/>
          </a:prstGeom>
          <a:noFill/>
        </p:spPr>
        <p:txBody>
          <a:bodyPr wrap="none" rtlCol="0">
            <a:spAutoFit/>
          </a:bodyPr>
          <a:lstStyle/>
          <a:p>
            <a:r>
              <a:rPr lang="en-US" sz="2400" dirty="0" smtClean="0"/>
              <a:t>Klystron</a:t>
            </a:r>
            <a:endParaRPr lang="en-GB" sz="2400" dirty="0"/>
          </a:p>
        </p:txBody>
      </p:sp>
      <p:cxnSp>
        <p:nvCxnSpPr>
          <p:cNvPr id="10" name="Straight Arrow Connector 9"/>
          <p:cNvCxnSpPr/>
          <p:nvPr/>
        </p:nvCxnSpPr>
        <p:spPr>
          <a:xfrm flipV="1">
            <a:off x="3281259" y="3230003"/>
            <a:ext cx="797360" cy="1303075"/>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8346311" y="1585794"/>
            <a:ext cx="435876" cy="33444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881715" y="1140305"/>
            <a:ext cx="2382191" cy="461665"/>
          </a:xfrm>
          <a:prstGeom prst="rect">
            <a:avLst/>
          </a:prstGeom>
          <a:noFill/>
        </p:spPr>
        <p:txBody>
          <a:bodyPr wrap="none" rtlCol="0">
            <a:spAutoFit/>
          </a:bodyPr>
          <a:lstStyle/>
          <a:p>
            <a:r>
              <a:rPr lang="en-US" sz="2400" dirty="0" smtClean="0"/>
              <a:t>Pulse compressor</a:t>
            </a:r>
            <a:endParaRPr lang="en-GB" sz="2400" dirty="0"/>
          </a:p>
        </p:txBody>
      </p:sp>
      <p:sp>
        <p:nvSpPr>
          <p:cNvPr id="15" name="TextBox 14"/>
          <p:cNvSpPr txBox="1"/>
          <p:nvPr/>
        </p:nvSpPr>
        <p:spPr>
          <a:xfrm>
            <a:off x="8729195" y="3266591"/>
            <a:ext cx="3055003" cy="461665"/>
          </a:xfrm>
          <a:prstGeom prst="rect">
            <a:avLst/>
          </a:prstGeom>
          <a:noFill/>
        </p:spPr>
        <p:txBody>
          <a:bodyPr wrap="none" rtlCol="0">
            <a:spAutoFit/>
          </a:bodyPr>
          <a:lstStyle/>
          <a:p>
            <a:r>
              <a:rPr lang="en-US" sz="2400" dirty="0" smtClean="0"/>
              <a:t>Accelerating structures</a:t>
            </a:r>
            <a:endParaRPr lang="en-GB" sz="2400" dirty="0"/>
          </a:p>
        </p:txBody>
      </p:sp>
      <p:cxnSp>
        <p:nvCxnSpPr>
          <p:cNvPr id="16" name="Straight Arrow Connector 15"/>
          <p:cNvCxnSpPr/>
          <p:nvPr/>
        </p:nvCxnSpPr>
        <p:spPr>
          <a:xfrm flipH="1">
            <a:off x="8418721" y="3053838"/>
            <a:ext cx="726931" cy="6194"/>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237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9072" y="1013867"/>
            <a:ext cx="4752353" cy="362544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3868" y="1013867"/>
            <a:ext cx="4524918" cy="2288794"/>
          </a:xfrm>
          <a:prstGeom prst="rect">
            <a:avLst/>
          </a:prstGeom>
        </p:spPr>
      </p:pic>
      <p:sp>
        <p:nvSpPr>
          <p:cNvPr id="4" name="Right Arrow 3"/>
          <p:cNvSpPr/>
          <p:nvPr/>
        </p:nvSpPr>
        <p:spPr>
          <a:xfrm>
            <a:off x="4891425" y="1642680"/>
            <a:ext cx="1124909" cy="447333"/>
          </a:xfrm>
          <a:prstGeom prst="right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236742" y="237260"/>
            <a:ext cx="9736057" cy="584775"/>
          </a:xfrm>
          <a:prstGeom prst="rect">
            <a:avLst/>
          </a:prstGeom>
          <a:noFill/>
        </p:spPr>
        <p:txBody>
          <a:bodyPr wrap="square" rtlCol="0">
            <a:spAutoFit/>
          </a:bodyPr>
          <a:lstStyle/>
          <a:p>
            <a:pPr algn="ctr"/>
            <a:r>
              <a:rPr lang="en-US" sz="3200" dirty="0" smtClean="0"/>
              <a:t>Solid-state modulator</a:t>
            </a:r>
            <a:endParaRPr lang="en-GB" sz="3200" dirty="0"/>
          </a:p>
        </p:txBody>
      </p:sp>
      <p:sp>
        <p:nvSpPr>
          <p:cNvPr id="6" name="TextBox 5"/>
          <p:cNvSpPr txBox="1"/>
          <p:nvPr/>
        </p:nvSpPr>
        <p:spPr>
          <a:xfrm>
            <a:off x="298782" y="4639311"/>
            <a:ext cx="3960207" cy="707886"/>
          </a:xfrm>
          <a:prstGeom prst="rect">
            <a:avLst/>
          </a:prstGeom>
          <a:noFill/>
        </p:spPr>
        <p:txBody>
          <a:bodyPr wrap="square" rtlCol="0">
            <a:spAutoFit/>
          </a:bodyPr>
          <a:lstStyle/>
          <a:p>
            <a:r>
              <a:rPr lang="en-US" sz="2000" dirty="0" smtClean="0"/>
              <a:t>Prototype modulator used in high-gradient test stands.</a:t>
            </a:r>
            <a:endParaRPr lang="en-GB" sz="2000" dirty="0"/>
          </a:p>
        </p:txBody>
      </p:sp>
      <p:sp>
        <p:nvSpPr>
          <p:cNvPr id="7" name="TextBox 6"/>
          <p:cNvSpPr txBox="1"/>
          <p:nvPr/>
        </p:nvSpPr>
        <p:spPr>
          <a:xfrm>
            <a:off x="4744995" y="3778745"/>
            <a:ext cx="6820930"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Converts mains to 1.5 kV and stores energy in capacitors.</a:t>
            </a:r>
          </a:p>
          <a:p>
            <a:pPr marL="285750" indent="-285750">
              <a:buFont typeface="Arial" panose="020B0604020202020204" pitchFamily="34" charset="0"/>
              <a:buChar char="•"/>
            </a:pPr>
            <a:r>
              <a:rPr lang="en-US" sz="2000" dirty="0" smtClean="0"/>
              <a:t>Switches IGBTs which feed split core transformer </a:t>
            </a:r>
          </a:p>
          <a:p>
            <a:pPr marL="285750" indent="-285750">
              <a:buFont typeface="Arial" panose="020B0604020202020204" pitchFamily="34" charset="0"/>
              <a:buChar char="•"/>
            </a:pPr>
            <a:r>
              <a:rPr lang="en-US" sz="2000" dirty="0" smtClean="0"/>
              <a:t>Secondary on transformer produces (approximate numbers) 400 kV, 200 A pulse, which is 80 MW. Pulse duration is 1.5 µs.</a:t>
            </a:r>
          </a:p>
          <a:p>
            <a:pPr marL="285750" indent="-285750">
              <a:buFont typeface="Arial" panose="020B0604020202020204" pitchFamily="34" charset="0"/>
              <a:buChar char="•"/>
            </a:pPr>
            <a:r>
              <a:rPr lang="en-US" sz="2000" dirty="0" smtClean="0"/>
              <a:t>Note pulse is longer than we need for accelerator.</a:t>
            </a:r>
            <a:endParaRPr lang="en-GB" sz="2000" dirty="0"/>
          </a:p>
        </p:txBody>
      </p:sp>
    </p:spTree>
    <p:extLst>
      <p:ext uri="{BB962C8B-B14F-4D97-AF65-F5344CB8AC3E}">
        <p14:creationId xmlns:p14="http://schemas.microsoft.com/office/powerpoint/2010/main" val="979473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6742" y="237260"/>
            <a:ext cx="9736057" cy="584775"/>
          </a:xfrm>
          <a:prstGeom prst="rect">
            <a:avLst/>
          </a:prstGeom>
          <a:noFill/>
        </p:spPr>
        <p:txBody>
          <a:bodyPr wrap="square" rtlCol="0">
            <a:spAutoFit/>
          </a:bodyPr>
          <a:lstStyle/>
          <a:p>
            <a:pPr algn="ctr"/>
            <a:r>
              <a:rPr lang="en-US" sz="3200" dirty="0" smtClean="0"/>
              <a:t>Klystron</a:t>
            </a:r>
            <a:endParaRPr lang="en-GB" sz="3200" dirty="0"/>
          </a:p>
        </p:txBody>
      </p:sp>
      <p:pic>
        <p:nvPicPr>
          <p:cNvPr id="4" name="Picture 5"/>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5780"/>
                    </a14:imgEffect>
                    <a14:imgEffect>
                      <a14:saturation sat="101000"/>
                    </a14:imgEffect>
                    <a14:imgEffect>
                      <a14:brightnessContrast contrast="20000"/>
                    </a14:imgEffect>
                  </a14:imgLayer>
                </a14:imgProps>
              </a:ext>
              <a:ext uri="{28A0092B-C50C-407E-A947-70E740481C1C}">
                <a14:useLocalDpi xmlns:a14="http://schemas.microsoft.com/office/drawing/2010/main" val="0"/>
              </a:ext>
            </a:extLst>
          </a:blip>
          <a:srcRect l="20930" t="21988"/>
          <a:stretch/>
        </p:blipFill>
        <p:spPr>
          <a:xfrm rot="5400000">
            <a:off x="551487" y="1723589"/>
            <a:ext cx="4148775" cy="325683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1701" y="1149791"/>
            <a:ext cx="4524918" cy="2288794"/>
          </a:xfrm>
          <a:prstGeom prst="rect">
            <a:avLst/>
          </a:prstGeom>
        </p:spPr>
      </p:pic>
      <p:sp>
        <p:nvSpPr>
          <p:cNvPr id="7" name="Right Arrow 6"/>
          <p:cNvSpPr/>
          <p:nvPr/>
        </p:nvSpPr>
        <p:spPr>
          <a:xfrm>
            <a:off x="5435123" y="1926885"/>
            <a:ext cx="1124909" cy="447333"/>
          </a:xfrm>
          <a:prstGeom prst="right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4744995" y="3778745"/>
            <a:ext cx="6820930" cy="255454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Pulse from modulator is converted to a current in vacuum inside the klystron, approximately 400 </a:t>
            </a:r>
            <a:r>
              <a:rPr lang="en-US" sz="2000" dirty="0" err="1" smtClean="0"/>
              <a:t>keV</a:t>
            </a:r>
            <a:r>
              <a:rPr lang="en-US" sz="2000" dirty="0" smtClean="0"/>
              <a:t> and 200 A.</a:t>
            </a:r>
          </a:p>
          <a:p>
            <a:pPr marL="285750" indent="-285750">
              <a:buFont typeface="Arial" panose="020B0604020202020204" pitchFamily="34" charset="0"/>
              <a:buChar char="•"/>
            </a:pPr>
            <a:r>
              <a:rPr lang="en-US" sz="2000" dirty="0" smtClean="0"/>
              <a:t>This is done by emitting electrons from a cathode, making a vacuum diode.</a:t>
            </a:r>
          </a:p>
          <a:p>
            <a:pPr marL="285750" indent="-285750">
              <a:buFont typeface="Arial" panose="020B0604020202020204" pitchFamily="34" charset="0"/>
              <a:buChar char="•"/>
            </a:pPr>
            <a:r>
              <a:rPr lang="en-US" sz="2000" dirty="0" smtClean="0"/>
              <a:t>400 </a:t>
            </a:r>
            <a:r>
              <a:rPr lang="en-US" sz="2000" dirty="0" err="1" smtClean="0"/>
              <a:t>keV</a:t>
            </a:r>
            <a:r>
              <a:rPr lang="en-US" sz="2000" dirty="0" smtClean="0"/>
              <a:t> is sub-relativistic. This allows the beam to be bunched through a velocity modulation.</a:t>
            </a:r>
          </a:p>
          <a:p>
            <a:pPr marL="285750" indent="-285750">
              <a:buFont typeface="Arial" panose="020B0604020202020204" pitchFamily="34" charset="0"/>
              <a:buChar char="•"/>
            </a:pPr>
            <a:r>
              <a:rPr lang="en-US" sz="2000" dirty="0" smtClean="0"/>
              <a:t>Power is extracted by cavity which decelerates the bunched beam. </a:t>
            </a:r>
            <a:endParaRPr lang="en-GB" sz="2000" dirty="0"/>
          </a:p>
        </p:txBody>
      </p:sp>
    </p:spTree>
    <p:extLst>
      <p:ext uri="{BB962C8B-B14F-4D97-AF65-F5344CB8AC3E}">
        <p14:creationId xmlns:p14="http://schemas.microsoft.com/office/powerpoint/2010/main" val="5745542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24" y="1107886"/>
            <a:ext cx="6343919" cy="4757939"/>
          </a:xfrm>
          <a:prstGeom prst="rect">
            <a:avLst/>
          </a:prstGeom>
        </p:spPr>
      </p:pic>
      <p:sp>
        <p:nvSpPr>
          <p:cNvPr id="4" name="TextBox 3"/>
          <p:cNvSpPr txBox="1"/>
          <p:nvPr/>
        </p:nvSpPr>
        <p:spPr>
          <a:xfrm>
            <a:off x="1431750" y="435397"/>
            <a:ext cx="4845896" cy="461665"/>
          </a:xfrm>
          <a:prstGeom prst="rect">
            <a:avLst/>
          </a:prstGeom>
          <a:noFill/>
        </p:spPr>
        <p:txBody>
          <a:bodyPr wrap="square" rtlCol="0">
            <a:spAutoFit/>
          </a:bodyPr>
          <a:lstStyle/>
          <a:p>
            <a:r>
              <a:rPr lang="en-GB" sz="2400" dirty="0"/>
              <a:t>This klystron modulator unit </a:t>
            </a:r>
            <a:r>
              <a:rPr lang="en-GB" sz="2400" dirty="0" smtClean="0"/>
              <a:t>feeds…</a:t>
            </a:r>
            <a:endParaRPr lang="en-US" sz="2400" dirty="0"/>
          </a:p>
        </p:txBody>
      </p:sp>
      <p:sp>
        <p:nvSpPr>
          <p:cNvPr id="7" name="TextBox 6"/>
          <p:cNvSpPr txBox="1"/>
          <p:nvPr/>
        </p:nvSpPr>
        <p:spPr>
          <a:xfrm>
            <a:off x="2660227" y="5948634"/>
            <a:ext cx="3744416" cy="461665"/>
          </a:xfrm>
          <a:prstGeom prst="rect">
            <a:avLst/>
          </a:prstGeom>
          <a:noFill/>
        </p:spPr>
        <p:txBody>
          <a:bodyPr wrap="square" rtlCol="0">
            <a:spAutoFit/>
          </a:bodyPr>
          <a:lstStyle/>
          <a:p>
            <a:r>
              <a:rPr lang="en-GB" sz="2400" dirty="0"/>
              <a:t>this accelerating </a:t>
            </a:r>
            <a:r>
              <a:rPr lang="en-GB" sz="2400" dirty="0" smtClean="0"/>
              <a:t>structure.</a:t>
            </a:r>
            <a:endParaRPr lang="en-US" sz="24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752268" y="1124070"/>
            <a:ext cx="6214745" cy="4661059"/>
          </a:xfrm>
          <a:prstGeom prst="rect">
            <a:avLst/>
          </a:prstGeom>
        </p:spPr>
      </p:pic>
      <p:sp>
        <p:nvSpPr>
          <p:cNvPr id="8" name="Right Arrow 7"/>
          <p:cNvSpPr/>
          <p:nvPr/>
        </p:nvSpPr>
        <p:spPr>
          <a:xfrm>
            <a:off x="5905790" y="1618697"/>
            <a:ext cx="1122174" cy="6091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6892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ERN\dfs\Workspaces\w\Wuensch\Talks\2011\LC school 2011\from others\DSC0452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04264" y="4196509"/>
            <a:ext cx="5742295" cy="2082371"/>
          </a:xfrm>
          <a:prstGeom prst="rect">
            <a:avLst/>
          </a:prstGeom>
          <a:noFill/>
        </p:spPr>
      </p:pic>
      <p:pic>
        <p:nvPicPr>
          <p:cNvPr id="3" name="Picture 2" descr="TD18#2 before installation to Nextef IMG_034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79424" y="182880"/>
            <a:ext cx="6821800" cy="3906949"/>
          </a:xfrm>
          <a:prstGeom prst="rect">
            <a:avLst/>
          </a:prstGeom>
        </p:spPr>
      </p:pic>
      <p:sp>
        <p:nvSpPr>
          <p:cNvPr id="4" name="TextBox 3"/>
          <p:cNvSpPr txBox="1"/>
          <p:nvPr/>
        </p:nvSpPr>
        <p:spPr>
          <a:xfrm>
            <a:off x="1117124" y="570470"/>
            <a:ext cx="3787140" cy="830997"/>
          </a:xfrm>
          <a:prstGeom prst="rect">
            <a:avLst/>
          </a:prstGeom>
          <a:noFill/>
        </p:spPr>
        <p:txBody>
          <a:bodyPr wrap="square" rtlCol="0">
            <a:spAutoFit/>
          </a:bodyPr>
          <a:lstStyle/>
          <a:p>
            <a:r>
              <a:rPr lang="en-US" sz="2400" dirty="0" smtClean="0"/>
              <a:t>A CLIC prototype accelerating structure. </a:t>
            </a:r>
            <a:endParaRPr lang="en-GB" sz="2400" dirty="0"/>
          </a:p>
        </p:txBody>
      </p:sp>
      <p:sp>
        <p:nvSpPr>
          <p:cNvPr id="5" name="TextBox 4"/>
          <p:cNvSpPr txBox="1"/>
          <p:nvPr/>
        </p:nvSpPr>
        <p:spPr>
          <a:xfrm>
            <a:off x="11201814" y="3619500"/>
            <a:ext cx="963725" cy="400110"/>
          </a:xfrm>
          <a:prstGeom prst="rect">
            <a:avLst/>
          </a:prstGeom>
          <a:noFill/>
        </p:spPr>
        <p:txBody>
          <a:bodyPr wrap="none" rtlCol="0">
            <a:spAutoFit/>
          </a:bodyPr>
          <a:lstStyle/>
          <a:p>
            <a:r>
              <a:rPr lang="en-US" sz="2000" dirty="0" smtClean="0"/>
              <a:t>outside</a:t>
            </a:r>
            <a:endParaRPr lang="en-GB" sz="2000" dirty="0"/>
          </a:p>
        </p:txBody>
      </p:sp>
      <p:sp>
        <p:nvSpPr>
          <p:cNvPr id="6" name="TextBox 5"/>
          <p:cNvSpPr txBox="1"/>
          <p:nvPr/>
        </p:nvSpPr>
        <p:spPr>
          <a:xfrm>
            <a:off x="10798367" y="5869337"/>
            <a:ext cx="801823" cy="400110"/>
          </a:xfrm>
          <a:prstGeom prst="rect">
            <a:avLst/>
          </a:prstGeom>
          <a:noFill/>
        </p:spPr>
        <p:txBody>
          <a:bodyPr wrap="none" rtlCol="0">
            <a:spAutoFit/>
          </a:bodyPr>
          <a:lstStyle/>
          <a:p>
            <a:r>
              <a:rPr lang="en-US" sz="2000" dirty="0" smtClean="0"/>
              <a:t>inside</a:t>
            </a:r>
            <a:endParaRPr lang="en-GB" sz="2000" dirty="0"/>
          </a:p>
        </p:txBody>
      </p:sp>
      <p:sp>
        <p:nvSpPr>
          <p:cNvPr id="7" name="TextBox 6"/>
          <p:cNvSpPr txBox="1"/>
          <p:nvPr/>
        </p:nvSpPr>
        <p:spPr>
          <a:xfrm>
            <a:off x="423719" y="1703192"/>
            <a:ext cx="3102709" cy="1938992"/>
          </a:xfrm>
          <a:prstGeom prst="rect">
            <a:avLst/>
          </a:prstGeom>
          <a:noFill/>
        </p:spPr>
        <p:txBody>
          <a:bodyPr wrap="none" rtlCol="0">
            <a:spAutoFit/>
          </a:bodyPr>
          <a:lstStyle/>
          <a:p>
            <a:r>
              <a:rPr lang="en-US" sz="2400" dirty="0" smtClean="0"/>
              <a:t>11.994 GHz X-band</a:t>
            </a:r>
          </a:p>
          <a:p>
            <a:r>
              <a:rPr lang="en-GB" sz="2400" dirty="0" smtClean="0"/>
              <a:t>100 MV/m acceleration</a:t>
            </a:r>
          </a:p>
          <a:p>
            <a:r>
              <a:rPr lang="en-GB" sz="2400" dirty="0" smtClean="0"/>
              <a:t>Input power ≈50 MW</a:t>
            </a:r>
          </a:p>
          <a:p>
            <a:r>
              <a:rPr lang="en-GB" sz="2400" dirty="0" smtClean="0"/>
              <a:t>Pulse length </a:t>
            </a:r>
            <a:r>
              <a:rPr lang="en-GB" sz="2400" dirty="0"/>
              <a:t>≈</a:t>
            </a:r>
            <a:r>
              <a:rPr lang="en-GB" sz="2400" dirty="0" smtClean="0"/>
              <a:t>200 ns</a:t>
            </a:r>
          </a:p>
          <a:p>
            <a:r>
              <a:rPr lang="en-GB" sz="2400" dirty="0" smtClean="0"/>
              <a:t>Repetition rate 50 Hz</a:t>
            </a:r>
            <a:endParaRPr lang="en-US" sz="2400" dirty="0"/>
          </a:p>
        </p:txBody>
      </p:sp>
      <p:pic>
        <p:nvPicPr>
          <p:cNvPr id="8" name="Picture 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6107" y="3943909"/>
            <a:ext cx="2641502" cy="2454161"/>
          </a:xfrm>
          <a:prstGeom prst="rect">
            <a:avLst/>
          </a:prstGeom>
          <a:noFill/>
          <a:ln w="9525">
            <a:noFill/>
            <a:miter lim="800000"/>
            <a:headEnd/>
            <a:tailEnd/>
          </a:ln>
          <a:effectLst/>
        </p:spPr>
      </p:pic>
    </p:spTree>
    <p:extLst>
      <p:ext uri="{BB962C8B-B14F-4D97-AF65-F5344CB8AC3E}">
        <p14:creationId xmlns:p14="http://schemas.microsoft.com/office/powerpoint/2010/main" val="161029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7154" y="2252700"/>
            <a:ext cx="9738294" cy="954107"/>
          </a:xfrm>
          <a:prstGeom prst="rect">
            <a:avLst/>
          </a:prstGeom>
          <a:noFill/>
        </p:spPr>
        <p:txBody>
          <a:bodyPr wrap="square" rtlCol="0">
            <a:spAutoFit/>
          </a:bodyPr>
          <a:lstStyle/>
          <a:p>
            <a:pPr algn="ctr"/>
            <a:r>
              <a:rPr lang="en-US" sz="2800" dirty="0" smtClean="0"/>
              <a:t>Introduction to CLIC </a:t>
            </a:r>
          </a:p>
          <a:p>
            <a:pPr algn="ctr"/>
            <a:r>
              <a:rPr lang="en-US" sz="2800" dirty="0" smtClean="0"/>
              <a:t>Physics requirements drive accelerator technology development</a:t>
            </a:r>
            <a:endParaRPr lang="en-GB" sz="2800" dirty="0"/>
          </a:p>
        </p:txBody>
      </p:sp>
    </p:spTree>
    <p:extLst>
      <p:ext uri="{BB962C8B-B14F-4D97-AF65-F5344CB8AC3E}">
        <p14:creationId xmlns:p14="http://schemas.microsoft.com/office/powerpoint/2010/main" val="1672551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6317" y="997380"/>
            <a:ext cx="4542536" cy="229717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163" y="3587893"/>
            <a:ext cx="4344924" cy="2896616"/>
          </a:xfrm>
          <a:prstGeom prst="rect">
            <a:avLst/>
          </a:prstGeom>
        </p:spPr>
      </p:pic>
      <p:sp>
        <p:nvSpPr>
          <p:cNvPr id="4" name="TextBox 3"/>
          <p:cNvSpPr txBox="1"/>
          <p:nvPr/>
        </p:nvSpPr>
        <p:spPr>
          <a:xfrm>
            <a:off x="2943034" y="279091"/>
            <a:ext cx="6327758" cy="584775"/>
          </a:xfrm>
          <a:prstGeom prst="rect">
            <a:avLst/>
          </a:prstGeom>
          <a:noFill/>
        </p:spPr>
        <p:txBody>
          <a:bodyPr wrap="none" rtlCol="0">
            <a:spAutoFit/>
          </a:bodyPr>
          <a:lstStyle/>
          <a:p>
            <a:pPr algn="ctr"/>
            <a:r>
              <a:rPr lang="en-US" sz="3200" dirty="0" smtClean="0"/>
              <a:t>Introduction </a:t>
            </a:r>
            <a:r>
              <a:rPr lang="en-US" sz="3200" smtClean="0"/>
              <a:t>to CLIC </a:t>
            </a:r>
            <a:r>
              <a:rPr lang="en-US" sz="3200" dirty="0" smtClean="0"/>
              <a:t>linac technology</a:t>
            </a:r>
            <a:endParaRPr lang="en-GB" sz="32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68348" y="1033625"/>
            <a:ext cx="6782793" cy="4521862"/>
          </a:xfrm>
          <a:prstGeom prst="rect">
            <a:avLst/>
          </a:prstGeom>
        </p:spPr>
      </p:pic>
      <p:sp>
        <p:nvSpPr>
          <p:cNvPr id="7" name="TextBox 6"/>
          <p:cNvSpPr txBox="1"/>
          <p:nvPr/>
        </p:nvSpPr>
        <p:spPr>
          <a:xfrm>
            <a:off x="5089540" y="5714664"/>
            <a:ext cx="6940407" cy="707886"/>
          </a:xfrm>
          <a:prstGeom prst="rect">
            <a:avLst/>
          </a:prstGeom>
          <a:noFill/>
        </p:spPr>
        <p:txBody>
          <a:bodyPr wrap="square" rtlCol="0">
            <a:spAutoFit/>
          </a:bodyPr>
          <a:lstStyle/>
          <a:p>
            <a:r>
              <a:rPr lang="en-US" sz="2000" dirty="0" smtClean="0">
                <a:solidFill>
                  <a:srgbClr val="FF0000"/>
                </a:solidFill>
              </a:rPr>
              <a:t>Very strong involvement of University of Tartu and University of Helsinki in understanding high-gradient phenomena!</a:t>
            </a:r>
            <a:endParaRPr lang="en-GB" sz="2000" dirty="0">
              <a:solidFill>
                <a:srgbClr val="FF0000"/>
              </a:solidFill>
            </a:endParaRPr>
          </a:p>
        </p:txBody>
      </p:sp>
      <p:sp>
        <p:nvSpPr>
          <p:cNvPr id="8" name="Down Arrow 7"/>
          <p:cNvSpPr/>
          <p:nvPr/>
        </p:nvSpPr>
        <p:spPr>
          <a:xfrm>
            <a:off x="2385442" y="3294556"/>
            <a:ext cx="684286" cy="9931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rot="14635258">
            <a:off x="4716940" y="3728217"/>
            <a:ext cx="684286" cy="9931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61729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54975" y="219456"/>
            <a:ext cx="4703981" cy="584775"/>
          </a:xfrm>
          <a:prstGeom prst="rect">
            <a:avLst/>
          </a:prstGeom>
          <a:noFill/>
        </p:spPr>
        <p:txBody>
          <a:bodyPr wrap="none" rtlCol="0">
            <a:spAutoFit/>
          </a:bodyPr>
          <a:lstStyle/>
          <a:p>
            <a:pPr algn="ctr"/>
            <a:r>
              <a:rPr lang="en-US" sz="3200" dirty="0" smtClean="0"/>
              <a:t>High current beam stability</a:t>
            </a:r>
            <a:endParaRPr lang="en-GB" sz="3200" dirty="0"/>
          </a:p>
        </p:txBody>
      </p:sp>
      <p:pic>
        <p:nvPicPr>
          <p:cNvPr id="4" name="Picture 3"/>
          <p:cNvPicPr>
            <a:picLocks noChangeAspect="1"/>
          </p:cNvPicPr>
          <p:nvPr/>
        </p:nvPicPr>
        <p:blipFill>
          <a:blip r:embed="rId2"/>
          <a:stretch>
            <a:fillRect/>
          </a:stretch>
        </p:blipFill>
        <p:spPr>
          <a:xfrm>
            <a:off x="4371532" y="1157670"/>
            <a:ext cx="3470851" cy="261591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71709" y="1258046"/>
            <a:ext cx="3306920" cy="4427447"/>
          </a:xfrm>
          <a:prstGeom prst="rect">
            <a:avLst/>
          </a:prstGeom>
        </p:spPr>
      </p:pic>
      <p:pic>
        <p:nvPicPr>
          <p:cNvPr id="6" name="Picture 5"/>
          <p:cNvPicPr>
            <a:picLocks noChangeAspect="1"/>
          </p:cNvPicPr>
          <p:nvPr/>
        </p:nvPicPr>
        <p:blipFill>
          <a:blip r:embed="rId4"/>
          <a:stretch>
            <a:fillRect/>
          </a:stretch>
        </p:blipFill>
        <p:spPr>
          <a:xfrm>
            <a:off x="4243606" y="3789009"/>
            <a:ext cx="3726702" cy="2555265"/>
          </a:xfrm>
          <a:prstGeom prst="rect">
            <a:avLst/>
          </a:prstGeom>
        </p:spPr>
      </p:pic>
      <p:pic>
        <p:nvPicPr>
          <p:cNvPr id="7" name="Picture 6"/>
          <p:cNvPicPr>
            <a:picLocks noChangeAspect="1"/>
          </p:cNvPicPr>
          <p:nvPr/>
        </p:nvPicPr>
        <p:blipFill>
          <a:blip r:embed="rId5"/>
          <a:stretch>
            <a:fillRect/>
          </a:stretch>
        </p:blipFill>
        <p:spPr>
          <a:xfrm>
            <a:off x="287848" y="3115009"/>
            <a:ext cx="3955758" cy="3175789"/>
          </a:xfrm>
          <a:prstGeom prst="rect">
            <a:avLst/>
          </a:prstGeom>
        </p:spPr>
      </p:pic>
      <p:sp>
        <p:nvSpPr>
          <p:cNvPr id="8" name="TextBox 7"/>
          <p:cNvSpPr txBox="1"/>
          <p:nvPr/>
        </p:nvSpPr>
        <p:spPr>
          <a:xfrm>
            <a:off x="287848" y="1449965"/>
            <a:ext cx="4027773" cy="1015663"/>
          </a:xfrm>
          <a:prstGeom prst="rect">
            <a:avLst/>
          </a:prstGeom>
          <a:noFill/>
        </p:spPr>
        <p:txBody>
          <a:bodyPr wrap="square" rtlCol="0">
            <a:spAutoFit/>
          </a:bodyPr>
          <a:lstStyle/>
          <a:p>
            <a:r>
              <a:rPr lang="en-US" sz="2000" dirty="0" smtClean="0">
                <a:solidFill>
                  <a:srgbClr val="00B0F0"/>
                </a:solidFill>
              </a:rPr>
              <a:t>High-current beam requires Higher-Order-Mode suppression for beam stability, just like CLIC</a:t>
            </a:r>
            <a:endParaRPr lang="en-GB" sz="2000" dirty="0">
              <a:solidFill>
                <a:srgbClr val="00B0F0"/>
              </a:solidFill>
            </a:endParaRPr>
          </a:p>
        </p:txBody>
      </p:sp>
      <p:sp>
        <p:nvSpPr>
          <p:cNvPr id="3" name="Rectangle 2"/>
          <p:cNvSpPr/>
          <p:nvPr/>
        </p:nvSpPr>
        <p:spPr>
          <a:xfrm>
            <a:off x="7786455" y="5985419"/>
            <a:ext cx="4334263" cy="307777"/>
          </a:xfrm>
          <a:prstGeom prst="rect">
            <a:avLst/>
          </a:prstGeom>
        </p:spPr>
        <p:txBody>
          <a:bodyPr wrap="none">
            <a:spAutoFit/>
          </a:bodyPr>
          <a:lstStyle/>
          <a:p>
            <a:r>
              <a:rPr lang="en-GB" sz="1400" dirty="0">
                <a:hlinkClick r:id="rId6"/>
              </a:rPr>
              <a:t>https://</a:t>
            </a:r>
            <a:r>
              <a:rPr lang="en-GB" sz="1400" dirty="0" smtClean="0">
                <a:hlinkClick r:id="rId6"/>
              </a:rPr>
              <a:t>doi.org/10.1103/PhysRevAccelBeams.19.011001</a:t>
            </a:r>
            <a:r>
              <a:rPr lang="en-GB" sz="1400" dirty="0" smtClean="0"/>
              <a:t> </a:t>
            </a:r>
            <a:endParaRPr lang="en-GB" sz="1400" dirty="0"/>
          </a:p>
        </p:txBody>
      </p:sp>
    </p:spTree>
    <p:extLst>
      <p:ext uri="{BB962C8B-B14F-4D97-AF65-F5344CB8AC3E}">
        <p14:creationId xmlns:p14="http://schemas.microsoft.com/office/powerpoint/2010/main" val="18494721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32</a:t>
            </a:fld>
            <a:endParaRPr lang="en-US"/>
          </a:p>
        </p:txBody>
      </p:sp>
      <p:pic>
        <p:nvPicPr>
          <p:cNvPr id="13315" name="Picture 3" descr="\\CERN\dfs\Workspaces\w\Wuensch\Talks\2012\Linear collider school 2012\IMG_071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5508104" cy="413107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79662" y="934614"/>
            <a:ext cx="4733413" cy="1077218"/>
          </a:xfrm>
          <a:prstGeom prst="rect">
            <a:avLst/>
          </a:prstGeom>
          <a:noFill/>
        </p:spPr>
        <p:txBody>
          <a:bodyPr wrap="square" rtlCol="0">
            <a:spAutoFit/>
          </a:bodyPr>
          <a:lstStyle/>
          <a:p>
            <a:r>
              <a:rPr lang="en-GB" sz="3200" dirty="0"/>
              <a:t>Now – </a:t>
            </a:r>
            <a:r>
              <a:rPr lang="en-GB" sz="3200" dirty="0" smtClean="0"/>
              <a:t>The thrilling world of high gradients!</a:t>
            </a:r>
            <a:endParaRPr lang="en-GB" sz="3200" dirty="0"/>
          </a:p>
        </p:txBody>
      </p:sp>
      <p:pic>
        <p:nvPicPr>
          <p:cNvPr id="15362" name="Picture 2" descr="https://upload.wikimedia.org/wikipedia/commons/6/6e/Mavericks_and_surf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1865" y="2383517"/>
            <a:ext cx="9010135" cy="442397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317789" y="6356350"/>
            <a:ext cx="7403757" cy="430887"/>
          </a:xfrm>
          <a:prstGeom prst="rect">
            <a:avLst/>
          </a:prstGeom>
        </p:spPr>
        <p:txBody>
          <a:bodyPr wrap="square">
            <a:spAutoFit/>
          </a:bodyPr>
          <a:lstStyle/>
          <a:p>
            <a:r>
              <a:rPr lang="en-US" sz="1050" dirty="0"/>
              <a:t>"Mavericks and surfer" by Brocken </a:t>
            </a:r>
            <a:r>
              <a:rPr lang="en-US" sz="1050" dirty="0" err="1"/>
              <a:t>Inaglory</a:t>
            </a:r>
            <a:r>
              <a:rPr lang="en-US" sz="1050" dirty="0"/>
              <a:t>. Licensed under CC BY-SA 3.0 via Commons - https://commons.wikimedia.org/wiki/File:Mavericks_and_surfer.jpg#/media/File:Mavericks_and_surfer.jpg</a:t>
            </a:r>
          </a:p>
        </p:txBody>
      </p:sp>
    </p:spTree>
    <p:extLst>
      <p:ext uri="{BB962C8B-B14F-4D97-AF65-F5344CB8AC3E}">
        <p14:creationId xmlns:p14="http://schemas.microsoft.com/office/powerpoint/2010/main" val="21389235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0624" y="1336918"/>
            <a:ext cx="11387328" cy="4785926"/>
          </a:xfrm>
          <a:prstGeom prst="rect">
            <a:avLst/>
          </a:prstGeom>
          <a:noFill/>
        </p:spPr>
        <p:txBody>
          <a:bodyPr wrap="square" rtlCol="0">
            <a:spAutoFit/>
          </a:bodyPr>
          <a:lstStyle/>
          <a:p>
            <a:r>
              <a:rPr lang="en-US" sz="2000" dirty="0" smtClean="0"/>
              <a:t>We have seen that CLIC (and tomorrow see other applications) requires a high collision energy. This makes a high accelerating gradient an extremely important parameter to reduce the length and cost of the facility.</a:t>
            </a:r>
          </a:p>
          <a:p>
            <a:pPr>
              <a:spcAft>
                <a:spcPts val="600"/>
              </a:spcAft>
            </a:pPr>
            <a:endParaRPr lang="en-US" sz="2000" dirty="0" smtClean="0"/>
          </a:p>
          <a:p>
            <a:r>
              <a:rPr lang="en-US" sz="2000" dirty="0" smtClean="0"/>
              <a:t>But going to high gradient requires:</a:t>
            </a:r>
          </a:p>
          <a:p>
            <a:pPr marL="342900" indent="-342900">
              <a:buFont typeface="Arial" panose="020B0604020202020204" pitchFamily="34" charset="0"/>
              <a:buChar char="•"/>
            </a:pPr>
            <a:r>
              <a:rPr lang="en-US" sz="2000" dirty="0" smtClean="0"/>
              <a:t>High peak rf power</a:t>
            </a:r>
          </a:p>
          <a:p>
            <a:pPr marL="342900" indent="-342900">
              <a:buFont typeface="Arial" panose="020B0604020202020204" pitchFamily="34" charset="0"/>
              <a:buChar char="•"/>
            </a:pPr>
            <a:r>
              <a:rPr lang="en-US" sz="2000" dirty="0" smtClean="0"/>
              <a:t>Facing high field phenomena, especially vacuum breakdown (sparking)</a:t>
            </a:r>
          </a:p>
          <a:p>
            <a:pPr marL="342900" indent="-342900">
              <a:buFont typeface="Arial" panose="020B0604020202020204" pitchFamily="34" charset="0"/>
              <a:buChar char="•"/>
            </a:pPr>
            <a:endParaRPr lang="en-US" sz="2000" dirty="0"/>
          </a:p>
          <a:p>
            <a:r>
              <a:rPr lang="en-US" sz="2000" dirty="0" smtClean="0"/>
              <a:t>Vacuum breakdown has been known about for a long time, but with limited quantitative understanding. The CLIC project has invested significant resources in extending the quantitative understanding of vacuum arcing in order to improve the performance of CLIC structures and so reducing the cost of CLIC and extending its energy reach.</a:t>
            </a:r>
          </a:p>
          <a:p>
            <a:r>
              <a:rPr lang="en-US" sz="2000" dirty="0" smtClean="0"/>
              <a:t> </a:t>
            </a:r>
          </a:p>
          <a:p>
            <a:r>
              <a:rPr lang="en-US" sz="2000" dirty="0" smtClean="0"/>
              <a:t>Also vacuum arcing is a fascinating and extremely challenging problem of applied physics!</a:t>
            </a:r>
          </a:p>
          <a:p>
            <a:endParaRPr lang="en-US" sz="2000" dirty="0"/>
          </a:p>
          <a:p>
            <a:r>
              <a:rPr lang="en-US" sz="2000" b="1" dirty="0" smtClean="0">
                <a:solidFill>
                  <a:srgbClr val="FF0000"/>
                </a:solidFill>
              </a:rPr>
              <a:t>Connection point - You’ve already had an extensive introduction to breakdown in </a:t>
            </a:r>
            <a:r>
              <a:rPr lang="en-US" sz="2000" b="1" dirty="0" err="1" smtClean="0">
                <a:solidFill>
                  <a:srgbClr val="FF0000"/>
                </a:solidFill>
              </a:rPr>
              <a:t>Flyura’s</a:t>
            </a:r>
            <a:r>
              <a:rPr lang="en-US" sz="2000" b="1" dirty="0" smtClean="0">
                <a:solidFill>
                  <a:srgbClr val="FF0000"/>
                </a:solidFill>
              </a:rPr>
              <a:t> lectures.</a:t>
            </a:r>
            <a:endParaRPr lang="en-GB" sz="2000" b="1" dirty="0">
              <a:solidFill>
                <a:srgbClr val="FF0000"/>
              </a:solidFill>
            </a:endParaRPr>
          </a:p>
        </p:txBody>
      </p:sp>
      <p:sp>
        <p:nvSpPr>
          <p:cNvPr id="3" name="TextBox 2"/>
          <p:cNvSpPr txBox="1"/>
          <p:nvPr/>
        </p:nvSpPr>
        <p:spPr>
          <a:xfrm>
            <a:off x="5067309" y="243840"/>
            <a:ext cx="2023119" cy="584775"/>
          </a:xfrm>
          <a:prstGeom prst="rect">
            <a:avLst/>
          </a:prstGeom>
          <a:noFill/>
        </p:spPr>
        <p:txBody>
          <a:bodyPr wrap="none" rtlCol="0">
            <a:spAutoFit/>
          </a:bodyPr>
          <a:lstStyle/>
          <a:p>
            <a:pPr algn="ctr"/>
            <a:r>
              <a:rPr lang="en-US" sz="3200" dirty="0" smtClean="0"/>
              <a:t>Motivation</a:t>
            </a:r>
            <a:endParaRPr lang="en-GB"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1337997976"/>
              </p:ext>
            </p:extLst>
          </p:nvPr>
        </p:nvGraphicFramePr>
        <p:xfrm>
          <a:off x="8806870" y="2387450"/>
          <a:ext cx="1962809" cy="957676"/>
        </p:xfrm>
        <a:graphic>
          <a:graphicData uri="http://schemas.openxmlformats.org/presentationml/2006/ole">
            <mc:AlternateContent xmlns:mc="http://schemas.openxmlformats.org/markup-compatibility/2006">
              <mc:Choice xmlns:v="urn:schemas-microsoft-com:vml" Requires="v">
                <p:oleObj spid="_x0000_s8225" name="Equation" r:id="rId3" imgW="1015920" imgH="495000" progId="Equation.3">
                  <p:embed/>
                </p:oleObj>
              </mc:Choice>
              <mc:Fallback>
                <p:oleObj name="Equation" r:id="rId3" imgW="1015920" imgH="495000" progId="Equation.3">
                  <p:embed/>
                  <p:pic>
                    <p:nvPicPr>
                      <p:cNvPr id="9"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870" y="2387450"/>
                        <a:ext cx="1962809" cy="957676"/>
                      </a:xfrm>
                      <a:prstGeom prst="rect">
                        <a:avLst/>
                      </a:prstGeom>
                      <a:noFill/>
                      <a:extLst/>
                    </p:spPr>
                  </p:pic>
                </p:oleObj>
              </mc:Fallback>
            </mc:AlternateContent>
          </a:graphicData>
        </a:graphic>
      </p:graphicFrame>
    </p:spTree>
    <p:extLst>
      <p:ext uri="{BB962C8B-B14F-4D97-AF65-F5344CB8AC3E}">
        <p14:creationId xmlns:p14="http://schemas.microsoft.com/office/powerpoint/2010/main" val="32811970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045" y="1497891"/>
            <a:ext cx="11485267"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The underlying equations for the acceleration equations we have seen are Maxwell’s equations and the Lorentz force – linear equations!</a:t>
            </a:r>
          </a:p>
          <a:p>
            <a:pPr marL="342900" indent="-342900">
              <a:buFont typeface="Arial" panose="020B0604020202020204" pitchFamily="34" charset="0"/>
              <a:buChar char="•"/>
            </a:pPr>
            <a:r>
              <a:rPr lang="en-GB" sz="2400" dirty="0" smtClean="0">
                <a:solidFill>
                  <a:srgbClr val="0070C0"/>
                </a:solidFill>
              </a:rPr>
              <a:t>When we raise the power we put in a structure, increasing the surface fields, we encounter a whole range of new phenomena.</a:t>
            </a:r>
          </a:p>
          <a:p>
            <a:pPr marL="342900" indent="-342900">
              <a:buFont typeface="Arial" panose="020B0604020202020204" pitchFamily="34" charset="0"/>
              <a:buChar char="•"/>
            </a:pPr>
            <a:r>
              <a:rPr lang="en-GB" sz="2400" dirty="0" smtClean="0"/>
              <a:t>These phenomena include field emission and vacuum arcing and pulsed surface heating which, in various combinations, affect the beam and can damage a structure.</a:t>
            </a:r>
          </a:p>
          <a:p>
            <a:pPr marL="342900" indent="-342900">
              <a:buFont typeface="Arial" panose="020B0604020202020204" pitchFamily="34" charset="0"/>
              <a:buChar char="•"/>
            </a:pPr>
            <a:r>
              <a:rPr lang="en-US" sz="2400" dirty="0" smtClean="0">
                <a:solidFill>
                  <a:srgbClr val="0070C0"/>
                </a:solidFill>
              </a:rPr>
              <a:t>We need to consider:</a:t>
            </a:r>
            <a:endParaRPr lang="en-GB" sz="2400" dirty="0" smtClean="0">
              <a:solidFill>
                <a:srgbClr val="0070C0"/>
              </a:solidFill>
            </a:endParaRPr>
          </a:p>
          <a:p>
            <a:pPr marL="800100" lvl="1" indent="-342900">
              <a:buFont typeface="Arial" panose="020B0604020202020204" pitchFamily="34" charset="0"/>
              <a:buChar char="•"/>
            </a:pPr>
            <a:r>
              <a:rPr lang="en-GB" sz="2400" dirty="0" smtClean="0">
                <a:solidFill>
                  <a:srgbClr val="0070C0"/>
                </a:solidFill>
              </a:rPr>
              <a:t>Electromagnetism</a:t>
            </a:r>
            <a:endParaRPr lang="en-GB" sz="2400" dirty="0">
              <a:solidFill>
                <a:srgbClr val="0070C0"/>
              </a:solidFill>
            </a:endParaRPr>
          </a:p>
          <a:p>
            <a:pPr marL="800100" lvl="1" indent="-342900">
              <a:buFont typeface="Arial" panose="020B0604020202020204" pitchFamily="34" charset="0"/>
              <a:buChar char="•"/>
            </a:pPr>
            <a:r>
              <a:rPr lang="en-GB" sz="2400" dirty="0">
                <a:solidFill>
                  <a:srgbClr val="0070C0"/>
                </a:solidFill>
              </a:rPr>
              <a:t>Material science</a:t>
            </a:r>
          </a:p>
          <a:p>
            <a:pPr marL="800100" lvl="1" indent="-342900">
              <a:buFont typeface="Arial" panose="020B0604020202020204" pitchFamily="34" charset="0"/>
              <a:buChar char="•"/>
            </a:pPr>
            <a:r>
              <a:rPr lang="en-GB" sz="2400" dirty="0">
                <a:solidFill>
                  <a:srgbClr val="0070C0"/>
                </a:solidFill>
              </a:rPr>
              <a:t>Plasma physics</a:t>
            </a:r>
          </a:p>
          <a:p>
            <a:pPr marL="800100" lvl="1" indent="-342900">
              <a:buFont typeface="Arial" panose="020B0604020202020204" pitchFamily="34" charset="0"/>
              <a:buChar char="•"/>
            </a:pPr>
            <a:r>
              <a:rPr lang="en-GB" sz="2400" dirty="0" smtClean="0">
                <a:solidFill>
                  <a:srgbClr val="0070C0"/>
                </a:solidFill>
              </a:rPr>
              <a:t>Quantum mechanics - field </a:t>
            </a:r>
            <a:r>
              <a:rPr lang="en-GB" sz="2400" dirty="0">
                <a:solidFill>
                  <a:srgbClr val="0070C0"/>
                </a:solidFill>
              </a:rPr>
              <a:t>and photo </a:t>
            </a:r>
            <a:r>
              <a:rPr lang="en-GB" sz="2400" dirty="0" smtClean="0">
                <a:solidFill>
                  <a:srgbClr val="0070C0"/>
                </a:solidFill>
              </a:rPr>
              <a:t>emission</a:t>
            </a:r>
            <a:endParaRPr lang="en-US" sz="2400" dirty="0">
              <a:solidFill>
                <a:srgbClr val="0070C0"/>
              </a:solidFill>
            </a:endParaRPr>
          </a:p>
        </p:txBody>
      </p:sp>
      <p:sp>
        <p:nvSpPr>
          <p:cNvPr id="3" name="TextBox 2"/>
          <p:cNvSpPr txBox="1"/>
          <p:nvPr/>
        </p:nvSpPr>
        <p:spPr>
          <a:xfrm>
            <a:off x="5051887" y="243840"/>
            <a:ext cx="2053960" cy="584775"/>
          </a:xfrm>
          <a:prstGeom prst="rect">
            <a:avLst/>
          </a:prstGeom>
          <a:noFill/>
        </p:spPr>
        <p:txBody>
          <a:bodyPr wrap="none" rtlCol="0">
            <a:spAutoFit/>
          </a:bodyPr>
          <a:lstStyle/>
          <a:p>
            <a:pPr algn="ctr"/>
            <a:r>
              <a:rPr lang="en-US" sz="3200" dirty="0" smtClean="0"/>
              <a:t>Complexity</a:t>
            </a:r>
            <a:endParaRPr lang="en-GB" sz="3200" dirty="0"/>
          </a:p>
        </p:txBody>
      </p:sp>
    </p:spTree>
    <p:extLst>
      <p:ext uri="{BB962C8B-B14F-4D97-AF65-F5344CB8AC3E}">
        <p14:creationId xmlns:p14="http://schemas.microsoft.com/office/powerpoint/2010/main" val="15694778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4457" y="265654"/>
            <a:ext cx="6117772" cy="523220"/>
          </a:xfrm>
          <a:prstGeom prst="rect">
            <a:avLst/>
          </a:prstGeom>
          <a:noFill/>
        </p:spPr>
        <p:txBody>
          <a:bodyPr wrap="square" rtlCol="0">
            <a:spAutoFit/>
          </a:bodyPr>
          <a:lstStyle/>
          <a:p>
            <a:pPr algn="ctr"/>
            <a:r>
              <a:rPr lang="en-GB" sz="2800" dirty="0"/>
              <a:t>Vacuum arc, </a:t>
            </a:r>
            <a:r>
              <a:rPr lang="en-GB" sz="2800" dirty="0" smtClean="0"/>
              <a:t>a.k.a. </a:t>
            </a:r>
            <a:r>
              <a:rPr lang="en-GB" sz="2800" dirty="0"/>
              <a:t>breakdown</a:t>
            </a:r>
          </a:p>
        </p:txBody>
      </p:sp>
      <p:pic>
        <p:nvPicPr>
          <p:cNvPr id="6" name="Picture 2" descr="\\CERN\dfs\Workspaces\w\Wuensch\Talks\2013\Linear collider school 2013\Animations\From Rolf\Animated Gifs\DLWg_E,H.avi.gif"/>
          <p:cNvPicPr>
            <a:picLocks noChangeAspect="1" noChangeArrowheads="1" noCrop="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3256" y="2176180"/>
            <a:ext cx="5411835" cy="2313005"/>
          </a:xfrm>
          <a:prstGeom prst="rect">
            <a:avLst/>
          </a:prstGeom>
          <a:noFill/>
          <a:extLst>
            <a:ext uri="{909E8E84-426E-40DD-AFC4-6F175D3DCCD1}">
              <a14:hiddenFill xmlns:a14="http://schemas.microsoft.com/office/drawing/2010/main">
                <a:solidFill>
                  <a:srgbClr val="FFFFFF"/>
                </a:solidFill>
              </a14:hiddenFill>
            </a:ext>
          </a:extLst>
        </p:spPr>
      </p:pic>
      <p:sp>
        <p:nvSpPr>
          <p:cNvPr id="7" name="Lightning Bolt 6"/>
          <p:cNvSpPr/>
          <p:nvPr/>
        </p:nvSpPr>
        <p:spPr>
          <a:xfrm>
            <a:off x="2167085" y="2537097"/>
            <a:ext cx="792088" cy="1008112"/>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057164" y="1993854"/>
            <a:ext cx="5519858" cy="2677656"/>
          </a:xfrm>
          <a:prstGeom prst="rect">
            <a:avLst/>
          </a:prstGeom>
          <a:noFill/>
        </p:spPr>
        <p:txBody>
          <a:bodyPr wrap="square" rtlCol="0">
            <a:spAutoFit/>
          </a:bodyPr>
          <a:lstStyle/>
          <a:p>
            <a:r>
              <a:rPr lang="en-US" sz="2400" dirty="0" smtClean="0"/>
              <a:t>Some (round) numbers to keep in mind: </a:t>
            </a:r>
          </a:p>
          <a:p>
            <a:pPr algn="ctr"/>
            <a:endParaRPr lang="en-US" sz="2400" dirty="0"/>
          </a:p>
          <a:p>
            <a:r>
              <a:rPr lang="en-US" sz="2400" dirty="0" smtClean="0"/>
              <a:t>Average accelerating gradient </a:t>
            </a:r>
            <a:r>
              <a:rPr lang="en-US" sz="2400" dirty="0"/>
              <a:t>-</a:t>
            </a:r>
            <a:r>
              <a:rPr lang="en-US" sz="2400" dirty="0" smtClean="0"/>
              <a:t> 100 MV/m</a:t>
            </a:r>
          </a:p>
          <a:p>
            <a:r>
              <a:rPr lang="en-US" sz="2400" dirty="0" smtClean="0"/>
              <a:t>Peak surface electric field – 220 MV/m</a:t>
            </a:r>
          </a:p>
          <a:p>
            <a:r>
              <a:rPr lang="en-US" sz="2400" dirty="0" smtClean="0"/>
              <a:t>Input power </a:t>
            </a:r>
            <a:r>
              <a:rPr lang="en-US" sz="2400" dirty="0"/>
              <a:t>-</a:t>
            </a:r>
            <a:r>
              <a:rPr lang="en-US" sz="2400" dirty="0" smtClean="0"/>
              <a:t> 50 MW</a:t>
            </a:r>
          </a:p>
          <a:p>
            <a:r>
              <a:rPr lang="en-US" sz="2400" dirty="0" smtClean="0"/>
              <a:t>Pulse length - 180 ns</a:t>
            </a:r>
          </a:p>
          <a:p>
            <a:r>
              <a:rPr lang="en-US" sz="2400" dirty="0" smtClean="0"/>
              <a:t>Pulse energy of 12 J. </a:t>
            </a:r>
          </a:p>
        </p:txBody>
      </p:sp>
      <p:sp>
        <p:nvSpPr>
          <p:cNvPr id="3" name="Right Arrow 2"/>
          <p:cNvSpPr/>
          <p:nvPr/>
        </p:nvSpPr>
        <p:spPr>
          <a:xfrm rot="16200000">
            <a:off x="1219200" y="4684257"/>
            <a:ext cx="798576" cy="408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627888" y="5419344"/>
            <a:ext cx="2095767" cy="369332"/>
          </a:xfrm>
          <a:prstGeom prst="rect">
            <a:avLst/>
          </a:prstGeom>
          <a:noFill/>
        </p:spPr>
        <p:txBody>
          <a:bodyPr wrap="none" rtlCol="0">
            <a:spAutoFit/>
          </a:bodyPr>
          <a:lstStyle/>
          <a:p>
            <a:r>
              <a:rPr lang="en-US" dirty="0" smtClean="0"/>
              <a:t>Usually copper walls</a:t>
            </a:r>
            <a:endParaRPr lang="en-GB" dirty="0"/>
          </a:p>
        </p:txBody>
      </p:sp>
      <p:sp>
        <p:nvSpPr>
          <p:cNvPr id="8" name="Right Arrow 7"/>
          <p:cNvSpPr/>
          <p:nvPr/>
        </p:nvSpPr>
        <p:spPr>
          <a:xfrm rot="16200000">
            <a:off x="4364736" y="4135617"/>
            <a:ext cx="798576" cy="408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834640" y="4958832"/>
            <a:ext cx="4099584" cy="369332"/>
          </a:xfrm>
          <a:prstGeom prst="rect">
            <a:avLst/>
          </a:prstGeom>
          <a:noFill/>
        </p:spPr>
        <p:txBody>
          <a:bodyPr wrap="none" rtlCol="0">
            <a:spAutoFit/>
          </a:bodyPr>
          <a:lstStyle/>
          <a:p>
            <a:r>
              <a:rPr lang="en-US" dirty="0" smtClean="0"/>
              <a:t>Vacuum inside where beam and fields are</a:t>
            </a:r>
            <a:endParaRPr lang="en-GB" dirty="0"/>
          </a:p>
        </p:txBody>
      </p:sp>
    </p:spTree>
    <p:extLst>
      <p:ext uri="{BB962C8B-B14F-4D97-AF65-F5344CB8AC3E}">
        <p14:creationId xmlns:p14="http://schemas.microsoft.com/office/powerpoint/2010/main" val="29905737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66125" y="160020"/>
            <a:ext cx="4871205" cy="523220"/>
          </a:xfrm>
          <a:prstGeom prst="rect">
            <a:avLst/>
          </a:prstGeom>
          <a:noFill/>
        </p:spPr>
        <p:txBody>
          <a:bodyPr wrap="none" rtlCol="0">
            <a:spAutoFit/>
          </a:bodyPr>
          <a:lstStyle/>
          <a:p>
            <a:pPr algn="ctr"/>
            <a:r>
              <a:rPr lang="en-US" sz="2800" dirty="0" smtClean="0"/>
              <a:t>Operational and state-of-the-art</a:t>
            </a:r>
            <a:endParaRPr lang="en-GB" sz="28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281" y="1266265"/>
            <a:ext cx="5967605" cy="3520887"/>
          </a:xfrm>
          <a:prstGeom prst="rect">
            <a:avLst/>
          </a:prstGeom>
        </p:spPr>
      </p:pic>
      <p:sp>
        <p:nvSpPr>
          <p:cNvPr id="4" name="TextBox 3"/>
          <p:cNvSpPr txBox="1"/>
          <p:nvPr/>
        </p:nvSpPr>
        <p:spPr>
          <a:xfrm>
            <a:off x="582707" y="5038164"/>
            <a:ext cx="3035446" cy="830997"/>
          </a:xfrm>
          <a:prstGeom prst="rect">
            <a:avLst/>
          </a:prstGeom>
          <a:noFill/>
        </p:spPr>
        <p:txBody>
          <a:bodyPr wrap="none" rtlCol="0">
            <a:spAutoFit/>
          </a:bodyPr>
          <a:lstStyle/>
          <a:p>
            <a:r>
              <a:rPr lang="en-US" sz="2400" dirty="0" err="1" smtClean="0"/>
              <a:t>SwissFEL</a:t>
            </a:r>
            <a:r>
              <a:rPr lang="en-US" sz="2400" dirty="0" smtClean="0"/>
              <a:t> C-band linac</a:t>
            </a:r>
            <a:r>
              <a:rPr lang="en-US" sz="2400" dirty="0"/>
              <a:t>:</a:t>
            </a:r>
            <a:r>
              <a:rPr lang="en-US" sz="2400" dirty="0" smtClean="0"/>
              <a:t> </a:t>
            </a:r>
          </a:p>
          <a:p>
            <a:r>
              <a:rPr lang="en-US" sz="2400" dirty="0" smtClean="0"/>
              <a:t>Just under 30 MV/m</a:t>
            </a:r>
            <a:endParaRPr lang="en-GB" sz="2400" dirty="0"/>
          </a:p>
        </p:txBody>
      </p:sp>
      <p:pic>
        <p:nvPicPr>
          <p:cNvPr id="6" name="Immagine 13"/>
          <p:cNvPicPr>
            <a:picLocks noChangeAspect="1"/>
          </p:cNvPicPr>
          <p:nvPr/>
        </p:nvPicPr>
        <p:blipFill>
          <a:blip r:embed="rId3" cstate="print">
            <a:extLst>
              <a:ext uri="{BEBA8EAE-BF5A-486C-A8C5-ECC9F3942E4B}">
                <a14:imgProps xmlns:a14="http://schemas.microsoft.com/office/drawing/2010/main">
                  <a14:imgLayer r:embed="rId4">
                    <a14:imgEffect>
                      <a14:sharpenSoften amount="95000"/>
                    </a14:imgEffect>
                    <a14:imgEffect>
                      <a14:brightnessContrast bright="21000" contrast="18000"/>
                    </a14:imgEffect>
                  </a14:imgLayer>
                </a14:imgProps>
              </a:ext>
              <a:ext uri="{28A0092B-C50C-407E-A947-70E740481C1C}">
                <a14:useLocalDpi xmlns:a14="http://schemas.microsoft.com/office/drawing/2010/main" val="0"/>
              </a:ext>
            </a:extLst>
          </a:blip>
          <a:stretch>
            <a:fillRect/>
          </a:stretch>
        </p:blipFill>
        <p:spPr>
          <a:xfrm>
            <a:off x="6355975" y="1266264"/>
            <a:ext cx="5632513" cy="3520887"/>
          </a:xfrm>
          <a:prstGeom prst="rect">
            <a:avLst/>
          </a:prstGeom>
        </p:spPr>
      </p:pic>
      <p:sp>
        <p:nvSpPr>
          <p:cNvPr id="9" name="TextBox 8"/>
          <p:cNvSpPr txBox="1"/>
          <p:nvPr/>
        </p:nvSpPr>
        <p:spPr>
          <a:xfrm>
            <a:off x="6670412" y="5038163"/>
            <a:ext cx="2234971" cy="830997"/>
          </a:xfrm>
          <a:prstGeom prst="rect">
            <a:avLst/>
          </a:prstGeom>
          <a:noFill/>
        </p:spPr>
        <p:txBody>
          <a:bodyPr wrap="none" rtlCol="0">
            <a:spAutoFit/>
          </a:bodyPr>
          <a:lstStyle/>
          <a:p>
            <a:r>
              <a:rPr lang="en-US" sz="2400" dirty="0" smtClean="0"/>
              <a:t>CLIC prototypes:</a:t>
            </a:r>
          </a:p>
          <a:p>
            <a:r>
              <a:rPr lang="en-US" sz="2400" dirty="0" smtClean="0"/>
              <a:t>Over 100 MV/m</a:t>
            </a:r>
            <a:endParaRPr lang="en-GB" sz="2400" dirty="0"/>
          </a:p>
        </p:txBody>
      </p:sp>
    </p:spTree>
    <p:extLst>
      <p:ext uri="{BB962C8B-B14F-4D97-AF65-F5344CB8AC3E}">
        <p14:creationId xmlns:p14="http://schemas.microsoft.com/office/powerpoint/2010/main" val="1739880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67" y="377952"/>
            <a:ext cx="2690993" cy="584775"/>
          </a:xfrm>
          <a:prstGeom prst="rect">
            <a:avLst/>
          </a:prstGeom>
          <a:noFill/>
        </p:spPr>
        <p:txBody>
          <a:bodyPr wrap="none" rtlCol="0">
            <a:spAutoFit/>
          </a:bodyPr>
          <a:lstStyle/>
          <a:p>
            <a:pPr algn="ctr"/>
            <a:r>
              <a:rPr lang="en-US" sz="3200" dirty="0" smtClean="0"/>
              <a:t>Linear colliders</a:t>
            </a:r>
            <a:endParaRPr lang="en-GB" sz="3200" dirty="0"/>
          </a:p>
        </p:txBody>
      </p:sp>
      <p:sp>
        <p:nvSpPr>
          <p:cNvPr id="3" name="TextBox 2"/>
          <p:cNvSpPr txBox="1"/>
          <p:nvPr/>
        </p:nvSpPr>
        <p:spPr>
          <a:xfrm>
            <a:off x="477607" y="1475232"/>
            <a:ext cx="11585051" cy="4708981"/>
          </a:xfrm>
          <a:prstGeom prst="rect">
            <a:avLst/>
          </a:prstGeom>
          <a:noFill/>
        </p:spPr>
        <p:txBody>
          <a:bodyPr wrap="square" rtlCol="0">
            <a:spAutoFit/>
          </a:bodyPr>
          <a:lstStyle/>
          <a:p>
            <a:r>
              <a:rPr lang="en-US" sz="2000" dirty="0" smtClean="0"/>
              <a:t>Among the possible paths forward for accelerator-based high-energy physics are </a:t>
            </a:r>
            <a:r>
              <a:rPr lang="en-US" sz="2000" dirty="0" err="1" smtClean="0"/>
              <a:t>e</a:t>
            </a:r>
            <a:r>
              <a:rPr lang="en-US" sz="2000" baseline="30000" dirty="0" err="1" smtClean="0"/>
              <a:t>+</a:t>
            </a:r>
            <a:r>
              <a:rPr lang="en-US" sz="2000" dirty="0" err="1" smtClean="0"/>
              <a:t>e</a:t>
            </a:r>
            <a:r>
              <a:rPr lang="en-US" sz="2000" baseline="30000" dirty="0" smtClean="0"/>
              <a:t>-</a:t>
            </a:r>
            <a:r>
              <a:rPr lang="en-US" sz="2000" dirty="0" smtClean="0"/>
              <a:t> linear colliders.</a:t>
            </a:r>
          </a:p>
          <a:p>
            <a:pPr marL="342900" indent="-342900">
              <a:buFont typeface="Arial" panose="020B0604020202020204" pitchFamily="34" charset="0"/>
              <a:buChar char="•"/>
            </a:pPr>
            <a:r>
              <a:rPr lang="en-US" sz="2000" dirty="0" smtClean="0"/>
              <a:t>High-energy physics has historically advanced through the complementarity of lepton and hadron machines.</a:t>
            </a:r>
          </a:p>
          <a:p>
            <a:pPr marL="342900" indent="-342900">
              <a:buFont typeface="Arial" panose="020B0604020202020204" pitchFamily="34" charset="0"/>
              <a:buChar char="•"/>
            </a:pPr>
            <a:r>
              <a:rPr lang="en-US" sz="2000" dirty="0" smtClean="0"/>
              <a:t>An intrinsic advantage of a linear </a:t>
            </a:r>
            <a:r>
              <a:rPr lang="en-US" sz="2000" dirty="0" err="1"/>
              <a:t>e</a:t>
            </a:r>
            <a:r>
              <a:rPr lang="en-US" sz="2000" baseline="30000" dirty="0" err="1"/>
              <a:t>+</a:t>
            </a:r>
            <a:r>
              <a:rPr lang="en-US" sz="2000" dirty="0" err="1"/>
              <a:t>e</a:t>
            </a:r>
            <a:r>
              <a:rPr lang="en-US" sz="2000" baseline="30000" dirty="0"/>
              <a:t>-</a:t>
            </a:r>
            <a:r>
              <a:rPr lang="en-US" sz="2000" dirty="0"/>
              <a:t> </a:t>
            </a:r>
            <a:r>
              <a:rPr lang="en-US" sz="2000" dirty="0" smtClean="0"/>
              <a:t>collider is that the collision energy is not limited by </a:t>
            </a:r>
            <a:r>
              <a:rPr lang="en-US" sz="2000" dirty="0"/>
              <a:t>synchrotron </a:t>
            </a:r>
            <a:r>
              <a:rPr lang="en-US" sz="2000" dirty="0" smtClean="0"/>
              <a:t>radiation as in a ring. Synchrotron </a:t>
            </a:r>
            <a:r>
              <a:rPr lang="en-US" sz="2000" dirty="0"/>
              <a:t>radiation</a:t>
            </a:r>
            <a:r>
              <a:rPr lang="en-US" sz="2000" dirty="0" smtClean="0"/>
              <a:t> power </a:t>
            </a:r>
            <a:r>
              <a:rPr lang="el-GR" sz="2000" dirty="0" smtClean="0"/>
              <a:t>α</a:t>
            </a:r>
            <a:r>
              <a:rPr lang="en-US" sz="2000" dirty="0" smtClean="0"/>
              <a:t> E</a:t>
            </a:r>
            <a:r>
              <a:rPr lang="en-US" sz="2000" baseline="30000" dirty="0" smtClean="0"/>
              <a:t>4</a:t>
            </a:r>
            <a:r>
              <a:rPr lang="en-US" sz="2000" dirty="0" smtClean="0"/>
              <a:t>.</a:t>
            </a:r>
          </a:p>
          <a:p>
            <a:pPr marL="342900" indent="-342900">
              <a:buFont typeface="Arial" panose="020B0604020202020204" pitchFamily="34" charset="0"/>
              <a:buChar char="•"/>
            </a:pPr>
            <a:r>
              <a:rPr lang="en-US" sz="2000" dirty="0" smtClean="0"/>
              <a:t>Technology challenge different from hadron collider – rf (radio frequency) systems rather than magnets.</a:t>
            </a:r>
          </a:p>
          <a:p>
            <a:endParaRPr lang="en-US" sz="2000" dirty="0" smtClean="0"/>
          </a:p>
          <a:p>
            <a:r>
              <a:rPr lang="en-US" sz="2000" dirty="0" smtClean="0"/>
              <a:t>Based on these considerations, </a:t>
            </a:r>
            <a:r>
              <a:rPr lang="en-US" sz="2000" dirty="0" err="1"/>
              <a:t>e</a:t>
            </a:r>
            <a:r>
              <a:rPr lang="en-US" sz="2000" baseline="30000" dirty="0" err="1"/>
              <a:t>+</a:t>
            </a:r>
            <a:r>
              <a:rPr lang="en-US" sz="2000" dirty="0" err="1"/>
              <a:t>e</a:t>
            </a:r>
            <a:r>
              <a:rPr lang="en-US" sz="2000" baseline="30000" dirty="0"/>
              <a:t>-</a:t>
            </a:r>
            <a:r>
              <a:rPr lang="en-US" sz="2000" dirty="0"/>
              <a:t> linear </a:t>
            </a:r>
            <a:r>
              <a:rPr lang="en-US" sz="2000" dirty="0" smtClean="0"/>
              <a:t>collider designs and technology have been developed worldwide since the late 1980s.</a:t>
            </a:r>
          </a:p>
          <a:p>
            <a:endParaRPr lang="en-US" sz="2000" dirty="0" smtClean="0"/>
          </a:p>
          <a:p>
            <a:r>
              <a:rPr lang="en-US" sz="2000" dirty="0" smtClean="0"/>
              <a:t>Two main linear collider projects have emerged and survived:</a:t>
            </a:r>
          </a:p>
          <a:p>
            <a:pPr marL="342900" indent="-342900">
              <a:buFont typeface="Arial" panose="020B0604020202020204" pitchFamily="34" charset="0"/>
              <a:buChar char="•"/>
            </a:pPr>
            <a:r>
              <a:rPr lang="en-US" sz="2000" dirty="0" smtClean="0"/>
              <a:t>ILC – Based on superconducting rf (radio frequency) cavity acceleration. 250 GeV center of mass. International project with Japan as host. Long-standing effort to obtain approval</a:t>
            </a:r>
            <a:r>
              <a:rPr lang="en-US" sz="2000" dirty="0"/>
              <a:t>. </a:t>
            </a:r>
            <a:r>
              <a:rPr lang="en-US" sz="2000" dirty="0">
                <a:hlinkClick r:id="rId2"/>
              </a:rPr>
              <a:t>https://linearcollider.org</a:t>
            </a:r>
            <a:r>
              <a:rPr lang="en-US" sz="2000" dirty="0" smtClean="0">
                <a:hlinkClick r:id="rId2"/>
              </a:rPr>
              <a:t>/</a:t>
            </a:r>
            <a:endParaRPr lang="en-US" sz="2000" dirty="0" smtClean="0"/>
          </a:p>
          <a:p>
            <a:pPr marL="342900" indent="-342900">
              <a:buFont typeface="Arial" panose="020B0604020202020204" pitchFamily="34" charset="0"/>
              <a:buChar char="•"/>
            </a:pPr>
            <a:r>
              <a:rPr lang="en-US" sz="2000" dirty="0" smtClean="0">
                <a:solidFill>
                  <a:srgbClr val="FF0000"/>
                </a:solidFill>
              </a:rPr>
              <a:t>CLIC – Based on normal conducting high-gradient rf. 380 GeV first stage, extendable up to 3 </a:t>
            </a:r>
            <a:r>
              <a:rPr lang="en-US" sz="2000" dirty="0" err="1" smtClean="0">
                <a:solidFill>
                  <a:srgbClr val="FF0000"/>
                </a:solidFill>
              </a:rPr>
              <a:t>TeV</a:t>
            </a:r>
            <a:r>
              <a:rPr lang="en-US" sz="2000" dirty="0" smtClean="0">
                <a:solidFill>
                  <a:srgbClr val="FF0000"/>
                </a:solidFill>
              </a:rPr>
              <a:t>. International collaboration led by </a:t>
            </a:r>
            <a:r>
              <a:rPr lang="en-US" sz="2000" dirty="0">
                <a:solidFill>
                  <a:srgbClr val="FF0000"/>
                </a:solidFill>
              </a:rPr>
              <a:t>CERN</a:t>
            </a:r>
            <a:r>
              <a:rPr lang="en-US" sz="2000" dirty="0" smtClean="0">
                <a:solidFill>
                  <a:srgbClr val="FF0000"/>
                </a:solidFill>
              </a:rPr>
              <a:t>. Now so-called plan B for CERN… </a:t>
            </a:r>
            <a:r>
              <a:rPr lang="en-US" sz="2000" dirty="0">
                <a:hlinkClick r:id="rId3"/>
              </a:rPr>
              <a:t>http://clic.cern</a:t>
            </a:r>
            <a:r>
              <a:rPr lang="en-US" sz="2000" dirty="0" smtClean="0">
                <a:hlinkClick r:id="rId3"/>
              </a:rPr>
              <a:t>/</a:t>
            </a:r>
            <a:endParaRPr lang="en-US" sz="2000" dirty="0" smtClean="0"/>
          </a:p>
        </p:txBody>
      </p:sp>
    </p:spTree>
    <p:extLst>
      <p:ext uri="{BB962C8B-B14F-4D97-AF65-F5344CB8AC3E}">
        <p14:creationId xmlns:p14="http://schemas.microsoft.com/office/powerpoint/2010/main" val="1269742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6481" y="1395230"/>
            <a:ext cx="5990313" cy="4492736"/>
          </a:xfrm>
          <a:prstGeom prst="rect">
            <a:avLst/>
          </a:prstGeom>
        </p:spPr>
      </p:pic>
      <p:sp>
        <p:nvSpPr>
          <p:cNvPr id="7" name="TextBox 6"/>
          <p:cNvSpPr txBox="1"/>
          <p:nvPr/>
        </p:nvSpPr>
        <p:spPr>
          <a:xfrm>
            <a:off x="5638057" y="377952"/>
            <a:ext cx="901208" cy="584775"/>
          </a:xfrm>
          <a:prstGeom prst="rect">
            <a:avLst/>
          </a:prstGeom>
          <a:noFill/>
        </p:spPr>
        <p:txBody>
          <a:bodyPr wrap="none" rtlCol="0">
            <a:spAutoFit/>
          </a:bodyPr>
          <a:lstStyle/>
          <a:p>
            <a:pPr algn="ctr"/>
            <a:r>
              <a:rPr lang="en-US" sz="3200" dirty="0" smtClean="0"/>
              <a:t>CLIC</a:t>
            </a:r>
            <a:endParaRPr lang="en-GB" sz="3200" dirty="0"/>
          </a:p>
        </p:txBody>
      </p:sp>
      <p:sp>
        <p:nvSpPr>
          <p:cNvPr id="8" name="TextBox 7"/>
          <p:cNvSpPr txBox="1"/>
          <p:nvPr/>
        </p:nvSpPr>
        <p:spPr>
          <a:xfrm>
            <a:off x="211309" y="1495672"/>
            <a:ext cx="5915172" cy="3200876"/>
          </a:xfrm>
          <a:prstGeom prst="rect">
            <a:avLst/>
          </a:prstGeom>
          <a:noFill/>
        </p:spPr>
        <p:txBody>
          <a:bodyPr wrap="square" rtlCol="0">
            <a:spAutoFit/>
          </a:bodyPr>
          <a:lstStyle/>
          <a:p>
            <a:pPr>
              <a:spcAft>
                <a:spcPts val="600"/>
              </a:spcAft>
            </a:pPr>
            <a:r>
              <a:rPr lang="en-US" sz="2400" dirty="0" smtClean="0">
                <a:solidFill>
                  <a:srgbClr val="0070C0"/>
                </a:solidFill>
              </a:rPr>
              <a:t>Initial energy of 380 GeV to cover Higgs and top physics. </a:t>
            </a:r>
          </a:p>
          <a:p>
            <a:pPr>
              <a:spcAft>
                <a:spcPts val="600"/>
              </a:spcAft>
            </a:pPr>
            <a:r>
              <a:rPr lang="en-US" sz="2400" dirty="0">
                <a:solidFill>
                  <a:srgbClr val="0070C0"/>
                </a:solidFill>
              </a:rPr>
              <a:t>T</a:t>
            </a:r>
            <a:r>
              <a:rPr lang="en-US" sz="2400" dirty="0" smtClean="0">
                <a:solidFill>
                  <a:srgbClr val="0070C0"/>
                </a:solidFill>
              </a:rPr>
              <a:t>he highest energy stage is 3 </a:t>
            </a:r>
            <a:r>
              <a:rPr lang="en-US" sz="2400" dirty="0" err="1" smtClean="0">
                <a:solidFill>
                  <a:srgbClr val="0070C0"/>
                </a:solidFill>
              </a:rPr>
              <a:t>TeV</a:t>
            </a:r>
            <a:r>
              <a:rPr lang="en-US" sz="2400" dirty="0" smtClean="0">
                <a:solidFill>
                  <a:srgbClr val="0070C0"/>
                </a:solidFill>
              </a:rPr>
              <a:t> in order to complement the physics reach of the LHC, for example directly producing new  particles discovered there (!). Roughly 14 </a:t>
            </a:r>
            <a:r>
              <a:rPr lang="en-US" sz="2400" dirty="0" err="1" smtClean="0">
                <a:solidFill>
                  <a:srgbClr val="0070C0"/>
                </a:solidFill>
              </a:rPr>
              <a:t>TeV</a:t>
            </a:r>
            <a:r>
              <a:rPr lang="en-US" sz="2400" dirty="0" smtClean="0">
                <a:solidFill>
                  <a:srgbClr val="0070C0"/>
                </a:solidFill>
              </a:rPr>
              <a:t>/6.</a:t>
            </a:r>
          </a:p>
          <a:p>
            <a:pPr>
              <a:spcAft>
                <a:spcPts val="600"/>
              </a:spcAft>
            </a:pPr>
            <a:r>
              <a:rPr lang="en-US" sz="2400" dirty="0" smtClean="0">
                <a:solidFill>
                  <a:srgbClr val="0070C0"/>
                </a:solidFill>
              </a:rPr>
              <a:t>The higher energy stages also provide a strong probe for beyond standard model physics. </a:t>
            </a:r>
          </a:p>
        </p:txBody>
      </p:sp>
    </p:spTree>
    <p:extLst>
      <p:ext uri="{BB962C8B-B14F-4D97-AF65-F5344CB8AC3E}">
        <p14:creationId xmlns:p14="http://schemas.microsoft.com/office/powerpoint/2010/main" val="1818364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b="43581"/>
          <a:stretch/>
        </p:blipFill>
        <p:spPr>
          <a:xfrm>
            <a:off x="189332" y="1368541"/>
            <a:ext cx="5623741" cy="4508003"/>
          </a:xfrm>
          <a:prstGeom prst="rect">
            <a:avLst/>
          </a:prstGeom>
        </p:spPr>
      </p:pic>
      <p:sp>
        <p:nvSpPr>
          <p:cNvPr id="4" name="TextBox 3"/>
          <p:cNvSpPr txBox="1"/>
          <p:nvPr/>
        </p:nvSpPr>
        <p:spPr>
          <a:xfrm>
            <a:off x="2123698" y="188977"/>
            <a:ext cx="2638607" cy="584775"/>
          </a:xfrm>
          <a:prstGeom prst="rect">
            <a:avLst/>
          </a:prstGeom>
          <a:noFill/>
        </p:spPr>
        <p:txBody>
          <a:bodyPr wrap="none" rtlCol="0">
            <a:spAutoFit/>
          </a:bodyPr>
          <a:lstStyle/>
          <a:p>
            <a:pPr algn="ctr"/>
            <a:r>
              <a:rPr lang="en-US" sz="3200" dirty="0" smtClean="0"/>
              <a:t>A bit of history</a:t>
            </a:r>
            <a:endParaRPr lang="en-GB" sz="3200" dirty="0"/>
          </a:p>
        </p:txBody>
      </p:sp>
      <p:pic>
        <p:nvPicPr>
          <p:cNvPr id="5" name="Picture 4"/>
          <p:cNvPicPr>
            <a:picLocks noChangeAspect="1"/>
          </p:cNvPicPr>
          <p:nvPr/>
        </p:nvPicPr>
        <p:blipFill rotWithShape="1">
          <a:blip r:embed="rId3"/>
          <a:srcRect t="8127"/>
          <a:stretch/>
        </p:blipFill>
        <p:spPr>
          <a:xfrm>
            <a:off x="6065520" y="0"/>
            <a:ext cx="4791456" cy="6564327"/>
          </a:xfrm>
          <a:prstGeom prst="rect">
            <a:avLst/>
          </a:prstGeom>
        </p:spPr>
      </p:pic>
    </p:spTree>
    <p:extLst>
      <p:ext uri="{BB962C8B-B14F-4D97-AF65-F5344CB8AC3E}">
        <p14:creationId xmlns:p14="http://schemas.microsoft.com/office/powerpoint/2010/main" val="530902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62962" y="377952"/>
            <a:ext cx="3251403" cy="584775"/>
          </a:xfrm>
          <a:prstGeom prst="rect">
            <a:avLst/>
          </a:prstGeom>
          <a:noFill/>
        </p:spPr>
        <p:txBody>
          <a:bodyPr wrap="none" rtlCol="0">
            <a:spAutoFit/>
          </a:bodyPr>
          <a:lstStyle/>
          <a:p>
            <a:pPr algn="ctr"/>
            <a:r>
              <a:rPr lang="en-US" sz="3200" dirty="0" smtClean="0"/>
              <a:t>Back to the Future</a:t>
            </a:r>
            <a:endParaRPr lang="en-GB" sz="3200" dirty="0"/>
          </a:p>
        </p:txBody>
      </p:sp>
      <p:pic>
        <p:nvPicPr>
          <p:cNvPr id="3" name="Picture 2"/>
          <p:cNvPicPr>
            <a:picLocks noChangeAspect="1"/>
          </p:cNvPicPr>
          <p:nvPr/>
        </p:nvPicPr>
        <p:blipFill>
          <a:blip r:embed="rId2"/>
          <a:stretch>
            <a:fillRect/>
          </a:stretch>
        </p:blipFill>
        <p:spPr>
          <a:xfrm>
            <a:off x="95811" y="1325242"/>
            <a:ext cx="6611292" cy="4169109"/>
          </a:xfrm>
          <a:prstGeom prst="rect">
            <a:avLst/>
          </a:prstGeom>
        </p:spPr>
      </p:pic>
      <p:sp>
        <p:nvSpPr>
          <p:cNvPr id="4" name="Rectangle 3"/>
          <p:cNvSpPr/>
          <p:nvPr/>
        </p:nvSpPr>
        <p:spPr>
          <a:xfrm>
            <a:off x="1528290" y="5672200"/>
            <a:ext cx="3542893" cy="369332"/>
          </a:xfrm>
          <a:prstGeom prst="rect">
            <a:avLst/>
          </a:prstGeom>
        </p:spPr>
        <p:txBody>
          <a:bodyPr wrap="none">
            <a:spAutoFit/>
          </a:bodyPr>
          <a:lstStyle/>
          <a:p>
            <a:r>
              <a:rPr lang="en-GB" dirty="0">
                <a:hlinkClick r:id="rId3"/>
              </a:rPr>
              <a:t>https://</a:t>
            </a:r>
            <a:r>
              <a:rPr lang="en-GB" dirty="0" smtClean="0">
                <a:hlinkClick r:id="rId3"/>
              </a:rPr>
              <a:t>clic.cern/european-strategy</a:t>
            </a:r>
            <a:r>
              <a:rPr lang="en-GB" dirty="0" smtClean="0"/>
              <a:t> </a:t>
            </a:r>
            <a:endParaRPr lang="en-GB" dirty="0"/>
          </a:p>
        </p:txBody>
      </p:sp>
      <p:pic>
        <p:nvPicPr>
          <p:cNvPr id="5" name="Picture 4"/>
          <p:cNvPicPr>
            <a:picLocks noChangeAspect="1"/>
          </p:cNvPicPr>
          <p:nvPr/>
        </p:nvPicPr>
        <p:blipFill>
          <a:blip r:embed="rId4"/>
          <a:stretch>
            <a:fillRect/>
          </a:stretch>
        </p:blipFill>
        <p:spPr>
          <a:xfrm>
            <a:off x="5357607" y="1692210"/>
            <a:ext cx="6834393" cy="2386809"/>
          </a:xfrm>
          <a:prstGeom prst="rect">
            <a:avLst/>
          </a:prstGeom>
        </p:spPr>
      </p:pic>
      <p:sp>
        <p:nvSpPr>
          <p:cNvPr id="6" name="Rectangle 5"/>
          <p:cNvSpPr/>
          <p:nvPr/>
        </p:nvSpPr>
        <p:spPr>
          <a:xfrm>
            <a:off x="6618136" y="4118368"/>
            <a:ext cx="6096000" cy="646331"/>
          </a:xfrm>
          <a:prstGeom prst="rect">
            <a:avLst/>
          </a:prstGeom>
        </p:spPr>
        <p:txBody>
          <a:bodyPr>
            <a:spAutoFit/>
          </a:bodyPr>
          <a:lstStyle/>
          <a:p>
            <a:r>
              <a:rPr lang="en-GB" dirty="0">
                <a:hlinkClick r:id="rId5"/>
              </a:rPr>
              <a:t>https://</a:t>
            </a:r>
            <a:r>
              <a:rPr lang="en-GB" dirty="0" smtClean="0">
                <a:hlinkClick r:id="rId5"/>
              </a:rPr>
              <a:t>clic-study.web.cern.ch/content/updated-baseline-document</a:t>
            </a:r>
            <a:r>
              <a:rPr lang="en-GB" dirty="0" smtClean="0"/>
              <a:t> </a:t>
            </a:r>
            <a:endParaRPr lang="en-GB" dirty="0"/>
          </a:p>
        </p:txBody>
      </p:sp>
    </p:spTree>
    <p:extLst>
      <p:ext uri="{BB962C8B-B14F-4D97-AF65-F5344CB8AC3E}">
        <p14:creationId xmlns:p14="http://schemas.microsoft.com/office/powerpoint/2010/main" val="2884751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1493" y="298704"/>
            <a:ext cx="8699788" cy="584775"/>
          </a:xfrm>
          <a:prstGeom prst="rect">
            <a:avLst/>
          </a:prstGeom>
          <a:noFill/>
        </p:spPr>
        <p:txBody>
          <a:bodyPr wrap="square" rtlCol="0">
            <a:spAutoFit/>
          </a:bodyPr>
          <a:lstStyle/>
          <a:p>
            <a:pPr algn="ctr"/>
            <a:r>
              <a:rPr lang="en-US" sz="3200" dirty="0" smtClean="0"/>
              <a:t>Linear collider features</a:t>
            </a:r>
            <a:endParaRPr lang="en-GB" sz="32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591" y="1336250"/>
            <a:ext cx="6899335" cy="4197096"/>
          </a:xfrm>
          <a:prstGeom prst="rect">
            <a:avLst/>
          </a:prstGeom>
        </p:spPr>
      </p:pic>
      <p:sp>
        <p:nvSpPr>
          <p:cNvPr id="4" name="TextBox 3"/>
          <p:cNvSpPr txBox="1"/>
          <p:nvPr/>
        </p:nvSpPr>
        <p:spPr>
          <a:xfrm>
            <a:off x="7063926" y="1283208"/>
            <a:ext cx="4535424" cy="4708981"/>
          </a:xfrm>
          <a:prstGeom prst="rect">
            <a:avLst/>
          </a:prstGeom>
          <a:noFill/>
        </p:spPr>
        <p:txBody>
          <a:bodyPr wrap="square" rtlCol="0">
            <a:spAutoFit/>
          </a:bodyPr>
          <a:lstStyle/>
          <a:p>
            <a:r>
              <a:rPr lang="en-US" sz="2000" dirty="0" smtClean="0"/>
              <a:t>Beam energy:</a:t>
            </a:r>
          </a:p>
          <a:p>
            <a:pPr marL="342900" indent="-342900">
              <a:buFont typeface="Arial" panose="020B0604020202020204" pitchFamily="34" charset="0"/>
              <a:buChar char="•"/>
            </a:pPr>
            <a:r>
              <a:rPr lang="en-US" sz="2000" dirty="0" smtClean="0"/>
              <a:t>Beams take single pass through machine, so collision energy is length times gradient. </a:t>
            </a:r>
          </a:p>
          <a:p>
            <a:pPr marL="342900" indent="-342900">
              <a:buFont typeface="Arial" panose="020B0604020202020204" pitchFamily="34" charset="0"/>
              <a:buChar char="•"/>
            </a:pPr>
            <a:r>
              <a:rPr lang="en-US" sz="2000" dirty="0" smtClean="0"/>
              <a:t>High-gradient becomes a key performance parameter.</a:t>
            </a:r>
          </a:p>
          <a:p>
            <a:pPr marL="342900" indent="-342900">
              <a:buFont typeface="Arial" panose="020B0604020202020204" pitchFamily="34" charset="0"/>
              <a:buChar char="•"/>
            </a:pPr>
            <a:r>
              <a:rPr lang="en-US" sz="2000" dirty="0" smtClean="0"/>
              <a:t>CLIC uses 72 MV/m for 380 GeV stage and 100 MV/m for 3 </a:t>
            </a:r>
            <a:r>
              <a:rPr lang="en-US" sz="2000" dirty="0" err="1" smtClean="0"/>
              <a:t>TeV</a:t>
            </a:r>
            <a:r>
              <a:rPr lang="en-US" sz="2000" dirty="0" smtClean="0"/>
              <a:t> stage.</a:t>
            </a:r>
          </a:p>
          <a:p>
            <a:pPr marL="342900" indent="-342900">
              <a:buFont typeface="Arial" panose="020B0604020202020204" pitchFamily="34" charset="0"/>
              <a:buChar char="•"/>
            </a:pPr>
            <a:r>
              <a:rPr lang="en-US" sz="2000" dirty="0" smtClean="0"/>
              <a:t>Normal conducting rf</a:t>
            </a:r>
          </a:p>
          <a:p>
            <a:pPr marL="342900" indent="-342900">
              <a:buFont typeface="Arial" panose="020B0604020202020204" pitchFamily="34" charset="0"/>
              <a:buChar char="•"/>
            </a:pPr>
            <a:r>
              <a:rPr lang="en-US" sz="2000" dirty="0" smtClean="0"/>
              <a:t>These gradients used to be beyond state-of-the-art consequently CLIC invested significant resources in finding ways to increase gradient.</a:t>
            </a:r>
          </a:p>
          <a:p>
            <a:pPr marL="342900" indent="-342900">
              <a:buFont typeface="Arial" panose="020B0604020202020204" pitchFamily="34" charset="0"/>
              <a:buChar char="•"/>
            </a:pPr>
            <a:r>
              <a:rPr lang="en-US" sz="2000" dirty="0" smtClean="0"/>
              <a:t>Plasma enthusiast aim to go even higher.</a:t>
            </a:r>
            <a:endParaRPr lang="en-GB" sz="2000" dirty="0"/>
          </a:p>
        </p:txBody>
      </p:sp>
      <p:sp>
        <p:nvSpPr>
          <p:cNvPr id="5" name="TextBox 4"/>
          <p:cNvSpPr txBox="1"/>
          <p:nvPr/>
        </p:nvSpPr>
        <p:spPr>
          <a:xfrm>
            <a:off x="368367" y="5925018"/>
            <a:ext cx="11433194" cy="369332"/>
          </a:xfrm>
          <a:prstGeom prst="rect">
            <a:avLst/>
          </a:prstGeom>
          <a:noFill/>
        </p:spPr>
        <p:txBody>
          <a:bodyPr wrap="none" rtlCol="0">
            <a:spAutoFit/>
          </a:bodyPr>
          <a:lstStyle/>
          <a:p>
            <a:r>
              <a:rPr lang="en-US" dirty="0" smtClean="0">
                <a:solidFill>
                  <a:srgbClr val="FF0000"/>
                </a:solidFill>
              </a:rPr>
              <a:t>No upper limit on energy due to synchrotron radiation energy loss – but –rf system must proved full energy in one pass. </a:t>
            </a:r>
            <a:endParaRPr lang="en-GB" dirty="0">
              <a:solidFill>
                <a:srgbClr val="FF0000"/>
              </a:solidFill>
            </a:endParaRPr>
          </a:p>
        </p:txBody>
      </p:sp>
    </p:spTree>
    <p:extLst>
      <p:ext uri="{BB962C8B-B14F-4D97-AF65-F5344CB8AC3E}">
        <p14:creationId xmlns:p14="http://schemas.microsoft.com/office/powerpoint/2010/main" val="333241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591" y="1453896"/>
            <a:ext cx="6899335" cy="4197096"/>
          </a:xfrm>
          <a:prstGeom prst="rect">
            <a:avLst/>
          </a:prstGeom>
        </p:spPr>
      </p:pic>
      <p:sp>
        <p:nvSpPr>
          <p:cNvPr id="3" name="TextBox 2"/>
          <p:cNvSpPr txBox="1"/>
          <p:nvPr/>
        </p:nvSpPr>
        <p:spPr>
          <a:xfrm>
            <a:off x="1541493" y="298704"/>
            <a:ext cx="8699788" cy="584775"/>
          </a:xfrm>
          <a:prstGeom prst="rect">
            <a:avLst/>
          </a:prstGeom>
          <a:noFill/>
        </p:spPr>
        <p:txBody>
          <a:bodyPr wrap="square" rtlCol="0">
            <a:spAutoFit/>
          </a:bodyPr>
          <a:lstStyle/>
          <a:p>
            <a:pPr algn="ctr"/>
            <a:r>
              <a:rPr lang="en-US" sz="3200" dirty="0" smtClean="0"/>
              <a:t>Linear collider features</a:t>
            </a:r>
            <a:endParaRPr lang="en-GB" sz="3200" dirty="0"/>
          </a:p>
        </p:txBody>
      </p:sp>
      <p:sp>
        <p:nvSpPr>
          <p:cNvPr id="4" name="TextBox 3"/>
          <p:cNvSpPr txBox="1"/>
          <p:nvPr/>
        </p:nvSpPr>
        <p:spPr>
          <a:xfrm>
            <a:off x="7216031" y="1481811"/>
            <a:ext cx="4535424" cy="4708981"/>
          </a:xfrm>
          <a:prstGeom prst="rect">
            <a:avLst/>
          </a:prstGeom>
          <a:noFill/>
        </p:spPr>
        <p:txBody>
          <a:bodyPr wrap="square" rtlCol="0">
            <a:spAutoFit/>
          </a:bodyPr>
          <a:lstStyle/>
          <a:p>
            <a:r>
              <a:rPr lang="en-US" sz="2000" dirty="0" smtClean="0"/>
              <a:t>Luminosity:</a:t>
            </a:r>
          </a:p>
          <a:p>
            <a:pPr marL="342900" indent="-342900">
              <a:buFont typeface="Arial" panose="020B0604020202020204" pitchFamily="34" charset="0"/>
              <a:buChar char="•"/>
            </a:pPr>
            <a:r>
              <a:rPr lang="en-US" sz="2000" dirty="0" smtClean="0"/>
              <a:t>Beams collide only once.</a:t>
            </a:r>
          </a:p>
          <a:p>
            <a:pPr marL="342900" indent="-342900">
              <a:buFont typeface="Arial" panose="020B0604020202020204" pitchFamily="34" charset="0"/>
              <a:buChar char="•"/>
            </a:pPr>
            <a:r>
              <a:rPr lang="en-US" sz="2000" dirty="0" smtClean="0"/>
              <a:t>Aim for high current and very small beam at interaction region.</a:t>
            </a:r>
          </a:p>
          <a:p>
            <a:pPr marL="342900" indent="-342900">
              <a:buFont typeface="Arial" panose="020B0604020202020204" pitchFamily="34" charset="0"/>
              <a:buChar char="•"/>
            </a:pPr>
            <a:r>
              <a:rPr lang="en-US" sz="2000" dirty="0" smtClean="0"/>
              <a:t>CLIC beam current is approximately 1 A during pulse, 7.3 µA average per beam so a total of 5.5 MW average beam power – developed extremely efficient acceleration with strong beam loading. </a:t>
            </a:r>
          </a:p>
          <a:p>
            <a:pPr marL="342900" indent="-342900">
              <a:buFont typeface="Arial" panose="020B0604020202020204" pitchFamily="34" charset="0"/>
              <a:buChar char="•"/>
            </a:pPr>
            <a:r>
              <a:rPr lang="en-US" sz="2000" dirty="0" smtClean="0"/>
              <a:t>The beam size at the interaction region 150 x 3 nm – damping rings to produce very low emittance beams plus very precise alignment to maintain low emittance in linac. </a:t>
            </a:r>
          </a:p>
        </p:txBody>
      </p:sp>
    </p:spTree>
    <p:extLst>
      <p:ext uri="{BB962C8B-B14F-4D97-AF65-F5344CB8AC3E}">
        <p14:creationId xmlns:p14="http://schemas.microsoft.com/office/powerpoint/2010/main" val="31565926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4442</TotalTime>
  <Words>1480</Words>
  <Application>Microsoft Office PowerPoint</Application>
  <PresentationFormat>Widescreen</PresentationFormat>
  <Paragraphs>177</Paragraphs>
  <Slides>36</Slides>
  <Notes>1</Notes>
  <HiddenSlides>0</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4" baseType="lpstr">
      <vt:lpstr>Arial</vt:lpstr>
      <vt:lpstr>Avenir Book</vt:lpstr>
      <vt:lpstr>Calibri</vt:lpstr>
      <vt:lpstr>Calibri Light</vt:lpstr>
      <vt:lpstr>Cambria Math</vt:lpstr>
      <vt:lpstr>Symbol</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1332</cp:revision>
  <cp:lastPrinted>2019-10-15T07:28:14Z</cp:lastPrinted>
  <dcterms:created xsi:type="dcterms:W3CDTF">2018-07-06T10:50:05Z</dcterms:created>
  <dcterms:modified xsi:type="dcterms:W3CDTF">2022-08-07T07:28:03Z</dcterms:modified>
</cp:coreProperties>
</file>