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tiff" ContentType="image/tiff"/>
  <Default Extension="vml" ContentType="application/vnd.openxmlformats-officedocument.vmlDrawing"/>
  <Default Extension="tif" ContentType="image/t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383" r:id="rId2"/>
    <p:sldId id="419" r:id="rId3"/>
    <p:sldId id="422" r:id="rId4"/>
    <p:sldId id="402" r:id="rId5"/>
    <p:sldId id="401" r:id="rId6"/>
    <p:sldId id="388" r:id="rId7"/>
    <p:sldId id="417" r:id="rId8"/>
    <p:sldId id="416" r:id="rId9"/>
    <p:sldId id="385" r:id="rId10"/>
    <p:sldId id="386" r:id="rId11"/>
    <p:sldId id="387" r:id="rId12"/>
    <p:sldId id="467" r:id="rId13"/>
    <p:sldId id="468" r:id="rId14"/>
    <p:sldId id="421" r:id="rId15"/>
    <p:sldId id="418" r:id="rId16"/>
    <p:sldId id="389" r:id="rId17"/>
    <p:sldId id="403" r:id="rId18"/>
    <p:sldId id="404" r:id="rId19"/>
    <p:sldId id="424" r:id="rId20"/>
    <p:sldId id="427" r:id="rId21"/>
    <p:sldId id="428" r:id="rId22"/>
    <p:sldId id="463" r:id="rId23"/>
    <p:sldId id="429" r:id="rId24"/>
    <p:sldId id="431" r:id="rId25"/>
    <p:sldId id="464" r:id="rId26"/>
    <p:sldId id="433" r:id="rId27"/>
    <p:sldId id="435" r:id="rId28"/>
    <p:sldId id="437" r:id="rId29"/>
    <p:sldId id="438" r:id="rId30"/>
    <p:sldId id="439" r:id="rId31"/>
    <p:sldId id="444" r:id="rId32"/>
    <p:sldId id="445" r:id="rId33"/>
    <p:sldId id="446" r:id="rId34"/>
    <p:sldId id="447" r:id="rId35"/>
    <p:sldId id="452" r:id="rId36"/>
    <p:sldId id="453" r:id="rId37"/>
    <p:sldId id="455" r:id="rId38"/>
    <p:sldId id="456" r:id="rId39"/>
    <p:sldId id="457" r:id="rId40"/>
    <p:sldId id="458" r:id="rId41"/>
    <p:sldId id="459" r:id="rId42"/>
    <p:sldId id="460" r:id="rId43"/>
    <p:sldId id="465" r:id="rId44"/>
    <p:sldId id="425" r:id="rId45"/>
    <p:sldId id="426" r:id="rId46"/>
    <p:sldId id="466" r:id="rId47"/>
    <p:sldId id="469" r:id="rId48"/>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21" autoAdjust="0"/>
    <p:restoredTop sz="94660"/>
  </p:normalViewPr>
  <p:slideViewPr>
    <p:cSldViewPr snapToGrid="0">
      <p:cViewPr varScale="1">
        <p:scale>
          <a:sx n="157" d="100"/>
          <a:sy n="157" d="100"/>
        </p:scale>
        <p:origin x="156" y="288"/>
      </p:cViewPr>
      <p:guideLst/>
    </p:cSldViewPr>
  </p:slideViewPr>
  <p:notesTextViewPr>
    <p:cViewPr>
      <p:scale>
        <a:sx n="1" d="1"/>
        <a:sy n="1" d="1"/>
      </p:scale>
      <p:origin x="0" y="0"/>
    </p:cViewPr>
  </p:notesTextViewPr>
  <p:sorterViewPr>
    <p:cViewPr varScale="1">
      <p:scale>
        <a:sx n="100" d="100"/>
        <a:sy n="100" d="100"/>
      </p:scale>
      <p:origin x="0" y="-255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5300"/>
          </a:xfrm>
          <a:prstGeom prst="rect">
            <a:avLst/>
          </a:prstGeom>
        </p:spPr>
        <p:txBody>
          <a:bodyPr vert="horz" lIns="91440" tIns="45720" rIns="91440" bIns="45720" rtlCol="0"/>
          <a:lstStyle>
            <a:lvl1pPr algn="r">
              <a:defRPr sz="1200"/>
            </a:lvl1pPr>
          </a:lstStyle>
          <a:p>
            <a:fld id="{9E76614B-3AB8-4792-99CD-A20F5ACF46C3}" type="datetimeFigureOut">
              <a:rPr lang="en-GB" smtClean="0"/>
              <a:t>02/08/2022</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51388"/>
            <a:ext cx="5438775" cy="3887787"/>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63"/>
            <a:ext cx="2946400"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377363"/>
            <a:ext cx="2946400" cy="495300"/>
          </a:xfrm>
          <a:prstGeom prst="rect">
            <a:avLst/>
          </a:prstGeom>
        </p:spPr>
        <p:txBody>
          <a:bodyPr vert="horz" lIns="91440" tIns="45720" rIns="91440" bIns="45720" rtlCol="0" anchor="b"/>
          <a:lstStyle>
            <a:lvl1pPr algn="r">
              <a:defRPr sz="1200"/>
            </a:lvl1pPr>
          </a:lstStyle>
          <a:p>
            <a:fld id="{F64FC801-25E8-4908-A21A-4DED601DE33C}" type="slidenum">
              <a:rPr lang="en-GB" smtClean="0"/>
              <a:t>‹#›</a:t>
            </a:fld>
            <a:endParaRPr lang="en-GB"/>
          </a:p>
        </p:txBody>
      </p:sp>
    </p:spTree>
    <p:extLst>
      <p:ext uri="{BB962C8B-B14F-4D97-AF65-F5344CB8AC3E}">
        <p14:creationId xmlns:p14="http://schemas.microsoft.com/office/powerpoint/2010/main" val="401811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9CC52A-59D5-477B-8900-10633140E9BE}" type="slidenum">
              <a:rPr lang="en-US" smtClean="0"/>
              <a:pPr/>
              <a:t>9</a:t>
            </a:fld>
            <a:endParaRPr lang="en-US"/>
          </a:p>
        </p:txBody>
      </p:sp>
    </p:spTree>
    <p:extLst>
      <p:ext uri="{BB962C8B-B14F-4D97-AF65-F5344CB8AC3E}">
        <p14:creationId xmlns:p14="http://schemas.microsoft.com/office/powerpoint/2010/main" val="920455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D8CE144-4A67-4739-B5BE-AF6FCACA10CC}" type="datetimeFigureOut">
              <a:rPr lang="en-GB" smtClean="0"/>
              <a:t>02/08/2022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2335769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D8CE144-4A67-4739-B5BE-AF6FCACA10CC}" type="datetimeFigureOut">
              <a:rPr lang="en-GB" smtClean="0"/>
              <a:t>02/08/2022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232614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D8CE144-4A67-4739-B5BE-AF6FCACA10CC}" type="datetimeFigureOut">
              <a:rPr lang="en-GB" smtClean="0"/>
              <a:t>02/08/2022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1075889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D8CE144-4A67-4739-B5BE-AF6FCACA10CC}" type="datetimeFigureOut">
              <a:rPr lang="en-GB" smtClean="0"/>
              <a:t>02/08/2022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3172308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8CE144-4A67-4739-B5BE-AF6FCACA10CC}" type="datetimeFigureOut">
              <a:rPr lang="en-GB" smtClean="0"/>
              <a:t>02/08/2022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559335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D8CE144-4A67-4739-B5BE-AF6FCACA10CC}" type="datetimeFigureOut">
              <a:rPr lang="en-GB" smtClean="0"/>
              <a:t>02/08/2022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2083705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D8CE144-4A67-4739-B5BE-AF6FCACA10CC}" type="datetimeFigureOut">
              <a:rPr lang="en-GB" smtClean="0"/>
              <a:t>02/08/2022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3691935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D8CE144-4A67-4739-B5BE-AF6FCACA10CC}" type="datetimeFigureOut">
              <a:rPr lang="en-GB" smtClean="0"/>
              <a:t>02/08/2022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2958115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CE144-4A67-4739-B5BE-AF6FCACA10CC}" type="datetimeFigureOut">
              <a:rPr lang="en-GB" smtClean="0"/>
              <a:t>02/08/2022</a:t>
            </a:fld>
            <a:endParaRPr lang="en-GB"/>
          </a:p>
        </p:txBody>
      </p:sp>
      <p:sp>
        <p:nvSpPr>
          <p:cNvPr id="3" name="Footer Placeholder 2"/>
          <p:cNvSpPr>
            <a:spLocks noGrp="1"/>
          </p:cNvSpPr>
          <p:nvPr>
            <p:ph type="ftr" sz="quarter" idx="11"/>
          </p:nvPr>
        </p:nvSpPr>
        <p:spPr>
          <a:xfrm>
            <a:off x="4070604" y="6349977"/>
            <a:ext cx="4114800" cy="365125"/>
          </a:xfrm>
        </p:spPr>
        <p:txBody>
          <a:bodyPr/>
          <a:lstStyle/>
          <a:p>
            <a:endParaRPr lang="en-GB"/>
          </a:p>
        </p:txBody>
      </p:sp>
      <p:sp>
        <p:nvSpPr>
          <p:cNvPr id="4" name="Slide Number Placeholder 3"/>
          <p:cNvSpPr>
            <a:spLocks noGrp="1"/>
          </p:cNvSpPr>
          <p:nvPr>
            <p:ph type="sldNum" sz="quarter" idx="12"/>
          </p:nvPr>
        </p:nvSpPr>
        <p:spPr/>
        <p:txBody>
          <a:bodyPr/>
          <a:lstStyle/>
          <a:p>
            <a:fld id="{244A79AE-CB97-44E0-A9FB-D08BB7378F1D}" type="slidenum">
              <a:rPr lang="en-GB" smtClean="0"/>
              <a:t>‹#›</a:t>
            </a:fld>
            <a:endParaRPr lang="en-GB"/>
          </a:p>
        </p:txBody>
      </p:sp>
      <p:sp>
        <p:nvSpPr>
          <p:cNvPr id="5" name="Rectangle 4"/>
          <p:cNvSpPr/>
          <p:nvPr userDrawn="1"/>
        </p:nvSpPr>
        <p:spPr>
          <a:xfrm>
            <a:off x="0" y="6578583"/>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i="0" dirty="0">
              <a:solidFill>
                <a:schemeClr val="bg1"/>
              </a:solidFill>
              <a:latin typeface="Avenir Book" charset="0"/>
              <a:ea typeface="Avenir Book" charset="0"/>
              <a:cs typeface="Avenir Book" charset="0"/>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3132" y="230069"/>
            <a:ext cx="928171" cy="928171"/>
          </a:xfrm>
          <a:prstGeom prst="rect">
            <a:avLst/>
          </a:prstGeom>
        </p:spPr>
      </p:pic>
      <p:sp>
        <p:nvSpPr>
          <p:cNvPr id="8" name="Footer Placeholder 4"/>
          <p:cNvSpPr txBox="1">
            <a:spLocks/>
          </p:cNvSpPr>
          <p:nvPr userDrawn="1"/>
        </p:nvSpPr>
        <p:spPr>
          <a:xfrm>
            <a:off x="2348296" y="6535728"/>
            <a:ext cx="4649476" cy="365125"/>
          </a:xfrm>
          <a:prstGeom prst="rect">
            <a:avLst/>
          </a:prstGeom>
        </p:spPr>
        <p:txBody>
          <a:bodyPr vert="horz" lIns="91440" tIns="45720" rIns="91440" bIns="45720" rtlCol="0" anchor="ctr" anchorCtr="0"/>
          <a:lstStyle>
            <a:defPPr>
              <a:defRPr lang="en-US"/>
            </a:defPPr>
            <a:lvl1pPr marL="0" algn="ctr" defTabSz="914400" rtl="0" eaLnBrk="1" latinLnBrk="0" hangingPunct="1">
              <a:defRPr sz="1200" b="0" i="0" kern="1200">
                <a:solidFill>
                  <a:schemeClr val="bg1"/>
                </a:solidFill>
                <a:latin typeface="Avenir Book" charset="0"/>
                <a:ea typeface="Avenir Book" charset="0"/>
                <a:cs typeface="Avenir Boo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Baltic School of High-Energy Physics and Accelerator Technology</a:t>
            </a:r>
            <a:endParaRPr lang="en-US" dirty="0"/>
          </a:p>
        </p:txBody>
      </p:sp>
      <p:sp>
        <p:nvSpPr>
          <p:cNvPr id="9" name="Slide Number Placeholder 5"/>
          <p:cNvSpPr txBox="1">
            <a:spLocks/>
          </p:cNvSpPr>
          <p:nvPr userDrawn="1"/>
        </p:nvSpPr>
        <p:spPr>
          <a:xfrm>
            <a:off x="9460992" y="6538857"/>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bg1"/>
                </a:solidFill>
                <a:latin typeface="Avenir Book" charset="0"/>
                <a:ea typeface="Avenir Book" charset="0"/>
                <a:cs typeface="Avenir Boo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EF62AA5-A9F9-344C-9738-C68EB5A8EDFF}" type="slidenum">
              <a:rPr lang="en-US" smtClean="0"/>
              <a:pPr/>
              <a:t>‹#›</a:t>
            </a:fld>
            <a:endParaRPr lang="en-US" dirty="0"/>
          </a:p>
        </p:txBody>
      </p:sp>
      <p:sp>
        <p:nvSpPr>
          <p:cNvPr id="10" name="Date Placeholder 19"/>
          <p:cNvSpPr txBox="1">
            <a:spLocks/>
          </p:cNvSpPr>
          <p:nvPr userDrawn="1"/>
        </p:nvSpPr>
        <p:spPr>
          <a:xfrm>
            <a:off x="21336" y="6539232"/>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chemeClr val="bg1"/>
                </a:solidFill>
                <a:latin typeface="Avenir Book" charset="0"/>
                <a:ea typeface="Avenir Book" charset="0"/>
                <a:cs typeface="Avenir Boo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11 August 2022</a:t>
            </a:r>
            <a:endParaRPr lang="en-US" dirty="0"/>
          </a:p>
        </p:txBody>
      </p:sp>
      <p:sp>
        <p:nvSpPr>
          <p:cNvPr id="11" name="Footer Placeholder 4"/>
          <p:cNvSpPr txBox="1">
            <a:spLocks/>
          </p:cNvSpPr>
          <p:nvPr userDrawn="1"/>
        </p:nvSpPr>
        <p:spPr>
          <a:xfrm>
            <a:off x="7291064" y="6532484"/>
            <a:ext cx="4339856" cy="365125"/>
          </a:xfrm>
          <a:prstGeom prst="rect">
            <a:avLst/>
          </a:prstGeom>
        </p:spPr>
        <p:txBody>
          <a:bodyPr vert="horz" lIns="91440" tIns="45720" rIns="91440" bIns="45720" rtlCol="0" anchor="ctr" anchorCtr="0"/>
          <a:lstStyle>
            <a:defPPr>
              <a:defRPr lang="en-US"/>
            </a:defPPr>
            <a:lvl1pPr marL="0" algn="ctr" defTabSz="914400" rtl="0" eaLnBrk="1" latinLnBrk="0" hangingPunct="1">
              <a:defRPr sz="1200" b="0" i="0" kern="1200">
                <a:solidFill>
                  <a:schemeClr val="bg1"/>
                </a:solidFill>
                <a:latin typeface="Avenir Book" charset="0"/>
                <a:ea typeface="Avenir Book" charset="0"/>
                <a:cs typeface="Avenir Boo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W. Wuensch, CERN</a:t>
            </a:r>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585" y="11402"/>
            <a:ext cx="1365504" cy="1365504"/>
          </a:xfrm>
          <a:prstGeom prst="rect">
            <a:avLst/>
          </a:prstGeom>
        </p:spPr>
      </p:pic>
    </p:spTree>
    <p:extLst>
      <p:ext uri="{BB962C8B-B14F-4D97-AF65-F5344CB8AC3E}">
        <p14:creationId xmlns:p14="http://schemas.microsoft.com/office/powerpoint/2010/main" val="865586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D8CE144-4A67-4739-B5BE-AF6FCACA10CC}" type="datetimeFigureOut">
              <a:rPr lang="en-GB" smtClean="0"/>
              <a:t>02/08/2022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673066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D8CE144-4A67-4739-B5BE-AF6FCACA10CC}" type="datetimeFigureOut">
              <a:rPr lang="en-GB" smtClean="0"/>
              <a:t>02/08/2022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3764739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8CE144-4A67-4739-B5BE-AF6FCACA10CC}" type="datetimeFigureOut">
              <a:rPr lang="en-GB" smtClean="0"/>
              <a:t>02/08/2022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4A79AE-CB97-44E0-A9FB-D08BB7378F1D}" type="slidenum">
              <a:rPr lang="en-GB" smtClean="0"/>
              <a:t>‹#›</a:t>
            </a:fld>
            <a:endParaRPr lang="en-GB"/>
          </a:p>
        </p:txBody>
      </p:sp>
    </p:spTree>
    <p:extLst>
      <p:ext uri="{BB962C8B-B14F-4D97-AF65-F5344CB8AC3E}">
        <p14:creationId xmlns:p14="http://schemas.microsoft.com/office/powerpoint/2010/main" val="2182769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hyperlink" Target="https://doi.org/10.1103/PhysRevAccelBeams.20.052001" TargetMode="External"/><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hyperlink" Target="https://doi.org/10.1103/PhysRevAccelBeams.21.061001" TargetMode="External"/><Relationship Id="rId5" Type="http://schemas.openxmlformats.org/officeDocument/2006/relationships/image" Target="../media/image26.jpeg"/><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oleObject" Target="../embeddings/oleObject1.bin"/><Relationship Id="rId7" Type="http://schemas.openxmlformats.org/officeDocument/2006/relationships/image" Target="../media/image29.png"/><Relationship Id="rId12" Type="http://schemas.openxmlformats.org/officeDocument/2006/relationships/image" Target="../media/image25.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8.wmf"/><Relationship Id="rId11" Type="http://schemas.openxmlformats.org/officeDocument/2006/relationships/hyperlink" Target="https://doi.org/10.1103/PhysRevSTAB.12.102001" TargetMode="External"/><Relationship Id="rId5" Type="http://schemas.openxmlformats.org/officeDocument/2006/relationships/oleObject" Target="../embeddings/oleObject2.bin"/><Relationship Id="rId10" Type="http://schemas.openxmlformats.org/officeDocument/2006/relationships/image" Target="../media/image32.emf"/><Relationship Id="rId4" Type="http://schemas.openxmlformats.org/officeDocument/2006/relationships/image" Target="../media/image27.wmf"/><Relationship Id="rId9" Type="http://schemas.openxmlformats.org/officeDocument/2006/relationships/image" Target="../media/image31.png"/></Relationships>
</file>

<file path=ppt/slides/_rels/slide18.xml.rels><?xml version="1.0" encoding="UTF-8" standalone="yes"?>
<Relationships xmlns="http://schemas.openxmlformats.org/package/2006/relationships"><Relationship Id="rId8" Type="http://schemas.openxmlformats.org/officeDocument/2006/relationships/hyperlink" Target="https://doi.org/10.1103/PhysRevSTAB.15.071002" TargetMode="External"/><Relationship Id="rId3" Type="http://schemas.openxmlformats.org/officeDocument/2006/relationships/image" Target="../media/image34.tif"/><Relationship Id="rId7" Type="http://schemas.openxmlformats.org/officeDocument/2006/relationships/image" Target="../media/image37.png"/><Relationship Id="rId2" Type="http://schemas.openxmlformats.org/officeDocument/2006/relationships/image" Target="../media/image33.tif"/><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hyperlink" Target="https://doi.org/10.1103/PhysRevLett.120.124801"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jpeg"/><Relationship Id="rId4" Type="http://schemas.openxmlformats.org/officeDocument/2006/relationships/image" Target="../media/image41.gif"/><Relationship Id="rId9" Type="http://schemas.openxmlformats.org/officeDocument/2006/relationships/image" Target="../media/image46.png"/></Relationships>
</file>

<file path=ppt/slides/_rels/slide21.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58.jpeg"/><Relationship Id="rId3" Type="http://schemas.openxmlformats.org/officeDocument/2006/relationships/image" Target="../media/image48.jpeg"/><Relationship Id="rId7" Type="http://schemas.openxmlformats.org/officeDocument/2006/relationships/image" Target="../media/image52.jpeg"/><Relationship Id="rId12" Type="http://schemas.openxmlformats.org/officeDocument/2006/relationships/image" Target="../media/image57.png"/><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51.jpeg"/><Relationship Id="rId11" Type="http://schemas.openxmlformats.org/officeDocument/2006/relationships/image" Target="../media/image56.png"/><Relationship Id="rId5" Type="http://schemas.openxmlformats.org/officeDocument/2006/relationships/image" Target="../media/image50.jpeg"/><Relationship Id="rId10" Type="http://schemas.openxmlformats.org/officeDocument/2006/relationships/image" Target="../media/image55.png"/><Relationship Id="rId4" Type="http://schemas.openxmlformats.org/officeDocument/2006/relationships/image" Target="../media/image49.jpeg"/><Relationship Id="rId9" Type="http://schemas.openxmlformats.org/officeDocument/2006/relationships/image" Target="../media/image5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2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png"/><Relationship Id="rId1" Type="http://schemas.openxmlformats.org/officeDocument/2006/relationships/slideLayout" Target="../slideLayouts/slideLayout7.xml"/><Relationship Id="rId5" Type="http://schemas.openxmlformats.org/officeDocument/2006/relationships/image" Target="../media/image52.jpeg"/><Relationship Id="rId4" Type="http://schemas.openxmlformats.org/officeDocument/2006/relationships/image" Target="../media/image71.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hyperlink" Target="https://www.varian.com/en-ch" TargetMode="External"/><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7.xml"/><Relationship Id="rId6" Type="http://schemas.openxmlformats.org/officeDocument/2006/relationships/image" Target="../media/image81.jpeg"/><Relationship Id="rId5" Type="http://schemas.openxmlformats.org/officeDocument/2006/relationships/image" Target="../media/image80.jpeg"/><Relationship Id="rId4" Type="http://schemas.openxmlformats.org/officeDocument/2006/relationships/image" Target="../media/image79.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hyperlink" Target="https://indico.cern.ch/event/1099613/" TargetMode="Externa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jpeg"/><Relationship Id="rId1" Type="http://schemas.openxmlformats.org/officeDocument/2006/relationships/slideLayout" Target="../slideLayouts/slideLayout7.xml"/><Relationship Id="rId4" Type="http://schemas.openxmlformats.org/officeDocument/2006/relationships/hyperlink" Target="https://indico.cern.ch/event/1080222/"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7.xml"/><Relationship Id="rId6" Type="http://schemas.openxmlformats.org/officeDocument/2006/relationships/hyperlink" Target="https://indico.cern.ch/event/1131207/" TargetMode="External"/><Relationship Id="rId5" Type="http://schemas.openxmlformats.org/officeDocument/2006/relationships/image" Target="../media/image88.png"/><Relationship Id="rId4" Type="http://schemas.openxmlformats.org/officeDocument/2006/relationships/image" Target="../media/image87.png"/></Relationships>
</file>

<file path=ppt/slides/_rels/slide47.xml.rels><?xml version="1.0" encoding="UTF-8" standalone="yes"?>
<Relationships xmlns="http://schemas.openxmlformats.org/package/2006/relationships"><Relationship Id="rId2" Type="http://schemas.openxmlformats.org/officeDocument/2006/relationships/hyperlink" Target="https://www.youtube.com/watch?v=87JLhcsuIao"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doi.org/10.1002/ctpp.201400069" TargetMode="External"/><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13471" y="2354015"/>
            <a:ext cx="7499914" cy="1569660"/>
          </a:xfrm>
          <a:prstGeom prst="rect">
            <a:avLst/>
          </a:prstGeom>
          <a:noFill/>
        </p:spPr>
        <p:txBody>
          <a:bodyPr wrap="square" rtlCol="0">
            <a:spAutoFit/>
          </a:bodyPr>
          <a:lstStyle/>
          <a:p>
            <a:pPr lvl="0" algn="ctr"/>
            <a:r>
              <a:rPr lang="en-US" sz="3200" dirty="0" smtClean="0"/>
              <a:t>High-Gradient Accelerator Development and Applications</a:t>
            </a:r>
          </a:p>
          <a:p>
            <a:pPr lvl="0" algn="ctr"/>
            <a:r>
              <a:rPr lang="en-US" sz="3200" dirty="0" smtClean="0"/>
              <a:t>Part 2 </a:t>
            </a:r>
          </a:p>
        </p:txBody>
      </p:sp>
    </p:spTree>
    <p:extLst>
      <p:ext uri="{BB962C8B-B14F-4D97-AF65-F5344CB8AC3E}">
        <p14:creationId xmlns:p14="http://schemas.microsoft.com/office/powerpoint/2010/main" val="15966594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45030" y="2566203"/>
            <a:ext cx="4946970" cy="4209723"/>
          </a:xfrm>
          <a:prstGeom prst="rect">
            <a:avLst/>
          </a:prstGeom>
        </p:spPr>
      </p:pic>
      <p:sp>
        <p:nvSpPr>
          <p:cNvPr id="2" name="Slide Number Placeholder 1"/>
          <p:cNvSpPr>
            <a:spLocks noGrp="1"/>
          </p:cNvSpPr>
          <p:nvPr>
            <p:ph type="sldNum" sz="quarter" idx="12"/>
          </p:nvPr>
        </p:nvSpPr>
        <p:spPr/>
        <p:txBody>
          <a:bodyPr/>
          <a:lstStyle/>
          <a:p>
            <a:fld id="{358ABE59-9B7B-4807-8A81-8F4A97CD8D42}" type="slidenum">
              <a:rPr lang="en-US" smtClean="0"/>
              <a:pPr/>
              <a:t>10</a:t>
            </a:fld>
            <a:endParaRPr lang="en-US"/>
          </a:p>
        </p:txBody>
      </p:sp>
      <p:sp>
        <p:nvSpPr>
          <p:cNvPr id="5" name="Right Arrow 4"/>
          <p:cNvSpPr/>
          <p:nvPr/>
        </p:nvSpPr>
        <p:spPr>
          <a:xfrm>
            <a:off x="2711624" y="949752"/>
            <a:ext cx="1008112" cy="648072"/>
          </a:xfrm>
          <a:prstGeom prst="right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8639944" y="871145"/>
            <a:ext cx="1008112" cy="648072"/>
          </a:xfrm>
          <a:prstGeom prst="rightArrow">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919536" y="476672"/>
            <a:ext cx="1603068" cy="369332"/>
          </a:xfrm>
          <a:prstGeom prst="rect">
            <a:avLst/>
          </a:prstGeom>
          <a:noFill/>
        </p:spPr>
        <p:txBody>
          <a:bodyPr wrap="none" rtlCol="0">
            <a:spAutoFit/>
          </a:bodyPr>
          <a:lstStyle/>
          <a:p>
            <a:r>
              <a:rPr lang="en-GB" dirty="0"/>
              <a:t>incident power</a:t>
            </a:r>
            <a:endParaRPr lang="en-US" dirty="0"/>
          </a:p>
        </p:txBody>
      </p:sp>
      <p:sp>
        <p:nvSpPr>
          <p:cNvPr id="8" name="TextBox 7"/>
          <p:cNvSpPr txBox="1"/>
          <p:nvPr/>
        </p:nvSpPr>
        <p:spPr>
          <a:xfrm>
            <a:off x="8993544" y="1619509"/>
            <a:ext cx="1281826" cy="646331"/>
          </a:xfrm>
          <a:prstGeom prst="rect">
            <a:avLst/>
          </a:prstGeom>
          <a:noFill/>
        </p:spPr>
        <p:txBody>
          <a:bodyPr wrap="none" rtlCol="0">
            <a:spAutoFit/>
          </a:bodyPr>
          <a:lstStyle/>
          <a:p>
            <a:r>
              <a:rPr lang="en-GB" dirty="0"/>
              <a:t>transmitted</a:t>
            </a:r>
          </a:p>
          <a:p>
            <a:r>
              <a:rPr lang="en-GB" dirty="0"/>
              <a:t>power</a:t>
            </a:r>
            <a:endParaRPr lang="en-US" dirty="0"/>
          </a:p>
        </p:txBody>
      </p:sp>
      <p:cxnSp>
        <p:nvCxnSpPr>
          <p:cNvPr id="15" name="Straight Arrow Connector 14"/>
          <p:cNvCxnSpPr/>
          <p:nvPr/>
        </p:nvCxnSpPr>
        <p:spPr>
          <a:xfrm>
            <a:off x="364925" y="6356350"/>
            <a:ext cx="720080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rapezoid 15"/>
          <p:cNvSpPr/>
          <p:nvPr/>
        </p:nvSpPr>
        <p:spPr>
          <a:xfrm>
            <a:off x="1589061" y="3476030"/>
            <a:ext cx="2880320" cy="2880320"/>
          </a:xfrm>
          <a:prstGeom prst="trapezoid">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17"/>
          <p:cNvSpPr>
            <a:spLocks noChangeAspect="1"/>
          </p:cNvSpPr>
          <p:nvPr/>
        </p:nvSpPr>
        <p:spPr>
          <a:xfrm>
            <a:off x="2490141" y="4052094"/>
            <a:ext cx="2880320" cy="2304256"/>
          </a:xfrm>
          <a:prstGeom prst="trapezoid">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rot="10800000">
            <a:off x="3148378" y="1916406"/>
            <a:ext cx="346720" cy="262191"/>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oid 20"/>
          <p:cNvSpPr/>
          <p:nvPr/>
        </p:nvSpPr>
        <p:spPr>
          <a:xfrm>
            <a:off x="1589061" y="6140326"/>
            <a:ext cx="4680520" cy="216024"/>
          </a:xfrm>
          <a:prstGeom prst="trapezoid">
            <a:avLst/>
          </a:pr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983282" y="2278807"/>
            <a:ext cx="1677767" cy="369332"/>
          </a:xfrm>
          <a:prstGeom prst="rect">
            <a:avLst/>
          </a:prstGeom>
          <a:noFill/>
        </p:spPr>
        <p:txBody>
          <a:bodyPr wrap="none" rtlCol="0">
            <a:spAutoFit/>
          </a:bodyPr>
          <a:lstStyle/>
          <a:p>
            <a:r>
              <a:rPr lang="en-GB" dirty="0"/>
              <a:t>reflected power</a:t>
            </a:r>
            <a:endParaRPr lang="en-US" dirty="0"/>
          </a:p>
        </p:txBody>
      </p:sp>
      <p:sp>
        <p:nvSpPr>
          <p:cNvPr id="23" name="TextBox 22"/>
          <p:cNvSpPr txBox="1"/>
          <p:nvPr/>
        </p:nvSpPr>
        <p:spPr>
          <a:xfrm>
            <a:off x="1085005" y="3404022"/>
            <a:ext cx="943976" cy="369332"/>
          </a:xfrm>
          <a:prstGeom prst="rect">
            <a:avLst/>
          </a:prstGeom>
          <a:noFill/>
        </p:spPr>
        <p:txBody>
          <a:bodyPr wrap="none" rtlCol="0">
            <a:spAutoFit/>
          </a:bodyPr>
          <a:lstStyle/>
          <a:p>
            <a:r>
              <a:rPr lang="en-GB" dirty="0"/>
              <a:t>incident</a:t>
            </a:r>
            <a:endParaRPr lang="en-US" dirty="0"/>
          </a:p>
        </p:txBody>
      </p:sp>
      <p:sp>
        <p:nvSpPr>
          <p:cNvPr id="24" name="TextBox 23"/>
          <p:cNvSpPr txBox="1"/>
          <p:nvPr/>
        </p:nvSpPr>
        <p:spPr>
          <a:xfrm>
            <a:off x="4973437" y="3730066"/>
            <a:ext cx="1281826" cy="369332"/>
          </a:xfrm>
          <a:prstGeom prst="rect">
            <a:avLst/>
          </a:prstGeom>
          <a:noFill/>
        </p:spPr>
        <p:txBody>
          <a:bodyPr wrap="none" rtlCol="0">
            <a:spAutoFit/>
          </a:bodyPr>
          <a:lstStyle/>
          <a:p>
            <a:r>
              <a:rPr lang="en-GB" dirty="0"/>
              <a:t>transmitted</a:t>
            </a:r>
          </a:p>
        </p:txBody>
      </p:sp>
      <p:sp>
        <p:nvSpPr>
          <p:cNvPr id="25" name="TextBox 24"/>
          <p:cNvSpPr txBox="1"/>
          <p:nvPr/>
        </p:nvSpPr>
        <p:spPr>
          <a:xfrm>
            <a:off x="5614351" y="5459435"/>
            <a:ext cx="1023485" cy="369332"/>
          </a:xfrm>
          <a:prstGeom prst="rect">
            <a:avLst/>
          </a:prstGeom>
          <a:noFill/>
        </p:spPr>
        <p:txBody>
          <a:bodyPr wrap="none" rtlCol="0">
            <a:spAutoFit/>
          </a:bodyPr>
          <a:lstStyle/>
          <a:p>
            <a:r>
              <a:rPr lang="en-GB" dirty="0"/>
              <a:t>reflected</a:t>
            </a:r>
            <a:endParaRPr lang="en-US" dirty="0"/>
          </a:p>
        </p:txBody>
      </p:sp>
      <p:sp>
        <p:nvSpPr>
          <p:cNvPr id="3" name="TextBox 2"/>
          <p:cNvSpPr txBox="1"/>
          <p:nvPr/>
        </p:nvSpPr>
        <p:spPr>
          <a:xfrm>
            <a:off x="-8075" y="4452783"/>
            <a:ext cx="2047676" cy="369332"/>
          </a:xfrm>
          <a:prstGeom prst="rect">
            <a:avLst/>
          </a:prstGeom>
          <a:noFill/>
        </p:spPr>
        <p:txBody>
          <a:bodyPr wrap="none" rtlCol="0">
            <a:spAutoFit/>
          </a:bodyPr>
          <a:lstStyle/>
          <a:p>
            <a:r>
              <a:rPr lang="en-GB" dirty="0"/>
              <a:t>Envelope of rf pulse</a:t>
            </a:r>
            <a:endParaRPr lang="en-US" dirty="0"/>
          </a:p>
        </p:txBody>
      </p:sp>
      <p:cxnSp>
        <p:nvCxnSpPr>
          <p:cNvPr id="10" name="Straight Arrow Connector 9"/>
          <p:cNvCxnSpPr/>
          <p:nvPr/>
        </p:nvCxnSpPr>
        <p:spPr>
          <a:xfrm>
            <a:off x="711195" y="5276230"/>
            <a:ext cx="877867" cy="0"/>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982200" y="2519534"/>
            <a:ext cx="1842299" cy="369332"/>
          </a:xfrm>
          <a:prstGeom prst="rect">
            <a:avLst/>
          </a:prstGeom>
          <a:noFill/>
        </p:spPr>
        <p:txBody>
          <a:bodyPr wrap="none" rtlCol="0">
            <a:spAutoFit/>
          </a:bodyPr>
          <a:lstStyle/>
          <a:p>
            <a:r>
              <a:rPr lang="en-US" dirty="0" smtClean="0"/>
              <a:t>From CLIC </a:t>
            </a:r>
            <a:r>
              <a:rPr lang="en-US" dirty="0" err="1" smtClean="0"/>
              <a:t>XBoxes</a:t>
            </a:r>
            <a:endParaRPr lang="en-GB" dirty="0"/>
          </a:p>
        </p:txBody>
      </p:sp>
      <p:sp>
        <p:nvSpPr>
          <p:cNvPr id="12" name="TextBox 11"/>
          <p:cNvSpPr txBox="1"/>
          <p:nvPr/>
        </p:nvSpPr>
        <p:spPr>
          <a:xfrm>
            <a:off x="564911" y="1586241"/>
            <a:ext cx="1290738" cy="461665"/>
          </a:xfrm>
          <a:prstGeom prst="rect">
            <a:avLst/>
          </a:prstGeom>
          <a:noFill/>
        </p:spPr>
        <p:txBody>
          <a:bodyPr wrap="none" rtlCol="0">
            <a:spAutoFit/>
          </a:bodyPr>
          <a:lstStyle/>
          <a:p>
            <a:r>
              <a:rPr lang="en-US" sz="2400" dirty="0" smtClean="0"/>
              <a:t>rf signals</a:t>
            </a:r>
            <a:endParaRPr lang="en-GB" sz="2400" dirty="0"/>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29798" y="34406"/>
            <a:ext cx="4014703" cy="2801392"/>
          </a:xfrm>
          <a:prstGeom prst="rect">
            <a:avLst/>
          </a:prstGeom>
        </p:spPr>
      </p:pic>
    </p:spTree>
    <p:extLst>
      <p:ext uri="{BB962C8B-B14F-4D97-AF65-F5344CB8AC3E}">
        <p14:creationId xmlns:p14="http://schemas.microsoft.com/office/powerpoint/2010/main" val="4236504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29798" y="34406"/>
            <a:ext cx="4014703" cy="2801392"/>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7025" y="2601764"/>
            <a:ext cx="5001629" cy="4256236"/>
          </a:xfrm>
          <a:prstGeom prst="rect">
            <a:avLst/>
          </a:prstGeom>
        </p:spPr>
      </p:pic>
      <p:sp>
        <p:nvSpPr>
          <p:cNvPr id="2" name="Slide Number Placeholder 1"/>
          <p:cNvSpPr>
            <a:spLocks noGrp="1"/>
          </p:cNvSpPr>
          <p:nvPr>
            <p:ph type="sldNum" sz="quarter" idx="12"/>
          </p:nvPr>
        </p:nvSpPr>
        <p:spPr/>
        <p:txBody>
          <a:bodyPr/>
          <a:lstStyle/>
          <a:p>
            <a:fld id="{358ABE59-9B7B-4807-8A81-8F4A97CD8D42}" type="slidenum">
              <a:rPr lang="en-US" smtClean="0"/>
              <a:pPr/>
              <a:t>11</a:t>
            </a:fld>
            <a:endParaRPr lang="en-US"/>
          </a:p>
        </p:txBody>
      </p:sp>
      <p:sp>
        <p:nvSpPr>
          <p:cNvPr id="5" name="Right Arrow 4"/>
          <p:cNvSpPr/>
          <p:nvPr/>
        </p:nvSpPr>
        <p:spPr>
          <a:xfrm>
            <a:off x="2711624" y="949752"/>
            <a:ext cx="1008112" cy="648072"/>
          </a:xfrm>
          <a:prstGeom prst="rightArrow">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8639944" y="871145"/>
            <a:ext cx="1008112" cy="648072"/>
          </a:xfrm>
          <a:prstGeom prst="rightArrow">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919536" y="476672"/>
            <a:ext cx="1603068" cy="369332"/>
          </a:xfrm>
          <a:prstGeom prst="rect">
            <a:avLst/>
          </a:prstGeom>
          <a:noFill/>
        </p:spPr>
        <p:txBody>
          <a:bodyPr wrap="none" rtlCol="0">
            <a:spAutoFit/>
          </a:bodyPr>
          <a:lstStyle/>
          <a:p>
            <a:r>
              <a:rPr lang="en-GB" dirty="0"/>
              <a:t>incident power</a:t>
            </a:r>
            <a:endParaRPr lang="en-US" dirty="0"/>
          </a:p>
        </p:txBody>
      </p:sp>
      <p:sp>
        <p:nvSpPr>
          <p:cNvPr id="8" name="TextBox 7"/>
          <p:cNvSpPr txBox="1"/>
          <p:nvPr/>
        </p:nvSpPr>
        <p:spPr>
          <a:xfrm>
            <a:off x="8993544" y="1619509"/>
            <a:ext cx="1281826" cy="646331"/>
          </a:xfrm>
          <a:prstGeom prst="rect">
            <a:avLst/>
          </a:prstGeom>
          <a:noFill/>
        </p:spPr>
        <p:txBody>
          <a:bodyPr wrap="none" rtlCol="0">
            <a:spAutoFit/>
          </a:bodyPr>
          <a:lstStyle/>
          <a:p>
            <a:r>
              <a:rPr lang="en-GB" dirty="0"/>
              <a:t>transmitted</a:t>
            </a:r>
          </a:p>
          <a:p>
            <a:r>
              <a:rPr lang="en-GB" dirty="0"/>
              <a:t>power</a:t>
            </a:r>
            <a:endParaRPr lang="en-US" dirty="0"/>
          </a:p>
        </p:txBody>
      </p:sp>
      <p:cxnSp>
        <p:nvCxnSpPr>
          <p:cNvPr id="15" name="Straight Arrow Connector 14"/>
          <p:cNvCxnSpPr/>
          <p:nvPr/>
        </p:nvCxnSpPr>
        <p:spPr>
          <a:xfrm>
            <a:off x="248815" y="6356350"/>
            <a:ext cx="648072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rapezoid 15"/>
          <p:cNvSpPr/>
          <p:nvPr/>
        </p:nvSpPr>
        <p:spPr>
          <a:xfrm>
            <a:off x="752871" y="3476030"/>
            <a:ext cx="2880320" cy="2880320"/>
          </a:xfrm>
          <a:prstGeom prst="trapezoid">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17"/>
          <p:cNvSpPr>
            <a:spLocks noChangeAspect="1"/>
          </p:cNvSpPr>
          <p:nvPr/>
        </p:nvSpPr>
        <p:spPr>
          <a:xfrm>
            <a:off x="1653951" y="4052094"/>
            <a:ext cx="2880320" cy="2304256"/>
          </a:xfrm>
          <a:prstGeom prst="trapezoid">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rot="10800000">
            <a:off x="3148378" y="1916406"/>
            <a:ext cx="346720" cy="262191"/>
          </a:xfrm>
          <a:prstGeom prst="rightArrow">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oid 20"/>
          <p:cNvSpPr/>
          <p:nvPr/>
        </p:nvSpPr>
        <p:spPr>
          <a:xfrm>
            <a:off x="752871" y="6140326"/>
            <a:ext cx="4680520" cy="216024"/>
          </a:xfrm>
          <a:prstGeom prst="trapezoid">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983282" y="2278807"/>
            <a:ext cx="1677767" cy="369332"/>
          </a:xfrm>
          <a:prstGeom prst="rect">
            <a:avLst/>
          </a:prstGeom>
          <a:noFill/>
        </p:spPr>
        <p:txBody>
          <a:bodyPr wrap="none" rtlCol="0">
            <a:spAutoFit/>
          </a:bodyPr>
          <a:lstStyle/>
          <a:p>
            <a:r>
              <a:rPr lang="en-GB" dirty="0"/>
              <a:t>reflected power</a:t>
            </a:r>
            <a:endParaRPr lang="en-US" dirty="0"/>
          </a:p>
        </p:txBody>
      </p:sp>
      <p:sp>
        <p:nvSpPr>
          <p:cNvPr id="17" name="Trapezoid 16"/>
          <p:cNvSpPr>
            <a:spLocks noChangeAspect="1"/>
          </p:cNvSpPr>
          <p:nvPr/>
        </p:nvSpPr>
        <p:spPr>
          <a:xfrm>
            <a:off x="1653951" y="4052094"/>
            <a:ext cx="1763216" cy="2304256"/>
          </a:xfrm>
          <a:prstGeom prst="trapezoid">
            <a:avLst>
              <a:gd name="adj" fmla="val 32779"/>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rapezoid 19"/>
          <p:cNvSpPr/>
          <p:nvPr/>
        </p:nvSpPr>
        <p:spPr>
          <a:xfrm>
            <a:off x="3489175" y="3710227"/>
            <a:ext cx="1944216" cy="2646123"/>
          </a:xfrm>
          <a:prstGeom prst="trapezoid">
            <a:avLst/>
          </a:pr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Lightning Bolt 2"/>
          <p:cNvSpPr/>
          <p:nvPr/>
        </p:nvSpPr>
        <p:spPr>
          <a:xfrm>
            <a:off x="5343154" y="288671"/>
            <a:ext cx="792088" cy="1008112"/>
          </a:xfrm>
          <a:prstGeom prst="lightningBol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824879" y="6140326"/>
            <a:ext cx="2664296"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48815" y="3404022"/>
            <a:ext cx="943976" cy="369332"/>
          </a:xfrm>
          <a:prstGeom prst="rect">
            <a:avLst/>
          </a:prstGeom>
          <a:noFill/>
        </p:spPr>
        <p:txBody>
          <a:bodyPr wrap="none" rtlCol="0">
            <a:spAutoFit/>
          </a:bodyPr>
          <a:lstStyle/>
          <a:p>
            <a:r>
              <a:rPr lang="en-GB" dirty="0"/>
              <a:t>incident</a:t>
            </a:r>
            <a:endParaRPr lang="en-US" dirty="0"/>
          </a:p>
        </p:txBody>
      </p:sp>
      <p:sp>
        <p:nvSpPr>
          <p:cNvPr id="24" name="TextBox 23"/>
          <p:cNvSpPr txBox="1"/>
          <p:nvPr/>
        </p:nvSpPr>
        <p:spPr>
          <a:xfrm>
            <a:off x="1894646" y="5126285"/>
            <a:ext cx="1281826" cy="369332"/>
          </a:xfrm>
          <a:prstGeom prst="rect">
            <a:avLst/>
          </a:prstGeom>
          <a:noFill/>
        </p:spPr>
        <p:txBody>
          <a:bodyPr wrap="none" rtlCol="0">
            <a:spAutoFit/>
          </a:bodyPr>
          <a:lstStyle/>
          <a:p>
            <a:r>
              <a:rPr lang="en-GB" dirty="0"/>
              <a:t>transmitted</a:t>
            </a:r>
          </a:p>
        </p:txBody>
      </p:sp>
      <p:sp>
        <p:nvSpPr>
          <p:cNvPr id="25" name="TextBox 24"/>
          <p:cNvSpPr txBox="1"/>
          <p:nvPr/>
        </p:nvSpPr>
        <p:spPr>
          <a:xfrm>
            <a:off x="5623500" y="5275420"/>
            <a:ext cx="1023485" cy="369332"/>
          </a:xfrm>
          <a:prstGeom prst="rect">
            <a:avLst/>
          </a:prstGeom>
          <a:noFill/>
        </p:spPr>
        <p:txBody>
          <a:bodyPr wrap="none" rtlCol="0">
            <a:spAutoFit/>
          </a:bodyPr>
          <a:lstStyle/>
          <a:p>
            <a:r>
              <a:rPr lang="en-GB" dirty="0"/>
              <a:t>reflected</a:t>
            </a:r>
            <a:endParaRPr lang="en-US" dirty="0"/>
          </a:p>
        </p:txBody>
      </p:sp>
      <p:cxnSp>
        <p:nvCxnSpPr>
          <p:cNvPr id="12" name="Straight Arrow Connector 11"/>
          <p:cNvCxnSpPr/>
          <p:nvPr/>
        </p:nvCxnSpPr>
        <p:spPr>
          <a:xfrm flipH="1">
            <a:off x="4209255" y="3856304"/>
            <a:ext cx="720080" cy="15978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417167" y="3056937"/>
            <a:ext cx="2808312" cy="923330"/>
          </a:xfrm>
          <a:prstGeom prst="rect">
            <a:avLst/>
          </a:prstGeom>
          <a:noFill/>
        </p:spPr>
        <p:txBody>
          <a:bodyPr wrap="square" rtlCol="0">
            <a:spAutoFit/>
          </a:bodyPr>
          <a:lstStyle/>
          <a:p>
            <a:r>
              <a:rPr lang="en-GB" dirty="0"/>
              <a:t>Suppression of transmission and reflection due to breakdown </a:t>
            </a:r>
            <a:endParaRPr lang="en-US" dirty="0"/>
          </a:p>
        </p:txBody>
      </p:sp>
      <p:sp>
        <p:nvSpPr>
          <p:cNvPr id="26" name="TextBox 25"/>
          <p:cNvSpPr txBox="1"/>
          <p:nvPr/>
        </p:nvSpPr>
        <p:spPr>
          <a:xfrm>
            <a:off x="564911" y="1586241"/>
            <a:ext cx="1290738" cy="461665"/>
          </a:xfrm>
          <a:prstGeom prst="rect">
            <a:avLst/>
          </a:prstGeom>
          <a:noFill/>
        </p:spPr>
        <p:txBody>
          <a:bodyPr wrap="none" rtlCol="0">
            <a:spAutoFit/>
          </a:bodyPr>
          <a:lstStyle/>
          <a:p>
            <a:r>
              <a:rPr lang="en-US" sz="2400" dirty="0" smtClean="0"/>
              <a:t>rf signals</a:t>
            </a:r>
            <a:endParaRPr lang="en-GB" sz="2400" dirty="0"/>
          </a:p>
        </p:txBody>
      </p:sp>
    </p:spTree>
    <p:extLst>
      <p:ext uri="{BB962C8B-B14F-4D97-AF65-F5344CB8AC3E}">
        <p14:creationId xmlns:p14="http://schemas.microsoft.com/office/powerpoint/2010/main" val="32904248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262994" y="108096"/>
            <a:ext cx="8124206" cy="66920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dirty="0" smtClean="0"/>
              <a:t>Accelerating Structure Diagnostics</a:t>
            </a:r>
            <a:endParaRPr lang="en-GB" sz="4000" dirty="0"/>
          </a:p>
        </p:txBody>
      </p:sp>
      <p:pic>
        <p:nvPicPr>
          <p:cNvPr id="3" name="Picture 4" descr="http://ctf3-tbts.web.cern.ch/ctf3-tbts/photos/20130823/RR201308230003.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6764"/>
          <a:stretch/>
        </p:blipFill>
        <p:spPr bwMode="auto">
          <a:xfrm>
            <a:off x="5678400" y="1692229"/>
            <a:ext cx="4989600" cy="4495908"/>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29"/>
          <p:cNvSpPr>
            <a:spLocks noChangeAspect="1" noChangeArrowheads="1"/>
          </p:cNvSpPr>
          <p:nvPr/>
        </p:nvSpPr>
        <p:spPr bwMode="auto">
          <a:xfrm flipH="1">
            <a:off x="9227518" y="1080669"/>
            <a:ext cx="1304012" cy="611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r>
              <a:rPr lang="en-GB" sz="1600" dirty="0">
                <a:solidFill>
                  <a:prstClr val="black"/>
                </a:solidFill>
              </a:rPr>
              <a:t>Faraday Cup</a:t>
            </a:r>
          </a:p>
        </p:txBody>
      </p:sp>
      <p:sp>
        <p:nvSpPr>
          <p:cNvPr id="5" name="AutoShape 29"/>
          <p:cNvSpPr>
            <a:spLocks noChangeAspect="1" noChangeArrowheads="1"/>
          </p:cNvSpPr>
          <p:nvPr/>
        </p:nvSpPr>
        <p:spPr bwMode="auto">
          <a:xfrm flipH="1">
            <a:off x="4973631" y="1002120"/>
            <a:ext cx="1763849" cy="611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r>
              <a:rPr lang="en-GB" sz="1600" dirty="0">
                <a:solidFill>
                  <a:prstClr val="black"/>
                </a:solidFill>
              </a:rPr>
              <a:t>Directional coupler</a:t>
            </a:r>
          </a:p>
        </p:txBody>
      </p:sp>
      <p:sp>
        <p:nvSpPr>
          <p:cNvPr id="6" name="AutoShape 29"/>
          <p:cNvSpPr>
            <a:spLocks noChangeAspect="1" noChangeArrowheads="1"/>
          </p:cNvSpPr>
          <p:nvPr/>
        </p:nvSpPr>
        <p:spPr bwMode="auto">
          <a:xfrm flipH="1">
            <a:off x="8115676" y="1014020"/>
            <a:ext cx="1763849" cy="611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r>
              <a:rPr lang="en-GB" sz="1600" dirty="0">
                <a:solidFill>
                  <a:prstClr val="black"/>
                </a:solidFill>
              </a:rPr>
              <a:t>Ion Gauge</a:t>
            </a:r>
          </a:p>
        </p:txBody>
      </p:sp>
      <p:cxnSp>
        <p:nvCxnSpPr>
          <p:cNvPr id="7" name="Straight Connector 6"/>
          <p:cNvCxnSpPr/>
          <p:nvPr/>
        </p:nvCxnSpPr>
        <p:spPr>
          <a:xfrm>
            <a:off x="5674876" y="1235900"/>
            <a:ext cx="659555" cy="12985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8666401" y="1307755"/>
            <a:ext cx="331199" cy="4218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9732000" y="1386450"/>
            <a:ext cx="655200" cy="258129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AutoShape 29"/>
          <p:cNvSpPr>
            <a:spLocks noChangeAspect="1" noChangeArrowheads="1"/>
          </p:cNvSpPr>
          <p:nvPr/>
        </p:nvSpPr>
        <p:spPr bwMode="auto">
          <a:xfrm flipH="1">
            <a:off x="6171676" y="6236080"/>
            <a:ext cx="1763849" cy="611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r>
              <a:rPr lang="en-GB" sz="1600" dirty="0">
                <a:solidFill>
                  <a:prstClr val="black"/>
                </a:solidFill>
              </a:rPr>
              <a:t>Structure output couplers</a:t>
            </a:r>
          </a:p>
        </p:txBody>
      </p:sp>
      <p:cxnSp>
        <p:nvCxnSpPr>
          <p:cNvPr id="11" name="Straight Connector 10"/>
          <p:cNvCxnSpPr/>
          <p:nvPr/>
        </p:nvCxnSpPr>
        <p:spPr>
          <a:xfrm>
            <a:off x="7317886" y="3852000"/>
            <a:ext cx="1" cy="24552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7053599" y="4334400"/>
            <a:ext cx="264286" cy="1972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AutoShape 29"/>
          <p:cNvSpPr>
            <a:spLocks noChangeAspect="1" noChangeArrowheads="1"/>
          </p:cNvSpPr>
          <p:nvPr/>
        </p:nvSpPr>
        <p:spPr bwMode="auto">
          <a:xfrm flipH="1">
            <a:off x="6171675" y="1307755"/>
            <a:ext cx="1216720" cy="421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r>
              <a:rPr lang="en-GB" sz="1600" dirty="0">
                <a:solidFill>
                  <a:prstClr val="black"/>
                </a:solidFill>
              </a:rPr>
              <a:t>RF Load</a:t>
            </a:r>
          </a:p>
        </p:txBody>
      </p:sp>
      <p:cxnSp>
        <p:nvCxnSpPr>
          <p:cNvPr id="14" name="Straight Connector 13"/>
          <p:cNvCxnSpPr/>
          <p:nvPr/>
        </p:nvCxnSpPr>
        <p:spPr>
          <a:xfrm flipH="1" flipV="1">
            <a:off x="6931200" y="1518686"/>
            <a:ext cx="288080" cy="35787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15" name="Picture 6" descr="http://ctf3-tbts.web.cern.ch/ctf3-tbts/photos/20130823/RR201308230018.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672" r="35547" b="18449"/>
          <a:stretch/>
        </p:blipFill>
        <p:spPr bwMode="auto">
          <a:xfrm>
            <a:off x="1524000" y="1692229"/>
            <a:ext cx="3732743" cy="4495909"/>
          </a:xfrm>
          <a:prstGeom prst="rect">
            <a:avLst/>
          </a:prstGeom>
          <a:noFill/>
          <a:extLst>
            <a:ext uri="{909E8E84-426E-40DD-AFC4-6F175D3DCCD1}">
              <a14:hiddenFill xmlns:a14="http://schemas.microsoft.com/office/drawing/2010/main">
                <a:solidFill>
                  <a:srgbClr val="FFFFFF"/>
                </a:solidFill>
              </a14:hiddenFill>
            </a:ext>
          </a:extLst>
        </p:spPr>
      </p:pic>
      <p:sp>
        <p:nvSpPr>
          <p:cNvPr id="16" name="AutoShape 29"/>
          <p:cNvSpPr>
            <a:spLocks noChangeAspect="1" noChangeArrowheads="1"/>
          </p:cNvSpPr>
          <p:nvPr/>
        </p:nvSpPr>
        <p:spPr bwMode="auto">
          <a:xfrm flipH="1">
            <a:off x="2938876" y="6236080"/>
            <a:ext cx="1763849" cy="611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r>
              <a:rPr lang="en-GB" sz="1600" dirty="0">
                <a:solidFill>
                  <a:prstClr val="black"/>
                </a:solidFill>
              </a:rPr>
              <a:t>Structure input couplers</a:t>
            </a:r>
          </a:p>
        </p:txBody>
      </p:sp>
      <p:cxnSp>
        <p:nvCxnSpPr>
          <p:cNvPr id="17" name="Straight Connector 16"/>
          <p:cNvCxnSpPr/>
          <p:nvPr/>
        </p:nvCxnSpPr>
        <p:spPr>
          <a:xfrm flipH="1">
            <a:off x="4015201" y="4334400"/>
            <a:ext cx="93599" cy="1972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4061999" y="4569060"/>
            <a:ext cx="508582" cy="17381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AutoShape 29"/>
          <p:cNvSpPr>
            <a:spLocks noChangeAspect="1" noChangeArrowheads="1"/>
          </p:cNvSpPr>
          <p:nvPr/>
        </p:nvSpPr>
        <p:spPr bwMode="auto">
          <a:xfrm flipH="1">
            <a:off x="4570582" y="6236080"/>
            <a:ext cx="1763849" cy="611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r>
              <a:rPr lang="en-GB" sz="1600" dirty="0">
                <a:solidFill>
                  <a:prstClr val="black"/>
                </a:solidFill>
              </a:rPr>
              <a:t>Temperature probe</a:t>
            </a:r>
          </a:p>
        </p:txBody>
      </p:sp>
      <p:cxnSp>
        <p:nvCxnSpPr>
          <p:cNvPr id="20" name="Straight Connector 19"/>
          <p:cNvCxnSpPr/>
          <p:nvPr/>
        </p:nvCxnSpPr>
        <p:spPr>
          <a:xfrm>
            <a:off x="4800000" y="4392000"/>
            <a:ext cx="194401" cy="19152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AutoShape 29"/>
          <p:cNvSpPr>
            <a:spLocks noChangeAspect="1" noChangeArrowheads="1"/>
          </p:cNvSpPr>
          <p:nvPr/>
        </p:nvSpPr>
        <p:spPr bwMode="auto">
          <a:xfrm flipH="1">
            <a:off x="2825475" y="1008140"/>
            <a:ext cx="2379451" cy="611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r>
              <a:rPr lang="en-GB" sz="1600" dirty="0">
                <a:solidFill>
                  <a:prstClr val="black"/>
                </a:solidFill>
              </a:rPr>
              <a:t>RF hybrid splitter</a:t>
            </a:r>
          </a:p>
          <a:p>
            <a:pPr fontAlgn="base">
              <a:spcBef>
                <a:spcPct val="0"/>
              </a:spcBef>
              <a:spcAft>
                <a:spcPct val="0"/>
              </a:spcAft>
            </a:pPr>
            <a:r>
              <a:rPr lang="en-GB" sz="1600" dirty="0">
                <a:solidFill>
                  <a:prstClr val="black"/>
                </a:solidFill>
              </a:rPr>
              <a:t>(behind metal support)</a:t>
            </a:r>
          </a:p>
        </p:txBody>
      </p:sp>
      <p:grpSp>
        <p:nvGrpSpPr>
          <p:cNvPr id="22" name="Group 21"/>
          <p:cNvGrpSpPr/>
          <p:nvPr/>
        </p:nvGrpSpPr>
        <p:grpSpPr>
          <a:xfrm>
            <a:off x="3512998" y="1499950"/>
            <a:ext cx="905402" cy="1099250"/>
            <a:chOff x="2631598" y="1499950"/>
            <a:chExt cx="262802" cy="1099250"/>
          </a:xfrm>
        </p:grpSpPr>
        <p:cxnSp>
          <p:nvCxnSpPr>
            <p:cNvPr id="23" name="Straight Connector 22"/>
            <p:cNvCxnSpPr/>
            <p:nvPr/>
          </p:nvCxnSpPr>
          <p:spPr>
            <a:xfrm>
              <a:off x="2728799" y="1876555"/>
              <a:ext cx="165601" cy="722645"/>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631598" y="1499950"/>
              <a:ext cx="97201" cy="37660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AutoShape 29"/>
          <p:cNvSpPr>
            <a:spLocks noChangeAspect="1" noChangeArrowheads="1"/>
          </p:cNvSpPr>
          <p:nvPr/>
        </p:nvSpPr>
        <p:spPr bwMode="auto">
          <a:xfrm flipH="1">
            <a:off x="7822461" y="6300000"/>
            <a:ext cx="1342278" cy="421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r>
              <a:rPr lang="en-GB" sz="1600" dirty="0">
                <a:solidFill>
                  <a:prstClr val="black"/>
                </a:solidFill>
              </a:rPr>
              <a:t>Ion Pump</a:t>
            </a:r>
          </a:p>
        </p:txBody>
      </p:sp>
      <p:cxnSp>
        <p:nvCxnSpPr>
          <p:cNvPr id="26" name="Straight Connector 25"/>
          <p:cNvCxnSpPr/>
          <p:nvPr/>
        </p:nvCxnSpPr>
        <p:spPr>
          <a:xfrm flipH="1">
            <a:off x="8551201" y="5580000"/>
            <a:ext cx="446399" cy="7272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388395" y="1235901"/>
            <a:ext cx="561606" cy="180479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AutoShape 29"/>
          <p:cNvSpPr>
            <a:spLocks noChangeAspect="1" noChangeArrowheads="1"/>
          </p:cNvSpPr>
          <p:nvPr/>
        </p:nvSpPr>
        <p:spPr bwMode="auto">
          <a:xfrm flipH="1">
            <a:off x="6805352" y="930120"/>
            <a:ext cx="1763849" cy="611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r>
              <a:rPr lang="en-GB" sz="1600" dirty="0">
                <a:solidFill>
                  <a:prstClr val="black"/>
                </a:solidFill>
              </a:rPr>
              <a:t>Vacuum valve</a:t>
            </a:r>
          </a:p>
        </p:txBody>
      </p:sp>
      <p:cxnSp>
        <p:nvCxnSpPr>
          <p:cNvPr id="29" name="Straight Connector 28"/>
          <p:cNvCxnSpPr/>
          <p:nvPr/>
        </p:nvCxnSpPr>
        <p:spPr>
          <a:xfrm>
            <a:off x="1977600" y="1541680"/>
            <a:ext cx="754276" cy="20567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AutoShape 29"/>
          <p:cNvSpPr>
            <a:spLocks noChangeAspect="1" noChangeArrowheads="1"/>
          </p:cNvSpPr>
          <p:nvPr/>
        </p:nvSpPr>
        <p:spPr bwMode="auto">
          <a:xfrm flipH="1">
            <a:off x="1524001" y="1235900"/>
            <a:ext cx="1763849" cy="611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r>
              <a:rPr lang="en-GB" sz="1600" dirty="0">
                <a:solidFill>
                  <a:prstClr val="black"/>
                </a:solidFill>
              </a:rPr>
              <a:t>Ion Gauge</a:t>
            </a:r>
          </a:p>
        </p:txBody>
      </p:sp>
    </p:spTree>
    <p:extLst>
      <p:ext uri="{BB962C8B-B14F-4D97-AF65-F5344CB8AC3E}">
        <p14:creationId xmlns:p14="http://schemas.microsoft.com/office/powerpoint/2010/main" val="30601611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6538" y="429762"/>
            <a:ext cx="9518923" cy="5998476"/>
          </a:xfrm>
          <a:prstGeom prst="rect">
            <a:avLst/>
          </a:prstGeom>
        </p:spPr>
      </p:pic>
      <p:sp>
        <p:nvSpPr>
          <p:cNvPr id="3" name="TextBox 2"/>
          <p:cNvSpPr txBox="1"/>
          <p:nvPr/>
        </p:nvSpPr>
        <p:spPr>
          <a:xfrm>
            <a:off x="3004457" y="265654"/>
            <a:ext cx="6117772" cy="523220"/>
          </a:xfrm>
          <a:prstGeom prst="rect">
            <a:avLst/>
          </a:prstGeom>
          <a:noFill/>
        </p:spPr>
        <p:txBody>
          <a:bodyPr wrap="square" rtlCol="0">
            <a:spAutoFit/>
          </a:bodyPr>
          <a:lstStyle/>
          <a:p>
            <a:pPr algn="ctr"/>
            <a:r>
              <a:rPr lang="en-GB" sz="2800" dirty="0" smtClean="0"/>
              <a:t>Current in Faraday cup</a:t>
            </a:r>
            <a:endParaRPr lang="en-GB" sz="2800" dirty="0"/>
          </a:p>
        </p:txBody>
      </p:sp>
      <p:sp>
        <p:nvSpPr>
          <p:cNvPr id="4" name="TextBox 3"/>
          <p:cNvSpPr txBox="1"/>
          <p:nvPr/>
        </p:nvSpPr>
        <p:spPr>
          <a:xfrm>
            <a:off x="4290026" y="4004025"/>
            <a:ext cx="2805512" cy="369332"/>
          </a:xfrm>
          <a:prstGeom prst="rect">
            <a:avLst/>
          </a:prstGeom>
          <a:noFill/>
        </p:spPr>
        <p:txBody>
          <a:bodyPr wrap="none" rtlCol="0">
            <a:spAutoFit/>
          </a:bodyPr>
          <a:lstStyle/>
          <a:p>
            <a:r>
              <a:rPr lang="en-US" dirty="0" smtClean="0"/>
              <a:t>Current of the level of amps</a:t>
            </a:r>
            <a:endParaRPr lang="en-GB" dirty="0"/>
          </a:p>
        </p:txBody>
      </p:sp>
    </p:spTree>
    <p:extLst>
      <p:ext uri="{BB962C8B-B14F-4D97-AF65-F5344CB8AC3E}">
        <p14:creationId xmlns:p14="http://schemas.microsoft.com/office/powerpoint/2010/main" val="17979791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4457" y="265654"/>
            <a:ext cx="6117772" cy="523220"/>
          </a:xfrm>
          <a:prstGeom prst="rect">
            <a:avLst/>
          </a:prstGeom>
          <a:noFill/>
        </p:spPr>
        <p:txBody>
          <a:bodyPr wrap="square" rtlCol="0">
            <a:spAutoFit/>
          </a:bodyPr>
          <a:lstStyle/>
          <a:p>
            <a:pPr algn="ctr"/>
            <a:r>
              <a:rPr lang="en-GB" sz="2800" dirty="0" smtClean="0"/>
              <a:t>Back to CLIC</a:t>
            </a:r>
            <a:endParaRPr lang="en-GB" sz="2800" dirty="0"/>
          </a:p>
        </p:txBody>
      </p:sp>
      <p:sp>
        <p:nvSpPr>
          <p:cNvPr id="3" name="TextBox 2"/>
          <p:cNvSpPr txBox="1"/>
          <p:nvPr/>
        </p:nvSpPr>
        <p:spPr>
          <a:xfrm>
            <a:off x="1625446" y="976904"/>
            <a:ext cx="9023958" cy="1200329"/>
          </a:xfrm>
          <a:prstGeom prst="rect">
            <a:avLst/>
          </a:prstGeom>
          <a:noFill/>
        </p:spPr>
        <p:txBody>
          <a:bodyPr wrap="square" rtlCol="0">
            <a:spAutoFit/>
          </a:bodyPr>
          <a:lstStyle/>
          <a:p>
            <a:pPr>
              <a:spcAft>
                <a:spcPts val="1200"/>
              </a:spcAft>
            </a:pPr>
            <a:r>
              <a:rPr lang="en-GB" sz="2400" dirty="0"/>
              <a:t>BDR (</a:t>
            </a:r>
            <a:r>
              <a:rPr lang="en-GB" sz="2400" dirty="0" err="1"/>
              <a:t>BreakDown</a:t>
            </a:r>
            <a:r>
              <a:rPr lang="en-GB" sz="2400" dirty="0"/>
              <a:t> Rate) is the fraction of pulses which have a vacuum arc. Arc currents and lost acceleration result in lost luminosity on that pulse.</a:t>
            </a:r>
            <a:endParaRPr lang="en-GB" sz="2800" dirty="0"/>
          </a:p>
        </p:txBody>
      </p:sp>
      <p:sp>
        <p:nvSpPr>
          <p:cNvPr id="13" name="TextBox 12"/>
          <p:cNvSpPr txBox="1"/>
          <p:nvPr/>
        </p:nvSpPr>
        <p:spPr>
          <a:xfrm>
            <a:off x="6816080" y="2837530"/>
            <a:ext cx="3672408" cy="3108543"/>
          </a:xfrm>
          <a:prstGeom prst="rect">
            <a:avLst/>
          </a:prstGeom>
          <a:noFill/>
        </p:spPr>
        <p:txBody>
          <a:bodyPr wrap="square" rtlCol="0">
            <a:spAutoFit/>
          </a:bodyPr>
          <a:lstStyle/>
          <a:p>
            <a:r>
              <a:rPr lang="en-GB" sz="2800" dirty="0">
                <a:solidFill>
                  <a:srgbClr val="C00000"/>
                </a:solidFill>
              </a:rPr>
              <a:t>CLIC specification:</a:t>
            </a:r>
          </a:p>
          <a:p>
            <a:r>
              <a:rPr lang="en-GB" sz="2800" dirty="0">
                <a:solidFill>
                  <a:srgbClr val="C00000"/>
                </a:solidFill>
              </a:rPr>
              <a:t>3x10</a:t>
            </a:r>
            <a:r>
              <a:rPr lang="en-GB" sz="2800" baseline="30000" dirty="0">
                <a:solidFill>
                  <a:srgbClr val="C00000"/>
                </a:solidFill>
              </a:rPr>
              <a:t>-7</a:t>
            </a:r>
            <a:r>
              <a:rPr lang="en-GB" sz="2800" dirty="0">
                <a:solidFill>
                  <a:srgbClr val="C00000"/>
                </a:solidFill>
              </a:rPr>
              <a:t> 1/pulse/m</a:t>
            </a:r>
          </a:p>
          <a:p>
            <a:r>
              <a:rPr lang="en-GB" sz="2800" dirty="0">
                <a:solidFill>
                  <a:srgbClr val="C00000"/>
                </a:solidFill>
              </a:rPr>
              <a:t>At 50 Hz, per structure:</a:t>
            </a:r>
          </a:p>
          <a:p>
            <a:r>
              <a:rPr lang="en-GB" sz="2800" dirty="0">
                <a:solidFill>
                  <a:srgbClr val="C00000"/>
                </a:solidFill>
              </a:rPr>
              <a:t>1 BD every 3 days </a:t>
            </a:r>
          </a:p>
          <a:p>
            <a:r>
              <a:rPr lang="en-GB" sz="2800" dirty="0">
                <a:solidFill>
                  <a:srgbClr val="C00000"/>
                </a:solidFill>
              </a:rPr>
              <a:t>Per </a:t>
            </a:r>
            <a:r>
              <a:rPr lang="en-GB" sz="2800" dirty="0" smtClean="0">
                <a:solidFill>
                  <a:srgbClr val="C00000"/>
                </a:solidFill>
              </a:rPr>
              <a:t>380 GeV facility</a:t>
            </a:r>
            <a:r>
              <a:rPr lang="en-GB" sz="2800" dirty="0">
                <a:solidFill>
                  <a:srgbClr val="C00000"/>
                </a:solidFill>
              </a:rPr>
              <a:t>:</a:t>
            </a:r>
          </a:p>
          <a:p>
            <a:r>
              <a:rPr lang="en-GB" sz="2800" dirty="0">
                <a:solidFill>
                  <a:srgbClr val="C00000"/>
                </a:solidFill>
              </a:rPr>
              <a:t>1 BD someplace every </a:t>
            </a:r>
            <a:r>
              <a:rPr lang="en-GB" sz="2800" dirty="0" smtClean="0">
                <a:solidFill>
                  <a:srgbClr val="C00000"/>
                </a:solidFill>
              </a:rPr>
              <a:t>12 </a:t>
            </a:r>
            <a:r>
              <a:rPr lang="en-GB" sz="2800" dirty="0">
                <a:solidFill>
                  <a:srgbClr val="C00000"/>
                </a:solidFill>
              </a:rPr>
              <a:t>seconds</a:t>
            </a:r>
            <a:endParaRPr lang="en-US" sz="2800" dirty="0">
              <a:solidFill>
                <a:srgbClr val="C00000"/>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3172" y="2464236"/>
            <a:ext cx="5140171" cy="3855129"/>
          </a:xfrm>
          <a:prstGeom prst="rect">
            <a:avLst/>
          </a:prstGeom>
        </p:spPr>
      </p:pic>
    </p:spTree>
    <p:extLst>
      <p:ext uri="{BB962C8B-B14F-4D97-AF65-F5344CB8AC3E}">
        <p14:creationId xmlns:p14="http://schemas.microsoft.com/office/powerpoint/2010/main" val="27797505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91944" y="214344"/>
            <a:ext cx="7984686" cy="646331"/>
          </a:xfrm>
          <a:prstGeom prst="rect">
            <a:avLst/>
          </a:prstGeom>
          <a:noFill/>
        </p:spPr>
        <p:txBody>
          <a:bodyPr wrap="none" rtlCol="0">
            <a:spAutoFit/>
          </a:bodyPr>
          <a:lstStyle/>
          <a:p>
            <a:pPr algn="ctr"/>
            <a:r>
              <a:rPr lang="en-US" sz="3600" dirty="0" smtClean="0"/>
              <a:t>CLIC 12 GHz prototypes – what is possible</a:t>
            </a:r>
            <a:endParaRPr lang="en-GB" sz="3600" dirty="0"/>
          </a:p>
        </p:txBody>
      </p:sp>
      <p:pic>
        <p:nvPicPr>
          <p:cNvPr id="3" name="Content Placeholder 4" descr="Chart&#10;&#10;Description automatically generated">
            <a:extLst>
              <a:ext uri="{FF2B5EF4-FFF2-40B4-BE49-F238E27FC236}">
                <a16:creationId xmlns:a16="http://schemas.microsoft.com/office/drawing/2014/main" id="{F797BB11-7E75-4D4D-91E1-078E54DEF5F8}"/>
              </a:ext>
            </a:extLst>
          </p:cNvPr>
          <p:cNvPicPr>
            <a:picLocks noChangeAspect="1"/>
          </p:cNvPicPr>
          <p:nvPr/>
        </p:nvPicPr>
        <p:blipFill rotWithShape="1">
          <a:blip r:embed="rId2">
            <a:extLst>
              <a:ext uri="{28A0092B-C50C-407E-A947-70E740481C1C}">
                <a14:useLocalDpi xmlns:a14="http://schemas.microsoft.com/office/drawing/2010/main" val="0"/>
              </a:ext>
            </a:extLst>
          </a:blip>
          <a:srcRect l="5246" t="6305" r="6643"/>
          <a:stretch/>
        </p:blipFill>
        <p:spPr>
          <a:xfrm>
            <a:off x="547258" y="1260785"/>
            <a:ext cx="6091796" cy="4076996"/>
          </a:xfrm>
          <a:prstGeom prst="rect">
            <a:avLst/>
          </a:prstGeom>
        </p:spPr>
      </p:pic>
      <p:sp>
        <p:nvSpPr>
          <p:cNvPr id="4" name="TextBox 3"/>
          <p:cNvSpPr txBox="1"/>
          <p:nvPr/>
        </p:nvSpPr>
        <p:spPr>
          <a:xfrm>
            <a:off x="1136009" y="5428596"/>
            <a:ext cx="4948278" cy="400110"/>
          </a:xfrm>
          <a:prstGeom prst="rect">
            <a:avLst/>
          </a:prstGeom>
          <a:noFill/>
        </p:spPr>
        <p:txBody>
          <a:bodyPr wrap="none" rtlCol="0">
            <a:spAutoFit/>
          </a:bodyPr>
          <a:lstStyle/>
          <a:p>
            <a:r>
              <a:rPr lang="en-US" sz="2000" dirty="0" smtClean="0"/>
              <a:t>Peak surface electric fields about x 2.5 higher </a:t>
            </a:r>
            <a:endParaRPr lang="en-GB" sz="20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39964" y="1466171"/>
            <a:ext cx="3648099" cy="2432065"/>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3827" y="4252497"/>
            <a:ext cx="2733085" cy="1382131"/>
          </a:xfrm>
          <a:prstGeom prst="rect">
            <a:avLst/>
          </a:prstGeom>
        </p:spPr>
      </p:pic>
      <p:pic>
        <p:nvPicPr>
          <p:cNvPr id="7" name="Picture 6">
            <a:extLst>
              <a:ext uri="{FF2B5EF4-FFF2-40B4-BE49-F238E27FC236}">
                <a16:creationId xmlns:a16="http://schemas.microsoft.com/office/drawing/2014/main" id="{DA5AE6B7-7772-48F0-BB8C-30F93B12DCDB}"/>
              </a:ext>
            </a:extLst>
          </p:cNvPr>
          <p:cNvPicPr/>
          <p:nvPr/>
        </p:nvPicPr>
        <p:blipFill rotWithShape="1">
          <a:blip r:embed="rId5" cstate="print">
            <a:extLst>
              <a:ext uri="{28A0092B-C50C-407E-A947-70E740481C1C}">
                <a14:useLocalDpi xmlns:a14="http://schemas.microsoft.com/office/drawing/2010/main" val="0"/>
              </a:ext>
            </a:extLst>
          </a:blip>
          <a:srcRect t="13277" b="9191"/>
          <a:stretch/>
        </p:blipFill>
        <p:spPr bwMode="auto">
          <a:xfrm>
            <a:off x="10203442" y="4252498"/>
            <a:ext cx="1696448" cy="1382130"/>
          </a:xfrm>
          <a:prstGeom prst="rect">
            <a:avLst/>
          </a:prstGeom>
          <a:noFill/>
          <a:ln>
            <a:noFill/>
          </a:ln>
          <a:extLst>
            <a:ext uri="{53640926-AAD7-44D8-BBD7-CCE9431645EC}">
              <a14:shadowObscured xmlns:a14="http://schemas.microsoft.com/office/drawing/2010/main"/>
            </a:ext>
          </a:extLst>
        </p:spPr>
      </p:pic>
      <p:sp>
        <p:nvSpPr>
          <p:cNvPr id="8" name="TextBox 7"/>
          <p:cNvSpPr txBox="1"/>
          <p:nvPr/>
        </p:nvSpPr>
        <p:spPr>
          <a:xfrm>
            <a:off x="6949517" y="5919521"/>
            <a:ext cx="4994516" cy="707886"/>
          </a:xfrm>
          <a:prstGeom prst="rect">
            <a:avLst/>
          </a:prstGeom>
          <a:noFill/>
        </p:spPr>
        <p:txBody>
          <a:bodyPr wrap="square" rtlCol="0">
            <a:spAutoFit/>
          </a:bodyPr>
          <a:lstStyle/>
          <a:p>
            <a:pPr algn="ctr"/>
            <a:r>
              <a:rPr lang="en-US" sz="2000" dirty="0" smtClean="0"/>
              <a:t>Much of the progress has been in quantifying dependence of gradient on RF design.</a:t>
            </a:r>
            <a:endParaRPr lang="en-GB" sz="2000" dirty="0"/>
          </a:p>
        </p:txBody>
      </p:sp>
      <p:sp>
        <p:nvSpPr>
          <p:cNvPr id="9" name="Rectangle 8"/>
          <p:cNvSpPr/>
          <p:nvPr/>
        </p:nvSpPr>
        <p:spPr>
          <a:xfrm>
            <a:off x="293420" y="5919521"/>
            <a:ext cx="5907899" cy="646331"/>
          </a:xfrm>
          <a:prstGeom prst="rect">
            <a:avLst/>
          </a:prstGeom>
        </p:spPr>
        <p:txBody>
          <a:bodyPr wrap="none">
            <a:spAutoFit/>
          </a:bodyPr>
          <a:lstStyle/>
          <a:p>
            <a:r>
              <a:rPr lang="en-GB" dirty="0" smtClean="0">
                <a:hlinkClick r:id="rId6"/>
              </a:rPr>
              <a:t>https://doi.org/10.1103/PhysRevAccelBeams.21.061001</a:t>
            </a:r>
            <a:r>
              <a:rPr lang="en-GB" dirty="0" smtClean="0"/>
              <a:t>,</a:t>
            </a:r>
          </a:p>
          <a:p>
            <a:r>
              <a:rPr lang="en-GB" dirty="0" smtClean="0">
                <a:hlinkClick r:id="rId7"/>
              </a:rPr>
              <a:t>https://doi.org/10.1103/PhysRevAccelBeams.20.052001</a:t>
            </a:r>
            <a:r>
              <a:rPr lang="en-GB" dirty="0" smtClean="0"/>
              <a:t> etc. </a:t>
            </a:r>
            <a:endParaRPr lang="en-GB" dirty="0"/>
          </a:p>
        </p:txBody>
      </p:sp>
    </p:spTree>
    <p:extLst>
      <p:ext uri="{BB962C8B-B14F-4D97-AF65-F5344CB8AC3E}">
        <p14:creationId xmlns:p14="http://schemas.microsoft.com/office/powerpoint/2010/main" val="33701116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6630" y="2465172"/>
            <a:ext cx="9063633" cy="954107"/>
          </a:xfrm>
          <a:prstGeom prst="rect">
            <a:avLst/>
          </a:prstGeom>
          <a:noFill/>
        </p:spPr>
        <p:txBody>
          <a:bodyPr wrap="square" rtlCol="0">
            <a:spAutoFit/>
          </a:bodyPr>
          <a:lstStyle/>
          <a:p>
            <a:pPr algn="ctr"/>
            <a:r>
              <a:rPr lang="en-US" sz="2800" dirty="0" smtClean="0"/>
              <a:t>A very brief look at some accelerator-specific critical questions in breakdown theory</a:t>
            </a:r>
            <a:endParaRPr lang="en-GB" sz="2800" dirty="0"/>
          </a:p>
        </p:txBody>
      </p:sp>
    </p:spTree>
    <p:extLst>
      <p:ext uri="{BB962C8B-B14F-4D97-AF65-F5344CB8AC3E}">
        <p14:creationId xmlns:p14="http://schemas.microsoft.com/office/powerpoint/2010/main" val="29375889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4570903" y="5282783"/>
            <a:ext cx="2133600" cy="365125"/>
          </a:xfrm>
        </p:spPr>
        <p:txBody>
          <a:bodyPr/>
          <a:lstStyle/>
          <a:p>
            <a:fld id="{358ABE59-9B7B-4807-8A81-8F4A97CD8D42}" type="slidenum">
              <a:rPr lang="en-US" smtClean="0"/>
              <a:pPr/>
              <a:t>17</a:t>
            </a:fld>
            <a:endParaRPr lang="en-US"/>
          </a:p>
        </p:txBody>
      </p:sp>
      <p:sp>
        <p:nvSpPr>
          <p:cNvPr id="3" name="TextBox 2"/>
          <p:cNvSpPr txBox="1"/>
          <p:nvPr/>
        </p:nvSpPr>
        <p:spPr>
          <a:xfrm>
            <a:off x="1769076" y="116633"/>
            <a:ext cx="8424936" cy="461665"/>
          </a:xfrm>
          <a:prstGeom prst="rect">
            <a:avLst/>
          </a:prstGeom>
          <a:noFill/>
        </p:spPr>
        <p:txBody>
          <a:bodyPr wrap="square" rtlCol="0">
            <a:spAutoFit/>
          </a:bodyPr>
          <a:lstStyle/>
          <a:p>
            <a:pPr algn="ctr"/>
            <a:r>
              <a:rPr lang="en-GB" sz="2400" dirty="0" smtClean="0"/>
              <a:t>How does structure geometry affect achievable gradient?</a:t>
            </a:r>
            <a:endParaRPr lang="en-GB" sz="2400" dirty="0"/>
          </a:p>
        </p:txBody>
      </p:sp>
      <p:graphicFrame>
        <p:nvGraphicFramePr>
          <p:cNvPr id="9" name="Object 8"/>
          <p:cNvGraphicFramePr>
            <a:graphicFrameLocks noChangeAspect="1"/>
          </p:cNvGraphicFramePr>
          <p:nvPr>
            <p:extLst/>
          </p:nvPr>
        </p:nvGraphicFramePr>
        <p:xfrm>
          <a:off x="1492999" y="1480907"/>
          <a:ext cx="1370866" cy="720080"/>
        </p:xfrm>
        <a:graphic>
          <a:graphicData uri="http://schemas.openxmlformats.org/presentationml/2006/ole">
            <mc:AlternateContent xmlns:mc="http://schemas.openxmlformats.org/markup-compatibility/2006">
              <mc:Choice xmlns:v="urn:schemas-microsoft-com:vml" Requires="v">
                <p:oleObj spid="_x0000_s1156" name="Equation" r:id="rId3" imgW="749160" imgH="393480" progId="Equation.3">
                  <p:embed/>
                </p:oleObj>
              </mc:Choice>
              <mc:Fallback>
                <p:oleObj name="Equation" r:id="rId3" imgW="749160" imgH="393480" progId="Equation.3">
                  <p:embed/>
                  <p:pic>
                    <p:nvPicPr>
                      <p:cNvPr id="9"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2999" y="1480907"/>
                        <a:ext cx="1370866" cy="720080"/>
                      </a:xfrm>
                      <a:prstGeom prst="rect">
                        <a:avLst/>
                      </a:prstGeom>
                      <a:noFill/>
                      <a:extLst/>
                    </p:spPr>
                  </p:pic>
                </p:oleObj>
              </mc:Fallback>
            </mc:AlternateContent>
          </a:graphicData>
        </a:graphic>
      </p:graphicFrame>
      <p:graphicFrame>
        <p:nvGraphicFramePr>
          <p:cNvPr id="10" name="Object 9"/>
          <p:cNvGraphicFramePr>
            <a:graphicFrameLocks noChangeAspect="1"/>
          </p:cNvGraphicFramePr>
          <p:nvPr>
            <p:extLst/>
          </p:nvPr>
        </p:nvGraphicFramePr>
        <p:xfrm>
          <a:off x="921940" y="3403385"/>
          <a:ext cx="2520280" cy="774274"/>
        </p:xfrm>
        <a:graphic>
          <a:graphicData uri="http://schemas.openxmlformats.org/presentationml/2006/ole">
            <mc:AlternateContent xmlns:mc="http://schemas.openxmlformats.org/markup-compatibility/2006">
              <mc:Choice xmlns:v="urn:schemas-microsoft-com:vml" Requires="v">
                <p:oleObj spid="_x0000_s1157" name="Equation" r:id="rId5" imgW="1282680" imgH="393480" progId="Equation.3">
                  <p:embed/>
                </p:oleObj>
              </mc:Choice>
              <mc:Fallback>
                <p:oleObj name="Equation" r:id="rId5" imgW="1282680" imgH="393480" progId="Equation.3">
                  <p:embed/>
                  <p:pic>
                    <p:nvPicPr>
                      <p:cNvPr id="10" name="Object 9"/>
                      <p:cNvPicPr>
                        <a:picLocks noChangeAspect="1" noChangeArrowheads="1"/>
                      </p:cNvPicPr>
                      <p:nvPr/>
                    </p:nvPicPr>
                    <p:blipFill>
                      <a:blip r:embed="rId6"/>
                      <a:srcRect/>
                      <a:stretch>
                        <a:fillRect/>
                      </a:stretch>
                    </p:blipFill>
                    <p:spPr bwMode="auto">
                      <a:xfrm>
                        <a:off x="921940" y="3403385"/>
                        <a:ext cx="2520280" cy="774274"/>
                      </a:xfrm>
                      <a:prstGeom prst="rect">
                        <a:avLst/>
                      </a:prstGeom>
                      <a:noFill/>
                      <a:extLst/>
                    </p:spPr>
                  </p:pic>
                </p:oleObj>
              </mc:Fallback>
            </mc:AlternateContent>
          </a:graphicData>
        </a:graphic>
      </p:graphicFrame>
      <p:sp>
        <p:nvSpPr>
          <p:cNvPr id="11" name="TextBox 10"/>
          <p:cNvSpPr txBox="1"/>
          <p:nvPr/>
        </p:nvSpPr>
        <p:spPr>
          <a:xfrm>
            <a:off x="1271857" y="2361070"/>
            <a:ext cx="1870158" cy="369223"/>
          </a:xfrm>
          <a:prstGeom prst="rect">
            <a:avLst/>
          </a:prstGeom>
          <a:noFill/>
        </p:spPr>
        <p:txBody>
          <a:bodyPr wrap="none" lIns="91328" tIns="45666" rIns="91328" bIns="45666" rtlCol="0">
            <a:spAutoFit/>
          </a:bodyPr>
          <a:lstStyle/>
          <a:p>
            <a:r>
              <a:rPr lang="en-US" dirty="0">
                <a:solidFill>
                  <a:prstClr val="black"/>
                </a:solidFill>
              </a:rPr>
              <a:t>global power flow</a:t>
            </a:r>
          </a:p>
        </p:txBody>
      </p:sp>
      <p:sp>
        <p:nvSpPr>
          <p:cNvPr id="12" name="TextBox 11"/>
          <p:cNvSpPr txBox="1"/>
          <p:nvPr/>
        </p:nvSpPr>
        <p:spPr>
          <a:xfrm>
            <a:off x="994013" y="4341373"/>
            <a:ext cx="2576185" cy="369223"/>
          </a:xfrm>
          <a:prstGeom prst="rect">
            <a:avLst/>
          </a:prstGeom>
          <a:noFill/>
        </p:spPr>
        <p:txBody>
          <a:bodyPr wrap="none" lIns="91328" tIns="45666" rIns="91328" bIns="45666" rtlCol="0">
            <a:spAutoFit/>
          </a:bodyPr>
          <a:lstStyle/>
          <a:p>
            <a:r>
              <a:rPr lang="en-US" dirty="0">
                <a:solidFill>
                  <a:prstClr val="black"/>
                </a:solidFill>
              </a:rPr>
              <a:t>local complex power flow</a:t>
            </a:r>
          </a:p>
        </p:txBody>
      </p:sp>
      <p:pic>
        <p:nvPicPr>
          <p:cNvPr id="14" name="Picture 5"/>
          <p:cNvPicPr>
            <a:picLocks noChangeAspect="1" noChangeArrowheads="1"/>
          </p:cNvPicPr>
          <p:nvPr/>
        </p:nvPicPr>
        <p:blipFill>
          <a:blip r:embed="rId7" cstate="print"/>
          <a:srcRect/>
          <a:stretch>
            <a:fillRect/>
          </a:stretch>
        </p:blipFill>
        <p:spPr bwMode="auto">
          <a:xfrm>
            <a:off x="5243818" y="947630"/>
            <a:ext cx="1666441" cy="1504944"/>
          </a:xfrm>
          <a:prstGeom prst="rect">
            <a:avLst/>
          </a:prstGeom>
          <a:noFill/>
          <a:ln w="9525">
            <a:noFill/>
            <a:miter lim="800000"/>
            <a:headEnd/>
            <a:tailEnd/>
          </a:ln>
          <a:effectLst/>
        </p:spPr>
      </p:pic>
      <p:pic>
        <p:nvPicPr>
          <p:cNvPr id="15" name="Picture 6"/>
          <p:cNvPicPr>
            <a:picLocks noChangeAspect="1" noChangeArrowheads="1"/>
          </p:cNvPicPr>
          <p:nvPr/>
        </p:nvPicPr>
        <p:blipFill>
          <a:blip r:embed="rId8" cstate="print"/>
          <a:srcRect/>
          <a:stretch>
            <a:fillRect/>
          </a:stretch>
        </p:blipFill>
        <p:spPr bwMode="auto">
          <a:xfrm>
            <a:off x="5326576" y="2580366"/>
            <a:ext cx="1666442" cy="1504944"/>
          </a:xfrm>
          <a:prstGeom prst="rect">
            <a:avLst/>
          </a:prstGeom>
          <a:noFill/>
          <a:ln w="9525">
            <a:noFill/>
            <a:miter lim="800000"/>
            <a:headEnd/>
            <a:tailEnd/>
          </a:ln>
          <a:effectLst/>
        </p:spPr>
      </p:pic>
      <p:pic>
        <p:nvPicPr>
          <p:cNvPr id="16" name="Picture 7"/>
          <p:cNvPicPr>
            <a:picLocks noChangeAspect="1" noChangeArrowheads="1"/>
          </p:cNvPicPr>
          <p:nvPr/>
        </p:nvPicPr>
        <p:blipFill>
          <a:blip r:embed="rId9" cstate="print"/>
          <a:srcRect/>
          <a:stretch>
            <a:fillRect/>
          </a:stretch>
        </p:blipFill>
        <p:spPr bwMode="auto">
          <a:xfrm>
            <a:off x="5315749" y="4161289"/>
            <a:ext cx="1666442" cy="1504945"/>
          </a:xfrm>
          <a:prstGeom prst="rect">
            <a:avLst/>
          </a:prstGeom>
          <a:noFill/>
          <a:ln w="9525">
            <a:noFill/>
            <a:miter lim="800000"/>
            <a:headEnd/>
            <a:tailEnd/>
          </a:ln>
          <a:effectLst/>
        </p:spPr>
      </p:pic>
      <p:sp>
        <p:nvSpPr>
          <p:cNvPr id="17" name="TextBox 16"/>
          <p:cNvSpPr txBox="1"/>
          <p:nvPr/>
        </p:nvSpPr>
        <p:spPr>
          <a:xfrm>
            <a:off x="4103837" y="2916593"/>
            <a:ext cx="818909" cy="461556"/>
          </a:xfrm>
          <a:prstGeom prst="rect">
            <a:avLst/>
          </a:prstGeom>
          <a:noFill/>
        </p:spPr>
        <p:txBody>
          <a:bodyPr wrap="none" lIns="91328" tIns="45666" rIns="91328" bIns="45666" rtlCol="0">
            <a:spAutoFit/>
          </a:bodyPr>
          <a:lstStyle/>
          <a:p>
            <a:r>
              <a:rPr lang="en-US" sz="2400" dirty="0">
                <a:solidFill>
                  <a:prstClr val="black"/>
                </a:solidFill>
              </a:rPr>
              <a:t>H</a:t>
            </a:r>
            <a:r>
              <a:rPr lang="en-US" sz="2400" baseline="-25000" dirty="0">
                <a:solidFill>
                  <a:prstClr val="black"/>
                </a:solidFill>
              </a:rPr>
              <a:t>s</a:t>
            </a:r>
            <a:r>
              <a:rPr lang="en-US" sz="2400" dirty="0">
                <a:solidFill>
                  <a:prstClr val="black"/>
                </a:solidFill>
              </a:rPr>
              <a:t>/E</a:t>
            </a:r>
            <a:r>
              <a:rPr lang="en-US" sz="2400" baseline="-25000" dirty="0">
                <a:solidFill>
                  <a:prstClr val="black"/>
                </a:solidFill>
              </a:rPr>
              <a:t>a</a:t>
            </a:r>
          </a:p>
        </p:txBody>
      </p:sp>
      <p:sp>
        <p:nvSpPr>
          <p:cNvPr id="18" name="TextBox 17"/>
          <p:cNvSpPr txBox="1"/>
          <p:nvPr/>
        </p:nvSpPr>
        <p:spPr>
          <a:xfrm>
            <a:off x="4080438" y="1347223"/>
            <a:ext cx="777231" cy="461556"/>
          </a:xfrm>
          <a:prstGeom prst="rect">
            <a:avLst/>
          </a:prstGeom>
          <a:noFill/>
        </p:spPr>
        <p:txBody>
          <a:bodyPr wrap="none" lIns="91328" tIns="45666" rIns="91328" bIns="45666" rtlCol="0">
            <a:spAutoFit/>
          </a:bodyPr>
          <a:lstStyle/>
          <a:p>
            <a:r>
              <a:rPr lang="en-US" sz="2400" dirty="0">
                <a:solidFill>
                  <a:prstClr val="black"/>
                </a:solidFill>
              </a:rPr>
              <a:t>E</a:t>
            </a:r>
            <a:r>
              <a:rPr lang="en-US" sz="2400" baseline="-25000" dirty="0">
                <a:solidFill>
                  <a:prstClr val="black"/>
                </a:solidFill>
              </a:rPr>
              <a:t>s</a:t>
            </a:r>
            <a:r>
              <a:rPr lang="en-US" sz="2400" dirty="0">
                <a:solidFill>
                  <a:prstClr val="black"/>
                </a:solidFill>
              </a:rPr>
              <a:t>/E</a:t>
            </a:r>
            <a:r>
              <a:rPr lang="en-US" sz="2400" baseline="-25000" dirty="0">
                <a:solidFill>
                  <a:prstClr val="black"/>
                </a:solidFill>
              </a:rPr>
              <a:t>a</a:t>
            </a:r>
          </a:p>
        </p:txBody>
      </p:sp>
      <p:sp>
        <p:nvSpPr>
          <p:cNvPr id="19" name="TextBox 18"/>
          <p:cNvSpPr txBox="1"/>
          <p:nvPr/>
        </p:nvSpPr>
        <p:spPr>
          <a:xfrm>
            <a:off x="4029870" y="4515575"/>
            <a:ext cx="878219" cy="461556"/>
          </a:xfrm>
          <a:prstGeom prst="rect">
            <a:avLst/>
          </a:prstGeom>
          <a:noFill/>
        </p:spPr>
        <p:txBody>
          <a:bodyPr wrap="none" lIns="91328" tIns="45666" rIns="91328" bIns="45666" rtlCol="0">
            <a:spAutoFit/>
          </a:bodyPr>
          <a:lstStyle/>
          <a:p>
            <a:r>
              <a:rPr lang="en-US" sz="2400" dirty="0">
                <a:solidFill>
                  <a:prstClr val="black"/>
                </a:solidFill>
              </a:rPr>
              <a:t>S</a:t>
            </a:r>
            <a:r>
              <a:rPr lang="en-US" sz="2400" baseline="-25000" dirty="0">
                <a:solidFill>
                  <a:prstClr val="black"/>
                </a:solidFill>
              </a:rPr>
              <a:t>c</a:t>
            </a:r>
            <a:r>
              <a:rPr lang="en-US" sz="2400" dirty="0">
                <a:solidFill>
                  <a:prstClr val="black"/>
                </a:solidFill>
              </a:rPr>
              <a:t>/E</a:t>
            </a:r>
            <a:r>
              <a:rPr lang="en-US" sz="2400" baseline="-25000" dirty="0">
                <a:solidFill>
                  <a:prstClr val="black"/>
                </a:solidFill>
              </a:rPr>
              <a:t>a</a:t>
            </a:r>
            <a:r>
              <a:rPr lang="en-US" sz="2400" baseline="30000" dirty="0">
                <a:solidFill>
                  <a:prstClr val="black"/>
                </a:solidFill>
              </a:rPr>
              <a:t>2</a:t>
            </a:r>
          </a:p>
        </p:txBody>
      </p:sp>
      <p:sp>
        <p:nvSpPr>
          <p:cNvPr id="21" name="Rectangle 20"/>
          <p:cNvSpPr/>
          <p:nvPr/>
        </p:nvSpPr>
        <p:spPr>
          <a:xfrm>
            <a:off x="72184" y="5694293"/>
            <a:ext cx="7992888" cy="738664"/>
          </a:xfrm>
          <a:prstGeom prst="rect">
            <a:avLst/>
          </a:prstGeom>
        </p:spPr>
        <p:txBody>
          <a:bodyPr wrap="square">
            <a:spAutoFit/>
          </a:bodyPr>
          <a:lstStyle/>
          <a:p>
            <a:r>
              <a:rPr lang="en-GB" sz="1400" dirty="0"/>
              <a:t>A. Grudiev, S. Calatroni, and W. </a:t>
            </a:r>
            <a:r>
              <a:rPr lang="en-GB" sz="1400" dirty="0" smtClean="0"/>
              <a:t>Wuensch,</a:t>
            </a:r>
            <a:endParaRPr lang="en-GB" sz="1400" dirty="0"/>
          </a:p>
          <a:p>
            <a:r>
              <a:rPr lang="en-GB" sz="1400" i="1" dirty="0" smtClean="0"/>
              <a:t>New </a:t>
            </a:r>
            <a:r>
              <a:rPr lang="en-GB" sz="1400" i="1" dirty="0"/>
              <a:t>local field quantity describing the high gradient limit of accelerating </a:t>
            </a:r>
            <a:r>
              <a:rPr lang="en-GB" sz="1400" i="1" dirty="0" smtClean="0"/>
              <a:t>structures,</a:t>
            </a:r>
          </a:p>
          <a:p>
            <a:r>
              <a:rPr lang="en-GB" sz="1400" dirty="0" smtClean="0"/>
              <a:t>Phys</a:t>
            </a:r>
            <a:r>
              <a:rPr lang="en-GB" sz="1400" dirty="0"/>
              <a:t>. Rev. ST </a:t>
            </a:r>
            <a:r>
              <a:rPr lang="en-GB" sz="1400" dirty="0" err="1"/>
              <a:t>Accel</a:t>
            </a:r>
            <a:r>
              <a:rPr lang="en-GB" sz="1400" dirty="0"/>
              <a:t>. Beams 12, 102001 (2009</a:t>
            </a:r>
            <a:r>
              <a:rPr lang="en-GB" sz="1400" dirty="0" smtClean="0"/>
              <a:t>)</a:t>
            </a:r>
            <a:endParaRPr lang="en-US" sz="1400" dirty="0"/>
          </a:p>
        </p:txBody>
      </p:sp>
      <p:pic>
        <p:nvPicPr>
          <p:cNvPr id="22" name="Picture 21"/>
          <p:cNvPicPr>
            <a:picLocks noChangeAspect="1"/>
          </p:cNvPicPr>
          <p:nvPr/>
        </p:nvPicPr>
        <p:blipFill>
          <a:blip r:embed="rId10"/>
          <a:stretch>
            <a:fillRect/>
          </a:stretch>
        </p:blipFill>
        <p:spPr>
          <a:xfrm>
            <a:off x="7715719" y="752572"/>
            <a:ext cx="2667229" cy="2164021"/>
          </a:xfrm>
          <a:prstGeom prst="rect">
            <a:avLst/>
          </a:prstGeom>
        </p:spPr>
      </p:pic>
      <p:sp>
        <p:nvSpPr>
          <p:cNvPr id="4" name="TextBox 3"/>
          <p:cNvSpPr txBox="1"/>
          <p:nvPr/>
        </p:nvSpPr>
        <p:spPr>
          <a:xfrm>
            <a:off x="7289359" y="2916593"/>
            <a:ext cx="4758969" cy="1015663"/>
          </a:xfrm>
          <a:prstGeom prst="rect">
            <a:avLst/>
          </a:prstGeom>
          <a:noFill/>
        </p:spPr>
        <p:txBody>
          <a:bodyPr wrap="square" rtlCol="0">
            <a:spAutoFit/>
          </a:bodyPr>
          <a:lstStyle/>
          <a:p>
            <a:r>
              <a:rPr lang="en-US" sz="2000" dirty="0" smtClean="0"/>
              <a:t>S</a:t>
            </a:r>
            <a:r>
              <a:rPr lang="en-US" sz="2000" baseline="-25000" dirty="0" smtClean="0"/>
              <a:t>c</a:t>
            </a:r>
            <a:r>
              <a:rPr lang="en-US" sz="2000" dirty="0" smtClean="0"/>
              <a:t> is typically the quantity which dominates the design of high-gradient travelling wave structures.</a:t>
            </a:r>
            <a:endParaRPr lang="en-GB" sz="2000" dirty="0"/>
          </a:p>
        </p:txBody>
      </p:sp>
      <p:sp>
        <p:nvSpPr>
          <p:cNvPr id="5" name="Rectangle 4"/>
          <p:cNvSpPr/>
          <p:nvPr/>
        </p:nvSpPr>
        <p:spPr>
          <a:xfrm>
            <a:off x="3680708" y="6186110"/>
            <a:ext cx="4792659" cy="369332"/>
          </a:xfrm>
          <a:prstGeom prst="rect">
            <a:avLst/>
          </a:prstGeom>
        </p:spPr>
        <p:txBody>
          <a:bodyPr wrap="none">
            <a:spAutoFit/>
          </a:bodyPr>
          <a:lstStyle/>
          <a:p>
            <a:r>
              <a:rPr lang="en-GB"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11"/>
              </a:rPr>
              <a:t>https://doi.org/10.1103/PhysRevSTAB.12.102001</a:t>
            </a:r>
            <a:endParaRPr lang="en-GB" dirty="0"/>
          </a:p>
        </p:txBody>
      </p:sp>
      <p:pic>
        <p:nvPicPr>
          <p:cNvPr id="20" name="Picture 1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548308" y="3978641"/>
            <a:ext cx="4016636" cy="2031227"/>
          </a:xfrm>
          <a:prstGeom prst="rect">
            <a:avLst/>
          </a:prstGeom>
        </p:spPr>
      </p:pic>
    </p:spTree>
    <p:extLst>
      <p:ext uri="{BB962C8B-B14F-4D97-AF65-F5344CB8AC3E}">
        <p14:creationId xmlns:p14="http://schemas.microsoft.com/office/powerpoint/2010/main" val="42282540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07234" y="197889"/>
            <a:ext cx="8166262" cy="584775"/>
          </a:xfrm>
          <a:prstGeom prst="rect">
            <a:avLst/>
          </a:prstGeom>
          <a:noFill/>
        </p:spPr>
        <p:txBody>
          <a:bodyPr wrap="square" rtlCol="0">
            <a:spAutoFit/>
          </a:bodyPr>
          <a:lstStyle/>
          <a:p>
            <a:pPr algn="ctr"/>
            <a:r>
              <a:rPr lang="en-GB" sz="3200" dirty="0" smtClean="0"/>
              <a:t>What drives the statistics of breakdown?</a:t>
            </a:r>
            <a:endParaRPr lang="en-US" sz="3200" dirty="0"/>
          </a:p>
        </p:txBody>
      </p:sp>
      <p:sp>
        <p:nvSpPr>
          <p:cNvPr id="3" name="Describing mobile dislocation population  evolution"/>
          <p:cNvSpPr txBox="1">
            <a:spLocks/>
          </p:cNvSpPr>
          <p:nvPr/>
        </p:nvSpPr>
        <p:spPr>
          <a:xfrm>
            <a:off x="255188" y="1223435"/>
            <a:ext cx="6123054" cy="954021"/>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dirty="0" smtClean="0"/>
              <a:t>Describing mobile dislocation population  evolution:</a:t>
            </a:r>
            <a:endParaRPr lang="en-GB" sz="2400" dirty="0"/>
          </a:p>
        </p:txBody>
      </p:sp>
      <p:pic>
        <p:nvPicPr>
          <p:cNvPr id="4" name="Image" descr="Image"/>
          <p:cNvPicPr>
            <a:picLocks noChangeAspect="1"/>
          </p:cNvPicPr>
          <p:nvPr/>
        </p:nvPicPr>
        <p:blipFill>
          <a:blip r:embed="rId2">
            <a:extLst/>
          </a:blip>
          <a:stretch>
            <a:fillRect/>
          </a:stretch>
        </p:blipFill>
        <p:spPr>
          <a:xfrm>
            <a:off x="171033" y="1983637"/>
            <a:ext cx="5432185" cy="1688276"/>
          </a:xfrm>
          <a:prstGeom prst="rect">
            <a:avLst/>
          </a:prstGeom>
          <a:ln w="12700">
            <a:miter lim="400000"/>
          </a:ln>
        </p:spPr>
      </p:pic>
      <p:sp>
        <p:nvSpPr>
          <p:cNvPr id="5" name="Leads to an exponential decay"/>
          <p:cNvSpPr txBox="1"/>
          <p:nvPr/>
        </p:nvSpPr>
        <p:spPr>
          <a:xfrm>
            <a:off x="91841" y="3751628"/>
            <a:ext cx="3305777"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marL="444500" indent="-444500" algn="l">
              <a:spcBef>
                <a:spcPts val="4200"/>
              </a:spcBef>
              <a:buSzPct val="145000"/>
              <a:buChar char="•"/>
              <a:defRPr sz="3200" b="0"/>
            </a:lvl1pPr>
          </a:lstStyle>
          <a:p>
            <a:pPr marL="0" indent="0">
              <a:buNone/>
            </a:pPr>
            <a:r>
              <a:rPr sz="2000" dirty="0"/>
              <a:t>Leads to an exponential </a:t>
            </a:r>
            <a:r>
              <a:rPr sz="2000" dirty="0" smtClean="0"/>
              <a:t>decay</a:t>
            </a:r>
            <a:r>
              <a:rPr lang="en-US" sz="2000" dirty="0" smtClean="0"/>
              <a:t>:</a:t>
            </a:r>
            <a:endParaRPr sz="2000" dirty="0"/>
          </a:p>
        </p:txBody>
      </p:sp>
      <p:pic>
        <p:nvPicPr>
          <p:cNvPr id="6" name="Image" descr="Image"/>
          <p:cNvPicPr>
            <a:picLocks noChangeAspect="1"/>
          </p:cNvPicPr>
          <p:nvPr/>
        </p:nvPicPr>
        <p:blipFill>
          <a:blip r:embed="rId3">
            <a:extLst/>
          </a:blip>
          <a:stretch>
            <a:fillRect/>
          </a:stretch>
        </p:blipFill>
        <p:spPr>
          <a:xfrm>
            <a:off x="52366" y="4161997"/>
            <a:ext cx="4504392" cy="1578283"/>
          </a:xfrm>
          <a:prstGeom prst="rect">
            <a:avLst/>
          </a:prstGeom>
          <a:ln w="12700">
            <a:miter lim="400000"/>
          </a:ln>
        </p:spPr>
      </p:pic>
      <p:sp>
        <p:nvSpPr>
          <p:cNvPr id="9" name="TextBox 8"/>
          <p:cNvSpPr txBox="1"/>
          <p:nvPr/>
        </p:nvSpPr>
        <p:spPr>
          <a:xfrm>
            <a:off x="127996" y="5817121"/>
            <a:ext cx="6377438" cy="523220"/>
          </a:xfrm>
          <a:prstGeom prst="rect">
            <a:avLst/>
          </a:prstGeom>
          <a:noFill/>
        </p:spPr>
        <p:txBody>
          <a:bodyPr wrap="square" rtlCol="0">
            <a:spAutoFit/>
          </a:bodyPr>
          <a:lstStyle/>
          <a:p>
            <a:r>
              <a:rPr lang="en-US" sz="1400" dirty="0" err="1"/>
              <a:t>Eliyahu</a:t>
            </a:r>
            <a:r>
              <a:rPr lang="en-US" sz="1400" dirty="0"/>
              <a:t> </a:t>
            </a:r>
            <a:r>
              <a:rPr lang="en-US" sz="1400" dirty="0" err="1"/>
              <a:t>Zvi</a:t>
            </a:r>
            <a:r>
              <a:rPr lang="en-US" sz="1400" dirty="0"/>
              <a:t> Engelberg, Yinon Ashkenazy, and Michael </a:t>
            </a:r>
            <a:r>
              <a:rPr lang="en-US" sz="1400" dirty="0" err="1" smtClean="0"/>
              <a:t>Assaf</a:t>
            </a:r>
            <a:r>
              <a:rPr lang="en-US" sz="1400" dirty="0" smtClean="0"/>
              <a:t> Phys</a:t>
            </a:r>
            <a:r>
              <a:rPr lang="en-US" sz="1400" dirty="0"/>
              <a:t>. Rev. Lett. 120, 124801 (2018</a:t>
            </a:r>
            <a:r>
              <a:rPr lang="en-US" sz="1400" dirty="0" smtClean="0"/>
              <a:t>) </a:t>
            </a:r>
            <a:r>
              <a:rPr lang="en-GB" sz="1400" dirty="0">
                <a:hlinkClick r:id="rId4"/>
              </a:rPr>
              <a:t>https://</a:t>
            </a:r>
            <a:r>
              <a:rPr lang="en-GB" sz="1400" dirty="0" smtClean="0">
                <a:hlinkClick r:id="rId4"/>
              </a:rPr>
              <a:t>doi.org/10.1103/PhysRevLett.120.124801</a:t>
            </a:r>
            <a:r>
              <a:rPr lang="en-GB" sz="1400" dirty="0" smtClean="0"/>
              <a:t> </a:t>
            </a:r>
            <a:endParaRPr lang="en-GB" sz="1400" dirty="0"/>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38529" y="932057"/>
            <a:ext cx="3799529" cy="2849647"/>
          </a:xfrm>
          <a:prstGeom prst="rect">
            <a:avLst/>
          </a:prstGeom>
        </p:spPr>
      </p:pic>
      <mc:AlternateContent xmlns:mc="http://schemas.openxmlformats.org/markup-compatibility/2006" xmlns:a14="http://schemas.microsoft.com/office/drawing/2010/main">
        <mc:Choice Requires="a14">
          <p:sp>
            <p:nvSpPr>
              <p:cNvPr id="12" name="TextBox 11"/>
              <p:cNvSpPr txBox="1"/>
              <p:nvPr/>
            </p:nvSpPr>
            <p:spPr>
              <a:xfrm>
                <a:off x="9594643" y="1376454"/>
                <a:ext cx="2166940" cy="43576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800" i="1">
                          <a:latin typeface="Cambria Math" panose="02040503050406030204" pitchFamily="18" charset="0"/>
                        </a:rPr>
                        <m:t>𝐵𝐷𝑅</m:t>
                      </m:r>
                      <m:r>
                        <a:rPr lang="en-GB" sz="2800" i="1">
                          <a:latin typeface="Cambria Math" panose="02040503050406030204" pitchFamily="18" charset="0"/>
                          <a:ea typeface="Cambria Math" panose="02040503050406030204" pitchFamily="18" charset="0"/>
                        </a:rPr>
                        <m:t>∝</m:t>
                      </m:r>
                      <m:sSup>
                        <m:sSupPr>
                          <m:ctrlPr>
                            <a:rPr lang="en-GB" sz="2800" i="1">
                              <a:latin typeface="Cambria Math" panose="02040503050406030204" pitchFamily="18" charset="0"/>
                              <a:ea typeface="Cambria Math" panose="02040503050406030204" pitchFamily="18" charset="0"/>
                            </a:rPr>
                          </m:ctrlPr>
                        </m:sSupPr>
                        <m:e>
                          <m:r>
                            <a:rPr lang="en-GB" sz="2800" i="1">
                              <a:latin typeface="Cambria Math" panose="02040503050406030204" pitchFamily="18" charset="0"/>
                              <a:ea typeface="Cambria Math" panose="02040503050406030204" pitchFamily="18" charset="0"/>
                            </a:rPr>
                            <m:t>𝐸</m:t>
                          </m:r>
                        </m:e>
                        <m:sup>
                          <m:r>
                            <a:rPr lang="en-GB" sz="2800" i="1">
                              <a:latin typeface="Cambria Math" panose="02040503050406030204" pitchFamily="18" charset="0"/>
                              <a:ea typeface="Cambria Math" panose="02040503050406030204" pitchFamily="18" charset="0"/>
                            </a:rPr>
                            <m:t>30</m:t>
                          </m:r>
                        </m:sup>
                      </m:sSup>
                      <m:sSup>
                        <m:sSupPr>
                          <m:ctrlPr>
                            <a:rPr lang="en-GB" sz="2800" i="1">
                              <a:latin typeface="Cambria Math" panose="02040503050406030204" pitchFamily="18" charset="0"/>
                              <a:ea typeface="Cambria Math" panose="02040503050406030204" pitchFamily="18" charset="0"/>
                            </a:rPr>
                          </m:ctrlPr>
                        </m:sSupPr>
                        <m:e>
                          <m:r>
                            <a:rPr lang="en-GB" sz="2800" i="1">
                              <a:latin typeface="Cambria Math" panose="02040503050406030204" pitchFamily="18" charset="0"/>
                              <a:ea typeface="Cambria Math" panose="02040503050406030204" pitchFamily="18" charset="0"/>
                            </a:rPr>
                            <m:t>𝜏</m:t>
                          </m:r>
                        </m:e>
                        <m:sup>
                          <m:r>
                            <a:rPr lang="en-GB" sz="2800" i="1">
                              <a:latin typeface="Cambria Math" panose="02040503050406030204" pitchFamily="18" charset="0"/>
                              <a:ea typeface="Cambria Math" panose="02040503050406030204" pitchFamily="18" charset="0"/>
                            </a:rPr>
                            <m:t>5</m:t>
                          </m:r>
                        </m:sup>
                      </m:sSup>
                    </m:oMath>
                  </m:oMathPara>
                </a14:m>
                <a:endParaRPr lang="en-US" sz="2800" dirty="0"/>
              </a:p>
            </p:txBody>
          </p:sp>
        </mc:Choice>
        <mc:Fallback xmlns="">
          <p:sp>
            <p:nvSpPr>
              <p:cNvPr id="12" name="TextBox 11"/>
              <p:cNvSpPr txBox="1">
                <a:spLocks noRot="1" noChangeAspect="1" noMove="1" noResize="1" noEditPoints="1" noAdjustHandles="1" noChangeArrowheads="1" noChangeShapeType="1" noTextEdit="1"/>
              </p:cNvSpPr>
              <p:nvPr/>
            </p:nvSpPr>
            <p:spPr>
              <a:xfrm>
                <a:off x="9594643" y="1376454"/>
                <a:ext cx="2166940" cy="435760"/>
              </a:xfrm>
              <a:prstGeom prst="rect">
                <a:avLst/>
              </a:prstGeom>
              <a:blipFill>
                <a:blip r:embed="rId6"/>
                <a:stretch>
                  <a:fillRect/>
                </a:stretch>
              </a:blipFill>
            </p:spPr>
            <p:txBody>
              <a:bodyPr/>
              <a:lstStyle/>
              <a:p>
                <a:r>
                  <a:rPr lang="en-GB">
                    <a:noFill/>
                  </a:rPr>
                  <a:t> </a:t>
                </a:r>
              </a:p>
            </p:txBody>
          </p:sp>
        </mc:Fallback>
      </mc:AlternateContent>
      <p:pic>
        <p:nvPicPr>
          <p:cNvPr id="14" name="Picture 13"/>
          <p:cNvPicPr>
            <a:picLocks noChangeAspect="1"/>
          </p:cNvPicPr>
          <p:nvPr/>
        </p:nvPicPr>
        <p:blipFill>
          <a:blip r:embed="rId7"/>
          <a:stretch>
            <a:fillRect/>
          </a:stretch>
        </p:blipFill>
        <p:spPr>
          <a:xfrm>
            <a:off x="8843058" y="2989178"/>
            <a:ext cx="3670110" cy="1822862"/>
          </a:xfrm>
          <a:prstGeom prst="rect">
            <a:avLst/>
          </a:prstGeom>
        </p:spPr>
      </p:pic>
      <p:sp>
        <p:nvSpPr>
          <p:cNvPr id="15" name="Right Arrow 14"/>
          <p:cNvSpPr/>
          <p:nvPr/>
        </p:nvSpPr>
        <p:spPr>
          <a:xfrm rot="5400000">
            <a:off x="10317010" y="2194861"/>
            <a:ext cx="623086" cy="4222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152185" y="3964862"/>
            <a:ext cx="2543598" cy="646331"/>
          </a:xfrm>
          <a:prstGeom prst="rect">
            <a:avLst/>
          </a:prstGeom>
          <a:noFill/>
        </p:spPr>
        <p:txBody>
          <a:bodyPr wrap="square" rtlCol="0">
            <a:spAutoFit/>
          </a:bodyPr>
          <a:lstStyle/>
          <a:p>
            <a:r>
              <a:rPr lang="en-GB" dirty="0" smtClean="0"/>
              <a:t>Physical model based on defect formation</a:t>
            </a:r>
            <a:endParaRPr lang="en-US" dirty="0"/>
          </a:p>
        </p:txBody>
      </p:sp>
      <p:sp>
        <p:nvSpPr>
          <p:cNvPr id="17" name="Rectangle 16"/>
          <p:cNvSpPr/>
          <p:nvPr/>
        </p:nvSpPr>
        <p:spPr>
          <a:xfrm>
            <a:off x="6378242" y="5244901"/>
            <a:ext cx="5512357" cy="738664"/>
          </a:xfrm>
          <a:prstGeom prst="rect">
            <a:avLst/>
          </a:prstGeom>
        </p:spPr>
        <p:txBody>
          <a:bodyPr wrap="square">
            <a:spAutoFit/>
          </a:bodyPr>
          <a:lstStyle/>
          <a:p>
            <a:r>
              <a:rPr lang="en-US" sz="1400" dirty="0" smtClean="0"/>
              <a:t>K. Nordlund, F. Djurabekova, </a:t>
            </a:r>
            <a:r>
              <a:rPr lang="en-GB" sz="1400" i="1" dirty="0"/>
              <a:t>Defect model for the dependence of breakdown rate on external electric fields</a:t>
            </a:r>
            <a:r>
              <a:rPr lang="en-GB" sz="1400" dirty="0"/>
              <a:t>, Phys. Rev. ST </a:t>
            </a:r>
            <a:r>
              <a:rPr lang="en-GB" sz="1400" dirty="0" err="1"/>
              <a:t>Accel</a:t>
            </a:r>
            <a:r>
              <a:rPr lang="en-GB" sz="1400" dirty="0"/>
              <a:t>. Beams 15, 071002 (</a:t>
            </a:r>
            <a:r>
              <a:rPr lang="en-GB" sz="1400" dirty="0" smtClean="0"/>
              <a:t>2012) </a:t>
            </a:r>
            <a:r>
              <a:rPr lang="en-GB" sz="1400" dirty="0">
                <a:hlinkClick r:id="rId8"/>
              </a:rPr>
              <a:t>https://doi.org/10.1103/PhysRevSTAB.15.071002</a:t>
            </a:r>
            <a:r>
              <a:rPr lang="en-GB" sz="1400" dirty="0"/>
              <a:t> </a:t>
            </a:r>
            <a:endParaRPr lang="en-US" sz="1400" dirty="0"/>
          </a:p>
        </p:txBody>
      </p:sp>
    </p:spTree>
    <p:extLst>
      <p:ext uri="{BB962C8B-B14F-4D97-AF65-F5344CB8AC3E}">
        <p14:creationId xmlns:p14="http://schemas.microsoft.com/office/powerpoint/2010/main" val="42844827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42706" y="447396"/>
            <a:ext cx="6205032" cy="523220"/>
          </a:xfrm>
          <a:prstGeom prst="rect">
            <a:avLst/>
          </a:prstGeom>
          <a:noFill/>
        </p:spPr>
        <p:txBody>
          <a:bodyPr wrap="none" rtlCol="0">
            <a:spAutoFit/>
          </a:bodyPr>
          <a:lstStyle/>
          <a:p>
            <a:pPr algn="ctr"/>
            <a:r>
              <a:rPr lang="en-US" sz="2800" dirty="0" smtClean="0"/>
              <a:t>Applications of high gradient accelerators</a:t>
            </a:r>
            <a:endParaRPr lang="en-GB" sz="2800" dirty="0"/>
          </a:p>
        </p:txBody>
      </p:sp>
      <p:sp>
        <p:nvSpPr>
          <p:cNvPr id="3" name="TextBox 2"/>
          <p:cNvSpPr txBox="1"/>
          <p:nvPr/>
        </p:nvSpPr>
        <p:spPr>
          <a:xfrm>
            <a:off x="686995" y="1356884"/>
            <a:ext cx="10869168" cy="1323439"/>
          </a:xfrm>
          <a:prstGeom prst="rect">
            <a:avLst/>
          </a:prstGeom>
          <a:noFill/>
        </p:spPr>
        <p:txBody>
          <a:bodyPr wrap="square" rtlCol="0">
            <a:spAutoFit/>
          </a:bodyPr>
          <a:lstStyle/>
          <a:p>
            <a:r>
              <a:rPr lang="en-US" sz="2000" dirty="0" smtClean="0"/>
              <a:t>Having made a significant step in practical accelerating gradient for CLIC, we looked more broadly to see if there are applications that could benefit, or become realistic, due to this step in performance.</a:t>
            </a:r>
          </a:p>
          <a:p>
            <a:endParaRPr lang="en-US" sz="2000" dirty="0"/>
          </a:p>
          <a:p>
            <a:endParaRPr lang="en-GB" sz="2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677518" y="2792659"/>
            <a:ext cx="4180367" cy="3135275"/>
          </a:xfrm>
          <a:prstGeom prst="rect">
            <a:avLst/>
          </a:prstGeom>
        </p:spPr>
      </p:pic>
    </p:spTree>
    <p:extLst>
      <p:ext uri="{BB962C8B-B14F-4D97-AF65-F5344CB8AC3E}">
        <p14:creationId xmlns:p14="http://schemas.microsoft.com/office/powerpoint/2010/main" val="21190035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4457" y="265654"/>
            <a:ext cx="6117772" cy="523220"/>
          </a:xfrm>
          <a:prstGeom prst="rect">
            <a:avLst/>
          </a:prstGeom>
          <a:noFill/>
        </p:spPr>
        <p:txBody>
          <a:bodyPr wrap="square" rtlCol="0">
            <a:spAutoFit/>
          </a:bodyPr>
          <a:lstStyle/>
          <a:p>
            <a:pPr algn="ctr"/>
            <a:r>
              <a:rPr lang="en-US" sz="2800" dirty="0" smtClean="0"/>
              <a:t>Vacuum breakdown</a:t>
            </a:r>
            <a:endParaRPr lang="en-GB" sz="2800" dirty="0"/>
          </a:p>
        </p:txBody>
      </p:sp>
      <p:sp>
        <p:nvSpPr>
          <p:cNvPr id="3" name="TextBox 2"/>
          <p:cNvSpPr txBox="1"/>
          <p:nvPr/>
        </p:nvSpPr>
        <p:spPr>
          <a:xfrm>
            <a:off x="217279" y="1292352"/>
            <a:ext cx="11692128" cy="4708981"/>
          </a:xfrm>
          <a:prstGeom prst="rect">
            <a:avLst/>
          </a:prstGeom>
          <a:noFill/>
        </p:spPr>
        <p:txBody>
          <a:bodyPr wrap="square" rtlCol="0">
            <a:spAutoFit/>
          </a:bodyPr>
          <a:lstStyle/>
          <a:p>
            <a:pPr>
              <a:spcAft>
                <a:spcPts val="600"/>
              </a:spcAft>
            </a:pPr>
            <a:r>
              <a:rPr lang="en-US" dirty="0" smtClean="0">
                <a:solidFill>
                  <a:srgbClr val="FF0000"/>
                </a:solidFill>
              </a:rPr>
              <a:t>You saw in </a:t>
            </a:r>
            <a:r>
              <a:rPr lang="en-US" dirty="0" err="1" smtClean="0">
                <a:solidFill>
                  <a:srgbClr val="FF0000"/>
                </a:solidFill>
              </a:rPr>
              <a:t>Flyura’s</a:t>
            </a:r>
            <a:r>
              <a:rPr lang="en-US" dirty="0" smtClean="0">
                <a:solidFill>
                  <a:srgbClr val="FF0000"/>
                </a:solidFill>
              </a:rPr>
              <a:t> lectures an in-depth introduction to vacuum breakdown</a:t>
            </a:r>
            <a:r>
              <a:rPr lang="en-US" dirty="0" smtClean="0"/>
              <a:t>. Narrative recap:</a:t>
            </a:r>
          </a:p>
          <a:p>
            <a:pPr>
              <a:spcAft>
                <a:spcPts val="600"/>
              </a:spcAft>
            </a:pPr>
            <a:r>
              <a:rPr lang="en-US" dirty="0" smtClean="0"/>
              <a:t>On the microscopic scale: </a:t>
            </a:r>
          </a:p>
          <a:p>
            <a:pPr>
              <a:spcAft>
                <a:spcPts val="600"/>
              </a:spcAft>
            </a:pPr>
            <a:r>
              <a:rPr lang="en-US" dirty="0" smtClean="0"/>
              <a:t>High surface electric fields cause field emission of electrons from a cathode surface and transfer of electrode atoms to vacuum. The electrons ionize some of the (copper) atoms, now positively charged, which are accelerated back to the electrode surface. On impact, they eject more copper, that gets ionized, a plasma forms, with it a plasma sheath, more electrons are emitted – avalanche! This all occurs on small surface, something of the order of a few tens of microns across, and it happens quickly, in a few nanoseconds.</a:t>
            </a:r>
            <a:endParaRPr lang="en-GB" dirty="0" smtClean="0"/>
          </a:p>
          <a:p>
            <a:pPr>
              <a:spcAft>
                <a:spcPts val="600"/>
              </a:spcAft>
            </a:pPr>
            <a:r>
              <a:rPr lang="en-US" dirty="0" smtClean="0"/>
              <a:t>On the macroscopic scale:</a:t>
            </a:r>
          </a:p>
          <a:p>
            <a:pPr>
              <a:spcAft>
                <a:spcPts val="600"/>
              </a:spcAft>
            </a:pPr>
            <a:r>
              <a:rPr lang="en-US" dirty="0" smtClean="0"/>
              <a:t>A high voltage, or high field in the case of rf, system starts with a lot of electromagnetic energy stored in the fields and power supply of the system. It stays where it is because the vacuum is insulating. A breakdown generates a conducting zone in the vacuum, the high currents that drain the stored energy of the system and cause a sudden and substantial modification of the electromagnetic fields in the system. </a:t>
            </a:r>
          </a:p>
          <a:p>
            <a:pPr>
              <a:spcAft>
                <a:spcPts val="600"/>
              </a:spcAft>
            </a:pPr>
            <a:r>
              <a:rPr lang="en-US" dirty="0" smtClean="0"/>
              <a:t>Accelerator scale:</a:t>
            </a:r>
          </a:p>
          <a:p>
            <a:pPr>
              <a:spcAft>
                <a:spcPts val="600"/>
              </a:spcAft>
            </a:pPr>
            <a:r>
              <a:rPr lang="en-US" dirty="0"/>
              <a:t>T</a:t>
            </a:r>
            <a:r>
              <a:rPr lang="en-US" dirty="0" smtClean="0"/>
              <a:t>he currents and collapsing fields mean that our accelerating structures don’t. The collapsed fields give less acceleration and transverse breakdown currents distort and kick the beam.</a:t>
            </a:r>
          </a:p>
        </p:txBody>
      </p:sp>
    </p:spTree>
    <p:extLst>
      <p:ext uri="{BB962C8B-B14F-4D97-AF65-F5344CB8AC3E}">
        <p14:creationId xmlns:p14="http://schemas.microsoft.com/office/powerpoint/2010/main" val="2411566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92096" y="149066"/>
            <a:ext cx="6317613" cy="954107"/>
          </a:xfrm>
          <a:prstGeom prst="rect">
            <a:avLst/>
          </a:prstGeom>
          <a:noFill/>
        </p:spPr>
        <p:txBody>
          <a:bodyPr wrap="square" rtlCol="0">
            <a:spAutoFit/>
          </a:bodyPr>
          <a:lstStyle/>
          <a:p>
            <a:pPr algn="ctr"/>
            <a:r>
              <a:rPr lang="en-US" sz="2800" dirty="0" smtClean="0"/>
              <a:t>X-band and high-gradient applications overview</a:t>
            </a:r>
            <a:endParaRPr lang="en-GB" sz="280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91112" y="196632"/>
            <a:ext cx="2505782" cy="1879337"/>
          </a:xfrm>
          <a:prstGeom prst="rect">
            <a:avLst/>
          </a:prstGeom>
        </p:spPr>
      </p:pic>
      <p:sp>
        <p:nvSpPr>
          <p:cNvPr id="4" name="TextBox 3"/>
          <p:cNvSpPr txBox="1"/>
          <p:nvPr/>
        </p:nvSpPr>
        <p:spPr>
          <a:xfrm>
            <a:off x="9348056" y="2144388"/>
            <a:ext cx="1510029" cy="369332"/>
          </a:xfrm>
          <a:prstGeom prst="rect">
            <a:avLst/>
          </a:prstGeom>
          <a:noFill/>
          <a:ln w="25400">
            <a:solidFill>
              <a:srgbClr val="7030A0"/>
            </a:solidFill>
          </a:ln>
        </p:spPr>
        <p:txBody>
          <a:bodyPr wrap="none" rtlCol="0">
            <a:spAutoFit/>
          </a:bodyPr>
          <a:lstStyle/>
          <a:p>
            <a:pPr algn="ctr"/>
            <a:r>
              <a:rPr lang="en-US" dirty="0" smtClean="0"/>
              <a:t>Linear collider</a:t>
            </a:r>
            <a:endParaRPr lang="en-GB" dirty="0"/>
          </a:p>
        </p:txBody>
      </p:sp>
      <p:sp>
        <p:nvSpPr>
          <p:cNvPr id="5" name="TextBox 4"/>
          <p:cNvSpPr txBox="1"/>
          <p:nvPr/>
        </p:nvSpPr>
        <p:spPr>
          <a:xfrm>
            <a:off x="4754059" y="2779596"/>
            <a:ext cx="1929631" cy="369332"/>
          </a:xfrm>
          <a:prstGeom prst="rect">
            <a:avLst/>
          </a:prstGeom>
          <a:noFill/>
          <a:ln w="25400">
            <a:solidFill>
              <a:srgbClr val="7030A0"/>
            </a:solidFill>
          </a:ln>
        </p:spPr>
        <p:txBody>
          <a:bodyPr wrap="none" rtlCol="0">
            <a:spAutoFit/>
          </a:bodyPr>
          <a:lstStyle/>
          <a:p>
            <a:pPr algn="ctr"/>
            <a:r>
              <a:rPr lang="en-US" dirty="0" smtClean="0"/>
              <a:t>Light source - XFEL</a:t>
            </a:r>
            <a:endParaRPr lang="en-GB" dirty="0"/>
          </a:p>
        </p:txBody>
      </p:sp>
      <p:sp>
        <p:nvSpPr>
          <p:cNvPr id="6" name="TextBox 5"/>
          <p:cNvSpPr txBox="1"/>
          <p:nvPr/>
        </p:nvSpPr>
        <p:spPr>
          <a:xfrm>
            <a:off x="119761" y="2641096"/>
            <a:ext cx="3910340" cy="646331"/>
          </a:xfrm>
          <a:prstGeom prst="rect">
            <a:avLst/>
          </a:prstGeom>
          <a:noFill/>
          <a:ln w="25400">
            <a:solidFill>
              <a:srgbClr val="7030A0"/>
            </a:solidFill>
          </a:ln>
        </p:spPr>
        <p:txBody>
          <a:bodyPr wrap="square" rtlCol="0">
            <a:spAutoFit/>
          </a:bodyPr>
          <a:lstStyle/>
          <a:p>
            <a:pPr algn="ctr"/>
            <a:r>
              <a:rPr lang="en-US" dirty="0" smtClean="0"/>
              <a:t>Light source - Inverse Compton Scattering Source</a:t>
            </a:r>
            <a:endParaRPr lang="en-GB"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1507" y="3354375"/>
            <a:ext cx="2464180" cy="2169057"/>
          </a:xfrm>
          <a:prstGeom prst="rect">
            <a:avLst/>
          </a:prstGeom>
        </p:spPr>
      </p:pic>
      <p:sp>
        <p:nvSpPr>
          <p:cNvPr id="8" name="TextBox 7"/>
          <p:cNvSpPr txBox="1"/>
          <p:nvPr/>
        </p:nvSpPr>
        <p:spPr>
          <a:xfrm>
            <a:off x="407059" y="5705530"/>
            <a:ext cx="2111925" cy="369332"/>
          </a:xfrm>
          <a:prstGeom prst="rect">
            <a:avLst/>
          </a:prstGeom>
          <a:noFill/>
          <a:ln w="25400">
            <a:solidFill>
              <a:srgbClr val="7030A0"/>
            </a:solidFill>
          </a:ln>
        </p:spPr>
        <p:txBody>
          <a:bodyPr wrap="none" rtlCol="0">
            <a:spAutoFit/>
          </a:bodyPr>
          <a:lstStyle/>
          <a:p>
            <a:pPr algn="ctr"/>
            <a:r>
              <a:rPr lang="en-US" dirty="0" smtClean="0"/>
              <a:t>Medical applications</a:t>
            </a:r>
            <a:endParaRPr lang="en-GB" dirty="0"/>
          </a:p>
        </p:txBody>
      </p:sp>
      <p:sp>
        <p:nvSpPr>
          <p:cNvPr id="10" name="TextBox 9"/>
          <p:cNvSpPr txBox="1"/>
          <p:nvPr/>
        </p:nvSpPr>
        <p:spPr>
          <a:xfrm>
            <a:off x="9744003" y="6008492"/>
            <a:ext cx="2021194" cy="369332"/>
          </a:xfrm>
          <a:prstGeom prst="rect">
            <a:avLst/>
          </a:prstGeom>
          <a:noFill/>
          <a:ln w="25400">
            <a:solidFill>
              <a:srgbClr val="00B050"/>
            </a:solidFill>
          </a:ln>
        </p:spPr>
        <p:txBody>
          <a:bodyPr wrap="none" rtlCol="0">
            <a:spAutoFit/>
          </a:bodyPr>
          <a:lstStyle/>
          <a:p>
            <a:pPr algn="ctr"/>
            <a:r>
              <a:rPr lang="en-US" dirty="0" smtClean="0"/>
              <a:t>Beam manipulation</a:t>
            </a:r>
            <a:endParaRPr lang="en-GB" dirty="0"/>
          </a:p>
        </p:txBody>
      </p:sp>
      <p:pic>
        <p:nvPicPr>
          <p:cNvPr id="12" name="Content Placeholder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24855" y="2907137"/>
            <a:ext cx="2635984" cy="1305696"/>
          </a:xfrm>
          <a:prstGeom prst="rect">
            <a:avLst/>
          </a:prstGeom>
        </p:spPr>
      </p:pic>
      <p:pic>
        <p:nvPicPr>
          <p:cNvPr id="1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44003" y="4438903"/>
            <a:ext cx="1819328" cy="13642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 name="TextBox 15"/>
          <p:cNvSpPr txBox="1"/>
          <p:nvPr/>
        </p:nvSpPr>
        <p:spPr>
          <a:xfrm>
            <a:off x="4394986" y="6016796"/>
            <a:ext cx="2614562" cy="369332"/>
          </a:xfrm>
          <a:prstGeom prst="rect">
            <a:avLst/>
          </a:prstGeom>
          <a:noFill/>
          <a:ln w="25400">
            <a:solidFill>
              <a:srgbClr val="7030A0"/>
            </a:solidFill>
          </a:ln>
        </p:spPr>
        <p:txBody>
          <a:bodyPr wrap="none" rtlCol="0">
            <a:spAutoFit/>
          </a:bodyPr>
          <a:lstStyle/>
          <a:p>
            <a:pPr algn="ctr"/>
            <a:r>
              <a:rPr lang="en-US" dirty="0" smtClean="0"/>
              <a:t>GeV-range research linacs</a:t>
            </a:r>
            <a:endParaRPr lang="en-GB" dirty="0"/>
          </a:p>
        </p:txBody>
      </p:sp>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7059" y="1126937"/>
            <a:ext cx="2390119" cy="1448376"/>
          </a:xfrm>
          <a:prstGeom prst="rect">
            <a:avLst/>
          </a:prstGeom>
        </p:spPr>
      </p:pic>
      <p:pic>
        <p:nvPicPr>
          <p:cNvPr id="11" name="Picture 10"/>
          <p:cNvPicPr>
            <a:picLocks noChangeAspect="1"/>
          </p:cNvPicPr>
          <p:nvPr/>
        </p:nvPicPr>
        <p:blipFill>
          <a:blip r:embed="rId7"/>
          <a:stretch>
            <a:fillRect/>
          </a:stretch>
        </p:blipFill>
        <p:spPr>
          <a:xfrm>
            <a:off x="2746766" y="3559985"/>
            <a:ext cx="2593841" cy="1837802"/>
          </a:xfrm>
          <a:prstGeom prst="rect">
            <a:avLst/>
          </a:prstGeom>
        </p:spPr>
      </p:pic>
      <p:pic>
        <p:nvPicPr>
          <p:cNvPr id="9" name="Picture 8"/>
          <p:cNvPicPr>
            <a:picLocks noChangeAspect="1"/>
          </p:cNvPicPr>
          <p:nvPr/>
        </p:nvPicPr>
        <p:blipFill>
          <a:blip r:embed="rId8"/>
          <a:stretch>
            <a:fillRect/>
          </a:stretch>
        </p:blipFill>
        <p:spPr>
          <a:xfrm>
            <a:off x="5528563" y="4121724"/>
            <a:ext cx="3549400" cy="1583806"/>
          </a:xfrm>
          <a:prstGeom prst="rect">
            <a:avLst/>
          </a:prstGeom>
        </p:spPr>
      </p:pic>
      <p:pic>
        <p:nvPicPr>
          <p:cNvPr id="76" name="Picture 75"/>
          <p:cNvPicPr>
            <a:picLocks noChangeAspect="1"/>
          </p:cNvPicPr>
          <p:nvPr/>
        </p:nvPicPr>
        <p:blipFill>
          <a:blip r:embed="rId9"/>
          <a:stretch>
            <a:fillRect/>
          </a:stretch>
        </p:blipFill>
        <p:spPr>
          <a:xfrm>
            <a:off x="3196803" y="1103173"/>
            <a:ext cx="5044144" cy="1602707"/>
          </a:xfrm>
          <a:prstGeom prst="rect">
            <a:avLst/>
          </a:prstGeom>
        </p:spPr>
      </p:pic>
      <p:sp>
        <p:nvSpPr>
          <p:cNvPr id="14" name="TextBox 13"/>
          <p:cNvSpPr txBox="1"/>
          <p:nvPr/>
        </p:nvSpPr>
        <p:spPr>
          <a:xfrm>
            <a:off x="3456823" y="4936384"/>
            <a:ext cx="630301" cy="369332"/>
          </a:xfrm>
          <a:prstGeom prst="rect">
            <a:avLst/>
          </a:prstGeom>
          <a:noFill/>
        </p:spPr>
        <p:txBody>
          <a:bodyPr wrap="none" rtlCol="0">
            <a:spAutoFit/>
          </a:bodyPr>
          <a:lstStyle/>
          <a:p>
            <a:r>
              <a:rPr lang="en-US" dirty="0" err="1" smtClean="0"/>
              <a:t>eSPS</a:t>
            </a:r>
            <a:endParaRPr lang="en-GB" dirty="0"/>
          </a:p>
        </p:txBody>
      </p:sp>
    </p:spTree>
    <p:extLst>
      <p:ext uri="{BB962C8B-B14F-4D97-AF65-F5344CB8AC3E}">
        <p14:creationId xmlns:p14="http://schemas.microsoft.com/office/powerpoint/2010/main" val="27752940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5957" y="1251646"/>
            <a:ext cx="2759163" cy="2067288"/>
          </a:xfrm>
          <a:prstGeom prst="rect">
            <a:avLst/>
          </a:prstGeom>
        </p:spPr>
      </p:pic>
      <p:pic>
        <p:nvPicPr>
          <p:cNvPr id="4" name="Grafik 11">
            <a:extLst>
              <a:ext uri="{FF2B5EF4-FFF2-40B4-BE49-F238E27FC236}">
                <a16:creationId xmlns:a16="http://schemas.microsoft.com/office/drawing/2014/main" id="{8AF0BABB-2E6A-435C-88FC-0031A3B7FA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38848" y="1209348"/>
            <a:ext cx="2311537" cy="1733653"/>
          </a:xfrm>
          <a:prstGeom prst="rect">
            <a:avLst/>
          </a:prstGeom>
        </p:spPr>
      </p:pic>
      <p:pic>
        <p:nvPicPr>
          <p:cNvPr id="6" name="Grafik 4">
            <a:extLst>
              <a:ext uri="{FF2B5EF4-FFF2-40B4-BE49-F238E27FC236}">
                <a16:creationId xmlns:a16="http://schemas.microsoft.com/office/drawing/2014/main" id="{BC6A8944-51DC-48A4-862B-E12FDD81BE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0338" y="3068312"/>
            <a:ext cx="1412923" cy="2119384"/>
          </a:xfrm>
          <a:prstGeom prst="rect">
            <a:avLst/>
          </a:prstGeom>
        </p:spPr>
      </p:pic>
      <p:pic>
        <p:nvPicPr>
          <p:cNvPr id="7" name="Grafik 7">
            <a:extLst>
              <a:ext uri="{FF2B5EF4-FFF2-40B4-BE49-F238E27FC236}">
                <a16:creationId xmlns:a16="http://schemas.microsoft.com/office/drawing/2014/main" id="{9F008B75-DA99-4807-BD39-CFB949613DC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38605" y="3068312"/>
            <a:ext cx="1594248" cy="2391373"/>
          </a:xfrm>
          <a:prstGeom prst="rect">
            <a:avLst/>
          </a:prstGeom>
        </p:spPr>
      </p:pic>
      <p:pic>
        <p:nvPicPr>
          <p:cNvPr id="8" name="Grafik 5">
            <a:extLst>
              <a:ext uri="{FF2B5EF4-FFF2-40B4-BE49-F238E27FC236}">
                <a16:creationId xmlns:a16="http://schemas.microsoft.com/office/drawing/2014/main" id="{07A165F2-88C6-48C9-B2D8-4F88790289C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145216" y="3809730"/>
            <a:ext cx="2773123" cy="2079842"/>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70191" y="1177003"/>
            <a:ext cx="4915819" cy="1891309"/>
          </a:xfrm>
          <a:prstGeom prst="rect">
            <a:avLst/>
          </a:prstGeom>
        </p:spPr>
      </p:pic>
      <p:pic>
        <p:nvPicPr>
          <p:cNvPr id="10" name="Picture 9"/>
          <p:cNvPicPr>
            <a:picLocks noChangeAspect="1"/>
          </p:cNvPicPr>
          <p:nvPr/>
        </p:nvPicPr>
        <p:blipFill>
          <a:blip r:embed="rId8"/>
          <a:stretch>
            <a:fillRect/>
          </a:stretch>
        </p:blipFill>
        <p:spPr>
          <a:xfrm>
            <a:off x="9563087" y="3192841"/>
            <a:ext cx="2460176" cy="1836360"/>
          </a:xfrm>
          <a:prstGeom prst="rect">
            <a:avLst/>
          </a:prstGeom>
        </p:spPr>
      </p:pic>
      <p:pic>
        <p:nvPicPr>
          <p:cNvPr id="11" name="Picture 10"/>
          <p:cNvPicPr>
            <a:picLocks noChangeAspect="1"/>
          </p:cNvPicPr>
          <p:nvPr/>
        </p:nvPicPr>
        <p:blipFill>
          <a:blip r:embed="rId9"/>
          <a:stretch>
            <a:fillRect/>
          </a:stretch>
        </p:blipFill>
        <p:spPr>
          <a:xfrm>
            <a:off x="6441277" y="3275930"/>
            <a:ext cx="2886823" cy="1670182"/>
          </a:xfrm>
          <a:prstGeom prst="rect">
            <a:avLst/>
          </a:prstGeom>
        </p:spPr>
      </p:pic>
      <p:pic>
        <p:nvPicPr>
          <p:cNvPr id="12" name="Picture 11"/>
          <p:cNvPicPr>
            <a:picLocks noChangeAspect="1"/>
          </p:cNvPicPr>
          <p:nvPr/>
        </p:nvPicPr>
        <p:blipFill>
          <a:blip r:embed="rId10"/>
          <a:stretch>
            <a:fillRect/>
          </a:stretch>
        </p:blipFill>
        <p:spPr>
          <a:xfrm>
            <a:off x="5772912" y="4201191"/>
            <a:ext cx="1871241" cy="2249388"/>
          </a:xfrm>
          <a:prstGeom prst="rect">
            <a:avLst/>
          </a:prstGeom>
        </p:spPr>
      </p:pic>
      <p:pic>
        <p:nvPicPr>
          <p:cNvPr id="13" name="Picture 12"/>
          <p:cNvPicPr>
            <a:picLocks noChangeAspect="1"/>
          </p:cNvPicPr>
          <p:nvPr/>
        </p:nvPicPr>
        <p:blipFill>
          <a:blip r:embed="rId11"/>
          <a:stretch>
            <a:fillRect/>
          </a:stretch>
        </p:blipFill>
        <p:spPr>
          <a:xfrm>
            <a:off x="4699827" y="1193237"/>
            <a:ext cx="2341659" cy="1749764"/>
          </a:xfrm>
          <a:prstGeom prst="rect">
            <a:avLst/>
          </a:prstGeom>
        </p:spPr>
      </p:pic>
      <p:pic>
        <p:nvPicPr>
          <p:cNvPr id="14" name="Picture 13"/>
          <p:cNvPicPr>
            <a:picLocks noChangeAspect="1"/>
          </p:cNvPicPr>
          <p:nvPr/>
        </p:nvPicPr>
        <p:blipFill>
          <a:blip r:embed="rId12"/>
          <a:stretch>
            <a:fillRect/>
          </a:stretch>
        </p:blipFill>
        <p:spPr>
          <a:xfrm>
            <a:off x="8332203" y="4385895"/>
            <a:ext cx="2975877" cy="2147579"/>
          </a:xfrm>
          <a:prstGeom prst="rect">
            <a:avLst/>
          </a:prstGeom>
        </p:spPr>
      </p:pic>
      <p:pic>
        <p:nvPicPr>
          <p:cNvPr id="15" name="Picture 1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971964" y="4663650"/>
            <a:ext cx="2456923" cy="1842692"/>
          </a:xfrm>
          <a:prstGeom prst="rect">
            <a:avLst/>
          </a:prstGeom>
        </p:spPr>
      </p:pic>
      <p:sp>
        <p:nvSpPr>
          <p:cNvPr id="16" name="TextBox 15"/>
          <p:cNvSpPr txBox="1"/>
          <p:nvPr/>
        </p:nvSpPr>
        <p:spPr>
          <a:xfrm>
            <a:off x="2250088" y="447396"/>
            <a:ext cx="7590284" cy="523220"/>
          </a:xfrm>
          <a:prstGeom prst="rect">
            <a:avLst/>
          </a:prstGeom>
          <a:noFill/>
        </p:spPr>
        <p:txBody>
          <a:bodyPr wrap="none" rtlCol="0">
            <a:spAutoFit/>
          </a:bodyPr>
          <a:lstStyle/>
          <a:p>
            <a:pPr algn="ctr"/>
            <a:r>
              <a:rPr lang="en-US" sz="2800" dirty="0" smtClean="0"/>
              <a:t>X-band and high-gradient infrastructure worldwide</a:t>
            </a:r>
            <a:endParaRPr lang="en-GB" sz="2800" dirty="0"/>
          </a:p>
        </p:txBody>
      </p:sp>
    </p:spTree>
    <p:extLst>
      <p:ext uri="{BB962C8B-B14F-4D97-AF65-F5344CB8AC3E}">
        <p14:creationId xmlns:p14="http://schemas.microsoft.com/office/powerpoint/2010/main" val="23829265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17651" y="2465172"/>
            <a:ext cx="8101321" cy="523220"/>
          </a:xfrm>
          <a:prstGeom prst="rect">
            <a:avLst/>
          </a:prstGeom>
          <a:noFill/>
        </p:spPr>
        <p:txBody>
          <a:bodyPr wrap="none" rtlCol="0">
            <a:spAutoFit/>
          </a:bodyPr>
          <a:lstStyle/>
          <a:p>
            <a:pPr algn="ctr"/>
            <a:r>
              <a:rPr lang="en-US" sz="2800" dirty="0" smtClean="0"/>
              <a:t>Focusing on one application – FLASH radiation therapy</a:t>
            </a:r>
            <a:endParaRPr lang="en-GB" sz="2800" dirty="0"/>
          </a:p>
        </p:txBody>
      </p:sp>
    </p:spTree>
    <p:extLst>
      <p:ext uri="{BB962C8B-B14F-4D97-AF65-F5344CB8AC3E}">
        <p14:creationId xmlns:p14="http://schemas.microsoft.com/office/powerpoint/2010/main" val="29744645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75440" y="219456"/>
            <a:ext cx="2262992" cy="584775"/>
          </a:xfrm>
          <a:prstGeom prst="rect">
            <a:avLst/>
          </a:prstGeom>
          <a:noFill/>
        </p:spPr>
        <p:txBody>
          <a:bodyPr wrap="none" rtlCol="0">
            <a:spAutoFit/>
          </a:bodyPr>
          <a:lstStyle/>
          <a:p>
            <a:pPr algn="ctr"/>
            <a:r>
              <a:rPr lang="en-US" sz="3200" dirty="0" smtClean="0"/>
              <a:t>Introduction</a:t>
            </a:r>
            <a:endParaRPr lang="en-GB" sz="3200" dirty="0"/>
          </a:p>
        </p:txBody>
      </p:sp>
      <p:sp>
        <p:nvSpPr>
          <p:cNvPr id="3" name="TextBox 2"/>
          <p:cNvSpPr txBox="1"/>
          <p:nvPr/>
        </p:nvSpPr>
        <p:spPr>
          <a:xfrm>
            <a:off x="237559" y="1399309"/>
            <a:ext cx="11558201" cy="4632037"/>
          </a:xfrm>
          <a:prstGeom prst="rect">
            <a:avLst/>
          </a:prstGeom>
          <a:noFill/>
        </p:spPr>
        <p:txBody>
          <a:bodyPr wrap="square" rtlCol="0">
            <a:spAutoFit/>
          </a:bodyPr>
          <a:lstStyle/>
          <a:p>
            <a:pPr marL="457200" indent="-457200">
              <a:spcAft>
                <a:spcPts val="600"/>
              </a:spcAft>
              <a:buFont typeface="Arial" panose="020B0604020202020204" pitchFamily="34" charset="0"/>
              <a:buChar char="•"/>
            </a:pPr>
            <a:r>
              <a:rPr lang="en-US" sz="2800" dirty="0" smtClean="0"/>
              <a:t>A very hot topic in radiation oncology is so-called FLASH therapy which involves delivering an entire radiation treatment in a few hundred </a:t>
            </a:r>
            <a:r>
              <a:rPr lang="en-US" sz="2800" dirty="0" err="1" smtClean="0"/>
              <a:t>ms</a:t>
            </a:r>
            <a:r>
              <a:rPr lang="en-US" sz="2800" dirty="0" smtClean="0"/>
              <a:t> or less, as opposed to minutes, and in one or few fractions. </a:t>
            </a:r>
          </a:p>
          <a:p>
            <a:pPr marL="457200" indent="-457200">
              <a:spcAft>
                <a:spcPts val="600"/>
              </a:spcAft>
              <a:buFont typeface="Arial" panose="020B0604020202020204" pitchFamily="34" charset="0"/>
              <a:buChar char="•"/>
            </a:pPr>
            <a:r>
              <a:rPr lang="en-US" sz="2800" dirty="0" smtClean="0">
                <a:solidFill>
                  <a:srgbClr val="FF0000"/>
                </a:solidFill>
              </a:rPr>
              <a:t>This fast delivery can reduce toxicity to healthy tissue while maintaining tumor control expanding the parameter space for treatment – more in a moment.</a:t>
            </a:r>
          </a:p>
          <a:p>
            <a:pPr marL="457200" indent="-457200">
              <a:spcAft>
                <a:spcPts val="600"/>
              </a:spcAft>
              <a:buFont typeface="Arial" panose="020B0604020202020204" pitchFamily="34" charset="0"/>
              <a:buChar char="•"/>
            </a:pPr>
            <a:r>
              <a:rPr lang="en-US" sz="2800" dirty="0" smtClean="0"/>
              <a:t>Another trend in radiation oncology is a renewed interest in VHEE (Very High Energy Electron) therapy.</a:t>
            </a:r>
          </a:p>
          <a:p>
            <a:pPr marL="457200" indent="-457200">
              <a:spcAft>
                <a:spcPts val="600"/>
              </a:spcAft>
              <a:buFont typeface="Arial" panose="020B0604020202020204" pitchFamily="34" charset="0"/>
              <a:buChar char="•"/>
            </a:pPr>
            <a:r>
              <a:rPr lang="en-US" sz="2800" dirty="0" smtClean="0">
                <a:solidFill>
                  <a:srgbClr val="FF0000"/>
                </a:solidFill>
              </a:rPr>
              <a:t>In a parallel universe, major developments in accelerator technology have occurred in linear collider projects, relevant for this story, CLIC…</a:t>
            </a:r>
          </a:p>
        </p:txBody>
      </p:sp>
    </p:spTree>
    <p:extLst>
      <p:ext uri="{BB962C8B-B14F-4D97-AF65-F5344CB8AC3E}">
        <p14:creationId xmlns:p14="http://schemas.microsoft.com/office/powerpoint/2010/main" val="3936846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4678" y="1002872"/>
            <a:ext cx="12102644" cy="4852255"/>
          </a:xfrm>
          <a:prstGeom prst="rect">
            <a:avLst/>
          </a:prstGeom>
        </p:spPr>
      </p:pic>
      <p:sp>
        <p:nvSpPr>
          <p:cNvPr id="3" name="TextBox 2"/>
          <p:cNvSpPr txBox="1"/>
          <p:nvPr/>
        </p:nvSpPr>
        <p:spPr>
          <a:xfrm>
            <a:off x="4248417" y="219456"/>
            <a:ext cx="3717043"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prstClr val="black"/>
                </a:solidFill>
                <a:latin typeface="Calibri" panose="020F0502020204030204"/>
              </a:rPr>
              <a:t>FLASH goes way back</a:t>
            </a:r>
            <a:endPar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857706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678581"/>
            <a:ext cx="6502046" cy="3715455"/>
          </a:xfrm>
          <a:prstGeom prst="rect">
            <a:avLst/>
          </a:prstGeom>
        </p:spPr>
      </p:pic>
      <p:pic>
        <p:nvPicPr>
          <p:cNvPr id="3" name="Picture 2"/>
          <p:cNvPicPr>
            <a:picLocks noChangeAspect="1"/>
          </p:cNvPicPr>
          <p:nvPr/>
        </p:nvPicPr>
        <p:blipFill>
          <a:blip r:embed="rId3"/>
          <a:stretch>
            <a:fillRect/>
          </a:stretch>
        </p:blipFill>
        <p:spPr>
          <a:xfrm>
            <a:off x="6441318" y="1817126"/>
            <a:ext cx="5750682" cy="3641565"/>
          </a:xfrm>
          <a:prstGeom prst="rect">
            <a:avLst/>
          </a:prstGeom>
        </p:spPr>
      </p:pic>
      <p:sp>
        <p:nvSpPr>
          <p:cNvPr id="4" name="TextBox 3"/>
          <p:cNvSpPr txBox="1"/>
          <p:nvPr/>
        </p:nvSpPr>
        <p:spPr>
          <a:xfrm>
            <a:off x="3269728" y="219456"/>
            <a:ext cx="5674439"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prstClr val="black"/>
                </a:solidFill>
                <a:latin typeface="Calibri" panose="020F0502020204030204"/>
              </a:rPr>
              <a:t>What oncology data can look like</a:t>
            </a:r>
            <a:endPar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85655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76605" y="219456"/>
            <a:ext cx="146065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prstClr val="black"/>
                </a:solidFill>
                <a:latin typeface="Calibri" panose="020F0502020204030204"/>
              </a:rPr>
              <a:t>Visually</a:t>
            </a:r>
            <a:endPar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 name="Picture 2"/>
          <p:cNvPicPr>
            <a:picLocks noChangeAspect="1"/>
          </p:cNvPicPr>
          <p:nvPr/>
        </p:nvPicPr>
        <p:blipFill>
          <a:blip r:embed="rId2"/>
          <a:stretch>
            <a:fillRect/>
          </a:stretch>
        </p:blipFill>
        <p:spPr>
          <a:xfrm>
            <a:off x="7009419" y="1330265"/>
            <a:ext cx="4807800" cy="2034643"/>
          </a:xfrm>
          <a:prstGeom prst="rect">
            <a:avLst/>
          </a:prstGeom>
        </p:spPr>
      </p:pic>
      <p:pic>
        <p:nvPicPr>
          <p:cNvPr id="4" name="Picture 3"/>
          <p:cNvPicPr>
            <a:picLocks noChangeAspect="1"/>
          </p:cNvPicPr>
          <p:nvPr/>
        </p:nvPicPr>
        <p:blipFill>
          <a:blip r:embed="rId3"/>
          <a:stretch>
            <a:fillRect/>
          </a:stretch>
        </p:blipFill>
        <p:spPr>
          <a:xfrm>
            <a:off x="7815761" y="3326994"/>
            <a:ext cx="3195117" cy="2573929"/>
          </a:xfrm>
          <a:prstGeom prst="rect">
            <a:avLst/>
          </a:prstGeom>
        </p:spPr>
      </p:pic>
      <p:sp>
        <p:nvSpPr>
          <p:cNvPr id="5" name="TextBox 4"/>
          <p:cNvSpPr txBox="1"/>
          <p:nvPr/>
        </p:nvSpPr>
        <p:spPr>
          <a:xfrm>
            <a:off x="7060861" y="5848910"/>
            <a:ext cx="480319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First human patient – skin cancer treated with 10 MeV-range electrons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6" name="Picture 5"/>
          <p:cNvPicPr>
            <a:picLocks noChangeAspect="1"/>
          </p:cNvPicPr>
          <p:nvPr/>
        </p:nvPicPr>
        <p:blipFill>
          <a:blip r:embed="rId4"/>
          <a:stretch>
            <a:fillRect/>
          </a:stretch>
        </p:blipFill>
        <p:spPr>
          <a:xfrm>
            <a:off x="641007" y="2416503"/>
            <a:ext cx="4637216" cy="3755572"/>
          </a:xfrm>
          <a:prstGeom prst="rect">
            <a:avLst/>
          </a:prstGeom>
        </p:spPr>
      </p:pic>
      <p:sp>
        <p:nvSpPr>
          <p:cNvPr id="7" name="ZoneTexte 13"/>
          <p:cNvSpPr txBox="1"/>
          <p:nvPr/>
        </p:nvSpPr>
        <p:spPr>
          <a:xfrm>
            <a:off x="4634738" y="5786850"/>
            <a:ext cx="1130300" cy="636588"/>
          </a:xfrm>
          <a:prstGeom prst="rect">
            <a:avLst/>
          </a:prstGeom>
          <a:noFill/>
        </p:spPr>
        <p:txBody>
          <a:bodyPr wrap="none">
            <a:spAutoFit/>
          </a:bodyPr>
          <a:lstStyle>
            <a:defPPr>
              <a:defRPr lang="fr-FR"/>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9pPr>
          </a:lstStyle>
          <a:p>
            <a:pPr marL="0" marR="0" lvl="0" indent="0" algn="l" defTabSz="385763" rtl="0" eaLnBrk="1" fontAlgn="auto" latinLnBrk="0" hangingPunct="1">
              <a:lnSpc>
                <a:spcPct val="100000"/>
              </a:lnSpc>
              <a:spcBef>
                <a:spcPts val="0"/>
              </a:spcBef>
              <a:spcAft>
                <a:spcPts val="0"/>
              </a:spcAft>
              <a:buClrTx/>
              <a:buSzTx/>
              <a:buFontTx/>
              <a:buNone/>
              <a:tabLst/>
              <a:defRPr/>
            </a:pPr>
            <a:r>
              <a:rPr kumimoji="0" lang="fr-CH" sz="1181" b="1" i="1"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Vozenin et al</a:t>
            </a:r>
          </a:p>
          <a:p>
            <a:pPr marL="0" marR="0" lvl="0" indent="0" algn="l" defTabSz="385763" rtl="0" eaLnBrk="1" fontAlgn="auto" latinLnBrk="0" hangingPunct="1">
              <a:lnSpc>
                <a:spcPct val="100000"/>
              </a:lnSpc>
              <a:spcBef>
                <a:spcPts val="0"/>
              </a:spcBef>
              <a:spcAft>
                <a:spcPts val="0"/>
              </a:spcAft>
              <a:buClrTx/>
              <a:buSzTx/>
              <a:buFontTx/>
              <a:buNone/>
              <a:tabLst/>
              <a:defRPr/>
            </a:pPr>
            <a:r>
              <a:rPr kumimoji="0" lang="fr-CH" sz="1181" b="1" i="1"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Clin Cancer </a:t>
            </a:r>
            <a:r>
              <a:rPr kumimoji="0" lang="fr-CH" sz="1181" b="1" i="1" u="none" strike="noStrike" kern="1200" cap="none" spc="0" normalizeH="0" baseline="0" noProof="0" dirty="0" err="1">
                <a:ln>
                  <a:noFill/>
                </a:ln>
                <a:solidFill>
                  <a:prstClr val="black"/>
                </a:solidFill>
                <a:effectLst/>
                <a:uLnTx/>
                <a:uFillTx/>
                <a:latin typeface="Calibri"/>
                <a:ea typeface="+mn-ea"/>
                <a:cs typeface="Arial" panose="020B0604020202020204" pitchFamily="34" charset="0"/>
              </a:rPr>
              <a:t>Res</a:t>
            </a:r>
            <a:endParaRPr kumimoji="0" lang="fr-CH" sz="1181" b="1" i="1" u="none" strike="noStrike" kern="1200" cap="none" spc="0" normalizeH="0" baseline="0" noProof="0" dirty="0">
              <a:ln>
                <a:noFill/>
              </a:ln>
              <a:solidFill>
                <a:prstClr val="black"/>
              </a:solidFill>
              <a:effectLst/>
              <a:uLnTx/>
              <a:uFillTx/>
              <a:latin typeface="Calibri"/>
              <a:ea typeface="+mn-ea"/>
              <a:cs typeface="Arial" panose="020B0604020202020204" pitchFamily="34" charset="0"/>
            </a:endParaRPr>
          </a:p>
          <a:p>
            <a:pPr marL="0" marR="0" lvl="0" indent="0" algn="l" defTabSz="385763" rtl="0" eaLnBrk="1" fontAlgn="auto" latinLnBrk="0" hangingPunct="1">
              <a:lnSpc>
                <a:spcPct val="100000"/>
              </a:lnSpc>
              <a:spcBef>
                <a:spcPts val="0"/>
              </a:spcBef>
              <a:spcAft>
                <a:spcPts val="0"/>
              </a:spcAft>
              <a:buClrTx/>
              <a:buSzTx/>
              <a:buFontTx/>
              <a:buNone/>
              <a:tabLst/>
              <a:defRPr/>
            </a:pPr>
            <a:r>
              <a:rPr kumimoji="0" lang="fr-CH" sz="1181" b="1" i="1"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2018</a:t>
            </a:r>
          </a:p>
        </p:txBody>
      </p:sp>
      <p:sp>
        <p:nvSpPr>
          <p:cNvPr id="8" name="ZoneTexte 2"/>
          <p:cNvSpPr txBox="1"/>
          <p:nvPr/>
        </p:nvSpPr>
        <p:spPr>
          <a:xfrm>
            <a:off x="586769" y="1532638"/>
            <a:ext cx="4657429" cy="707886"/>
          </a:xfrm>
          <a:prstGeom prst="rect">
            <a:avLst/>
          </a:prstGeom>
          <a:noFill/>
        </p:spPr>
        <p:txBody>
          <a:bodyPr wrap="none">
            <a:spAutoFit/>
          </a:bodyPr>
          <a:lstStyle>
            <a:defPPr>
              <a:defRPr lang="fr-FR"/>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9pPr>
          </a:lstStyle>
          <a:p>
            <a:pPr marL="0" marR="0" lvl="0" indent="0" algn="ctr" defTabSz="385763" rtl="0" eaLnBrk="1" fontAlgn="auto" latinLnBrk="0" hangingPunct="1">
              <a:lnSpc>
                <a:spcPct val="100000"/>
              </a:lnSpc>
              <a:spcBef>
                <a:spcPts val="0"/>
              </a:spcBef>
              <a:spcAft>
                <a:spcPts val="0"/>
              </a:spcAft>
              <a:buClrTx/>
              <a:buSzTx/>
              <a:buFontTx/>
              <a:buNone/>
              <a:tabLst/>
              <a:defRPr/>
            </a:pPr>
            <a:r>
              <a:rPr kumimoji="0" lang="fr-CH" sz="2000" b="1" i="0" u="none" strike="noStrike" kern="1200" cap="none" spc="0" normalizeH="0" baseline="0" noProof="0" dirty="0">
                <a:ln>
                  <a:noFill/>
                </a:ln>
                <a:solidFill>
                  <a:srgbClr val="0000FF"/>
                </a:solidFill>
                <a:effectLst/>
                <a:uLnTx/>
                <a:uFillTx/>
                <a:latin typeface="Calibri"/>
                <a:ea typeface="+mn-ea"/>
                <a:cs typeface="Arial" panose="020B0604020202020204" pitchFamily="34" charset="0"/>
              </a:rPr>
              <a:t>Illustration of the Flash-RT </a:t>
            </a:r>
            <a:r>
              <a:rPr kumimoji="0" lang="fr-CH" sz="2000" b="1" i="0" u="none" strike="noStrike" kern="1200" cap="none" spc="0" normalizeH="0" baseline="0" noProof="0" dirty="0" err="1">
                <a:ln>
                  <a:noFill/>
                </a:ln>
                <a:solidFill>
                  <a:srgbClr val="0000FF"/>
                </a:solidFill>
                <a:effectLst/>
                <a:uLnTx/>
                <a:uFillTx/>
                <a:latin typeface="Calibri"/>
                <a:ea typeface="+mn-ea"/>
                <a:cs typeface="Arial" panose="020B0604020202020204" pitchFamily="34" charset="0"/>
              </a:rPr>
              <a:t>effect</a:t>
            </a:r>
            <a:r>
              <a:rPr kumimoji="0" lang="fr-CH" sz="2000" b="1" i="0" u="none" strike="noStrike" kern="1200" cap="none" spc="0" normalizeH="0" baseline="0" noProof="0" dirty="0">
                <a:ln>
                  <a:noFill/>
                </a:ln>
                <a:solidFill>
                  <a:srgbClr val="0000FF"/>
                </a:solidFill>
                <a:effectLst/>
                <a:uLnTx/>
                <a:uFillTx/>
                <a:latin typeface="Calibri"/>
                <a:ea typeface="+mn-ea"/>
                <a:cs typeface="Arial" panose="020B0604020202020204" pitchFamily="34" charset="0"/>
              </a:rPr>
              <a:t> in </a:t>
            </a:r>
            <a:r>
              <a:rPr kumimoji="0" lang="fr-CH" sz="2000" b="1" i="0" u="none" strike="noStrike" kern="1200" cap="none" spc="0" normalizeH="0" baseline="0" noProof="0" dirty="0" err="1">
                <a:ln>
                  <a:noFill/>
                </a:ln>
                <a:solidFill>
                  <a:srgbClr val="0000FF"/>
                </a:solidFill>
                <a:effectLst/>
                <a:uLnTx/>
                <a:uFillTx/>
                <a:latin typeface="Calibri"/>
                <a:ea typeface="+mn-ea"/>
                <a:cs typeface="Arial" panose="020B0604020202020204" pitchFamily="34" charset="0"/>
              </a:rPr>
              <a:t>pig</a:t>
            </a:r>
            <a:r>
              <a:rPr kumimoji="0" lang="fr-CH" sz="2000" b="1" i="0" u="none" strike="noStrike" kern="1200" cap="none" spc="0" normalizeH="0" baseline="0" noProof="0" dirty="0">
                <a:ln>
                  <a:noFill/>
                </a:ln>
                <a:solidFill>
                  <a:srgbClr val="0000FF"/>
                </a:solidFill>
                <a:effectLst/>
                <a:uLnTx/>
                <a:uFillTx/>
                <a:latin typeface="Calibri"/>
                <a:ea typeface="+mn-ea"/>
                <a:cs typeface="Arial" panose="020B0604020202020204" pitchFamily="34" charset="0"/>
              </a:rPr>
              <a:t> : </a:t>
            </a:r>
          </a:p>
          <a:p>
            <a:pPr marL="0" marR="0" lvl="0" indent="0" algn="ctr" defTabSz="385763" rtl="0" eaLnBrk="1" fontAlgn="auto" latinLnBrk="0" hangingPunct="1">
              <a:lnSpc>
                <a:spcPct val="100000"/>
              </a:lnSpc>
              <a:spcBef>
                <a:spcPts val="0"/>
              </a:spcBef>
              <a:spcAft>
                <a:spcPts val="0"/>
              </a:spcAft>
              <a:buClrTx/>
              <a:buSzTx/>
              <a:buFontTx/>
              <a:buNone/>
              <a:tabLst/>
              <a:defRPr/>
            </a:pPr>
            <a:r>
              <a:rPr kumimoji="0" lang="fr-CH" sz="2000" b="1"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A major </a:t>
            </a:r>
            <a:r>
              <a:rPr kumimoji="0" lang="fr-CH" sz="2000" b="1" i="0" u="none" strike="noStrike" kern="1200" cap="none" spc="0" normalizeH="0" baseline="0" noProof="0" dirty="0" err="1">
                <a:ln>
                  <a:noFill/>
                </a:ln>
                <a:solidFill>
                  <a:prstClr val="black"/>
                </a:solidFill>
                <a:effectLst/>
                <a:uLnTx/>
                <a:uFillTx/>
                <a:latin typeface="Calibri"/>
                <a:ea typeface="+mn-ea"/>
                <a:cs typeface="Arial" panose="020B0604020202020204" pitchFamily="34" charset="0"/>
              </a:rPr>
              <a:t>decrease</a:t>
            </a:r>
            <a:r>
              <a:rPr kumimoji="0" lang="fr-CH" sz="2000" b="1"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 of radiation </a:t>
            </a:r>
            <a:r>
              <a:rPr kumimoji="0" lang="fr-CH" sz="2000" b="1" i="0" u="none" strike="noStrike" kern="1200" cap="none" spc="0" normalizeH="0" baseline="0" noProof="0" dirty="0" err="1">
                <a:ln>
                  <a:noFill/>
                </a:ln>
                <a:solidFill>
                  <a:prstClr val="black"/>
                </a:solidFill>
                <a:effectLst/>
                <a:uLnTx/>
                <a:uFillTx/>
                <a:latin typeface="Calibri"/>
                <a:ea typeface="+mn-ea"/>
                <a:cs typeface="Arial" panose="020B0604020202020204" pitchFamily="34" charset="0"/>
              </a:rPr>
              <a:t>side</a:t>
            </a:r>
            <a:r>
              <a:rPr kumimoji="0" lang="fr-CH" sz="2000" b="1"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 </a:t>
            </a:r>
            <a:r>
              <a:rPr kumimoji="0" lang="fr-CH" sz="2000" b="1" i="0" u="none" strike="noStrike" kern="1200" cap="none" spc="0" normalizeH="0" baseline="0" noProof="0" dirty="0" err="1">
                <a:ln>
                  <a:noFill/>
                </a:ln>
                <a:solidFill>
                  <a:prstClr val="black"/>
                </a:solidFill>
                <a:effectLst/>
                <a:uLnTx/>
                <a:uFillTx/>
                <a:latin typeface="Calibri"/>
                <a:ea typeface="+mn-ea"/>
                <a:cs typeface="Arial" panose="020B0604020202020204" pitchFamily="34" charset="0"/>
              </a:rPr>
              <a:t>effects</a:t>
            </a:r>
            <a:r>
              <a:rPr kumimoji="0" lang="fr-CH" sz="2000" b="1"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 </a:t>
            </a:r>
          </a:p>
        </p:txBody>
      </p:sp>
    </p:spTree>
    <p:extLst>
      <p:ext uri="{BB962C8B-B14F-4D97-AF65-F5344CB8AC3E}">
        <p14:creationId xmlns:p14="http://schemas.microsoft.com/office/powerpoint/2010/main" val="11105215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0423" y="1307550"/>
            <a:ext cx="6413863" cy="4561530"/>
          </a:xfrm>
          <a:prstGeom prst="rect">
            <a:avLst/>
          </a:prstGeom>
        </p:spPr>
      </p:pic>
      <p:pic>
        <p:nvPicPr>
          <p:cNvPr id="3" name="Picture 2"/>
          <p:cNvPicPr>
            <a:picLocks noChangeAspect="1"/>
          </p:cNvPicPr>
          <p:nvPr/>
        </p:nvPicPr>
        <p:blipFill>
          <a:blip r:embed="rId3"/>
          <a:stretch>
            <a:fillRect/>
          </a:stretch>
        </p:blipFill>
        <p:spPr>
          <a:xfrm>
            <a:off x="6353926" y="1733377"/>
            <a:ext cx="5803843" cy="4055138"/>
          </a:xfrm>
          <a:prstGeom prst="rect">
            <a:avLst/>
          </a:prstGeom>
        </p:spPr>
      </p:pic>
      <p:sp>
        <p:nvSpPr>
          <p:cNvPr id="4" name="TextBox 3"/>
          <p:cNvSpPr txBox="1"/>
          <p:nvPr/>
        </p:nvSpPr>
        <p:spPr>
          <a:xfrm>
            <a:off x="1898583" y="219456"/>
            <a:ext cx="8416728"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prstClr val="black"/>
                </a:solidFill>
                <a:latin typeface="Calibri" panose="020F0502020204030204"/>
              </a:rPr>
              <a:t>First clinical translation with low energy electrons</a:t>
            </a:r>
            <a:endParaRPr kumimoji="0" lang="en-GB"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55405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02422" y="359312"/>
            <a:ext cx="9191291" cy="6000000"/>
          </a:xfrm>
          <a:prstGeom prst="rect">
            <a:avLst/>
          </a:prstGeom>
        </p:spPr>
      </p:pic>
    </p:spTree>
    <p:extLst>
      <p:ext uri="{BB962C8B-B14F-4D97-AF65-F5344CB8AC3E}">
        <p14:creationId xmlns:p14="http://schemas.microsoft.com/office/powerpoint/2010/main" val="14536035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33882" y="1226663"/>
            <a:ext cx="11127273" cy="5096792"/>
          </a:xfrm>
          <a:prstGeom prst="rect">
            <a:avLst/>
          </a:prstGeom>
        </p:spPr>
      </p:pic>
      <p:sp>
        <p:nvSpPr>
          <p:cNvPr id="3" name="TextBox 2"/>
          <p:cNvSpPr txBox="1"/>
          <p:nvPr/>
        </p:nvSpPr>
        <p:spPr>
          <a:xfrm>
            <a:off x="2542899" y="293059"/>
            <a:ext cx="7183185" cy="584775"/>
          </a:xfrm>
          <a:prstGeom prst="rect">
            <a:avLst/>
          </a:prstGeom>
          <a:noFill/>
        </p:spPr>
        <p:txBody>
          <a:bodyPr wrap="none" rtlCol="0">
            <a:spAutoFit/>
          </a:bodyPr>
          <a:lstStyle/>
          <a:p>
            <a:pPr algn="ctr"/>
            <a:r>
              <a:rPr lang="en-US" sz="3200" dirty="0" smtClean="0"/>
              <a:t>What a high-energy electron beam can do</a:t>
            </a:r>
            <a:endParaRPr lang="en-GB" sz="3200" dirty="0"/>
          </a:p>
        </p:txBody>
      </p:sp>
      <p:sp>
        <p:nvSpPr>
          <p:cNvPr id="4" name="TextBox 3"/>
          <p:cNvSpPr txBox="1"/>
          <p:nvPr/>
        </p:nvSpPr>
        <p:spPr>
          <a:xfrm>
            <a:off x="10608415" y="6222045"/>
            <a:ext cx="1494255" cy="369332"/>
          </a:xfrm>
          <a:prstGeom prst="rect">
            <a:avLst/>
          </a:prstGeom>
          <a:noFill/>
        </p:spPr>
        <p:txBody>
          <a:bodyPr wrap="none" rtlCol="0">
            <a:spAutoFit/>
          </a:bodyPr>
          <a:lstStyle/>
          <a:p>
            <a:r>
              <a:rPr lang="en-US" dirty="0" smtClean="0"/>
              <a:t>Estelle </a:t>
            </a:r>
            <a:r>
              <a:rPr lang="en-US" dirty="0" err="1" smtClean="0"/>
              <a:t>Brierre</a:t>
            </a:r>
            <a:endParaRPr lang="en-GB" dirty="0"/>
          </a:p>
        </p:txBody>
      </p:sp>
      <p:sp>
        <p:nvSpPr>
          <p:cNvPr id="5" name="TextBox 4"/>
          <p:cNvSpPr txBox="1"/>
          <p:nvPr/>
        </p:nvSpPr>
        <p:spPr>
          <a:xfrm>
            <a:off x="10653171" y="1113780"/>
            <a:ext cx="1468735" cy="369332"/>
          </a:xfrm>
          <a:prstGeom prst="rect">
            <a:avLst/>
          </a:prstGeom>
          <a:noFill/>
        </p:spPr>
        <p:txBody>
          <a:bodyPr wrap="none" rtlCol="0">
            <a:spAutoFit/>
          </a:bodyPr>
          <a:lstStyle/>
          <a:p>
            <a:r>
              <a:rPr lang="en-US" dirty="0" smtClean="0"/>
              <a:t>2.5 Gycm</a:t>
            </a:r>
            <a:r>
              <a:rPr lang="en-US" baseline="30000" dirty="0" smtClean="0"/>
              <a:t>2</a:t>
            </a:r>
            <a:r>
              <a:rPr lang="en-US" dirty="0" smtClean="0"/>
              <a:t>/</a:t>
            </a:r>
            <a:r>
              <a:rPr lang="en-US" dirty="0" err="1" smtClean="0"/>
              <a:t>nC</a:t>
            </a:r>
            <a:endParaRPr lang="en-GB" dirty="0"/>
          </a:p>
        </p:txBody>
      </p:sp>
      <p:sp>
        <p:nvSpPr>
          <p:cNvPr id="6" name="TextBox 5"/>
          <p:cNvSpPr txBox="1"/>
          <p:nvPr/>
        </p:nvSpPr>
        <p:spPr>
          <a:xfrm>
            <a:off x="6339840" y="6138789"/>
            <a:ext cx="466794" cy="369332"/>
          </a:xfrm>
          <a:prstGeom prst="rect">
            <a:avLst/>
          </a:prstGeom>
          <a:noFill/>
        </p:spPr>
        <p:txBody>
          <a:bodyPr wrap="none" rtlCol="0">
            <a:spAutoFit/>
          </a:bodyPr>
          <a:lstStyle/>
          <a:p>
            <a:r>
              <a:rPr lang="en-US" dirty="0" smtClean="0"/>
              <a:t>cm</a:t>
            </a:r>
            <a:endParaRPr lang="en-GB" dirty="0"/>
          </a:p>
        </p:txBody>
      </p:sp>
      <p:sp>
        <p:nvSpPr>
          <p:cNvPr id="7" name="TextBox 6"/>
          <p:cNvSpPr txBox="1"/>
          <p:nvPr/>
        </p:nvSpPr>
        <p:spPr>
          <a:xfrm>
            <a:off x="115824" y="4047861"/>
            <a:ext cx="466794" cy="369332"/>
          </a:xfrm>
          <a:prstGeom prst="rect">
            <a:avLst/>
          </a:prstGeom>
          <a:noFill/>
        </p:spPr>
        <p:txBody>
          <a:bodyPr wrap="none" rtlCol="0">
            <a:spAutoFit/>
          </a:bodyPr>
          <a:lstStyle/>
          <a:p>
            <a:r>
              <a:rPr lang="en-US" dirty="0" smtClean="0"/>
              <a:t>cm</a:t>
            </a:r>
            <a:endParaRPr lang="en-GB" dirty="0"/>
          </a:p>
        </p:txBody>
      </p:sp>
      <p:sp>
        <p:nvSpPr>
          <p:cNvPr id="8" name="TextBox 7"/>
          <p:cNvSpPr txBox="1"/>
          <p:nvPr/>
        </p:nvSpPr>
        <p:spPr>
          <a:xfrm>
            <a:off x="4558948" y="881934"/>
            <a:ext cx="2775440" cy="369332"/>
          </a:xfrm>
          <a:prstGeom prst="rect">
            <a:avLst/>
          </a:prstGeom>
          <a:noFill/>
        </p:spPr>
        <p:txBody>
          <a:bodyPr wrap="none" rtlCol="0">
            <a:spAutoFit/>
          </a:bodyPr>
          <a:lstStyle/>
          <a:p>
            <a:r>
              <a:rPr lang="en-US" dirty="0" smtClean="0"/>
              <a:t>200 MeV electrons in water</a:t>
            </a:r>
            <a:endParaRPr lang="en-GB" dirty="0"/>
          </a:p>
        </p:txBody>
      </p:sp>
    </p:spTree>
    <p:extLst>
      <p:ext uri="{BB962C8B-B14F-4D97-AF65-F5344CB8AC3E}">
        <p14:creationId xmlns:p14="http://schemas.microsoft.com/office/powerpoint/2010/main" val="1079882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84960" y="2164080"/>
            <a:ext cx="8613648" cy="461665"/>
          </a:xfrm>
          <a:prstGeom prst="rect">
            <a:avLst/>
          </a:prstGeom>
          <a:noFill/>
        </p:spPr>
        <p:txBody>
          <a:bodyPr wrap="square" rtlCol="0">
            <a:spAutoFit/>
          </a:bodyPr>
          <a:lstStyle/>
          <a:p>
            <a:pPr algn="ctr"/>
            <a:r>
              <a:rPr lang="en-US" sz="2400" dirty="0" smtClean="0"/>
              <a:t>Microscopic scale</a:t>
            </a:r>
          </a:p>
        </p:txBody>
      </p:sp>
    </p:spTree>
    <p:extLst>
      <p:ext uri="{BB962C8B-B14F-4D97-AF65-F5344CB8AC3E}">
        <p14:creationId xmlns:p14="http://schemas.microsoft.com/office/powerpoint/2010/main" val="20085580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10496" y="219456"/>
            <a:ext cx="5192896" cy="584775"/>
          </a:xfrm>
          <a:prstGeom prst="rect">
            <a:avLst/>
          </a:prstGeom>
          <a:noFill/>
        </p:spPr>
        <p:txBody>
          <a:bodyPr wrap="none" rtlCol="0">
            <a:spAutoFit/>
          </a:bodyPr>
          <a:lstStyle/>
          <a:p>
            <a:pPr algn="ctr"/>
            <a:r>
              <a:rPr lang="en-US" sz="3200" dirty="0" smtClean="0"/>
              <a:t>The CHUV-CERN collaboration</a:t>
            </a:r>
            <a:endParaRPr lang="en-GB" sz="3200" dirty="0"/>
          </a:p>
        </p:txBody>
      </p:sp>
      <p:sp>
        <p:nvSpPr>
          <p:cNvPr id="3" name="TextBox 2"/>
          <p:cNvSpPr txBox="1"/>
          <p:nvPr/>
        </p:nvSpPr>
        <p:spPr>
          <a:xfrm>
            <a:off x="500471" y="1450109"/>
            <a:ext cx="11212945" cy="4524315"/>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From a few coincidences then follow up discussions (a story for another day) CHUV and CERN realized that electron linac technology developed for CLIC could be the basis for a facility for treating large, deep-seated tumors in FLASH timescales – extending CHUV’s clinical translation program.</a:t>
            </a:r>
          </a:p>
          <a:p>
            <a:pPr marL="285750" indent="-285750">
              <a:buFont typeface="Arial" panose="020B0604020202020204" pitchFamily="34" charset="0"/>
              <a:buChar char="•"/>
            </a:pPr>
            <a:r>
              <a:rPr lang="en-US" sz="2400" dirty="0" smtClean="0">
                <a:solidFill>
                  <a:srgbClr val="0070C0"/>
                </a:solidFill>
              </a:rPr>
              <a:t>An extremely dynamic collaboration started in early 2019 to make a conceptual design of such a facility. This design is now done, feasibility OK and we have a good idea of the critical areas.</a:t>
            </a:r>
          </a:p>
          <a:p>
            <a:pPr marL="285750" indent="-285750">
              <a:buFont typeface="Arial" panose="020B0604020202020204" pitchFamily="34" charset="0"/>
              <a:buChar char="•"/>
            </a:pPr>
            <a:r>
              <a:rPr lang="en-US" sz="2400" dirty="0" smtClean="0"/>
              <a:t>CHUV succeeded in finding a donor to fund the construction of the facility. </a:t>
            </a:r>
          </a:p>
          <a:p>
            <a:pPr marL="285750" indent="-285750">
              <a:buFont typeface="Arial" panose="020B0604020202020204" pitchFamily="34" charset="0"/>
              <a:buChar char="•"/>
            </a:pPr>
            <a:r>
              <a:rPr lang="en-US" sz="2400" dirty="0" smtClean="0">
                <a:solidFill>
                  <a:srgbClr val="0070C0"/>
                </a:solidFill>
              </a:rPr>
              <a:t>The project officially started on 1 September 2022, and ramp-up – as a collaboration, at CHUV and at CERN – </a:t>
            </a:r>
            <a:r>
              <a:rPr lang="en-US" sz="2400" dirty="0">
                <a:solidFill>
                  <a:srgbClr val="0070C0"/>
                </a:solidFill>
              </a:rPr>
              <a:t>i</a:t>
            </a:r>
            <a:r>
              <a:rPr lang="en-US" sz="2400" dirty="0" smtClean="0">
                <a:solidFill>
                  <a:srgbClr val="0070C0"/>
                </a:solidFill>
              </a:rPr>
              <a:t>s now underway.</a:t>
            </a:r>
          </a:p>
          <a:p>
            <a:pPr marL="285750" indent="-285750">
              <a:buFont typeface="Arial" panose="020B0604020202020204" pitchFamily="34" charset="0"/>
              <a:buChar char="•"/>
            </a:pPr>
            <a:r>
              <a:rPr lang="en-US" sz="2400" dirty="0" smtClean="0"/>
              <a:t>Participation of an industrial partner is planned and investigation and discussions are underway.</a:t>
            </a:r>
            <a:endParaRPr lang="en-GB" sz="2400" dirty="0"/>
          </a:p>
        </p:txBody>
      </p:sp>
    </p:spTree>
    <p:extLst>
      <p:ext uri="{BB962C8B-B14F-4D97-AF65-F5344CB8AC3E}">
        <p14:creationId xmlns:p14="http://schemas.microsoft.com/office/powerpoint/2010/main" val="37217832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57368" y="219456"/>
            <a:ext cx="1299138" cy="584775"/>
          </a:xfrm>
          <a:prstGeom prst="rect">
            <a:avLst/>
          </a:prstGeom>
          <a:noFill/>
        </p:spPr>
        <p:txBody>
          <a:bodyPr wrap="none" rtlCol="0">
            <a:spAutoFit/>
          </a:bodyPr>
          <a:lstStyle/>
          <a:p>
            <a:pPr algn="ctr"/>
            <a:r>
              <a:rPr lang="en-US" sz="3200" dirty="0" smtClean="0"/>
              <a:t>Layout</a:t>
            </a:r>
            <a:endParaRPr lang="en-GB" sz="3200" dirty="0"/>
          </a:p>
        </p:txBody>
      </p:sp>
      <p:sp>
        <p:nvSpPr>
          <p:cNvPr id="3" name="Rectangle 2"/>
          <p:cNvSpPr/>
          <p:nvPr/>
        </p:nvSpPr>
        <p:spPr>
          <a:xfrm>
            <a:off x="2640210" y="2189430"/>
            <a:ext cx="1011936"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4105771" y="2189430"/>
            <a:ext cx="3580690"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rapezoid 4"/>
          <p:cNvSpPr/>
          <p:nvPr/>
        </p:nvSpPr>
        <p:spPr>
          <a:xfrm rot="12754775">
            <a:off x="8299553" y="2300351"/>
            <a:ext cx="982217" cy="504357"/>
          </a:xfrm>
          <a:prstGeom prst="trapezoid">
            <a:avLst>
              <a:gd name="adj" fmla="val 62850"/>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rapezoid 5"/>
          <p:cNvSpPr/>
          <p:nvPr/>
        </p:nvSpPr>
        <p:spPr>
          <a:xfrm rot="16200000">
            <a:off x="9482719" y="3704109"/>
            <a:ext cx="614801"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rapezoid 6"/>
          <p:cNvSpPr/>
          <p:nvPr/>
        </p:nvSpPr>
        <p:spPr>
          <a:xfrm rot="5400000">
            <a:off x="7490680" y="3704110"/>
            <a:ext cx="614799"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8412527" y="5232023"/>
            <a:ext cx="756271" cy="391885"/>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p:cNvCxnSpPr>
            <a:endCxn id="5" idx="3"/>
          </p:cNvCxnSpPr>
          <p:nvPr/>
        </p:nvCxnSpPr>
        <p:spPr>
          <a:xfrm flipV="1">
            <a:off x="2983833" y="2373426"/>
            <a:ext cx="5526553" cy="5713"/>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7" idx="1"/>
            <a:endCxn id="5" idx="0"/>
          </p:cNvCxnSpPr>
          <p:nvPr/>
        </p:nvCxnSpPr>
        <p:spPr>
          <a:xfrm flipV="1">
            <a:off x="7798080" y="2765026"/>
            <a:ext cx="856790" cy="960068"/>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7" idx="3"/>
          </p:cNvCxnSpPr>
          <p:nvPr/>
        </p:nvCxnSpPr>
        <p:spPr>
          <a:xfrm>
            <a:off x="7798080" y="4136585"/>
            <a:ext cx="992582"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5" idx="1"/>
            <a:endCxn id="6" idx="3"/>
          </p:cNvCxnSpPr>
          <p:nvPr/>
        </p:nvCxnSpPr>
        <p:spPr>
          <a:xfrm>
            <a:off x="9070937" y="2731632"/>
            <a:ext cx="719183" cy="99346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8817435" y="4136585"/>
            <a:ext cx="999458"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608793" y="3207738"/>
            <a:ext cx="3319820" cy="369332"/>
          </a:xfrm>
          <a:prstGeom prst="rect">
            <a:avLst/>
          </a:prstGeom>
          <a:noFill/>
        </p:spPr>
        <p:txBody>
          <a:bodyPr wrap="none" rtlCol="0">
            <a:spAutoFit/>
          </a:bodyPr>
          <a:lstStyle/>
          <a:p>
            <a:r>
              <a:rPr lang="en-US" dirty="0" smtClean="0"/>
              <a:t>S-band laser driven </a:t>
            </a:r>
            <a:r>
              <a:rPr lang="en-US" dirty="0" err="1" smtClean="0"/>
              <a:t>photoinjector</a:t>
            </a:r>
            <a:endParaRPr lang="en-GB" dirty="0"/>
          </a:p>
        </p:txBody>
      </p:sp>
      <p:cxnSp>
        <p:nvCxnSpPr>
          <p:cNvPr id="46" name="Straight Arrow Connector 45"/>
          <p:cNvCxnSpPr/>
          <p:nvPr/>
        </p:nvCxnSpPr>
        <p:spPr>
          <a:xfrm flipV="1">
            <a:off x="3099380" y="2676980"/>
            <a:ext cx="46798" cy="530758"/>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690162" y="1221133"/>
            <a:ext cx="1340432" cy="369332"/>
          </a:xfrm>
          <a:prstGeom prst="rect">
            <a:avLst/>
          </a:prstGeom>
          <a:noFill/>
        </p:spPr>
        <p:txBody>
          <a:bodyPr wrap="none" rtlCol="0">
            <a:spAutoFit/>
          </a:bodyPr>
          <a:lstStyle/>
          <a:p>
            <a:r>
              <a:rPr lang="en-US" dirty="0" smtClean="0"/>
              <a:t>X-band linac</a:t>
            </a:r>
            <a:endParaRPr lang="en-GB" dirty="0"/>
          </a:p>
        </p:txBody>
      </p:sp>
      <p:cxnSp>
        <p:nvCxnSpPr>
          <p:cNvPr id="49" name="Straight Arrow Connector 48"/>
          <p:cNvCxnSpPr/>
          <p:nvPr/>
        </p:nvCxnSpPr>
        <p:spPr>
          <a:xfrm>
            <a:off x="5356617" y="1613044"/>
            <a:ext cx="100751" cy="462541"/>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10204032" y="5501068"/>
            <a:ext cx="848758" cy="369332"/>
          </a:xfrm>
          <a:prstGeom prst="rect">
            <a:avLst/>
          </a:prstGeom>
          <a:noFill/>
        </p:spPr>
        <p:txBody>
          <a:bodyPr wrap="none" rtlCol="0">
            <a:spAutoFit/>
          </a:bodyPr>
          <a:lstStyle/>
          <a:p>
            <a:r>
              <a:rPr lang="en-US" dirty="0" smtClean="0"/>
              <a:t>Patient</a:t>
            </a:r>
            <a:endParaRPr lang="en-GB" dirty="0"/>
          </a:p>
        </p:txBody>
      </p:sp>
      <p:cxnSp>
        <p:nvCxnSpPr>
          <p:cNvPr id="53" name="Straight Arrow Connector 52"/>
          <p:cNvCxnSpPr>
            <a:stCxn id="52" idx="1"/>
          </p:cNvCxnSpPr>
          <p:nvPr/>
        </p:nvCxnSpPr>
        <p:spPr>
          <a:xfrm flipH="1" flipV="1">
            <a:off x="9340282" y="5518732"/>
            <a:ext cx="863750" cy="16700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8906417" y="1265651"/>
            <a:ext cx="2220864" cy="369332"/>
          </a:xfrm>
          <a:prstGeom prst="rect">
            <a:avLst/>
          </a:prstGeom>
          <a:noFill/>
        </p:spPr>
        <p:txBody>
          <a:bodyPr wrap="none" rtlCol="0">
            <a:spAutoFit/>
          </a:bodyPr>
          <a:lstStyle/>
          <a:p>
            <a:r>
              <a:rPr lang="en-US" dirty="0" smtClean="0"/>
              <a:t>Beam delivery system</a:t>
            </a:r>
            <a:endParaRPr lang="en-GB" dirty="0"/>
          </a:p>
        </p:txBody>
      </p:sp>
      <p:cxnSp>
        <p:nvCxnSpPr>
          <p:cNvPr id="57" name="Straight Arrow Connector 56"/>
          <p:cNvCxnSpPr/>
          <p:nvPr/>
        </p:nvCxnSpPr>
        <p:spPr>
          <a:xfrm flipH="1">
            <a:off x="9652764" y="1720766"/>
            <a:ext cx="313709" cy="56867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3831688" y="6050165"/>
            <a:ext cx="4397811" cy="0"/>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5618460" y="6160169"/>
            <a:ext cx="824265" cy="369332"/>
          </a:xfrm>
          <a:prstGeom prst="rect">
            <a:avLst/>
          </a:prstGeom>
          <a:noFill/>
        </p:spPr>
        <p:txBody>
          <a:bodyPr wrap="none" rtlCol="0">
            <a:spAutoFit/>
          </a:bodyPr>
          <a:lstStyle/>
          <a:p>
            <a:r>
              <a:rPr lang="en-US" dirty="0" smtClean="0"/>
              <a:t>≈ 10 m</a:t>
            </a:r>
            <a:endParaRPr lang="en-GB" dirty="0"/>
          </a:p>
        </p:txBody>
      </p:sp>
      <p:sp>
        <p:nvSpPr>
          <p:cNvPr id="63" name="TextBox 62"/>
          <p:cNvSpPr txBox="1"/>
          <p:nvPr/>
        </p:nvSpPr>
        <p:spPr>
          <a:xfrm>
            <a:off x="5406992" y="4710630"/>
            <a:ext cx="1545103" cy="369332"/>
          </a:xfrm>
          <a:prstGeom prst="rect">
            <a:avLst/>
          </a:prstGeom>
          <a:noFill/>
        </p:spPr>
        <p:txBody>
          <a:bodyPr wrap="none" rtlCol="0">
            <a:spAutoFit/>
          </a:bodyPr>
          <a:lstStyle/>
          <a:p>
            <a:r>
              <a:rPr lang="en-US" dirty="0" smtClean="0"/>
              <a:t>Electron beam</a:t>
            </a:r>
            <a:endParaRPr lang="en-GB" dirty="0"/>
          </a:p>
        </p:txBody>
      </p:sp>
      <p:cxnSp>
        <p:nvCxnSpPr>
          <p:cNvPr id="64" name="Straight Arrow Connector 63"/>
          <p:cNvCxnSpPr/>
          <p:nvPr/>
        </p:nvCxnSpPr>
        <p:spPr>
          <a:xfrm flipV="1">
            <a:off x="6952095" y="4695297"/>
            <a:ext cx="1023123" cy="199999"/>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1442415" y="4199138"/>
            <a:ext cx="2715699" cy="830997"/>
          </a:xfrm>
          <a:prstGeom prst="rect">
            <a:avLst/>
          </a:prstGeom>
          <a:noFill/>
        </p:spPr>
        <p:txBody>
          <a:bodyPr wrap="square" rtlCol="0">
            <a:spAutoFit/>
          </a:bodyPr>
          <a:lstStyle/>
          <a:p>
            <a:r>
              <a:rPr lang="en-US" sz="2400" dirty="0" smtClean="0"/>
              <a:t>S-band is 3 GHz</a:t>
            </a:r>
          </a:p>
          <a:p>
            <a:r>
              <a:rPr lang="en-US" sz="2400" dirty="0" smtClean="0"/>
              <a:t>X-band is 12 GHz</a:t>
            </a:r>
            <a:endParaRPr lang="en-GB" sz="2400" dirty="0"/>
          </a:p>
        </p:txBody>
      </p:sp>
    </p:spTree>
    <p:extLst>
      <p:ext uri="{BB962C8B-B14F-4D97-AF65-F5344CB8AC3E}">
        <p14:creationId xmlns:p14="http://schemas.microsoft.com/office/powerpoint/2010/main" val="39558656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90115" y="219456"/>
            <a:ext cx="3033651" cy="584775"/>
          </a:xfrm>
          <a:prstGeom prst="rect">
            <a:avLst/>
          </a:prstGeom>
          <a:noFill/>
        </p:spPr>
        <p:txBody>
          <a:bodyPr wrap="none" rtlCol="0">
            <a:spAutoFit/>
          </a:bodyPr>
          <a:lstStyle/>
          <a:p>
            <a:pPr algn="ctr"/>
            <a:r>
              <a:rPr lang="en-US" sz="3200" dirty="0" smtClean="0"/>
              <a:t>Basic parameters</a:t>
            </a:r>
            <a:endParaRPr lang="en-GB" sz="3200" dirty="0"/>
          </a:p>
        </p:txBody>
      </p:sp>
      <p:sp>
        <p:nvSpPr>
          <p:cNvPr id="3" name="Rectangle 2"/>
          <p:cNvSpPr/>
          <p:nvPr/>
        </p:nvSpPr>
        <p:spPr>
          <a:xfrm>
            <a:off x="2640210" y="2189430"/>
            <a:ext cx="1011936"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4105771" y="2189430"/>
            <a:ext cx="3580690"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rapezoid 4"/>
          <p:cNvSpPr/>
          <p:nvPr/>
        </p:nvSpPr>
        <p:spPr>
          <a:xfrm rot="12754775">
            <a:off x="8299553" y="2300351"/>
            <a:ext cx="982217" cy="504357"/>
          </a:xfrm>
          <a:prstGeom prst="trapezoid">
            <a:avLst>
              <a:gd name="adj" fmla="val 62850"/>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rapezoid 5"/>
          <p:cNvSpPr/>
          <p:nvPr/>
        </p:nvSpPr>
        <p:spPr>
          <a:xfrm rot="16200000">
            <a:off x="9482719" y="3704109"/>
            <a:ext cx="614801"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rapezoid 6"/>
          <p:cNvSpPr/>
          <p:nvPr/>
        </p:nvSpPr>
        <p:spPr>
          <a:xfrm rot="5400000">
            <a:off x="7490680" y="3704110"/>
            <a:ext cx="614799"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8412527" y="5232023"/>
            <a:ext cx="756271" cy="391885"/>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p:cNvCxnSpPr>
            <a:endCxn id="5" idx="3"/>
          </p:cNvCxnSpPr>
          <p:nvPr/>
        </p:nvCxnSpPr>
        <p:spPr>
          <a:xfrm flipV="1">
            <a:off x="2983833" y="2373426"/>
            <a:ext cx="5526553" cy="5713"/>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7" idx="1"/>
            <a:endCxn id="5" idx="0"/>
          </p:cNvCxnSpPr>
          <p:nvPr/>
        </p:nvCxnSpPr>
        <p:spPr>
          <a:xfrm flipV="1">
            <a:off x="7798080" y="2765026"/>
            <a:ext cx="856790" cy="960068"/>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7" idx="3"/>
          </p:cNvCxnSpPr>
          <p:nvPr/>
        </p:nvCxnSpPr>
        <p:spPr>
          <a:xfrm>
            <a:off x="7798080" y="4136585"/>
            <a:ext cx="992582"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5" idx="1"/>
            <a:endCxn id="6" idx="3"/>
          </p:cNvCxnSpPr>
          <p:nvPr/>
        </p:nvCxnSpPr>
        <p:spPr>
          <a:xfrm>
            <a:off x="9070937" y="2731632"/>
            <a:ext cx="719183" cy="99346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8817435" y="4136585"/>
            <a:ext cx="999458"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608793" y="3207738"/>
            <a:ext cx="3319820" cy="369332"/>
          </a:xfrm>
          <a:prstGeom prst="rect">
            <a:avLst/>
          </a:prstGeom>
          <a:noFill/>
        </p:spPr>
        <p:txBody>
          <a:bodyPr wrap="none" rtlCol="0">
            <a:spAutoFit/>
          </a:bodyPr>
          <a:lstStyle/>
          <a:p>
            <a:r>
              <a:rPr lang="en-US" dirty="0" smtClean="0"/>
              <a:t>S-band laser driven </a:t>
            </a:r>
            <a:r>
              <a:rPr lang="en-US" dirty="0" err="1" smtClean="0"/>
              <a:t>photoinjector</a:t>
            </a:r>
            <a:endParaRPr lang="en-GB" dirty="0"/>
          </a:p>
        </p:txBody>
      </p:sp>
      <p:cxnSp>
        <p:nvCxnSpPr>
          <p:cNvPr id="46" name="Straight Arrow Connector 45"/>
          <p:cNvCxnSpPr/>
          <p:nvPr/>
        </p:nvCxnSpPr>
        <p:spPr>
          <a:xfrm flipV="1">
            <a:off x="3099380" y="2676980"/>
            <a:ext cx="46798" cy="530758"/>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690162" y="1221133"/>
            <a:ext cx="1340432" cy="369332"/>
          </a:xfrm>
          <a:prstGeom prst="rect">
            <a:avLst/>
          </a:prstGeom>
          <a:noFill/>
        </p:spPr>
        <p:txBody>
          <a:bodyPr wrap="none" rtlCol="0">
            <a:spAutoFit/>
          </a:bodyPr>
          <a:lstStyle/>
          <a:p>
            <a:r>
              <a:rPr lang="en-US" dirty="0" smtClean="0"/>
              <a:t>X-band linac</a:t>
            </a:r>
            <a:endParaRPr lang="en-GB" dirty="0"/>
          </a:p>
        </p:txBody>
      </p:sp>
      <p:cxnSp>
        <p:nvCxnSpPr>
          <p:cNvPr id="49" name="Straight Arrow Connector 48"/>
          <p:cNvCxnSpPr/>
          <p:nvPr/>
        </p:nvCxnSpPr>
        <p:spPr>
          <a:xfrm>
            <a:off x="5356617" y="1613044"/>
            <a:ext cx="100751" cy="462541"/>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10204032" y="5501068"/>
            <a:ext cx="848758" cy="369332"/>
          </a:xfrm>
          <a:prstGeom prst="rect">
            <a:avLst/>
          </a:prstGeom>
          <a:noFill/>
        </p:spPr>
        <p:txBody>
          <a:bodyPr wrap="none" rtlCol="0">
            <a:spAutoFit/>
          </a:bodyPr>
          <a:lstStyle/>
          <a:p>
            <a:r>
              <a:rPr lang="en-US" dirty="0" smtClean="0"/>
              <a:t>Patient</a:t>
            </a:r>
            <a:endParaRPr lang="en-GB" dirty="0"/>
          </a:p>
        </p:txBody>
      </p:sp>
      <p:cxnSp>
        <p:nvCxnSpPr>
          <p:cNvPr id="53" name="Straight Arrow Connector 52"/>
          <p:cNvCxnSpPr>
            <a:stCxn id="52" idx="1"/>
          </p:cNvCxnSpPr>
          <p:nvPr/>
        </p:nvCxnSpPr>
        <p:spPr>
          <a:xfrm flipH="1" flipV="1">
            <a:off x="9340282" y="5518732"/>
            <a:ext cx="863750" cy="16700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8906417" y="1265651"/>
            <a:ext cx="2220864" cy="369332"/>
          </a:xfrm>
          <a:prstGeom prst="rect">
            <a:avLst/>
          </a:prstGeom>
          <a:noFill/>
        </p:spPr>
        <p:txBody>
          <a:bodyPr wrap="none" rtlCol="0">
            <a:spAutoFit/>
          </a:bodyPr>
          <a:lstStyle/>
          <a:p>
            <a:r>
              <a:rPr lang="en-US" dirty="0" smtClean="0"/>
              <a:t>Beam delivery system</a:t>
            </a:r>
            <a:endParaRPr lang="en-GB" dirty="0"/>
          </a:p>
        </p:txBody>
      </p:sp>
      <p:cxnSp>
        <p:nvCxnSpPr>
          <p:cNvPr id="57" name="Straight Arrow Connector 56"/>
          <p:cNvCxnSpPr/>
          <p:nvPr/>
        </p:nvCxnSpPr>
        <p:spPr>
          <a:xfrm flipH="1">
            <a:off x="9652764" y="1720766"/>
            <a:ext cx="313709" cy="56867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59491" y="3970869"/>
            <a:ext cx="6382177" cy="1938992"/>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Maximum energy of beam &gt; 100 MeV – </a:t>
            </a:r>
            <a:r>
              <a:rPr lang="en-US" sz="2000" dirty="0" smtClean="0">
                <a:solidFill>
                  <a:srgbClr val="FF0000"/>
                </a:solidFill>
              </a:rPr>
              <a:t>Depth of tumor</a:t>
            </a:r>
          </a:p>
          <a:p>
            <a:pPr marL="285750" indent="-285750">
              <a:buFont typeface="Arial" panose="020B0604020202020204" pitchFamily="34" charset="0"/>
              <a:buChar char="•"/>
            </a:pPr>
            <a:r>
              <a:rPr lang="en-US" sz="2000" dirty="0" smtClean="0"/>
              <a:t>Treatment time &lt; 500 </a:t>
            </a:r>
            <a:r>
              <a:rPr lang="en-US" sz="2000" dirty="0" err="1" smtClean="0"/>
              <a:t>ms</a:t>
            </a:r>
            <a:r>
              <a:rPr lang="en-US" sz="2000" dirty="0" smtClean="0"/>
              <a:t> – </a:t>
            </a:r>
            <a:r>
              <a:rPr lang="en-US" sz="2000" dirty="0" smtClean="0">
                <a:solidFill>
                  <a:srgbClr val="FF0000"/>
                </a:solidFill>
              </a:rPr>
              <a:t>FLASH effect</a:t>
            </a:r>
          </a:p>
          <a:p>
            <a:pPr marL="285750" indent="-285750">
              <a:buFont typeface="Arial" panose="020B0604020202020204" pitchFamily="34" charset="0"/>
              <a:buChar char="•"/>
            </a:pPr>
            <a:r>
              <a:rPr lang="en-US" sz="2000" dirty="0" smtClean="0"/>
              <a:t>Largest field &gt; 10 cm – </a:t>
            </a:r>
            <a:r>
              <a:rPr lang="en-US" sz="2000" dirty="0" smtClean="0">
                <a:solidFill>
                  <a:srgbClr val="FF0000"/>
                </a:solidFill>
              </a:rPr>
              <a:t>Clinical scope</a:t>
            </a:r>
          </a:p>
          <a:p>
            <a:pPr marL="285750" indent="-285750">
              <a:buFont typeface="Arial" panose="020B0604020202020204" pitchFamily="34" charset="0"/>
              <a:buChar char="•"/>
            </a:pPr>
            <a:r>
              <a:rPr lang="en-US" sz="2000" dirty="0" smtClean="0"/>
              <a:t>Current </a:t>
            </a:r>
            <a:r>
              <a:rPr lang="en-US" sz="2000" dirty="0"/>
              <a:t>average over treatment &gt; 100 µA – </a:t>
            </a:r>
            <a:r>
              <a:rPr lang="en-US" sz="2000" dirty="0">
                <a:solidFill>
                  <a:srgbClr val="FF0000"/>
                </a:solidFill>
              </a:rPr>
              <a:t>Field size over time capability</a:t>
            </a:r>
          </a:p>
          <a:p>
            <a:pPr marL="285750" indent="-285750">
              <a:buFont typeface="Arial" panose="020B0604020202020204" pitchFamily="34" charset="0"/>
              <a:buChar char="•"/>
            </a:pPr>
            <a:endParaRPr lang="en-GB" sz="2000" dirty="0">
              <a:solidFill>
                <a:srgbClr val="FF0000"/>
              </a:solidFill>
            </a:endParaRPr>
          </a:p>
        </p:txBody>
      </p:sp>
      <p:sp>
        <p:nvSpPr>
          <p:cNvPr id="24" name="TextBox 23"/>
          <p:cNvSpPr txBox="1"/>
          <p:nvPr/>
        </p:nvSpPr>
        <p:spPr>
          <a:xfrm>
            <a:off x="6141358" y="5518732"/>
            <a:ext cx="1545103" cy="369332"/>
          </a:xfrm>
          <a:prstGeom prst="rect">
            <a:avLst/>
          </a:prstGeom>
          <a:noFill/>
        </p:spPr>
        <p:txBody>
          <a:bodyPr wrap="none" rtlCol="0">
            <a:spAutoFit/>
          </a:bodyPr>
          <a:lstStyle/>
          <a:p>
            <a:r>
              <a:rPr lang="en-US" dirty="0" smtClean="0"/>
              <a:t>Electron beam</a:t>
            </a:r>
            <a:endParaRPr lang="en-GB" dirty="0"/>
          </a:p>
        </p:txBody>
      </p:sp>
      <p:cxnSp>
        <p:nvCxnSpPr>
          <p:cNvPr id="25" name="Straight Arrow Connector 24"/>
          <p:cNvCxnSpPr/>
          <p:nvPr/>
        </p:nvCxnSpPr>
        <p:spPr>
          <a:xfrm flipV="1">
            <a:off x="7418832" y="4695298"/>
            <a:ext cx="556386" cy="823434"/>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456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3635" y="219456"/>
            <a:ext cx="6886629" cy="584775"/>
          </a:xfrm>
          <a:prstGeom prst="rect">
            <a:avLst/>
          </a:prstGeom>
          <a:noFill/>
        </p:spPr>
        <p:txBody>
          <a:bodyPr wrap="none" rtlCol="0">
            <a:spAutoFit/>
          </a:bodyPr>
          <a:lstStyle/>
          <a:p>
            <a:pPr algn="ctr"/>
            <a:r>
              <a:rPr lang="en-US" sz="3200" dirty="0" smtClean="0"/>
              <a:t>Starting in the middle – the X-band linac</a:t>
            </a:r>
            <a:endParaRPr lang="en-GB" sz="3200" dirty="0"/>
          </a:p>
        </p:txBody>
      </p:sp>
      <p:sp>
        <p:nvSpPr>
          <p:cNvPr id="3" name="Rectangle 2"/>
          <p:cNvSpPr/>
          <p:nvPr/>
        </p:nvSpPr>
        <p:spPr>
          <a:xfrm>
            <a:off x="2640210" y="2189430"/>
            <a:ext cx="1011936"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4105771" y="2189430"/>
            <a:ext cx="3580690"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rapezoid 4"/>
          <p:cNvSpPr/>
          <p:nvPr/>
        </p:nvSpPr>
        <p:spPr>
          <a:xfrm rot="12754775">
            <a:off x="8299553" y="2300351"/>
            <a:ext cx="982217" cy="504357"/>
          </a:xfrm>
          <a:prstGeom prst="trapezoid">
            <a:avLst>
              <a:gd name="adj" fmla="val 62850"/>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rapezoid 5"/>
          <p:cNvSpPr/>
          <p:nvPr/>
        </p:nvSpPr>
        <p:spPr>
          <a:xfrm rot="16200000">
            <a:off x="9482719" y="3704109"/>
            <a:ext cx="614801"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rapezoid 6"/>
          <p:cNvSpPr/>
          <p:nvPr/>
        </p:nvSpPr>
        <p:spPr>
          <a:xfrm rot="5400000">
            <a:off x="7490680" y="3704110"/>
            <a:ext cx="614799"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8412527" y="5232023"/>
            <a:ext cx="756271" cy="391885"/>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p:cNvCxnSpPr>
            <a:endCxn id="5" idx="3"/>
          </p:cNvCxnSpPr>
          <p:nvPr/>
        </p:nvCxnSpPr>
        <p:spPr>
          <a:xfrm flipV="1">
            <a:off x="2983833" y="2373426"/>
            <a:ext cx="5526553" cy="5713"/>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7" idx="1"/>
            <a:endCxn id="5" idx="0"/>
          </p:cNvCxnSpPr>
          <p:nvPr/>
        </p:nvCxnSpPr>
        <p:spPr>
          <a:xfrm flipV="1">
            <a:off x="7798080" y="2765026"/>
            <a:ext cx="856790" cy="960068"/>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7" idx="3"/>
          </p:cNvCxnSpPr>
          <p:nvPr/>
        </p:nvCxnSpPr>
        <p:spPr>
          <a:xfrm>
            <a:off x="7798080" y="4136585"/>
            <a:ext cx="992582"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5" idx="1"/>
            <a:endCxn id="6" idx="3"/>
          </p:cNvCxnSpPr>
          <p:nvPr/>
        </p:nvCxnSpPr>
        <p:spPr>
          <a:xfrm>
            <a:off x="9070937" y="2731632"/>
            <a:ext cx="719183" cy="99346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8817435" y="4136585"/>
            <a:ext cx="999458"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608793" y="3207738"/>
            <a:ext cx="3319820" cy="369332"/>
          </a:xfrm>
          <a:prstGeom prst="rect">
            <a:avLst/>
          </a:prstGeom>
          <a:noFill/>
        </p:spPr>
        <p:txBody>
          <a:bodyPr wrap="none" rtlCol="0">
            <a:spAutoFit/>
          </a:bodyPr>
          <a:lstStyle/>
          <a:p>
            <a:r>
              <a:rPr lang="en-US" dirty="0" smtClean="0"/>
              <a:t>S-band laser driven </a:t>
            </a:r>
            <a:r>
              <a:rPr lang="en-US" dirty="0" err="1" smtClean="0"/>
              <a:t>photoinjector</a:t>
            </a:r>
            <a:endParaRPr lang="en-GB" dirty="0"/>
          </a:p>
        </p:txBody>
      </p:sp>
      <p:cxnSp>
        <p:nvCxnSpPr>
          <p:cNvPr id="46" name="Straight Arrow Connector 45"/>
          <p:cNvCxnSpPr/>
          <p:nvPr/>
        </p:nvCxnSpPr>
        <p:spPr>
          <a:xfrm flipV="1">
            <a:off x="3099380" y="2676980"/>
            <a:ext cx="46798" cy="530758"/>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690162" y="1221133"/>
            <a:ext cx="1340432" cy="369332"/>
          </a:xfrm>
          <a:prstGeom prst="rect">
            <a:avLst/>
          </a:prstGeom>
          <a:noFill/>
        </p:spPr>
        <p:txBody>
          <a:bodyPr wrap="none" rtlCol="0">
            <a:spAutoFit/>
          </a:bodyPr>
          <a:lstStyle/>
          <a:p>
            <a:r>
              <a:rPr lang="en-US" dirty="0" smtClean="0"/>
              <a:t>X-band linac</a:t>
            </a:r>
            <a:endParaRPr lang="en-GB" dirty="0"/>
          </a:p>
        </p:txBody>
      </p:sp>
      <p:cxnSp>
        <p:nvCxnSpPr>
          <p:cNvPr id="49" name="Straight Arrow Connector 48"/>
          <p:cNvCxnSpPr/>
          <p:nvPr/>
        </p:nvCxnSpPr>
        <p:spPr>
          <a:xfrm>
            <a:off x="5356617" y="1613044"/>
            <a:ext cx="100751" cy="462541"/>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10204032" y="5501068"/>
            <a:ext cx="848758" cy="369332"/>
          </a:xfrm>
          <a:prstGeom prst="rect">
            <a:avLst/>
          </a:prstGeom>
          <a:noFill/>
        </p:spPr>
        <p:txBody>
          <a:bodyPr wrap="none" rtlCol="0">
            <a:spAutoFit/>
          </a:bodyPr>
          <a:lstStyle/>
          <a:p>
            <a:r>
              <a:rPr lang="en-US" dirty="0" smtClean="0"/>
              <a:t>Patient</a:t>
            </a:r>
            <a:endParaRPr lang="en-GB" dirty="0"/>
          </a:p>
        </p:txBody>
      </p:sp>
      <p:cxnSp>
        <p:nvCxnSpPr>
          <p:cNvPr id="53" name="Straight Arrow Connector 52"/>
          <p:cNvCxnSpPr>
            <a:stCxn id="52" idx="1"/>
          </p:cNvCxnSpPr>
          <p:nvPr/>
        </p:nvCxnSpPr>
        <p:spPr>
          <a:xfrm flipH="1" flipV="1">
            <a:off x="9340282" y="5518732"/>
            <a:ext cx="863750" cy="16700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8906417" y="1265651"/>
            <a:ext cx="2220864" cy="369332"/>
          </a:xfrm>
          <a:prstGeom prst="rect">
            <a:avLst/>
          </a:prstGeom>
          <a:noFill/>
        </p:spPr>
        <p:txBody>
          <a:bodyPr wrap="none" rtlCol="0">
            <a:spAutoFit/>
          </a:bodyPr>
          <a:lstStyle/>
          <a:p>
            <a:r>
              <a:rPr lang="en-US" dirty="0" smtClean="0"/>
              <a:t>Beam delivery system</a:t>
            </a:r>
            <a:endParaRPr lang="en-GB" dirty="0"/>
          </a:p>
        </p:txBody>
      </p:sp>
      <p:cxnSp>
        <p:nvCxnSpPr>
          <p:cNvPr id="57" name="Straight Arrow Connector 56"/>
          <p:cNvCxnSpPr/>
          <p:nvPr/>
        </p:nvCxnSpPr>
        <p:spPr>
          <a:xfrm flipH="1">
            <a:off x="9652764" y="1720766"/>
            <a:ext cx="313709" cy="56867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58813" y="4079688"/>
            <a:ext cx="5360302" cy="1631216"/>
          </a:xfrm>
          <a:prstGeom prst="rect">
            <a:avLst/>
          </a:prstGeom>
          <a:noFill/>
        </p:spPr>
        <p:txBody>
          <a:bodyPr wrap="square" rtlCol="0">
            <a:spAutoFit/>
          </a:bodyPr>
          <a:lstStyle/>
          <a:p>
            <a:r>
              <a:rPr lang="en-US" sz="2000" dirty="0" smtClean="0"/>
              <a:t>Critical issues:</a:t>
            </a:r>
          </a:p>
          <a:p>
            <a:pPr marL="285750" indent="-285750">
              <a:buFont typeface="Arial" panose="020B0604020202020204" pitchFamily="34" charset="0"/>
              <a:buChar char="•"/>
            </a:pPr>
            <a:r>
              <a:rPr lang="en-US" sz="2000" dirty="0" smtClean="0"/>
              <a:t>Give energy to the beam of &gt; 100 MeV in a short distance – </a:t>
            </a:r>
            <a:r>
              <a:rPr lang="en-US" sz="2000" dirty="0" smtClean="0">
                <a:solidFill>
                  <a:srgbClr val="FF0000"/>
                </a:solidFill>
              </a:rPr>
              <a:t>X-band technology</a:t>
            </a:r>
          </a:p>
          <a:p>
            <a:pPr marL="285750" indent="-285750">
              <a:buFont typeface="Arial" panose="020B0604020202020204" pitchFamily="34" charset="0"/>
              <a:buChar char="•"/>
            </a:pPr>
            <a:r>
              <a:rPr lang="en-US" sz="2000" dirty="0" smtClean="0"/>
              <a:t>High current beam – High beam loading and challenging beam stability</a:t>
            </a:r>
          </a:p>
        </p:txBody>
      </p:sp>
      <p:sp>
        <p:nvSpPr>
          <p:cNvPr id="24" name="TextBox 23"/>
          <p:cNvSpPr txBox="1"/>
          <p:nvPr/>
        </p:nvSpPr>
        <p:spPr>
          <a:xfrm>
            <a:off x="5406992" y="4710630"/>
            <a:ext cx="1545103" cy="369332"/>
          </a:xfrm>
          <a:prstGeom prst="rect">
            <a:avLst/>
          </a:prstGeom>
          <a:noFill/>
        </p:spPr>
        <p:txBody>
          <a:bodyPr wrap="none" rtlCol="0">
            <a:spAutoFit/>
          </a:bodyPr>
          <a:lstStyle/>
          <a:p>
            <a:r>
              <a:rPr lang="en-US" dirty="0" smtClean="0"/>
              <a:t>Electron beam</a:t>
            </a:r>
            <a:endParaRPr lang="en-GB" dirty="0"/>
          </a:p>
        </p:txBody>
      </p:sp>
      <p:cxnSp>
        <p:nvCxnSpPr>
          <p:cNvPr id="25" name="Straight Arrow Connector 24"/>
          <p:cNvCxnSpPr/>
          <p:nvPr/>
        </p:nvCxnSpPr>
        <p:spPr>
          <a:xfrm flipV="1">
            <a:off x="6952095" y="4695297"/>
            <a:ext cx="1023123" cy="199999"/>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3804285" y="1010653"/>
            <a:ext cx="4588895" cy="2197085"/>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48082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299975" y="1234715"/>
            <a:ext cx="3843719" cy="1907245"/>
          </a:xfrm>
          <a:prstGeom prst="rect">
            <a:avLst/>
          </a:prstGeom>
        </p:spPr>
      </p:pic>
      <p:sp>
        <p:nvSpPr>
          <p:cNvPr id="3" name="TextBox 2"/>
          <p:cNvSpPr txBox="1"/>
          <p:nvPr/>
        </p:nvSpPr>
        <p:spPr>
          <a:xfrm>
            <a:off x="4144524" y="219456"/>
            <a:ext cx="3924857" cy="584775"/>
          </a:xfrm>
          <a:prstGeom prst="rect">
            <a:avLst/>
          </a:prstGeom>
          <a:noFill/>
        </p:spPr>
        <p:txBody>
          <a:bodyPr wrap="none" rtlCol="0">
            <a:spAutoFit/>
          </a:bodyPr>
          <a:lstStyle/>
          <a:p>
            <a:pPr algn="ctr"/>
            <a:r>
              <a:rPr lang="en-US" sz="3200" dirty="0" smtClean="0"/>
              <a:t>X-band linac hardware</a:t>
            </a:r>
            <a:endParaRPr lang="en-GB" sz="3200" dirty="0"/>
          </a:p>
        </p:txBody>
      </p:sp>
      <p:sp>
        <p:nvSpPr>
          <p:cNvPr id="4" name="TextBox 3"/>
          <p:cNvSpPr txBox="1"/>
          <p:nvPr/>
        </p:nvSpPr>
        <p:spPr>
          <a:xfrm>
            <a:off x="32989" y="1160889"/>
            <a:ext cx="3664103" cy="707886"/>
          </a:xfrm>
          <a:prstGeom prst="rect">
            <a:avLst/>
          </a:prstGeom>
          <a:noFill/>
        </p:spPr>
        <p:txBody>
          <a:bodyPr wrap="square" rtlCol="0">
            <a:spAutoFit/>
          </a:bodyPr>
          <a:lstStyle/>
          <a:p>
            <a:r>
              <a:rPr lang="en-US" sz="2000" dirty="0" smtClean="0"/>
              <a:t>Based on CLIC accelerating structures and XBox test stands.</a:t>
            </a:r>
            <a:endParaRPr lang="en-GB" sz="20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7356" y="2862106"/>
            <a:ext cx="3983406" cy="2987553"/>
          </a:xfrm>
          <a:prstGeom prst="rect">
            <a:avLst/>
          </a:prstGeom>
        </p:spPr>
      </p:pic>
      <p:pic>
        <p:nvPicPr>
          <p:cNvPr id="6" name="Picture 5" descr="A picture containing engine, boat&#10;&#10;Description automatically generated">
            <a:extLst>
              <a:ext uri="{FF2B5EF4-FFF2-40B4-BE49-F238E27FC236}">
                <a16:creationId xmlns:a16="http://schemas.microsoft.com/office/drawing/2014/main" id="{093E4116-10AF-49C6-9CCE-C0685519B7B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953" r="10887"/>
          <a:stretch/>
        </p:blipFill>
        <p:spPr>
          <a:xfrm>
            <a:off x="5818677" y="2862106"/>
            <a:ext cx="3208445" cy="3078752"/>
          </a:xfrm>
          <a:prstGeom prst="rect">
            <a:avLst/>
          </a:prstGeom>
        </p:spPr>
      </p:pic>
      <p:sp>
        <p:nvSpPr>
          <p:cNvPr id="7" name="TextBox 6"/>
          <p:cNvSpPr txBox="1"/>
          <p:nvPr/>
        </p:nvSpPr>
        <p:spPr>
          <a:xfrm>
            <a:off x="1491916" y="2096932"/>
            <a:ext cx="2022926" cy="369332"/>
          </a:xfrm>
          <a:prstGeom prst="rect">
            <a:avLst/>
          </a:prstGeom>
          <a:noFill/>
        </p:spPr>
        <p:txBody>
          <a:bodyPr wrap="none" rtlCol="0">
            <a:spAutoFit/>
          </a:bodyPr>
          <a:lstStyle/>
          <a:p>
            <a:r>
              <a:rPr lang="en-US" dirty="0" smtClean="0"/>
              <a:t>CPI 50 MW klystron</a:t>
            </a:r>
            <a:endParaRPr lang="en-GB" dirty="0"/>
          </a:p>
        </p:txBody>
      </p:sp>
      <p:cxnSp>
        <p:nvCxnSpPr>
          <p:cNvPr id="8" name="Straight Arrow Connector 7"/>
          <p:cNvCxnSpPr/>
          <p:nvPr/>
        </p:nvCxnSpPr>
        <p:spPr>
          <a:xfrm>
            <a:off x="2585071" y="2557570"/>
            <a:ext cx="241993" cy="1278785"/>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91108" y="948278"/>
            <a:ext cx="4414850" cy="1698567"/>
          </a:xfrm>
          <a:prstGeom prst="rect">
            <a:avLst/>
          </a:prstGeom>
        </p:spPr>
      </p:pic>
      <p:sp>
        <p:nvSpPr>
          <p:cNvPr id="12" name="TextBox 11"/>
          <p:cNvSpPr txBox="1"/>
          <p:nvPr/>
        </p:nvSpPr>
        <p:spPr>
          <a:xfrm>
            <a:off x="104274" y="5960074"/>
            <a:ext cx="3293017" cy="369332"/>
          </a:xfrm>
          <a:prstGeom prst="rect">
            <a:avLst/>
          </a:prstGeom>
          <a:noFill/>
        </p:spPr>
        <p:txBody>
          <a:bodyPr wrap="none" rtlCol="0">
            <a:spAutoFit/>
          </a:bodyPr>
          <a:lstStyle/>
          <a:p>
            <a:r>
              <a:rPr lang="en-US" dirty="0" err="1" smtClean="0"/>
              <a:t>Scandinova</a:t>
            </a:r>
            <a:r>
              <a:rPr lang="en-US" dirty="0" smtClean="0"/>
              <a:t> solid state modulator</a:t>
            </a:r>
            <a:endParaRPr lang="en-GB" dirty="0"/>
          </a:p>
        </p:txBody>
      </p:sp>
      <p:cxnSp>
        <p:nvCxnSpPr>
          <p:cNvPr id="13" name="Straight Arrow Connector 12"/>
          <p:cNvCxnSpPr>
            <a:stCxn id="12" idx="0"/>
          </p:cNvCxnSpPr>
          <p:nvPr/>
        </p:nvCxnSpPr>
        <p:spPr>
          <a:xfrm flipH="1" flipV="1">
            <a:off x="1608795" y="5265474"/>
            <a:ext cx="141988" cy="69460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9315879" y="4078316"/>
            <a:ext cx="2925847" cy="646331"/>
          </a:xfrm>
          <a:prstGeom prst="rect">
            <a:avLst/>
          </a:prstGeom>
          <a:noFill/>
        </p:spPr>
        <p:txBody>
          <a:bodyPr wrap="square" rtlCol="0">
            <a:spAutoFit/>
          </a:bodyPr>
          <a:lstStyle/>
          <a:p>
            <a:r>
              <a:rPr lang="en-US" dirty="0" smtClean="0"/>
              <a:t>Prototype CLIC accelerating structure</a:t>
            </a:r>
            <a:endParaRPr lang="en-GB" dirty="0"/>
          </a:p>
        </p:txBody>
      </p:sp>
      <p:cxnSp>
        <p:nvCxnSpPr>
          <p:cNvPr id="17" name="Straight Arrow Connector 16"/>
          <p:cNvCxnSpPr/>
          <p:nvPr/>
        </p:nvCxnSpPr>
        <p:spPr>
          <a:xfrm flipH="1">
            <a:off x="8394605" y="4800027"/>
            <a:ext cx="1480432" cy="246361"/>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678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92278" y="219456"/>
            <a:ext cx="4429354" cy="584775"/>
          </a:xfrm>
          <a:prstGeom prst="rect">
            <a:avLst/>
          </a:prstGeom>
          <a:noFill/>
        </p:spPr>
        <p:txBody>
          <a:bodyPr wrap="none" rtlCol="0">
            <a:spAutoFit/>
          </a:bodyPr>
          <a:lstStyle/>
          <a:p>
            <a:pPr algn="ctr"/>
            <a:r>
              <a:rPr lang="en-US" sz="3200" dirty="0" smtClean="0"/>
              <a:t>The S-band </a:t>
            </a:r>
            <a:r>
              <a:rPr lang="en-US" sz="3200" dirty="0" err="1" smtClean="0"/>
              <a:t>photoinjector</a:t>
            </a:r>
            <a:endParaRPr lang="en-GB" sz="3200" dirty="0"/>
          </a:p>
        </p:txBody>
      </p:sp>
      <p:sp>
        <p:nvSpPr>
          <p:cNvPr id="3" name="Rectangle 2"/>
          <p:cNvSpPr/>
          <p:nvPr/>
        </p:nvSpPr>
        <p:spPr>
          <a:xfrm>
            <a:off x="2640210" y="2189430"/>
            <a:ext cx="1011936"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4105771" y="2189430"/>
            <a:ext cx="3580690"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rapezoid 4"/>
          <p:cNvSpPr/>
          <p:nvPr/>
        </p:nvSpPr>
        <p:spPr>
          <a:xfrm rot="12754775">
            <a:off x="8299553" y="2300351"/>
            <a:ext cx="982217" cy="504357"/>
          </a:xfrm>
          <a:prstGeom prst="trapezoid">
            <a:avLst>
              <a:gd name="adj" fmla="val 62850"/>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rapezoid 5"/>
          <p:cNvSpPr/>
          <p:nvPr/>
        </p:nvSpPr>
        <p:spPr>
          <a:xfrm rot="16200000">
            <a:off x="9482719" y="3704109"/>
            <a:ext cx="614801"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rapezoid 6"/>
          <p:cNvSpPr/>
          <p:nvPr/>
        </p:nvSpPr>
        <p:spPr>
          <a:xfrm rot="5400000">
            <a:off x="7490680" y="3704110"/>
            <a:ext cx="614799"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8412527" y="5232023"/>
            <a:ext cx="756271" cy="391885"/>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p:cNvCxnSpPr>
            <a:endCxn id="5" idx="3"/>
          </p:cNvCxnSpPr>
          <p:nvPr/>
        </p:nvCxnSpPr>
        <p:spPr>
          <a:xfrm flipV="1">
            <a:off x="2983833" y="2373426"/>
            <a:ext cx="5526553" cy="5713"/>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7" idx="1"/>
            <a:endCxn id="5" idx="0"/>
          </p:cNvCxnSpPr>
          <p:nvPr/>
        </p:nvCxnSpPr>
        <p:spPr>
          <a:xfrm flipV="1">
            <a:off x="7798080" y="2765026"/>
            <a:ext cx="856790" cy="960068"/>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7" idx="3"/>
          </p:cNvCxnSpPr>
          <p:nvPr/>
        </p:nvCxnSpPr>
        <p:spPr>
          <a:xfrm>
            <a:off x="7798080" y="4136585"/>
            <a:ext cx="992582"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5" idx="1"/>
            <a:endCxn id="6" idx="3"/>
          </p:cNvCxnSpPr>
          <p:nvPr/>
        </p:nvCxnSpPr>
        <p:spPr>
          <a:xfrm>
            <a:off x="9070937" y="2731632"/>
            <a:ext cx="719183" cy="99346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8817435" y="4136585"/>
            <a:ext cx="999458"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608793" y="3207738"/>
            <a:ext cx="3319820" cy="369332"/>
          </a:xfrm>
          <a:prstGeom prst="rect">
            <a:avLst/>
          </a:prstGeom>
          <a:noFill/>
        </p:spPr>
        <p:txBody>
          <a:bodyPr wrap="none" rtlCol="0">
            <a:spAutoFit/>
          </a:bodyPr>
          <a:lstStyle/>
          <a:p>
            <a:r>
              <a:rPr lang="en-US" dirty="0" smtClean="0"/>
              <a:t>S-band laser driven </a:t>
            </a:r>
            <a:r>
              <a:rPr lang="en-US" dirty="0" err="1" smtClean="0"/>
              <a:t>photoinjector</a:t>
            </a:r>
            <a:endParaRPr lang="en-GB" dirty="0"/>
          </a:p>
        </p:txBody>
      </p:sp>
      <p:cxnSp>
        <p:nvCxnSpPr>
          <p:cNvPr id="46" name="Straight Arrow Connector 45"/>
          <p:cNvCxnSpPr/>
          <p:nvPr/>
        </p:nvCxnSpPr>
        <p:spPr>
          <a:xfrm flipV="1">
            <a:off x="3099380" y="2676980"/>
            <a:ext cx="46798" cy="530758"/>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690162" y="1221133"/>
            <a:ext cx="1340432" cy="369332"/>
          </a:xfrm>
          <a:prstGeom prst="rect">
            <a:avLst/>
          </a:prstGeom>
          <a:noFill/>
        </p:spPr>
        <p:txBody>
          <a:bodyPr wrap="none" rtlCol="0">
            <a:spAutoFit/>
          </a:bodyPr>
          <a:lstStyle/>
          <a:p>
            <a:r>
              <a:rPr lang="en-US" dirty="0" smtClean="0"/>
              <a:t>X-band linac</a:t>
            </a:r>
            <a:endParaRPr lang="en-GB" dirty="0"/>
          </a:p>
        </p:txBody>
      </p:sp>
      <p:cxnSp>
        <p:nvCxnSpPr>
          <p:cNvPr id="49" name="Straight Arrow Connector 48"/>
          <p:cNvCxnSpPr/>
          <p:nvPr/>
        </p:nvCxnSpPr>
        <p:spPr>
          <a:xfrm>
            <a:off x="5356617" y="1613044"/>
            <a:ext cx="100751" cy="462541"/>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10204032" y="5501068"/>
            <a:ext cx="848758" cy="369332"/>
          </a:xfrm>
          <a:prstGeom prst="rect">
            <a:avLst/>
          </a:prstGeom>
          <a:noFill/>
        </p:spPr>
        <p:txBody>
          <a:bodyPr wrap="none" rtlCol="0">
            <a:spAutoFit/>
          </a:bodyPr>
          <a:lstStyle/>
          <a:p>
            <a:r>
              <a:rPr lang="en-US" dirty="0" smtClean="0"/>
              <a:t>Patient</a:t>
            </a:r>
            <a:endParaRPr lang="en-GB" dirty="0"/>
          </a:p>
        </p:txBody>
      </p:sp>
      <p:cxnSp>
        <p:nvCxnSpPr>
          <p:cNvPr id="53" name="Straight Arrow Connector 52"/>
          <p:cNvCxnSpPr>
            <a:stCxn id="52" idx="1"/>
          </p:cNvCxnSpPr>
          <p:nvPr/>
        </p:nvCxnSpPr>
        <p:spPr>
          <a:xfrm flipH="1" flipV="1">
            <a:off x="9340282" y="5518732"/>
            <a:ext cx="863750" cy="16700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8906417" y="1265651"/>
            <a:ext cx="2220864" cy="369332"/>
          </a:xfrm>
          <a:prstGeom prst="rect">
            <a:avLst/>
          </a:prstGeom>
          <a:noFill/>
        </p:spPr>
        <p:txBody>
          <a:bodyPr wrap="none" rtlCol="0">
            <a:spAutoFit/>
          </a:bodyPr>
          <a:lstStyle/>
          <a:p>
            <a:r>
              <a:rPr lang="en-US" dirty="0" smtClean="0"/>
              <a:t>Beam delivery system</a:t>
            </a:r>
            <a:endParaRPr lang="en-GB" dirty="0"/>
          </a:p>
        </p:txBody>
      </p:sp>
      <p:cxnSp>
        <p:nvCxnSpPr>
          <p:cNvPr id="57" name="Straight Arrow Connector 56"/>
          <p:cNvCxnSpPr/>
          <p:nvPr/>
        </p:nvCxnSpPr>
        <p:spPr>
          <a:xfrm flipH="1">
            <a:off x="9652764" y="1720766"/>
            <a:ext cx="313709" cy="56867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86332" y="4468437"/>
            <a:ext cx="5360302" cy="1323439"/>
          </a:xfrm>
          <a:prstGeom prst="rect">
            <a:avLst/>
          </a:prstGeom>
          <a:noFill/>
        </p:spPr>
        <p:txBody>
          <a:bodyPr wrap="square" rtlCol="0">
            <a:spAutoFit/>
          </a:bodyPr>
          <a:lstStyle/>
          <a:p>
            <a:r>
              <a:rPr lang="en-US" sz="2000" dirty="0" smtClean="0"/>
              <a:t>Critical issues:</a:t>
            </a:r>
          </a:p>
          <a:p>
            <a:pPr marL="285750" indent="-285750">
              <a:buFont typeface="Arial" panose="020B0604020202020204" pitchFamily="34" charset="0"/>
              <a:buChar char="•"/>
            </a:pPr>
            <a:r>
              <a:rPr lang="en-US" sz="2000" dirty="0" smtClean="0"/>
              <a:t>Generate a high-current beam</a:t>
            </a:r>
          </a:p>
          <a:p>
            <a:pPr marL="285750" indent="-285750">
              <a:buFont typeface="Arial" panose="020B0604020202020204" pitchFamily="34" charset="0"/>
              <a:buChar char="•"/>
            </a:pPr>
            <a:r>
              <a:rPr lang="en-US" sz="2000" dirty="0" smtClean="0"/>
              <a:t>Stability</a:t>
            </a:r>
          </a:p>
          <a:p>
            <a:pPr marL="285750" indent="-285750">
              <a:buFont typeface="Arial" panose="020B0604020202020204" pitchFamily="34" charset="0"/>
              <a:buChar char="•"/>
            </a:pPr>
            <a:r>
              <a:rPr lang="en-US" sz="2000" dirty="0"/>
              <a:t>P</a:t>
            </a:r>
            <a:r>
              <a:rPr lang="en-US" sz="2000" dirty="0" smtClean="0"/>
              <a:t>recise beam characteristics</a:t>
            </a:r>
          </a:p>
        </p:txBody>
      </p:sp>
      <p:sp>
        <p:nvSpPr>
          <p:cNvPr id="24" name="TextBox 23"/>
          <p:cNvSpPr txBox="1"/>
          <p:nvPr/>
        </p:nvSpPr>
        <p:spPr>
          <a:xfrm>
            <a:off x="5406992" y="4710630"/>
            <a:ext cx="1545103" cy="369332"/>
          </a:xfrm>
          <a:prstGeom prst="rect">
            <a:avLst/>
          </a:prstGeom>
          <a:noFill/>
        </p:spPr>
        <p:txBody>
          <a:bodyPr wrap="none" rtlCol="0">
            <a:spAutoFit/>
          </a:bodyPr>
          <a:lstStyle/>
          <a:p>
            <a:r>
              <a:rPr lang="en-US" dirty="0" smtClean="0"/>
              <a:t>Electron beam</a:t>
            </a:r>
            <a:endParaRPr lang="en-GB" dirty="0"/>
          </a:p>
        </p:txBody>
      </p:sp>
      <p:cxnSp>
        <p:nvCxnSpPr>
          <p:cNvPr id="25" name="Straight Arrow Connector 24"/>
          <p:cNvCxnSpPr/>
          <p:nvPr/>
        </p:nvCxnSpPr>
        <p:spPr>
          <a:xfrm flipV="1">
            <a:off x="6952095" y="4695297"/>
            <a:ext cx="1023123" cy="199999"/>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1382370" y="1546737"/>
            <a:ext cx="3661765" cy="2596524"/>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163944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71405" y="219456"/>
            <a:ext cx="5271123" cy="584775"/>
          </a:xfrm>
          <a:prstGeom prst="rect">
            <a:avLst/>
          </a:prstGeom>
          <a:noFill/>
        </p:spPr>
        <p:txBody>
          <a:bodyPr wrap="none" rtlCol="0">
            <a:spAutoFit/>
          </a:bodyPr>
          <a:lstStyle/>
          <a:p>
            <a:pPr algn="ctr"/>
            <a:r>
              <a:rPr lang="en-US" sz="3200" dirty="0" smtClean="0"/>
              <a:t>Laser-driven RF </a:t>
            </a:r>
            <a:r>
              <a:rPr lang="en-US" sz="3200" dirty="0" err="1" smtClean="0"/>
              <a:t>photoinjectors</a:t>
            </a:r>
            <a:endParaRPr lang="en-GB" sz="3200" dirty="0"/>
          </a:p>
        </p:txBody>
      </p:sp>
      <p:sp>
        <p:nvSpPr>
          <p:cNvPr id="4" name="TextBox 3"/>
          <p:cNvSpPr txBox="1"/>
          <p:nvPr/>
        </p:nvSpPr>
        <p:spPr>
          <a:xfrm>
            <a:off x="328654" y="1330696"/>
            <a:ext cx="11683646" cy="707886"/>
          </a:xfrm>
          <a:prstGeom prst="rect">
            <a:avLst/>
          </a:prstGeom>
          <a:noFill/>
        </p:spPr>
        <p:txBody>
          <a:bodyPr wrap="square" rtlCol="0">
            <a:spAutoFit/>
          </a:bodyPr>
          <a:lstStyle/>
          <a:p>
            <a:r>
              <a:rPr lang="en-US" sz="2000" dirty="0" smtClean="0"/>
              <a:t>Laser-driven RF </a:t>
            </a:r>
            <a:r>
              <a:rPr lang="en-US" sz="2000" dirty="0" err="1" smtClean="0"/>
              <a:t>photoinjectors</a:t>
            </a:r>
            <a:r>
              <a:rPr lang="en-US" sz="2000" dirty="0" smtClean="0"/>
              <a:t> are a commonly used device to provide well controlled electron bunches in a wide variety of linacs including XFELS, Inverse Compton Sources, ERLs, linear collider related test facilities etc.  </a:t>
            </a:r>
            <a:endParaRPr lang="en-GB" sz="2000" dirty="0"/>
          </a:p>
        </p:txBody>
      </p:sp>
      <p:pic>
        <p:nvPicPr>
          <p:cNvPr id="6" name="Picture 5"/>
          <p:cNvPicPr>
            <a:picLocks noChangeAspect="1"/>
          </p:cNvPicPr>
          <p:nvPr/>
        </p:nvPicPr>
        <p:blipFill>
          <a:blip r:embed="rId2"/>
          <a:stretch>
            <a:fillRect/>
          </a:stretch>
        </p:blipFill>
        <p:spPr>
          <a:xfrm>
            <a:off x="1106914" y="2442945"/>
            <a:ext cx="4350671" cy="3424455"/>
          </a:xfrm>
          <a:prstGeom prst="rect">
            <a:avLst/>
          </a:prstGeom>
        </p:spPr>
      </p:pic>
      <p:sp>
        <p:nvSpPr>
          <p:cNvPr id="8" name="TextBox 7"/>
          <p:cNvSpPr txBox="1"/>
          <p:nvPr/>
        </p:nvSpPr>
        <p:spPr>
          <a:xfrm>
            <a:off x="1645920" y="6018231"/>
            <a:ext cx="2929585" cy="369332"/>
          </a:xfrm>
          <a:prstGeom prst="rect">
            <a:avLst/>
          </a:prstGeom>
          <a:noFill/>
        </p:spPr>
        <p:txBody>
          <a:bodyPr wrap="none" rtlCol="0">
            <a:spAutoFit/>
          </a:bodyPr>
          <a:lstStyle/>
          <a:p>
            <a:r>
              <a:rPr lang="en-US" dirty="0" smtClean="0"/>
              <a:t>From J.E. Clendenin, LINAC96</a:t>
            </a:r>
            <a:endParaRPr lang="en-GB"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0119" y="2248894"/>
            <a:ext cx="4824675" cy="3618506"/>
          </a:xfrm>
          <a:prstGeom prst="rect">
            <a:avLst/>
          </a:prstGeom>
        </p:spPr>
      </p:pic>
      <p:sp>
        <p:nvSpPr>
          <p:cNvPr id="2" name="TextBox 1"/>
          <p:cNvSpPr txBox="1"/>
          <p:nvPr/>
        </p:nvSpPr>
        <p:spPr>
          <a:xfrm>
            <a:off x="6979920" y="6018231"/>
            <a:ext cx="4094262" cy="369332"/>
          </a:xfrm>
          <a:prstGeom prst="rect">
            <a:avLst/>
          </a:prstGeom>
          <a:noFill/>
        </p:spPr>
        <p:txBody>
          <a:bodyPr wrap="none" rtlCol="0">
            <a:spAutoFit/>
          </a:bodyPr>
          <a:lstStyle/>
          <a:p>
            <a:r>
              <a:rPr lang="en-US" dirty="0" smtClean="0"/>
              <a:t>2021 - New CLEAR gun </a:t>
            </a:r>
            <a:r>
              <a:rPr lang="en-US" dirty="0"/>
              <a:t>from </a:t>
            </a:r>
            <a:r>
              <a:rPr lang="en-US" dirty="0" smtClean="0"/>
              <a:t>INFN Frascati</a:t>
            </a:r>
            <a:endParaRPr lang="en-GB" dirty="0"/>
          </a:p>
        </p:txBody>
      </p:sp>
    </p:spTree>
    <p:extLst>
      <p:ext uri="{BB962C8B-B14F-4D97-AF65-F5344CB8AC3E}">
        <p14:creationId xmlns:p14="http://schemas.microsoft.com/office/powerpoint/2010/main" val="10698849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305" y="219456"/>
            <a:ext cx="4511300" cy="584775"/>
          </a:xfrm>
          <a:prstGeom prst="rect">
            <a:avLst/>
          </a:prstGeom>
          <a:noFill/>
        </p:spPr>
        <p:txBody>
          <a:bodyPr wrap="none" rtlCol="0">
            <a:spAutoFit/>
          </a:bodyPr>
          <a:lstStyle/>
          <a:p>
            <a:pPr algn="ctr"/>
            <a:r>
              <a:rPr lang="en-US" sz="3200" dirty="0" smtClean="0"/>
              <a:t>The beam delivery system</a:t>
            </a:r>
            <a:endParaRPr lang="en-GB" sz="3200" dirty="0"/>
          </a:p>
        </p:txBody>
      </p:sp>
      <p:sp>
        <p:nvSpPr>
          <p:cNvPr id="3" name="Rectangle 2"/>
          <p:cNvSpPr/>
          <p:nvPr/>
        </p:nvSpPr>
        <p:spPr>
          <a:xfrm>
            <a:off x="2640210" y="2189430"/>
            <a:ext cx="1011936"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4105771" y="2189430"/>
            <a:ext cx="3580690"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rapezoid 4"/>
          <p:cNvSpPr/>
          <p:nvPr/>
        </p:nvSpPr>
        <p:spPr>
          <a:xfrm rot="12754775">
            <a:off x="8299553" y="2300351"/>
            <a:ext cx="982217" cy="504357"/>
          </a:xfrm>
          <a:prstGeom prst="trapezoid">
            <a:avLst>
              <a:gd name="adj" fmla="val 62850"/>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rapezoid 5"/>
          <p:cNvSpPr/>
          <p:nvPr/>
        </p:nvSpPr>
        <p:spPr>
          <a:xfrm rot="16200000">
            <a:off x="9482719" y="3704109"/>
            <a:ext cx="614801"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rapezoid 6"/>
          <p:cNvSpPr/>
          <p:nvPr/>
        </p:nvSpPr>
        <p:spPr>
          <a:xfrm rot="5400000">
            <a:off x="7490680" y="3704110"/>
            <a:ext cx="614799"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8412527" y="5232023"/>
            <a:ext cx="756271" cy="391885"/>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p:cNvCxnSpPr>
            <a:endCxn id="5" idx="3"/>
          </p:cNvCxnSpPr>
          <p:nvPr/>
        </p:nvCxnSpPr>
        <p:spPr>
          <a:xfrm flipV="1">
            <a:off x="2983833" y="2373426"/>
            <a:ext cx="5526553" cy="5713"/>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7" idx="1"/>
            <a:endCxn id="5" idx="0"/>
          </p:cNvCxnSpPr>
          <p:nvPr/>
        </p:nvCxnSpPr>
        <p:spPr>
          <a:xfrm flipV="1">
            <a:off x="7798080" y="2765026"/>
            <a:ext cx="856790" cy="960068"/>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7" idx="3"/>
          </p:cNvCxnSpPr>
          <p:nvPr/>
        </p:nvCxnSpPr>
        <p:spPr>
          <a:xfrm>
            <a:off x="7798080" y="4136585"/>
            <a:ext cx="992582"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5" idx="1"/>
            <a:endCxn id="6" idx="3"/>
          </p:cNvCxnSpPr>
          <p:nvPr/>
        </p:nvCxnSpPr>
        <p:spPr>
          <a:xfrm>
            <a:off x="9070937" y="2731632"/>
            <a:ext cx="719183" cy="99346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8817435" y="4136585"/>
            <a:ext cx="999458"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690162" y="1221133"/>
            <a:ext cx="1340432" cy="369332"/>
          </a:xfrm>
          <a:prstGeom prst="rect">
            <a:avLst/>
          </a:prstGeom>
          <a:noFill/>
        </p:spPr>
        <p:txBody>
          <a:bodyPr wrap="none" rtlCol="0">
            <a:spAutoFit/>
          </a:bodyPr>
          <a:lstStyle/>
          <a:p>
            <a:r>
              <a:rPr lang="en-US" dirty="0" smtClean="0"/>
              <a:t>X-band linac</a:t>
            </a:r>
            <a:endParaRPr lang="en-GB" dirty="0"/>
          </a:p>
        </p:txBody>
      </p:sp>
      <p:cxnSp>
        <p:nvCxnSpPr>
          <p:cNvPr id="49" name="Straight Arrow Connector 48"/>
          <p:cNvCxnSpPr/>
          <p:nvPr/>
        </p:nvCxnSpPr>
        <p:spPr>
          <a:xfrm>
            <a:off x="5356617" y="1613044"/>
            <a:ext cx="100751" cy="462541"/>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10204032" y="5501068"/>
            <a:ext cx="848758" cy="369332"/>
          </a:xfrm>
          <a:prstGeom prst="rect">
            <a:avLst/>
          </a:prstGeom>
          <a:noFill/>
        </p:spPr>
        <p:txBody>
          <a:bodyPr wrap="none" rtlCol="0">
            <a:spAutoFit/>
          </a:bodyPr>
          <a:lstStyle/>
          <a:p>
            <a:r>
              <a:rPr lang="en-US" dirty="0" smtClean="0"/>
              <a:t>Patient</a:t>
            </a:r>
            <a:endParaRPr lang="en-GB" dirty="0"/>
          </a:p>
        </p:txBody>
      </p:sp>
      <p:cxnSp>
        <p:nvCxnSpPr>
          <p:cNvPr id="53" name="Straight Arrow Connector 52"/>
          <p:cNvCxnSpPr>
            <a:stCxn id="52" idx="1"/>
          </p:cNvCxnSpPr>
          <p:nvPr/>
        </p:nvCxnSpPr>
        <p:spPr>
          <a:xfrm flipH="1" flipV="1">
            <a:off x="9340282" y="5518732"/>
            <a:ext cx="863750" cy="16700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8906417" y="1265651"/>
            <a:ext cx="2220864" cy="369332"/>
          </a:xfrm>
          <a:prstGeom prst="rect">
            <a:avLst/>
          </a:prstGeom>
          <a:noFill/>
        </p:spPr>
        <p:txBody>
          <a:bodyPr wrap="none" rtlCol="0">
            <a:spAutoFit/>
          </a:bodyPr>
          <a:lstStyle/>
          <a:p>
            <a:r>
              <a:rPr lang="en-US" dirty="0" smtClean="0"/>
              <a:t>Beam delivery system</a:t>
            </a:r>
            <a:endParaRPr lang="en-GB" dirty="0"/>
          </a:p>
        </p:txBody>
      </p:sp>
      <p:cxnSp>
        <p:nvCxnSpPr>
          <p:cNvPr id="57" name="Straight Arrow Connector 56"/>
          <p:cNvCxnSpPr/>
          <p:nvPr/>
        </p:nvCxnSpPr>
        <p:spPr>
          <a:xfrm flipH="1">
            <a:off x="9652764" y="1720766"/>
            <a:ext cx="313709" cy="56867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2"/>
          <a:stretch>
            <a:fillRect/>
          </a:stretch>
        </p:blipFill>
        <p:spPr>
          <a:xfrm>
            <a:off x="1352561" y="2660598"/>
            <a:ext cx="4678033" cy="3028392"/>
          </a:xfrm>
          <a:prstGeom prst="rect">
            <a:avLst/>
          </a:prstGeom>
        </p:spPr>
      </p:pic>
      <p:sp>
        <p:nvSpPr>
          <p:cNvPr id="14" name="TextBox 13"/>
          <p:cNvSpPr txBox="1"/>
          <p:nvPr/>
        </p:nvSpPr>
        <p:spPr>
          <a:xfrm>
            <a:off x="1536680" y="5685734"/>
            <a:ext cx="4029245" cy="707886"/>
          </a:xfrm>
          <a:prstGeom prst="rect">
            <a:avLst/>
          </a:prstGeom>
          <a:noFill/>
        </p:spPr>
        <p:txBody>
          <a:bodyPr wrap="none" rtlCol="0">
            <a:spAutoFit/>
          </a:bodyPr>
          <a:lstStyle/>
          <a:p>
            <a:r>
              <a:rPr lang="en-US" sz="2000" dirty="0" err="1" smtClean="0"/>
              <a:t>XRay</a:t>
            </a:r>
            <a:r>
              <a:rPr lang="en-US" sz="2000" dirty="0" smtClean="0"/>
              <a:t> therapy system</a:t>
            </a:r>
          </a:p>
          <a:p>
            <a:r>
              <a:rPr lang="en-US" sz="2000" dirty="0"/>
              <a:t>from </a:t>
            </a:r>
            <a:r>
              <a:rPr lang="en-US" sz="2000" dirty="0">
                <a:hlinkClick r:id="rId3"/>
              </a:rPr>
              <a:t>https://</a:t>
            </a:r>
            <a:r>
              <a:rPr lang="en-US" sz="2000" dirty="0" smtClean="0">
                <a:hlinkClick r:id="rId3"/>
              </a:rPr>
              <a:t>www.varian.com/en-ch</a:t>
            </a:r>
            <a:r>
              <a:rPr lang="en-US" sz="2000" dirty="0" smtClean="0"/>
              <a:t> </a:t>
            </a:r>
            <a:endParaRPr lang="en-GB" sz="2000" dirty="0"/>
          </a:p>
        </p:txBody>
      </p:sp>
      <p:sp>
        <p:nvSpPr>
          <p:cNvPr id="15" name="TextBox 14"/>
          <p:cNvSpPr txBox="1"/>
          <p:nvPr/>
        </p:nvSpPr>
        <p:spPr>
          <a:xfrm>
            <a:off x="6442051" y="5933287"/>
            <a:ext cx="1716817" cy="369332"/>
          </a:xfrm>
          <a:prstGeom prst="rect">
            <a:avLst/>
          </a:prstGeom>
          <a:noFill/>
        </p:spPr>
        <p:txBody>
          <a:bodyPr wrap="none" rtlCol="0">
            <a:spAutoFit/>
          </a:bodyPr>
          <a:lstStyle/>
          <a:p>
            <a:r>
              <a:rPr lang="en-US" dirty="0" smtClean="0"/>
              <a:t>(not same scale)</a:t>
            </a:r>
            <a:endParaRPr lang="en-GB" dirty="0"/>
          </a:p>
        </p:txBody>
      </p:sp>
    </p:spTree>
    <p:extLst>
      <p:ext uri="{BB962C8B-B14F-4D97-AF65-F5344CB8AC3E}">
        <p14:creationId xmlns:p14="http://schemas.microsoft.com/office/powerpoint/2010/main" val="78904004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305" y="219456"/>
            <a:ext cx="4511300" cy="584775"/>
          </a:xfrm>
          <a:prstGeom prst="rect">
            <a:avLst/>
          </a:prstGeom>
          <a:noFill/>
        </p:spPr>
        <p:txBody>
          <a:bodyPr wrap="none" rtlCol="0">
            <a:spAutoFit/>
          </a:bodyPr>
          <a:lstStyle/>
          <a:p>
            <a:pPr algn="ctr"/>
            <a:r>
              <a:rPr lang="en-US" sz="3200" dirty="0" smtClean="0"/>
              <a:t>The beam delivery system</a:t>
            </a:r>
            <a:endParaRPr lang="en-GB" sz="3200" dirty="0"/>
          </a:p>
        </p:txBody>
      </p:sp>
      <p:sp>
        <p:nvSpPr>
          <p:cNvPr id="3" name="Rectangle 2"/>
          <p:cNvSpPr/>
          <p:nvPr/>
        </p:nvSpPr>
        <p:spPr>
          <a:xfrm>
            <a:off x="2640210" y="2189430"/>
            <a:ext cx="1011936"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4105771" y="2189430"/>
            <a:ext cx="3580690"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rapezoid 4"/>
          <p:cNvSpPr/>
          <p:nvPr/>
        </p:nvSpPr>
        <p:spPr>
          <a:xfrm rot="12754775">
            <a:off x="8299553" y="2300351"/>
            <a:ext cx="982217" cy="504357"/>
          </a:xfrm>
          <a:prstGeom prst="trapezoid">
            <a:avLst>
              <a:gd name="adj" fmla="val 62850"/>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rapezoid 5"/>
          <p:cNvSpPr/>
          <p:nvPr/>
        </p:nvSpPr>
        <p:spPr>
          <a:xfrm rot="16200000">
            <a:off x="9482719" y="3704109"/>
            <a:ext cx="614801"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rapezoid 6"/>
          <p:cNvSpPr/>
          <p:nvPr/>
        </p:nvSpPr>
        <p:spPr>
          <a:xfrm rot="5400000">
            <a:off x="7490680" y="3704110"/>
            <a:ext cx="614799"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8412527" y="5232023"/>
            <a:ext cx="756271" cy="391885"/>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p:cNvCxnSpPr>
            <a:endCxn id="5" idx="3"/>
          </p:cNvCxnSpPr>
          <p:nvPr/>
        </p:nvCxnSpPr>
        <p:spPr>
          <a:xfrm flipV="1">
            <a:off x="2983833" y="2373426"/>
            <a:ext cx="5526553" cy="5713"/>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7" idx="1"/>
            <a:endCxn id="5" idx="0"/>
          </p:cNvCxnSpPr>
          <p:nvPr/>
        </p:nvCxnSpPr>
        <p:spPr>
          <a:xfrm flipV="1">
            <a:off x="7798080" y="2765026"/>
            <a:ext cx="856790" cy="960068"/>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7" idx="3"/>
          </p:cNvCxnSpPr>
          <p:nvPr/>
        </p:nvCxnSpPr>
        <p:spPr>
          <a:xfrm>
            <a:off x="7798080" y="4136585"/>
            <a:ext cx="992582"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5" idx="1"/>
            <a:endCxn id="6" idx="3"/>
          </p:cNvCxnSpPr>
          <p:nvPr/>
        </p:nvCxnSpPr>
        <p:spPr>
          <a:xfrm>
            <a:off x="9070937" y="2731632"/>
            <a:ext cx="719183" cy="99346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8817435" y="4136585"/>
            <a:ext cx="999458"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608793" y="3207738"/>
            <a:ext cx="3319820" cy="369332"/>
          </a:xfrm>
          <a:prstGeom prst="rect">
            <a:avLst/>
          </a:prstGeom>
          <a:noFill/>
        </p:spPr>
        <p:txBody>
          <a:bodyPr wrap="none" rtlCol="0">
            <a:spAutoFit/>
          </a:bodyPr>
          <a:lstStyle/>
          <a:p>
            <a:r>
              <a:rPr lang="en-US" dirty="0" smtClean="0"/>
              <a:t>S-band laser driven </a:t>
            </a:r>
            <a:r>
              <a:rPr lang="en-US" dirty="0" err="1" smtClean="0"/>
              <a:t>photoinjector</a:t>
            </a:r>
            <a:endParaRPr lang="en-GB" dirty="0"/>
          </a:p>
        </p:txBody>
      </p:sp>
      <p:cxnSp>
        <p:nvCxnSpPr>
          <p:cNvPr id="46" name="Straight Arrow Connector 45"/>
          <p:cNvCxnSpPr/>
          <p:nvPr/>
        </p:nvCxnSpPr>
        <p:spPr>
          <a:xfrm flipV="1">
            <a:off x="3099380" y="2676980"/>
            <a:ext cx="46798" cy="530758"/>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690162" y="1221133"/>
            <a:ext cx="1340432" cy="369332"/>
          </a:xfrm>
          <a:prstGeom prst="rect">
            <a:avLst/>
          </a:prstGeom>
          <a:noFill/>
        </p:spPr>
        <p:txBody>
          <a:bodyPr wrap="none" rtlCol="0">
            <a:spAutoFit/>
          </a:bodyPr>
          <a:lstStyle/>
          <a:p>
            <a:r>
              <a:rPr lang="en-US" dirty="0" smtClean="0"/>
              <a:t>X-band linac</a:t>
            </a:r>
            <a:endParaRPr lang="en-GB" dirty="0"/>
          </a:p>
        </p:txBody>
      </p:sp>
      <p:cxnSp>
        <p:nvCxnSpPr>
          <p:cNvPr id="49" name="Straight Arrow Connector 48"/>
          <p:cNvCxnSpPr/>
          <p:nvPr/>
        </p:nvCxnSpPr>
        <p:spPr>
          <a:xfrm>
            <a:off x="5356617" y="1613044"/>
            <a:ext cx="100751" cy="462541"/>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10204032" y="5501068"/>
            <a:ext cx="848758" cy="369332"/>
          </a:xfrm>
          <a:prstGeom prst="rect">
            <a:avLst/>
          </a:prstGeom>
          <a:noFill/>
        </p:spPr>
        <p:txBody>
          <a:bodyPr wrap="none" rtlCol="0">
            <a:spAutoFit/>
          </a:bodyPr>
          <a:lstStyle/>
          <a:p>
            <a:r>
              <a:rPr lang="en-US" dirty="0" smtClean="0"/>
              <a:t>Patient</a:t>
            </a:r>
            <a:endParaRPr lang="en-GB" dirty="0"/>
          </a:p>
        </p:txBody>
      </p:sp>
      <p:cxnSp>
        <p:nvCxnSpPr>
          <p:cNvPr id="53" name="Straight Arrow Connector 52"/>
          <p:cNvCxnSpPr>
            <a:stCxn id="52" idx="1"/>
          </p:cNvCxnSpPr>
          <p:nvPr/>
        </p:nvCxnSpPr>
        <p:spPr>
          <a:xfrm flipH="1" flipV="1">
            <a:off x="9340282" y="5518732"/>
            <a:ext cx="863750" cy="16700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8906417" y="1265651"/>
            <a:ext cx="2220864" cy="369332"/>
          </a:xfrm>
          <a:prstGeom prst="rect">
            <a:avLst/>
          </a:prstGeom>
          <a:noFill/>
        </p:spPr>
        <p:txBody>
          <a:bodyPr wrap="none" rtlCol="0">
            <a:spAutoFit/>
          </a:bodyPr>
          <a:lstStyle/>
          <a:p>
            <a:r>
              <a:rPr lang="en-US" dirty="0" smtClean="0"/>
              <a:t>Beam delivery system</a:t>
            </a:r>
            <a:endParaRPr lang="en-GB" dirty="0"/>
          </a:p>
        </p:txBody>
      </p:sp>
      <p:cxnSp>
        <p:nvCxnSpPr>
          <p:cNvPr id="57" name="Straight Arrow Connector 56"/>
          <p:cNvCxnSpPr/>
          <p:nvPr/>
        </p:nvCxnSpPr>
        <p:spPr>
          <a:xfrm flipH="1">
            <a:off x="9652764" y="1720766"/>
            <a:ext cx="313709" cy="56867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56113" y="3829806"/>
            <a:ext cx="5360302" cy="2554545"/>
          </a:xfrm>
          <a:prstGeom prst="rect">
            <a:avLst/>
          </a:prstGeom>
          <a:noFill/>
        </p:spPr>
        <p:txBody>
          <a:bodyPr wrap="square" rtlCol="0">
            <a:spAutoFit/>
          </a:bodyPr>
          <a:lstStyle/>
          <a:p>
            <a:r>
              <a:rPr lang="en-US" sz="2000" dirty="0" smtClean="0"/>
              <a:t>Critical issues:</a:t>
            </a:r>
          </a:p>
          <a:p>
            <a:pPr marL="285750" indent="-285750">
              <a:buFont typeface="Arial" panose="020B0604020202020204" pitchFamily="34" charset="0"/>
              <a:buChar char="•"/>
            </a:pPr>
            <a:r>
              <a:rPr lang="en-US" sz="2000" dirty="0" smtClean="0"/>
              <a:t>Provide multiple irradiation angles in FLASH sub-100 </a:t>
            </a:r>
            <a:r>
              <a:rPr lang="en-US" sz="2000" dirty="0" err="1" smtClean="0"/>
              <a:t>ms</a:t>
            </a:r>
            <a:r>
              <a:rPr lang="en-US" sz="2000" dirty="0" smtClean="0"/>
              <a:t> – </a:t>
            </a:r>
            <a:r>
              <a:rPr lang="en-US" sz="2000" dirty="0" smtClean="0">
                <a:solidFill>
                  <a:srgbClr val="FF0000"/>
                </a:solidFill>
              </a:rPr>
              <a:t>no time for mechanical gantry movement so use energy switching and spectrometer magnet</a:t>
            </a:r>
          </a:p>
          <a:p>
            <a:pPr marL="285750" indent="-285750">
              <a:buFont typeface="Arial" panose="020B0604020202020204" pitchFamily="34" charset="0"/>
              <a:buChar char="•"/>
            </a:pPr>
            <a:r>
              <a:rPr lang="en-US" sz="2000" dirty="0" smtClean="0"/>
              <a:t>Expand beam to target cross section &gt;10 cm</a:t>
            </a:r>
          </a:p>
          <a:p>
            <a:pPr marL="285750" indent="-285750">
              <a:buFont typeface="Arial" panose="020B0604020202020204" pitchFamily="34" charset="0"/>
              <a:buChar char="•"/>
            </a:pPr>
            <a:r>
              <a:rPr lang="en-US" sz="2000" dirty="0" smtClean="0"/>
              <a:t>Specially designed combined function separator magnet.</a:t>
            </a:r>
          </a:p>
        </p:txBody>
      </p:sp>
      <p:sp>
        <p:nvSpPr>
          <p:cNvPr id="24" name="TextBox 23"/>
          <p:cNvSpPr txBox="1"/>
          <p:nvPr/>
        </p:nvSpPr>
        <p:spPr>
          <a:xfrm>
            <a:off x="5406992" y="4710630"/>
            <a:ext cx="1545103" cy="369332"/>
          </a:xfrm>
          <a:prstGeom prst="rect">
            <a:avLst/>
          </a:prstGeom>
          <a:noFill/>
        </p:spPr>
        <p:txBody>
          <a:bodyPr wrap="none" rtlCol="0">
            <a:spAutoFit/>
          </a:bodyPr>
          <a:lstStyle/>
          <a:p>
            <a:r>
              <a:rPr lang="en-US" dirty="0" smtClean="0"/>
              <a:t>Electron beam</a:t>
            </a:r>
            <a:endParaRPr lang="en-GB" dirty="0"/>
          </a:p>
        </p:txBody>
      </p:sp>
      <p:cxnSp>
        <p:nvCxnSpPr>
          <p:cNvPr id="25" name="Straight Arrow Connector 24"/>
          <p:cNvCxnSpPr/>
          <p:nvPr/>
        </p:nvCxnSpPr>
        <p:spPr>
          <a:xfrm flipV="1">
            <a:off x="6952095" y="4695297"/>
            <a:ext cx="1023123" cy="199999"/>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46247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48294" y="1625666"/>
            <a:ext cx="1011936"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2613855" y="1625666"/>
            <a:ext cx="3580690"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rapezoid 4"/>
          <p:cNvSpPr/>
          <p:nvPr/>
        </p:nvSpPr>
        <p:spPr>
          <a:xfrm rot="12754775">
            <a:off x="6807637" y="1736587"/>
            <a:ext cx="982217" cy="504357"/>
          </a:xfrm>
          <a:prstGeom prst="trapezoid">
            <a:avLst>
              <a:gd name="adj" fmla="val 62850"/>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rapezoid 5"/>
          <p:cNvSpPr/>
          <p:nvPr/>
        </p:nvSpPr>
        <p:spPr>
          <a:xfrm rot="16200000">
            <a:off x="7990803" y="3140345"/>
            <a:ext cx="614801"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rapezoid 6"/>
          <p:cNvSpPr/>
          <p:nvPr/>
        </p:nvSpPr>
        <p:spPr>
          <a:xfrm rot="5400000">
            <a:off x="5892892" y="3115770"/>
            <a:ext cx="702121" cy="482899"/>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6920611" y="4668259"/>
            <a:ext cx="756271" cy="391885"/>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p:cNvCxnSpPr>
            <a:endCxn id="5" idx="3"/>
          </p:cNvCxnSpPr>
          <p:nvPr/>
        </p:nvCxnSpPr>
        <p:spPr>
          <a:xfrm flipV="1">
            <a:off x="1491917" y="1809662"/>
            <a:ext cx="5526553" cy="5713"/>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6311893" y="2201260"/>
            <a:ext cx="856790" cy="960068"/>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7" idx="3"/>
          </p:cNvCxnSpPr>
          <p:nvPr/>
        </p:nvCxnSpPr>
        <p:spPr>
          <a:xfrm>
            <a:off x="6306164" y="3572821"/>
            <a:ext cx="992582"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5" idx="1"/>
            <a:endCxn id="6" idx="3"/>
          </p:cNvCxnSpPr>
          <p:nvPr/>
        </p:nvCxnSpPr>
        <p:spPr>
          <a:xfrm>
            <a:off x="7579021" y="2167868"/>
            <a:ext cx="719183" cy="99346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7325519" y="3572821"/>
            <a:ext cx="999458"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430490" y="219456"/>
            <a:ext cx="5352940" cy="584775"/>
          </a:xfrm>
          <a:prstGeom prst="rect">
            <a:avLst/>
          </a:prstGeom>
          <a:noFill/>
        </p:spPr>
        <p:txBody>
          <a:bodyPr wrap="none" rtlCol="0">
            <a:spAutoFit/>
          </a:bodyPr>
          <a:lstStyle/>
          <a:p>
            <a:pPr algn="ctr"/>
            <a:r>
              <a:rPr lang="en-US" sz="3200" dirty="0" smtClean="0"/>
              <a:t>Pulsing and energy modulation</a:t>
            </a:r>
            <a:endParaRPr lang="en-GB" sz="3200" dirty="0"/>
          </a:p>
        </p:txBody>
      </p:sp>
      <p:pic>
        <p:nvPicPr>
          <p:cNvPr id="9" name="Picture 8"/>
          <p:cNvPicPr>
            <a:picLocks noChangeAspect="1"/>
          </p:cNvPicPr>
          <p:nvPr/>
        </p:nvPicPr>
        <p:blipFill rotWithShape="1">
          <a:blip r:embed="rId2" cstate="print">
            <a:extLst>
              <a:ext uri="{28A0092B-C50C-407E-A947-70E740481C1C}">
                <a14:useLocalDpi xmlns:a14="http://schemas.microsoft.com/office/drawing/2010/main" val="0"/>
              </a:ext>
            </a:extLst>
          </a:blip>
          <a:srcRect b="29729"/>
          <a:stretch/>
        </p:blipFill>
        <p:spPr>
          <a:xfrm>
            <a:off x="8817430" y="1210004"/>
            <a:ext cx="3052583" cy="2860107"/>
          </a:xfrm>
          <a:prstGeom prst="rect">
            <a:avLst/>
          </a:prstGeom>
        </p:spPr>
      </p:pic>
      <p:sp>
        <p:nvSpPr>
          <p:cNvPr id="13" name="TextBox 12"/>
          <p:cNvSpPr txBox="1"/>
          <p:nvPr/>
        </p:nvSpPr>
        <p:spPr>
          <a:xfrm>
            <a:off x="9962147" y="4231591"/>
            <a:ext cx="861070" cy="369332"/>
          </a:xfrm>
          <a:prstGeom prst="rect">
            <a:avLst/>
          </a:prstGeom>
          <a:noFill/>
        </p:spPr>
        <p:txBody>
          <a:bodyPr wrap="none" rtlCol="0">
            <a:spAutoFit/>
          </a:bodyPr>
          <a:lstStyle/>
          <a:p>
            <a:r>
              <a:rPr lang="en-US" dirty="0" smtClean="0"/>
              <a:t>LINAC2</a:t>
            </a:r>
            <a:endParaRPr lang="en-GB" dirty="0"/>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9452" y="2319747"/>
            <a:ext cx="4139432" cy="2759621"/>
          </a:xfrm>
          <a:prstGeom prst="rect">
            <a:avLst/>
          </a:prstGeom>
        </p:spPr>
      </p:pic>
      <p:sp>
        <p:nvSpPr>
          <p:cNvPr id="15" name="TextBox 14"/>
          <p:cNvSpPr txBox="1"/>
          <p:nvPr/>
        </p:nvSpPr>
        <p:spPr>
          <a:xfrm>
            <a:off x="337267" y="5260574"/>
            <a:ext cx="5906685" cy="646331"/>
          </a:xfrm>
          <a:prstGeom prst="rect">
            <a:avLst/>
          </a:prstGeom>
          <a:noFill/>
        </p:spPr>
        <p:txBody>
          <a:bodyPr wrap="square" rtlCol="0">
            <a:spAutoFit/>
          </a:bodyPr>
          <a:lstStyle/>
          <a:p>
            <a:r>
              <a:rPr lang="en-US" dirty="0" smtClean="0"/>
              <a:t>XBox-3 high-gradient test stand. Klystrons operate at 400 Hz, alternatively powering two test slots at 200 Hz.</a:t>
            </a:r>
            <a:endParaRPr lang="en-GB" dirty="0"/>
          </a:p>
        </p:txBody>
      </p:sp>
    </p:spTree>
    <p:extLst>
      <p:ext uri="{BB962C8B-B14F-4D97-AF65-F5344CB8AC3E}">
        <p14:creationId xmlns:p14="http://schemas.microsoft.com/office/powerpoint/2010/main" val="1928911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4</a:t>
            </a:fld>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221237319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1404" y="2141303"/>
            <a:ext cx="1011936"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2056965" y="2141303"/>
            <a:ext cx="3580690"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rapezoid 3"/>
          <p:cNvSpPr/>
          <p:nvPr/>
        </p:nvSpPr>
        <p:spPr>
          <a:xfrm rot="12754775">
            <a:off x="6250747" y="2252224"/>
            <a:ext cx="982217" cy="504357"/>
          </a:xfrm>
          <a:prstGeom prst="trapezoid">
            <a:avLst>
              <a:gd name="adj" fmla="val 62850"/>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rapezoid 4"/>
          <p:cNvSpPr/>
          <p:nvPr/>
        </p:nvSpPr>
        <p:spPr>
          <a:xfrm rot="16200000">
            <a:off x="7433913" y="3655982"/>
            <a:ext cx="614801"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rapezoid 5"/>
          <p:cNvSpPr/>
          <p:nvPr/>
        </p:nvSpPr>
        <p:spPr>
          <a:xfrm rot="5400000">
            <a:off x="5441874" y="3655983"/>
            <a:ext cx="614799"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6363721" y="5183896"/>
            <a:ext cx="756271" cy="391885"/>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p:cNvCxnSpPr>
            <a:endCxn id="4" idx="3"/>
          </p:cNvCxnSpPr>
          <p:nvPr/>
        </p:nvCxnSpPr>
        <p:spPr>
          <a:xfrm flipV="1">
            <a:off x="935027" y="2325299"/>
            <a:ext cx="5526553" cy="5713"/>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6" idx="1"/>
            <a:endCxn id="4" idx="0"/>
          </p:cNvCxnSpPr>
          <p:nvPr/>
        </p:nvCxnSpPr>
        <p:spPr>
          <a:xfrm flipV="1">
            <a:off x="5749274" y="2716899"/>
            <a:ext cx="856790" cy="960068"/>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6" idx="3"/>
          </p:cNvCxnSpPr>
          <p:nvPr/>
        </p:nvCxnSpPr>
        <p:spPr>
          <a:xfrm>
            <a:off x="5749274" y="4088458"/>
            <a:ext cx="992582"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7291476" y="5470605"/>
            <a:ext cx="863750" cy="16700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7179375" y="1845614"/>
            <a:ext cx="1173978" cy="347809"/>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8490858" y="1619408"/>
            <a:ext cx="2470613" cy="400110"/>
          </a:xfrm>
          <a:prstGeom prst="rect">
            <a:avLst/>
          </a:prstGeom>
          <a:noFill/>
        </p:spPr>
        <p:txBody>
          <a:bodyPr wrap="none" rtlCol="0">
            <a:spAutoFit/>
          </a:bodyPr>
          <a:lstStyle/>
          <a:p>
            <a:r>
              <a:rPr lang="en-US" sz="2000" dirty="0" smtClean="0"/>
              <a:t>Spectrometer magnet</a:t>
            </a:r>
            <a:endParaRPr lang="en-GB" sz="2000" dirty="0"/>
          </a:p>
        </p:txBody>
      </p:sp>
      <p:sp>
        <p:nvSpPr>
          <p:cNvPr id="23" name="TextBox 22"/>
          <p:cNvSpPr txBox="1"/>
          <p:nvPr/>
        </p:nvSpPr>
        <p:spPr>
          <a:xfrm>
            <a:off x="5195104" y="219456"/>
            <a:ext cx="1823704" cy="584775"/>
          </a:xfrm>
          <a:prstGeom prst="rect">
            <a:avLst/>
          </a:prstGeom>
          <a:noFill/>
        </p:spPr>
        <p:txBody>
          <a:bodyPr wrap="none" rtlCol="0">
            <a:spAutoFit/>
          </a:bodyPr>
          <a:lstStyle/>
          <a:p>
            <a:pPr algn="ctr"/>
            <a:r>
              <a:rPr lang="en-US" sz="3200" dirty="0" smtClean="0"/>
              <a:t>Energy E</a:t>
            </a:r>
            <a:r>
              <a:rPr lang="en-US" sz="3200" baseline="-25000" dirty="0" smtClean="0"/>
              <a:t>1</a:t>
            </a:r>
            <a:endParaRPr lang="en-GB" sz="3200" baseline="-25000" dirty="0"/>
          </a:p>
        </p:txBody>
      </p:sp>
      <p:sp>
        <p:nvSpPr>
          <p:cNvPr id="24" name="TextBox 23"/>
          <p:cNvSpPr txBox="1"/>
          <p:nvPr/>
        </p:nvSpPr>
        <p:spPr>
          <a:xfrm>
            <a:off x="8216996" y="5470605"/>
            <a:ext cx="1155766" cy="400110"/>
          </a:xfrm>
          <a:prstGeom prst="rect">
            <a:avLst/>
          </a:prstGeom>
          <a:noFill/>
        </p:spPr>
        <p:txBody>
          <a:bodyPr wrap="none" rtlCol="0">
            <a:spAutoFit/>
          </a:bodyPr>
          <a:lstStyle/>
          <a:p>
            <a:r>
              <a:rPr lang="en-US" sz="2000" dirty="0" err="1" smtClean="0"/>
              <a:t>Isocenter</a:t>
            </a:r>
            <a:endParaRPr lang="en-GB" sz="2000" dirty="0"/>
          </a:p>
        </p:txBody>
      </p:sp>
      <p:sp>
        <p:nvSpPr>
          <p:cNvPr id="25" name="TextBox 24"/>
          <p:cNvSpPr txBox="1"/>
          <p:nvPr/>
        </p:nvSpPr>
        <p:spPr>
          <a:xfrm>
            <a:off x="1776504" y="3624125"/>
            <a:ext cx="1418978" cy="400110"/>
          </a:xfrm>
          <a:prstGeom prst="rect">
            <a:avLst/>
          </a:prstGeom>
          <a:noFill/>
        </p:spPr>
        <p:txBody>
          <a:bodyPr wrap="none" rtlCol="0">
            <a:spAutoFit/>
          </a:bodyPr>
          <a:lstStyle/>
          <a:p>
            <a:r>
              <a:rPr lang="en-US" sz="2000" dirty="0" smtClean="0"/>
              <a:t>Pulsed linac</a:t>
            </a:r>
            <a:endParaRPr lang="en-GB" sz="2000" dirty="0"/>
          </a:p>
        </p:txBody>
      </p:sp>
      <p:cxnSp>
        <p:nvCxnSpPr>
          <p:cNvPr id="26" name="Straight Arrow Connector 25"/>
          <p:cNvCxnSpPr>
            <a:stCxn id="25" idx="0"/>
          </p:cNvCxnSpPr>
          <p:nvPr/>
        </p:nvCxnSpPr>
        <p:spPr>
          <a:xfrm flipV="1">
            <a:off x="2485993" y="2797344"/>
            <a:ext cx="0" cy="826781"/>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29894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1404" y="2141303"/>
            <a:ext cx="1011936"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2056965" y="2141303"/>
            <a:ext cx="3580690"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rapezoid 3"/>
          <p:cNvSpPr/>
          <p:nvPr/>
        </p:nvSpPr>
        <p:spPr>
          <a:xfrm rot="12754775">
            <a:off x="6250747" y="2252224"/>
            <a:ext cx="982217" cy="504357"/>
          </a:xfrm>
          <a:prstGeom prst="trapezoid">
            <a:avLst>
              <a:gd name="adj" fmla="val 62850"/>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rapezoid 4"/>
          <p:cNvSpPr/>
          <p:nvPr/>
        </p:nvSpPr>
        <p:spPr>
          <a:xfrm rot="16200000">
            <a:off x="7433913" y="3655982"/>
            <a:ext cx="614801"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rapezoid 5"/>
          <p:cNvSpPr/>
          <p:nvPr/>
        </p:nvSpPr>
        <p:spPr>
          <a:xfrm rot="5400000">
            <a:off x="5441874" y="3655983"/>
            <a:ext cx="614799"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6363721" y="5183896"/>
            <a:ext cx="756271" cy="391885"/>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p:cNvCxnSpPr>
            <a:endCxn id="4" idx="3"/>
          </p:cNvCxnSpPr>
          <p:nvPr/>
        </p:nvCxnSpPr>
        <p:spPr>
          <a:xfrm flipV="1">
            <a:off x="935027" y="2325299"/>
            <a:ext cx="5526553" cy="5713"/>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4" idx="1"/>
            <a:endCxn id="5" idx="3"/>
          </p:cNvCxnSpPr>
          <p:nvPr/>
        </p:nvCxnSpPr>
        <p:spPr>
          <a:xfrm>
            <a:off x="7022131" y="2683505"/>
            <a:ext cx="719183" cy="99346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6768629" y="4088458"/>
            <a:ext cx="999458"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7291476" y="5470605"/>
            <a:ext cx="863750" cy="16700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7179375" y="1845614"/>
            <a:ext cx="1173978" cy="347809"/>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8490858" y="1619408"/>
            <a:ext cx="2470613" cy="400110"/>
          </a:xfrm>
          <a:prstGeom prst="rect">
            <a:avLst/>
          </a:prstGeom>
          <a:noFill/>
        </p:spPr>
        <p:txBody>
          <a:bodyPr wrap="none" rtlCol="0">
            <a:spAutoFit/>
          </a:bodyPr>
          <a:lstStyle/>
          <a:p>
            <a:r>
              <a:rPr lang="en-US" sz="2000" dirty="0" smtClean="0"/>
              <a:t>Spectrometer magnet</a:t>
            </a:r>
            <a:endParaRPr lang="en-GB" sz="2000" dirty="0"/>
          </a:p>
        </p:txBody>
      </p:sp>
      <p:sp>
        <p:nvSpPr>
          <p:cNvPr id="23" name="TextBox 22"/>
          <p:cNvSpPr txBox="1"/>
          <p:nvPr/>
        </p:nvSpPr>
        <p:spPr>
          <a:xfrm>
            <a:off x="5229568" y="219456"/>
            <a:ext cx="1754776" cy="584775"/>
          </a:xfrm>
          <a:prstGeom prst="rect">
            <a:avLst/>
          </a:prstGeom>
          <a:noFill/>
        </p:spPr>
        <p:txBody>
          <a:bodyPr wrap="none" rtlCol="0">
            <a:spAutoFit/>
          </a:bodyPr>
          <a:lstStyle/>
          <a:p>
            <a:pPr algn="ctr"/>
            <a:r>
              <a:rPr lang="en-US" sz="3200" dirty="0" smtClean="0"/>
              <a:t>Energy E</a:t>
            </a:r>
            <a:r>
              <a:rPr lang="en-US" sz="3200" baseline="-25000" dirty="0"/>
              <a:t>2</a:t>
            </a:r>
            <a:endParaRPr lang="en-GB" sz="3200" baseline="-25000" dirty="0"/>
          </a:p>
        </p:txBody>
      </p:sp>
      <p:sp>
        <p:nvSpPr>
          <p:cNvPr id="24" name="TextBox 23"/>
          <p:cNvSpPr txBox="1"/>
          <p:nvPr/>
        </p:nvSpPr>
        <p:spPr>
          <a:xfrm>
            <a:off x="8216996" y="5470605"/>
            <a:ext cx="1155766" cy="400110"/>
          </a:xfrm>
          <a:prstGeom prst="rect">
            <a:avLst/>
          </a:prstGeom>
          <a:noFill/>
        </p:spPr>
        <p:txBody>
          <a:bodyPr wrap="none" rtlCol="0">
            <a:spAutoFit/>
          </a:bodyPr>
          <a:lstStyle/>
          <a:p>
            <a:r>
              <a:rPr lang="en-US" sz="2000" dirty="0" err="1" smtClean="0"/>
              <a:t>Isocenter</a:t>
            </a:r>
            <a:endParaRPr lang="en-GB" sz="2000" dirty="0"/>
          </a:p>
        </p:txBody>
      </p:sp>
      <p:sp>
        <p:nvSpPr>
          <p:cNvPr id="25" name="TextBox 24"/>
          <p:cNvSpPr txBox="1"/>
          <p:nvPr/>
        </p:nvSpPr>
        <p:spPr>
          <a:xfrm>
            <a:off x="1776504" y="3624125"/>
            <a:ext cx="1418978" cy="400110"/>
          </a:xfrm>
          <a:prstGeom prst="rect">
            <a:avLst/>
          </a:prstGeom>
          <a:noFill/>
        </p:spPr>
        <p:txBody>
          <a:bodyPr wrap="none" rtlCol="0">
            <a:spAutoFit/>
          </a:bodyPr>
          <a:lstStyle/>
          <a:p>
            <a:r>
              <a:rPr lang="en-US" sz="2000" dirty="0" smtClean="0"/>
              <a:t>Pulsed linac</a:t>
            </a:r>
            <a:endParaRPr lang="en-GB" sz="2000" dirty="0"/>
          </a:p>
        </p:txBody>
      </p:sp>
      <p:cxnSp>
        <p:nvCxnSpPr>
          <p:cNvPr id="26" name="Straight Arrow Connector 25"/>
          <p:cNvCxnSpPr>
            <a:stCxn id="25" idx="0"/>
          </p:cNvCxnSpPr>
          <p:nvPr/>
        </p:nvCxnSpPr>
        <p:spPr>
          <a:xfrm flipV="1">
            <a:off x="2485993" y="2797344"/>
            <a:ext cx="0" cy="826781"/>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07089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04616" y="219456"/>
            <a:ext cx="3404650" cy="584775"/>
          </a:xfrm>
          <a:prstGeom prst="rect">
            <a:avLst/>
          </a:prstGeom>
          <a:noFill/>
        </p:spPr>
        <p:txBody>
          <a:bodyPr wrap="none" rtlCol="0">
            <a:spAutoFit/>
          </a:bodyPr>
          <a:lstStyle/>
          <a:p>
            <a:pPr algn="ctr"/>
            <a:r>
              <a:rPr lang="en-US" sz="3200" dirty="0" smtClean="0"/>
              <a:t>The overview again</a:t>
            </a:r>
            <a:endParaRPr lang="en-GB" sz="3200" dirty="0"/>
          </a:p>
        </p:txBody>
      </p:sp>
      <p:sp>
        <p:nvSpPr>
          <p:cNvPr id="3" name="Rectangle 2"/>
          <p:cNvSpPr/>
          <p:nvPr/>
        </p:nvSpPr>
        <p:spPr>
          <a:xfrm>
            <a:off x="2640210" y="2189430"/>
            <a:ext cx="1011936"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4105771" y="2189430"/>
            <a:ext cx="3580690" cy="39624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rapezoid 4"/>
          <p:cNvSpPr/>
          <p:nvPr/>
        </p:nvSpPr>
        <p:spPr>
          <a:xfrm rot="12754775">
            <a:off x="8299553" y="2300351"/>
            <a:ext cx="982217" cy="504357"/>
          </a:xfrm>
          <a:prstGeom prst="trapezoid">
            <a:avLst>
              <a:gd name="adj" fmla="val 62850"/>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rapezoid 5"/>
          <p:cNvSpPr/>
          <p:nvPr/>
        </p:nvSpPr>
        <p:spPr>
          <a:xfrm rot="16200000">
            <a:off x="9482719" y="3704109"/>
            <a:ext cx="614801"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rapezoid 6"/>
          <p:cNvSpPr/>
          <p:nvPr/>
        </p:nvSpPr>
        <p:spPr>
          <a:xfrm rot="5400000">
            <a:off x="7490680" y="3704110"/>
            <a:ext cx="614799" cy="453458"/>
          </a:xfrm>
          <a:prstGeom prst="trapezoid">
            <a:avLst>
              <a:gd name="adj" fmla="val 44835"/>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8412527" y="5232023"/>
            <a:ext cx="756271" cy="391885"/>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p:cNvCxnSpPr>
            <a:endCxn id="5" idx="3"/>
          </p:cNvCxnSpPr>
          <p:nvPr/>
        </p:nvCxnSpPr>
        <p:spPr>
          <a:xfrm flipV="1">
            <a:off x="2983833" y="2373426"/>
            <a:ext cx="5526553" cy="5713"/>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7" idx="1"/>
            <a:endCxn id="5" idx="0"/>
          </p:cNvCxnSpPr>
          <p:nvPr/>
        </p:nvCxnSpPr>
        <p:spPr>
          <a:xfrm flipV="1">
            <a:off x="7798080" y="2765026"/>
            <a:ext cx="856790" cy="960068"/>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7" idx="3"/>
          </p:cNvCxnSpPr>
          <p:nvPr/>
        </p:nvCxnSpPr>
        <p:spPr>
          <a:xfrm>
            <a:off x="7798080" y="4136585"/>
            <a:ext cx="992582"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5" idx="1"/>
            <a:endCxn id="6" idx="3"/>
          </p:cNvCxnSpPr>
          <p:nvPr/>
        </p:nvCxnSpPr>
        <p:spPr>
          <a:xfrm>
            <a:off x="9070937" y="2731632"/>
            <a:ext cx="719183" cy="99346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8817435" y="4136585"/>
            <a:ext cx="999458" cy="129138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608793" y="3207738"/>
            <a:ext cx="3319820" cy="369332"/>
          </a:xfrm>
          <a:prstGeom prst="rect">
            <a:avLst/>
          </a:prstGeom>
          <a:noFill/>
        </p:spPr>
        <p:txBody>
          <a:bodyPr wrap="none" rtlCol="0">
            <a:spAutoFit/>
          </a:bodyPr>
          <a:lstStyle/>
          <a:p>
            <a:r>
              <a:rPr lang="en-US" dirty="0" smtClean="0"/>
              <a:t>S-band laser driven </a:t>
            </a:r>
            <a:r>
              <a:rPr lang="en-US" dirty="0" err="1" smtClean="0"/>
              <a:t>photoinjector</a:t>
            </a:r>
            <a:endParaRPr lang="en-GB" dirty="0"/>
          </a:p>
        </p:txBody>
      </p:sp>
      <p:cxnSp>
        <p:nvCxnSpPr>
          <p:cNvPr id="46" name="Straight Arrow Connector 45"/>
          <p:cNvCxnSpPr/>
          <p:nvPr/>
        </p:nvCxnSpPr>
        <p:spPr>
          <a:xfrm flipV="1">
            <a:off x="3099380" y="2676980"/>
            <a:ext cx="46798" cy="530758"/>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690162" y="1221133"/>
            <a:ext cx="1340432" cy="369332"/>
          </a:xfrm>
          <a:prstGeom prst="rect">
            <a:avLst/>
          </a:prstGeom>
          <a:noFill/>
        </p:spPr>
        <p:txBody>
          <a:bodyPr wrap="none" rtlCol="0">
            <a:spAutoFit/>
          </a:bodyPr>
          <a:lstStyle/>
          <a:p>
            <a:r>
              <a:rPr lang="en-US" dirty="0" smtClean="0"/>
              <a:t>X-band linac</a:t>
            </a:r>
            <a:endParaRPr lang="en-GB" dirty="0"/>
          </a:p>
        </p:txBody>
      </p:sp>
      <p:cxnSp>
        <p:nvCxnSpPr>
          <p:cNvPr id="49" name="Straight Arrow Connector 48"/>
          <p:cNvCxnSpPr/>
          <p:nvPr/>
        </p:nvCxnSpPr>
        <p:spPr>
          <a:xfrm>
            <a:off x="5356617" y="1613044"/>
            <a:ext cx="100751" cy="462541"/>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10204032" y="5501068"/>
            <a:ext cx="848758" cy="369332"/>
          </a:xfrm>
          <a:prstGeom prst="rect">
            <a:avLst/>
          </a:prstGeom>
          <a:noFill/>
        </p:spPr>
        <p:txBody>
          <a:bodyPr wrap="none" rtlCol="0">
            <a:spAutoFit/>
          </a:bodyPr>
          <a:lstStyle/>
          <a:p>
            <a:r>
              <a:rPr lang="en-US" dirty="0" smtClean="0"/>
              <a:t>Patient</a:t>
            </a:r>
            <a:endParaRPr lang="en-GB" dirty="0"/>
          </a:p>
        </p:txBody>
      </p:sp>
      <p:cxnSp>
        <p:nvCxnSpPr>
          <p:cNvPr id="53" name="Straight Arrow Connector 52"/>
          <p:cNvCxnSpPr>
            <a:stCxn id="52" idx="1"/>
          </p:cNvCxnSpPr>
          <p:nvPr/>
        </p:nvCxnSpPr>
        <p:spPr>
          <a:xfrm flipH="1" flipV="1">
            <a:off x="9340282" y="5518732"/>
            <a:ext cx="863750" cy="16700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8906417" y="1265651"/>
            <a:ext cx="2220864" cy="369332"/>
          </a:xfrm>
          <a:prstGeom prst="rect">
            <a:avLst/>
          </a:prstGeom>
          <a:noFill/>
        </p:spPr>
        <p:txBody>
          <a:bodyPr wrap="none" rtlCol="0">
            <a:spAutoFit/>
          </a:bodyPr>
          <a:lstStyle/>
          <a:p>
            <a:r>
              <a:rPr lang="en-US" dirty="0" smtClean="0"/>
              <a:t>Beam delivery system</a:t>
            </a:r>
            <a:endParaRPr lang="en-GB" dirty="0"/>
          </a:p>
        </p:txBody>
      </p:sp>
      <p:cxnSp>
        <p:nvCxnSpPr>
          <p:cNvPr id="57" name="Straight Arrow Connector 56"/>
          <p:cNvCxnSpPr/>
          <p:nvPr/>
        </p:nvCxnSpPr>
        <p:spPr>
          <a:xfrm flipH="1">
            <a:off x="9652764" y="1720766"/>
            <a:ext cx="313709" cy="56867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3831688" y="6050165"/>
            <a:ext cx="4397811" cy="0"/>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5618460" y="6160169"/>
            <a:ext cx="824265" cy="369332"/>
          </a:xfrm>
          <a:prstGeom prst="rect">
            <a:avLst/>
          </a:prstGeom>
          <a:noFill/>
        </p:spPr>
        <p:txBody>
          <a:bodyPr wrap="none" rtlCol="0">
            <a:spAutoFit/>
          </a:bodyPr>
          <a:lstStyle/>
          <a:p>
            <a:r>
              <a:rPr lang="en-US" dirty="0" smtClean="0"/>
              <a:t>≈ 10 m</a:t>
            </a:r>
            <a:endParaRPr lang="en-GB" dirty="0"/>
          </a:p>
        </p:txBody>
      </p:sp>
      <p:sp>
        <p:nvSpPr>
          <p:cNvPr id="63" name="TextBox 62"/>
          <p:cNvSpPr txBox="1"/>
          <p:nvPr/>
        </p:nvSpPr>
        <p:spPr>
          <a:xfrm>
            <a:off x="5406992" y="4710630"/>
            <a:ext cx="1545103" cy="369332"/>
          </a:xfrm>
          <a:prstGeom prst="rect">
            <a:avLst/>
          </a:prstGeom>
          <a:noFill/>
        </p:spPr>
        <p:txBody>
          <a:bodyPr wrap="none" rtlCol="0">
            <a:spAutoFit/>
          </a:bodyPr>
          <a:lstStyle/>
          <a:p>
            <a:r>
              <a:rPr lang="en-US" dirty="0" smtClean="0"/>
              <a:t>Electron beam</a:t>
            </a:r>
            <a:endParaRPr lang="en-GB" dirty="0"/>
          </a:p>
        </p:txBody>
      </p:sp>
      <p:cxnSp>
        <p:nvCxnSpPr>
          <p:cNvPr id="64" name="Straight Arrow Connector 63"/>
          <p:cNvCxnSpPr/>
          <p:nvPr/>
        </p:nvCxnSpPr>
        <p:spPr>
          <a:xfrm flipV="1">
            <a:off x="6952095" y="4695297"/>
            <a:ext cx="1023123" cy="199999"/>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DA5AE6B7-7772-48F0-BB8C-30F93B12DCDB}"/>
              </a:ext>
            </a:extLst>
          </p:cNvPr>
          <p:cNvPicPr/>
          <p:nvPr/>
        </p:nvPicPr>
        <p:blipFill rotWithShape="1">
          <a:blip r:embed="rId2" cstate="print">
            <a:extLst>
              <a:ext uri="{28A0092B-C50C-407E-A947-70E740481C1C}">
                <a14:useLocalDpi xmlns:a14="http://schemas.microsoft.com/office/drawing/2010/main" val="0"/>
              </a:ext>
            </a:extLst>
          </a:blip>
          <a:srcRect t="13277" b="9191"/>
          <a:stretch/>
        </p:blipFill>
        <p:spPr bwMode="auto">
          <a:xfrm>
            <a:off x="5496311" y="2849890"/>
            <a:ext cx="1408706" cy="790340"/>
          </a:xfrm>
          <a:prstGeom prst="rect">
            <a:avLst/>
          </a:prstGeom>
          <a:noFill/>
          <a:ln>
            <a:noFill/>
          </a:ln>
          <a:extLst>
            <a:ext uri="{53640926-AAD7-44D8-BBD7-CCE9431645EC}">
              <a14:shadowObscured xmlns:a14="http://schemas.microsoft.com/office/drawing/2010/main"/>
            </a:ext>
          </a:extLst>
        </p:spPr>
      </p:pic>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2020" y="1487970"/>
            <a:ext cx="2032707" cy="1524530"/>
          </a:xfrm>
          <a:prstGeom prst="rect">
            <a:avLst/>
          </a:prstGeom>
        </p:spPr>
      </p:pic>
      <p:pic>
        <p:nvPicPr>
          <p:cNvPr id="29" name="Pictur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06983" y="3725092"/>
            <a:ext cx="2292786" cy="1719589"/>
          </a:xfrm>
          <a:prstGeom prst="rect">
            <a:avLst/>
          </a:prstGeom>
        </p:spPr>
      </p:pic>
      <p:pic>
        <p:nvPicPr>
          <p:cNvPr id="30" name="Picture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5497" y="858598"/>
            <a:ext cx="1888115" cy="1258743"/>
          </a:xfrm>
          <a:prstGeom prst="rect">
            <a:avLst/>
          </a:prstGeom>
        </p:spPr>
      </p:pic>
      <p:pic>
        <p:nvPicPr>
          <p:cNvPr id="31" name="Picture 30"/>
          <p:cNvPicPr>
            <a:picLocks noChangeAspect="1"/>
          </p:cNvPicPr>
          <p:nvPr/>
        </p:nvPicPr>
        <p:blipFill rotWithShape="1">
          <a:blip r:embed="rId6" cstate="print">
            <a:extLst>
              <a:ext uri="{28A0092B-C50C-407E-A947-70E740481C1C}">
                <a14:useLocalDpi xmlns:a14="http://schemas.microsoft.com/office/drawing/2010/main" val="0"/>
              </a:ext>
            </a:extLst>
          </a:blip>
          <a:srcRect b="29729"/>
          <a:stretch/>
        </p:blipFill>
        <p:spPr>
          <a:xfrm>
            <a:off x="10119538" y="1720766"/>
            <a:ext cx="1833419" cy="1717816"/>
          </a:xfrm>
          <a:prstGeom prst="rect">
            <a:avLst/>
          </a:prstGeom>
        </p:spPr>
      </p:pic>
    </p:spTree>
    <p:extLst>
      <p:ext uri="{BB962C8B-B14F-4D97-AF65-F5344CB8AC3E}">
        <p14:creationId xmlns:p14="http://schemas.microsoft.com/office/powerpoint/2010/main" val="2661304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77612" y="2465172"/>
            <a:ext cx="2781402" cy="523220"/>
          </a:xfrm>
          <a:prstGeom prst="rect">
            <a:avLst/>
          </a:prstGeom>
          <a:noFill/>
        </p:spPr>
        <p:txBody>
          <a:bodyPr wrap="none" rtlCol="0">
            <a:spAutoFit/>
          </a:bodyPr>
          <a:lstStyle/>
          <a:p>
            <a:pPr algn="ctr"/>
            <a:r>
              <a:rPr lang="en-US" sz="2800" dirty="0" smtClean="0"/>
              <a:t>More information</a:t>
            </a:r>
            <a:endParaRPr lang="en-GB" sz="2800" dirty="0"/>
          </a:p>
        </p:txBody>
      </p:sp>
    </p:spTree>
    <p:extLst>
      <p:ext uri="{BB962C8B-B14F-4D97-AF65-F5344CB8AC3E}">
        <p14:creationId xmlns:p14="http://schemas.microsoft.com/office/powerpoint/2010/main" val="353672388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28800" y="219456"/>
            <a:ext cx="8604221" cy="584775"/>
          </a:xfrm>
          <a:prstGeom prst="rect">
            <a:avLst/>
          </a:prstGeom>
          <a:noFill/>
        </p:spPr>
        <p:txBody>
          <a:bodyPr wrap="square" rtlCol="0">
            <a:spAutoFit/>
          </a:bodyPr>
          <a:lstStyle/>
          <a:p>
            <a:pPr algn="ctr"/>
            <a:r>
              <a:rPr lang="en-US" sz="3200" dirty="0" smtClean="0"/>
              <a:t>Fundamental processes of high-fields</a:t>
            </a:r>
            <a:endParaRPr lang="en-GB" sz="3200" dirty="0"/>
          </a:p>
        </p:txBody>
      </p:sp>
      <p:sp>
        <p:nvSpPr>
          <p:cNvPr id="5" name="TextBox 4"/>
          <p:cNvSpPr txBox="1"/>
          <p:nvPr/>
        </p:nvSpPr>
        <p:spPr>
          <a:xfrm>
            <a:off x="239657" y="1764778"/>
            <a:ext cx="6849991" cy="2677656"/>
          </a:xfrm>
          <a:prstGeom prst="rect">
            <a:avLst/>
          </a:prstGeom>
          <a:noFill/>
        </p:spPr>
        <p:txBody>
          <a:bodyPr wrap="square" rtlCol="0">
            <a:spAutoFit/>
          </a:bodyPr>
          <a:lstStyle/>
          <a:p>
            <a:r>
              <a:rPr lang="en-US" sz="2400" dirty="0"/>
              <a:t>D</a:t>
            </a:r>
            <a:r>
              <a:rPr lang="en-US" sz="2400" dirty="0" smtClean="0"/>
              <a:t>ynamic and growing community of university, laboratory and industrial groups.</a:t>
            </a:r>
          </a:p>
          <a:p>
            <a:r>
              <a:rPr lang="en-US" sz="2400" dirty="0" smtClean="0"/>
              <a:t>Fields include accelerators, fusion devices, satellites, vacuum interrupters, electron sources, photo-switching nano-devices, high-voltage systems etc. </a:t>
            </a:r>
          </a:p>
          <a:p>
            <a:r>
              <a:rPr lang="en-US" sz="2400" dirty="0" smtClean="0">
                <a:solidFill>
                  <a:srgbClr val="FF0000"/>
                </a:solidFill>
              </a:rPr>
              <a:t>Next </a:t>
            </a:r>
            <a:r>
              <a:rPr lang="en-US" sz="2400" dirty="0">
                <a:solidFill>
                  <a:srgbClr val="FF0000"/>
                </a:solidFill>
              </a:rPr>
              <a:t>meeting </a:t>
            </a:r>
            <a:r>
              <a:rPr lang="en-US" sz="2400" dirty="0">
                <a:hlinkClick r:id="rId2"/>
              </a:rPr>
              <a:t>https://indico.cern.ch/event/1099613</a:t>
            </a:r>
            <a:r>
              <a:rPr lang="en-US" sz="2400" dirty="0" smtClean="0">
                <a:hlinkClick r:id="rId2"/>
              </a:rPr>
              <a:t>/</a:t>
            </a:r>
            <a:r>
              <a:rPr lang="en-US" sz="2400" dirty="0" smtClean="0"/>
              <a:t> </a:t>
            </a:r>
            <a:r>
              <a:rPr lang="en-US" sz="2400" dirty="0" smtClean="0">
                <a:solidFill>
                  <a:srgbClr val="FF0000"/>
                </a:solidFill>
              </a:rPr>
              <a:t>in person hosted by the University of Tartu!</a:t>
            </a:r>
            <a:r>
              <a:rPr lang="en-US" sz="2400" dirty="0" smtClean="0"/>
              <a:t> </a:t>
            </a:r>
            <a:endParaRPr lang="en-GB" sz="2400" dirty="0"/>
          </a:p>
        </p:txBody>
      </p:sp>
      <p:pic>
        <p:nvPicPr>
          <p:cNvPr id="6" name="Picture 5"/>
          <p:cNvPicPr>
            <a:picLocks noChangeAspect="1"/>
          </p:cNvPicPr>
          <p:nvPr/>
        </p:nvPicPr>
        <p:blipFill>
          <a:blip r:embed="rId3"/>
          <a:stretch>
            <a:fillRect/>
          </a:stretch>
        </p:blipFill>
        <p:spPr>
          <a:xfrm>
            <a:off x="7363967" y="1208253"/>
            <a:ext cx="4558019" cy="5302275"/>
          </a:xfrm>
          <a:prstGeom prst="rect">
            <a:avLst/>
          </a:prstGeom>
        </p:spPr>
      </p:pic>
    </p:spTree>
    <p:extLst>
      <p:ext uri="{BB962C8B-B14F-4D97-AF65-F5344CB8AC3E}">
        <p14:creationId xmlns:p14="http://schemas.microsoft.com/office/powerpoint/2010/main" val="10017689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0201" y="1511151"/>
            <a:ext cx="5175829" cy="3318925"/>
          </a:xfrm>
          <a:prstGeom prst="rect">
            <a:avLst/>
          </a:prstGeom>
        </p:spPr>
      </p:pic>
      <p:sp>
        <p:nvSpPr>
          <p:cNvPr id="4" name="TextBox 3"/>
          <p:cNvSpPr txBox="1"/>
          <p:nvPr/>
        </p:nvSpPr>
        <p:spPr>
          <a:xfrm>
            <a:off x="1792224" y="219456"/>
            <a:ext cx="8604221" cy="584775"/>
          </a:xfrm>
          <a:prstGeom prst="rect">
            <a:avLst/>
          </a:prstGeom>
          <a:noFill/>
        </p:spPr>
        <p:txBody>
          <a:bodyPr wrap="square" rtlCol="0">
            <a:spAutoFit/>
          </a:bodyPr>
          <a:lstStyle/>
          <a:p>
            <a:pPr algn="ctr"/>
            <a:r>
              <a:rPr lang="en-US" sz="3200" dirty="0" smtClean="0"/>
              <a:t>The High-Gradient RF Workshop Series</a:t>
            </a:r>
            <a:endParaRPr lang="en-GB" sz="3200" dirty="0"/>
          </a:p>
        </p:txBody>
      </p:sp>
      <p:sp>
        <p:nvSpPr>
          <p:cNvPr id="5" name="TextBox 4"/>
          <p:cNvSpPr txBox="1"/>
          <p:nvPr/>
        </p:nvSpPr>
        <p:spPr>
          <a:xfrm>
            <a:off x="390201" y="5143280"/>
            <a:ext cx="5131148" cy="369332"/>
          </a:xfrm>
          <a:prstGeom prst="rect">
            <a:avLst/>
          </a:prstGeom>
          <a:noFill/>
        </p:spPr>
        <p:txBody>
          <a:bodyPr wrap="none" rtlCol="0">
            <a:spAutoFit/>
          </a:bodyPr>
          <a:lstStyle/>
          <a:p>
            <a:r>
              <a:rPr lang="en-US" dirty="0" smtClean="0"/>
              <a:t>Our last in-person meeting, Chamonix, summer 2019</a:t>
            </a:r>
            <a:endParaRPr lang="en-GB" dirty="0"/>
          </a:p>
        </p:txBody>
      </p:sp>
      <p:pic>
        <p:nvPicPr>
          <p:cNvPr id="2" name="Picture 1"/>
          <p:cNvPicPr>
            <a:picLocks noChangeAspect="1"/>
          </p:cNvPicPr>
          <p:nvPr/>
        </p:nvPicPr>
        <p:blipFill>
          <a:blip r:embed="rId3"/>
          <a:stretch>
            <a:fillRect/>
          </a:stretch>
        </p:blipFill>
        <p:spPr>
          <a:xfrm>
            <a:off x="5704974" y="1182858"/>
            <a:ext cx="5286114" cy="4919238"/>
          </a:xfrm>
          <a:prstGeom prst="rect">
            <a:avLst/>
          </a:prstGeom>
        </p:spPr>
      </p:pic>
      <p:sp>
        <p:nvSpPr>
          <p:cNvPr id="10" name="Rectangle 9"/>
          <p:cNvSpPr/>
          <p:nvPr/>
        </p:nvSpPr>
        <p:spPr>
          <a:xfrm>
            <a:off x="8218949" y="6176510"/>
            <a:ext cx="3890296" cy="369332"/>
          </a:xfrm>
          <a:prstGeom prst="rect">
            <a:avLst/>
          </a:prstGeom>
        </p:spPr>
        <p:txBody>
          <a:bodyPr wrap="none">
            <a:spAutoFit/>
          </a:bodyPr>
          <a:lstStyle/>
          <a:p>
            <a:r>
              <a:rPr lang="en-GB" dirty="0">
                <a:hlinkClick r:id="rId4"/>
              </a:rPr>
              <a:t>https://indico.cern.ch/event/1080222</a:t>
            </a:r>
            <a:r>
              <a:rPr lang="en-GB" dirty="0" smtClean="0">
                <a:hlinkClick r:id="rId4"/>
              </a:rPr>
              <a:t>/</a:t>
            </a:r>
            <a:r>
              <a:rPr lang="en-GB" dirty="0" smtClean="0"/>
              <a:t> </a:t>
            </a:r>
            <a:endParaRPr lang="en-GB" dirty="0"/>
          </a:p>
        </p:txBody>
      </p:sp>
      <p:sp>
        <p:nvSpPr>
          <p:cNvPr id="11" name="TextBox 10"/>
          <p:cNvSpPr txBox="1"/>
          <p:nvPr/>
        </p:nvSpPr>
        <p:spPr>
          <a:xfrm>
            <a:off x="8601456" y="5189446"/>
            <a:ext cx="3432048" cy="646331"/>
          </a:xfrm>
          <a:prstGeom prst="rect">
            <a:avLst/>
          </a:prstGeom>
          <a:noFill/>
        </p:spPr>
        <p:txBody>
          <a:bodyPr wrap="square" rtlCol="0">
            <a:spAutoFit/>
          </a:bodyPr>
          <a:lstStyle/>
          <a:p>
            <a:r>
              <a:rPr lang="en-US" dirty="0" smtClean="0"/>
              <a:t>Last meeting, remote, hosted by Tsinghua University.</a:t>
            </a:r>
            <a:endParaRPr lang="en-GB" dirty="0"/>
          </a:p>
        </p:txBody>
      </p:sp>
      <p:sp>
        <p:nvSpPr>
          <p:cNvPr id="12" name="Right Arrow 11"/>
          <p:cNvSpPr/>
          <p:nvPr/>
        </p:nvSpPr>
        <p:spPr>
          <a:xfrm rot="7572900">
            <a:off x="2689287" y="1355702"/>
            <a:ext cx="1358276" cy="3108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2690021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4262" y="1451288"/>
            <a:ext cx="4116220" cy="3212152"/>
          </a:xfrm>
          <a:prstGeom prst="rect">
            <a:avLst/>
          </a:prstGeom>
        </p:spPr>
      </p:pic>
      <p:pic>
        <p:nvPicPr>
          <p:cNvPr id="3" name="Picture 2"/>
          <p:cNvPicPr>
            <a:picLocks noChangeAspect="1"/>
          </p:cNvPicPr>
          <p:nvPr/>
        </p:nvPicPr>
        <p:blipFill>
          <a:blip r:embed="rId3"/>
          <a:stretch>
            <a:fillRect/>
          </a:stretch>
        </p:blipFill>
        <p:spPr>
          <a:xfrm>
            <a:off x="2868382" y="1777917"/>
            <a:ext cx="4324223" cy="3866979"/>
          </a:xfrm>
          <a:prstGeom prst="rect">
            <a:avLst/>
          </a:prstGeom>
        </p:spPr>
      </p:pic>
      <p:pic>
        <p:nvPicPr>
          <p:cNvPr id="4" name="Picture 3"/>
          <p:cNvPicPr>
            <a:picLocks noChangeAspect="1"/>
          </p:cNvPicPr>
          <p:nvPr/>
        </p:nvPicPr>
        <p:blipFill>
          <a:blip r:embed="rId4"/>
          <a:stretch>
            <a:fillRect/>
          </a:stretch>
        </p:blipFill>
        <p:spPr>
          <a:xfrm>
            <a:off x="5141594" y="2270600"/>
            <a:ext cx="4598179" cy="3819304"/>
          </a:xfrm>
          <a:prstGeom prst="rect">
            <a:avLst/>
          </a:prstGeom>
        </p:spPr>
      </p:pic>
      <p:pic>
        <p:nvPicPr>
          <p:cNvPr id="5" name="Picture 4"/>
          <p:cNvPicPr>
            <a:picLocks noChangeAspect="1"/>
          </p:cNvPicPr>
          <p:nvPr/>
        </p:nvPicPr>
        <p:blipFill>
          <a:blip r:embed="rId5"/>
          <a:stretch>
            <a:fillRect/>
          </a:stretch>
        </p:blipFill>
        <p:spPr>
          <a:xfrm>
            <a:off x="6984602" y="3107935"/>
            <a:ext cx="4766444" cy="3305057"/>
          </a:xfrm>
          <a:prstGeom prst="rect">
            <a:avLst/>
          </a:prstGeom>
        </p:spPr>
      </p:pic>
      <p:sp>
        <p:nvSpPr>
          <p:cNvPr id="6" name="Rectangle 5"/>
          <p:cNvSpPr/>
          <p:nvPr/>
        </p:nvSpPr>
        <p:spPr>
          <a:xfrm>
            <a:off x="493085" y="5786859"/>
            <a:ext cx="3890296" cy="369332"/>
          </a:xfrm>
          <a:prstGeom prst="rect">
            <a:avLst/>
          </a:prstGeom>
        </p:spPr>
        <p:txBody>
          <a:bodyPr wrap="none">
            <a:spAutoFit/>
          </a:bodyPr>
          <a:lstStyle/>
          <a:p>
            <a:r>
              <a:rPr lang="en-GB" dirty="0">
                <a:hlinkClick r:id="rId6"/>
              </a:rPr>
              <a:t>https://indico.cern.ch/event/1131207</a:t>
            </a:r>
            <a:r>
              <a:rPr lang="en-GB" dirty="0" smtClean="0">
                <a:hlinkClick r:id="rId6"/>
              </a:rPr>
              <a:t>/</a:t>
            </a:r>
            <a:r>
              <a:rPr lang="en-GB" dirty="0" smtClean="0"/>
              <a:t> </a:t>
            </a:r>
            <a:endParaRPr lang="en-GB" dirty="0"/>
          </a:p>
        </p:txBody>
      </p:sp>
      <p:sp>
        <p:nvSpPr>
          <p:cNvPr id="7" name="TextBox 6"/>
          <p:cNvSpPr txBox="1"/>
          <p:nvPr/>
        </p:nvSpPr>
        <p:spPr>
          <a:xfrm>
            <a:off x="1792224" y="219456"/>
            <a:ext cx="8604221" cy="584775"/>
          </a:xfrm>
          <a:prstGeom prst="rect">
            <a:avLst/>
          </a:prstGeom>
          <a:noFill/>
        </p:spPr>
        <p:txBody>
          <a:bodyPr wrap="square" rtlCol="0">
            <a:spAutoFit/>
          </a:bodyPr>
          <a:lstStyle/>
          <a:p>
            <a:pPr algn="ctr"/>
            <a:r>
              <a:rPr lang="en-US" sz="3200" dirty="0" smtClean="0"/>
              <a:t>More on FLASH therapy</a:t>
            </a:r>
            <a:endParaRPr lang="en-GB" sz="3200" dirty="0"/>
          </a:p>
        </p:txBody>
      </p:sp>
    </p:spTree>
    <p:extLst>
      <p:ext uri="{BB962C8B-B14F-4D97-AF65-F5344CB8AC3E}">
        <p14:creationId xmlns:p14="http://schemas.microsoft.com/office/powerpoint/2010/main" val="37775416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57171" y="2670048"/>
            <a:ext cx="6376169" cy="830997"/>
          </a:xfrm>
          <a:prstGeom prst="rect">
            <a:avLst/>
          </a:prstGeom>
          <a:noFill/>
        </p:spPr>
        <p:txBody>
          <a:bodyPr wrap="none" rtlCol="0">
            <a:spAutoFit/>
          </a:bodyPr>
          <a:lstStyle/>
          <a:p>
            <a:pPr algn="ctr"/>
            <a:r>
              <a:rPr lang="en-US" sz="2400" dirty="0" smtClean="0"/>
              <a:t>Animation</a:t>
            </a:r>
          </a:p>
          <a:p>
            <a:pPr algn="ctr"/>
            <a:r>
              <a:rPr lang="en-GB" sz="2400" dirty="0">
                <a:hlinkClick r:id="rId2"/>
              </a:rPr>
              <a:t>https://</a:t>
            </a:r>
            <a:r>
              <a:rPr lang="en-GB" sz="2400" dirty="0" smtClean="0">
                <a:hlinkClick r:id="rId2"/>
              </a:rPr>
              <a:t>www.youtube.com/watch?v=87JLhcsuIao</a:t>
            </a:r>
            <a:r>
              <a:rPr lang="en-GB" sz="2400" dirty="0" smtClean="0"/>
              <a:t> </a:t>
            </a:r>
            <a:endParaRPr lang="en-GB" sz="2400" dirty="0"/>
          </a:p>
        </p:txBody>
      </p:sp>
    </p:spTree>
    <p:extLst>
      <p:ext uri="{BB962C8B-B14F-4D97-AF65-F5344CB8AC3E}">
        <p14:creationId xmlns:p14="http://schemas.microsoft.com/office/powerpoint/2010/main" val="1924165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5</a:t>
            </a:fld>
            <a:endParaRPr lang="en-US"/>
          </a:p>
        </p:txBody>
      </p:sp>
      <p:sp>
        <p:nvSpPr>
          <p:cNvPr id="3" name="TextBox 2"/>
          <p:cNvSpPr txBox="1"/>
          <p:nvPr/>
        </p:nvSpPr>
        <p:spPr>
          <a:xfrm>
            <a:off x="1509568" y="405375"/>
            <a:ext cx="9036496" cy="1938992"/>
          </a:xfrm>
          <a:prstGeom prst="rect">
            <a:avLst/>
          </a:prstGeom>
          <a:noFill/>
        </p:spPr>
        <p:txBody>
          <a:bodyPr wrap="square" rtlCol="0">
            <a:spAutoFit/>
          </a:bodyPr>
          <a:lstStyle/>
          <a:p>
            <a:pPr>
              <a:spcAft>
                <a:spcPts val="1200"/>
              </a:spcAft>
            </a:pPr>
            <a:r>
              <a:rPr lang="en-US" sz="2000" dirty="0" smtClean="0"/>
              <a:t>What’s going on inside.</a:t>
            </a:r>
            <a:endParaRPr lang="en-GB" sz="2000" dirty="0" smtClean="0"/>
          </a:p>
          <a:p>
            <a:pPr>
              <a:spcAft>
                <a:spcPts val="1200"/>
              </a:spcAft>
            </a:pPr>
            <a:r>
              <a:rPr lang="en-GB" sz="2000" dirty="0" err="1" smtClean="0"/>
              <a:t>ArcPIC</a:t>
            </a:r>
            <a:r>
              <a:rPr lang="en-GB" sz="2000" dirty="0" smtClean="0"/>
              <a:t> simulation </a:t>
            </a:r>
            <a:r>
              <a:rPr lang="en-GB" sz="2000" dirty="0"/>
              <a:t>of the onset of breakdown, starting from field emission and going through the formation of a plasma, a plasma sheath and dramatically rising emitted current.</a:t>
            </a:r>
          </a:p>
          <a:p>
            <a:pPr>
              <a:spcAft>
                <a:spcPts val="1200"/>
              </a:spcAft>
            </a:pPr>
            <a:r>
              <a:rPr lang="en-GB" sz="2000" dirty="0"/>
              <a:t>The code is </a:t>
            </a:r>
            <a:r>
              <a:rPr lang="en-GB" sz="2000" dirty="0" err="1"/>
              <a:t>ArcPIC</a:t>
            </a:r>
            <a:r>
              <a:rPr lang="en-GB" sz="2000" dirty="0"/>
              <a:t> and simulates a 20 micron wide dc gap.</a:t>
            </a:r>
          </a:p>
        </p:txBody>
      </p:sp>
      <p:pic>
        <p:nvPicPr>
          <p:cNvPr id="4" name="Picture 3"/>
          <p:cNvPicPr>
            <a:picLocks noChangeAspect="1"/>
          </p:cNvPicPr>
          <p:nvPr/>
        </p:nvPicPr>
        <p:blipFill>
          <a:blip r:embed="rId2"/>
          <a:stretch>
            <a:fillRect/>
          </a:stretch>
        </p:blipFill>
        <p:spPr>
          <a:xfrm>
            <a:off x="1659702" y="2425689"/>
            <a:ext cx="8792623" cy="4009883"/>
          </a:xfrm>
          <a:prstGeom prst="rect">
            <a:avLst/>
          </a:prstGeom>
        </p:spPr>
      </p:pic>
      <p:sp>
        <p:nvSpPr>
          <p:cNvPr id="5" name="Rectangle 4"/>
          <p:cNvSpPr/>
          <p:nvPr/>
        </p:nvSpPr>
        <p:spPr>
          <a:xfrm>
            <a:off x="8096840" y="1975085"/>
            <a:ext cx="4095160" cy="369332"/>
          </a:xfrm>
          <a:prstGeom prst="rect">
            <a:avLst/>
          </a:prstGeom>
        </p:spPr>
        <p:txBody>
          <a:bodyPr wrap="none">
            <a:spAutoFit/>
          </a:bodyPr>
          <a:lstStyle/>
          <a:p>
            <a:r>
              <a:rPr lang="en-US"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rPr>
              <a:t>https://doi.org/10.1002/ctpp.201400069</a:t>
            </a:r>
            <a:r>
              <a:rPr lang="en-US" dirty="0">
                <a:latin typeface="Calibri" panose="020F0502020204030204" pitchFamily="34" charset="0"/>
                <a:ea typeface="Calibri" panose="020F0502020204030204" pitchFamily="34" charset="0"/>
                <a:cs typeface="Times New Roman" panose="02020603050405020304" pitchFamily="18" charset="0"/>
              </a:rPr>
              <a:t> </a:t>
            </a:r>
            <a:endParaRPr lang="en-GB" dirty="0"/>
          </a:p>
        </p:txBody>
      </p:sp>
    </p:spTree>
    <p:extLst>
      <p:ext uri="{BB962C8B-B14F-4D97-AF65-F5344CB8AC3E}">
        <p14:creationId xmlns:p14="http://schemas.microsoft.com/office/powerpoint/2010/main" val="16999221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descr="Image"/>
          <p:cNvPicPr>
            <a:picLocks noChangeAspect="1"/>
          </p:cNvPicPr>
          <p:nvPr/>
        </p:nvPicPr>
        <p:blipFill>
          <a:blip r:embed="rId2">
            <a:extLst/>
          </a:blip>
          <a:stretch>
            <a:fillRect/>
          </a:stretch>
        </p:blipFill>
        <p:spPr>
          <a:xfrm>
            <a:off x="2864272" y="2720856"/>
            <a:ext cx="5638801" cy="4013200"/>
          </a:xfrm>
          <a:prstGeom prst="rect">
            <a:avLst/>
          </a:prstGeom>
          <a:ln w="12700">
            <a:miter lim="400000"/>
          </a:ln>
        </p:spPr>
      </p:pic>
      <p:pic>
        <p:nvPicPr>
          <p:cNvPr id="2" name="Picture 1" descr="DC-Spark-Cu(47)-Spot7-03.tif"/>
          <p:cNvPicPr>
            <a:picLocks noChangeAspect="1"/>
          </p:cNvPicPr>
          <p:nvPr/>
        </p:nvPicPr>
        <p:blipFill>
          <a:blip r:embed="rId3" cstate="print"/>
          <a:stretch>
            <a:fillRect/>
          </a:stretch>
        </p:blipFill>
        <p:spPr>
          <a:xfrm>
            <a:off x="7628742" y="100964"/>
            <a:ext cx="4456005" cy="3342004"/>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18854" t="10370" r="27292" b="6852"/>
          <a:stretch/>
        </p:blipFill>
        <p:spPr>
          <a:xfrm>
            <a:off x="0" y="100964"/>
            <a:ext cx="4186924" cy="3620028"/>
          </a:xfrm>
          <a:prstGeom prst="rect">
            <a:avLst/>
          </a:prstGeom>
        </p:spPr>
      </p:pic>
      <p:sp>
        <p:nvSpPr>
          <p:cNvPr id="5" name="TextBox 4"/>
          <p:cNvSpPr txBox="1"/>
          <p:nvPr/>
        </p:nvSpPr>
        <p:spPr>
          <a:xfrm>
            <a:off x="4249931" y="379859"/>
            <a:ext cx="3315804" cy="2062103"/>
          </a:xfrm>
          <a:prstGeom prst="rect">
            <a:avLst/>
          </a:prstGeom>
          <a:noFill/>
        </p:spPr>
        <p:txBody>
          <a:bodyPr wrap="square" rtlCol="0">
            <a:spAutoFit/>
          </a:bodyPr>
          <a:lstStyle/>
          <a:p>
            <a:r>
              <a:rPr lang="en-US" sz="3200" dirty="0" smtClean="0">
                <a:solidFill>
                  <a:srgbClr val="FF0000"/>
                </a:solidFill>
              </a:rPr>
              <a:t>Looking afterwards with an electron microscope</a:t>
            </a:r>
            <a:endParaRPr lang="en-GB" sz="3200" dirty="0">
              <a:solidFill>
                <a:srgbClr val="FF0000"/>
              </a:solidFill>
            </a:endParaRPr>
          </a:p>
        </p:txBody>
      </p:sp>
    </p:spTree>
    <p:extLst>
      <p:ext uri="{BB962C8B-B14F-4D97-AF65-F5344CB8AC3E}">
        <p14:creationId xmlns:p14="http://schemas.microsoft.com/office/powerpoint/2010/main" val="29919333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84960" y="2164080"/>
            <a:ext cx="8613648" cy="461665"/>
          </a:xfrm>
          <a:prstGeom prst="rect">
            <a:avLst/>
          </a:prstGeom>
          <a:noFill/>
        </p:spPr>
        <p:txBody>
          <a:bodyPr wrap="square" rtlCol="0">
            <a:spAutoFit/>
          </a:bodyPr>
          <a:lstStyle/>
          <a:p>
            <a:pPr algn="ctr"/>
            <a:r>
              <a:rPr lang="en-US" sz="2400" dirty="0" smtClean="0"/>
              <a:t>Macroscopic and rf system scale</a:t>
            </a:r>
          </a:p>
        </p:txBody>
      </p:sp>
    </p:spTree>
    <p:extLst>
      <p:ext uri="{BB962C8B-B14F-4D97-AF65-F5344CB8AC3E}">
        <p14:creationId xmlns:p14="http://schemas.microsoft.com/office/powerpoint/2010/main" val="13835106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4457" y="265654"/>
            <a:ext cx="6117772" cy="523220"/>
          </a:xfrm>
          <a:prstGeom prst="rect">
            <a:avLst/>
          </a:prstGeom>
          <a:noFill/>
        </p:spPr>
        <p:txBody>
          <a:bodyPr wrap="square" rtlCol="0">
            <a:spAutoFit/>
          </a:bodyPr>
          <a:lstStyle/>
          <a:p>
            <a:pPr algn="ctr"/>
            <a:r>
              <a:rPr lang="en-US" sz="2800" dirty="0" smtClean="0"/>
              <a:t>Vacuum arc in an accelerating structure</a:t>
            </a:r>
            <a:endParaRPr lang="en-GB" sz="2800" dirty="0"/>
          </a:p>
        </p:txBody>
      </p:sp>
      <p:pic>
        <p:nvPicPr>
          <p:cNvPr id="8" name="Picture 2" descr="\\CERN\dfs\Workspaces\w\Wuensch\Talks\2013\Linear collider school 2013\Animations\From Rolf\Animated Gifs\DLWg_E,H.avi.gif"/>
          <p:cNvPicPr>
            <a:picLocks noChangeAspect="1" noChangeArrowheads="1" noCrop="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1042731"/>
            <a:ext cx="6415647" cy="2742032"/>
          </a:xfrm>
          <a:prstGeom prst="rect">
            <a:avLst/>
          </a:prstGeom>
          <a:noFill/>
          <a:extLst>
            <a:ext uri="{909E8E84-426E-40DD-AFC4-6F175D3DCCD1}">
              <a14:hiddenFill xmlns:a14="http://schemas.microsoft.com/office/drawing/2010/main">
                <a:solidFill>
                  <a:srgbClr val="FFFFFF"/>
                </a:solidFill>
              </a14:hiddenFill>
            </a:ext>
          </a:extLst>
        </p:spPr>
      </p:pic>
      <p:sp>
        <p:nvSpPr>
          <p:cNvPr id="9" name="Lightning Bolt 8"/>
          <p:cNvSpPr/>
          <p:nvPr/>
        </p:nvSpPr>
        <p:spPr>
          <a:xfrm>
            <a:off x="2362064" y="1698547"/>
            <a:ext cx="792088" cy="1008112"/>
          </a:xfrm>
          <a:prstGeom prst="lightningBol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3" descr="\\CERN\dfs\Workspaces\w\Wuensch\Talks\2011\LC school 2011\from others\DSC0452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57548" y="3768655"/>
            <a:ext cx="6196380" cy="2247039"/>
          </a:xfrm>
          <a:prstGeom prst="rect">
            <a:avLst/>
          </a:prstGeom>
          <a:noFill/>
        </p:spPr>
      </p:pic>
      <p:sp>
        <p:nvSpPr>
          <p:cNvPr id="3" name="Down Arrow 2"/>
          <p:cNvSpPr/>
          <p:nvPr/>
        </p:nvSpPr>
        <p:spPr>
          <a:xfrm>
            <a:off x="5462016" y="3614928"/>
            <a:ext cx="457200" cy="6766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Down Arrow 15"/>
          <p:cNvSpPr/>
          <p:nvPr/>
        </p:nvSpPr>
        <p:spPr>
          <a:xfrm rot="10800000">
            <a:off x="5462016" y="5492765"/>
            <a:ext cx="457200" cy="6766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Down Arrow 16"/>
          <p:cNvSpPr/>
          <p:nvPr/>
        </p:nvSpPr>
        <p:spPr>
          <a:xfrm rot="16200000">
            <a:off x="7235952" y="4553846"/>
            <a:ext cx="457200" cy="6766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Lightning Bolt 17"/>
          <p:cNvSpPr/>
          <p:nvPr/>
        </p:nvSpPr>
        <p:spPr>
          <a:xfrm>
            <a:off x="7126223" y="3838243"/>
            <a:ext cx="792088" cy="1008112"/>
          </a:xfrm>
          <a:prstGeom prst="lightningBol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own Arrow 18"/>
          <p:cNvSpPr/>
          <p:nvPr/>
        </p:nvSpPr>
        <p:spPr>
          <a:xfrm rot="5400000">
            <a:off x="7181088" y="5525630"/>
            <a:ext cx="457200" cy="676656"/>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19"/>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5400000">
            <a:off x="8552059" y="1399088"/>
            <a:ext cx="2394664" cy="1795998"/>
          </a:xfrm>
          <a:prstGeom prst="rect">
            <a:avLst/>
          </a:prstGeom>
        </p:spPr>
      </p:pic>
      <p:sp>
        <p:nvSpPr>
          <p:cNvPr id="13" name="Down Arrow 12"/>
          <p:cNvSpPr/>
          <p:nvPr/>
        </p:nvSpPr>
        <p:spPr>
          <a:xfrm rot="16200000">
            <a:off x="8193991" y="4546545"/>
            <a:ext cx="457200" cy="676656"/>
          </a:xfrm>
          <a:prstGeom prst="downArrow">
            <a:avLst/>
          </a:prstGeom>
          <a:pattFill prst="ltDn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642426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46"/>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544863" y="16255"/>
            <a:ext cx="1901472" cy="282739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extBox 1"/>
          <p:cNvSpPr txBox="1"/>
          <p:nvPr/>
        </p:nvSpPr>
        <p:spPr>
          <a:xfrm>
            <a:off x="-60203" y="5862463"/>
            <a:ext cx="4103496" cy="461665"/>
          </a:xfrm>
          <a:prstGeom prst="rect">
            <a:avLst/>
          </a:prstGeom>
          <a:noFill/>
        </p:spPr>
        <p:txBody>
          <a:bodyPr wrap="none" rtlCol="0">
            <a:spAutoFit/>
          </a:bodyPr>
          <a:lstStyle/>
          <a:p>
            <a:pPr algn="ctr"/>
            <a:r>
              <a:rPr lang="en-US" sz="2400" dirty="0"/>
              <a:t>The basic layout of an rf system</a:t>
            </a:r>
          </a:p>
        </p:txBody>
      </p:sp>
      <p:pic>
        <p:nvPicPr>
          <p:cNvPr id="3" name="Picture 2" descr="Picture1.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295806" y="3573016"/>
            <a:ext cx="2952328" cy="1872208"/>
          </a:xfrm>
          <a:prstGeom prst="rect">
            <a:avLst/>
          </a:prstGeom>
        </p:spPr>
      </p:pic>
      <p:sp>
        <p:nvSpPr>
          <p:cNvPr id="4" name="Rectangle 3"/>
          <p:cNvSpPr/>
          <p:nvPr/>
        </p:nvSpPr>
        <p:spPr>
          <a:xfrm>
            <a:off x="3287688" y="4365104"/>
            <a:ext cx="576064"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a:stCxn id="4" idx="0"/>
          </p:cNvCxnSpPr>
          <p:nvPr/>
        </p:nvCxnSpPr>
        <p:spPr>
          <a:xfrm rot="5400000" flipH="1" flipV="1">
            <a:off x="3035660" y="3825044"/>
            <a:ext cx="1080120"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0800000">
            <a:off x="3575720" y="3284984"/>
            <a:ext cx="1368152"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flipH="1" flipV="1">
            <a:off x="4619836" y="3609020"/>
            <a:ext cx="648072"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33" name="Straight Connector 32"/>
          <p:cNvCxnSpPr>
            <a:endCxn id="4" idx="2"/>
          </p:cNvCxnSpPr>
          <p:nvPr/>
        </p:nvCxnSpPr>
        <p:spPr>
          <a:xfrm rot="5400000" flipH="1" flipV="1">
            <a:off x="3035660" y="5409220"/>
            <a:ext cx="1080120"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0800000">
            <a:off x="3575722" y="5949280"/>
            <a:ext cx="1440160"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flipH="1" flipV="1">
            <a:off x="4763852" y="5697252"/>
            <a:ext cx="504056"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7752190" y="4005064"/>
            <a:ext cx="576064"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Connector 39"/>
          <p:cNvCxnSpPr>
            <a:stCxn id="39" idx="0"/>
          </p:cNvCxnSpPr>
          <p:nvPr/>
        </p:nvCxnSpPr>
        <p:spPr>
          <a:xfrm rot="5400000" flipH="1" flipV="1">
            <a:off x="7536160" y="3501008"/>
            <a:ext cx="1008112"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10800000">
            <a:off x="6672064" y="2996952"/>
            <a:ext cx="1368152"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flipH="1" flipV="1">
            <a:off x="6348028" y="3320988"/>
            <a:ext cx="648072"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43" name="Straight Connector 42"/>
          <p:cNvCxnSpPr>
            <a:endCxn id="39" idx="2"/>
          </p:cNvCxnSpPr>
          <p:nvPr/>
        </p:nvCxnSpPr>
        <p:spPr>
          <a:xfrm rot="5400000" flipH="1" flipV="1">
            <a:off x="7572164" y="4977172"/>
            <a:ext cx="936104"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10800000">
            <a:off x="6600058" y="5445224"/>
            <a:ext cx="1440160"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flipH="1" flipV="1">
            <a:off x="6348028" y="5193196"/>
            <a:ext cx="504056" cy="0"/>
          </a:xfrm>
          <a:prstGeom prst="line">
            <a:avLst/>
          </a:prstGeom>
          <a:ln w="31750"/>
        </p:spPr>
        <p:style>
          <a:lnRef idx="1">
            <a:schemeClr val="accent1"/>
          </a:lnRef>
          <a:fillRef idx="0">
            <a:schemeClr val="accent1"/>
          </a:fillRef>
          <a:effectRef idx="0">
            <a:schemeClr val="accent1"/>
          </a:effectRef>
          <a:fontRef idx="minor">
            <a:schemeClr val="tx1"/>
          </a:fontRef>
        </p:style>
      </p:cxnSp>
      <p:grpSp>
        <p:nvGrpSpPr>
          <p:cNvPr id="5" name="Group 56"/>
          <p:cNvGrpSpPr/>
          <p:nvPr/>
        </p:nvGrpSpPr>
        <p:grpSpPr>
          <a:xfrm rot="16200000">
            <a:off x="2171564" y="3104971"/>
            <a:ext cx="1008112" cy="936104"/>
            <a:chOff x="3635896" y="1340768"/>
            <a:chExt cx="1008112" cy="936104"/>
          </a:xfrm>
        </p:grpSpPr>
        <p:sp>
          <p:nvSpPr>
            <p:cNvPr id="51" name="Rectangle 50"/>
            <p:cNvSpPr/>
            <p:nvPr/>
          </p:nvSpPr>
          <p:spPr>
            <a:xfrm>
              <a:off x="3635896" y="2060848"/>
              <a:ext cx="1008112" cy="21602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Arc 54"/>
            <p:cNvSpPr/>
            <p:nvPr/>
          </p:nvSpPr>
          <p:spPr>
            <a:xfrm rot="5400000">
              <a:off x="3959932" y="1376772"/>
              <a:ext cx="720080" cy="648072"/>
            </a:xfrm>
            <a:prstGeom prst="arc">
              <a:avLst>
                <a:gd name="adj1" fmla="val 15896090"/>
                <a:gd name="adj2" fmla="val 0"/>
              </a:avLst>
            </a:prstGeom>
            <a:ln w="28575">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Arc 55"/>
            <p:cNvSpPr/>
            <p:nvPr/>
          </p:nvSpPr>
          <p:spPr>
            <a:xfrm rot="10800000">
              <a:off x="3635896" y="1340768"/>
              <a:ext cx="720080" cy="720080"/>
            </a:xfrm>
            <a:prstGeom prst="arc">
              <a:avLst>
                <a:gd name="adj1" fmla="val 16160694"/>
                <a:gd name="adj2" fmla="val 376285"/>
              </a:avLst>
            </a:prstGeom>
            <a:ln w="28575">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58" name="Straight Connector 57"/>
          <p:cNvCxnSpPr/>
          <p:nvPr/>
        </p:nvCxnSpPr>
        <p:spPr>
          <a:xfrm rot="5400000" flipH="1" flipV="1">
            <a:off x="2783632" y="4365104"/>
            <a:ext cx="576064"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3071664" y="4653136"/>
            <a:ext cx="216024"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5400000" flipH="1" flipV="1">
            <a:off x="2855640" y="2852936"/>
            <a:ext cx="432048" cy="0"/>
          </a:xfrm>
          <a:prstGeom prst="line">
            <a:avLst/>
          </a:prstGeom>
          <a:ln w="31750"/>
        </p:spPr>
        <p:style>
          <a:lnRef idx="1">
            <a:schemeClr val="accent1"/>
          </a:lnRef>
          <a:fillRef idx="0">
            <a:schemeClr val="accent1"/>
          </a:fillRef>
          <a:effectRef idx="0">
            <a:schemeClr val="accent1"/>
          </a:effectRef>
          <a:fontRef idx="minor">
            <a:schemeClr val="tx1"/>
          </a:fontRef>
        </p:style>
      </p:cxnSp>
      <p:grpSp>
        <p:nvGrpSpPr>
          <p:cNvPr id="6" name="Group 75"/>
          <p:cNvGrpSpPr/>
          <p:nvPr/>
        </p:nvGrpSpPr>
        <p:grpSpPr>
          <a:xfrm rot="5400000">
            <a:off x="8580276" y="2672965"/>
            <a:ext cx="1008112" cy="936104"/>
            <a:chOff x="3635896" y="1340768"/>
            <a:chExt cx="1008112" cy="936104"/>
          </a:xfrm>
        </p:grpSpPr>
        <p:sp>
          <p:nvSpPr>
            <p:cNvPr id="77" name="Rectangle 76"/>
            <p:cNvSpPr/>
            <p:nvPr/>
          </p:nvSpPr>
          <p:spPr>
            <a:xfrm>
              <a:off x="3635896" y="2060848"/>
              <a:ext cx="1008112" cy="21602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Arc 77"/>
            <p:cNvSpPr/>
            <p:nvPr/>
          </p:nvSpPr>
          <p:spPr>
            <a:xfrm rot="5400000">
              <a:off x="3959932" y="1376772"/>
              <a:ext cx="720080" cy="648072"/>
            </a:xfrm>
            <a:prstGeom prst="arc">
              <a:avLst>
                <a:gd name="adj1" fmla="val 15896090"/>
                <a:gd name="adj2" fmla="val 0"/>
              </a:avLst>
            </a:prstGeom>
            <a:ln w="28575">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Arc 78"/>
            <p:cNvSpPr/>
            <p:nvPr/>
          </p:nvSpPr>
          <p:spPr>
            <a:xfrm rot="10800000">
              <a:off x="3635896" y="1340768"/>
              <a:ext cx="720080" cy="720080"/>
            </a:xfrm>
            <a:prstGeom prst="arc">
              <a:avLst>
                <a:gd name="adj1" fmla="val 16160694"/>
                <a:gd name="adj2" fmla="val 376285"/>
              </a:avLst>
            </a:prstGeom>
            <a:ln w="28575">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80" name="Straight Connector 79"/>
          <p:cNvCxnSpPr/>
          <p:nvPr/>
        </p:nvCxnSpPr>
        <p:spPr>
          <a:xfrm rot="16200000" flipH="1" flipV="1">
            <a:off x="8472264" y="3933056"/>
            <a:ext cx="576064"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a:off x="8580276" y="2456892"/>
            <a:ext cx="360040"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8328248" y="4221088"/>
            <a:ext cx="432048"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9264352" y="2420888"/>
            <a:ext cx="1296144" cy="369332"/>
          </a:xfrm>
          <a:prstGeom prst="rect">
            <a:avLst/>
          </a:prstGeom>
          <a:noFill/>
        </p:spPr>
        <p:txBody>
          <a:bodyPr wrap="square" rtlCol="0">
            <a:spAutoFit/>
          </a:bodyPr>
          <a:lstStyle/>
          <a:p>
            <a:r>
              <a:rPr lang="en-US" dirty="0"/>
              <a:t>Transmitted</a:t>
            </a:r>
          </a:p>
        </p:txBody>
      </p:sp>
      <p:sp>
        <p:nvSpPr>
          <p:cNvPr id="87" name="TextBox 86"/>
          <p:cNvSpPr txBox="1"/>
          <p:nvPr/>
        </p:nvSpPr>
        <p:spPr>
          <a:xfrm>
            <a:off x="1618822" y="3861048"/>
            <a:ext cx="948786" cy="369332"/>
          </a:xfrm>
          <a:prstGeom prst="rect">
            <a:avLst/>
          </a:prstGeom>
          <a:noFill/>
        </p:spPr>
        <p:txBody>
          <a:bodyPr wrap="none" rtlCol="0">
            <a:spAutoFit/>
          </a:bodyPr>
          <a:lstStyle/>
          <a:p>
            <a:r>
              <a:rPr lang="en-US" dirty="0"/>
              <a:t>Incident</a:t>
            </a:r>
          </a:p>
        </p:txBody>
      </p:sp>
      <p:sp>
        <p:nvSpPr>
          <p:cNvPr id="88" name="TextBox 87"/>
          <p:cNvSpPr txBox="1"/>
          <p:nvPr/>
        </p:nvSpPr>
        <p:spPr>
          <a:xfrm>
            <a:off x="1487495" y="2915652"/>
            <a:ext cx="1067343" cy="369332"/>
          </a:xfrm>
          <a:prstGeom prst="rect">
            <a:avLst/>
          </a:prstGeom>
          <a:noFill/>
        </p:spPr>
        <p:txBody>
          <a:bodyPr wrap="none" rtlCol="0">
            <a:spAutoFit/>
          </a:bodyPr>
          <a:lstStyle/>
          <a:p>
            <a:r>
              <a:rPr lang="en-US" dirty="0"/>
              <a:t>Reflected</a:t>
            </a:r>
          </a:p>
        </p:txBody>
      </p:sp>
      <p:pic>
        <p:nvPicPr>
          <p:cNvPr id="93" name="Picture 92" descr="DSC01246.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040218" y="620688"/>
            <a:ext cx="2235200" cy="1676400"/>
          </a:xfrm>
          <a:prstGeom prst="rect">
            <a:avLst/>
          </a:prstGeom>
        </p:spPr>
      </p:pic>
      <p:cxnSp>
        <p:nvCxnSpPr>
          <p:cNvPr id="96" name="Straight Arrow Connector 95"/>
          <p:cNvCxnSpPr/>
          <p:nvPr/>
        </p:nvCxnSpPr>
        <p:spPr>
          <a:xfrm rot="16200000" flipV="1">
            <a:off x="8328248" y="4581129"/>
            <a:ext cx="216024" cy="216024"/>
          </a:xfrm>
          <a:prstGeom prst="straightConnector1">
            <a:avLst/>
          </a:prstGeom>
          <a:ln w="2222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9048328" y="4509120"/>
            <a:ext cx="845744" cy="369332"/>
          </a:xfrm>
          <a:prstGeom prst="rect">
            <a:avLst/>
          </a:prstGeom>
          <a:noFill/>
        </p:spPr>
        <p:txBody>
          <a:bodyPr wrap="none" rtlCol="0">
            <a:spAutoFit/>
          </a:bodyPr>
          <a:lstStyle/>
          <a:p>
            <a:r>
              <a:rPr lang="en-US" dirty="0">
                <a:solidFill>
                  <a:srgbClr val="00B050"/>
                </a:solidFill>
              </a:rPr>
              <a:t>splitter</a:t>
            </a:r>
          </a:p>
        </p:txBody>
      </p:sp>
      <p:sp>
        <p:nvSpPr>
          <p:cNvPr id="100" name="TextBox 99"/>
          <p:cNvSpPr txBox="1"/>
          <p:nvPr/>
        </p:nvSpPr>
        <p:spPr>
          <a:xfrm>
            <a:off x="8760299" y="188640"/>
            <a:ext cx="591829" cy="369332"/>
          </a:xfrm>
          <a:prstGeom prst="rect">
            <a:avLst/>
          </a:prstGeom>
          <a:noFill/>
        </p:spPr>
        <p:txBody>
          <a:bodyPr wrap="none" rtlCol="0">
            <a:spAutoFit/>
          </a:bodyPr>
          <a:lstStyle/>
          <a:p>
            <a:r>
              <a:rPr lang="en-US" dirty="0">
                <a:solidFill>
                  <a:srgbClr val="00B050"/>
                </a:solidFill>
              </a:rPr>
              <a:t>load</a:t>
            </a:r>
          </a:p>
        </p:txBody>
      </p:sp>
      <p:sp>
        <p:nvSpPr>
          <p:cNvPr id="101" name="TextBox 100"/>
          <p:cNvSpPr txBox="1"/>
          <p:nvPr/>
        </p:nvSpPr>
        <p:spPr>
          <a:xfrm>
            <a:off x="6130723" y="86090"/>
            <a:ext cx="1949444" cy="369332"/>
          </a:xfrm>
          <a:prstGeom prst="rect">
            <a:avLst/>
          </a:prstGeom>
          <a:noFill/>
        </p:spPr>
        <p:txBody>
          <a:bodyPr wrap="none" rtlCol="0">
            <a:spAutoFit/>
          </a:bodyPr>
          <a:lstStyle/>
          <a:p>
            <a:r>
              <a:rPr lang="en-US" dirty="0">
                <a:solidFill>
                  <a:srgbClr val="00B050"/>
                </a:solidFill>
              </a:rPr>
              <a:t>directional coupler</a:t>
            </a:r>
          </a:p>
        </p:txBody>
      </p:sp>
      <p:sp>
        <p:nvSpPr>
          <p:cNvPr id="102" name="TextBox 101"/>
          <p:cNvSpPr txBox="1"/>
          <p:nvPr/>
        </p:nvSpPr>
        <p:spPr>
          <a:xfrm>
            <a:off x="3455174" y="177697"/>
            <a:ext cx="928075" cy="369332"/>
          </a:xfrm>
          <a:prstGeom prst="rect">
            <a:avLst/>
          </a:prstGeom>
          <a:noFill/>
        </p:spPr>
        <p:txBody>
          <a:bodyPr wrap="none" rtlCol="0">
            <a:spAutoFit/>
          </a:bodyPr>
          <a:lstStyle/>
          <a:p>
            <a:r>
              <a:rPr lang="en-US" dirty="0">
                <a:solidFill>
                  <a:srgbClr val="00B050"/>
                </a:solidFill>
              </a:rPr>
              <a:t>klystron</a:t>
            </a:r>
          </a:p>
        </p:txBody>
      </p:sp>
      <p:cxnSp>
        <p:nvCxnSpPr>
          <p:cNvPr id="106" name="Straight Arrow Connector 105"/>
          <p:cNvCxnSpPr/>
          <p:nvPr/>
        </p:nvCxnSpPr>
        <p:spPr>
          <a:xfrm rot="10800000" flipV="1">
            <a:off x="3215680" y="2781026"/>
            <a:ext cx="936104" cy="504055"/>
          </a:xfrm>
          <a:prstGeom prst="straightConnector1">
            <a:avLst/>
          </a:prstGeom>
          <a:ln w="2222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09" name="TextBox 108"/>
          <p:cNvSpPr txBox="1"/>
          <p:nvPr/>
        </p:nvSpPr>
        <p:spPr>
          <a:xfrm>
            <a:off x="5586716" y="5723964"/>
            <a:ext cx="2227276" cy="369332"/>
          </a:xfrm>
          <a:prstGeom prst="rect">
            <a:avLst/>
          </a:prstGeom>
          <a:noFill/>
        </p:spPr>
        <p:txBody>
          <a:bodyPr wrap="none" rtlCol="0">
            <a:spAutoFit/>
          </a:bodyPr>
          <a:lstStyle/>
          <a:p>
            <a:r>
              <a:rPr lang="en-US" dirty="0">
                <a:solidFill>
                  <a:srgbClr val="00B050"/>
                </a:solidFill>
              </a:rPr>
              <a:t>accelerating structure</a:t>
            </a:r>
          </a:p>
        </p:txBody>
      </p:sp>
      <p:sp>
        <p:nvSpPr>
          <p:cNvPr id="7" name="Right Arrow 6"/>
          <p:cNvSpPr/>
          <p:nvPr/>
        </p:nvSpPr>
        <p:spPr>
          <a:xfrm rot="5400000">
            <a:off x="2769891" y="1952843"/>
            <a:ext cx="576064"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3989977" y="932884"/>
            <a:ext cx="2446566" cy="1834925"/>
          </a:xfrm>
          <a:prstGeom prst="rect">
            <a:avLst/>
          </a:prstGeom>
        </p:spPr>
      </p:pic>
      <p:pic>
        <p:nvPicPr>
          <p:cNvPr id="10" name="Picture 9"/>
          <p:cNvPicPr>
            <a:picLocks noChangeAspect="1"/>
          </p:cNvPicPr>
          <p:nvPr/>
        </p:nvPicPr>
        <p:blipFill rotWithShape="1">
          <a:blip r:embed="rId7" cstate="print">
            <a:extLst>
              <a:ext uri="{28A0092B-C50C-407E-A947-70E740481C1C}">
                <a14:useLocalDpi xmlns:a14="http://schemas.microsoft.com/office/drawing/2010/main" val="0"/>
              </a:ext>
            </a:extLst>
          </a:blip>
          <a:srcRect l="10316" t="6877" r="26066" b="22053"/>
          <a:stretch/>
        </p:blipFill>
        <p:spPr>
          <a:xfrm>
            <a:off x="8328243" y="4950460"/>
            <a:ext cx="2019650" cy="1692140"/>
          </a:xfrm>
          <a:prstGeom prst="rect">
            <a:avLst/>
          </a:prstGeom>
        </p:spPr>
      </p:pic>
    </p:spTree>
    <p:extLst>
      <p:ext uri="{BB962C8B-B14F-4D97-AF65-F5344CB8AC3E}">
        <p14:creationId xmlns:p14="http://schemas.microsoft.com/office/powerpoint/2010/main" val="1087331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4098</TotalTime>
  <Words>1571</Words>
  <Application>Microsoft Office PowerPoint</Application>
  <PresentationFormat>Widescreen</PresentationFormat>
  <Paragraphs>233</Paragraphs>
  <Slides>47</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47</vt:i4>
      </vt:variant>
    </vt:vector>
  </HeadingPairs>
  <TitlesOfParts>
    <vt:vector size="55" baseType="lpstr">
      <vt:lpstr>Arial</vt:lpstr>
      <vt:lpstr>Avenir Book</vt:lpstr>
      <vt:lpstr>Calibri</vt:lpstr>
      <vt:lpstr>Calibri Light</vt:lpstr>
      <vt:lpstr>Cambria Math</vt:lpstr>
      <vt:lpstr>Times New Roman</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Walter Wuensch</dc:creator>
  <cp:lastModifiedBy>Walter Wuensch</cp:lastModifiedBy>
  <cp:revision>1295</cp:revision>
  <cp:lastPrinted>2019-10-15T07:28:14Z</cp:lastPrinted>
  <dcterms:created xsi:type="dcterms:W3CDTF">2018-07-06T10:50:05Z</dcterms:created>
  <dcterms:modified xsi:type="dcterms:W3CDTF">2022-08-02T11:33:57Z</dcterms:modified>
</cp:coreProperties>
</file>