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65" r:id="rId2"/>
    <p:sldMasterId id="2147483671" r:id="rId3"/>
    <p:sldMasterId id="2147483676" r:id="rId4"/>
  </p:sldMasterIdLst>
  <p:notesMasterIdLst>
    <p:notesMasterId r:id="rId14"/>
  </p:notesMasterIdLst>
  <p:sldIdLst>
    <p:sldId id="258" r:id="rId5"/>
    <p:sldId id="321" r:id="rId6"/>
    <p:sldId id="308" r:id="rId7"/>
    <p:sldId id="314" r:id="rId8"/>
    <p:sldId id="322" r:id="rId9"/>
    <p:sldId id="312" r:id="rId10"/>
    <p:sldId id="317" r:id="rId11"/>
    <p:sldId id="318" r:id="rId12"/>
    <p:sldId id="323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72" autoAdjust="0"/>
    <p:restoredTop sz="94660"/>
  </p:normalViewPr>
  <p:slideViewPr>
    <p:cSldViewPr>
      <p:cViewPr>
        <p:scale>
          <a:sx n="84" d="100"/>
          <a:sy n="84" d="100"/>
        </p:scale>
        <p:origin x="-109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5D845A-BD39-45A1-843C-01377607AC7B}" type="doc">
      <dgm:prSet loTypeId="urn:microsoft.com/office/officeart/2005/8/layout/cycle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EAC1A37-354D-4046-B39B-44C9912E551A}">
      <dgm:prSet phldrT="[Text]"/>
      <dgm:spPr/>
      <dgm:t>
        <a:bodyPr/>
        <a:lstStyle/>
        <a:p>
          <a:r>
            <a:rPr lang="en-GB" dirty="0" smtClean="0"/>
            <a:t>Design</a:t>
          </a:r>
          <a:endParaRPr lang="en-GB" dirty="0"/>
        </a:p>
      </dgm:t>
    </dgm:pt>
    <dgm:pt modelId="{4214A79E-299C-4F6E-A28A-6E42D7915586}" type="parTrans" cxnId="{ADED1BA9-0610-4809-8D8C-1206882DD08C}">
      <dgm:prSet/>
      <dgm:spPr/>
      <dgm:t>
        <a:bodyPr/>
        <a:lstStyle/>
        <a:p>
          <a:endParaRPr lang="en-GB"/>
        </a:p>
      </dgm:t>
    </dgm:pt>
    <dgm:pt modelId="{C29F039F-D49B-4DBA-B7AD-FC6DB0675443}" type="sibTrans" cxnId="{ADED1BA9-0610-4809-8D8C-1206882DD08C}">
      <dgm:prSet/>
      <dgm:spPr/>
      <dgm:t>
        <a:bodyPr/>
        <a:lstStyle/>
        <a:p>
          <a:endParaRPr lang="en-GB"/>
        </a:p>
      </dgm:t>
    </dgm:pt>
    <dgm:pt modelId="{F62F64D2-15E0-475E-BBE6-02DD2AB2E9A0}">
      <dgm:prSet phldrT="[Text]"/>
      <dgm:spPr/>
      <dgm:t>
        <a:bodyPr/>
        <a:lstStyle/>
        <a:p>
          <a:r>
            <a:rPr lang="en-GB" dirty="0" smtClean="0"/>
            <a:t>Deliver</a:t>
          </a:r>
          <a:endParaRPr lang="en-GB" dirty="0"/>
        </a:p>
      </dgm:t>
    </dgm:pt>
    <dgm:pt modelId="{33BE1491-BFF2-4650-A889-BF82A4597359}" type="parTrans" cxnId="{244E3764-9366-4FDB-9741-D2398F3486FE}">
      <dgm:prSet/>
      <dgm:spPr/>
      <dgm:t>
        <a:bodyPr/>
        <a:lstStyle/>
        <a:p>
          <a:endParaRPr lang="en-GB"/>
        </a:p>
      </dgm:t>
    </dgm:pt>
    <dgm:pt modelId="{9D37BFA3-5271-4976-9570-7BC329A16B6C}" type="sibTrans" cxnId="{244E3764-9366-4FDB-9741-D2398F3486FE}">
      <dgm:prSet/>
      <dgm:spPr/>
      <dgm:t>
        <a:bodyPr/>
        <a:lstStyle/>
        <a:p>
          <a:endParaRPr lang="en-GB"/>
        </a:p>
      </dgm:t>
    </dgm:pt>
    <dgm:pt modelId="{71587594-18D6-4F7A-9CF0-DC3869D84922}">
      <dgm:prSet phldrT="[Text]"/>
      <dgm:spPr/>
      <dgm:t>
        <a:bodyPr/>
        <a:lstStyle/>
        <a:p>
          <a:r>
            <a:rPr lang="en-GB" smtClean="0"/>
            <a:t>Discover</a:t>
          </a:r>
          <a:endParaRPr lang="en-GB" dirty="0"/>
        </a:p>
      </dgm:t>
    </dgm:pt>
    <dgm:pt modelId="{6B086F2B-3600-484C-8B7C-3B8A758DCE8F}" type="parTrans" cxnId="{9DAF0A83-83F0-4F69-ADFA-608A0F03EFD1}">
      <dgm:prSet/>
      <dgm:spPr/>
      <dgm:t>
        <a:bodyPr/>
        <a:lstStyle/>
        <a:p>
          <a:endParaRPr lang="en-GB"/>
        </a:p>
      </dgm:t>
    </dgm:pt>
    <dgm:pt modelId="{853ACC14-B99E-4E99-BCA8-5DA64309E572}" type="sibTrans" cxnId="{9DAF0A83-83F0-4F69-ADFA-608A0F03EFD1}">
      <dgm:prSet/>
      <dgm:spPr/>
      <dgm:t>
        <a:bodyPr/>
        <a:lstStyle/>
        <a:p>
          <a:endParaRPr lang="en-GB"/>
        </a:p>
      </dgm:t>
    </dgm:pt>
    <dgm:pt modelId="{DDA1B2E7-0639-44B9-91D3-7437BFB42AE0}" type="pres">
      <dgm:prSet presAssocID="{AE5D845A-BD39-45A1-843C-01377607AC7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CE5C0F2-221E-4711-82BE-3CF986B4CD5D}" type="pres">
      <dgm:prSet presAssocID="{3EAC1A37-354D-4046-B39B-44C9912E551A}" presName="dummy" presStyleCnt="0"/>
      <dgm:spPr/>
    </dgm:pt>
    <dgm:pt modelId="{87728FA1-3618-48D1-B1F1-ADA7DBF7ACDE}" type="pres">
      <dgm:prSet presAssocID="{3EAC1A37-354D-4046-B39B-44C9912E551A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94E585C-8260-4B33-8B5C-FACB2F78650E}" type="pres">
      <dgm:prSet presAssocID="{C29F039F-D49B-4DBA-B7AD-FC6DB0675443}" presName="sibTrans" presStyleLbl="node1" presStyleIdx="0" presStyleCnt="3"/>
      <dgm:spPr/>
      <dgm:t>
        <a:bodyPr/>
        <a:lstStyle/>
        <a:p>
          <a:endParaRPr lang="en-GB"/>
        </a:p>
      </dgm:t>
    </dgm:pt>
    <dgm:pt modelId="{D54A9CB4-58AE-4B84-AC86-46C84ECE0B06}" type="pres">
      <dgm:prSet presAssocID="{F62F64D2-15E0-475E-BBE6-02DD2AB2E9A0}" presName="dummy" presStyleCnt="0"/>
      <dgm:spPr/>
    </dgm:pt>
    <dgm:pt modelId="{C35AAD92-1AF7-48DD-BDA9-2907C53F688E}" type="pres">
      <dgm:prSet presAssocID="{F62F64D2-15E0-475E-BBE6-02DD2AB2E9A0}" presName="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FC3480-6574-4906-86D6-C27115B899F4}" type="pres">
      <dgm:prSet presAssocID="{9D37BFA3-5271-4976-9570-7BC329A16B6C}" presName="sibTrans" presStyleLbl="node1" presStyleIdx="1" presStyleCnt="3"/>
      <dgm:spPr/>
      <dgm:t>
        <a:bodyPr/>
        <a:lstStyle/>
        <a:p>
          <a:endParaRPr lang="en-GB"/>
        </a:p>
      </dgm:t>
    </dgm:pt>
    <dgm:pt modelId="{9CAD9F75-244A-4201-99AD-0DE3849A1784}" type="pres">
      <dgm:prSet presAssocID="{71587594-18D6-4F7A-9CF0-DC3869D84922}" presName="dummy" presStyleCnt="0"/>
      <dgm:spPr/>
    </dgm:pt>
    <dgm:pt modelId="{9FD65769-68EB-4034-A125-79BE766048F3}" type="pres">
      <dgm:prSet presAssocID="{71587594-18D6-4F7A-9CF0-DC3869D84922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61A33E0-C385-4B7A-919A-77A0EF5D57EA}" type="pres">
      <dgm:prSet presAssocID="{853ACC14-B99E-4E99-BCA8-5DA64309E572}" presName="sibTrans" presStyleLbl="node1" presStyleIdx="2" presStyleCnt="3"/>
      <dgm:spPr/>
      <dgm:t>
        <a:bodyPr/>
        <a:lstStyle/>
        <a:p>
          <a:endParaRPr lang="en-GB"/>
        </a:p>
      </dgm:t>
    </dgm:pt>
  </dgm:ptLst>
  <dgm:cxnLst>
    <dgm:cxn modelId="{244E3764-9366-4FDB-9741-D2398F3486FE}" srcId="{AE5D845A-BD39-45A1-843C-01377607AC7B}" destId="{F62F64D2-15E0-475E-BBE6-02DD2AB2E9A0}" srcOrd="1" destOrd="0" parTransId="{33BE1491-BFF2-4650-A889-BF82A4597359}" sibTransId="{9D37BFA3-5271-4976-9570-7BC329A16B6C}"/>
    <dgm:cxn modelId="{48FF68DD-9E94-4F73-9D06-E0BFBB1454FF}" type="presOf" srcId="{AE5D845A-BD39-45A1-843C-01377607AC7B}" destId="{DDA1B2E7-0639-44B9-91D3-7437BFB42AE0}" srcOrd="0" destOrd="0" presId="urn:microsoft.com/office/officeart/2005/8/layout/cycle1"/>
    <dgm:cxn modelId="{F6281F9D-E559-4E14-A015-98AC8F9EE699}" type="presOf" srcId="{71587594-18D6-4F7A-9CF0-DC3869D84922}" destId="{9FD65769-68EB-4034-A125-79BE766048F3}" srcOrd="0" destOrd="0" presId="urn:microsoft.com/office/officeart/2005/8/layout/cycle1"/>
    <dgm:cxn modelId="{06ED0016-2E95-46AB-B9C6-307E16FF145A}" type="presOf" srcId="{3EAC1A37-354D-4046-B39B-44C9912E551A}" destId="{87728FA1-3618-48D1-B1F1-ADA7DBF7ACDE}" srcOrd="0" destOrd="0" presId="urn:microsoft.com/office/officeart/2005/8/layout/cycle1"/>
    <dgm:cxn modelId="{EF9A4341-3904-4488-8978-5E8C40D349F6}" type="presOf" srcId="{9D37BFA3-5271-4976-9570-7BC329A16B6C}" destId="{36FC3480-6574-4906-86D6-C27115B899F4}" srcOrd="0" destOrd="0" presId="urn:microsoft.com/office/officeart/2005/8/layout/cycle1"/>
    <dgm:cxn modelId="{E50977EE-AEEF-491C-B59D-A7D69A5FAB67}" type="presOf" srcId="{C29F039F-D49B-4DBA-B7AD-FC6DB0675443}" destId="{894E585C-8260-4B33-8B5C-FACB2F78650E}" srcOrd="0" destOrd="0" presId="urn:microsoft.com/office/officeart/2005/8/layout/cycle1"/>
    <dgm:cxn modelId="{4D05C214-3AD8-4095-AD93-C248BE099182}" type="presOf" srcId="{F62F64D2-15E0-475E-BBE6-02DD2AB2E9A0}" destId="{C35AAD92-1AF7-48DD-BDA9-2907C53F688E}" srcOrd="0" destOrd="0" presId="urn:microsoft.com/office/officeart/2005/8/layout/cycle1"/>
    <dgm:cxn modelId="{ADED1BA9-0610-4809-8D8C-1206882DD08C}" srcId="{AE5D845A-BD39-45A1-843C-01377607AC7B}" destId="{3EAC1A37-354D-4046-B39B-44C9912E551A}" srcOrd="0" destOrd="0" parTransId="{4214A79E-299C-4F6E-A28A-6E42D7915586}" sibTransId="{C29F039F-D49B-4DBA-B7AD-FC6DB0675443}"/>
    <dgm:cxn modelId="{E2C09268-4774-4EF6-AB1D-C6CD483D5975}" type="presOf" srcId="{853ACC14-B99E-4E99-BCA8-5DA64309E572}" destId="{961A33E0-C385-4B7A-919A-77A0EF5D57EA}" srcOrd="0" destOrd="0" presId="urn:microsoft.com/office/officeart/2005/8/layout/cycle1"/>
    <dgm:cxn modelId="{9DAF0A83-83F0-4F69-ADFA-608A0F03EFD1}" srcId="{AE5D845A-BD39-45A1-843C-01377607AC7B}" destId="{71587594-18D6-4F7A-9CF0-DC3869D84922}" srcOrd="2" destOrd="0" parTransId="{6B086F2B-3600-484C-8B7C-3B8A758DCE8F}" sibTransId="{853ACC14-B99E-4E99-BCA8-5DA64309E572}"/>
    <dgm:cxn modelId="{4CDAEB0A-7973-4910-9AC4-168A6922AAEE}" type="presParOf" srcId="{DDA1B2E7-0639-44B9-91D3-7437BFB42AE0}" destId="{ACE5C0F2-221E-4711-82BE-3CF986B4CD5D}" srcOrd="0" destOrd="0" presId="urn:microsoft.com/office/officeart/2005/8/layout/cycle1"/>
    <dgm:cxn modelId="{B4A881B4-041C-4521-A344-7FD32AECBC22}" type="presParOf" srcId="{DDA1B2E7-0639-44B9-91D3-7437BFB42AE0}" destId="{87728FA1-3618-48D1-B1F1-ADA7DBF7ACDE}" srcOrd="1" destOrd="0" presId="urn:microsoft.com/office/officeart/2005/8/layout/cycle1"/>
    <dgm:cxn modelId="{B21D0639-873D-427D-BD44-F508898CC904}" type="presParOf" srcId="{DDA1B2E7-0639-44B9-91D3-7437BFB42AE0}" destId="{894E585C-8260-4B33-8B5C-FACB2F78650E}" srcOrd="2" destOrd="0" presId="urn:microsoft.com/office/officeart/2005/8/layout/cycle1"/>
    <dgm:cxn modelId="{56AB642A-DB18-483D-9D7E-4E714E9F931E}" type="presParOf" srcId="{DDA1B2E7-0639-44B9-91D3-7437BFB42AE0}" destId="{D54A9CB4-58AE-4B84-AC86-46C84ECE0B06}" srcOrd="3" destOrd="0" presId="urn:microsoft.com/office/officeart/2005/8/layout/cycle1"/>
    <dgm:cxn modelId="{031D67E4-2940-4791-AF2F-EE6FFEA2D69D}" type="presParOf" srcId="{DDA1B2E7-0639-44B9-91D3-7437BFB42AE0}" destId="{C35AAD92-1AF7-48DD-BDA9-2907C53F688E}" srcOrd="4" destOrd="0" presId="urn:microsoft.com/office/officeart/2005/8/layout/cycle1"/>
    <dgm:cxn modelId="{F3FFE1B6-9741-40D9-ACD8-4403D4A51277}" type="presParOf" srcId="{DDA1B2E7-0639-44B9-91D3-7437BFB42AE0}" destId="{36FC3480-6574-4906-86D6-C27115B899F4}" srcOrd="5" destOrd="0" presId="urn:microsoft.com/office/officeart/2005/8/layout/cycle1"/>
    <dgm:cxn modelId="{647B132D-878D-4C11-9CB5-2B9AE66D43FA}" type="presParOf" srcId="{DDA1B2E7-0639-44B9-91D3-7437BFB42AE0}" destId="{9CAD9F75-244A-4201-99AD-0DE3849A1784}" srcOrd="6" destOrd="0" presId="urn:microsoft.com/office/officeart/2005/8/layout/cycle1"/>
    <dgm:cxn modelId="{9640D7E1-C137-418E-AF26-C7D1A02269DB}" type="presParOf" srcId="{DDA1B2E7-0639-44B9-91D3-7437BFB42AE0}" destId="{9FD65769-68EB-4034-A125-79BE766048F3}" srcOrd="7" destOrd="0" presId="urn:microsoft.com/office/officeart/2005/8/layout/cycle1"/>
    <dgm:cxn modelId="{0C347137-D91B-4450-80AD-9F17791DFBBD}" type="presParOf" srcId="{DDA1B2E7-0639-44B9-91D3-7437BFB42AE0}" destId="{961A33E0-C385-4B7A-919A-77A0EF5D57EA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728FA1-3618-48D1-B1F1-ADA7DBF7ACDE}">
      <dsp:nvSpPr>
        <dsp:cNvPr id="0" name=""/>
        <dsp:cNvSpPr/>
      </dsp:nvSpPr>
      <dsp:spPr>
        <a:xfrm>
          <a:off x="4618246" y="333714"/>
          <a:ext cx="1707392" cy="1707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/>
            <a:t>Design</a:t>
          </a:r>
          <a:endParaRPr lang="en-GB" sz="3600" kern="1200" dirty="0"/>
        </a:p>
      </dsp:txBody>
      <dsp:txXfrm>
        <a:off x="4618246" y="333714"/>
        <a:ext cx="1707392" cy="1707392"/>
      </dsp:txXfrm>
    </dsp:sp>
    <dsp:sp modelId="{894E585C-8260-4B33-8B5C-FACB2F78650E}">
      <dsp:nvSpPr>
        <dsp:cNvPr id="0" name=""/>
        <dsp:cNvSpPr/>
      </dsp:nvSpPr>
      <dsp:spPr>
        <a:xfrm>
          <a:off x="2021120" y="-1275"/>
          <a:ext cx="4033370" cy="4033370"/>
        </a:xfrm>
        <a:prstGeom prst="circularArrow">
          <a:avLst>
            <a:gd name="adj1" fmla="val 8255"/>
            <a:gd name="adj2" fmla="val 576647"/>
            <a:gd name="adj3" fmla="val 2961430"/>
            <a:gd name="adj4" fmla="val 53348"/>
            <a:gd name="adj5" fmla="val 963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5AAD92-1AF7-48DD-BDA9-2907C53F688E}">
      <dsp:nvSpPr>
        <dsp:cNvPr id="0" name=""/>
        <dsp:cNvSpPr/>
      </dsp:nvSpPr>
      <dsp:spPr>
        <a:xfrm>
          <a:off x="3184109" y="2817711"/>
          <a:ext cx="1707392" cy="1707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/>
            <a:t>Deliver</a:t>
          </a:r>
          <a:endParaRPr lang="en-GB" sz="3600" kern="1200" dirty="0"/>
        </a:p>
      </dsp:txBody>
      <dsp:txXfrm>
        <a:off x="3184109" y="2817711"/>
        <a:ext cx="1707392" cy="1707392"/>
      </dsp:txXfrm>
    </dsp:sp>
    <dsp:sp modelId="{36FC3480-6574-4906-86D6-C27115B899F4}">
      <dsp:nvSpPr>
        <dsp:cNvPr id="0" name=""/>
        <dsp:cNvSpPr/>
      </dsp:nvSpPr>
      <dsp:spPr>
        <a:xfrm>
          <a:off x="2021120" y="-1275"/>
          <a:ext cx="4033370" cy="4033370"/>
        </a:xfrm>
        <a:prstGeom prst="circularArrow">
          <a:avLst>
            <a:gd name="adj1" fmla="val 8255"/>
            <a:gd name="adj2" fmla="val 576647"/>
            <a:gd name="adj3" fmla="val 10170005"/>
            <a:gd name="adj4" fmla="val 7261923"/>
            <a:gd name="adj5" fmla="val 963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D65769-68EB-4034-A125-79BE766048F3}">
      <dsp:nvSpPr>
        <dsp:cNvPr id="0" name=""/>
        <dsp:cNvSpPr/>
      </dsp:nvSpPr>
      <dsp:spPr>
        <a:xfrm>
          <a:off x="1749973" y="333714"/>
          <a:ext cx="1707392" cy="1707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smtClean="0"/>
            <a:t>Discover</a:t>
          </a:r>
          <a:endParaRPr lang="en-GB" sz="3600" kern="1200" dirty="0"/>
        </a:p>
      </dsp:txBody>
      <dsp:txXfrm>
        <a:off x="1749973" y="333714"/>
        <a:ext cx="1707392" cy="1707392"/>
      </dsp:txXfrm>
    </dsp:sp>
    <dsp:sp modelId="{961A33E0-C385-4B7A-919A-77A0EF5D57EA}">
      <dsp:nvSpPr>
        <dsp:cNvPr id="0" name=""/>
        <dsp:cNvSpPr/>
      </dsp:nvSpPr>
      <dsp:spPr>
        <a:xfrm>
          <a:off x="2021120" y="-1275"/>
          <a:ext cx="4033370" cy="4033370"/>
        </a:xfrm>
        <a:prstGeom prst="circularArrow">
          <a:avLst>
            <a:gd name="adj1" fmla="val 8255"/>
            <a:gd name="adj2" fmla="val 576647"/>
            <a:gd name="adj3" fmla="val 16854456"/>
            <a:gd name="adj4" fmla="val 14968897"/>
            <a:gd name="adj5" fmla="val 963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99C0BA9-8270-461C-BA30-E325EBD4642F}" type="datetimeFigureOut">
              <a:rPr lang="en-US"/>
              <a:pPr>
                <a:defRPr/>
              </a:pPr>
              <a:t>11/2/2010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86FC97E-D4CA-4D5D-8F3D-BA3B2C5981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69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2F30AF2-B3AC-4C0D-ACCB-2B4716911F41}" type="slidenum">
              <a:rPr lang="en-GB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>
              <a:latin typeface="Calibri" pitchFamily="34" charset="0"/>
            </a:endParaRPr>
          </a:p>
        </p:txBody>
      </p:sp>
      <p:grpSp>
        <p:nvGrpSpPr>
          <p:cNvPr id="6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5000 w 5001"/>
                <a:gd name="T1" fmla="*/ 0 h 2721"/>
                <a:gd name="T2" fmla="*/ 5000 w 5001"/>
                <a:gd name="T3" fmla="*/ 2720 h 2721"/>
                <a:gd name="T4" fmla="*/ 0 w 5001"/>
                <a:gd name="T5" fmla="*/ 2720 h 2721"/>
                <a:gd name="T6" fmla="*/ 2000 w 5001"/>
                <a:gd name="T7" fmla="*/ 0 h 2721"/>
                <a:gd name="T8" fmla="*/ 5000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3200" b="1">
                  <a:solidFill>
                    <a:srgbClr val="FFFFFF"/>
                  </a:solidFill>
                  <a:ea typeface="SimSun" pitchFamily="2" charset="-122"/>
                </a:rPr>
                <a:t>EGI-InSPIRE</a:t>
              </a: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 userDrawn="1"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 userDrawn="1"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</a:rPr>
              <a:t>EGI-InSPIRE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FBCCAF-6D37-4EC4-9EC9-8D639B751CBA}" type="datetime1">
              <a:rPr lang="en-GB" smtClean="0"/>
              <a:t>02/11/2010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5715CC5-53A4-439F-A85F-0604235AB7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581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2136" y="637667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D01C6DF-BB2D-4AE5-A945-9CCD20380094}" type="datetime1">
              <a:rPr lang="en-GB" smtClean="0"/>
              <a:t>02/11/2010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5715CC5-53A4-439F-A85F-0604235AB75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9" name="Pictur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" name="Text Box 2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>
              <a:latin typeface="Calibri" pitchFamily="34" charset="0"/>
            </a:endParaRPr>
          </a:p>
        </p:txBody>
      </p:sp>
      <p:grpSp>
        <p:nvGrpSpPr>
          <p:cNvPr id="21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22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pic>
          <p:nvPicPr>
            <p:cNvPr id="23" name="Picture 5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5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5000 w 5001"/>
                <a:gd name="T1" fmla="*/ 0 h 2721"/>
                <a:gd name="T2" fmla="*/ 5000 w 5001"/>
                <a:gd name="T3" fmla="*/ 2720 h 2721"/>
                <a:gd name="T4" fmla="*/ 0 w 5001"/>
                <a:gd name="T5" fmla="*/ 2720 h 2721"/>
                <a:gd name="T6" fmla="*/ 2000 w 5001"/>
                <a:gd name="T7" fmla="*/ 0 h 2721"/>
                <a:gd name="T8" fmla="*/ 5000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3200" b="1">
                  <a:solidFill>
                    <a:srgbClr val="FFFFFF"/>
                  </a:solidFill>
                  <a:ea typeface="SimSun" pitchFamily="2" charset="-122"/>
                </a:rPr>
                <a:t>EGI-InSPIRE</a:t>
              </a:r>
            </a:p>
          </p:txBody>
        </p:sp>
      </p:grpSp>
      <p:pic>
        <p:nvPicPr>
          <p:cNvPr id="27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9" name="Rectangle 17"/>
          <p:cNvSpPr>
            <a:spLocks noChangeArrowheads="1"/>
          </p:cNvSpPr>
          <p:nvPr userDrawn="1"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</a:rPr>
              <a:t>www.egi.eu</a:t>
            </a:r>
          </a:p>
        </p:txBody>
      </p:sp>
      <p:sp>
        <p:nvSpPr>
          <p:cNvPr id="30" name="Rectangle 18"/>
          <p:cNvSpPr>
            <a:spLocks noChangeArrowheads="1"/>
          </p:cNvSpPr>
          <p:nvPr userDrawn="1"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</a:rPr>
              <a:t>EGI-InSPIRE RI-261323</a:t>
            </a:r>
          </a:p>
        </p:txBody>
      </p:sp>
    </p:spTree>
    <p:extLst>
      <p:ext uri="{BB962C8B-B14F-4D97-AF65-F5344CB8AC3E}">
        <p14:creationId xmlns:p14="http://schemas.microsoft.com/office/powerpoint/2010/main" val="2296410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5FB74-2AFD-46EA-A8E1-67DB11346AEC}" type="datetime1">
              <a:rPr lang="en-GB" smtClean="0"/>
              <a:t>02/11/2010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EAE03-69BD-4C08-B18E-8C9F5694E6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90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D4D4FB-5345-4DD6-80C0-3955FA820ABD}" type="datetime1">
              <a:rPr lang="en-GB" smtClean="0"/>
              <a:t>02/11/2010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53C9E4-42E2-402A-B0B1-17451789FE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632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4878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907704" y="44624"/>
            <a:ext cx="7236296" cy="620688"/>
          </a:xfrm>
        </p:spPr>
        <p:txBody>
          <a:bodyPr/>
          <a:lstStyle>
            <a:lvl1pPr algn="r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725266E-2DED-465B-9313-DA3A5C872F62}" type="datetime1">
              <a:rPr lang="en-GB" smtClean="0"/>
              <a:t>02/11/2010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6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98C88-EB0E-4CAB-AC45-45EAEF2FE486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73393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2136" y="637667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7FA5A50-CF1B-4D22-A34D-2AEDCA082452}" type="datetime1">
              <a:rPr lang="en-GB" smtClean="0"/>
              <a:t>02/11/2010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5715CC5-53A4-439F-A85F-0604235AB75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9" name="Pictur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" name="Text Box 2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>
              <a:latin typeface="Calibri" pitchFamily="34" charset="0"/>
            </a:endParaRPr>
          </a:p>
        </p:txBody>
      </p:sp>
      <p:grpSp>
        <p:nvGrpSpPr>
          <p:cNvPr id="21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22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pic>
          <p:nvPicPr>
            <p:cNvPr id="23" name="Picture 5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5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5000 w 5001"/>
                <a:gd name="T1" fmla="*/ 0 h 2721"/>
                <a:gd name="T2" fmla="*/ 5000 w 5001"/>
                <a:gd name="T3" fmla="*/ 2720 h 2721"/>
                <a:gd name="T4" fmla="*/ 0 w 5001"/>
                <a:gd name="T5" fmla="*/ 2720 h 2721"/>
                <a:gd name="T6" fmla="*/ 2000 w 5001"/>
                <a:gd name="T7" fmla="*/ 0 h 2721"/>
                <a:gd name="T8" fmla="*/ 5000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3200" b="1">
                  <a:solidFill>
                    <a:srgbClr val="FFFFFF"/>
                  </a:solidFill>
                  <a:ea typeface="SimSun" pitchFamily="2" charset="-122"/>
                </a:rPr>
                <a:t>EGI-InSPIRE</a:t>
              </a:r>
            </a:p>
          </p:txBody>
        </p:sp>
      </p:grpSp>
      <p:pic>
        <p:nvPicPr>
          <p:cNvPr id="27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9" name="Rectangle 17"/>
          <p:cNvSpPr>
            <a:spLocks noChangeArrowheads="1"/>
          </p:cNvSpPr>
          <p:nvPr userDrawn="1"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</a:rPr>
              <a:t>www.egi.eu</a:t>
            </a:r>
          </a:p>
        </p:txBody>
      </p:sp>
      <p:sp>
        <p:nvSpPr>
          <p:cNvPr id="30" name="Rectangle 18"/>
          <p:cNvSpPr>
            <a:spLocks noChangeArrowheads="1"/>
          </p:cNvSpPr>
          <p:nvPr userDrawn="1"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</a:rPr>
              <a:t>EGI-InSPIRE RI-261323</a:t>
            </a:r>
          </a:p>
        </p:txBody>
      </p:sp>
    </p:spTree>
    <p:extLst>
      <p:ext uri="{BB962C8B-B14F-4D97-AF65-F5344CB8AC3E}">
        <p14:creationId xmlns:p14="http://schemas.microsoft.com/office/powerpoint/2010/main" val="2296410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CAFCA-2432-4628-8B58-18FFF54A634D}" type="datetime1">
              <a:rPr lang="en-GB" smtClean="0"/>
              <a:t>02/11/2010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EAE03-69BD-4C08-B18E-8C9F5694E6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90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6044D8-9097-4A96-B7B2-FF50D5778D9D}" type="datetime1">
              <a:rPr lang="en-GB" smtClean="0"/>
              <a:t>02/11/2010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53C9E4-42E2-402A-B0B1-17451789FE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632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4878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907704" y="44624"/>
            <a:ext cx="7236296" cy="620688"/>
          </a:xfrm>
        </p:spPr>
        <p:txBody>
          <a:bodyPr/>
          <a:lstStyle>
            <a:lvl1pPr algn="r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B23188-3F32-42F8-A744-7BCAA39707EE}" type="datetime1">
              <a:rPr lang="en-GB" smtClean="0"/>
              <a:t>02/11/2010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6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98C88-EB0E-4CAB-AC45-45EAEF2FE486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73393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76D48-573A-40CC-94FE-C88052DA8F67}" type="datetime1">
              <a:rPr lang="en-GB" smtClean="0"/>
              <a:t>02/11/2010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EAE03-69BD-4C08-B18E-8C9F5694E6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745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94908-7774-4C97-BBD5-3C9D4D853CC6}" type="datetime1">
              <a:rPr lang="en-GB" smtClean="0"/>
              <a:t>02/11/2010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3C9E4-42E2-402A-B0B1-17451789FE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594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C0173-CDD6-4375-98FB-FFA32629C516}" type="datetime1">
              <a:rPr lang="en-GB" smtClean="0"/>
              <a:t>02/11/2010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EGI Astro PP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3BA7E-98DB-430E-AE39-8AE2A08777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718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4878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907704" y="44624"/>
            <a:ext cx="7236296" cy="620688"/>
          </a:xfrm>
        </p:spPr>
        <p:txBody>
          <a:bodyPr/>
          <a:lstStyle>
            <a:lvl1pPr algn="r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98C63B-222C-4ADC-85A3-14FC563A054D}" type="datetime1">
              <a:rPr lang="en-GB" smtClean="0"/>
              <a:t>02/11/2010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6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98C88-EB0E-4CAB-AC45-45EAEF2FE486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73393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2136" y="637667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95DC4CB-13F9-4373-BA32-A1ED8AD1DCD4}" type="datetime1">
              <a:rPr lang="en-GB" smtClean="0"/>
              <a:t>02/11/2010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5715CC5-53A4-439F-A85F-0604235AB75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9" name="Pictur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" name="Text Box 2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>
              <a:latin typeface="Calibri" pitchFamily="34" charset="0"/>
            </a:endParaRPr>
          </a:p>
        </p:txBody>
      </p:sp>
      <p:grpSp>
        <p:nvGrpSpPr>
          <p:cNvPr id="21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22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pic>
          <p:nvPicPr>
            <p:cNvPr id="23" name="Picture 5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5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5000 w 5001"/>
                <a:gd name="T1" fmla="*/ 0 h 2721"/>
                <a:gd name="T2" fmla="*/ 5000 w 5001"/>
                <a:gd name="T3" fmla="*/ 2720 h 2721"/>
                <a:gd name="T4" fmla="*/ 0 w 5001"/>
                <a:gd name="T5" fmla="*/ 2720 h 2721"/>
                <a:gd name="T6" fmla="*/ 2000 w 5001"/>
                <a:gd name="T7" fmla="*/ 0 h 2721"/>
                <a:gd name="T8" fmla="*/ 5000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3200" b="1">
                  <a:solidFill>
                    <a:srgbClr val="FFFFFF"/>
                  </a:solidFill>
                  <a:ea typeface="SimSun" pitchFamily="2" charset="-122"/>
                </a:rPr>
                <a:t>EGI-InSPIRE</a:t>
              </a:r>
            </a:p>
          </p:txBody>
        </p:sp>
      </p:grpSp>
      <p:pic>
        <p:nvPicPr>
          <p:cNvPr id="27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9" name="Rectangle 17"/>
          <p:cNvSpPr>
            <a:spLocks noChangeArrowheads="1"/>
          </p:cNvSpPr>
          <p:nvPr userDrawn="1"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</a:rPr>
              <a:t>www.egi.eu</a:t>
            </a:r>
          </a:p>
        </p:txBody>
      </p:sp>
      <p:sp>
        <p:nvSpPr>
          <p:cNvPr id="30" name="Rectangle 18"/>
          <p:cNvSpPr>
            <a:spLocks noChangeArrowheads="1"/>
          </p:cNvSpPr>
          <p:nvPr userDrawn="1"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</a:rPr>
              <a:t>EGI-InSPIRE RI-261323</a:t>
            </a:r>
          </a:p>
        </p:txBody>
      </p:sp>
    </p:spTree>
    <p:extLst>
      <p:ext uri="{BB962C8B-B14F-4D97-AF65-F5344CB8AC3E}">
        <p14:creationId xmlns:p14="http://schemas.microsoft.com/office/powerpoint/2010/main" val="2296410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E565F-1FAC-470D-BBF7-C8B25A7A7874}" type="datetime1">
              <a:rPr lang="en-GB" smtClean="0"/>
              <a:t>02/11/2010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EAE03-69BD-4C08-B18E-8C9F5694E6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90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825513-81A4-4D4D-A341-E328AEFF9724}" type="datetime1">
              <a:rPr lang="en-GB" smtClean="0"/>
              <a:t>02/11/2010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53C9E4-42E2-402A-B0B1-17451789FE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632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4878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907704" y="44624"/>
            <a:ext cx="7236296" cy="620688"/>
          </a:xfrm>
        </p:spPr>
        <p:txBody>
          <a:bodyPr/>
          <a:lstStyle>
            <a:lvl1pPr algn="r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C4CBE7-FA5B-485B-9B11-70789BC54E65}" type="datetime1">
              <a:rPr lang="en-GB" smtClean="0"/>
              <a:t>02/11/2010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6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98C88-EB0E-4CAB-AC45-45EAEF2FE486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73393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>
              <a:latin typeface="Calibri" pitchFamily="34" charset="0"/>
            </a:endParaRPr>
          </a:p>
        </p:txBody>
      </p:sp>
      <p:grpSp>
        <p:nvGrpSpPr>
          <p:cNvPr id="1027" name="Group 12"/>
          <p:cNvGrpSpPr>
            <a:grpSpLocks/>
          </p:cNvGrpSpPr>
          <p:nvPr userDrawn="1"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1035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37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8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5000 w 5001"/>
                <a:gd name="T1" fmla="*/ 0 h 2721"/>
                <a:gd name="T2" fmla="*/ 5000 w 5001"/>
                <a:gd name="T3" fmla="*/ 2720 h 2721"/>
                <a:gd name="T4" fmla="*/ 0 w 5001"/>
                <a:gd name="T5" fmla="*/ 2720 h 2721"/>
                <a:gd name="T6" fmla="*/ 2000 w 5001"/>
                <a:gd name="T7" fmla="*/ 0 h 2721"/>
                <a:gd name="T8" fmla="*/ 5000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10C6F79-0232-42E8-9612-D5E1F9291A87}" type="datetime1">
              <a:rPr lang="en-GB" smtClean="0"/>
              <a:t>02/11/2010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2F56AE5-EB24-4633-A586-FC60E5A691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3" name="Rectangle 17"/>
          <p:cNvSpPr>
            <a:spLocks noChangeArrowheads="1"/>
          </p:cNvSpPr>
          <p:nvPr userDrawn="1"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</a:rPr>
              <a:t>www.egi.eu</a:t>
            </a:r>
          </a:p>
        </p:txBody>
      </p:sp>
      <p:sp>
        <p:nvSpPr>
          <p:cNvPr id="1034" name="Rectangle 18"/>
          <p:cNvSpPr>
            <a:spLocks noChangeArrowheads="1"/>
          </p:cNvSpPr>
          <p:nvPr userDrawn="1"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</a:rPr>
              <a:t>EGI-InSPIRE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0" r:id="rId2"/>
    <p:sldLayoutId id="2147483661" r:id="rId3"/>
    <p:sldLayoutId id="2147483663" r:id="rId4"/>
    <p:sldLayoutId id="2147483664" r:id="rId5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0F4CF52-5149-4271-8704-97003CC4D40E}" type="datetime1">
              <a:rPr lang="en-GB" smtClean="0"/>
              <a:t>02/11/2010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2F56AE5-EB24-4633-A586-FC60E5A6913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17" name="Text Box 2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>
              <a:latin typeface="Calibri" pitchFamily="34" charset="0"/>
            </a:endParaRPr>
          </a:p>
        </p:txBody>
      </p:sp>
      <p:grpSp>
        <p:nvGrpSpPr>
          <p:cNvPr id="18" name="Group 12"/>
          <p:cNvGrpSpPr>
            <a:grpSpLocks/>
          </p:cNvGrpSpPr>
          <p:nvPr userDrawn="1"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19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pic>
          <p:nvPicPr>
            <p:cNvPr id="20" name="Picture 5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1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5000 w 5001"/>
                <a:gd name="T1" fmla="*/ 0 h 2721"/>
                <a:gd name="T2" fmla="*/ 5000 w 5001"/>
                <a:gd name="T3" fmla="*/ 2720 h 2721"/>
                <a:gd name="T4" fmla="*/ 0 w 5001"/>
                <a:gd name="T5" fmla="*/ 2720 h 2721"/>
                <a:gd name="T6" fmla="*/ 2000 w 5001"/>
                <a:gd name="T7" fmla="*/ 0 h 2721"/>
                <a:gd name="T8" fmla="*/ 5000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3" name="Rectangle 17"/>
          <p:cNvSpPr>
            <a:spLocks noChangeArrowheads="1"/>
          </p:cNvSpPr>
          <p:nvPr userDrawn="1"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</a:rPr>
              <a:t>www.egi.eu</a:t>
            </a:r>
          </a:p>
        </p:txBody>
      </p:sp>
      <p:sp>
        <p:nvSpPr>
          <p:cNvPr id="24" name="Rectangle 18"/>
          <p:cNvSpPr>
            <a:spLocks noChangeArrowheads="1"/>
          </p:cNvSpPr>
          <p:nvPr userDrawn="1"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</a:rPr>
              <a:t>EGI-InSPIRE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C07FD0-33F2-45F4-8BE9-87F34669FA3F}" type="datetime1">
              <a:rPr lang="en-GB" smtClean="0"/>
              <a:t>02/11/2010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2F56AE5-EB24-4633-A586-FC60E5A6913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17" name="Text Box 2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>
              <a:latin typeface="Calibri" pitchFamily="34" charset="0"/>
            </a:endParaRPr>
          </a:p>
        </p:txBody>
      </p:sp>
      <p:grpSp>
        <p:nvGrpSpPr>
          <p:cNvPr id="18" name="Group 12"/>
          <p:cNvGrpSpPr>
            <a:grpSpLocks/>
          </p:cNvGrpSpPr>
          <p:nvPr userDrawn="1"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19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pic>
          <p:nvPicPr>
            <p:cNvPr id="20" name="Picture 5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1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5000 w 5001"/>
                <a:gd name="T1" fmla="*/ 0 h 2721"/>
                <a:gd name="T2" fmla="*/ 5000 w 5001"/>
                <a:gd name="T3" fmla="*/ 2720 h 2721"/>
                <a:gd name="T4" fmla="*/ 0 w 5001"/>
                <a:gd name="T5" fmla="*/ 2720 h 2721"/>
                <a:gd name="T6" fmla="*/ 2000 w 5001"/>
                <a:gd name="T7" fmla="*/ 0 h 2721"/>
                <a:gd name="T8" fmla="*/ 5000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3" name="Rectangle 17"/>
          <p:cNvSpPr>
            <a:spLocks noChangeArrowheads="1"/>
          </p:cNvSpPr>
          <p:nvPr userDrawn="1"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</a:rPr>
              <a:t>www.egi.eu</a:t>
            </a:r>
          </a:p>
        </p:txBody>
      </p:sp>
      <p:sp>
        <p:nvSpPr>
          <p:cNvPr id="24" name="Rectangle 18"/>
          <p:cNvSpPr>
            <a:spLocks noChangeArrowheads="1"/>
          </p:cNvSpPr>
          <p:nvPr userDrawn="1"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</a:rPr>
              <a:t>EGI-InSPIRE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7412862-0B47-4E2A-91FD-6D0CC4B0DAA4}" type="datetime1">
              <a:rPr lang="en-GB" smtClean="0"/>
              <a:t>02/11/2010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2F56AE5-EB24-4633-A586-FC60E5A6913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17" name="Text Box 2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>
              <a:latin typeface="Calibri" pitchFamily="34" charset="0"/>
            </a:endParaRPr>
          </a:p>
        </p:txBody>
      </p:sp>
      <p:grpSp>
        <p:nvGrpSpPr>
          <p:cNvPr id="18" name="Group 12"/>
          <p:cNvGrpSpPr>
            <a:grpSpLocks/>
          </p:cNvGrpSpPr>
          <p:nvPr userDrawn="1"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19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pic>
          <p:nvPicPr>
            <p:cNvPr id="20" name="Picture 5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1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5000 w 5001"/>
                <a:gd name="T1" fmla="*/ 0 h 2721"/>
                <a:gd name="T2" fmla="*/ 5000 w 5001"/>
                <a:gd name="T3" fmla="*/ 2720 h 2721"/>
                <a:gd name="T4" fmla="*/ 0 w 5001"/>
                <a:gd name="T5" fmla="*/ 2720 h 2721"/>
                <a:gd name="T6" fmla="*/ 2000 w 5001"/>
                <a:gd name="T7" fmla="*/ 0 h 2721"/>
                <a:gd name="T8" fmla="*/ 5000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3" name="Rectangle 17"/>
          <p:cNvSpPr>
            <a:spLocks noChangeArrowheads="1"/>
          </p:cNvSpPr>
          <p:nvPr userDrawn="1"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</a:rPr>
              <a:t>www.egi.eu</a:t>
            </a:r>
          </a:p>
        </p:txBody>
      </p:sp>
      <p:sp>
        <p:nvSpPr>
          <p:cNvPr id="24" name="Rectangle 18"/>
          <p:cNvSpPr>
            <a:spLocks noChangeArrowheads="1"/>
          </p:cNvSpPr>
          <p:nvPr userDrawn="1"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pitchFamily="2" charset="-122"/>
              </a:rPr>
              <a:t>EGI-InSPIRE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director@egi.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672" y="1628800"/>
            <a:ext cx="7200800" cy="2115666"/>
          </a:xfrm>
        </p:spPr>
        <p:txBody>
          <a:bodyPr/>
          <a:lstStyle/>
          <a:p>
            <a:r>
              <a:rPr lang="en-GB" dirty="0" smtClean="0"/>
              <a:t>EGI User Support</a:t>
            </a:r>
            <a:endParaRPr lang="en-GB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95736" y="3886200"/>
            <a:ext cx="6192688" cy="1343000"/>
          </a:xfrm>
        </p:spPr>
        <p:txBody>
          <a:bodyPr/>
          <a:lstStyle/>
          <a:p>
            <a:endParaRPr lang="en-GB" dirty="0" smtClean="0"/>
          </a:p>
        </p:txBody>
      </p:sp>
      <p:sp>
        <p:nvSpPr>
          <p:cNvPr id="307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EEF1AEE4-028E-4060-A207-E875FE841170}" type="datetime1">
              <a:rPr lang="en-GB" smtClean="0">
                <a:solidFill>
                  <a:schemeClr val="bg1"/>
                </a:solidFill>
              </a:rPr>
              <a:t>02/11/2010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7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EGI - TCB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7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18574633-1977-4342-8111-E3D962A32562}" type="slidenum">
              <a:rPr lang="fi-FI" smtClean="0">
                <a:solidFill>
                  <a:schemeClr val="bg1"/>
                </a:solidFill>
              </a:rPr>
              <a:pPr/>
              <a:t>1</a:t>
            </a:fld>
            <a:endParaRPr lang="fi-FI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3"/>
          <p:cNvSpPr>
            <a:spLocks noGrp="1"/>
          </p:cNvSpPr>
          <p:nvPr>
            <p:ph type="title"/>
          </p:nvPr>
        </p:nvSpPr>
        <p:spPr>
          <a:xfrm>
            <a:off x="1979712" y="115888"/>
            <a:ext cx="7164287" cy="865187"/>
          </a:xfrm>
        </p:spPr>
        <p:txBody>
          <a:bodyPr/>
          <a:lstStyle/>
          <a:p>
            <a:pPr eaLnBrk="1" hangingPunct="1"/>
            <a:r>
              <a:rPr lang="en-GB" dirty="0" smtClean="0"/>
              <a:t>Scaling the Human Network</a:t>
            </a:r>
          </a:p>
        </p:txBody>
      </p:sp>
      <p:sp>
        <p:nvSpPr>
          <p:cNvPr id="27650" name="Content Placeholder 4"/>
          <p:cNvSpPr>
            <a:spLocks noGrp="1"/>
          </p:cNvSpPr>
          <p:nvPr>
            <p:ph idx="1"/>
          </p:nvPr>
        </p:nvSpPr>
        <p:spPr>
          <a:xfrm>
            <a:off x="179512" y="1196975"/>
            <a:ext cx="8856984" cy="47418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Across an NGI Research Community</a:t>
            </a:r>
          </a:p>
          <a:p>
            <a:pPr>
              <a:defRPr/>
            </a:pPr>
            <a:r>
              <a:rPr lang="en-GB" dirty="0" smtClean="0"/>
              <a:t>Across an International Research Community</a:t>
            </a:r>
          </a:p>
          <a:p>
            <a:pPr>
              <a:defRPr/>
            </a:pPr>
            <a:r>
              <a:rPr lang="en-GB" dirty="0"/>
              <a:t>Across different </a:t>
            </a:r>
            <a:r>
              <a:rPr lang="en-GB" dirty="0" smtClean="0"/>
              <a:t>disciplines &amp; skill levels</a:t>
            </a:r>
            <a:endParaRPr lang="en-GB" dirty="0"/>
          </a:p>
          <a:p>
            <a:pPr>
              <a:defRPr/>
            </a:pPr>
            <a:r>
              <a:rPr lang="en-GB" dirty="0" smtClean="0"/>
              <a:t>From an Individual to a Community</a:t>
            </a:r>
          </a:p>
          <a:p>
            <a:pPr>
              <a:defRPr/>
            </a:pPr>
            <a:r>
              <a:rPr lang="en-GB" dirty="0" smtClean="0"/>
              <a:t>Services that enable the human network</a:t>
            </a:r>
          </a:p>
          <a:p>
            <a:pPr>
              <a:defRPr/>
            </a:pPr>
            <a:endParaRPr lang="en-GB" dirty="0"/>
          </a:p>
          <a:p>
            <a:pPr marL="0" indent="0" algn="ctr">
              <a:buNone/>
              <a:defRPr/>
            </a:pPr>
            <a:r>
              <a:rPr lang="en-GB" dirty="0"/>
              <a:t>S</a:t>
            </a:r>
            <a:r>
              <a:rPr lang="en-GB" dirty="0" smtClean="0"/>
              <a:t>ervices that support building your</a:t>
            </a:r>
          </a:p>
          <a:p>
            <a:pPr marL="0" indent="0" algn="ctr">
              <a:buNone/>
              <a:defRPr/>
            </a:pPr>
            <a:r>
              <a:rPr lang="en-GB" dirty="0" smtClean="0"/>
              <a:t>Virtual Research Community</a:t>
            </a:r>
          </a:p>
          <a:p>
            <a:pPr marL="0" indent="0">
              <a:buNone/>
              <a:defRPr/>
            </a:pPr>
            <a:endParaRPr lang="en-GB" dirty="0" smtClean="0"/>
          </a:p>
        </p:txBody>
      </p:sp>
      <p:sp>
        <p:nvSpPr>
          <p:cNvPr id="2048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9574182-208E-4EA9-923D-0E732D49C8FD}" type="datetime1">
              <a:rPr lang="en-GB" smtClean="0">
                <a:solidFill>
                  <a:schemeClr val="bg1"/>
                </a:solidFill>
              </a:rPr>
              <a:t>02/11/2010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48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chemeClr val="bg1"/>
                </a:solidFill>
              </a:rPr>
              <a:t>Cracow Grid Workshop 2010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2048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E029050-2F2C-4DBD-8B7A-F075C69E5440}" type="slidenum">
              <a:rPr lang="fi-FI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fi-FI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84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</a:t>
            </a:r>
            <a:r>
              <a:rPr lang="en-GB" dirty="0"/>
              <a:t>E</a:t>
            </a:r>
            <a:r>
              <a:rPr lang="en-GB" dirty="0" smtClean="0"/>
              <a:t>volving Relationship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94A8C9-D587-4629-B60F-F103AF97CE98}" type="datetime1">
              <a:rPr lang="en-GB" smtClean="0"/>
              <a:t>02/11/2010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EAE03-69BD-4C08-B18E-8C9F5694E65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33641"/>
            <a:ext cx="8143056" cy="5203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07904" y="5867980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Defined by </a:t>
            </a:r>
            <a:r>
              <a:rPr lang="en-GB" b="1" dirty="0" err="1" smtClean="0"/>
              <a:t>MoU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576016" y="3915921"/>
            <a:ext cx="1152128" cy="1323439"/>
          </a:xfrm>
          <a:prstGeom prst="rect">
            <a:avLst/>
          </a:prstGeom>
          <a:solidFill>
            <a:srgbClr val="0070C0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User Community Support Team</a:t>
            </a:r>
          </a:p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(EGI.eu)</a:t>
            </a:r>
          </a:p>
        </p:txBody>
      </p:sp>
      <p:cxnSp>
        <p:nvCxnSpPr>
          <p:cNvPr id="15" name="Curved Connector 14"/>
          <p:cNvCxnSpPr/>
          <p:nvPr/>
        </p:nvCxnSpPr>
        <p:spPr>
          <a:xfrm>
            <a:off x="3635896" y="5733256"/>
            <a:ext cx="2088232" cy="12700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6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218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43880"/>
            <a:ext cx="5976788" cy="648816"/>
          </a:xfrm>
        </p:spPr>
        <p:txBody>
          <a:bodyPr/>
          <a:lstStyle/>
          <a:p>
            <a:r>
              <a:rPr lang="en-GB" dirty="0" smtClean="0"/>
              <a:t>A Virtuous User Cycle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8737381"/>
              </p:ext>
            </p:extLst>
          </p:nvPr>
        </p:nvGraphicFramePr>
        <p:xfrm>
          <a:off x="611188" y="1124744"/>
          <a:ext cx="807561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4E1795-BBEB-4AA7-BAF5-CC5FE94CC149}" type="datetime1">
              <a:rPr lang="en-GB" smtClean="0"/>
              <a:t>02/11/2010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EAE03-69BD-4C08-B18E-8C9F5694E65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03848" y="5085184"/>
            <a:ext cx="201622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/>
              <a:t>Integrated Services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Human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Technical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Infrastructure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51520" y="1340768"/>
            <a:ext cx="201622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Feedback through VRCs in the User Community Board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4248" y="1268760"/>
            <a:ext cx="2232248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User Services Advisory Group to drive detailed design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2636912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Where is the community?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476434" y="2627620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 can I contribute?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436096" y="4869160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 do I use these resources?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57887" y="3042826"/>
            <a:ext cx="201208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  VRCs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Mailing lists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Workshops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Forums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Blogs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Projects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Sharing stories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Collaborating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6804248" y="2996952"/>
            <a:ext cx="210185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Applications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Data collections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Requirements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Proposals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Projects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Success stories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08104" y="5157192"/>
            <a:ext cx="333296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Attend training courses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Utilise</a:t>
            </a:r>
            <a:r>
              <a:rPr lang="en-US" dirty="0" smtClean="0"/>
              <a:t> training material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Access data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Run applications on the grid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27984" y="620688"/>
            <a:ext cx="47965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Aka: “the chicken and egg conundrum...</a:t>
            </a:r>
            <a:endParaRPr lang="en-GB" sz="2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46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Provided Services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Human Services	</a:t>
            </a:r>
          </a:p>
          <a:p>
            <a:pPr lvl="1"/>
            <a:r>
              <a:rPr lang="en-GB" dirty="0" smtClean="0"/>
              <a:t>UCST at EGI.eu</a:t>
            </a:r>
          </a:p>
          <a:p>
            <a:pPr lvl="1"/>
            <a:r>
              <a:rPr lang="en-GB" dirty="0" smtClean="0"/>
              <a:t>Support teams in NGIs</a:t>
            </a:r>
          </a:p>
          <a:p>
            <a:r>
              <a:rPr lang="en-GB" dirty="0" smtClean="0"/>
              <a:t>Technical Services</a:t>
            </a:r>
          </a:p>
          <a:p>
            <a:pPr lvl="1"/>
            <a:r>
              <a:rPr lang="en-GB" dirty="0" smtClean="0"/>
              <a:t>Provided centrally through EGI.eu &amp; partners</a:t>
            </a:r>
          </a:p>
          <a:p>
            <a:pPr lvl="1"/>
            <a:r>
              <a:rPr lang="en-GB" dirty="0" smtClean="0"/>
              <a:t>From the Heavy User Community</a:t>
            </a:r>
          </a:p>
          <a:p>
            <a:r>
              <a:rPr lang="en-GB" dirty="0" smtClean="0"/>
              <a:t>Infrastructure Services</a:t>
            </a:r>
          </a:p>
          <a:p>
            <a:pPr lvl="1"/>
            <a:r>
              <a:rPr lang="en-GB" smtClean="0"/>
              <a:t>EGI Helpdesk (GGUS)</a:t>
            </a:r>
            <a:endParaRPr lang="en-GB" dirty="0" smtClean="0"/>
          </a:p>
          <a:p>
            <a:pPr lvl="1"/>
            <a:r>
              <a:rPr lang="en-GB" dirty="0" smtClean="0"/>
              <a:t>Operations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825513-81A4-4D4D-A341-E328AEFF9724}" type="datetime1">
              <a:rPr lang="en-GB" smtClean="0"/>
              <a:t>02/11/2010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53C9E4-42E2-402A-B0B1-17451789FE1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56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Technical Services</a:t>
            </a:r>
            <a:endParaRPr lang="en-GB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820472" cy="5328592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Training Events</a:t>
            </a:r>
          </a:p>
          <a:p>
            <a:pPr lvl="1"/>
            <a:r>
              <a:rPr lang="en-GB" dirty="0" smtClean="0"/>
              <a:t>Calendar of training events available to all infrastructure providers and technologies.</a:t>
            </a:r>
          </a:p>
          <a:p>
            <a:r>
              <a:rPr lang="en-GB" dirty="0" smtClean="0"/>
              <a:t>Training Repository</a:t>
            </a:r>
          </a:p>
          <a:p>
            <a:pPr lvl="1"/>
            <a:r>
              <a:rPr lang="en-GB" dirty="0" smtClean="0"/>
              <a:t>Central point for the training material from EGI community</a:t>
            </a:r>
          </a:p>
          <a:p>
            <a:r>
              <a:rPr lang="en-GB" dirty="0" smtClean="0"/>
              <a:t>Applications Database</a:t>
            </a:r>
          </a:p>
          <a:p>
            <a:pPr lvl="1"/>
            <a:r>
              <a:rPr lang="en-GB" dirty="0" smtClean="0"/>
              <a:t>A catalogue of all applications that have been ported or are being ported within the infrastructure</a:t>
            </a:r>
          </a:p>
          <a:p>
            <a:r>
              <a:rPr lang="en-GB" dirty="0" smtClean="0"/>
              <a:t>VO Services</a:t>
            </a:r>
          </a:p>
          <a:p>
            <a:pPr lvl="1"/>
            <a:r>
              <a:rPr lang="en-GB" dirty="0" smtClean="0"/>
              <a:t>To help build the collaborations within your community</a:t>
            </a:r>
          </a:p>
          <a:p>
            <a:pPr lvl="2"/>
            <a:r>
              <a:rPr lang="en-GB" dirty="0" smtClean="0"/>
              <a:t>VOMS</a:t>
            </a:r>
          </a:p>
          <a:p>
            <a:pPr lvl="2"/>
            <a:r>
              <a:rPr lang="en-GB" dirty="0" smtClean="0"/>
              <a:t>VO database &amp; registration services</a:t>
            </a:r>
          </a:p>
          <a:p>
            <a:pPr lvl="2"/>
            <a:r>
              <a:rPr lang="en-GB" dirty="0" smtClean="0"/>
              <a:t>Basic portals</a:t>
            </a:r>
          </a:p>
          <a:p>
            <a:pPr lvl="2"/>
            <a:r>
              <a:rPr lang="en-GB" dirty="0" smtClean="0"/>
              <a:t>VO Dashboards</a:t>
            </a:r>
          </a:p>
        </p:txBody>
      </p:sp>
      <p:sp>
        <p:nvSpPr>
          <p:cNvPr id="1229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592C-3667-421F-BC8C-862974905A7C}" type="datetime1">
              <a:rPr lang="en-GB" smtClean="0"/>
              <a:t>02/11/2010</a:t>
            </a:fld>
            <a:endParaRPr lang="en-GB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EAE03-69BD-4C08-B18E-8C9F5694E65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22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872" y="115888"/>
            <a:ext cx="5544740" cy="865187"/>
          </a:xfrm>
        </p:spPr>
        <p:txBody>
          <a:bodyPr/>
          <a:lstStyle/>
          <a:p>
            <a:r>
              <a:rPr lang="en-US" dirty="0" smtClean="0"/>
              <a:t>Requirements input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2E565F-1FAC-470D-BBF7-C8B25A7A7874}" type="datetime1">
              <a:rPr lang="en-GB" smtClean="0"/>
              <a:t>02/11/2010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EAE03-69BD-4C08-B18E-8C9F5694E65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07704" y="5435932"/>
            <a:ext cx="544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Feedback and recommendations gathering process</a:t>
            </a:r>
          </a:p>
        </p:txBody>
      </p:sp>
      <p:pic>
        <p:nvPicPr>
          <p:cNvPr id="1027" name="Picture 3" descr="Reqs-proc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44" y="1412776"/>
            <a:ext cx="8426120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720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115888"/>
            <a:ext cx="6264820" cy="865187"/>
          </a:xfrm>
        </p:spPr>
        <p:txBody>
          <a:bodyPr/>
          <a:lstStyle/>
          <a:p>
            <a:r>
              <a:rPr lang="en-US" dirty="0" smtClean="0"/>
              <a:t>Requirements process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2E565F-1FAC-470D-BBF7-C8B25A7A7874}" type="datetime1">
              <a:rPr lang="en-GB" smtClean="0"/>
              <a:t>02/11/2010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Astro PP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EAE03-69BD-4C08-B18E-8C9F5694E65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43" y="1196752"/>
            <a:ext cx="8498929" cy="469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2416" y="5877272"/>
            <a:ext cx="773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Collecting and processing requirements and recommendations from users</a:t>
            </a:r>
          </a:p>
        </p:txBody>
      </p:sp>
    </p:spTree>
    <p:extLst>
      <p:ext uri="{BB962C8B-B14F-4D97-AF65-F5344CB8AC3E}">
        <p14:creationId xmlns:p14="http://schemas.microsoft.com/office/powerpoint/2010/main" val="408613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Questions?</a:t>
            </a:r>
          </a:p>
        </p:txBody>
      </p:sp>
      <p:sp>
        <p:nvSpPr>
          <p:cNvPr id="410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CAB41B8-CF28-4A50-8AEE-593D2C07F5B7}" type="datetime1">
              <a:rPr lang="en-GB" smtClean="0">
                <a:solidFill>
                  <a:schemeClr val="bg1"/>
                </a:solidFill>
                <a:cs typeface="Arial" charset="0"/>
              </a:rPr>
              <a:t>02/11/2010</a:t>
            </a:fld>
            <a:endParaRPr lang="en-GB" smtClean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chemeClr val="bg1"/>
                </a:solidFill>
                <a:cs typeface="Arial" charset="0"/>
              </a:rPr>
              <a:t>Cracow Grid Workshop 2010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61"/>
          <a:stretch/>
        </p:blipFill>
        <p:spPr>
          <a:xfrm>
            <a:off x="107504" y="1087610"/>
            <a:ext cx="4104456" cy="519127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79C11-4AD5-4B40-BCC2-7EABAD915DD6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5" descr="C:\Users\SHINSE~1\AppData\Local\Temp\Rar$DR03.006\Logo_EMI_RGB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60" y="5085184"/>
            <a:ext cx="1656184" cy="689752"/>
          </a:xfrm>
          <a:prstGeom prst="rect">
            <a:avLst/>
          </a:prstGeom>
          <a:solidFill>
            <a:schemeClr val="bg1"/>
          </a:solidFill>
          <a:ln w="127000">
            <a:solidFill>
              <a:schemeClr val="bg1"/>
            </a:solidFill>
          </a:ln>
          <a:extLst/>
        </p:spPr>
      </p:pic>
      <p:sp>
        <p:nvSpPr>
          <p:cNvPr id="11" name="Content Placeholder 13"/>
          <p:cNvSpPr>
            <a:spLocks noGrp="1"/>
          </p:cNvSpPr>
          <p:nvPr>
            <p:ph idx="1"/>
          </p:nvPr>
        </p:nvSpPr>
        <p:spPr>
          <a:xfrm>
            <a:off x="4283596" y="1124744"/>
            <a:ext cx="4968924" cy="4525963"/>
          </a:xfrm>
        </p:spPr>
        <p:txBody>
          <a:bodyPr/>
          <a:lstStyle/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Call for papers opens October 2010</a:t>
            </a: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See www.egi.eu/EGIUF2011 for more details</a:t>
            </a:r>
          </a:p>
          <a:p>
            <a:r>
              <a:rPr lang="en-GB" sz="2400" dirty="0" smtClean="0"/>
              <a:t>Contact</a:t>
            </a:r>
            <a:r>
              <a:rPr lang="en-GB" sz="2400" dirty="0" smtClean="0"/>
              <a:t>:</a:t>
            </a:r>
          </a:p>
          <a:p>
            <a:pPr lvl="1"/>
            <a:r>
              <a:rPr lang="en-GB" sz="2000" dirty="0" smtClean="0"/>
              <a:t>Steven Newhouse</a:t>
            </a:r>
            <a:endParaRPr lang="en-GB" sz="2000" dirty="0" smtClean="0">
              <a:hlinkClick r:id="rId4"/>
            </a:endParaRPr>
          </a:p>
          <a:p>
            <a:pPr lvl="2"/>
            <a:r>
              <a:rPr lang="en-GB" sz="1600" dirty="0" smtClean="0">
                <a:hlinkClick r:id="rId4"/>
              </a:rPr>
              <a:t>director@egi.eu</a:t>
            </a:r>
            <a:endParaRPr lang="en-GB" sz="1600" dirty="0"/>
          </a:p>
          <a:p>
            <a:pPr eaLnBrk="1" hangingPunct="1"/>
            <a:endParaRPr lang="en-GB" sz="2400" dirty="0"/>
          </a:p>
          <a:p>
            <a:endParaRPr lang="en-US" sz="18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14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GI-InSPIR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G-InSPI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EG-InSPI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EG-InSPI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2236</TotalTime>
  <Words>295</Words>
  <Application>Microsoft Office PowerPoint</Application>
  <PresentationFormat>On-screen Show (4:3)</PresentationFormat>
  <Paragraphs>107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EGI-InSPIRE 2</vt:lpstr>
      <vt:lpstr>EG-InSPIRE</vt:lpstr>
      <vt:lpstr>1_EG-InSPIRE</vt:lpstr>
      <vt:lpstr>2_EG-InSPIRE</vt:lpstr>
      <vt:lpstr>EGI User Support</vt:lpstr>
      <vt:lpstr>Scaling the Human Network</vt:lpstr>
      <vt:lpstr>An Evolving Relationship</vt:lpstr>
      <vt:lpstr>A Virtuous User Cycle</vt:lpstr>
      <vt:lpstr>Provided Services</vt:lpstr>
      <vt:lpstr>Current Technical Services</vt:lpstr>
      <vt:lpstr>Requirements input</vt:lpstr>
      <vt:lpstr>Requirements process</vt:lpstr>
      <vt:lpstr>Questions?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EGI-InSPIRE Project Office</dc:creator>
  <cp:lastModifiedBy>StevenNewhouse</cp:lastModifiedBy>
  <cp:revision>65</cp:revision>
  <dcterms:created xsi:type="dcterms:W3CDTF">2010-09-03T12:01:03Z</dcterms:created>
  <dcterms:modified xsi:type="dcterms:W3CDTF">2010-11-02T11:27:14Z</dcterms:modified>
</cp:coreProperties>
</file>