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8"/>
  </p:notesMasterIdLst>
  <p:handoutMasterIdLst>
    <p:handoutMasterId r:id="rId9"/>
  </p:handoutMasterIdLst>
  <p:sldIdLst>
    <p:sldId id="331" r:id="rId2"/>
    <p:sldId id="380" r:id="rId3"/>
    <p:sldId id="390" r:id="rId4"/>
    <p:sldId id="387" r:id="rId5"/>
    <p:sldId id="386" r:id="rId6"/>
    <p:sldId id="391" r:id="rId7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11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5647" userDrawn="1">
          <p15:clr>
            <a:srgbClr val="A4A3A4"/>
          </p15:clr>
        </p15:guide>
        <p15:guide id="13" pos="884" userDrawn="1">
          <p15:clr>
            <a:srgbClr val="A4A3A4"/>
          </p15:clr>
        </p15:guide>
        <p15:guide id="14" pos="3923" userDrawn="1">
          <p15:clr>
            <a:srgbClr val="A4A3A4"/>
          </p15:clr>
        </p15:guide>
        <p15:guide id="15" pos="55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10000"/>
    <a:srgbClr val="FFFFFF"/>
    <a:srgbClr val="808080"/>
    <a:srgbClr val="000000"/>
    <a:srgbClr val="FDCA00"/>
    <a:srgbClr val="EF5B00"/>
    <a:srgbClr val="C50006"/>
    <a:srgbClr val="7C204E"/>
    <a:srgbClr val="003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1" autoAdjust="0"/>
    <p:restoredTop sz="97274" autoAdjust="0"/>
  </p:normalViewPr>
  <p:slideViewPr>
    <p:cSldViewPr snapToObjects="1">
      <p:cViewPr varScale="1">
        <p:scale>
          <a:sx n="167" d="100"/>
          <a:sy n="167" d="100"/>
        </p:scale>
        <p:origin x="240" y="120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11"/>
        <p:guide pos="521"/>
        <p:guide pos="5647"/>
        <p:guide pos="884"/>
        <p:guide pos="3923"/>
        <p:guide pos="55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7500" cy="37512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6461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6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5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4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500"/>
            </a:lvl2pPr>
            <a:lvl3pPr marL="539724" indent="-184142">
              <a:buFont typeface="Symbol" panose="05050102010706020507" pitchFamily="18" charset="2"/>
              <a:buChar char="-"/>
              <a:defRPr sz="1400"/>
            </a:lvl3pPr>
            <a:lvl4pPr marL="717515" indent="-177792">
              <a:buFont typeface="Symbol" panose="05050102010706020507" pitchFamily="18" charset="2"/>
              <a:buChar char="-"/>
              <a:defRPr sz="1400"/>
            </a:lvl4pPr>
            <a:lvl5pPr marL="895306" indent="-177792">
              <a:buFont typeface="Symbol" panose="05050102010706020507" pitchFamily="18" charset="2"/>
              <a:buChar char="-"/>
              <a:defRPr sz="1400"/>
            </a:lvl5pPr>
            <a:lvl6pPr marL="1074685" indent="-179380">
              <a:buFont typeface="Symbol" panose="05050102010706020507" pitchFamily="18" charset="2"/>
              <a:buChar char="-"/>
              <a:defRPr sz="1400"/>
            </a:lvl6pPr>
            <a:lvl7pPr marL="1257238" indent="-182554">
              <a:buFont typeface="Symbol" panose="05050102010706020507" pitchFamily="18" charset="2"/>
              <a:buChar char="-"/>
              <a:defRPr sz="1400"/>
            </a:lvl7pPr>
            <a:lvl8pPr marL="1436616" indent="-179380">
              <a:buFont typeface="Symbol" panose="05050102010706020507" pitchFamily="18" charset="2"/>
              <a:buChar char="-"/>
              <a:defRPr sz="1400"/>
            </a:lvl8pPr>
            <a:lvl9pPr marL="1614408" indent="-177792"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500"/>
            </a:lvl2pPr>
            <a:lvl3pPr marL="539724" indent="-184142">
              <a:buFont typeface="Symbol" panose="05050102010706020507" pitchFamily="18" charset="2"/>
              <a:buChar char="-"/>
              <a:defRPr sz="1400"/>
            </a:lvl3pPr>
            <a:lvl4pPr marL="717515" indent="-177792">
              <a:buFont typeface="Symbol" panose="05050102010706020507" pitchFamily="18" charset="2"/>
              <a:buChar char="-"/>
              <a:defRPr sz="1400"/>
            </a:lvl4pPr>
            <a:lvl5pPr marL="895306" indent="-177792">
              <a:buFont typeface="Symbol" panose="05050102010706020507" pitchFamily="18" charset="2"/>
              <a:buChar char="-"/>
              <a:defRPr sz="1400"/>
            </a:lvl5pPr>
            <a:lvl6pPr marL="1074685" indent="-179380">
              <a:buFont typeface="Symbol" panose="05050102010706020507" pitchFamily="18" charset="2"/>
              <a:buChar char="-"/>
              <a:defRPr sz="1400"/>
            </a:lvl6pPr>
            <a:lvl7pPr marL="1257238" indent="-182554">
              <a:buFont typeface="Symbol" panose="05050102010706020507" pitchFamily="18" charset="2"/>
              <a:buChar char="-"/>
              <a:defRPr sz="1400"/>
            </a:lvl7pPr>
            <a:lvl8pPr marL="1436616" indent="-179380">
              <a:buFont typeface="Symbol" panose="05050102010706020507" pitchFamily="18" charset="2"/>
              <a:buChar char="-"/>
              <a:defRPr sz="1400"/>
            </a:lvl8pPr>
            <a:lvl9pPr marL="1614408" indent="-177792"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532565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90" r:id="rId9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 Positron Production (P</a:t>
            </a:r>
            <a:r>
              <a:rPr lang="en-US" baseline="30000" dirty="0"/>
              <a:t>3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/>
              <a:t>Paolo Craievich, Riccardo </a:t>
            </a:r>
            <a:r>
              <a:rPr lang="en-GB" dirty="0" err="1"/>
              <a:t>Zennaro</a:t>
            </a:r>
            <a:r>
              <a:rPr lang="en-GB" dirty="0"/>
              <a:t>, Matta </a:t>
            </a:r>
            <a:r>
              <a:rPr lang="en-GB" dirty="0" err="1"/>
              <a:t>Schaer</a:t>
            </a:r>
            <a:r>
              <a:rPr lang="en-GB" noProof="0" dirty="0"/>
              <a:t>  ::  Paul Scherrer Institute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Injector Study Collaboration, 10.03.2022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67229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251519" y="2643758"/>
            <a:ext cx="8640961" cy="192916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</a:t>
            </a:r>
            <a:r>
              <a:rPr lang="de-CH" baseline="30000" dirty="0"/>
              <a:t>3</a:t>
            </a:r>
            <a:r>
              <a:rPr lang="de-CH" dirty="0"/>
              <a:t> Experiment at </a:t>
            </a:r>
            <a:r>
              <a:rPr lang="de-CH" dirty="0" err="1"/>
              <a:t>SwissFEL</a:t>
            </a:r>
            <a:r>
              <a:rPr lang="de-CH" dirty="0"/>
              <a:t> (PSI)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3761910" y="3219821"/>
            <a:ext cx="3780420" cy="2140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400" dirty="0" err="1">
                <a:solidFill>
                  <a:srgbClr val="000000"/>
                </a:solidFill>
                <a:latin typeface="Calibri"/>
              </a:rPr>
              <a:t>Aramis</a:t>
            </a:r>
            <a:r>
              <a:rPr lang="de-DE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alibri"/>
              </a:rPr>
              <a:t>chicane</a:t>
            </a:r>
            <a:r>
              <a:rPr lang="de-DE" sz="1400" dirty="0">
                <a:solidFill>
                  <a:srgbClr val="000000"/>
                </a:solidFill>
                <a:latin typeface="Calibri"/>
              </a:rPr>
              <a:t> SARCL02</a:t>
            </a:r>
            <a:endParaRPr lang="de-CH" sz="14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23528" y="2988058"/>
            <a:ext cx="1080120" cy="5197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400" dirty="0">
                <a:solidFill>
                  <a:srgbClr val="0000FF"/>
                </a:solidFill>
                <a:latin typeface="Calibri"/>
              </a:rPr>
              <a:t>CERN </a:t>
            </a:r>
            <a:r>
              <a:rPr lang="de-DE" sz="1400" dirty="0" err="1">
                <a:solidFill>
                  <a:srgbClr val="0000FF"/>
                </a:solidFill>
                <a:latin typeface="Calibri"/>
              </a:rPr>
              <a:t>Dipoles</a:t>
            </a:r>
            <a:endParaRPr lang="de-DE" sz="1400" dirty="0">
              <a:solidFill>
                <a:srgbClr val="0000FF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400" dirty="0">
                <a:solidFill>
                  <a:srgbClr val="0000FF"/>
                </a:solidFill>
                <a:latin typeface="Calibri"/>
              </a:rPr>
              <a:t>(L = 2.350 m)</a:t>
            </a:r>
            <a:endParaRPr lang="de-CH" sz="1400" dirty="0" err="1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287580" y="4046081"/>
            <a:ext cx="1224136" cy="20205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400" dirty="0">
                <a:solidFill>
                  <a:srgbClr val="E1D0D5"/>
                </a:solidFill>
                <a:latin typeface="Calibri"/>
              </a:rPr>
              <a:t>P</a:t>
            </a:r>
            <a:r>
              <a:rPr lang="de-DE" sz="1400" baseline="30000" dirty="0">
                <a:solidFill>
                  <a:srgbClr val="E1D0D5"/>
                </a:solidFill>
                <a:latin typeface="Calibri"/>
              </a:rPr>
              <a:t>3</a:t>
            </a:r>
            <a:r>
              <a:rPr lang="de-DE" sz="1400" dirty="0">
                <a:solidFill>
                  <a:srgbClr val="E1D0D5"/>
                </a:solidFill>
                <a:latin typeface="Calibri"/>
              </a:rPr>
              <a:t> Bunker</a:t>
            </a:r>
            <a:endParaRPr lang="de-CH" sz="1400" dirty="0" err="1">
              <a:solidFill>
                <a:srgbClr val="E1D0D5"/>
              </a:solidFill>
              <a:latin typeface="Calibri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310916" y="4212193"/>
            <a:ext cx="1224136" cy="2317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400" dirty="0">
                <a:solidFill>
                  <a:srgbClr val="000000"/>
                </a:solidFill>
                <a:latin typeface="Calibri"/>
              </a:rPr>
              <a:t>Z = 432.611 m</a:t>
            </a:r>
            <a:endParaRPr lang="de-CH" sz="1400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6" name="Gerade Verbindung mit Pfeil 15"/>
          <p:cNvCxnSpPr/>
          <p:nvPr/>
        </p:nvCxnSpPr>
        <p:spPr bwMode="auto">
          <a:xfrm>
            <a:off x="467544" y="3574327"/>
            <a:ext cx="0" cy="67380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feld 18"/>
          <p:cNvSpPr txBox="1"/>
          <p:nvPr/>
        </p:nvSpPr>
        <p:spPr>
          <a:xfrm>
            <a:off x="5436096" y="4639995"/>
            <a:ext cx="3456384" cy="2360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i="1" dirty="0">
                <a:solidFill>
                  <a:srgbClr val="000000"/>
                </a:solidFill>
                <a:latin typeface="Calibri"/>
              </a:rPr>
              <a:t>Courtesy of D. Hauenstein and S. Reiche</a:t>
            </a:r>
            <a:endParaRPr lang="de-CH" sz="1400" i="1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3995936" y="3875200"/>
            <a:ext cx="2880320" cy="56875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400" dirty="0" err="1">
                <a:solidFill>
                  <a:srgbClr val="C00000"/>
                </a:solidFill>
                <a:latin typeface="Calibri"/>
              </a:rPr>
              <a:t>Extraction</a:t>
            </a:r>
            <a:r>
              <a:rPr lang="de-DE" sz="1400" dirty="0">
                <a:solidFill>
                  <a:srgbClr val="C00000"/>
                </a:solidFill>
                <a:latin typeface="Calibri"/>
              </a:rPr>
              <a:t> </a:t>
            </a:r>
            <a:r>
              <a:rPr lang="de-DE" sz="1400" dirty="0" err="1">
                <a:solidFill>
                  <a:srgbClr val="C00000"/>
                </a:solidFill>
                <a:latin typeface="Calibri"/>
              </a:rPr>
              <a:t>line</a:t>
            </a:r>
            <a:endParaRPr lang="de-DE" sz="1400" dirty="0">
              <a:solidFill>
                <a:srgbClr val="C00000"/>
              </a:solidFill>
              <a:latin typeface="Calibri"/>
            </a:endParaRP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400" dirty="0">
                <a:solidFill>
                  <a:srgbClr val="C00000"/>
                </a:solidFill>
                <a:latin typeface="Calibri"/>
              </a:rPr>
              <a:t>2.5 – 2.75 deg</a:t>
            </a:r>
            <a:endParaRPr lang="de-CH" sz="1400" dirty="0" err="1">
              <a:solidFill>
                <a:srgbClr val="C00000"/>
              </a:solidFill>
              <a:latin typeface="Calibri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E1DC7F7-10F5-E34C-8A7C-FF7870328A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671700"/>
            <a:ext cx="2927916" cy="1874030"/>
          </a:xfrm>
          <a:prstGeom prst="rect">
            <a:avLst/>
          </a:prstGeom>
          <a:effectLst>
            <a:outerShdw blurRad="50800" dist="50800" dir="5400000" sx="1000" sy="1000" algn="ctr" rotWithShape="0">
              <a:srgbClr val="000000"/>
            </a:outerShdw>
            <a:softEdge rad="0"/>
          </a:effectLst>
        </p:spPr>
      </p:pic>
      <p:sp>
        <p:nvSpPr>
          <p:cNvPr id="6" name="TextBox 5"/>
          <p:cNvSpPr txBox="1"/>
          <p:nvPr/>
        </p:nvSpPr>
        <p:spPr>
          <a:xfrm>
            <a:off x="827088" y="1060450"/>
            <a:ext cx="4825032" cy="12952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>
                <a:solidFill>
                  <a:srgbClr val="000000"/>
                </a:solidFill>
                <a:latin typeface="Calibri"/>
              </a:rPr>
              <a:t>SwissFEL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 with its 6 GeV e- beam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is the natural candidate for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e+ source proof-of-principle for FCC-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ee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193493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Positron Source Parameters, P</a:t>
            </a:r>
            <a:r>
              <a:rPr lang="en-US" baseline="30000" dirty="0"/>
              <a:t>3</a:t>
            </a:r>
            <a:r>
              <a:rPr lang="en-US" dirty="0"/>
              <a:t> vs. FCC-</a:t>
            </a:r>
            <a:r>
              <a:rPr lang="en-US" dirty="0" err="1"/>
              <a:t>ee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67738" y="4967288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B99D9E5-C535-A24E-95EC-6C8B3B2885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771809"/>
              </p:ext>
            </p:extLst>
          </p:nvPr>
        </p:nvGraphicFramePr>
        <p:xfrm>
          <a:off x="755576" y="717014"/>
          <a:ext cx="5040561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0678">
                  <a:extLst>
                    <a:ext uri="{9D8B030D-6E8A-4147-A177-3AD203B41FA5}">
                      <a16:colId xmlns:a16="http://schemas.microsoft.com/office/drawing/2014/main" val="3134179776"/>
                    </a:ext>
                  </a:extLst>
                </a:gridCol>
                <a:gridCol w="1247714">
                  <a:extLst>
                    <a:ext uri="{9D8B030D-6E8A-4147-A177-3AD203B41FA5}">
                      <a16:colId xmlns:a16="http://schemas.microsoft.com/office/drawing/2014/main" val="840931506"/>
                    </a:ext>
                  </a:extLst>
                </a:gridCol>
                <a:gridCol w="1512169">
                  <a:extLst>
                    <a:ext uri="{9D8B030D-6E8A-4147-A177-3AD203B41FA5}">
                      <a16:colId xmlns:a16="http://schemas.microsoft.com/office/drawing/2014/main" val="2167499444"/>
                    </a:ext>
                  </a:extLst>
                </a:gridCol>
              </a:tblGrid>
              <a:tr h="198022">
                <a:tc>
                  <a:txBody>
                    <a:bodyPr/>
                    <a:lstStyle/>
                    <a:p>
                      <a:r>
                        <a:rPr lang="en-US" sz="1400" dirty="0"/>
                        <a:t>Conventional scheme</a:t>
                      </a:r>
                    </a:p>
                    <a:p>
                      <a:r>
                        <a:rPr lang="en-US" sz="1400" dirty="0"/>
                        <a:t>with amorphous</a:t>
                      </a:r>
                      <a:r>
                        <a:rPr lang="en-US" sz="1400" baseline="0" dirty="0"/>
                        <a:t> W target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P3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FCC-</a:t>
                      </a:r>
                      <a:r>
                        <a:rPr lang="en-US" sz="1400" dirty="0" err="1"/>
                        <a:t>ee</a:t>
                      </a:r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2340254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r>
                        <a:rPr lang="en-US" sz="1400" dirty="0"/>
                        <a:t>Beam energy</a:t>
                      </a:r>
                      <a:r>
                        <a:rPr lang="en-US" sz="1400" baseline="0" dirty="0"/>
                        <a:t> [GeV]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6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6</a:t>
                      </a:r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676781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r>
                        <a:rPr lang="en-US" sz="1400" dirty="0"/>
                        <a:t>Rep. rate [Hz]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1 (*)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200</a:t>
                      </a:r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969397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r>
                        <a:rPr lang="en-US" sz="1400" dirty="0"/>
                        <a:t>Bunches</a:t>
                      </a:r>
                      <a:r>
                        <a:rPr lang="en-US" sz="1400" baseline="0" dirty="0"/>
                        <a:t> per pulse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 (*)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2</a:t>
                      </a:r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6805264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r>
                        <a:rPr lang="en-US" sz="1400" dirty="0"/>
                        <a:t>e- charge per bunch [</a:t>
                      </a:r>
                      <a:r>
                        <a:rPr lang="en-US" sz="1400" dirty="0" err="1"/>
                        <a:t>nC</a:t>
                      </a:r>
                      <a:r>
                        <a:rPr lang="en-US" sz="1400" dirty="0"/>
                        <a:t>]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≤ 0.2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1.19 – 1.43 (**)</a:t>
                      </a:r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0396730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r>
                        <a:rPr lang="en-US" sz="1400" dirty="0" err="1"/>
                        <a:t>Pbeam</a:t>
                      </a:r>
                      <a:r>
                        <a:rPr lang="en-US" sz="1400" dirty="0"/>
                        <a:t> [W]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≤ 1.2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2860 – 3430 (**)</a:t>
                      </a:r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5054962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r>
                        <a:rPr lang="en-US" sz="1400" dirty="0" err="1"/>
                        <a:t>Pdiss</a:t>
                      </a:r>
                      <a:r>
                        <a:rPr lang="en-US" sz="1400" dirty="0"/>
                        <a:t> in target [W]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≤ 0.3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720 – 880 (**)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9560827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r>
                        <a:rPr lang="en-US" sz="1400" dirty="0"/>
                        <a:t>e- </a:t>
                      </a:r>
                      <a:r>
                        <a:rPr lang="el-GR" sz="1400" dirty="0"/>
                        <a:t>σ</a:t>
                      </a:r>
                      <a:r>
                        <a:rPr lang="en-US" sz="1400" baseline="-25000" dirty="0"/>
                        <a:t>x</a:t>
                      </a:r>
                      <a:r>
                        <a:rPr lang="en-US" sz="1400" dirty="0"/>
                        <a:t> [mm]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0 – 2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0324109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r>
                        <a:rPr lang="en-US" sz="1400" dirty="0"/>
                        <a:t>PEDD [J/g]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≥ 0.052(****)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4.6 – 5.6 (**)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3332534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r>
                        <a:rPr lang="en-US" sz="1400" dirty="0"/>
                        <a:t>Target length [mm]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17.5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17.5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1569109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r>
                        <a:rPr lang="en-US" sz="1400" dirty="0"/>
                        <a:t>Target diameter</a:t>
                      </a:r>
                      <a:r>
                        <a:rPr lang="en-US" sz="1400" baseline="0" dirty="0"/>
                        <a:t> (***)</a:t>
                      </a:r>
                      <a:r>
                        <a:rPr lang="en-US" sz="1400" dirty="0"/>
                        <a:t> [mm]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25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≤ 25</a:t>
                      </a:r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5870992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r>
                        <a:rPr lang="de-CH" sz="1400" dirty="0"/>
                        <a:t>Positron </a:t>
                      </a:r>
                      <a:r>
                        <a:rPr lang="de-CH" sz="1400" dirty="0" err="1"/>
                        <a:t>Yield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err="1"/>
                        <a:t>Exp</a:t>
                      </a:r>
                      <a:r>
                        <a:rPr lang="de-CH" sz="1400" dirty="0"/>
                        <a:t>. </a:t>
                      </a:r>
                      <a:r>
                        <a:rPr lang="de-CH" sz="1400" dirty="0" err="1"/>
                        <a:t>outcome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/>
                        <a:t>4.7-5.7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168946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C46995A-8B69-7E46-B9BD-642CCC7D7A8D}"/>
              </a:ext>
            </a:extLst>
          </p:cNvPr>
          <p:cNvSpPr txBox="1"/>
          <p:nvPr/>
        </p:nvSpPr>
        <p:spPr>
          <a:xfrm>
            <a:off x="6012160" y="3435846"/>
            <a:ext cx="2952577" cy="12241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(*) Limited by radiation protection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(**) Includes safety factor of 2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(***) Beam interaction region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(****) SwissFEL can provide very small beam size and large PEDD</a:t>
            </a:r>
            <a:endParaRPr lang="de-CH" sz="14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747195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743060" y="1033406"/>
            <a:ext cx="3887564" cy="3941652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AMD, Key Component to Be Tested in P</a:t>
            </a:r>
            <a:r>
              <a:rPr lang="en-US" baseline="30000" dirty="0"/>
              <a:t>3</a:t>
            </a:r>
            <a:endParaRPr lang="de-CH" baseline="30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FEB7172E-A411-4658-A07D-75241B45E2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517" t="1219" r="47407" b="6675"/>
          <a:stretch/>
        </p:blipFill>
        <p:spPr>
          <a:xfrm rot="16200000">
            <a:off x="6432609" y="423976"/>
            <a:ext cx="1679385" cy="2520280"/>
          </a:xfrm>
          <a:prstGeom prst="rect">
            <a:avLst/>
          </a:prstGeom>
        </p:spPr>
      </p:pic>
      <p:sp>
        <p:nvSpPr>
          <p:cNvPr id="13" name="TextBox 7">
            <a:extLst>
              <a:ext uri="{FF2B5EF4-FFF2-40B4-BE49-F238E27FC236}">
                <a16:creationId xmlns:a16="http://schemas.microsoft.com/office/drawing/2014/main" id="{7C76D6FB-E35A-4589-BA87-BE0C57A8BDE8}"/>
              </a:ext>
            </a:extLst>
          </p:cNvPr>
          <p:cNvSpPr txBox="1"/>
          <p:nvPr/>
        </p:nvSpPr>
        <p:spPr>
          <a:xfrm>
            <a:off x="5004387" y="4628238"/>
            <a:ext cx="1079781" cy="24776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chemeClr val="bg2"/>
                </a:solidFill>
                <a:latin typeface="Calibri"/>
              </a:rPr>
              <a:t>Cryostat wall</a:t>
            </a:r>
            <a:endParaRPr lang="en-NL" sz="1400" dirty="0" err="1">
              <a:solidFill>
                <a:schemeClr val="bg2"/>
              </a:solidFill>
              <a:latin typeface="Calibri"/>
            </a:endParaRPr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D684A375-B778-470E-8431-C45D08284415}"/>
              </a:ext>
            </a:extLst>
          </p:cNvPr>
          <p:cNvSpPr txBox="1"/>
          <p:nvPr/>
        </p:nvSpPr>
        <p:spPr>
          <a:xfrm>
            <a:off x="5265500" y="4166941"/>
            <a:ext cx="1239149" cy="24109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7030A0"/>
                </a:solidFill>
                <a:latin typeface="Calibri"/>
              </a:rPr>
              <a:t>Thermal shield Al</a:t>
            </a:r>
            <a:endParaRPr lang="en-NL" sz="1400" dirty="0" err="1">
              <a:solidFill>
                <a:srgbClr val="7030A0"/>
              </a:solidFill>
              <a:latin typeface="Calibri"/>
            </a:endParaRPr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8991D542-2052-4FD2-8B7A-41C4BF5B1CF7}"/>
              </a:ext>
            </a:extLst>
          </p:cNvPr>
          <p:cNvSpPr txBox="1"/>
          <p:nvPr/>
        </p:nvSpPr>
        <p:spPr>
          <a:xfrm>
            <a:off x="7102911" y="3363839"/>
            <a:ext cx="720080" cy="648072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Coils</a:t>
            </a:r>
            <a:endParaRPr lang="en-NL" sz="14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TextBox 10">
            <a:extLst>
              <a:ext uri="{FF2B5EF4-FFF2-40B4-BE49-F238E27FC236}">
                <a16:creationId xmlns:a16="http://schemas.microsoft.com/office/drawing/2014/main" id="{5E53CBFB-8001-4743-AB79-6BCFD693F9E2}"/>
              </a:ext>
            </a:extLst>
          </p:cNvPr>
          <p:cNvSpPr txBox="1"/>
          <p:nvPr/>
        </p:nvSpPr>
        <p:spPr>
          <a:xfrm>
            <a:off x="5436096" y="2941994"/>
            <a:ext cx="1944216" cy="3237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Radiation shield W</a:t>
            </a:r>
            <a:endParaRPr lang="en-NL" sz="14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TextBox 17">
            <a:extLst>
              <a:ext uri="{FF2B5EF4-FFF2-40B4-BE49-F238E27FC236}">
                <a16:creationId xmlns:a16="http://schemas.microsoft.com/office/drawing/2014/main" id="{639535A8-A9A9-4BA3-84E9-8E8D34E955F3}"/>
              </a:ext>
            </a:extLst>
          </p:cNvPr>
          <p:cNvSpPr txBox="1"/>
          <p:nvPr/>
        </p:nvSpPr>
        <p:spPr>
          <a:xfrm>
            <a:off x="5292080" y="2640360"/>
            <a:ext cx="1311479" cy="25249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err="1">
                <a:solidFill>
                  <a:srgbClr val="000000"/>
                </a:solidFill>
                <a:latin typeface="Calibri"/>
              </a:rPr>
              <a:t>r_bore</a:t>
            </a:r>
            <a:endParaRPr lang="en-NL" sz="1400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24" name="Straight Arrow Connector 22"/>
          <p:cNvCxnSpPr/>
          <p:nvPr/>
        </p:nvCxnSpPr>
        <p:spPr bwMode="auto">
          <a:xfrm flipV="1">
            <a:off x="6701893" y="2529975"/>
            <a:ext cx="0" cy="4226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6" name="Textfeld 25"/>
          <p:cNvSpPr txBox="1"/>
          <p:nvPr/>
        </p:nvSpPr>
        <p:spPr>
          <a:xfrm>
            <a:off x="6012161" y="555523"/>
            <a:ext cx="2520281" cy="1728193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rgbClr val="000000"/>
                </a:solidFill>
                <a:latin typeface="Calibri"/>
              </a:rPr>
              <a:t>Magnetic design</a:t>
            </a:r>
            <a:endParaRPr lang="de-CH" b="1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6012160" y="3291357"/>
            <a:ext cx="2520282" cy="1512641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rgbClr val="000000"/>
                </a:solidFill>
                <a:latin typeface="Calibri"/>
              </a:rPr>
              <a:t>Mechanical concept</a:t>
            </a:r>
            <a:endParaRPr lang="de-CH" b="1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35496" y="4722217"/>
            <a:ext cx="4646232" cy="2360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i="1" dirty="0">
                <a:solidFill>
                  <a:srgbClr val="000000"/>
                </a:solidFill>
                <a:latin typeface="Calibri"/>
              </a:rPr>
              <a:t>Courtesy of J. Kosse</a:t>
            </a:r>
            <a:endParaRPr lang="de-CH" sz="1400" i="1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21" name="Gerade Verbindung mit Pfeil 20"/>
          <p:cNvCxnSpPr/>
          <p:nvPr/>
        </p:nvCxnSpPr>
        <p:spPr bwMode="auto">
          <a:xfrm>
            <a:off x="7660651" y="2523809"/>
            <a:ext cx="1231829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Gerade Verbindung mit Pfeil 19"/>
          <p:cNvCxnSpPr/>
          <p:nvPr/>
        </p:nvCxnSpPr>
        <p:spPr bwMode="auto">
          <a:xfrm>
            <a:off x="4932040" y="2523810"/>
            <a:ext cx="280831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Textfeld 22"/>
          <p:cNvSpPr txBox="1"/>
          <p:nvPr/>
        </p:nvSpPr>
        <p:spPr>
          <a:xfrm>
            <a:off x="4788024" y="2278620"/>
            <a:ext cx="1224136" cy="28803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70C0"/>
                </a:solidFill>
                <a:latin typeface="Calibri"/>
              </a:rPr>
              <a:t>Electron beam</a:t>
            </a:r>
            <a:endParaRPr lang="de-CH" sz="1400" dirty="0" err="1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7740352" y="2547455"/>
            <a:ext cx="1296144" cy="19238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chemeClr val="accent3"/>
                </a:solidFill>
                <a:latin typeface="Calibri"/>
              </a:rPr>
              <a:t>Positron “beam”</a:t>
            </a:r>
            <a:endParaRPr lang="de-CH" sz="1400" dirty="0" err="1">
              <a:solidFill>
                <a:schemeClr val="accent3"/>
              </a:solidFill>
              <a:latin typeface="Calibri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90628"/>
              </p:ext>
            </p:extLst>
          </p:nvPr>
        </p:nvGraphicFramePr>
        <p:xfrm>
          <a:off x="18380" y="3219822"/>
          <a:ext cx="4646232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4983">
                  <a:extLst>
                    <a:ext uri="{9D8B030D-6E8A-4147-A177-3AD203B41FA5}">
                      <a16:colId xmlns:a16="http://schemas.microsoft.com/office/drawing/2014/main" val="2732567974"/>
                    </a:ext>
                  </a:extLst>
                </a:gridCol>
                <a:gridCol w="1566101">
                  <a:extLst>
                    <a:ext uri="{9D8B030D-6E8A-4147-A177-3AD203B41FA5}">
                      <a16:colId xmlns:a16="http://schemas.microsoft.com/office/drawing/2014/main" val="4201621389"/>
                    </a:ext>
                  </a:extLst>
                </a:gridCol>
                <a:gridCol w="1565148">
                  <a:extLst>
                    <a:ext uri="{9D8B030D-6E8A-4147-A177-3AD203B41FA5}">
                      <a16:colId xmlns:a16="http://schemas.microsoft.com/office/drawing/2014/main" val="3919476365"/>
                    </a:ext>
                  </a:extLst>
                </a:gridCol>
              </a:tblGrid>
              <a:tr h="231406"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Smaller bore</a:t>
                      </a:r>
                    </a:p>
                    <a:p>
                      <a:r>
                        <a:rPr lang="en-US" sz="1200" dirty="0"/>
                        <a:t>Vacuum</a:t>
                      </a:r>
                      <a:r>
                        <a:rPr lang="en-US" sz="1200" baseline="0" dirty="0"/>
                        <a:t> flanges</a:t>
                      </a:r>
                    </a:p>
                    <a:p>
                      <a:r>
                        <a:rPr lang="en-US" sz="1200" baseline="0" dirty="0"/>
                        <a:t>integrated in cryostat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Larger</a:t>
                      </a:r>
                      <a:r>
                        <a:rPr lang="en-US" sz="1200" baseline="0" dirty="0"/>
                        <a:t> bore</a:t>
                      </a:r>
                    </a:p>
                    <a:p>
                      <a:r>
                        <a:rPr lang="en-US" sz="1200" baseline="0" dirty="0"/>
                        <a:t>Independent vacuum</a:t>
                      </a:r>
                    </a:p>
                    <a:p>
                      <a:r>
                        <a:rPr lang="en-US" sz="1200" baseline="0" dirty="0"/>
                        <a:t>pipe with CF40</a:t>
                      </a:r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193614"/>
                  </a:ext>
                </a:extLst>
              </a:tr>
              <a:tr h="117310">
                <a:tc>
                  <a:txBody>
                    <a:bodyPr/>
                    <a:lstStyle/>
                    <a:p>
                      <a:r>
                        <a:rPr lang="en-US" sz="1200" dirty="0" err="1"/>
                        <a:t>r_bore</a:t>
                      </a:r>
                      <a:r>
                        <a:rPr lang="en-US" sz="1200" dirty="0"/>
                        <a:t> [mm]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19.3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36</a:t>
                      </a:r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3016216"/>
                  </a:ext>
                </a:extLst>
              </a:tr>
              <a:tr h="117310">
                <a:tc>
                  <a:txBody>
                    <a:bodyPr/>
                    <a:lstStyle/>
                    <a:p>
                      <a:r>
                        <a:rPr lang="en-US" sz="1200" dirty="0"/>
                        <a:t>HTS Tape cost [</a:t>
                      </a:r>
                      <a:r>
                        <a:rPr lang="en-US" sz="1200" dirty="0" err="1"/>
                        <a:t>kCHF</a:t>
                      </a:r>
                      <a:r>
                        <a:rPr lang="en-US" sz="1200" dirty="0"/>
                        <a:t>]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180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264</a:t>
                      </a:r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043362"/>
                  </a:ext>
                </a:extLst>
              </a:tr>
              <a:tr h="117310">
                <a:tc>
                  <a:txBody>
                    <a:bodyPr/>
                    <a:lstStyle/>
                    <a:p>
                      <a:r>
                        <a:rPr lang="en-US" sz="1200" dirty="0"/>
                        <a:t>Total cost [</a:t>
                      </a:r>
                      <a:r>
                        <a:rPr lang="en-US" sz="1200" dirty="0" err="1"/>
                        <a:t>kCHF</a:t>
                      </a:r>
                      <a:r>
                        <a:rPr lang="en-US" sz="1200" dirty="0"/>
                        <a:t>]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494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590</a:t>
                      </a:r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633646"/>
                  </a:ext>
                </a:extLst>
              </a:tr>
            </a:tbl>
          </a:graphicData>
        </a:graphic>
      </p:graphicFrame>
      <p:pic>
        <p:nvPicPr>
          <p:cNvPr id="28" name="Picture 27">
            <a:extLst>
              <a:ext uri="{FF2B5EF4-FFF2-40B4-BE49-F238E27FC236}">
                <a16:creationId xmlns:a16="http://schemas.microsoft.com/office/drawing/2014/main" id="{4206CD16-1AA8-7741-BF61-4FC5E7EFF60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467" t="2498" r="32461" b="7718"/>
          <a:stretch/>
        </p:blipFill>
        <p:spPr>
          <a:xfrm>
            <a:off x="705782" y="845896"/>
            <a:ext cx="2035672" cy="212977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3565535-EC82-6A4E-884F-82ED67ACEB4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467" t="16487" r="36992" b="6673"/>
          <a:stretch/>
        </p:blipFill>
        <p:spPr>
          <a:xfrm>
            <a:off x="2976267" y="1670702"/>
            <a:ext cx="1277356" cy="123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4659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14782" t="5917" r="14394" b="14216"/>
          <a:stretch/>
        </p:blipFill>
        <p:spPr>
          <a:xfrm>
            <a:off x="6778284" y="337737"/>
            <a:ext cx="2402228" cy="2162005"/>
          </a:xfrm>
          <a:prstGeom prst="rect">
            <a:avLst/>
          </a:prstGeom>
        </p:spPr>
      </p:pic>
      <p:pic>
        <p:nvPicPr>
          <p:cNvPr id="5" name="Picture 6"/>
          <p:cNvPicPr>
            <a:picLocks noChangeAspect="1"/>
          </p:cNvPicPr>
          <p:nvPr/>
        </p:nvPicPr>
        <p:blipFill rotWithShape="1">
          <a:blip r:embed="rId3"/>
          <a:srcRect l="1096" t="24225" r="10832" b="24930"/>
          <a:stretch/>
        </p:blipFill>
        <p:spPr>
          <a:xfrm>
            <a:off x="192591" y="2457952"/>
            <a:ext cx="3096344" cy="1531318"/>
          </a:xfrm>
          <a:prstGeom prst="rect">
            <a:avLst/>
          </a:prstGeom>
        </p:spPr>
      </p:pic>
      <p:pic>
        <p:nvPicPr>
          <p:cNvPr id="4" name="Picture 5"/>
          <p:cNvPicPr>
            <a:picLocks noChangeAspect="1"/>
          </p:cNvPicPr>
          <p:nvPr/>
        </p:nvPicPr>
        <p:blipFill rotWithShape="1">
          <a:blip r:embed="rId4"/>
          <a:srcRect l="38259" t="1779" r="51611" b="8174"/>
          <a:stretch/>
        </p:blipFill>
        <p:spPr>
          <a:xfrm rot="5400000" flipH="1">
            <a:off x="3066637" y="-702459"/>
            <a:ext cx="671053" cy="52565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1720" y="216000"/>
            <a:ext cx="5519125" cy="381375"/>
          </a:xfrm>
        </p:spPr>
        <p:txBody>
          <a:bodyPr/>
          <a:lstStyle/>
          <a:p>
            <a:r>
              <a:rPr lang="en-US" dirty="0"/>
              <a:t>Target Positioning for P</a:t>
            </a:r>
            <a:r>
              <a:rPr lang="en-US" baseline="30000" dirty="0"/>
              <a:t>3 </a:t>
            </a:r>
            <a:r>
              <a:rPr lang="en-US" dirty="0"/>
              <a:t>and</a:t>
            </a:r>
            <a:br>
              <a:rPr lang="en-US" dirty="0"/>
            </a:br>
            <a:r>
              <a:rPr lang="en-US" dirty="0"/>
              <a:t>Example of Cooling for FCC-ee Target</a:t>
            </a:r>
            <a:endParaRPr lang="de-CH" baseline="300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cxnSp>
        <p:nvCxnSpPr>
          <p:cNvPr id="22" name="Gerade Verbindung mit Pfeil 21"/>
          <p:cNvCxnSpPr/>
          <p:nvPr/>
        </p:nvCxnSpPr>
        <p:spPr bwMode="auto">
          <a:xfrm>
            <a:off x="1043608" y="1922246"/>
            <a:ext cx="295232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Gerade Verbindung mit Pfeil 8"/>
          <p:cNvCxnSpPr/>
          <p:nvPr/>
        </p:nvCxnSpPr>
        <p:spPr bwMode="auto">
          <a:xfrm>
            <a:off x="4283968" y="2139702"/>
            <a:ext cx="43204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7">
            <a:extLst>
              <a:ext uri="{FF2B5EF4-FFF2-40B4-BE49-F238E27FC236}">
                <a16:creationId xmlns:a16="http://schemas.microsoft.com/office/drawing/2014/main" id="{639535A8-A9A9-4BA3-84E9-8E8D34E955F3}"/>
              </a:ext>
            </a:extLst>
          </p:cNvPr>
          <p:cNvSpPr txBox="1"/>
          <p:nvPr/>
        </p:nvSpPr>
        <p:spPr>
          <a:xfrm>
            <a:off x="3131840" y="2211711"/>
            <a:ext cx="2232247" cy="57606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B050"/>
                </a:solidFill>
                <a:latin typeface="Calibri"/>
              </a:rPr>
              <a:t>Goal: Remotely-controlled</a:t>
            </a:r>
            <a:br>
              <a:rPr lang="en-US" sz="1400" dirty="0">
                <a:solidFill>
                  <a:srgbClr val="00B050"/>
                </a:solidFill>
                <a:latin typeface="Calibri"/>
              </a:rPr>
            </a:br>
            <a:r>
              <a:rPr lang="en-US" sz="1400" dirty="0">
                <a:solidFill>
                  <a:srgbClr val="00B050"/>
                </a:solidFill>
                <a:latin typeface="Calibri"/>
              </a:rPr>
              <a:t>positioning system</a:t>
            </a:r>
            <a:endParaRPr lang="en-NL" sz="1400" dirty="0" err="1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16" name="TextBox 17">
            <a:extLst>
              <a:ext uri="{FF2B5EF4-FFF2-40B4-BE49-F238E27FC236}">
                <a16:creationId xmlns:a16="http://schemas.microsoft.com/office/drawing/2014/main" id="{639535A8-A9A9-4BA3-84E9-8E8D34E955F3}"/>
              </a:ext>
            </a:extLst>
          </p:cNvPr>
          <p:cNvSpPr txBox="1"/>
          <p:nvPr/>
        </p:nvSpPr>
        <p:spPr>
          <a:xfrm>
            <a:off x="3347864" y="1470194"/>
            <a:ext cx="1656183" cy="25249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FF0000"/>
                </a:solidFill>
                <a:latin typeface="Calibri"/>
              </a:rPr>
              <a:t>Target</a:t>
            </a:r>
            <a:endParaRPr lang="en-NL" sz="1200" dirty="0" err="1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17" name="Straight Arrow Connector 22"/>
          <p:cNvCxnSpPr/>
          <p:nvPr/>
        </p:nvCxnSpPr>
        <p:spPr bwMode="auto">
          <a:xfrm flipV="1">
            <a:off x="4644008" y="1744362"/>
            <a:ext cx="0" cy="3219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  <a:effectLst/>
        </p:spPr>
      </p:cxnSp>
      <p:sp>
        <p:nvSpPr>
          <p:cNvPr id="19" name="TextBox 17">
            <a:extLst>
              <a:ext uri="{FF2B5EF4-FFF2-40B4-BE49-F238E27FC236}">
                <a16:creationId xmlns:a16="http://schemas.microsoft.com/office/drawing/2014/main" id="{639535A8-A9A9-4BA3-84E9-8E8D34E955F3}"/>
              </a:ext>
            </a:extLst>
          </p:cNvPr>
          <p:cNvSpPr txBox="1"/>
          <p:nvPr/>
        </p:nvSpPr>
        <p:spPr>
          <a:xfrm>
            <a:off x="4403499" y="1413727"/>
            <a:ext cx="1311479" cy="25249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err="1">
                <a:solidFill>
                  <a:srgbClr val="000000"/>
                </a:solidFill>
                <a:latin typeface="Calibri"/>
              </a:rPr>
              <a:t>d_pipe</a:t>
            </a:r>
            <a:r>
              <a:rPr lang="en-US" sz="1200" dirty="0">
                <a:solidFill>
                  <a:srgbClr val="000000"/>
                </a:solidFill>
                <a:latin typeface="Calibri"/>
              </a:rPr>
              <a:t> = 38.6 mm</a:t>
            </a:r>
            <a:endParaRPr lang="en-NL" sz="1200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8" name="Gerade Verbindung mit Pfeil 17"/>
          <p:cNvCxnSpPr/>
          <p:nvPr/>
        </p:nvCxnSpPr>
        <p:spPr bwMode="auto">
          <a:xfrm flipH="1">
            <a:off x="3707904" y="2139702"/>
            <a:ext cx="43204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Textfeld 22"/>
          <p:cNvSpPr txBox="1"/>
          <p:nvPr/>
        </p:nvSpPr>
        <p:spPr>
          <a:xfrm>
            <a:off x="899592" y="1414013"/>
            <a:ext cx="1800200" cy="28803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70C0"/>
                </a:solidFill>
                <a:latin typeface="Calibri"/>
              </a:rPr>
              <a:t>Electron beam</a:t>
            </a:r>
            <a:endParaRPr lang="de-CH" sz="1200" dirty="0" err="1">
              <a:solidFill>
                <a:srgbClr val="0070C0"/>
              </a:solidFill>
              <a:latin typeface="Calibri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7111685" y="1073505"/>
            <a:ext cx="929753" cy="1152128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triangle" w="sm" len="med"/>
            <a:tailEnd type="triangle" w="sm" len="med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5059238" y="159030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TextBox 17">
            <a:extLst>
              <a:ext uri="{FF2B5EF4-FFF2-40B4-BE49-F238E27FC236}">
                <a16:creationId xmlns:a16="http://schemas.microsoft.com/office/drawing/2014/main" id="{639535A8-A9A9-4BA3-84E9-8E8D34E955F3}"/>
              </a:ext>
            </a:extLst>
          </p:cNvPr>
          <p:cNvSpPr txBox="1"/>
          <p:nvPr/>
        </p:nvSpPr>
        <p:spPr>
          <a:xfrm>
            <a:off x="7041155" y="2404106"/>
            <a:ext cx="1311479" cy="25249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err="1">
                <a:solidFill>
                  <a:srgbClr val="000000"/>
                </a:solidFill>
                <a:latin typeface="Calibri"/>
              </a:rPr>
              <a:t>d_pipe</a:t>
            </a:r>
            <a:r>
              <a:rPr lang="en-US" sz="1200" dirty="0">
                <a:solidFill>
                  <a:srgbClr val="000000"/>
                </a:solidFill>
                <a:latin typeface="Calibri"/>
              </a:rPr>
              <a:t> = 72 mm</a:t>
            </a:r>
            <a:endParaRPr lang="en-NL" sz="12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30703" y="2753384"/>
            <a:ext cx="2561777" cy="16185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Cooling channels	X4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Pipe radius		4 mm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T outlet-inlet	5 °C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Water speed	0.5 m/s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Water flow	6 l/min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Cooling capacity	2.1 kW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	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51520" y="4443958"/>
            <a:ext cx="5778936" cy="5040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36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P</a:t>
            </a:r>
            <a:r>
              <a:rPr lang="en-US" sz="3600" b="1" baseline="3000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227763" y="4443958"/>
            <a:ext cx="2664717" cy="5040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3600" b="1" dirty="0" err="1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FCCee</a:t>
            </a:r>
            <a:endParaRPr lang="en-US" sz="3600" b="1" baseline="30000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>
            <a:off x="7522850" y="1345849"/>
            <a:ext cx="72008" cy="534628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triangle" w="sm" len="med"/>
            <a:tailEnd type="triangle" w="sm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5580757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</a:rPr>
              <a:t>Design, production and test of</a:t>
            </a:r>
          </a:p>
          <a:p>
            <a:pPr marL="463540" lvl="1" indent="-285750"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rgbClr val="000000"/>
                </a:solidFill>
              </a:rPr>
              <a:t>Innovative AMD based on HTS technology</a:t>
            </a:r>
          </a:p>
          <a:p>
            <a:pPr marL="463540" lvl="1" indent="-285750"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</a:rPr>
              <a:t>RF SW S-band capture structures</a:t>
            </a:r>
          </a:p>
          <a:p>
            <a:pPr marL="463540" lvl="1" indent="-285750"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</a:rPr>
              <a:t>Dedicated diagnostic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(In particular: Very fast BPMs can provide enough time resolution for e- and e+ bunch discrimination and intend to be a major tool for FCC-ee e</a:t>
            </a:r>
            <a:r>
              <a:rPr lang="en-US" baseline="30000" dirty="0">
                <a:solidFill>
                  <a:srgbClr val="000000"/>
                </a:solidFill>
              </a:rPr>
              <a:t>+</a:t>
            </a:r>
            <a:r>
              <a:rPr lang="en-US" dirty="0">
                <a:solidFill>
                  <a:srgbClr val="000000"/>
                </a:solidFill>
              </a:rPr>
              <a:t> source setting)</a:t>
            </a:r>
          </a:p>
          <a:p>
            <a:pPr marL="285750" indent="-285750"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</a:rPr>
              <a:t>Benchmark of models and simulation codes</a:t>
            </a:r>
          </a:p>
          <a:p>
            <a:pPr marL="285750" indent="-285750"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</a:rPr>
              <a:t>Validation of the simulated yield</a:t>
            </a:r>
          </a:p>
          <a:p>
            <a:pPr>
              <a:spcBef>
                <a:spcPct val="0"/>
              </a:spcBef>
              <a:buClr>
                <a:srgbClr val="000000"/>
              </a:buClr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dirty="0">
                <a:solidFill>
                  <a:srgbClr val="000000"/>
                </a:solidFill>
              </a:rPr>
              <a:t>HTS AMD main advantages:</a:t>
            </a:r>
          </a:p>
          <a:p>
            <a:pPr marL="285750" indent="-285750"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</a:rPr>
              <a:t>Extremely high e+ yield</a:t>
            </a:r>
          </a:p>
          <a:p>
            <a:pPr marL="285750" indent="-285750"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</a:rPr>
              <a:t>No problems with large repetition rates</a:t>
            </a:r>
          </a:p>
          <a:p>
            <a:pPr marL="285750" indent="-285750"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</a:rPr>
              <a:t>Large axial aperture for target insertion and/or cooling</a:t>
            </a:r>
          </a:p>
          <a:p>
            <a:endParaRPr lang="de-CH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P3 Project Main Goals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567738" y="4967288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54853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PowerPoint-Vorlage Format 16_9 (EN)_VO-9713-102</Template>
  <TotalTime>0</TotalTime>
  <Words>458</Words>
  <Application>Microsoft Office PowerPoint</Application>
  <PresentationFormat>On-screen Show (16:9)</PresentationFormat>
  <Paragraphs>115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ＭＳ Ｐゴシック</vt:lpstr>
      <vt:lpstr>Arial</vt:lpstr>
      <vt:lpstr>Arial Narrow</vt:lpstr>
      <vt:lpstr>Calibri</vt:lpstr>
      <vt:lpstr>Georgia</vt:lpstr>
      <vt:lpstr>Rockwell</vt:lpstr>
      <vt:lpstr>Symbol</vt:lpstr>
      <vt:lpstr>Times</vt:lpstr>
      <vt:lpstr>ヒラギノ角ゴ Pro W3</vt:lpstr>
      <vt:lpstr>PSI-Powerpoint-Master Calibri V2</vt:lpstr>
      <vt:lpstr>PSI Positron Production (P3)</vt:lpstr>
      <vt:lpstr>P3 Experiment at SwissFEL (PSI)</vt:lpstr>
      <vt:lpstr>Positron Source Parameters, P3 vs. FCC-ee</vt:lpstr>
      <vt:lpstr>HTS AMD, Key Component to Be Tested in P3</vt:lpstr>
      <vt:lpstr>Target Positioning for P3 and Example of Cooling for FCC-ee Target</vt:lpstr>
      <vt:lpstr>P3 Project Main Goals</vt:lpstr>
    </vt:vector>
  </TitlesOfParts>
  <Company>Paul Scherrer Institut [PSI.CH]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Elegant as a design tool for the Linac1 of the FCC-ee injector</dc:title>
  <dc:creator>Schär Mattia</dc:creator>
  <cp:lastModifiedBy>Zennaro Riccardo</cp:lastModifiedBy>
  <cp:revision>168</cp:revision>
  <cp:lastPrinted>2015-09-30T13:23:15Z</cp:lastPrinted>
  <dcterms:created xsi:type="dcterms:W3CDTF">2021-11-18T08:20:36Z</dcterms:created>
  <dcterms:modified xsi:type="dcterms:W3CDTF">2022-03-10T07:52:14Z</dcterms:modified>
</cp:coreProperties>
</file>