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5.xml" ContentType="application/vnd.openxmlformats-officedocument.presentationml.slide+xml"/>
  <Override PartName="/ppt/slides/slide16.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docProps/core.xml" ContentType="application/vnd.openxmlformats-package.core-properties+xml"/>
  <Override PartName="/ppt/slides/slide14.xml" ContentType="application/vnd.openxmlformats-officedocument.presentationml.slide+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handoutMasters/handoutMaster1.xml" ContentType="application/vnd.openxmlformats-officedocument.presentationml.handoutMaster+xml"/>
  <Override PartName="/ppt/slides/slide6.xml" ContentType="application/vnd.openxmlformats-officedocument.presentationml.slide+xml"/>
  <Override PartName="/ppt/theme/theme3.xml" ContentType="application/vnd.openxmlformats-officedocument.theme+xml"/>
  <Override PartName="/ppt/notesMasters/notesMaster1.xml" ContentType="application/vnd.openxmlformats-officedocument.presentationml.notesMaster+xml"/>
  <Override PartName="/ppt/slides/slide4.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id="2147483650" r:id="rId1"/>
  </p:sldMasterIdLst>
  <p:notesMasterIdLst>
    <p:notesMasterId r:id="rId18"/>
  </p:notesMasterIdLst>
  <p:handoutMasterIdLst>
    <p:handoutMasterId r:id="rId19"/>
  </p:handoutMasterIdLst>
  <p:sldIdLst>
    <p:sldId id="258" r:id="rId2"/>
    <p:sldId id="273" r:id="rId3"/>
    <p:sldId id="259" r:id="rId4"/>
    <p:sldId id="260" r:id="rId5"/>
    <p:sldId id="267" r:id="rId6"/>
    <p:sldId id="268" r:id="rId7"/>
    <p:sldId id="261" r:id="rId8"/>
    <p:sldId id="262" r:id="rId9"/>
    <p:sldId id="263" r:id="rId10"/>
    <p:sldId id="264" r:id="rId11"/>
    <p:sldId id="269" r:id="rId12"/>
    <p:sldId id="270" r:id="rId13"/>
    <p:sldId id="271" r:id="rId14"/>
    <p:sldId id="272" r:id="rId15"/>
    <p:sldId id="274" r:id="rId16"/>
    <p:sldId id="265"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457200" rtl="0" eaLnBrk="1" latinLnBrk="0" hangingPunct="1">
      <a:defRPr kern="1200">
        <a:solidFill>
          <a:schemeClr val="tx1"/>
        </a:solidFill>
        <a:latin typeface="Arial" charset="0"/>
        <a:ea typeface="+mn-ea"/>
        <a:cs typeface="+mn-cs"/>
      </a:defRPr>
    </a:lvl6pPr>
    <a:lvl7pPr marL="2743200" algn="l" defTabSz="457200" rtl="0" eaLnBrk="1" latinLnBrk="0" hangingPunct="1">
      <a:defRPr kern="1200">
        <a:solidFill>
          <a:schemeClr val="tx1"/>
        </a:solidFill>
        <a:latin typeface="Arial" charset="0"/>
        <a:ea typeface="+mn-ea"/>
        <a:cs typeface="+mn-cs"/>
      </a:defRPr>
    </a:lvl7pPr>
    <a:lvl8pPr marL="3200400" algn="l" defTabSz="457200" rtl="0" eaLnBrk="1" latinLnBrk="0" hangingPunct="1">
      <a:defRPr kern="1200">
        <a:solidFill>
          <a:schemeClr val="tx1"/>
        </a:solidFill>
        <a:latin typeface="Arial" charset="0"/>
        <a:ea typeface="+mn-ea"/>
        <a:cs typeface="+mn-cs"/>
      </a:defRPr>
    </a:lvl8pPr>
    <a:lvl9pPr marL="3657600" algn="l" defTabSz="4572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showPr showNarration="1" useTimings="0">
    <p:present/>
    <p:sldAll/>
    <p:penClr>
      <a:srgbClr val="FF0000"/>
    </p:penClr>
  </p:showPr>
  <p:clrMru>
    <a:srgbClr val="0047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89315" autoAdjust="0"/>
  </p:normalViewPr>
  <p:slideViewPr>
    <p:cSldViewPr>
      <p:cViewPr>
        <p:scale>
          <a:sx n="66" d="100"/>
          <a:sy n="66" d="100"/>
        </p:scale>
        <p:origin x="-1568" y="-34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24"/>
    </p:cViewPr>
  </p:sorter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046A5FC-AFFD-EB49-AC94-12270232B33D}" type="datetimeFigureOut">
              <a:rPr lang="en-US" smtClean="0"/>
              <a:pPr/>
              <a:t>11/1/10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E8E30E8-2609-5543-945E-6875967D5391}"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charset="0"/>
              </a:defRPr>
            </a:lvl1pPr>
          </a:lstStyle>
          <a:p>
            <a:fld id="{FC723AD4-AAE7-E645-9D11-09E36E28C145}" type="datetimeFigureOut">
              <a:rPr lang="en-US"/>
              <a:pPr/>
              <a:t>11/1/10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charset="0"/>
              </a:defRPr>
            </a:lvl1pPr>
          </a:lstStyle>
          <a:p>
            <a:fld id="{9B87174C-5845-5546-9086-BD1E0D2CDB4B}" type="slidenum">
              <a:rPr lang="en-US"/>
              <a:pPr/>
              <a:t>‹#›</a:t>
            </a:fld>
            <a:endParaRPr lang="en-US"/>
          </a:p>
        </p:txBody>
      </p:sp>
    </p:spTree>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2"/>
          <a:srcRect/>
          <a:stretch>
            <a:fillRect/>
          </a:stretch>
        </p:blipFill>
        <p:spPr bwMode="auto">
          <a:xfrm>
            <a:off x="0" y="685800"/>
            <a:ext cx="1447800" cy="5794375"/>
          </a:xfrm>
          <a:prstGeom prst="rect">
            <a:avLst/>
          </a:prstGeom>
          <a:noFill/>
          <a:ln w="9525">
            <a:noFill/>
            <a:round/>
            <a:headEnd/>
            <a:tailEnd/>
          </a:ln>
        </p:spPr>
      </p:pic>
      <p:sp>
        <p:nvSpPr>
          <p:cNvPr id="5" name="Text Box 2"/>
          <p:cNvSpPr txBox="1">
            <a:spLocks noChangeArrowheads="1"/>
          </p:cNvSpPr>
          <p:nvPr/>
        </p:nvSpPr>
        <p:spPr bwMode="auto">
          <a:xfrm>
            <a:off x="0" y="6308725"/>
            <a:ext cx="9144000" cy="549275"/>
          </a:xfrm>
          <a:prstGeom prst="rect">
            <a:avLst/>
          </a:prstGeom>
          <a:solidFill>
            <a:srgbClr val="0067B1"/>
          </a:solidFill>
          <a:ln w="9525">
            <a:noFill/>
            <a:round/>
            <a:headEnd/>
            <a:tailEnd/>
          </a:ln>
        </p:spPr>
        <p:txBody>
          <a:bodyPr wrap="none" anchor="ctr">
            <a:prstTxWarp prst="textNoShape">
              <a:avLst/>
            </a:prstTxWarp>
          </a:bodyPr>
          <a:lstStyle/>
          <a:p>
            <a:endParaRPr lang="en-US">
              <a:latin typeface="Calibri" charset="0"/>
            </a:endParaRPr>
          </a:p>
        </p:txBody>
      </p:sp>
      <p:grpSp>
        <p:nvGrpSpPr>
          <p:cNvPr id="6" name="Group 21"/>
          <p:cNvGrpSpPr>
            <a:grpSpLocks/>
          </p:cNvGrpSpPr>
          <p:nvPr/>
        </p:nvGrpSpPr>
        <p:grpSpPr bwMode="auto">
          <a:xfrm>
            <a:off x="0" y="0"/>
            <a:ext cx="9215438" cy="1081088"/>
            <a:chOff x="-1" y="0"/>
            <a:chExt cx="9215439" cy="1081088"/>
          </a:xfrm>
        </p:grpSpPr>
        <p:sp>
          <p:nvSpPr>
            <p:cNvPr id="7" name="Rectangle 4"/>
            <p:cNvSpPr>
              <a:spLocks noChangeArrowheads="1"/>
            </p:cNvSpPr>
            <p:nvPr/>
          </p:nvSpPr>
          <p:spPr bwMode="auto">
            <a:xfrm>
              <a:off x="-1" y="0"/>
              <a:ext cx="9144001" cy="1044575"/>
            </a:xfrm>
            <a:prstGeom prst="rect">
              <a:avLst/>
            </a:prstGeom>
            <a:solidFill>
              <a:srgbClr val="0067B1"/>
            </a:solidFill>
            <a:ln w="9360">
              <a:solidFill>
                <a:srgbClr val="0067B1"/>
              </a:solidFill>
              <a:round/>
              <a:headEnd/>
              <a:tailEnd/>
            </a:ln>
          </p:spPr>
          <p:txBody>
            <a:bodyPr wrap="none" anchor="ctr">
              <a:prstTxWarp prst="textNoShape">
                <a:avLst/>
              </a:prstTxWarp>
            </a:bodyPr>
            <a:lstStyle/>
            <a:p>
              <a:endParaRPr lang="en-US">
                <a:latin typeface="Calibri" charset="0"/>
              </a:endParaRPr>
            </a:p>
          </p:txBody>
        </p:sp>
        <p:pic>
          <p:nvPicPr>
            <p:cNvPr id="8" name="Picture 5"/>
            <p:cNvPicPr>
              <a:picLocks noChangeAspect="1" noChangeArrowheads="1"/>
            </p:cNvPicPr>
            <p:nvPr/>
          </p:nvPicPr>
          <p:blipFill>
            <a:blip r:embed="rId3"/>
            <a:srcRect/>
            <a:stretch>
              <a:fillRect/>
            </a:stretch>
          </p:blipFill>
          <p:spPr bwMode="auto">
            <a:xfrm>
              <a:off x="0" y="0"/>
              <a:ext cx="1735138" cy="979488"/>
            </a:xfrm>
            <a:prstGeom prst="rect">
              <a:avLst/>
            </a:prstGeom>
            <a:noFill/>
            <a:ln w="9525">
              <a:noFill/>
              <a:round/>
              <a:headEnd/>
              <a:tailEnd/>
            </a:ln>
          </p:spPr>
        </p:pic>
        <p:sp>
          <p:nvSpPr>
            <p:cNvPr id="9" name="Rectangle 6"/>
            <p:cNvSpPr>
              <a:spLocks noChangeArrowheads="1"/>
            </p:cNvSpPr>
            <p:nvPr/>
          </p:nvSpPr>
          <p:spPr bwMode="auto">
            <a:xfrm>
              <a:off x="1619249" y="0"/>
              <a:ext cx="1800225" cy="979488"/>
            </a:xfrm>
            <a:prstGeom prst="rect">
              <a:avLst/>
            </a:prstGeom>
            <a:solidFill>
              <a:srgbClr val="FFFFFF"/>
            </a:solidFill>
            <a:ln w="9360">
              <a:solidFill>
                <a:srgbClr val="FFFFFF"/>
              </a:solidFill>
              <a:round/>
              <a:headEnd/>
              <a:tailEnd/>
            </a:ln>
          </p:spPr>
          <p:txBody>
            <a:bodyPr wrap="none" anchor="ctr">
              <a:prstTxWarp prst="textNoShape">
                <a:avLst/>
              </a:prstTxWarp>
            </a:bodyPr>
            <a:lstStyle/>
            <a:p>
              <a:endParaRPr lang="en-US">
                <a:latin typeface="Calibri" charset="0"/>
              </a:endParaRPr>
            </a:p>
          </p:txBody>
        </p:sp>
        <p:sp>
          <p:nvSpPr>
            <p:cNvPr id="10" name="Freeform 7"/>
            <p:cNvSpPr>
              <a:spLocks noChangeArrowheads="1"/>
            </p:cNvSpPr>
            <p:nvPr/>
          </p:nvSpPr>
          <p:spPr bwMode="auto">
            <a:xfrm>
              <a:off x="1619249" y="0"/>
              <a:ext cx="1800225" cy="979488"/>
            </a:xfrm>
            <a:custGeom>
              <a:avLst/>
              <a:gdLst>
                <a:gd name="T0" fmla="*/ 5000 w 5001"/>
                <a:gd name="T1" fmla="*/ 0 h 2721"/>
                <a:gd name="T2" fmla="*/ 5000 w 5001"/>
                <a:gd name="T3" fmla="*/ 2720 h 2721"/>
                <a:gd name="T4" fmla="*/ 0 w 5001"/>
                <a:gd name="T5" fmla="*/ 2720 h 2721"/>
                <a:gd name="T6" fmla="*/ 2000 w 5001"/>
                <a:gd name="T7" fmla="*/ 0 h 2721"/>
                <a:gd name="T8" fmla="*/ 5000 w 5001"/>
                <a:gd name="T9" fmla="*/ 0 h 27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1" h="2721">
                  <a:moveTo>
                    <a:pt x="5000" y="0"/>
                  </a:moveTo>
                  <a:lnTo>
                    <a:pt x="5000" y="2720"/>
                  </a:lnTo>
                  <a:lnTo>
                    <a:pt x="0" y="2720"/>
                  </a:lnTo>
                  <a:cubicBezTo>
                    <a:pt x="2000" y="2720"/>
                    <a:pt x="0" y="0"/>
                    <a:pt x="2000" y="0"/>
                  </a:cubicBezTo>
                  <a:cubicBezTo>
                    <a:pt x="2667" y="0"/>
                    <a:pt x="4333" y="0"/>
                    <a:pt x="5000" y="0"/>
                  </a:cubicBezTo>
                </a:path>
              </a:pathLst>
            </a:custGeom>
            <a:solidFill>
              <a:srgbClr val="0067B1"/>
            </a:solidFill>
            <a:ln w="9360">
              <a:solidFill>
                <a:srgbClr val="0067B1"/>
              </a:solidFill>
              <a:round/>
              <a:headEnd/>
              <a:tailEnd/>
            </a:ln>
          </p:spPr>
          <p:txBody>
            <a:bodyPr wrap="none" anchor="ctr">
              <a:prstTxWarp prst="textNoShape">
                <a:avLst/>
              </a:prstTxWarp>
            </a:bodyPr>
            <a:lstStyle/>
            <a:p>
              <a:endParaRPr lang="en-US"/>
            </a:p>
          </p:txBody>
        </p:sp>
        <p:sp>
          <p:nvSpPr>
            <p:cNvPr id="11" name="Text Box 12"/>
            <p:cNvSpPr txBox="1">
              <a:spLocks noChangeArrowheads="1"/>
            </p:cNvSpPr>
            <p:nvPr/>
          </p:nvSpPr>
          <p:spPr bwMode="auto">
            <a:xfrm>
              <a:off x="6551613" y="503238"/>
              <a:ext cx="2663825" cy="577850"/>
            </a:xfrm>
            <a:prstGeom prst="rect">
              <a:avLst/>
            </a:prstGeom>
            <a:noFill/>
            <a:ln w="9525">
              <a:noFill/>
              <a:round/>
              <a:headEnd/>
              <a:tailEnd/>
            </a:ln>
          </p:spPr>
          <p:txBody>
            <a:bodyPr lIns="90000" tIns="45000" rIns="90000" bIns="45000">
              <a:prstTxWarp prst="textNoShape">
                <a:avLst/>
              </a:prstTxWarp>
            </a:bodyPr>
            <a:lstStyle/>
            <a:p>
              <a: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GB" sz="3200" b="1">
                  <a:solidFill>
                    <a:srgbClr val="FFFFFF"/>
                  </a:solidFill>
                  <a:ea typeface="SimSun" pitchFamily="2" charset="-122"/>
                  <a:cs typeface="Arial" charset="0"/>
                </a:rPr>
                <a:t>EGI-InSPIRE</a:t>
              </a:r>
            </a:p>
          </p:txBody>
        </p:sp>
      </p:grpSp>
      <p:pic>
        <p:nvPicPr>
          <p:cNvPr id="12" name="Picture 3"/>
          <p:cNvPicPr>
            <a:picLocks noChangeAspect="1" noChangeArrowheads="1"/>
          </p:cNvPicPr>
          <p:nvPr/>
        </p:nvPicPr>
        <p:blipFill>
          <a:blip r:embed="rId4"/>
          <a:srcRect/>
          <a:stretch>
            <a:fillRect/>
          </a:stretch>
        </p:blipFill>
        <p:spPr bwMode="auto">
          <a:xfrm>
            <a:off x="8243888" y="5713413"/>
            <a:ext cx="781050" cy="523875"/>
          </a:xfrm>
          <a:prstGeom prst="rect">
            <a:avLst/>
          </a:prstGeom>
          <a:noFill/>
          <a:ln w="9525">
            <a:noFill/>
            <a:round/>
            <a:headEnd/>
            <a:tailEnd/>
          </a:ln>
        </p:spPr>
      </p:pic>
      <p:pic>
        <p:nvPicPr>
          <p:cNvPr id="13" name="Picture 4"/>
          <p:cNvPicPr>
            <a:picLocks noChangeAspect="1" noChangeArrowheads="1"/>
          </p:cNvPicPr>
          <p:nvPr/>
        </p:nvPicPr>
        <p:blipFill>
          <a:blip r:embed="rId5"/>
          <a:srcRect/>
          <a:stretch>
            <a:fillRect/>
          </a:stretch>
        </p:blipFill>
        <p:spPr bwMode="auto">
          <a:xfrm>
            <a:off x="6516688" y="5640388"/>
            <a:ext cx="1447800" cy="588962"/>
          </a:xfrm>
          <a:prstGeom prst="rect">
            <a:avLst/>
          </a:prstGeom>
          <a:noFill/>
          <a:ln w="9525">
            <a:noFill/>
            <a:round/>
            <a:headEnd/>
            <a:tailEnd/>
          </a:ln>
        </p:spPr>
      </p:pic>
      <p:sp>
        <p:nvSpPr>
          <p:cNvPr id="14" name="Rectangle 17"/>
          <p:cNvSpPr>
            <a:spLocks noChangeArrowheads="1"/>
          </p:cNvSpPr>
          <p:nvPr/>
        </p:nvSpPr>
        <p:spPr bwMode="auto">
          <a:xfrm>
            <a:off x="7667625" y="6586538"/>
            <a:ext cx="1447800" cy="279400"/>
          </a:xfrm>
          <a:prstGeom prst="rect">
            <a:avLst/>
          </a:prstGeom>
          <a:noFill/>
          <a:ln w="9525">
            <a:noFill/>
            <a:round/>
            <a:headEnd/>
            <a:tailEnd/>
          </a:ln>
        </p:spPr>
        <p:txBody>
          <a:bodyPr lIns="90000" tIns="46800" rIns="90000" bIns="46800">
            <a:prstTxWarp prst="textNoShape">
              <a:avLst/>
            </a:prstTxWarp>
            <a:spAutoFit/>
          </a:bodyPr>
          <a:lstStyle/>
          <a:p>
            <a:pPr algn="r">
              <a:spcBef>
                <a:spcPts val="8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a:solidFill>
                  <a:srgbClr val="FFFFFF"/>
                </a:solidFill>
                <a:ea typeface="SimSun" pitchFamily="2" charset="-122"/>
                <a:cs typeface="Arial" charset="0"/>
              </a:rPr>
              <a:t>www.egi.eu</a:t>
            </a:r>
          </a:p>
        </p:txBody>
      </p:sp>
      <p:sp>
        <p:nvSpPr>
          <p:cNvPr id="15" name="Rectangle 18"/>
          <p:cNvSpPr>
            <a:spLocks noChangeArrowheads="1"/>
          </p:cNvSpPr>
          <p:nvPr/>
        </p:nvSpPr>
        <p:spPr bwMode="auto">
          <a:xfrm>
            <a:off x="53975" y="6605588"/>
            <a:ext cx="2286000" cy="279400"/>
          </a:xfrm>
          <a:prstGeom prst="rect">
            <a:avLst/>
          </a:prstGeom>
          <a:noFill/>
          <a:ln w="9525">
            <a:noFill/>
            <a:round/>
            <a:headEnd/>
            <a:tailEnd/>
          </a:ln>
        </p:spPr>
        <p:txBody>
          <a:bodyPr lIns="90000" tIns="46800" rIns="90000" bIns="46800">
            <a:prstTxWarp prst="textNoShape">
              <a:avLst/>
            </a:prstTxWarp>
            <a:spAutoFit/>
          </a:bodyPr>
          <a:lstStyle/>
          <a:p>
            <a:pPr>
              <a:spcBef>
                <a:spcPts val="8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a:solidFill>
                  <a:srgbClr val="FFFFFF"/>
                </a:solidFill>
                <a:ea typeface="SimSun" pitchFamily="2" charset="-122"/>
                <a:cs typeface="Arial" charset="0"/>
              </a:rPr>
              <a:t>EGI-InSPIRE RI-261323</a:t>
            </a:r>
          </a:p>
        </p:txBody>
      </p:sp>
      <p:sp>
        <p:nvSpPr>
          <p:cNvPr id="2" name="Title 1"/>
          <p:cNvSpPr>
            <a:spLocks noGrp="1"/>
          </p:cNvSpPr>
          <p:nvPr>
            <p:ph type="ctrTitle"/>
          </p:nvPr>
        </p:nvSpPr>
        <p:spPr>
          <a:xfrm>
            <a:off x="1619672" y="2130425"/>
            <a:ext cx="7200800" cy="1470025"/>
          </a:xfrm>
        </p:spPr>
        <p:txBody>
          <a:bodyPr/>
          <a:lstStyle>
            <a:lvl1pPr>
              <a:defRPr>
                <a:solidFill>
                  <a:schemeClr val="tx1"/>
                </a:solidFill>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2267744" y="3886200"/>
            <a:ext cx="5832648" cy="1343000"/>
          </a:xfrm>
        </p:spPr>
        <p:txBody>
          <a:bodyPr/>
          <a:lstStyle>
            <a:lvl1pPr marL="0" indent="0" algn="ctr">
              <a:buNone/>
              <a:defRPr>
                <a:solidFill>
                  <a:schemeClr val="tx1"/>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16" name="Date Placeholder 3"/>
          <p:cNvSpPr>
            <a:spLocks noGrp="1"/>
          </p:cNvSpPr>
          <p:nvPr>
            <p:ph type="dt" sz="half" idx="10"/>
          </p:nvPr>
        </p:nvSpPr>
        <p:spPr/>
        <p:txBody>
          <a:bodyPr/>
          <a:lstStyle>
            <a:lvl1pPr>
              <a:defRPr/>
            </a:lvl1pPr>
          </a:lstStyle>
          <a:p>
            <a:fld id="{1EC157FC-58FC-514F-B4EF-F340695E93A9}" type="datetime1">
              <a:rPr lang="en-US" smtClean="0"/>
              <a:pPr/>
              <a:t>11/1/10</a:t>
            </a:fld>
            <a:endParaRPr lang="en-US"/>
          </a:p>
        </p:txBody>
      </p:sp>
      <p:sp>
        <p:nvSpPr>
          <p:cNvPr id="17" name="Footer Placeholder 4"/>
          <p:cNvSpPr>
            <a:spLocks noGrp="1"/>
          </p:cNvSpPr>
          <p:nvPr>
            <p:ph type="ftr" sz="quarter" idx="11"/>
          </p:nvPr>
        </p:nvSpPr>
        <p:spPr/>
        <p:txBody>
          <a:bodyPr/>
          <a:lstStyle>
            <a:lvl1pPr>
              <a:defRPr>
                <a:solidFill>
                  <a:schemeClr val="bg1"/>
                </a:solidFill>
                <a:latin typeface="Arial" pitchFamily="34" charset="0"/>
                <a:cs typeface="Arial" pitchFamily="34" charset="0"/>
              </a:defRPr>
            </a:lvl1pPr>
          </a:lstStyle>
          <a:p>
            <a:pPr>
              <a:defRPr/>
            </a:pPr>
            <a:endParaRPr lang="en-US"/>
          </a:p>
        </p:txBody>
      </p:sp>
      <p:sp>
        <p:nvSpPr>
          <p:cNvPr id="18" name="Slide Number Placeholder 5"/>
          <p:cNvSpPr>
            <a:spLocks noGrp="1"/>
          </p:cNvSpPr>
          <p:nvPr>
            <p:ph type="sldNum" sz="quarter" idx="12"/>
          </p:nvPr>
        </p:nvSpPr>
        <p:spPr>
          <a:xfrm>
            <a:off x="6975475" y="6356350"/>
            <a:ext cx="2133600" cy="365125"/>
          </a:xfrm>
        </p:spPr>
        <p:txBody>
          <a:bodyPr/>
          <a:lstStyle>
            <a:lvl1pPr>
              <a:defRPr/>
            </a:lvl1pPr>
          </a:lstStyle>
          <a:p>
            <a:fld id="{B82A0604-2C04-FC48-8060-0DD5189BD7B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Content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11188" y="1412776"/>
            <a:ext cx="8075612" cy="4525963"/>
          </a:xfrm>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fld id="{7E98EDBF-D204-D341-8467-862186B95C12}" type="datetime1">
              <a:rPr lang="en-US" smtClean="0"/>
              <a:pPr/>
              <a:t>11/1/10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2B979EC-C478-594C-8623-5C89DCD7030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Blank Sl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3"/>
          <p:cNvSpPr>
            <a:spLocks noGrp="1"/>
          </p:cNvSpPr>
          <p:nvPr>
            <p:ph type="dt" sz="half" idx="10"/>
          </p:nvPr>
        </p:nvSpPr>
        <p:spPr/>
        <p:txBody>
          <a:bodyPr/>
          <a:lstStyle>
            <a:lvl1pPr>
              <a:defRPr/>
            </a:lvl1pPr>
          </a:lstStyle>
          <a:p>
            <a:fld id="{FECA7806-58EE-214A-BEEC-F08742536353}" type="datetime1">
              <a:rPr lang="en-US" smtClean="0"/>
              <a:pPr/>
              <a:t>11/1/10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57681EC3-3DCA-C04F-8D8C-D6F4C49675AC}"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CE726358-1978-AA4C-AE6E-BC37FE735BDF}" type="datetime1">
              <a:rPr lang="en-US"/>
              <a:pPr/>
              <a:t>11/1/10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93EBB876-07D1-2C4A-A2B7-400D872F3377}"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theme" Target="../theme/theme1.xml"/><Relationship Id="rId6" Type="http://schemas.openxmlformats.org/officeDocument/2006/relationships/image" Target="../media/image1.jpeg"/><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Ref idx="1001">
        <a:schemeClr val="bg1"/>
      </p:bgRef>
    </p:bg>
    <p:spTree>
      <p:nvGrpSpPr>
        <p:cNvPr id="1" name=""/>
        <p:cNvGrpSpPr/>
        <p:nvPr/>
      </p:nvGrpSpPr>
      <p:grpSpPr>
        <a:xfrm>
          <a:off x="0" y="0"/>
          <a:ext cx="0" cy="0"/>
          <a:chOff x="0" y="0"/>
          <a:chExt cx="0" cy="0"/>
        </a:xfrm>
      </p:grpSpPr>
      <p:sp>
        <p:nvSpPr>
          <p:cNvPr id="1026" name="Text Box 2"/>
          <p:cNvSpPr txBox="1">
            <a:spLocks noChangeArrowheads="1"/>
          </p:cNvSpPr>
          <p:nvPr/>
        </p:nvSpPr>
        <p:spPr bwMode="auto">
          <a:xfrm>
            <a:off x="0" y="6308725"/>
            <a:ext cx="9144000" cy="549275"/>
          </a:xfrm>
          <a:prstGeom prst="rect">
            <a:avLst/>
          </a:prstGeom>
          <a:solidFill>
            <a:srgbClr val="0067B1"/>
          </a:solidFill>
          <a:ln w="9525">
            <a:noFill/>
            <a:round/>
            <a:headEnd/>
            <a:tailEnd/>
          </a:ln>
        </p:spPr>
        <p:txBody>
          <a:bodyPr wrap="none" anchor="ctr">
            <a:prstTxWarp prst="textNoShape">
              <a:avLst/>
            </a:prstTxWarp>
          </a:bodyPr>
          <a:lstStyle/>
          <a:p>
            <a:endParaRPr lang="en-US">
              <a:latin typeface="Calibri" charset="0"/>
            </a:endParaRPr>
          </a:p>
        </p:txBody>
      </p:sp>
      <p:grpSp>
        <p:nvGrpSpPr>
          <p:cNvPr id="1027" name="Group 12"/>
          <p:cNvGrpSpPr>
            <a:grpSpLocks/>
          </p:cNvGrpSpPr>
          <p:nvPr/>
        </p:nvGrpSpPr>
        <p:grpSpPr bwMode="auto">
          <a:xfrm>
            <a:off x="0" y="0"/>
            <a:ext cx="9144000" cy="1044575"/>
            <a:chOff x="-1" y="0"/>
            <a:chExt cx="9144001" cy="1044575"/>
          </a:xfrm>
        </p:grpSpPr>
        <p:sp>
          <p:nvSpPr>
            <p:cNvPr id="1035" name="Rectangle 4"/>
            <p:cNvSpPr>
              <a:spLocks noChangeArrowheads="1"/>
            </p:cNvSpPr>
            <p:nvPr/>
          </p:nvSpPr>
          <p:spPr bwMode="auto">
            <a:xfrm>
              <a:off x="-1" y="0"/>
              <a:ext cx="9144001" cy="1044575"/>
            </a:xfrm>
            <a:prstGeom prst="rect">
              <a:avLst/>
            </a:prstGeom>
            <a:solidFill>
              <a:srgbClr val="0067B1"/>
            </a:solidFill>
            <a:ln w="9360">
              <a:solidFill>
                <a:srgbClr val="0067B1"/>
              </a:solidFill>
              <a:round/>
              <a:headEnd/>
              <a:tailEnd/>
            </a:ln>
          </p:spPr>
          <p:txBody>
            <a:bodyPr wrap="none" anchor="ctr">
              <a:prstTxWarp prst="textNoShape">
                <a:avLst/>
              </a:prstTxWarp>
            </a:bodyPr>
            <a:lstStyle/>
            <a:p>
              <a:endParaRPr lang="en-US">
                <a:latin typeface="Calibri" charset="0"/>
              </a:endParaRPr>
            </a:p>
          </p:txBody>
        </p:sp>
        <p:pic>
          <p:nvPicPr>
            <p:cNvPr id="1036" name="Picture 5"/>
            <p:cNvPicPr>
              <a:picLocks noChangeAspect="1" noChangeArrowheads="1"/>
            </p:cNvPicPr>
            <p:nvPr/>
          </p:nvPicPr>
          <p:blipFill>
            <a:blip r:embed="rId6"/>
            <a:srcRect/>
            <a:stretch>
              <a:fillRect/>
            </a:stretch>
          </p:blipFill>
          <p:spPr bwMode="auto">
            <a:xfrm>
              <a:off x="0" y="0"/>
              <a:ext cx="1735138" cy="979488"/>
            </a:xfrm>
            <a:prstGeom prst="rect">
              <a:avLst/>
            </a:prstGeom>
            <a:noFill/>
            <a:ln w="9525">
              <a:noFill/>
              <a:round/>
              <a:headEnd/>
              <a:tailEnd/>
            </a:ln>
          </p:spPr>
        </p:pic>
        <p:sp>
          <p:nvSpPr>
            <p:cNvPr id="1037" name="Rectangle 6"/>
            <p:cNvSpPr>
              <a:spLocks noChangeArrowheads="1"/>
            </p:cNvSpPr>
            <p:nvPr/>
          </p:nvSpPr>
          <p:spPr bwMode="auto">
            <a:xfrm>
              <a:off x="1619249" y="0"/>
              <a:ext cx="1800225" cy="979488"/>
            </a:xfrm>
            <a:prstGeom prst="rect">
              <a:avLst/>
            </a:prstGeom>
            <a:solidFill>
              <a:srgbClr val="FFFFFF"/>
            </a:solidFill>
            <a:ln w="9360">
              <a:solidFill>
                <a:srgbClr val="FFFFFF"/>
              </a:solidFill>
              <a:round/>
              <a:headEnd/>
              <a:tailEnd/>
            </a:ln>
          </p:spPr>
          <p:txBody>
            <a:bodyPr wrap="none" anchor="ctr">
              <a:prstTxWarp prst="textNoShape">
                <a:avLst/>
              </a:prstTxWarp>
            </a:bodyPr>
            <a:lstStyle/>
            <a:p>
              <a:endParaRPr lang="en-US">
                <a:latin typeface="Calibri" charset="0"/>
              </a:endParaRPr>
            </a:p>
          </p:txBody>
        </p:sp>
        <p:sp>
          <p:nvSpPr>
            <p:cNvPr id="1038" name="Freeform 7"/>
            <p:cNvSpPr>
              <a:spLocks noChangeArrowheads="1"/>
            </p:cNvSpPr>
            <p:nvPr/>
          </p:nvSpPr>
          <p:spPr bwMode="auto">
            <a:xfrm>
              <a:off x="1619249" y="0"/>
              <a:ext cx="1800225" cy="979488"/>
            </a:xfrm>
            <a:custGeom>
              <a:avLst/>
              <a:gdLst>
                <a:gd name="T0" fmla="*/ 5000 w 5001"/>
                <a:gd name="T1" fmla="*/ 0 h 2721"/>
                <a:gd name="T2" fmla="*/ 5000 w 5001"/>
                <a:gd name="T3" fmla="*/ 2720 h 2721"/>
                <a:gd name="T4" fmla="*/ 0 w 5001"/>
                <a:gd name="T5" fmla="*/ 2720 h 2721"/>
                <a:gd name="T6" fmla="*/ 2000 w 5001"/>
                <a:gd name="T7" fmla="*/ 0 h 2721"/>
                <a:gd name="T8" fmla="*/ 5000 w 5001"/>
                <a:gd name="T9" fmla="*/ 0 h 2721"/>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5001" h="2721">
                  <a:moveTo>
                    <a:pt x="5000" y="0"/>
                  </a:moveTo>
                  <a:lnTo>
                    <a:pt x="5000" y="2720"/>
                  </a:lnTo>
                  <a:lnTo>
                    <a:pt x="0" y="2720"/>
                  </a:lnTo>
                  <a:cubicBezTo>
                    <a:pt x="2000" y="2720"/>
                    <a:pt x="0" y="0"/>
                    <a:pt x="2000" y="0"/>
                  </a:cubicBezTo>
                  <a:cubicBezTo>
                    <a:pt x="2667" y="0"/>
                    <a:pt x="4333" y="0"/>
                    <a:pt x="5000" y="0"/>
                  </a:cubicBezTo>
                </a:path>
              </a:pathLst>
            </a:custGeom>
            <a:solidFill>
              <a:srgbClr val="0067B1"/>
            </a:solidFill>
            <a:ln w="9360">
              <a:solidFill>
                <a:srgbClr val="0067B1"/>
              </a:solidFill>
              <a:round/>
              <a:headEnd/>
              <a:tailEnd/>
            </a:ln>
          </p:spPr>
          <p:txBody>
            <a:bodyPr wrap="none" anchor="ctr">
              <a:prstTxWarp prst="textNoShape">
                <a:avLst/>
              </a:prstTxWarp>
            </a:bodyPr>
            <a:lstStyle/>
            <a:p>
              <a:endParaRPr lang="en-US"/>
            </a:p>
          </p:txBody>
        </p:sp>
      </p:grpSp>
      <p:sp>
        <p:nvSpPr>
          <p:cNvPr id="1028" name="Title Placeholder 1"/>
          <p:cNvSpPr>
            <a:spLocks noGrp="1"/>
          </p:cNvSpPr>
          <p:nvPr>
            <p:ph type="title"/>
          </p:nvPr>
        </p:nvSpPr>
        <p:spPr bwMode="auto">
          <a:xfrm>
            <a:off x="2124075" y="115888"/>
            <a:ext cx="6840538" cy="8651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9" name="Text Placeholder 2"/>
          <p:cNvSpPr>
            <a:spLocks noGrp="1"/>
          </p:cNvSpPr>
          <p:nvPr>
            <p:ph type="body" idx="1"/>
          </p:nvPr>
        </p:nvSpPr>
        <p:spPr bwMode="auto">
          <a:xfrm>
            <a:off x="611188" y="1600200"/>
            <a:ext cx="8075612"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1913" y="6376988"/>
            <a:ext cx="2133600" cy="365125"/>
          </a:xfrm>
          <a:prstGeom prst="rect">
            <a:avLst/>
          </a:prstGeom>
        </p:spPr>
        <p:txBody>
          <a:bodyPr vert="horz" wrap="square" lIns="91440" tIns="45720" rIns="91440" bIns="45720" numCol="1" anchor="ctr" anchorCtr="0" compatLnSpc="1">
            <a:prstTxWarp prst="textNoShape">
              <a:avLst/>
            </a:prstTxWarp>
          </a:bodyPr>
          <a:lstStyle>
            <a:lvl1pPr>
              <a:defRPr sz="1200">
                <a:solidFill>
                  <a:schemeClr val="bg1"/>
                </a:solidFill>
                <a:ea typeface="Arial" charset="0"/>
                <a:cs typeface="Arial" charset="0"/>
              </a:defRPr>
            </a:lvl1pPr>
          </a:lstStyle>
          <a:p>
            <a:fld id="{35E69D7C-32D4-2543-8A8D-40CA5A7BE6E6}" type="datetime1">
              <a:rPr lang="en-US" smtClean="0"/>
              <a:pPr/>
              <a:t>11/1/10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bg1"/>
                </a:solidFill>
                <a:latin typeface="Arial" pitchFamily="34" charset="0"/>
                <a:cs typeface="Arial" pitchFamily="34" charset="0"/>
              </a:defRPr>
            </a:lvl1pPr>
          </a:lstStyle>
          <a:p>
            <a:pPr>
              <a:defRPr/>
            </a:pPr>
            <a:endParaRPr lang="en-US"/>
          </a:p>
        </p:txBody>
      </p:sp>
      <p:sp>
        <p:nvSpPr>
          <p:cNvPr id="6" name="Slide Number Placeholder 5"/>
          <p:cNvSpPr>
            <a:spLocks noGrp="1"/>
          </p:cNvSpPr>
          <p:nvPr>
            <p:ph type="sldNum" sz="quarter" idx="4"/>
          </p:nvPr>
        </p:nvSpPr>
        <p:spPr>
          <a:xfrm>
            <a:off x="7019925"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chemeClr val="bg1"/>
                </a:solidFill>
                <a:ea typeface="Arial" charset="0"/>
                <a:cs typeface="Arial" charset="0"/>
              </a:defRPr>
            </a:lvl1pPr>
          </a:lstStyle>
          <a:p>
            <a:fld id="{E62EEB94-1EC7-5A4B-8DE9-CCB1FC63412F}" type="slidenum">
              <a:rPr lang="en-US"/>
              <a:pPr/>
              <a:t>‹#›</a:t>
            </a:fld>
            <a:endParaRPr lang="en-US"/>
          </a:p>
        </p:txBody>
      </p:sp>
      <p:sp>
        <p:nvSpPr>
          <p:cNvPr id="1033" name="Rectangle 17"/>
          <p:cNvSpPr>
            <a:spLocks noChangeArrowheads="1"/>
          </p:cNvSpPr>
          <p:nvPr/>
        </p:nvSpPr>
        <p:spPr bwMode="auto">
          <a:xfrm>
            <a:off x="7667625" y="6586538"/>
            <a:ext cx="1447800" cy="279400"/>
          </a:xfrm>
          <a:prstGeom prst="rect">
            <a:avLst/>
          </a:prstGeom>
          <a:noFill/>
          <a:ln w="9525">
            <a:noFill/>
            <a:round/>
            <a:headEnd/>
            <a:tailEnd/>
          </a:ln>
        </p:spPr>
        <p:txBody>
          <a:bodyPr lIns="90000" tIns="46800" rIns="90000" bIns="46800">
            <a:prstTxWarp prst="textNoShape">
              <a:avLst/>
            </a:prstTxWarp>
            <a:spAutoFit/>
          </a:bodyPr>
          <a:lstStyle/>
          <a:p>
            <a:pPr algn="r">
              <a:spcBef>
                <a:spcPts val="8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a:solidFill>
                  <a:srgbClr val="FFFFFF"/>
                </a:solidFill>
                <a:ea typeface="SimSun" pitchFamily="2" charset="-122"/>
                <a:cs typeface="Arial" charset="0"/>
              </a:rPr>
              <a:t>www.egi.eu</a:t>
            </a:r>
          </a:p>
        </p:txBody>
      </p:sp>
      <p:sp>
        <p:nvSpPr>
          <p:cNvPr id="1034" name="Rectangle 18"/>
          <p:cNvSpPr>
            <a:spLocks noChangeArrowheads="1"/>
          </p:cNvSpPr>
          <p:nvPr/>
        </p:nvSpPr>
        <p:spPr bwMode="auto">
          <a:xfrm>
            <a:off x="53975" y="6605588"/>
            <a:ext cx="2286000" cy="279400"/>
          </a:xfrm>
          <a:prstGeom prst="rect">
            <a:avLst/>
          </a:prstGeom>
          <a:noFill/>
          <a:ln w="9525">
            <a:noFill/>
            <a:round/>
            <a:headEnd/>
            <a:tailEnd/>
          </a:ln>
        </p:spPr>
        <p:txBody>
          <a:bodyPr lIns="90000" tIns="46800" rIns="90000" bIns="46800">
            <a:prstTxWarp prst="textNoShape">
              <a:avLst/>
            </a:prstTxWarp>
            <a:spAutoFit/>
          </a:bodyPr>
          <a:lstStyle/>
          <a:p>
            <a:pPr>
              <a:spcBef>
                <a:spcPts val="875"/>
              </a:spcBef>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pPr>
            <a:r>
              <a:rPr lang="en-US" sz="1200">
                <a:solidFill>
                  <a:srgbClr val="FFFFFF"/>
                </a:solidFill>
                <a:ea typeface="SimSun" pitchFamily="2" charset="-122"/>
                <a:cs typeface="Arial" charset="0"/>
              </a:rPr>
              <a:t>EGI-InSPIRE RI-261323</a:t>
            </a:r>
          </a:p>
        </p:txBody>
      </p:sp>
    </p:spTree>
  </p:cSld>
  <p:clrMap bg1="lt1" tx1="dk1" bg2="lt2" tx2="dk2" accent1="accent1" accent2="accent2" accent3="accent3" accent4="accent4" accent5="accent5" accent6="accent6" hlink="hlink" folHlink="folHlink"/>
  <p:sldLayoutIdLst>
    <p:sldLayoutId id="2147483662" r:id="rId1"/>
    <p:sldLayoutId id="2147483660" r:id="rId2"/>
    <p:sldLayoutId id="2147483661" r:id="rId3"/>
    <p:sldLayoutId id="2147483663" r:id="rId4"/>
  </p:sldLayoutIdLst>
  <p:hf hdr="0" ftr="0" dt="0"/>
  <p:txStyles>
    <p:titleStyle>
      <a:lvl1pPr algn="ctr" rtl="0" eaLnBrk="0" fontAlgn="base" hangingPunct="0">
        <a:spcBef>
          <a:spcPct val="0"/>
        </a:spcBef>
        <a:spcAft>
          <a:spcPct val="0"/>
        </a:spcAft>
        <a:defRPr sz="4400" kern="1200">
          <a:solidFill>
            <a:schemeClr val="bg1"/>
          </a:solidFill>
          <a:latin typeface="Arial" pitchFamily="34" charset="0"/>
          <a:ea typeface="Arial" charset="0"/>
          <a:cs typeface="Arial" pitchFamily="34" charset="0"/>
        </a:defRPr>
      </a:lvl1pPr>
      <a:lvl2pPr algn="ctr" rtl="0" eaLnBrk="0" fontAlgn="base" hangingPunct="0">
        <a:spcBef>
          <a:spcPct val="0"/>
        </a:spcBef>
        <a:spcAft>
          <a:spcPct val="0"/>
        </a:spcAft>
        <a:defRPr sz="4400">
          <a:solidFill>
            <a:schemeClr val="bg1"/>
          </a:solidFill>
          <a:latin typeface="Arial" pitchFamily="34" charset="0"/>
          <a:ea typeface="Arial" charset="0"/>
          <a:cs typeface="Arial" pitchFamily="34" charset="0"/>
        </a:defRPr>
      </a:lvl2pPr>
      <a:lvl3pPr algn="ctr" rtl="0" eaLnBrk="0" fontAlgn="base" hangingPunct="0">
        <a:spcBef>
          <a:spcPct val="0"/>
        </a:spcBef>
        <a:spcAft>
          <a:spcPct val="0"/>
        </a:spcAft>
        <a:defRPr sz="4400">
          <a:solidFill>
            <a:schemeClr val="bg1"/>
          </a:solidFill>
          <a:latin typeface="Arial" pitchFamily="34" charset="0"/>
          <a:ea typeface="Arial" charset="0"/>
          <a:cs typeface="Arial" pitchFamily="34" charset="0"/>
        </a:defRPr>
      </a:lvl3pPr>
      <a:lvl4pPr algn="ctr" rtl="0" eaLnBrk="0" fontAlgn="base" hangingPunct="0">
        <a:spcBef>
          <a:spcPct val="0"/>
        </a:spcBef>
        <a:spcAft>
          <a:spcPct val="0"/>
        </a:spcAft>
        <a:defRPr sz="4400">
          <a:solidFill>
            <a:schemeClr val="bg1"/>
          </a:solidFill>
          <a:latin typeface="Arial" pitchFamily="34" charset="0"/>
          <a:ea typeface="Arial" charset="0"/>
          <a:cs typeface="Arial" pitchFamily="34" charset="0"/>
        </a:defRPr>
      </a:lvl4pPr>
      <a:lvl5pPr algn="ctr" rtl="0" eaLnBrk="0" fontAlgn="base" hangingPunct="0">
        <a:spcBef>
          <a:spcPct val="0"/>
        </a:spcBef>
        <a:spcAft>
          <a:spcPct val="0"/>
        </a:spcAft>
        <a:defRPr sz="4400">
          <a:solidFill>
            <a:schemeClr val="bg1"/>
          </a:solidFill>
          <a:latin typeface="Arial" pitchFamily="34" charset="0"/>
          <a:ea typeface="Arial" charset="0"/>
          <a:cs typeface="Arial" pitchFamily="34" charset="0"/>
        </a:defRPr>
      </a:lvl5pPr>
      <a:lvl6pPr marL="457200" algn="ctr" rtl="0" fontAlgn="base">
        <a:spcBef>
          <a:spcPct val="0"/>
        </a:spcBef>
        <a:spcAft>
          <a:spcPct val="0"/>
        </a:spcAft>
        <a:defRPr sz="4400">
          <a:solidFill>
            <a:schemeClr val="bg1"/>
          </a:solidFill>
          <a:latin typeface="Arial" pitchFamily="34" charset="0"/>
          <a:cs typeface="Arial" pitchFamily="34" charset="0"/>
        </a:defRPr>
      </a:lvl6pPr>
      <a:lvl7pPr marL="914400" algn="ctr" rtl="0" fontAlgn="base">
        <a:spcBef>
          <a:spcPct val="0"/>
        </a:spcBef>
        <a:spcAft>
          <a:spcPct val="0"/>
        </a:spcAft>
        <a:defRPr sz="4400">
          <a:solidFill>
            <a:schemeClr val="bg1"/>
          </a:solidFill>
          <a:latin typeface="Arial" pitchFamily="34" charset="0"/>
          <a:cs typeface="Arial" pitchFamily="34" charset="0"/>
        </a:defRPr>
      </a:lvl7pPr>
      <a:lvl8pPr marL="1371600" algn="ctr" rtl="0" fontAlgn="base">
        <a:spcBef>
          <a:spcPct val="0"/>
        </a:spcBef>
        <a:spcAft>
          <a:spcPct val="0"/>
        </a:spcAft>
        <a:defRPr sz="4400">
          <a:solidFill>
            <a:schemeClr val="bg1"/>
          </a:solidFill>
          <a:latin typeface="Arial" pitchFamily="34" charset="0"/>
          <a:cs typeface="Arial" pitchFamily="34" charset="0"/>
        </a:defRPr>
      </a:lvl8pPr>
      <a:lvl9pPr marL="1828800" algn="ctr" rtl="0" fontAlgn="base">
        <a:spcBef>
          <a:spcPct val="0"/>
        </a:spcBef>
        <a:spcAft>
          <a:spcPct val="0"/>
        </a:spcAft>
        <a:defRPr sz="4400">
          <a:solidFill>
            <a:schemeClr val="bg1"/>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Arial" pitchFamily="34" charset="0"/>
          <a:ea typeface="Arial" charset="0"/>
          <a:cs typeface="Arial" pitchFamily="34" charset="0"/>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Arial" pitchFamily="34" charset="0"/>
          <a:ea typeface="Arial" charset="0"/>
          <a:cs typeface="Arial" pitchFamily="34" charset="0"/>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Arial" pitchFamily="34" charset="0"/>
          <a:ea typeface="Arial" charset="0"/>
          <a:cs typeface="Arial" pitchFamily="34" charset="0"/>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Arial" charset="0"/>
          <a:cs typeface="Arial" pitchFamily="34" charset="0"/>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290" name="Title 1"/>
          <p:cNvSpPr>
            <a:spLocks noGrp="1"/>
          </p:cNvSpPr>
          <p:nvPr>
            <p:ph type="ctrTitle"/>
          </p:nvPr>
        </p:nvSpPr>
        <p:spPr>
          <a:xfrm>
            <a:off x="1476375" y="1844675"/>
            <a:ext cx="7315200" cy="1374775"/>
          </a:xfrm>
        </p:spPr>
        <p:txBody>
          <a:bodyPr/>
          <a:lstStyle/>
          <a:p>
            <a:pPr eaLnBrk="1" hangingPunct="1"/>
            <a:r>
              <a:rPr lang="en-US" dirty="0" smtClean="0"/>
              <a:t>EGI-</a:t>
            </a:r>
            <a:r>
              <a:rPr lang="en-US" dirty="0" err="1" smtClean="0"/>
              <a:t>InSPIRE</a:t>
            </a:r>
            <a:r>
              <a:rPr lang="en-US" dirty="0" smtClean="0"/>
              <a:t> SA3</a:t>
            </a:r>
          </a:p>
        </p:txBody>
      </p:sp>
      <p:sp>
        <p:nvSpPr>
          <p:cNvPr id="12291" name="Subtitle 2"/>
          <p:cNvSpPr>
            <a:spLocks noGrp="1"/>
          </p:cNvSpPr>
          <p:nvPr>
            <p:ph type="subTitle" idx="1"/>
          </p:nvPr>
        </p:nvSpPr>
        <p:spPr bwMode="auto">
          <a:xfrm>
            <a:off x="2555875" y="3644900"/>
            <a:ext cx="5105400" cy="990600"/>
          </a:xfrm>
          <a:noFill/>
          <a:ln>
            <a:miter lim="800000"/>
            <a:headEnd/>
            <a:tailEnd/>
          </a:ln>
        </p:spPr>
        <p:txBody>
          <a:bodyPr vert="horz" wrap="square" lIns="91440" tIns="45720" rIns="91440" bIns="45720" numCol="1" anchor="t" anchorCtr="0" compatLnSpc="1">
            <a:prstTxWarp prst="textNoShape">
              <a:avLst/>
            </a:prstTxWarp>
          </a:bodyPr>
          <a:lstStyle/>
          <a:p>
            <a:pPr eaLnBrk="1" hangingPunct="1"/>
            <a:r>
              <a:rPr lang="en-US" dirty="0" smtClean="0"/>
              <a:t>N.B. Please always use EGI-</a:t>
            </a:r>
            <a:r>
              <a:rPr lang="en-US" dirty="0" err="1" smtClean="0"/>
              <a:t>InSPIRE</a:t>
            </a:r>
            <a:r>
              <a:rPr lang="en-US" dirty="0" smtClean="0"/>
              <a:t> templates!</a:t>
            </a:r>
          </a:p>
        </p:txBody>
      </p:sp>
    </p:spTree>
  </p:cSld>
  <p:clrMapOvr>
    <a:masterClrMapping/>
  </p:clrMapOvr>
  <p:transition advTm="1033"/>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Staff</a:t>
            </a:r>
            <a:endParaRPr lang="en-US" dirty="0"/>
          </a:p>
        </p:txBody>
      </p:sp>
      <p:sp>
        <p:nvSpPr>
          <p:cNvPr id="4" name="Slide Number Placeholder 3"/>
          <p:cNvSpPr>
            <a:spLocks noGrp="1"/>
          </p:cNvSpPr>
          <p:nvPr>
            <p:ph type="sldNum" sz="quarter" idx="12"/>
          </p:nvPr>
        </p:nvSpPr>
        <p:spPr/>
        <p:txBody>
          <a:bodyPr/>
          <a:lstStyle/>
          <a:p>
            <a:fld id="{72B979EC-C478-594C-8623-5C89DCD70304}" type="slidenum">
              <a:rPr lang="en-US" smtClean="0"/>
              <a:pPr/>
              <a:t>10</a:t>
            </a:fld>
            <a:endParaRPr lang="en-US"/>
          </a:p>
        </p:txBody>
      </p:sp>
      <p:pic>
        <p:nvPicPr>
          <p:cNvPr id="6" name="Picture 5"/>
          <p:cNvPicPr>
            <a:picLocks noChangeAspect="1"/>
          </p:cNvPicPr>
          <p:nvPr/>
        </p:nvPicPr>
        <p:blipFill>
          <a:blip r:embed="rId2"/>
          <a:stretch>
            <a:fillRect/>
          </a:stretch>
        </p:blipFill>
        <p:spPr>
          <a:xfrm>
            <a:off x="266700" y="1219200"/>
            <a:ext cx="8610600" cy="3822700"/>
          </a:xfrm>
          <a:prstGeom prst="rect">
            <a:avLst/>
          </a:prstGeom>
        </p:spPr>
      </p:pic>
      <p:sp>
        <p:nvSpPr>
          <p:cNvPr id="7" name="Content Placeholder 2"/>
          <p:cNvSpPr>
            <a:spLocks noGrp="1"/>
          </p:cNvSpPr>
          <p:nvPr>
            <p:ph idx="1"/>
          </p:nvPr>
        </p:nvSpPr>
        <p:spPr>
          <a:xfrm>
            <a:off x="381000" y="4953000"/>
            <a:ext cx="8305800" cy="985739"/>
          </a:xfrm>
        </p:spPr>
        <p:txBody>
          <a:bodyPr/>
          <a:lstStyle/>
          <a:p>
            <a:r>
              <a:rPr lang="en-US" dirty="0" smtClean="0"/>
              <a:t>Two new people expected “via” INFN</a:t>
            </a:r>
          </a:p>
          <a:p>
            <a:pPr lvl="1"/>
            <a:r>
              <a:rPr lang="en-US" dirty="0" smtClean="0"/>
              <a:t>1 ATLAS, 1 CMS; candidates identified</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Outstanding Work</a:t>
            </a:r>
            <a:endParaRPr lang="en-US" dirty="0"/>
          </a:p>
        </p:txBody>
      </p:sp>
      <p:sp>
        <p:nvSpPr>
          <p:cNvPr id="3" name="Content Placeholder 2"/>
          <p:cNvSpPr>
            <a:spLocks noGrp="1"/>
          </p:cNvSpPr>
          <p:nvPr>
            <p:ph idx="1"/>
          </p:nvPr>
        </p:nvSpPr>
        <p:spPr>
          <a:xfrm>
            <a:off x="304800" y="1412776"/>
            <a:ext cx="8534400" cy="4530824"/>
          </a:xfrm>
        </p:spPr>
        <p:txBody>
          <a:bodyPr>
            <a:normAutofit/>
          </a:bodyPr>
          <a:lstStyle/>
          <a:p>
            <a:r>
              <a:rPr lang="en-US" dirty="0" smtClean="0"/>
              <a:t>D6.1 – need to respond to second review</a:t>
            </a:r>
          </a:p>
          <a:p>
            <a:r>
              <a:rPr lang="en-US" dirty="0" smtClean="0"/>
              <a:t>EGI-</a:t>
            </a:r>
            <a:r>
              <a:rPr lang="en-US" dirty="0" err="1" smtClean="0"/>
              <a:t>InSPIRE</a:t>
            </a:r>
            <a:r>
              <a:rPr lang="en-US" dirty="0" smtClean="0"/>
              <a:t> paper: suggest to take HUC summaries from D6.1 where not provided</a:t>
            </a:r>
          </a:p>
          <a:p>
            <a:r>
              <a:rPr lang="en-US" dirty="0" smtClean="0"/>
              <a:t>Quarterly Report: needs to clearly show the work done by EGI-</a:t>
            </a:r>
            <a:r>
              <a:rPr lang="en-US" dirty="0" err="1" smtClean="0"/>
              <a:t>InSPIRE</a:t>
            </a:r>
            <a:r>
              <a:rPr lang="en-US" dirty="0" smtClean="0"/>
              <a:t> personnel; list of conferences &amp; papers needs to be updated</a:t>
            </a:r>
          </a:p>
          <a:p>
            <a:r>
              <a:rPr lang="en-US" dirty="0" smtClean="0"/>
              <a:t>D6.2 – need to start discussing this…</a:t>
            </a:r>
          </a:p>
          <a:p>
            <a:r>
              <a:rPr lang="en-US" dirty="0" smtClean="0"/>
              <a:t>UF – plan for tutorials and presentations</a:t>
            </a:r>
            <a:endParaRPr lang="en-US" dirty="0"/>
          </a:p>
        </p:txBody>
      </p:sp>
      <p:sp>
        <p:nvSpPr>
          <p:cNvPr id="4" name="Slide Number Placeholder 3"/>
          <p:cNvSpPr>
            <a:spLocks noGrp="1"/>
          </p:cNvSpPr>
          <p:nvPr>
            <p:ph type="sldNum" sz="quarter" idx="12"/>
          </p:nvPr>
        </p:nvSpPr>
        <p:spPr/>
        <p:txBody>
          <a:bodyPr/>
          <a:lstStyle/>
          <a:p>
            <a:fld id="{72B979EC-C478-594C-8623-5C89DCD70304}" type="slidenum">
              <a:rPr lang="en-US" smtClean="0"/>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Workplan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a:t>
            </a:r>
            <a:r>
              <a:rPr lang="en-US" dirty="0" err="1" smtClean="0"/>
              <a:t>workplan</a:t>
            </a:r>
            <a:r>
              <a:rPr lang="en-US" dirty="0" smtClean="0"/>
              <a:t> for TSA3.2 and TSA3.3 in the Description of Work is somewhat generic</a:t>
            </a:r>
          </a:p>
          <a:p>
            <a:r>
              <a:rPr lang="en-US" dirty="0" smtClean="0"/>
              <a:t>However, what we do has to be consistent with the overall project goals:</a:t>
            </a:r>
          </a:p>
          <a:p>
            <a:r>
              <a:rPr lang="en-US" b="1" i="1" dirty="0" smtClean="0">
                <a:solidFill>
                  <a:srgbClr val="660066"/>
                </a:solidFill>
              </a:rPr>
              <a:t>Support will also be given for the current heavy users as they move their critical services and tools from a central support model to ones driven by their own individual communities</a:t>
            </a:r>
          </a:p>
          <a:p>
            <a:r>
              <a:rPr lang="en-US" dirty="0" smtClean="0"/>
              <a:t>As well as the specific WP objectives:</a:t>
            </a:r>
            <a:endParaRPr lang="en-US" dirty="0"/>
          </a:p>
        </p:txBody>
      </p:sp>
      <p:sp>
        <p:nvSpPr>
          <p:cNvPr id="4" name="Slide Number Placeholder 3"/>
          <p:cNvSpPr>
            <a:spLocks noGrp="1"/>
          </p:cNvSpPr>
          <p:nvPr>
            <p:ph type="sldNum" sz="quarter" idx="12"/>
          </p:nvPr>
        </p:nvSpPr>
        <p:spPr/>
        <p:txBody>
          <a:bodyPr/>
          <a:lstStyle/>
          <a:p>
            <a:fld id="{72B979EC-C478-594C-8623-5C89DCD70304}"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WP6 objectives</a:t>
            </a:r>
            <a:endParaRPr lang="en-US" dirty="0"/>
          </a:p>
        </p:txBody>
      </p:sp>
      <p:sp>
        <p:nvSpPr>
          <p:cNvPr id="3" name="Content Placeholder 2"/>
          <p:cNvSpPr>
            <a:spLocks noGrp="1"/>
          </p:cNvSpPr>
          <p:nvPr>
            <p:ph idx="1"/>
          </p:nvPr>
        </p:nvSpPr>
        <p:spPr>
          <a:xfrm>
            <a:off x="304800" y="1412776"/>
            <a:ext cx="8382000" cy="4530824"/>
          </a:xfrm>
        </p:spPr>
        <p:txBody>
          <a:bodyPr>
            <a:normAutofit fontScale="70000" lnSpcReduction="20000"/>
          </a:bodyPr>
          <a:lstStyle/>
          <a:p>
            <a:r>
              <a:rPr lang="en-US" dirty="0" smtClean="0"/>
              <a:t>This activity provides continued support for activities currently supported by EGEE while they transition to a sustainable support model within their own community or within the production infrastructure by:</a:t>
            </a:r>
          </a:p>
          <a:p>
            <a:pPr lvl="1"/>
            <a:endParaRPr lang="en-US" dirty="0" smtClean="0"/>
          </a:p>
          <a:p>
            <a:pPr lvl="1"/>
            <a:r>
              <a:rPr lang="en-US" dirty="0" smtClean="0"/>
              <a:t>Supporting the tools, services and capabilities required by different heavy user communities (</a:t>
            </a:r>
            <a:r>
              <a:rPr lang="en-US" dirty="0" err="1" smtClean="0"/>
              <a:t>HUCs</a:t>
            </a:r>
            <a:r>
              <a:rPr lang="en-US" dirty="0" smtClean="0"/>
              <a:t>)</a:t>
            </a:r>
          </a:p>
          <a:p>
            <a:pPr lvl="1"/>
            <a:r>
              <a:rPr lang="en-US" dirty="0" smtClean="0"/>
              <a:t>Identifying the tools, services and capabilities currently used by the </a:t>
            </a:r>
            <a:r>
              <a:rPr lang="en-US" dirty="0" err="1" smtClean="0"/>
              <a:t>HUCs</a:t>
            </a:r>
            <a:r>
              <a:rPr lang="en-US" dirty="0" smtClean="0"/>
              <a:t> that can benefit all user communities and to promote their adoption</a:t>
            </a:r>
          </a:p>
          <a:p>
            <a:pPr lvl="1"/>
            <a:r>
              <a:rPr lang="en-US" dirty="0" smtClean="0"/>
              <a:t>Migrating the tools, services and capabilities that could benefit all user communities into a sustainable support model as part of the core EGI infrastructure</a:t>
            </a:r>
          </a:p>
          <a:p>
            <a:pPr lvl="1"/>
            <a:r>
              <a:rPr lang="en-US" dirty="0" smtClean="0"/>
              <a:t>Establishing a sustainable support model for the tools, services and capabilities that will remain relevant to single </a:t>
            </a:r>
            <a:r>
              <a:rPr lang="en-US" dirty="0" err="1" smtClean="0"/>
              <a:t>HUCs</a:t>
            </a:r>
            <a:endParaRPr lang="en-US" dirty="0"/>
          </a:p>
        </p:txBody>
      </p:sp>
      <p:sp>
        <p:nvSpPr>
          <p:cNvPr id="4" name="Slide Number Placeholder 3"/>
          <p:cNvSpPr>
            <a:spLocks noGrp="1"/>
          </p:cNvSpPr>
          <p:nvPr>
            <p:ph type="sldNum" sz="quarter" idx="12"/>
          </p:nvPr>
        </p:nvSpPr>
        <p:spPr/>
        <p:txBody>
          <a:bodyPr/>
          <a:lstStyle/>
          <a:p>
            <a:fld id="{72B979EC-C478-594C-8623-5C89DCD70304}" type="slidenum">
              <a:rPr lang="en-US" smtClean="0"/>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0" y="0"/>
            <a:ext cx="9144000" cy="7239000"/>
          </a:xfrm>
          <a:solidFill>
            <a:schemeClr val="bg1"/>
          </a:solidFill>
        </p:spPr>
        <p:txBody>
          <a:bodyPr>
            <a:normAutofit fontScale="62500" lnSpcReduction="20000"/>
          </a:bodyPr>
          <a:lstStyle/>
          <a:p>
            <a:endParaRPr lang="en-US" dirty="0" smtClean="0"/>
          </a:p>
          <a:p>
            <a:r>
              <a:rPr lang="en-US" dirty="0" smtClean="0"/>
              <a:t>TSA3.2.1 Dashboards: Dashboards provide a generic framework to monitor sites and their services within a VO using tests specific to that community. Dashboards have emerged from within the HEP community, and are now being adopted by the LS community, to monitor their resources.</a:t>
            </a:r>
          </a:p>
          <a:p>
            <a:r>
              <a:rPr lang="en-US" dirty="0" smtClean="0"/>
              <a:t>TSA3.2.2 Applications: The GANGA and DIANE tools are both part of the EGEE RESPECT </a:t>
            </a:r>
            <a:r>
              <a:rPr lang="en-US" dirty="0" err="1" smtClean="0"/>
              <a:t>programme</a:t>
            </a:r>
            <a:r>
              <a:rPr lang="en-US" dirty="0" smtClean="0"/>
              <a:t> which </a:t>
            </a:r>
            <a:r>
              <a:rPr lang="en-US" dirty="0" err="1" smtClean="0"/>
              <a:t>recognises</a:t>
            </a:r>
            <a:r>
              <a:rPr lang="en-US" dirty="0" smtClean="0"/>
              <a:t> software that builds on top of the </a:t>
            </a:r>
            <a:r>
              <a:rPr lang="en-US" dirty="0" err="1" smtClean="0"/>
              <a:t>gLite</a:t>
            </a:r>
            <a:r>
              <a:rPr lang="en-US" dirty="0" smtClean="0"/>
              <a:t> platform. Although initially developed for the HEP community these tools have now gained traction in other communities, as they provide simple environments to manage large collections of tasks. The requirements of these tools will be integrated into the </a:t>
            </a:r>
            <a:r>
              <a:rPr lang="en-US" dirty="0" err="1" smtClean="0"/>
              <a:t>workplan</a:t>
            </a:r>
            <a:r>
              <a:rPr lang="en-US" dirty="0" smtClean="0"/>
              <a:t>.</a:t>
            </a:r>
          </a:p>
          <a:p>
            <a:r>
              <a:rPr lang="en-US" dirty="0" smtClean="0"/>
              <a:t>TSA3.3: Services for High Energy Physics (HEP)</a:t>
            </a:r>
          </a:p>
          <a:p>
            <a:pPr lvl="1"/>
            <a:r>
              <a:rPr lang="en-US" dirty="0" smtClean="0"/>
              <a:t>The HEP VO specific services are devoted to the support of the Grid interfaces of the 4 LHC experiments and are of particular importance now as we enter the exploitation phase of the world’s largest scientific machine – the Large </a:t>
            </a:r>
            <a:r>
              <a:rPr lang="en-US" dirty="0" err="1" smtClean="0"/>
              <a:t>Hadron</a:t>
            </a:r>
            <a:r>
              <a:rPr lang="en-US" dirty="0" smtClean="0"/>
              <a:t> Collider at CERN. They will ensure the LHC experiments can rely on the Grid for their data handling, as planned in the LCG TDR</a:t>
            </a:r>
          </a:p>
          <a:p>
            <a:pPr lvl="1"/>
            <a:r>
              <a:rPr lang="en-US" dirty="0" smtClean="0"/>
              <a:t>All LHC </a:t>
            </a:r>
            <a:r>
              <a:rPr lang="en-US" dirty="0" err="1" smtClean="0"/>
              <a:t>VOs</a:t>
            </a:r>
            <a:r>
              <a:rPr lang="en-US" dirty="0" smtClean="0"/>
              <a:t> require optimizations and improvements in a number of common areas: workload management data management, monitoring, service deployment and operation. These </a:t>
            </a:r>
            <a:r>
              <a:rPr lang="en-US" dirty="0" err="1" smtClean="0"/>
              <a:t>optimisations</a:t>
            </a:r>
            <a:r>
              <a:rPr lang="en-US" dirty="0" smtClean="0"/>
              <a:t> – of which specific details are provided in the task description below – are an essential part of the move to sustainable operations, as well as handling additional load and complexity expecting from LHC data acquisition, (re-)processing and analysis.</a:t>
            </a:r>
          </a:p>
          <a:p>
            <a:pPr lvl="1"/>
            <a:r>
              <a:rPr lang="en-US" dirty="0" smtClean="0"/>
              <a:t>An agile structure will be used to </a:t>
            </a:r>
            <a:r>
              <a:rPr lang="en-US" dirty="0" err="1" smtClean="0"/>
              <a:t>organise</a:t>
            </a:r>
            <a:r>
              <a:rPr lang="en-US" dirty="0" smtClean="0"/>
              <a:t> this work allowing the team to react quickly to high-priority needs of the LHC </a:t>
            </a:r>
            <a:r>
              <a:rPr lang="en-US" dirty="0" err="1" smtClean="0"/>
              <a:t>VOs</a:t>
            </a:r>
            <a:r>
              <a:rPr lang="en-US" dirty="0" smtClean="0"/>
              <a:t> as experience of the accelerator grows.</a:t>
            </a:r>
            <a:endParaRPr lang="en-US" dirty="0"/>
          </a:p>
        </p:txBody>
      </p:sp>
      <p:sp>
        <p:nvSpPr>
          <p:cNvPr id="4" name="Slide Number Placeholder 3"/>
          <p:cNvSpPr>
            <a:spLocks noGrp="1"/>
          </p:cNvSpPr>
          <p:nvPr>
            <p:ph type="sldNum" sz="quarter" idx="12"/>
          </p:nvPr>
        </p:nvSpPr>
        <p:spPr/>
        <p:txBody>
          <a:bodyPr/>
          <a:lstStyle/>
          <a:p>
            <a:fld id="{72B979EC-C478-594C-8623-5C89DCD70304}"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has done what?</a:t>
            </a:r>
            <a:endParaRPr lang="en-US" dirty="0"/>
          </a:p>
        </p:txBody>
      </p:sp>
      <p:sp>
        <p:nvSpPr>
          <p:cNvPr id="3" name="Content Placeholder 2"/>
          <p:cNvSpPr>
            <a:spLocks noGrp="1"/>
          </p:cNvSpPr>
          <p:nvPr>
            <p:ph idx="1"/>
          </p:nvPr>
        </p:nvSpPr>
        <p:spPr>
          <a:xfrm>
            <a:off x="304800" y="1412776"/>
            <a:ext cx="8610600" cy="4525963"/>
          </a:xfrm>
        </p:spPr>
        <p:txBody>
          <a:bodyPr/>
          <a:lstStyle/>
          <a:p>
            <a:r>
              <a:rPr lang="en-US" dirty="0" smtClean="0"/>
              <a:t>MS603 – Services for HEP (Andrea </a:t>
            </a:r>
            <a:r>
              <a:rPr lang="en-US" dirty="0" err="1" smtClean="0"/>
              <a:t>Sciaba</a:t>
            </a:r>
            <a:r>
              <a:rPr lang="en-US" dirty="0" smtClean="0"/>
              <a:t>)</a:t>
            </a:r>
          </a:p>
          <a:p>
            <a:r>
              <a:rPr lang="en-US" dirty="0" smtClean="0"/>
              <a:t>D6.1 – Capabilities of </a:t>
            </a:r>
            <a:r>
              <a:rPr lang="en-US" dirty="0" err="1" smtClean="0"/>
              <a:t>HUCs</a:t>
            </a:r>
            <a:r>
              <a:rPr lang="en-US" dirty="0" smtClean="0"/>
              <a:t> (Fernando)</a:t>
            </a:r>
          </a:p>
          <a:p>
            <a:pPr lvl="1"/>
            <a:r>
              <a:rPr lang="en-US" dirty="0" smtClean="0"/>
              <a:t>Need to respond to 2</a:t>
            </a:r>
            <a:r>
              <a:rPr lang="en-US" baseline="30000" dirty="0" smtClean="0"/>
              <a:t>nd</a:t>
            </a:r>
            <a:r>
              <a:rPr lang="en-US" dirty="0" smtClean="0"/>
              <a:t> review</a:t>
            </a:r>
          </a:p>
          <a:p>
            <a:r>
              <a:rPr lang="en-US" dirty="0" smtClean="0"/>
              <a:t>EGI-</a:t>
            </a:r>
            <a:r>
              <a:rPr lang="en-US" dirty="0" err="1" smtClean="0"/>
              <a:t>InSPIRE</a:t>
            </a:r>
            <a:r>
              <a:rPr lang="en-US" dirty="0" smtClean="0"/>
              <a:t> paper (Daniele)</a:t>
            </a:r>
          </a:p>
          <a:p>
            <a:pPr lvl="1"/>
            <a:r>
              <a:rPr lang="en-US" dirty="0" smtClean="0"/>
              <a:t>Need to complete (contributions from all </a:t>
            </a:r>
            <a:r>
              <a:rPr lang="en-US" dirty="0" err="1" smtClean="0"/>
              <a:t>HUCs</a:t>
            </a:r>
            <a:r>
              <a:rPr lang="en-US" dirty="0" smtClean="0"/>
              <a:t>)</a:t>
            </a:r>
          </a:p>
          <a:p>
            <a:pPr lvl="1"/>
            <a:r>
              <a:rPr lang="en-US" dirty="0" smtClean="0"/>
              <a:t>Target for submission is tomorrow COB</a:t>
            </a:r>
          </a:p>
          <a:p>
            <a:r>
              <a:rPr lang="en-US" dirty="0" smtClean="0"/>
              <a:t>EGI-</a:t>
            </a:r>
            <a:r>
              <a:rPr lang="en-US" dirty="0" err="1" smtClean="0"/>
              <a:t>InSPIRE</a:t>
            </a:r>
            <a:r>
              <a:rPr lang="en-US" dirty="0" smtClean="0"/>
              <a:t> 2</a:t>
            </a:r>
            <a:r>
              <a:rPr lang="en-US" baseline="30000" dirty="0" smtClean="0"/>
              <a:t>nd</a:t>
            </a:r>
            <a:r>
              <a:rPr lang="en-US" dirty="0" smtClean="0"/>
              <a:t> QR: again all </a:t>
            </a:r>
            <a:r>
              <a:rPr lang="en-US" dirty="0" err="1" smtClean="0"/>
              <a:t>HUCs</a:t>
            </a:r>
            <a:r>
              <a:rPr lang="en-US" dirty="0" smtClean="0"/>
              <a:t> have to provide material.</a:t>
            </a:r>
            <a:endParaRPr lang="en-US" dirty="0"/>
          </a:p>
        </p:txBody>
      </p:sp>
      <p:sp>
        <p:nvSpPr>
          <p:cNvPr id="4" name="Slide Number Placeholder 3"/>
          <p:cNvSpPr>
            <a:spLocks noGrp="1"/>
          </p:cNvSpPr>
          <p:nvPr>
            <p:ph type="sldNum" sz="quarter" idx="12"/>
          </p:nvPr>
        </p:nvSpPr>
        <p:spPr/>
        <p:txBody>
          <a:bodyPr/>
          <a:lstStyle/>
          <a:p>
            <a:fld id="{72B979EC-C478-594C-8623-5C89DCD70304}"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Summary</a:t>
            </a:r>
            <a:endParaRPr lang="en-US" dirty="0"/>
          </a:p>
        </p:txBody>
      </p:sp>
      <p:sp>
        <p:nvSpPr>
          <p:cNvPr id="3" name="Content Placeholder 2"/>
          <p:cNvSpPr>
            <a:spLocks noGrp="1"/>
          </p:cNvSpPr>
          <p:nvPr>
            <p:ph idx="1"/>
          </p:nvPr>
        </p:nvSpPr>
        <p:spPr>
          <a:xfrm>
            <a:off x="381000" y="1412776"/>
            <a:ext cx="8534400" cy="4683224"/>
          </a:xfrm>
        </p:spPr>
        <p:txBody>
          <a:bodyPr>
            <a:normAutofit fontScale="92500"/>
          </a:bodyPr>
          <a:lstStyle/>
          <a:p>
            <a:r>
              <a:rPr lang="en-US" dirty="0" smtClean="0"/>
              <a:t>SA3 work has to be regularly </a:t>
            </a:r>
            <a:r>
              <a:rPr lang="en-US" b="1" u="sng" dirty="0" smtClean="0">
                <a:solidFill>
                  <a:srgbClr val="FF0000"/>
                </a:solidFill>
              </a:rPr>
              <a:t>reported</a:t>
            </a:r>
            <a:r>
              <a:rPr lang="en-US" dirty="0" smtClean="0"/>
              <a:t> to the project and has to be </a:t>
            </a:r>
            <a:r>
              <a:rPr lang="en-US" b="1" u="sng" dirty="0" smtClean="0">
                <a:solidFill>
                  <a:srgbClr val="0000FF"/>
                </a:solidFill>
              </a:rPr>
              <a:t>consistent</a:t>
            </a:r>
            <a:r>
              <a:rPr lang="en-US" dirty="0" smtClean="0"/>
              <a:t> with goals</a:t>
            </a:r>
          </a:p>
          <a:p>
            <a:r>
              <a:rPr lang="en-US" dirty="0" smtClean="0"/>
              <a:t>We have had quite a lot of freedom but we are also under the spotlight – see D6.1 review</a:t>
            </a:r>
          </a:p>
          <a:p>
            <a:r>
              <a:rPr lang="en-US" dirty="0" smtClean="0"/>
              <a:t>We have not managed to build a wider SA3 community – need to do better (repeat funding)</a:t>
            </a:r>
          </a:p>
          <a:p>
            <a:r>
              <a:rPr lang="en-US" dirty="0" smtClean="0"/>
              <a:t>SA3 in the broader sense is very strongly aligned with </a:t>
            </a:r>
            <a:r>
              <a:rPr lang="en-US" b="1" dirty="0" smtClean="0">
                <a:solidFill>
                  <a:srgbClr val="008000"/>
                </a:solidFill>
              </a:rPr>
              <a:t>mandate</a:t>
            </a:r>
            <a:r>
              <a:rPr lang="en-US" dirty="0" smtClean="0"/>
              <a:t> and </a:t>
            </a:r>
            <a:r>
              <a:rPr lang="en-US" b="1" dirty="0" smtClean="0">
                <a:solidFill>
                  <a:srgbClr val="660066"/>
                </a:solidFill>
              </a:rPr>
              <a:t>direction</a:t>
            </a:r>
            <a:r>
              <a:rPr lang="en-US" dirty="0" smtClean="0"/>
              <a:t> of group</a:t>
            </a:r>
          </a:p>
          <a:p>
            <a:r>
              <a:rPr lang="en-US" dirty="0" smtClean="0"/>
              <a:t>More on this on Wednesday</a:t>
            </a:r>
            <a:endParaRPr lang="en-US" dirty="0"/>
          </a:p>
        </p:txBody>
      </p:sp>
      <p:sp>
        <p:nvSpPr>
          <p:cNvPr id="4" name="Slide Number Placeholder 3"/>
          <p:cNvSpPr>
            <a:spLocks noGrp="1"/>
          </p:cNvSpPr>
          <p:nvPr>
            <p:ph type="sldNum" sz="quarter" idx="12"/>
          </p:nvPr>
        </p:nvSpPr>
        <p:spPr/>
        <p:txBody>
          <a:bodyPr/>
          <a:lstStyle/>
          <a:p>
            <a:fld id="{72B979EC-C478-594C-8623-5C89DCD70304}" type="slidenum">
              <a:rPr lang="en-US" smtClean="0"/>
              <a:pPr/>
              <a:t>16</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Meeting Objectives</a:t>
            </a:r>
            <a:endParaRPr lang="en-US" dirty="0"/>
          </a:p>
        </p:txBody>
      </p:sp>
      <p:sp>
        <p:nvSpPr>
          <p:cNvPr id="3" name="Content Placeholder 2"/>
          <p:cNvSpPr>
            <a:spLocks noGrp="1"/>
          </p:cNvSpPr>
          <p:nvPr>
            <p:ph idx="1"/>
          </p:nvPr>
        </p:nvSpPr>
        <p:spPr/>
        <p:txBody>
          <a:bodyPr/>
          <a:lstStyle/>
          <a:p>
            <a:r>
              <a:rPr lang="en-US" dirty="0" smtClean="0"/>
              <a:t>That everyone understands SA3 and how it fits in EGI-</a:t>
            </a:r>
            <a:r>
              <a:rPr lang="en-US" dirty="0" err="1" smtClean="0"/>
              <a:t>InSPIRE</a:t>
            </a:r>
            <a:r>
              <a:rPr lang="en-US" dirty="0" smtClean="0"/>
              <a:t> as a whole</a:t>
            </a:r>
          </a:p>
          <a:p>
            <a:r>
              <a:rPr lang="en-US" dirty="0" smtClean="0"/>
              <a:t>That everyone understands what is expected of them as a member </a:t>
            </a:r>
            <a:r>
              <a:rPr lang="en-US" smtClean="0"/>
              <a:t>of</a:t>
            </a:r>
            <a:r>
              <a:rPr lang="en-US" smtClean="0"/>
              <a:t> </a:t>
            </a:r>
            <a:br>
              <a:rPr lang="en-US" smtClean="0"/>
            </a:br>
            <a:r>
              <a:rPr lang="en-US" smtClean="0"/>
              <a:t>EGI</a:t>
            </a:r>
            <a:r>
              <a:rPr lang="en-US" dirty="0" smtClean="0"/>
              <a:t>-</a:t>
            </a:r>
            <a:r>
              <a:rPr lang="en-US" dirty="0" err="1" smtClean="0"/>
              <a:t>InSPIRE</a:t>
            </a:r>
            <a:r>
              <a:rPr lang="en-US" dirty="0" smtClean="0"/>
              <a:t> SA3</a:t>
            </a:r>
          </a:p>
          <a:p>
            <a:r>
              <a:rPr lang="en-US" dirty="0" smtClean="0"/>
              <a:t>To perform some short-term work assignments</a:t>
            </a:r>
          </a:p>
          <a:p>
            <a:r>
              <a:rPr lang="en-US" dirty="0" smtClean="0"/>
              <a:t>To answer any questions</a:t>
            </a:r>
            <a:endParaRPr lang="en-US" dirty="0"/>
          </a:p>
        </p:txBody>
      </p:sp>
      <p:sp>
        <p:nvSpPr>
          <p:cNvPr id="4" name="Slide Number Placeholder 3"/>
          <p:cNvSpPr>
            <a:spLocks noGrp="1"/>
          </p:cNvSpPr>
          <p:nvPr>
            <p:ph type="sldNum" sz="quarter" idx="12"/>
          </p:nvPr>
        </p:nvSpPr>
        <p:spPr/>
        <p:txBody>
          <a:bodyPr/>
          <a:lstStyle/>
          <a:p>
            <a:fld id="{72B979EC-C478-594C-8623-5C89DCD70304}" type="slidenum">
              <a:rPr lang="en-US" smtClean="0"/>
              <a:pPr/>
              <a:t>2</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2B979EC-C478-594C-8623-5C89DCD70304}" type="slidenum">
              <a:rPr lang="en-US" smtClean="0"/>
              <a:pPr/>
              <a:t>3</a:t>
            </a:fld>
            <a:endParaRPr lang="en-US"/>
          </a:p>
        </p:txBody>
      </p:sp>
      <p:pic>
        <p:nvPicPr>
          <p:cNvPr id="5" name="Picture 4"/>
          <p:cNvPicPr>
            <a:picLocks noChangeAspect="1"/>
          </p:cNvPicPr>
          <p:nvPr/>
        </p:nvPicPr>
        <p:blipFill>
          <a:blip r:embed="rId2"/>
          <a:stretch>
            <a:fillRect/>
          </a:stretch>
        </p:blipFill>
        <p:spPr>
          <a:xfrm>
            <a:off x="-381000" y="304800"/>
            <a:ext cx="9802818" cy="6248400"/>
          </a:xfrm>
          <a:prstGeom prst="rect">
            <a:avLst/>
          </a:prstGeom>
        </p:spPr>
      </p:pic>
      <p:sp>
        <p:nvSpPr>
          <p:cNvPr id="6" name="TextBox 5"/>
          <p:cNvSpPr txBox="1"/>
          <p:nvPr/>
        </p:nvSpPr>
        <p:spPr>
          <a:xfrm>
            <a:off x="0" y="304800"/>
            <a:ext cx="7262250" cy="369332"/>
          </a:xfrm>
          <a:prstGeom prst="rect">
            <a:avLst/>
          </a:prstGeom>
          <a:solidFill>
            <a:schemeClr val="accent3">
              <a:lumMod val="40000"/>
              <a:lumOff val="60000"/>
            </a:schemeClr>
          </a:solidFill>
        </p:spPr>
        <p:txBody>
          <a:bodyPr wrap="none" rtlCol="0">
            <a:spAutoFit/>
          </a:bodyPr>
          <a:lstStyle/>
          <a:p>
            <a:r>
              <a:rPr lang="en-US" dirty="0" smtClean="0"/>
              <a:t>WP &amp; task leaders in </a:t>
            </a:r>
            <a:r>
              <a:rPr lang="en-US" dirty="0" err="1" smtClean="0"/>
              <a:t>https://wiki.egi.eu/wiki/EGI-InSPIRE:Main_Page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2B979EC-C478-594C-8623-5C89DCD70304}" type="slidenum">
              <a:rPr lang="en-US" smtClean="0"/>
              <a:pPr/>
              <a:t>4</a:t>
            </a:fld>
            <a:endParaRPr lang="en-US"/>
          </a:p>
        </p:txBody>
      </p:sp>
      <p:pic>
        <p:nvPicPr>
          <p:cNvPr id="5" name="Picture 4"/>
          <p:cNvPicPr>
            <a:picLocks noChangeAspect="1"/>
          </p:cNvPicPr>
          <p:nvPr/>
        </p:nvPicPr>
        <p:blipFill>
          <a:blip r:embed="rId2"/>
          <a:stretch>
            <a:fillRect/>
          </a:stretch>
        </p:blipFill>
        <p:spPr>
          <a:xfrm>
            <a:off x="0" y="241300"/>
            <a:ext cx="9144000" cy="2120900"/>
          </a:xfrm>
          <a:prstGeom prst="rect">
            <a:avLst/>
          </a:prstGeom>
        </p:spPr>
      </p:pic>
      <p:pic>
        <p:nvPicPr>
          <p:cNvPr id="6" name="Picture 5"/>
          <p:cNvPicPr>
            <a:picLocks noChangeAspect="1"/>
          </p:cNvPicPr>
          <p:nvPr/>
        </p:nvPicPr>
        <p:blipFill>
          <a:blip r:embed="rId3"/>
          <a:stretch>
            <a:fillRect/>
          </a:stretch>
        </p:blipFill>
        <p:spPr>
          <a:xfrm>
            <a:off x="-6350" y="2006600"/>
            <a:ext cx="9156700" cy="40894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t>Task Contacts</a:t>
            </a:r>
          </a:p>
        </p:txBody>
      </p:sp>
      <p:sp>
        <p:nvSpPr>
          <p:cNvPr id="21507" name="Content Placeholder 2"/>
          <p:cNvSpPr>
            <a:spLocks noGrp="1"/>
          </p:cNvSpPr>
          <p:nvPr>
            <p:ph idx="1"/>
          </p:nvPr>
        </p:nvSpPr>
        <p:spPr/>
        <p:txBody>
          <a:bodyPr/>
          <a:lstStyle/>
          <a:p>
            <a:endParaRPr lang="en-US"/>
          </a:p>
        </p:txBody>
      </p:sp>
      <p:sp>
        <p:nvSpPr>
          <p:cNvPr id="21508" name="Footer Placeholder 3"/>
          <p:cNvSpPr>
            <a:spLocks noGrp="1"/>
          </p:cNvSpPr>
          <p:nvPr>
            <p:ph type="ftr" sz="quarter" idx="11"/>
          </p:nvPr>
        </p:nvSpPr>
        <p:spPr>
          <a:noFill/>
        </p:spPr>
        <p:txBody>
          <a:bodyPr/>
          <a:lstStyle/>
          <a:p>
            <a:r>
              <a:rPr lang="fr-FR"/>
              <a:t>www.eu-egi.org</a:t>
            </a:r>
          </a:p>
        </p:txBody>
      </p:sp>
      <p:sp>
        <p:nvSpPr>
          <p:cNvPr id="21509" name="Slide Number Placeholder 4"/>
          <p:cNvSpPr>
            <a:spLocks noGrp="1"/>
          </p:cNvSpPr>
          <p:nvPr>
            <p:ph type="sldNum" sz="quarter" idx="12"/>
          </p:nvPr>
        </p:nvSpPr>
        <p:spPr>
          <a:noFill/>
        </p:spPr>
        <p:txBody>
          <a:bodyPr/>
          <a:lstStyle/>
          <a:p>
            <a:fld id="{90B5F459-CA8B-1649-A6E1-5E766DC5CFCA}" type="slidenum">
              <a:rPr lang="fr-FR"/>
              <a:pPr/>
              <a:t>5</a:t>
            </a:fld>
            <a:endParaRPr lang="fr-FR"/>
          </a:p>
        </p:txBody>
      </p:sp>
      <p:graphicFrame>
        <p:nvGraphicFramePr>
          <p:cNvPr id="8" name="Table 7"/>
          <p:cNvGraphicFramePr>
            <a:graphicFrameLocks noGrp="1"/>
          </p:cNvGraphicFramePr>
          <p:nvPr/>
        </p:nvGraphicFramePr>
        <p:xfrm>
          <a:off x="247650" y="1549400"/>
          <a:ext cx="8610601" cy="3962399"/>
        </p:xfrm>
        <a:graphic>
          <a:graphicData uri="http://schemas.openxmlformats.org/drawingml/2006/table">
            <a:tbl>
              <a:tblPr firstRow="1" bandRow="1">
                <a:tableStyleId>{5C22544A-7EE6-4342-B048-85BDC9FD1C3A}</a:tableStyleId>
              </a:tblPr>
              <a:tblGrid>
                <a:gridCol w="2057384"/>
                <a:gridCol w="3810017"/>
                <a:gridCol w="2743200"/>
              </a:tblGrid>
              <a:tr h="370840">
                <a:tc>
                  <a:txBody>
                    <a:bodyPr/>
                    <a:lstStyle/>
                    <a:p>
                      <a:r>
                        <a:rPr lang="en-US" dirty="0" smtClean="0"/>
                        <a:t>Task</a:t>
                      </a:r>
                      <a:endParaRPr lang="en-US" dirty="0"/>
                    </a:p>
                  </a:txBody>
                  <a:tcPr/>
                </a:tc>
                <a:tc>
                  <a:txBody>
                    <a:bodyPr/>
                    <a:lstStyle/>
                    <a:p>
                      <a:r>
                        <a:rPr lang="en-US" dirty="0" smtClean="0"/>
                        <a:t>Purpose</a:t>
                      </a:r>
                      <a:endParaRPr lang="en-US" dirty="0"/>
                    </a:p>
                  </a:txBody>
                  <a:tcPr/>
                </a:tc>
                <a:tc>
                  <a:txBody>
                    <a:bodyPr/>
                    <a:lstStyle/>
                    <a:p>
                      <a:r>
                        <a:rPr lang="en-US" dirty="0" smtClean="0"/>
                        <a:t>Contact / Leader</a:t>
                      </a:r>
                      <a:endParaRPr lang="en-US" dirty="0"/>
                    </a:p>
                  </a:txBody>
                  <a:tcPr/>
                </a:tc>
              </a:tr>
              <a:tr h="370840">
                <a:tc>
                  <a:txBody>
                    <a:bodyPr/>
                    <a:lstStyle/>
                    <a:p>
                      <a:r>
                        <a:rPr lang="en-US" dirty="0" smtClean="0"/>
                        <a:t>TSA3.1 (CERN)</a:t>
                      </a:r>
                      <a:endParaRPr lang="en-US" dirty="0"/>
                    </a:p>
                  </a:txBody>
                  <a:tcPr/>
                </a:tc>
                <a:tc>
                  <a:txBody>
                    <a:bodyPr/>
                    <a:lstStyle/>
                    <a:p>
                      <a:r>
                        <a:rPr lang="en-US" dirty="0" smtClean="0"/>
                        <a:t>Management</a:t>
                      </a:r>
                      <a:endParaRPr lang="en-US" dirty="0"/>
                    </a:p>
                  </a:txBody>
                  <a:tcPr/>
                </a:tc>
                <a:tc>
                  <a:txBody>
                    <a:bodyPr/>
                    <a:lstStyle/>
                    <a:p>
                      <a:r>
                        <a:rPr lang="en-US" dirty="0" smtClean="0"/>
                        <a:t>Jamie</a:t>
                      </a:r>
                      <a:r>
                        <a:rPr lang="en-US" baseline="0" dirty="0" smtClean="0"/>
                        <a:t> Shiers (50%)</a:t>
                      </a:r>
                      <a:endParaRPr lang="en-US" dirty="0"/>
                    </a:p>
                  </a:txBody>
                  <a:tcPr/>
                </a:tc>
              </a:tr>
              <a:tr h="370840">
                <a:tc>
                  <a:txBody>
                    <a:bodyPr/>
                    <a:lstStyle/>
                    <a:p>
                      <a:r>
                        <a:rPr lang="en-US" smtClean="0"/>
                        <a:t>TSA3.2 </a:t>
                      </a:r>
                      <a:endParaRPr lang="en-US" dirty="0"/>
                    </a:p>
                  </a:txBody>
                  <a:tcPr/>
                </a:tc>
                <a:tc>
                  <a:txBody>
                    <a:bodyPr/>
                    <a:lstStyle/>
                    <a:p>
                      <a:r>
                        <a:rPr lang="en-US" dirty="0" smtClean="0"/>
                        <a:t>Shared Services &amp; Tools</a:t>
                      </a:r>
                    </a:p>
                    <a:p>
                      <a:pPr marL="800100" lvl="1" indent="-342900">
                        <a:buFont typeface="+mj-lt"/>
                        <a:buAutoNum type="arabicPeriod"/>
                      </a:pPr>
                      <a:r>
                        <a:rPr lang="en-US" dirty="0" smtClean="0"/>
                        <a:t>Dashboards</a:t>
                      </a:r>
                    </a:p>
                    <a:p>
                      <a:pPr marL="800100" lvl="1" indent="-342900">
                        <a:buFont typeface="+mj-lt"/>
                        <a:buAutoNum type="arabicPeriod"/>
                      </a:pPr>
                      <a:r>
                        <a:rPr lang="en-US" dirty="0" smtClean="0"/>
                        <a:t>Applications</a:t>
                      </a:r>
                    </a:p>
                    <a:p>
                      <a:pPr marL="800100" lvl="1" indent="-342900">
                        <a:buFont typeface="+mj-lt"/>
                        <a:buAutoNum type="arabicPeriod"/>
                      </a:pPr>
                      <a:r>
                        <a:rPr lang="en-US" dirty="0" smtClean="0"/>
                        <a:t>Services</a:t>
                      </a:r>
                    </a:p>
                    <a:p>
                      <a:pPr marL="800100" lvl="1" indent="-342900">
                        <a:buFont typeface="+mj-lt"/>
                        <a:buAutoNum type="arabicPeriod"/>
                      </a:pPr>
                      <a:r>
                        <a:rPr lang="en-US" dirty="0" smtClean="0"/>
                        <a:t>Workflows</a:t>
                      </a:r>
                      <a:r>
                        <a:rPr lang="en-US" baseline="0" dirty="0" smtClean="0"/>
                        <a:t> &amp; Schedulers</a:t>
                      </a:r>
                    </a:p>
                    <a:p>
                      <a:pPr marL="800100" lvl="1" indent="-342900">
                        <a:buFont typeface="+mj-lt"/>
                        <a:buAutoNum type="arabicPeriod"/>
                      </a:pPr>
                      <a:r>
                        <a:rPr lang="en-US" baseline="0" dirty="0" smtClean="0"/>
                        <a:t>MPI</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Jamie</a:t>
                      </a:r>
                      <a:r>
                        <a:rPr lang="en-US" baseline="0" dirty="0" smtClean="0"/>
                        <a:t> Shiers</a:t>
                      </a:r>
                      <a:endParaRPr lang="en-US" dirty="0" smtClean="0"/>
                    </a:p>
                  </a:txBody>
                  <a:tcPr/>
                </a:tc>
              </a:tr>
              <a:tr h="370840">
                <a:tc>
                  <a:txBody>
                    <a:bodyPr/>
                    <a:lstStyle/>
                    <a:p>
                      <a:r>
                        <a:rPr lang="en-US" dirty="0" smtClean="0"/>
                        <a:t>TSA3.3</a:t>
                      </a:r>
                      <a:endParaRPr lang="en-US" dirty="0"/>
                    </a:p>
                  </a:txBody>
                  <a:tcPr/>
                </a:tc>
                <a:tc>
                  <a:txBody>
                    <a:bodyPr/>
                    <a:lstStyle/>
                    <a:p>
                      <a:r>
                        <a:rPr lang="en-US" dirty="0" smtClean="0"/>
                        <a:t>Services</a:t>
                      </a:r>
                      <a:r>
                        <a:rPr lang="en-US" baseline="0" dirty="0" smtClean="0"/>
                        <a:t> for HEP</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Maria Girone</a:t>
                      </a:r>
                    </a:p>
                  </a:txBody>
                  <a:tcPr/>
                </a:tc>
              </a:tr>
              <a:tr h="370840">
                <a:tc>
                  <a:txBody>
                    <a:bodyPr/>
                    <a:lstStyle/>
                    <a:p>
                      <a:r>
                        <a:rPr lang="en-US" dirty="0" smtClean="0"/>
                        <a:t>TSA3.4</a:t>
                      </a:r>
                      <a:endParaRPr lang="en-US" dirty="0"/>
                    </a:p>
                  </a:txBody>
                  <a:tcPr/>
                </a:tc>
                <a:tc>
                  <a:txBody>
                    <a:bodyPr/>
                    <a:lstStyle/>
                    <a:p>
                      <a:r>
                        <a:rPr lang="en-US" dirty="0" smtClean="0"/>
                        <a:t>Services for LS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Johan Montagnat</a:t>
                      </a:r>
                    </a:p>
                  </a:txBody>
                  <a:tcPr/>
                </a:tc>
              </a:tr>
              <a:tr h="370840">
                <a:tc>
                  <a:txBody>
                    <a:bodyPr/>
                    <a:lstStyle/>
                    <a:p>
                      <a:r>
                        <a:rPr lang="en-US" dirty="0" smtClean="0"/>
                        <a:t>TSA3.5</a:t>
                      </a:r>
                      <a:endParaRPr lang="en-US" dirty="0"/>
                    </a:p>
                  </a:txBody>
                  <a:tcPr/>
                </a:tc>
                <a:tc>
                  <a:txBody>
                    <a:bodyPr/>
                    <a:lstStyle/>
                    <a:p>
                      <a:r>
                        <a:rPr lang="en-US" dirty="0" smtClean="0"/>
                        <a:t>Services for A&amp;A</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Claudio Vuerli</a:t>
                      </a:r>
                    </a:p>
                  </a:txBody>
                  <a:tcPr/>
                </a:tc>
              </a:tr>
              <a:tr h="370840">
                <a:tc>
                  <a:txBody>
                    <a:bodyPr/>
                    <a:lstStyle/>
                    <a:p>
                      <a:r>
                        <a:rPr lang="en-US" dirty="0" smtClean="0"/>
                        <a:t>TSA3.6</a:t>
                      </a:r>
                      <a:endParaRPr lang="en-US" dirty="0"/>
                    </a:p>
                  </a:txBody>
                  <a:tcPr/>
                </a:tc>
                <a:tc>
                  <a:txBody>
                    <a:bodyPr/>
                    <a:lstStyle/>
                    <a:p>
                      <a:r>
                        <a:rPr lang="en-US" dirty="0" smtClean="0"/>
                        <a:t>Services for ES</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0" dirty="0" smtClean="0"/>
                        <a:t>Horst </a:t>
                      </a:r>
                      <a:r>
                        <a:rPr lang="en-US" b="0" dirty="0" err="1" smtClean="0"/>
                        <a:t>Schwichtenberg</a:t>
                      </a:r>
                      <a:endParaRPr lang="en-US" b="0" dirty="0" smtClean="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B1A433B-4C15-E748-80B9-B85AA17B0A47}" type="slidenum">
              <a:rPr lang="en-US"/>
              <a:pPr/>
              <a:t>6</a:t>
            </a:fld>
            <a:endParaRPr lang="en-US"/>
          </a:p>
        </p:txBody>
      </p:sp>
      <p:graphicFrame>
        <p:nvGraphicFramePr>
          <p:cNvPr id="3" name="Table 2"/>
          <p:cNvGraphicFramePr>
            <a:graphicFrameLocks noGrp="1"/>
          </p:cNvGraphicFramePr>
          <p:nvPr/>
        </p:nvGraphicFramePr>
        <p:xfrm>
          <a:off x="152400" y="0"/>
          <a:ext cx="8839200" cy="6319847"/>
        </p:xfrm>
        <a:graphic>
          <a:graphicData uri="http://schemas.openxmlformats.org/drawingml/2006/table">
            <a:tbl>
              <a:tblPr/>
              <a:tblGrid>
                <a:gridCol w="1062038"/>
                <a:gridCol w="1244600"/>
                <a:gridCol w="811212"/>
                <a:gridCol w="809625"/>
                <a:gridCol w="774700"/>
                <a:gridCol w="808038"/>
                <a:gridCol w="833437"/>
                <a:gridCol w="831850"/>
                <a:gridCol w="831850"/>
                <a:gridCol w="831850"/>
              </a:tblGrid>
              <a:tr h="1146175">
                <a:tc rowSpan="2">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Participant Number</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Participant Short name / Lead Beneficiary</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gridSpan="6">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400" b="1" i="0" u="none" strike="noStrike" cap="none" normalizeH="0" baseline="0">
                          <a:ln>
                            <a:noFill/>
                          </a:ln>
                          <a:solidFill>
                            <a:schemeClr val="tx1"/>
                          </a:solidFill>
                          <a:effectLst/>
                          <a:latin typeface="Calibri" charset="0"/>
                          <a:ea typeface="Calibri" charset="0"/>
                          <a:cs typeface="Times New Roman" charset="0"/>
                        </a:rPr>
                        <a:t>WP 6 (SA3): Services for Heavy User Communities</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Person Months per Task</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Person Months per Effort Type</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Total Person Months</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458788">
                <a:tc vMerge="1">
                  <a:txBody>
                    <a:bodyPr/>
                    <a:lstStyle/>
                    <a:p>
                      <a:endParaRPr lang="en-US"/>
                    </a:p>
                  </a:txBody>
                  <a:tcPr/>
                </a:tc>
                <a:tc vMerge="1">
                  <a:txBody>
                    <a:bodyPr/>
                    <a:lstStyle/>
                    <a:p>
                      <a:endParaRPr lang="en-US"/>
                    </a:p>
                  </a:txBody>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TSA3.1</a:t>
                      </a:r>
                      <a:br>
                        <a:rPr kumimoji="0" lang="en-GB" sz="1200" b="1" i="0" u="none" strike="noStrike" cap="none" normalizeH="0" baseline="0">
                          <a:ln>
                            <a:noFill/>
                          </a:ln>
                          <a:solidFill>
                            <a:schemeClr val="tx1"/>
                          </a:solidFill>
                          <a:effectLst/>
                          <a:latin typeface="Calibri" charset="0"/>
                          <a:ea typeface="Calibri" charset="0"/>
                          <a:cs typeface="Times New Roman" charset="0"/>
                        </a:rPr>
                      </a:b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TSA3.2</a:t>
                      </a:r>
                      <a:br>
                        <a:rPr kumimoji="0" lang="en-GB" sz="1200" b="1" i="0" u="none" strike="noStrike" cap="none" normalizeH="0" baseline="0">
                          <a:ln>
                            <a:noFill/>
                          </a:ln>
                          <a:solidFill>
                            <a:schemeClr val="tx1"/>
                          </a:solidFill>
                          <a:effectLst/>
                          <a:latin typeface="Calibri" charset="0"/>
                          <a:ea typeface="Calibri" charset="0"/>
                          <a:cs typeface="Times New Roman" charset="0"/>
                        </a:rPr>
                      </a:br>
                      <a:r>
                        <a:rPr kumimoji="0" lang="en-GB" sz="1200" b="1" i="0" u="none" strike="noStrike" cap="none" normalizeH="0" baseline="0">
                          <a:ln>
                            <a:noFill/>
                          </a:ln>
                          <a:solidFill>
                            <a:schemeClr val="tx1"/>
                          </a:solidFill>
                          <a:effectLst/>
                          <a:latin typeface="Calibri" charset="0"/>
                          <a:ea typeface="Calibri" charset="0"/>
                          <a:cs typeface="Times New Roman" charset="0"/>
                        </a:rPr>
                        <a:t>+F+CCMST</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TSA3.3</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HEP</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TSA3.4</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LS</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TSA3.5</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A&amp;A</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TSA3.6</a:t>
                      </a:r>
                    </a:p>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ES</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General </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vMerge="1">
                  <a:txBody>
                    <a:bodyPr/>
                    <a:lstStyle/>
                    <a:p>
                      <a:endParaRPr lang="en-US"/>
                    </a:p>
                  </a:txBody>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10</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KIT-G</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27</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27</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27</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61938">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Fraunhofer</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27</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27</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27</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12</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CSIC</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45</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45</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45</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61938">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CSIC</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27</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27</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27</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61938">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CIEMAT</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18</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18</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18</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13</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CSC</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18</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18</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18</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14</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CNRS</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30</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53</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83</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83</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19</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TCD</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21</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21</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21</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21</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INFN</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36</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60</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30</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126</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126</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61938">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INFN</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60</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60</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60</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61938">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UNIPG</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9</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9</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9</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61938">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SPACI</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27</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27</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27</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28</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CYFRONET</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6</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6</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6</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31</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ARNES</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3</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3</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3</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32</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UI SAV</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18</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18</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18</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35</a:t>
                      </a:r>
                      <a:endParaRPr kumimoji="0" lang="en-US" sz="1400" b="1"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CERN</a:t>
                      </a:r>
                      <a:endParaRPr kumimoji="0" lang="en-US" sz="1400" b="1"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18</a:t>
                      </a:r>
                      <a:endParaRPr kumimoji="0" lang="en-US" sz="1400" b="1"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120</a:t>
                      </a:r>
                      <a:endParaRPr kumimoji="0" lang="en-US" sz="1400" b="1"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203</a:t>
                      </a:r>
                      <a:endParaRPr kumimoji="0" lang="en-US" sz="1400" b="1"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1"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341</a:t>
                      </a:r>
                      <a:endParaRPr kumimoji="0" lang="en-US" sz="1400" b="1"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rgbClr val="FF0000"/>
                          </a:solidFill>
                          <a:effectLst/>
                          <a:latin typeface="Calibri" charset="0"/>
                          <a:ea typeface="Calibri" charset="0"/>
                          <a:cs typeface="Times New Roman" charset="0"/>
                        </a:rPr>
                        <a:t>341</a:t>
                      </a:r>
                      <a:endParaRPr kumimoji="0" lang="en-US" sz="1400" b="1" i="0" u="none" strike="noStrike" cap="none" normalizeH="0" baseline="0">
                        <a:ln>
                          <a:noFill/>
                        </a:ln>
                        <a:solidFill>
                          <a:srgbClr val="FF0000"/>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61938">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37</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EMBL</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18</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26</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44</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0" i="0" u="none" strike="noStrike" cap="none" normalizeH="0" baseline="0">
                          <a:ln>
                            <a:noFill/>
                          </a:ln>
                          <a:solidFill>
                            <a:schemeClr val="tx1"/>
                          </a:solidFill>
                          <a:effectLst/>
                          <a:latin typeface="Calibri" charset="0"/>
                          <a:ea typeface="Calibri" charset="0"/>
                          <a:cs typeface="Times New Roman" charset="0"/>
                        </a:rPr>
                        <a:t>44</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r h="261938">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en-US" sz="1400" b="0" i="0" u="none" strike="noStrike" cap="none" normalizeH="0" baseline="0">
                        <a:ln>
                          <a:noFill/>
                        </a:ln>
                        <a:solidFill>
                          <a:schemeClr val="tx1"/>
                        </a:solidFill>
                        <a:effectLst/>
                        <a:latin typeface="Calibri" charset="0"/>
                        <a:ea typeface="Times New Roman"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TOTALS</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18</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rgbClr val="FF0000"/>
                          </a:solidFill>
                          <a:effectLst/>
                          <a:latin typeface="Calibri" charset="0"/>
                          <a:ea typeface="Calibri" charset="0"/>
                          <a:cs typeface="Times New Roman" charset="0"/>
                        </a:rPr>
                        <a:t>315</a:t>
                      </a:r>
                      <a:endParaRPr kumimoji="0" lang="en-US" sz="1400" b="0" i="0" u="none" strike="noStrike" cap="none" normalizeH="0" baseline="0">
                        <a:ln>
                          <a:noFill/>
                        </a:ln>
                        <a:solidFill>
                          <a:srgbClr val="FF0000"/>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rgbClr val="FF0000"/>
                          </a:solidFill>
                          <a:effectLst/>
                          <a:latin typeface="Calibri" charset="0"/>
                          <a:ea typeface="Calibri" charset="0"/>
                          <a:cs typeface="Times New Roman" charset="0"/>
                        </a:rPr>
                        <a:t>263</a:t>
                      </a:r>
                      <a:endParaRPr kumimoji="0" lang="en-US" sz="1400" b="0" i="0" u="none" strike="noStrike" cap="none" normalizeH="0" baseline="0">
                        <a:ln>
                          <a:noFill/>
                        </a:ln>
                        <a:solidFill>
                          <a:srgbClr val="FF0000"/>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79</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30</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27</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a:ln>
                            <a:noFill/>
                          </a:ln>
                          <a:solidFill>
                            <a:schemeClr val="tx1"/>
                          </a:solidFill>
                          <a:effectLst/>
                          <a:latin typeface="Calibri" charset="0"/>
                          <a:ea typeface="Calibri" charset="0"/>
                          <a:cs typeface="Times New Roman" charset="0"/>
                        </a:rPr>
                        <a:t>732</a:t>
                      </a:r>
                      <a:endParaRPr kumimoji="0" lang="en-US" sz="1400" b="0" i="0" u="none" strike="noStrike" cap="none" normalizeH="0" baseline="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en-GB" sz="1200" b="1" i="0" u="none" strike="noStrike" cap="none" normalizeH="0" baseline="0" dirty="0">
                          <a:ln>
                            <a:noFill/>
                          </a:ln>
                          <a:solidFill>
                            <a:schemeClr val="tx1"/>
                          </a:solidFill>
                          <a:effectLst/>
                          <a:latin typeface="Calibri" charset="0"/>
                          <a:ea typeface="Calibri" charset="0"/>
                          <a:cs typeface="Times New Roman" charset="0"/>
                        </a:rPr>
                        <a:t>732</a:t>
                      </a:r>
                      <a:endParaRPr kumimoji="0" lang="en-US" sz="1400" b="0" i="0" u="none" strike="noStrike" cap="none" normalizeH="0" baseline="0" dirty="0">
                        <a:ln>
                          <a:noFill/>
                        </a:ln>
                        <a:solidFill>
                          <a:schemeClr val="tx1"/>
                        </a:solidFill>
                        <a:effectLst/>
                        <a:latin typeface="Calibri" charset="0"/>
                        <a:ea typeface="Calibri" charset="0"/>
                        <a:cs typeface="Times New Roman" charset="0"/>
                      </a:endParaRPr>
                    </a:p>
                  </a:txBody>
                  <a:tcPr marL="57157" marR="57157"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2B979EC-C478-594C-8623-5C89DCD70304}" type="slidenum">
              <a:rPr lang="en-US" smtClean="0"/>
              <a:pPr/>
              <a:t>7</a:t>
            </a:fld>
            <a:endParaRPr lang="en-US"/>
          </a:p>
        </p:txBody>
      </p:sp>
      <p:pic>
        <p:nvPicPr>
          <p:cNvPr id="5" name="Picture 4"/>
          <p:cNvPicPr>
            <a:picLocks noChangeAspect="1"/>
          </p:cNvPicPr>
          <p:nvPr/>
        </p:nvPicPr>
        <p:blipFill>
          <a:blip r:embed="rId2"/>
          <a:stretch>
            <a:fillRect/>
          </a:stretch>
        </p:blipFill>
        <p:spPr>
          <a:xfrm>
            <a:off x="25400" y="1035050"/>
            <a:ext cx="9093200" cy="4787900"/>
          </a:xfrm>
          <a:prstGeom prst="rect">
            <a:avLst/>
          </a:prstGeom>
        </p:spPr>
      </p:pic>
      <p:sp>
        <p:nvSpPr>
          <p:cNvPr id="6" name="TextBox 5"/>
          <p:cNvSpPr txBox="1"/>
          <p:nvPr/>
        </p:nvSpPr>
        <p:spPr>
          <a:xfrm>
            <a:off x="279743" y="5867400"/>
            <a:ext cx="8407057" cy="369332"/>
          </a:xfrm>
          <a:prstGeom prst="rect">
            <a:avLst/>
          </a:prstGeom>
          <a:solidFill>
            <a:schemeClr val="accent2">
              <a:lumMod val="40000"/>
              <a:lumOff val="60000"/>
            </a:schemeClr>
          </a:solidFill>
        </p:spPr>
        <p:txBody>
          <a:bodyPr wrap="none" rtlCol="0">
            <a:spAutoFit/>
          </a:bodyPr>
          <a:lstStyle/>
          <a:p>
            <a:r>
              <a:rPr lang="en-US" dirty="0" smtClean="0"/>
              <a:t>In other words, producing the deliverables is expected to cost ~1 FTE in 1</a:t>
            </a:r>
            <a:r>
              <a:rPr lang="en-US" baseline="30000" dirty="0" smtClean="0"/>
              <a:t>st</a:t>
            </a:r>
            <a:r>
              <a:rPr lang="en-US" dirty="0" smtClean="0"/>
              <a:t> year! </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72B979EC-C478-594C-8623-5C89DCD70304}" type="slidenum">
              <a:rPr lang="en-US" smtClean="0"/>
              <a:pPr/>
              <a:t>8</a:t>
            </a:fld>
            <a:endParaRPr lang="en-US"/>
          </a:p>
        </p:txBody>
      </p:sp>
      <p:pic>
        <p:nvPicPr>
          <p:cNvPr id="5" name="Picture 4"/>
          <p:cNvPicPr>
            <a:picLocks noChangeAspect="1"/>
          </p:cNvPicPr>
          <p:nvPr/>
        </p:nvPicPr>
        <p:blipFill>
          <a:blip r:embed="rId2"/>
          <a:stretch>
            <a:fillRect/>
          </a:stretch>
        </p:blipFill>
        <p:spPr>
          <a:xfrm>
            <a:off x="69850" y="0"/>
            <a:ext cx="9004300" cy="5346700"/>
          </a:xfrm>
          <a:prstGeom prst="rect">
            <a:avLst/>
          </a:prstGeom>
        </p:spPr>
      </p:pic>
      <p:pic>
        <p:nvPicPr>
          <p:cNvPr id="6" name="Picture 5"/>
          <p:cNvPicPr>
            <a:picLocks noChangeAspect="1"/>
          </p:cNvPicPr>
          <p:nvPr/>
        </p:nvPicPr>
        <p:blipFill>
          <a:blip r:embed="rId3"/>
          <a:stretch>
            <a:fillRect/>
          </a:stretch>
        </p:blipFill>
        <p:spPr>
          <a:xfrm>
            <a:off x="-38100" y="5105400"/>
            <a:ext cx="9105900" cy="3238500"/>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Additional Work</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Timesheets: need to be filled, saved and validated – please do at end of each month!</a:t>
            </a:r>
          </a:p>
          <a:p>
            <a:r>
              <a:rPr lang="en-US" dirty="0" smtClean="0"/>
              <a:t>In addition, we have to review other MS &amp; D, contribute to various papers and presentations, the quarterly report, monthly timesheets, the weekly reports to the AMB, the EGI TF &amp; UF etc.</a:t>
            </a:r>
          </a:p>
          <a:p>
            <a:r>
              <a:rPr lang="en-US" dirty="0" smtClean="0"/>
              <a:t>The load has to be shared – not only within SA3 but also with other group members!</a:t>
            </a:r>
          </a:p>
          <a:p>
            <a:r>
              <a:rPr lang="en-US" b="1" dirty="0" smtClean="0"/>
              <a:t>A very important D coming up is that on sustainability! We will discuss in more detail at Wednesday’s group meeting</a:t>
            </a:r>
            <a:endParaRPr lang="en-US" b="1" dirty="0"/>
          </a:p>
        </p:txBody>
      </p:sp>
      <p:sp>
        <p:nvSpPr>
          <p:cNvPr id="4" name="Slide Number Placeholder 3"/>
          <p:cNvSpPr>
            <a:spLocks noGrp="1"/>
          </p:cNvSpPr>
          <p:nvPr>
            <p:ph type="sldNum" sz="quarter" idx="12"/>
          </p:nvPr>
        </p:nvSpPr>
        <p:spPr/>
        <p:txBody>
          <a:bodyPr/>
          <a:lstStyle/>
          <a:p>
            <a:fld id="{72B979EC-C478-594C-8623-5C89DCD70304}" type="slidenum">
              <a:rPr lang="en-US" smtClean="0"/>
              <a:pPr/>
              <a:t>9</a:t>
            </a:fld>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EGI-InSPIRE-Slide-Template_v4">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EGI-InSPIRE-Slide-Template_v4.pot</Template>
  <TotalTime>25441</TotalTime>
  <Words>1124</Words>
  <Application>Microsoft Macintosh PowerPoint</Application>
  <PresentationFormat>On-screen Show (4:3)</PresentationFormat>
  <Paragraphs>210</Paragraphs>
  <Slides>16</Slides>
  <Notes>0</Notes>
  <HiddenSlides>0</HiddenSlides>
  <MMClips>0</MMClips>
  <ScaleCrop>false</ScaleCrop>
  <HeadingPairs>
    <vt:vector size="4" baseType="variant">
      <vt:variant>
        <vt:lpstr>Design Template</vt:lpstr>
      </vt:variant>
      <vt:variant>
        <vt:i4>1</vt:i4>
      </vt:variant>
      <vt:variant>
        <vt:lpstr>Slide Titles</vt:lpstr>
      </vt:variant>
      <vt:variant>
        <vt:i4>16</vt:i4>
      </vt:variant>
    </vt:vector>
  </HeadingPairs>
  <TitlesOfParts>
    <vt:vector size="17" baseType="lpstr">
      <vt:lpstr>EGI-InSPIRE-Slide-Template_v4</vt:lpstr>
      <vt:lpstr>EGI-InSPIRE SA3</vt:lpstr>
      <vt:lpstr>Meeting Objectives</vt:lpstr>
      <vt:lpstr>Slide 3</vt:lpstr>
      <vt:lpstr>Slide 4</vt:lpstr>
      <vt:lpstr>Task Contacts</vt:lpstr>
      <vt:lpstr>Slide 6</vt:lpstr>
      <vt:lpstr>Slide 7</vt:lpstr>
      <vt:lpstr>Slide 8</vt:lpstr>
      <vt:lpstr>Additional Work</vt:lpstr>
      <vt:lpstr>Current Staff</vt:lpstr>
      <vt:lpstr>Outstanding Work</vt:lpstr>
      <vt:lpstr>Workplan</vt:lpstr>
      <vt:lpstr>WP6 objectives</vt:lpstr>
      <vt:lpstr>Slide 14</vt:lpstr>
      <vt:lpstr>Who has done what?</vt:lpstr>
      <vt:lpstr>Summary</vt:lpstr>
    </vt:vector>
  </TitlesOfParts>
  <Manager/>
  <Company>CERN</Company>
  <LinksUpToDate>false</LinksUpToDate>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Jamie Shiers</dc:creator>
  <cp:keywords/>
  <dc:description/>
  <cp:lastModifiedBy>Jamie Shiers</cp:lastModifiedBy>
  <cp:revision>154</cp:revision>
  <cp:lastPrinted>2010-09-30T08:11:15Z</cp:lastPrinted>
  <dcterms:created xsi:type="dcterms:W3CDTF">2010-11-01T16:21:47Z</dcterms:created>
  <dcterms:modified xsi:type="dcterms:W3CDTF">2010-11-01T19:09:15Z</dcterms:modified>
  <cp:category/>
</cp:coreProperties>
</file>