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Default Extension="fntdata" ContentType="application/x-fontdata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theme/theme3.xml" ContentType="application/vnd.openxmlformats-officedocument.theme+xml"/>
  <Default Extension="pdf" ContentType="application/pdf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2" showSpecialPlsOnTitleSld="0" embedTrueTypeFonts="1" saveSubsetFonts="1">
  <p:sldMasterIdLst>
    <p:sldMasterId r:id="rId1"/>
  </p:sldMasterIdLst>
  <p:notesMasterIdLst>
    <p:notesMasterId r:id="rId40"/>
  </p:notesMasterIdLst>
  <p:handoutMasterIdLst>
    <p:handoutMasterId r:id="rId41"/>
  </p:handoutMasterIdLst>
  <p:sldIdLst>
    <p:sldId id="258" r:id="rId2"/>
    <p:sldId id="581" r:id="rId3"/>
    <p:sldId id="374" r:id="rId4"/>
    <p:sldId id="377" r:id="rId5"/>
    <p:sldId id="373" r:id="rId6"/>
    <p:sldId id="580" r:id="rId7"/>
    <p:sldId id="606" r:id="rId8"/>
    <p:sldId id="607" r:id="rId9"/>
    <p:sldId id="636" r:id="rId10"/>
    <p:sldId id="635" r:id="rId11"/>
    <p:sldId id="634" r:id="rId12"/>
    <p:sldId id="605" r:id="rId13"/>
    <p:sldId id="421" r:id="rId14"/>
    <p:sldId id="610" r:id="rId15"/>
    <p:sldId id="611" r:id="rId16"/>
    <p:sldId id="613" r:id="rId17"/>
    <p:sldId id="614" r:id="rId18"/>
    <p:sldId id="621" r:id="rId19"/>
    <p:sldId id="624" r:id="rId20"/>
    <p:sldId id="615" r:id="rId21"/>
    <p:sldId id="618" r:id="rId22"/>
    <p:sldId id="640" r:id="rId23"/>
    <p:sldId id="616" r:id="rId24"/>
    <p:sldId id="620" r:id="rId25"/>
    <p:sldId id="619" r:id="rId26"/>
    <p:sldId id="637" r:id="rId27"/>
    <p:sldId id="633" r:id="rId28"/>
    <p:sldId id="617" r:id="rId29"/>
    <p:sldId id="602" r:id="rId30"/>
    <p:sldId id="622" r:id="rId31"/>
    <p:sldId id="631" r:id="rId32"/>
    <p:sldId id="632" r:id="rId33"/>
    <p:sldId id="625" r:id="rId34"/>
    <p:sldId id="638" r:id="rId35"/>
    <p:sldId id="437" r:id="rId36"/>
    <p:sldId id="623" r:id="rId37"/>
    <p:sldId id="278" r:id="rId38"/>
    <p:sldId id="609" r:id="rId39"/>
  </p:sldIdLst>
  <p:sldSz cx="9144000" cy="6858000" type="screen4x3"/>
  <p:notesSz cx="6946900" cy="10007600"/>
  <p:embeddedFontLst>
    <p:embeddedFont>
      <p:font typeface="Freestyle Script"/>
      <p:regular r:id="rId42"/>
    </p:embeddedFont>
    <p:embeddedFont>
      <p:font typeface="Garamond"/>
      <p:regular r:id="rId43"/>
      <p:bold r:id="rId44"/>
      <p:italic r:id="rId45"/>
    </p:embeddedFont>
    <p:embeddedFont>
      <p:font typeface="Euclid Symbol" charset="2"/>
      <p:regular r:id="rId46"/>
      <p:bold r:id="rId47"/>
      <p:italic r:id="rId48"/>
      <p:boldItalic r:id="rId49"/>
    </p:embeddedFont>
    <p:embeddedFont>
      <p:font typeface="Calibri"/>
      <p:regular r:id="rId50"/>
      <p:bold r:id="rId51"/>
      <p:italic r:id="rId52"/>
      <p:boldItalic r:id="rId53"/>
    </p:embeddedFont>
    <p:embeddedFont>
      <p:font typeface="MT Extra" charset="2"/>
      <p:regular r:id="rId54"/>
    </p:embeddedFont>
    <p:embeddedFont>
      <p:font typeface="Times"/>
      <p:regular r:id="rId55"/>
      <p:bold r:id="rId56"/>
      <p:italic r:id="rId57"/>
      <p:boldItalic r:id="rId58"/>
    </p:embeddedFont>
    <p:embeddedFont>
      <p:font typeface="MS PGothic"/>
      <p:regular r:id="rId59"/>
    </p:embeddedFont>
    <p:embeddedFont>
      <p:font typeface="Wingdings 2" charset="2"/>
      <p:regular r:id="rId60"/>
    </p:embeddedFont>
    <p:embeddedFont>
      <p:font typeface="Arial Unicode MS"/>
      <p:regular r:id="rId61"/>
    </p:embeddedFont>
    <p:embeddedFont>
      <p:font typeface="Lucida Sans Unicode"/>
      <p:regular r:id="rId62"/>
    </p:embeddedFont>
    <p:embeddedFont>
      <p:font typeface="Webdings" charset="2"/>
      <p:regular r:id="rId63"/>
    </p:embeddedFont>
    <p:embeddedFont>
      <p:font typeface="Tahoma"/>
      <p:regular r:id="rId64"/>
      <p:bold r:id="rId65"/>
    </p:embeddedFont>
    <p:embeddedFont>
      <p:font typeface="Arial Rounded MT Bold"/>
      <p:regular r:id="rId6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E10000"/>
    <a:srgbClr val="BD79FC"/>
    <a:srgbClr val="FCFFEC"/>
    <a:srgbClr val="FFFFCC"/>
    <a:srgbClr val="0000CC"/>
    <a:srgbClr val="0000FF"/>
    <a:srgbClr val="FFCCFF"/>
    <a:srgbClr val="FF9900"/>
    <a:srgbClr val="DEA900"/>
    <a:srgbClr val="99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snapVertSplitter="1" vertBarState="minimized">
    <p:restoredLeft sz="15710" autoAdjust="0"/>
    <p:restoredTop sz="99799" autoAdjust="0"/>
  </p:normalViewPr>
  <p:slideViewPr>
    <p:cSldViewPr>
      <p:cViewPr varScale="1">
        <p:scale>
          <a:sx n="103" d="100"/>
          <a:sy n="103" d="100"/>
        </p:scale>
        <p:origin x="-11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font" Target="fonts/font22.fntdata"/><Relationship Id="rId64" Type="http://schemas.openxmlformats.org/officeDocument/2006/relationships/font" Target="fonts/font23.fntdata"/><Relationship Id="rId65" Type="http://schemas.openxmlformats.org/officeDocument/2006/relationships/font" Target="fonts/font24.fntdata"/><Relationship Id="rId66" Type="http://schemas.openxmlformats.org/officeDocument/2006/relationships/font" Target="fonts/font25.fntdata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font" Target="fonts/font9.fntdata"/><Relationship Id="rId51" Type="http://schemas.openxmlformats.org/officeDocument/2006/relationships/font" Target="fonts/font10.fntdata"/><Relationship Id="rId52" Type="http://schemas.openxmlformats.org/officeDocument/2006/relationships/font" Target="fonts/font11.fntdata"/><Relationship Id="rId53" Type="http://schemas.openxmlformats.org/officeDocument/2006/relationships/font" Target="fonts/font12.fntdata"/><Relationship Id="rId54" Type="http://schemas.openxmlformats.org/officeDocument/2006/relationships/font" Target="fonts/font13.fntdata"/><Relationship Id="rId55" Type="http://schemas.openxmlformats.org/officeDocument/2006/relationships/font" Target="fonts/font14.fntdata"/><Relationship Id="rId56" Type="http://schemas.openxmlformats.org/officeDocument/2006/relationships/font" Target="fonts/font15.fntdata"/><Relationship Id="rId57" Type="http://schemas.openxmlformats.org/officeDocument/2006/relationships/font" Target="fonts/font16.fntdata"/><Relationship Id="rId58" Type="http://schemas.openxmlformats.org/officeDocument/2006/relationships/font" Target="fonts/font17.fntdata"/><Relationship Id="rId59" Type="http://schemas.openxmlformats.org/officeDocument/2006/relationships/font" Target="fonts/font18.fntdata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font" Target="fonts/font1.fntdata"/><Relationship Id="rId43" Type="http://schemas.openxmlformats.org/officeDocument/2006/relationships/font" Target="fonts/font2.fntdata"/><Relationship Id="rId44" Type="http://schemas.openxmlformats.org/officeDocument/2006/relationships/font" Target="fonts/font3.fntdata"/><Relationship Id="rId45" Type="http://schemas.openxmlformats.org/officeDocument/2006/relationships/font" Target="fonts/font4.fntdata"/><Relationship Id="rId46" Type="http://schemas.openxmlformats.org/officeDocument/2006/relationships/font" Target="fonts/font5.fntdata"/><Relationship Id="rId47" Type="http://schemas.openxmlformats.org/officeDocument/2006/relationships/font" Target="fonts/font6.fntdata"/><Relationship Id="rId48" Type="http://schemas.openxmlformats.org/officeDocument/2006/relationships/font" Target="fonts/font7.fntdata"/><Relationship Id="rId4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font" Target="fonts/font19.fntdata"/><Relationship Id="rId61" Type="http://schemas.openxmlformats.org/officeDocument/2006/relationships/font" Target="fonts/font20.fntdata"/><Relationship Id="rId62" Type="http://schemas.openxmlformats.org/officeDocument/2006/relationships/font" Target="fonts/font21.fntdata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66" tIns="47983" rIns="95966" bIns="47983" numCol="1" anchor="t" anchorCtr="0" compatLnSpc="1">
            <a:prstTxWarp prst="textNoShape">
              <a:avLst/>
            </a:prstTxWarp>
          </a:bodyPr>
          <a:lstStyle>
            <a:lvl1pPr defTabSz="96043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66" tIns="47983" rIns="95966" bIns="47983" numCol="1" anchor="t" anchorCtr="0" compatLnSpc="1">
            <a:prstTxWarp prst="textNoShape">
              <a:avLst/>
            </a:prstTxWarp>
          </a:bodyPr>
          <a:lstStyle>
            <a:lvl1pPr algn="r" defTabSz="96043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0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7538"/>
            <a:ext cx="30099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66" tIns="47983" rIns="95966" bIns="47983" numCol="1" anchor="b" anchorCtr="0" compatLnSpc="1">
            <a:prstTxWarp prst="textNoShape">
              <a:avLst/>
            </a:prstTxWarp>
          </a:bodyPr>
          <a:lstStyle>
            <a:lvl1pPr defTabSz="96043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0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9507538"/>
            <a:ext cx="30099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66" tIns="47983" rIns="95966" bIns="47983" numCol="1" anchor="b" anchorCtr="0" compatLnSpc="1">
            <a:prstTxWarp prst="textNoShape">
              <a:avLst/>
            </a:prstTxWarp>
          </a:bodyPr>
          <a:lstStyle>
            <a:lvl1pPr algn="r" defTabSz="96043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0C9266C3-96A6-42E2-B08E-FE69F6986C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66" tIns="47983" rIns="95966" bIns="47983" numCol="1" anchor="t" anchorCtr="0" compatLnSpc="1">
            <a:prstTxWarp prst="textNoShape">
              <a:avLst/>
            </a:prstTxWarp>
          </a:bodyPr>
          <a:lstStyle>
            <a:lvl1pPr defTabSz="96043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66" tIns="47983" rIns="95966" bIns="47983" numCol="1" anchor="t" anchorCtr="0" compatLnSpc="1">
            <a:prstTxWarp prst="textNoShape">
              <a:avLst/>
            </a:prstTxWarp>
          </a:bodyPr>
          <a:lstStyle>
            <a:lvl1pPr algn="r" defTabSz="96043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1550" y="750888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754563"/>
            <a:ext cx="5095875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66" tIns="47983" rIns="95966" bIns="479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7538"/>
            <a:ext cx="30099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66" tIns="47983" rIns="95966" bIns="47983" numCol="1" anchor="b" anchorCtr="0" compatLnSpc="1">
            <a:prstTxWarp prst="textNoShape">
              <a:avLst/>
            </a:prstTxWarp>
          </a:bodyPr>
          <a:lstStyle>
            <a:lvl1pPr defTabSz="96043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9507538"/>
            <a:ext cx="30099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66" tIns="47983" rIns="95966" bIns="47983" numCol="1" anchor="b" anchorCtr="0" compatLnSpc="1">
            <a:prstTxWarp prst="textNoShape">
              <a:avLst/>
            </a:prstTxWarp>
          </a:bodyPr>
          <a:lstStyle>
            <a:lvl1pPr algn="r" defTabSz="96043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E3A2A76D-C631-46CF-AF21-C18EB03A8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77F2B4-EEC6-4FA4-8684-745ADBF7790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11CAE0-71E3-4F86-82D5-9C07C5EF3F6E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A2A76D-C631-46CF-AF21-C18EB03A808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BDAE72-950A-4978-8558-150A8AE03C6D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1BDF5-CCFB-4CF3-9A29-6F821BD76EE5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A2A76D-C631-46CF-AF21-C18EB03A808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A2A76D-C631-46CF-AF21-C18EB03A808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A2A76D-C631-46CF-AF21-C18EB03A808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A2A76D-C631-46CF-AF21-C18EB03A808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0" y="942975"/>
            <a:ext cx="8610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rgbClr val="0033CC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0"/>
            <a:ext cx="1371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/>
            </a:lvl1pPr>
          </a:lstStyle>
          <a:p>
            <a:r>
              <a:rPr lang="en-US" smtClean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57200" y="6248400"/>
            <a:ext cx="411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600">
                <a:solidFill>
                  <a:srgbClr val="0066FF"/>
                </a:solidFill>
                <a:latin typeface="+mj-lt"/>
              </a:defRPr>
            </a:lvl1pPr>
          </a:lstStyle>
          <a:p>
            <a:pPr>
              <a:defRPr/>
            </a:pPr>
            <a:fld id="{3F916A90-024D-4E8F-A896-F90CF7992E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61BA8-E1A2-4C06-BFB5-0CFDEEDE6D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56107-43D3-40EF-AAE6-83E0AB5A41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E7AB4-5763-4BCF-859B-9E467D90BF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E65AA-9D6E-4EA9-83A3-21E232B7E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71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8000"/>
            </a:lvl1pPr>
          </a:lstStyle>
          <a:p>
            <a:r>
              <a:rPr lang="en-US" altLang="en-US" dirty="0"/>
              <a:t>Click to edit Master title style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57200" y="6248400"/>
            <a:ext cx="3733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fld id="{55521244-82BB-4013-9D99-4A76F85B42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620000" cy="1139825"/>
          </a:xfrm>
        </p:spPr>
        <p:txBody>
          <a:bodyPr/>
          <a:lstStyle>
            <a:lvl1pPr>
              <a:defRPr sz="7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7D008-2172-40C5-B664-D71263EA75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3F61F-6380-4DC8-92A4-ECA9282C0F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DBE9F-2E8D-47F0-ACA8-3716C1A245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97DF3-94A1-4467-B2A9-E3F7BBA71C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9CCED-7636-4F1A-A39E-A1E457441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90B81-0370-4A2B-A400-662148345C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5D37D-6CF1-4CC0-B852-341DA819F4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175"/>
            <a:ext cx="76200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3706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2484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rgbClr val="0066FF"/>
                </a:solidFill>
                <a:latin typeface="Chalkboard"/>
                <a:cs typeface="Chalkboard"/>
              </a:defRPr>
            </a:lvl1pPr>
          </a:lstStyle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3706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66FF"/>
                </a:solidFill>
                <a:latin typeface="+mj-lt"/>
              </a:defRPr>
            </a:lvl1pPr>
          </a:lstStyle>
          <a:p>
            <a:pPr>
              <a:defRPr/>
            </a:pPr>
            <a:fld id="{7FE052A5-0EBA-4DA8-BB04-F4EA854C9C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70695" name="Freeform 7"/>
          <p:cNvSpPr>
            <a:spLocks noChangeArrowheads="1"/>
          </p:cNvSpPr>
          <p:nvPr/>
        </p:nvSpPr>
        <p:spPr bwMode="auto">
          <a:xfrm>
            <a:off x="0" y="942975"/>
            <a:ext cx="8610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rgbClr val="0033CC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70696" name="Line 8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9" name="Picture 2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371600" cy="94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 b="1" i="0">
          <a:solidFill>
            <a:schemeClr val="tx2"/>
          </a:solidFill>
          <a:latin typeface="Arial (headings)"/>
          <a:ea typeface="+mj-ea"/>
          <a:cs typeface="Arial (headings)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Freestyle Script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Freestyle Script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Freestyle Script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Freestyle Script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Freestyle Script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Freestyle Script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Freestyle Script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Freestyle Script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SzPct val="65000"/>
        <a:buFont typeface="Wingdings" pitchFamily="2" charset="2"/>
        <a:buChar char="n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rgbClr val="3366FF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rgbClr val="3366FF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df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df"/><Relationship Id="rId3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3.pdf"/><Relationship Id="rId3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219200"/>
            <a:ext cx="7623175" cy="1828800"/>
          </a:xfrm>
        </p:spPr>
        <p:txBody>
          <a:bodyPr/>
          <a:lstStyle/>
          <a:p>
            <a:pPr eaLnBrk="1" hangingPunct="1"/>
            <a:r>
              <a:rPr lang="en-US" sz="9600" dirty="0" smtClean="0"/>
              <a:t>LHCb Physics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248400"/>
            <a:ext cx="6102350" cy="6096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</a:pPr>
            <a:r>
              <a:rPr lang="en-US" altLang="en-US" sz="3200" i="1" dirty="0" smtClean="0">
                <a:solidFill>
                  <a:schemeClr val="accent6"/>
                </a:solidFill>
                <a:latin typeface="Freestyle Script" pitchFamily="66" charset="0"/>
              </a:rPr>
              <a:t>For the </a:t>
            </a:r>
            <a:r>
              <a:rPr lang="en-US" altLang="en-US" sz="3200" i="1" dirty="0" err="1" smtClean="0">
                <a:solidFill>
                  <a:schemeClr val="accent6"/>
                </a:solidFill>
                <a:latin typeface="Freestyle Script" pitchFamily="66" charset="0"/>
              </a:rPr>
              <a:t>LHCb</a:t>
            </a:r>
            <a:r>
              <a:rPr lang="en-US" altLang="en-US" sz="3200" i="1" dirty="0" smtClean="0">
                <a:solidFill>
                  <a:schemeClr val="accent6"/>
                </a:solidFill>
                <a:latin typeface="Freestyle Script" pitchFamily="66" charset="0"/>
              </a:rPr>
              <a:t> Collaboration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172200" y="152400"/>
            <a:ext cx="13652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S. </a:t>
            </a:r>
            <a:r>
              <a:rPr lang="en-US" sz="2400" dirty="0" smtClean="0"/>
              <a:t>Stone</a:t>
            </a:r>
          </a:p>
        </p:txBody>
      </p:sp>
      <p:pic>
        <p:nvPicPr>
          <p:cNvPr id="1639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0" y="152400"/>
            <a:ext cx="9398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52600" cy="1207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524000" y="41910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/>
              <a:t>As You Like It</a:t>
            </a:r>
            <a:endParaRPr lang="en-US" sz="4400" i="1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521244-82BB-4013-9D99-4A76F85B4245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Sub-detector efficiencies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10200"/>
            <a:ext cx="8610600" cy="609600"/>
          </a:xfrm>
        </p:spPr>
        <p:txBody>
          <a:bodyPr/>
          <a:lstStyle/>
          <a:p>
            <a:r>
              <a:rPr lang="en-US" sz="2400" dirty="0" smtClean="0"/>
              <a:t>Some “small” problems: </a:t>
            </a:r>
            <a:r>
              <a:rPr lang="en-US" sz="2400" dirty="0" err="1" smtClean="0"/>
              <a:t>VCSELs</a:t>
            </a:r>
            <a:r>
              <a:rPr lang="en-US" sz="2400" dirty="0" smtClean="0"/>
              <a:t> in several systems,</a:t>
            </a:r>
            <a:r>
              <a:rPr lang="en-US" sz="2400" dirty="0" smtClean="0"/>
              <a:t> HV &amp; high current problems in a few systems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LHCC, CERN Nov. 17, 2010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76045"/>
            <a:ext cx="7488984" cy="4434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Detector Performance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3962400"/>
            <a:ext cx="4419600" cy="2133600"/>
          </a:xfrm>
        </p:spPr>
        <p:txBody>
          <a:bodyPr/>
          <a:lstStyle/>
          <a:p>
            <a:r>
              <a:rPr lang="en-US" sz="2800" dirty="0" smtClean="0"/>
              <a:t>Time resolution on typical B decay modes is  ~60 </a:t>
            </a:r>
            <a:r>
              <a:rPr lang="en-US" sz="2800" dirty="0" err="1" smtClean="0"/>
              <a:t>fs</a:t>
            </a:r>
            <a:r>
              <a:rPr lang="en-US" sz="2800" dirty="0" smtClean="0"/>
              <a:t>, very good but, worse than the expected ~40 </a:t>
            </a:r>
            <a:r>
              <a:rPr lang="en-US" sz="2800" dirty="0" err="1" smtClean="0"/>
              <a:t>fs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067800" cy="2915511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581400"/>
            <a:ext cx="3810000" cy="26526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114801"/>
            <a:ext cx="1905000" cy="286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ID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72000"/>
          </a:xfrm>
        </p:spPr>
        <p:txBody>
          <a:bodyPr/>
          <a:lstStyle/>
          <a:p>
            <a:r>
              <a:rPr lang="en-US" dirty="0" smtClean="0"/>
              <a:t>PID performing well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Close to MC level performance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5" descr="Kpi_DLL0.0_Plu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auto">
          <a:xfrm>
            <a:off x="0" y="1676399"/>
            <a:ext cx="4728951" cy="335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MCTrue_Kpi_DLL0.0_Plu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453777" y="1676400"/>
            <a:ext cx="4690223" cy="332534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8839200" y="4191000"/>
            <a:ext cx="30480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010400" y="4685187"/>
            <a:ext cx="182880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590800" y="4724400"/>
            <a:ext cx="182880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7800" y="4724400"/>
            <a:ext cx="2044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Momentum </a:t>
            </a:r>
            <a:r>
              <a:rPr lang="en-US" dirty="0" err="1" smtClean="0"/>
              <a:t>GeV/c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72200" y="4724400"/>
            <a:ext cx="2044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Momentum </a:t>
            </a:r>
            <a:r>
              <a:rPr lang="en-US" dirty="0" err="1" smtClean="0"/>
              <a:t>GeV/c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371600" y="3124200"/>
            <a:ext cx="943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Data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86313" y="3124200"/>
            <a:ext cx="743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MC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623175" cy="1752600"/>
          </a:xfrm>
        </p:spPr>
        <p:txBody>
          <a:bodyPr/>
          <a:lstStyle/>
          <a:p>
            <a:r>
              <a:rPr lang="en-US" sz="5400" u="sng" dirty="0" smtClean="0"/>
              <a:t>Some</a:t>
            </a:r>
            <a:r>
              <a:rPr lang="en-US" sz="5400" dirty="0" smtClean="0"/>
              <a:t> Interesting Near Future Measurements &amp; Sensitivities</a:t>
            </a:r>
            <a:endParaRPr lang="en-US" sz="5400" dirty="0"/>
          </a:p>
        </p:txBody>
      </p:sp>
      <p:sp>
        <p:nvSpPr>
          <p:cNvPr id="6" name="Subtitle 5"/>
          <p:cNvSpPr txBox="1">
            <a:spLocks noGrp="1"/>
          </p:cNvSpPr>
          <p:nvPr>
            <p:ph type="subTitle" idx="1"/>
          </p:nvPr>
        </p:nvSpPr>
        <p:spPr>
          <a:xfrm>
            <a:off x="146623" y="3962400"/>
            <a:ext cx="8997377" cy="23575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LHCb expectations: </a:t>
            </a:r>
            <a:r>
              <a:rPr lang="en-US" sz="3200" dirty="0" smtClean="0">
                <a:sym typeface="Symbol"/>
              </a:rPr>
              <a:t> 37 pb</a:t>
            </a:r>
            <a:r>
              <a:rPr lang="en-US" sz="3200" baseline="30000" dirty="0" smtClean="0">
                <a:sym typeface="Symbol"/>
              </a:rPr>
              <a:t>-1</a:t>
            </a:r>
            <a:r>
              <a:rPr lang="en-US" sz="3200" dirty="0" smtClean="0">
                <a:sym typeface="Symbol"/>
              </a:rPr>
              <a:t> in 2010 </a:t>
            </a:r>
            <a:r>
              <a:rPr lang="en-US" sz="3200" dirty="0" smtClean="0">
                <a:solidFill>
                  <a:srgbClr val="FF9900"/>
                </a:solidFill>
                <a:sym typeface="Symbol"/>
              </a:rPr>
              <a:t>✓</a:t>
            </a:r>
            <a:r>
              <a:rPr lang="en-US" sz="3200" dirty="0" smtClean="0">
                <a:sym typeface="Symbol"/>
              </a:rPr>
              <a:t> </a:t>
            </a:r>
          </a:p>
          <a:p>
            <a:r>
              <a:rPr lang="en-US" sz="3200" dirty="0" smtClean="0">
                <a:sym typeface="Symbol"/>
              </a:rPr>
              <a:t>                                         ~ 2 fb</a:t>
            </a:r>
            <a:r>
              <a:rPr lang="en-US" sz="3200" baseline="30000" dirty="0" smtClean="0">
                <a:sym typeface="Symbol"/>
              </a:rPr>
              <a:t>-1</a:t>
            </a:r>
            <a:r>
              <a:rPr lang="en-US" sz="3200" dirty="0" smtClean="0">
                <a:sym typeface="Symbol"/>
              </a:rPr>
              <a:t> for nominal yr</a:t>
            </a:r>
          </a:p>
          <a:p>
            <a:r>
              <a:rPr lang="en-US" sz="3200" dirty="0" smtClean="0">
                <a:sym typeface="Symbol"/>
              </a:rPr>
              <a:t>                                     ~ 6 fb</a:t>
            </a:r>
            <a:r>
              <a:rPr lang="en-US" sz="3200" baseline="30000" dirty="0" smtClean="0">
                <a:sym typeface="Symbol"/>
              </a:rPr>
              <a:t>-1</a:t>
            </a:r>
            <a:r>
              <a:rPr lang="en-US" sz="3200" dirty="0" smtClean="0">
                <a:sym typeface="Symbol"/>
              </a:rPr>
              <a:t> for “1</a:t>
            </a:r>
            <a:r>
              <a:rPr lang="en-US" sz="3200" baseline="30000" dirty="0" smtClean="0">
                <a:sym typeface="Symbol"/>
              </a:rPr>
              <a:t>st</a:t>
            </a:r>
            <a:r>
              <a:rPr lang="en-US" sz="3200" dirty="0" smtClean="0">
                <a:sym typeface="Symbol"/>
              </a:rPr>
              <a:t> run”</a:t>
            </a:r>
          </a:p>
          <a:p>
            <a:r>
              <a:rPr lang="en-US" sz="3200" dirty="0" smtClean="0">
                <a:sym typeface="Symbol"/>
              </a:rPr>
              <a:t>                                        ~60 fb</a:t>
            </a:r>
            <a:r>
              <a:rPr lang="en-US" sz="3200" baseline="30000" dirty="0" smtClean="0">
                <a:sym typeface="Symbol"/>
              </a:rPr>
              <a:t>-1</a:t>
            </a:r>
            <a:r>
              <a:rPr lang="en-US" sz="3200" dirty="0" smtClean="0">
                <a:sym typeface="Symbol"/>
              </a:rPr>
              <a:t> for upgrade</a:t>
            </a:r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31929"/>
            <a:ext cx="4834564" cy="242607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521244-82BB-4013-9D99-4A76F85B4245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Infancy: 15 nb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 </a:t>
            </a:r>
            <a:r>
              <a:rPr lang="en-US" sz="2800" i="1" dirty="0" err="1" smtClean="0">
                <a:latin typeface="Symbol" pitchFamily="18" charset="2"/>
              </a:rPr>
              <a:t>s</a:t>
            </a:r>
            <a:r>
              <a:rPr lang="en-US" sz="3200" dirty="0" err="1" smtClean="0"/>
              <a:t>(pp</a:t>
            </a:r>
            <a:r>
              <a:rPr lang="en-US" sz="3200" dirty="0" err="1" smtClean="0">
                <a:sym typeface="Symbol"/>
              </a:rPr>
              <a:t>bbX</a:t>
            </a:r>
            <a:r>
              <a:rPr lang="en-US" sz="3200" dirty="0" smtClean="0">
                <a:sym typeface="Symbol"/>
              </a:rPr>
              <a:t>) using</a:t>
            </a:r>
            <a:r>
              <a:rPr lang="en-US" sz="3200" dirty="0" smtClean="0"/>
              <a:t> b</a:t>
            </a:r>
            <a:r>
              <a:rPr lang="en-US" sz="3200" dirty="0" smtClean="0">
                <a:sym typeface="Symbol"/>
              </a:rPr>
              <a:t>D</a:t>
            </a:r>
            <a:r>
              <a:rPr lang="en-US" sz="3200" baseline="30000" dirty="0" smtClean="0">
                <a:sym typeface="Symbol"/>
              </a:rPr>
              <a:t>0</a:t>
            </a:r>
            <a:r>
              <a:rPr lang="en-US" sz="3200" dirty="0" smtClean="0">
                <a:sym typeface="Symbol"/>
              </a:rPr>
              <a:t>X</a:t>
            </a:r>
            <a:r>
              <a:rPr lang="en-US" sz="800" dirty="0" smtClean="0">
                <a:sym typeface="Symbol"/>
              </a:rPr>
              <a:t> </a:t>
            </a:r>
            <a:r>
              <a:rPr lang="en-US" sz="3200" baseline="30000" dirty="0" smtClean="0">
                <a:sym typeface="Symbol"/>
              </a:rPr>
              <a:t>-</a:t>
            </a:r>
            <a:r>
              <a:rPr lang="en-US" sz="3200" dirty="0" err="1" smtClean="0">
                <a:sym typeface="Symbol"/>
              </a:rPr>
              <a:t></a:t>
            </a:r>
            <a:r>
              <a:rPr lang="en-US" sz="3200" dirty="0" smtClean="0">
                <a:sym typeface="Symbol"/>
              </a:rPr>
              <a:t>, </a:t>
            </a:r>
            <a:r>
              <a:rPr lang="en-US" sz="3200" dirty="0" err="1" smtClean="0">
                <a:sym typeface="Symbol"/>
              </a:rPr>
              <a:t>D</a:t>
            </a:r>
            <a:r>
              <a:rPr lang="en-US" sz="3200" baseline="30000" dirty="0" err="1" smtClean="0">
                <a:sym typeface="Symbol"/>
              </a:rPr>
              <a:t>o</a:t>
            </a:r>
            <a:r>
              <a:rPr lang="en-US" sz="2800" dirty="0" err="1" smtClean="0">
                <a:sym typeface="Symbol"/>
              </a:rPr>
              <a:t>K</a:t>
            </a:r>
            <a:r>
              <a:rPr lang="en-US" sz="2800" baseline="30000" dirty="0" err="1" smtClean="0">
                <a:sym typeface="Symbol"/>
              </a:rPr>
              <a:t>-</a:t>
            </a:r>
            <a:r>
              <a:rPr lang="en-US" sz="2800" dirty="0" err="1" smtClean="0">
                <a:latin typeface="Symbol" charset="2"/>
                <a:cs typeface="Symbol" charset="2"/>
                <a:sym typeface="Symbol"/>
              </a:rPr>
              <a:t>p</a:t>
            </a:r>
            <a:r>
              <a:rPr lang="en-US" sz="2800" baseline="30000" dirty="0" smtClean="0">
                <a:sym typeface="Symbol"/>
              </a:rPr>
              <a:t>+</a:t>
            </a:r>
            <a:r>
              <a:rPr lang="en-US" sz="2800" dirty="0" smtClean="0">
                <a:sym typeface="Symbol"/>
              </a:rPr>
              <a:t>, </a:t>
            </a:r>
          </a:p>
          <a:p>
            <a:pPr>
              <a:buNone/>
            </a:pPr>
            <a:r>
              <a:rPr lang="en-US" sz="2800" dirty="0" smtClean="0">
                <a:sym typeface="Symbol"/>
              </a:rPr>
              <a:t>   ~280 events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2" name="Object 1" descr="Parchment"/>
          <p:cNvGraphicFramePr>
            <a:graphicFrameLocks noChangeAspect="1"/>
          </p:cNvGraphicFramePr>
          <p:nvPr/>
        </p:nvGraphicFramePr>
        <p:xfrm>
          <a:off x="0" y="3429000"/>
          <a:ext cx="3163019" cy="762000"/>
        </p:xfrm>
        <a:graphic>
          <a:graphicData uri="http://schemas.openxmlformats.org/presentationml/2006/ole">
            <p:oleObj spid="_x0000_s991234" name="Equation" r:id="rId3" imgW="2032000" imgH="457200" progId="Equation.DSMT4">
              <p:embed/>
            </p:oleObj>
          </a:graphicData>
        </a:graphic>
      </p:graphicFrame>
      <p:sp>
        <p:nvSpPr>
          <p:cNvPr id="13" name="Content Placeholder 16"/>
          <p:cNvSpPr txBox="1">
            <a:spLocks/>
          </p:cNvSpPr>
          <p:nvPr/>
        </p:nvSpPr>
        <p:spPr bwMode="auto">
          <a:xfrm>
            <a:off x="152400" y="495300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FF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In 2&lt;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</a:rPr>
              <a:t>h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&lt;6, (75.3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Symbol"/>
              </a:rPr>
              <a:t>5.413.0)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sym typeface="Symbol"/>
              </a:rPr>
              <a:t>m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Symbol"/>
              </a:rPr>
              <a:t>b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Symbol"/>
              </a:rPr>
              <a:t>  LEP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Symbol"/>
              </a:rPr>
              <a:t>frag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sym typeface="Symbol"/>
            </a:endParaRP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FF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In 2&lt;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h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&lt;6,  89.6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Symbol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sym typeface="Symbol"/>
              </a:rPr>
              <a:t>m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Symbol"/>
              </a:rPr>
              <a:t>b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Symbol"/>
              </a:rPr>
              <a:t> 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Symbol"/>
              </a:rPr>
              <a:t>Tevatron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Symbol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Symbol"/>
              </a:rPr>
              <a:t>frag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sym typeface="Symbol"/>
            </a:endParaRP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FF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Symbol"/>
              </a:rPr>
              <a:t>Also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Symbol"/>
              </a:rPr>
              <a:t> measured charm cross-section, ~20x </a:t>
            </a:r>
            <a:r>
              <a:rPr kumimoji="0" lang="en-US" sz="2400" b="0" i="0" u="none" strike="noStrike" kern="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Symbol"/>
              </a:rPr>
              <a:t>b</a:t>
            </a: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sym typeface="Symbo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270250" y="1676400"/>
            <a:ext cx="5645150" cy="3306696"/>
            <a:chOff x="2355850" y="1570104"/>
            <a:chExt cx="6635750" cy="391629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55850" y="1570104"/>
              <a:ext cx="6635750" cy="391629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022850" y="2140515"/>
              <a:ext cx="2983464" cy="437420"/>
            </a:xfrm>
            <a:prstGeom prst="rect">
              <a:avLst/>
            </a:prstGeom>
            <a:solidFill>
              <a:srgbClr val="FFCC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  <a:sym typeface="Symbol"/>
                </a:rPr>
                <a:t></a:t>
              </a:r>
              <a:r>
                <a:rPr lang="en-US" dirty="0" smtClean="0"/>
                <a:t> - Single </a:t>
              </a:r>
              <a:r>
                <a:rPr lang="en-US" dirty="0" err="1" smtClean="0"/>
                <a:t>Muon</a:t>
              </a:r>
              <a:r>
                <a:rPr lang="en-US" dirty="0" smtClean="0"/>
                <a:t> Trigger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23599" y="2560704"/>
              <a:ext cx="1451407" cy="437420"/>
            </a:xfrm>
            <a:prstGeom prst="rect">
              <a:avLst/>
            </a:prstGeom>
            <a:solidFill>
              <a:srgbClr val="FFCC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+</a:t>
              </a:r>
              <a:r>
                <a:rPr lang="en-US" dirty="0" smtClean="0"/>
                <a:t> Average</a:t>
              </a:r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rot="10800000" flipV="1">
              <a:off x="5784850" y="3017904"/>
              <a:ext cx="2362200" cy="152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7461250" y="3017904"/>
              <a:ext cx="1184940" cy="646331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Error</a:t>
              </a:r>
            </a:p>
            <a:p>
              <a:r>
                <a:rPr lang="en-US" dirty="0" smtClean="0"/>
                <a:t>on theory</a:t>
              </a:r>
              <a:endParaRPr lang="en-US" dirty="0"/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rot="10800000" flipV="1">
              <a:off x="5861050" y="3475104"/>
              <a:ext cx="1524000" cy="74363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5099049" y="1750599"/>
              <a:ext cx="1921978" cy="437420"/>
            </a:xfrm>
            <a:prstGeom prst="rect">
              <a:avLst/>
            </a:prstGeom>
            <a:solidFill>
              <a:srgbClr val="FFCC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dirty="0" smtClean="0"/>
                <a:t>-</a:t>
              </a:r>
              <a:r>
                <a:rPr lang="en-US" dirty="0" err="1" smtClean="0"/>
                <a:t>Untriggered</a:t>
              </a:r>
              <a:endParaRPr lang="en-US" dirty="0"/>
            </a:p>
          </p:txBody>
        </p:sp>
      </p:grpSp>
      <p:cxnSp>
        <p:nvCxnSpPr>
          <p:cNvPr id="17" name="Straight Connector 16"/>
          <p:cNvCxnSpPr/>
          <p:nvPr/>
        </p:nvCxnSpPr>
        <p:spPr bwMode="auto">
          <a:xfrm>
            <a:off x="3883980" y="1256187"/>
            <a:ext cx="2286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Childhood 3 pb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657" y="1334929"/>
            <a:ext cx="3883343" cy="262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114" y="1333500"/>
            <a:ext cx="3883343" cy="262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907857" y="1066800"/>
            <a:ext cx="570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Dfb</a:t>
            </a:r>
            <a:r>
              <a:rPr lang="en-US" dirty="0" smtClean="0">
                <a:solidFill>
                  <a:srgbClr val="0000FF"/>
                </a:solidFill>
              </a:rPr>
              <a:t> = 28531±193 Prompt = 715±44 sideband = 1776±33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857" y="3810000"/>
            <a:ext cx="5486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Dfb</a:t>
            </a:r>
            <a:r>
              <a:rPr lang="en-US" dirty="0" smtClean="0">
                <a:solidFill>
                  <a:srgbClr val="0000FF"/>
                </a:solidFill>
              </a:rPr>
              <a:t> = 422±43 Prompt = 204±19 sideband = 1410±21 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71026" y="2209800"/>
            <a:ext cx="609600" cy="53340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66226" y="1992868"/>
            <a:ext cx="56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Dfb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1679257" y="2895600"/>
            <a:ext cx="533400" cy="533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2057" y="251460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Prompt D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2943439" y="3223789"/>
            <a:ext cx="356550" cy="49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90800" y="2709446"/>
            <a:ext cx="920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Fake D</a:t>
            </a:r>
            <a:r>
              <a:rPr lang="en-US" sz="1600" baseline="30000" dirty="0" smtClean="0"/>
              <a:t>0</a:t>
            </a:r>
            <a:endParaRPr lang="en-US" sz="1600" baseline="300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154329"/>
            <a:ext cx="3883343" cy="262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154329"/>
            <a:ext cx="3883343" cy="262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886200"/>
            <a:ext cx="8299342" cy="25908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838200" y="4114800"/>
            <a:ext cx="1447800" cy="953613"/>
            <a:chOff x="1066800" y="4114800"/>
            <a:chExt cx="1447800" cy="953613"/>
          </a:xfrm>
        </p:grpSpPr>
        <p:sp>
          <p:nvSpPr>
            <p:cNvPr id="18" name="TextBox 17"/>
            <p:cNvSpPr txBox="1"/>
            <p:nvPr/>
          </p:nvSpPr>
          <p:spPr>
            <a:xfrm>
              <a:off x="1066800" y="4114800"/>
              <a:ext cx="1447800" cy="5847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r>
                <a:rPr lang="en-US" sz="3200" baseline="-25000" dirty="0" smtClean="0"/>
                <a:t>s           </a:t>
              </a:r>
            </a:p>
            <a:p>
              <a:endParaRPr lang="en-US" sz="3600" baseline="-25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95400" y="4687413"/>
              <a:ext cx="914400" cy="381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52400" y="1143000"/>
            <a:ext cx="7620000" cy="2497311"/>
            <a:chOff x="685800" y="1295400"/>
            <a:chExt cx="7620000" cy="249731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800" y="1295400"/>
              <a:ext cx="7620000" cy="2497311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2578470" y="1740271"/>
              <a:ext cx="304800" cy="152400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6200000" flipH="1">
              <a:off x="1701060" y="2716317"/>
              <a:ext cx="533400" cy="533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10800000" flipV="1">
              <a:off x="3175741" y="2740974"/>
              <a:ext cx="533400" cy="4572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429000" y="2362200"/>
              <a:ext cx="9204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Fake D</a:t>
              </a:r>
              <a:r>
                <a:rPr lang="en-US" sz="1600" baseline="30000" dirty="0" smtClean="0"/>
                <a:t>0</a:t>
              </a:r>
              <a:endParaRPr lang="en-US" sz="1600" baseline="30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47800" y="2133600"/>
              <a:ext cx="914400" cy="3810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95400" y="1524000"/>
              <a:ext cx="1219200" cy="5847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D</a:t>
              </a:r>
              <a:r>
                <a:rPr lang="en-US" sz="3200" baseline="30000" dirty="0" smtClean="0"/>
                <a:t>+</a:t>
              </a:r>
            </a:p>
            <a:p>
              <a:endParaRPr lang="en-US" sz="3600" baseline="-25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57400" y="1535668"/>
              <a:ext cx="5693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0000FF"/>
                  </a:solidFill>
                </a:rPr>
                <a:t>Dfb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03268" y="2350532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Prompt D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0</a:t>
              </a:r>
              <a:endParaRPr lang="en-US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133600" y="3505200"/>
            <a:ext cx="1680343" cy="369332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Dfb</a:t>
            </a:r>
            <a:r>
              <a:rPr lang="en-US" dirty="0" smtClean="0"/>
              <a:t>: 9406±110</a:t>
            </a:r>
          </a:p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276600" y="5486400"/>
            <a:ext cx="1569097" cy="369332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Dfb</a:t>
            </a:r>
            <a:r>
              <a:rPr lang="en-US" dirty="0" smtClean="0"/>
              <a:t>: 2446±60</a:t>
            </a: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724400" y="1334869"/>
            <a:ext cx="1339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Preliminary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34000" y="4267200"/>
            <a:ext cx="1339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Preliminary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09600" y="4876800"/>
            <a:ext cx="1339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Preliminary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981200" y="2464713"/>
            <a:ext cx="8901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LHCb</a:t>
            </a:r>
            <a:r>
              <a:rPr lang="en-US" sz="1050" dirty="0" smtClean="0"/>
              <a:t> </a:t>
            </a:r>
          </a:p>
          <a:p>
            <a:r>
              <a:rPr lang="en-US" sz="1050" dirty="0" smtClean="0"/>
              <a:t>Preliminary</a:t>
            </a:r>
            <a:endParaRPr lang="en-US" sz="1050" dirty="0"/>
          </a:p>
        </p:txBody>
      </p:sp>
      <p:sp>
        <p:nvSpPr>
          <p:cNvPr id="29" name="TextBox 28"/>
          <p:cNvSpPr txBox="1"/>
          <p:nvPr/>
        </p:nvSpPr>
        <p:spPr>
          <a:xfrm>
            <a:off x="6400800" y="1676400"/>
            <a:ext cx="12954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→K</a:t>
            </a:r>
            <a:r>
              <a:rPr lang="en-US" sz="2000" baseline="30000" dirty="0" smtClean="0"/>
              <a:t>-</a:t>
            </a:r>
            <a:r>
              <a:rPr lang="en-US" sz="2000" dirty="0" err="1" smtClean="0">
                <a:latin typeface="Symbol" charset="2"/>
                <a:cs typeface="Symbol" charset="2"/>
              </a:rPr>
              <a:t>p</a:t>
            </a:r>
            <a:r>
              <a:rPr lang="en-US" sz="2000" baseline="30000" dirty="0" smtClean="0"/>
              <a:t>+</a:t>
            </a:r>
          </a:p>
          <a:p>
            <a:endParaRPr lang="en-US" sz="2400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6858000" y="4038600"/>
            <a:ext cx="1524000" cy="60529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D</a:t>
            </a:r>
            <a:r>
              <a:rPr lang="en-US" sz="2000" baseline="-25000" dirty="0" err="1" smtClean="0"/>
              <a:t>s</a:t>
            </a:r>
            <a:r>
              <a:rPr lang="en-US" sz="2000" dirty="0" err="1" smtClean="0"/>
              <a:t>→K</a:t>
            </a:r>
            <a:r>
              <a:rPr lang="en-US" sz="2000" baseline="30000" dirty="0" err="1" smtClean="0"/>
              <a:t>-</a:t>
            </a:r>
            <a:r>
              <a:rPr lang="en-US" sz="2000" dirty="0" err="1" smtClean="0"/>
              <a:t>K+</a:t>
            </a:r>
            <a:r>
              <a:rPr lang="en-US" sz="2000" baseline="30000" dirty="0" err="1" smtClean="0"/>
              <a:t>-</a:t>
            </a:r>
            <a:r>
              <a:rPr lang="en-US" sz="2000" dirty="0" err="1" smtClean="0">
                <a:latin typeface="Symbol" charset="2"/>
                <a:cs typeface="Symbol" charset="2"/>
              </a:rPr>
              <a:t>p</a:t>
            </a:r>
            <a:r>
              <a:rPr lang="en-US" sz="2000" baseline="30000" dirty="0" smtClean="0"/>
              <a:t>+</a:t>
            </a:r>
          </a:p>
          <a:p>
            <a:endParaRPr lang="en-US" sz="2400" baseline="-25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 D</a:t>
            </a:r>
            <a:r>
              <a:rPr lang="en-US" baseline="30000" dirty="0" smtClean="0"/>
              <a:t>+</a:t>
            </a:r>
            <a:r>
              <a:rPr lang="en-US" dirty="0" smtClean="0"/>
              <a:t>, D</a:t>
            </a:r>
            <a:r>
              <a:rPr lang="en-US" baseline="-25000" dirty="0" smtClean="0"/>
              <a:t>s</a:t>
            </a:r>
            <a:r>
              <a:rPr lang="en-US" dirty="0" smtClean="0"/>
              <a:t>,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baseline="-25000" dirty="0" smtClean="0"/>
              <a:t>b</a:t>
            </a:r>
            <a:endParaRPr lang="en-US" baseline="-25000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28600" y="1066800"/>
            <a:ext cx="8763000" cy="4574944"/>
            <a:chOff x="228600" y="1219200"/>
            <a:chExt cx="8763000" cy="457494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1219200"/>
              <a:ext cx="8763000" cy="4574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Arrow Connector 6"/>
            <p:cNvCxnSpPr/>
            <p:nvPr/>
          </p:nvCxnSpPr>
          <p:spPr>
            <a:xfrm rot="10800000" flipV="1">
              <a:off x="2219812" y="4038599"/>
              <a:ext cx="3810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691357" y="3593068"/>
              <a:ext cx="18806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baseline="-25000" dirty="0" smtClean="0"/>
                <a:t>s2</a:t>
              </a:r>
              <a:r>
                <a:rPr lang="en-US" dirty="0" smtClean="0"/>
                <a:t>(2573)</a:t>
              </a:r>
              <a:r>
                <a:rPr lang="en-US" dirty="0" smtClean="0">
                  <a:sym typeface="Symbol"/>
                </a:rPr>
                <a:t>  D</a:t>
              </a:r>
              <a:r>
                <a:rPr lang="en-US" baseline="30000" dirty="0" smtClean="0">
                  <a:sym typeface="Symbol"/>
                </a:rPr>
                <a:t>0</a:t>
              </a:r>
              <a:r>
                <a:rPr lang="en-US" dirty="0" smtClean="0">
                  <a:sym typeface="Symbol"/>
                </a:rPr>
                <a:t> K</a:t>
              </a:r>
              <a:r>
                <a:rPr lang="en-US" baseline="30000" dirty="0" smtClean="0">
                  <a:sym typeface="Symbol"/>
                </a:rPr>
                <a:t>+</a:t>
              </a:r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0800000" flipV="1">
              <a:off x="1600201" y="2144792"/>
              <a:ext cx="228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828801" y="2004060"/>
              <a:ext cx="26581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baseline="-25000" dirty="0" smtClean="0"/>
                <a:t>s1</a:t>
              </a:r>
              <a:r>
                <a:rPr lang="en-US" dirty="0" smtClean="0"/>
                <a:t>(2536) </a:t>
              </a:r>
              <a:r>
                <a:rPr lang="en-US" dirty="0" smtClean="0">
                  <a:sym typeface="Symbol"/>
                </a:rPr>
                <a:t> D*(2007)</a:t>
              </a:r>
              <a:r>
                <a:rPr lang="en-US" baseline="30000" dirty="0" smtClean="0">
                  <a:sym typeface="Symbol"/>
                </a:rPr>
                <a:t>0</a:t>
              </a:r>
              <a:r>
                <a:rPr lang="en-US" dirty="0" smtClean="0">
                  <a:sym typeface="Symbol"/>
                </a:rPr>
                <a:t> K</a:t>
              </a:r>
              <a:r>
                <a:rPr lang="en-US" baseline="30000" dirty="0" smtClean="0">
                  <a:sym typeface="Symbol"/>
                </a:rPr>
                <a:t>+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                  missed </a:t>
              </a:r>
              <a:r>
                <a:rPr lang="en-US" dirty="0" smtClean="0">
                  <a:latin typeface="Symbol" pitchFamily="18" charset="2"/>
                </a:rPr>
                <a:t>p</a:t>
              </a:r>
              <a:r>
                <a:rPr lang="en-US" baseline="30000" dirty="0" smtClean="0"/>
                <a:t>0</a:t>
              </a:r>
              <a:r>
                <a:rPr lang="en-US" dirty="0" smtClean="0"/>
                <a:t> or </a:t>
              </a:r>
              <a:r>
                <a:rPr lang="en-US" dirty="0" smtClean="0">
                  <a:latin typeface="Symbol" pitchFamily="18" charset="2"/>
                </a:rPr>
                <a:t>g</a:t>
              </a:r>
              <a:endParaRPr lang="en-US" dirty="0">
                <a:latin typeface="Symbol" pitchFamily="18" charset="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21104" y="2625328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G</a:t>
              </a:r>
              <a:r>
                <a:rPr lang="en-US" baseline="-25000" dirty="0" smtClean="0"/>
                <a:t>PDG </a:t>
              </a:r>
              <a:r>
                <a:rPr lang="en-US" dirty="0" smtClean="0"/>
                <a:t>&lt; 2.3 </a:t>
              </a:r>
              <a:r>
                <a:rPr lang="en-US" dirty="0" err="1" smtClean="0"/>
                <a:t>MeV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43200" y="3897868"/>
              <a:ext cx="17283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G</a:t>
              </a:r>
              <a:r>
                <a:rPr lang="en-US" baseline="-25000" dirty="0" smtClean="0"/>
                <a:t>PDG</a:t>
              </a:r>
              <a:r>
                <a:rPr lang="en-US" dirty="0" smtClean="0"/>
                <a:t>= 20±5 </a:t>
              </a:r>
              <a:r>
                <a:rPr lang="en-US" dirty="0" err="1" smtClean="0"/>
                <a:t>MeV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91200" y="2286000"/>
              <a:ext cx="17714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  D</a:t>
              </a:r>
              <a:r>
                <a:rPr lang="en-US" baseline="30000" dirty="0" smtClean="0">
                  <a:sym typeface="Symbol"/>
                </a:rPr>
                <a:t>0</a:t>
              </a:r>
              <a:r>
                <a:rPr lang="en-US" dirty="0" smtClean="0">
                  <a:sym typeface="Symbol"/>
                </a:rPr>
                <a:t>K</a:t>
              </a:r>
              <a:r>
                <a:rPr lang="en-US" baseline="30000" dirty="0" smtClean="0">
                  <a:sym typeface="Symbol"/>
                </a:rPr>
                <a:t>+</a:t>
              </a:r>
            </a:p>
            <a:p>
              <a:r>
                <a:rPr lang="en-US" dirty="0" smtClean="0">
                  <a:solidFill>
                    <a:srgbClr val="FF0000"/>
                  </a:solidFill>
                  <a:sym typeface="Symbol"/>
                </a:rPr>
                <a:t>  WS </a:t>
              </a:r>
              <a:r>
                <a:rPr lang="en-US" dirty="0" err="1" smtClean="0">
                  <a:solidFill>
                    <a:srgbClr val="FF0000"/>
                  </a:solidFill>
                  <a:sym typeface="Symbol"/>
                </a:rPr>
                <a:t>Kaon</a:t>
              </a:r>
              <a:r>
                <a:rPr lang="en-US" dirty="0" smtClean="0">
                  <a:solidFill>
                    <a:srgbClr val="FF0000"/>
                  </a:solidFill>
                  <a:sym typeface="Symbol"/>
                </a:rPr>
                <a:t>: D</a:t>
              </a:r>
              <a:r>
                <a:rPr lang="en-US" baseline="30000" dirty="0" smtClean="0">
                  <a:solidFill>
                    <a:srgbClr val="FF0000"/>
                  </a:solidFill>
                  <a:sym typeface="Symbol"/>
                </a:rPr>
                <a:t>0</a:t>
              </a:r>
              <a:r>
                <a:rPr lang="en-US" dirty="0" smtClean="0">
                  <a:solidFill>
                    <a:srgbClr val="FF0000"/>
                  </a:solidFill>
                  <a:sym typeface="Symbol"/>
                </a:rPr>
                <a:t>K</a:t>
              </a:r>
              <a:r>
                <a:rPr lang="en-US" baseline="30000" dirty="0" smtClean="0">
                  <a:solidFill>
                    <a:srgbClr val="FF0000"/>
                  </a:solidFill>
                  <a:latin typeface="Symbol" pitchFamily="18" charset="2"/>
                  <a:sym typeface="Symbol"/>
                </a:rPr>
                <a:t>-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Extract B</a:t>
            </a:r>
            <a:r>
              <a:rPr lang="en-US" sz="6600" baseline="-25000" dirty="0" smtClean="0"/>
              <a:t>s</a:t>
            </a:r>
            <a:r>
              <a:rPr lang="en-US" sz="6600" dirty="0" smtClean="0"/>
              <a:t> fraction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4953000"/>
          </a:xfrm>
        </p:spPr>
        <p:txBody>
          <a:bodyPr/>
          <a:lstStyle/>
          <a:p>
            <a:r>
              <a:rPr lang="en-US" dirty="0" smtClean="0"/>
              <a:t>Must correct for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/>
              <a:t>→D</a:t>
            </a:r>
            <a:r>
              <a:rPr lang="en-US" baseline="30000" dirty="0" err="1" smtClean="0"/>
              <a:t>o</a:t>
            </a:r>
            <a:r>
              <a:rPr lang="en-US" dirty="0" err="1" smtClean="0"/>
              <a:t>K</a:t>
            </a:r>
            <a:r>
              <a:rPr lang="en-US" baseline="30000" dirty="0" err="1" smtClean="0"/>
              <a:t>+</a:t>
            </a:r>
            <a:r>
              <a:rPr lang="en-US" dirty="0" err="1" smtClean="0"/>
              <a:t>X</a:t>
            </a:r>
            <a:r>
              <a:rPr lang="en-US" dirty="0" err="1" smtClean="0">
                <a:latin typeface="Symbol" charset="2"/>
                <a:cs typeface="Symbol" charset="2"/>
              </a:rPr>
              <a:t>mn</a:t>
            </a:r>
            <a:r>
              <a:rPr lang="en-US" dirty="0" smtClean="0">
                <a:latin typeface="Arial"/>
                <a:cs typeface="Arial"/>
              </a:rPr>
              <a:t>, also 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baseline="-25000" dirty="0" err="1" smtClean="0">
                <a:latin typeface="Arial"/>
                <a:cs typeface="Arial"/>
              </a:rPr>
              <a:t>b</a:t>
            </a:r>
            <a:r>
              <a:rPr lang="en-US" dirty="0" err="1" smtClean="0"/>
              <a:t>→D</a:t>
            </a:r>
            <a:r>
              <a:rPr lang="en-US" baseline="30000" dirty="0" err="1" smtClean="0"/>
              <a:t>o</a:t>
            </a:r>
            <a:r>
              <a:rPr lang="en-US" dirty="0" err="1" smtClean="0"/>
              <a:t>pX</a:t>
            </a:r>
            <a:r>
              <a:rPr lang="en-US" dirty="0" err="1" smtClean="0">
                <a:latin typeface="Symbol" charset="2"/>
                <a:cs typeface="Symbol" charset="2"/>
              </a:rPr>
              <a:t>mn</a:t>
            </a:r>
            <a:endParaRPr lang="en-US" dirty="0" smtClean="0">
              <a:latin typeface="Arial"/>
              <a:cs typeface="Arial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sz="800" dirty="0" smtClean="0"/>
          </a:p>
          <a:p>
            <a:r>
              <a:rPr lang="en-US" dirty="0" smtClean="0"/>
              <a:t>Will use to determine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s</a:t>
            </a:r>
            <a:r>
              <a:rPr lang="en-US" dirty="0" err="1" smtClean="0"/>
              <a:t>/(f</a:t>
            </a:r>
            <a:r>
              <a:rPr lang="en-US" baseline="-25000" dirty="0" err="1" smtClean="0"/>
              <a:t>d</a:t>
            </a:r>
            <a:r>
              <a:rPr lang="en-US" dirty="0" err="1" smtClean="0"/>
              <a:t>+f</a:t>
            </a:r>
            <a:r>
              <a:rPr lang="en-US" baseline="-25000" dirty="0" err="1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67400" y="3810000"/>
            <a:ext cx="199334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√</a:t>
            </a:r>
            <a:r>
              <a:rPr lang="en-US" dirty="0" err="1" smtClean="0"/>
              <a:t>s</a:t>
            </a:r>
            <a:r>
              <a:rPr lang="en-US" dirty="0" smtClean="0"/>
              <a:t> = 7 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LHCb</a:t>
            </a:r>
            <a:r>
              <a:rPr lang="en-US" dirty="0" smtClean="0"/>
              <a:t> Preliminary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B</a:t>
            </a:r>
            <a:r>
              <a:rPr lang="en-US" sz="5400" baseline="-25000" dirty="0" smtClean="0"/>
              <a:t>s</a:t>
            </a:r>
            <a:r>
              <a:rPr lang="en-US" sz="5400" dirty="0" smtClean="0"/>
              <a:t>→D</a:t>
            </a:r>
            <a:r>
              <a:rPr lang="en-US" sz="5400" baseline="-25000" dirty="0" smtClean="0"/>
              <a:t>s2</a:t>
            </a:r>
            <a:r>
              <a:rPr lang="en-US" sz="5400" dirty="0" smtClean="0"/>
              <a:t>X</a:t>
            </a:r>
            <a:r>
              <a:rPr lang="en-US" sz="5400" dirty="0" smtClean="0">
                <a:latin typeface="Symbol" charset="2"/>
                <a:cs typeface="Symbol" charset="2"/>
              </a:rPr>
              <a:t>mn, </a:t>
            </a:r>
            <a:r>
              <a:rPr lang="en-US" sz="5400" dirty="0" smtClean="0"/>
              <a:t>D</a:t>
            </a:r>
            <a:r>
              <a:rPr lang="en-US" sz="5400" baseline="-25000" dirty="0" smtClean="0"/>
              <a:t>s2</a:t>
            </a:r>
            <a:r>
              <a:rPr lang="en-US" sz="5400" dirty="0" smtClean="0"/>
              <a:t>→D</a:t>
            </a:r>
            <a:r>
              <a:rPr lang="en-US" sz="5400" baseline="30000" dirty="0" smtClean="0"/>
              <a:t>o</a:t>
            </a:r>
            <a:r>
              <a:rPr lang="en-US" sz="5400" dirty="0" smtClean="0"/>
              <a:t>K</a:t>
            </a:r>
            <a:r>
              <a:rPr lang="en-US" sz="5400" baseline="30000" dirty="0" smtClean="0"/>
              <a:t>+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4953000"/>
          </a:xfrm>
        </p:spPr>
        <p:txBody>
          <a:bodyPr/>
          <a:lstStyle/>
          <a:p>
            <a:r>
              <a:rPr lang="en-US" dirty="0" smtClean="0"/>
              <a:t>New decay mode observed using 20 pb</a:t>
            </a:r>
            <a:r>
              <a:rPr lang="en-US" baseline="30000" dirty="0" smtClean="0"/>
              <a:t>-1, </a:t>
            </a:r>
          </a:p>
          <a:p>
            <a:pPr>
              <a:buNone/>
            </a:pPr>
            <a:endParaRPr lang="en-US" baseline="30000" dirty="0" smtClean="0"/>
          </a:p>
        </p:txBody>
      </p:sp>
      <p:pic>
        <p:nvPicPr>
          <p:cNvPr id="7" name="Picture 6" descr="ds2_20_pb_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0" y="1524000"/>
            <a:ext cx="8086571" cy="53340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rot="5400000">
            <a:off x="4876800" y="4953000"/>
            <a:ext cx="914400" cy="914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BD79FC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715000" y="4648200"/>
            <a:ext cx="1347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D79FC"/>
                </a:solidFill>
              </a:rPr>
              <a:t>Wrong sign</a:t>
            </a:r>
            <a:endParaRPr lang="en-US" dirty="0">
              <a:solidFill>
                <a:srgbClr val="BD79F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2600" y="3733800"/>
            <a:ext cx="5688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Seen by D0 in 1.3 fb</a:t>
            </a:r>
            <a:r>
              <a:rPr lang="en-US" sz="2000" baseline="30000" dirty="0" smtClean="0">
                <a:solidFill>
                  <a:srgbClr val="0000FF"/>
                </a:solidFill>
              </a:rPr>
              <a:t>-1</a:t>
            </a:r>
            <a:r>
              <a:rPr lang="en-US" sz="2000" dirty="0" smtClean="0">
                <a:solidFill>
                  <a:srgbClr val="0000FF"/>
                </a:solidFill>
              </a:rPr>
              <a:t> using D*</a:t>
            </a:r>
            <a:r>
              <a:rPr lang="en-US" sz="2000" baseline="30000" dirty="0" smtClean="0">
                <a:solidFill>
                  <a:srgbClr val="0000FF"/>
                </a:solidFill>
              </a:rPr>
              <a:t>+</a:t>
            </a:r>
            <a:r>
              <a:rPr lang="en-US" sz="2000" dirty="0" smtClean="0">
                <a:solidFill>
                  <a:srgbClr val="0000FF"/>
                </a:solidFill>
              </a:rPr>
              <a:t>K</a:t>
            </a:r>
            <a:r>
              <a:rPr lang="en-US" sz="2000" baseline="-25000" dirty="0" smtClean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, 46±9 events</a:t>
            </a:r>
            <a:endParaRPr lang="en-US" sz="2000" dirty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>
            <a:off x="1752600" y="3733805"/>
            <a:ext cx="76200" cy="20005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4381500" y="2628900"/>
            <a:ext cx="2209800" cy="2133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E1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Exclusive </a:t>
            </a:r>
            <a:r>
              <a:rPr lang="en-US" sz="3600" dirty="0" err="1" smtClean="0"/>
              <a:t>semileptonic</a:t>
            </a:r>
            <a:r>
              <a:rPr lang="en-US" sz="3600" dirty="0" smtClean="0"/>
              <a:t> decays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Accurate measurement of B-flight direction allows missing neutrino reconstruction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/>
              <a:t>→D</a:t>
            </a:r>
            <a:r>
              <a:rPr lang="en-US" baseline="-25000" dirty="0" err="1" smtClean="0"/>
              <a:t>s</a:t>
            </a:r>
            <a:r>
              <a:rPr lang="en-US" dirty="0" smtClean="0"/>
              <a:t> X </a:t>
            </a:r>
            <a:r>
              <a:rPr lang="en-US" dirty="0" err="1" smtClean="0">
                <a:latin typeface="Symbol" charset="2"/>
                <a:cs typeface="Symbol" charset="2"/>
              </a:rPr>
              <a:t>mn</a:t>
            </a:r>
            <a:endParaRPr lang="en-US" dirty="0" smtClean="0">
              <a:latin typeface="Symbol" charset="2"/>
              <a:cs typeface="Symbol" charset="2"/>
            </a:endParaRPr>
          </a:p>
          <a:p>
            <a:pPr lvl="1"/>
            <a:r>
              <a:rPr lang="en-US" dirty="0" smtClean="0"/>
              <a:t>D</a:t>
            </a:r>
            <a:r>
              <a:rPr lang="en-US" baseline="-25000" dirty="0" smtClean="0"/>
              <a:t>s</a:t>
            </a:r>
            <a:r>
              <a:rPr lang="en-US" dirty="0" smtClean="0"/>
              <a:t>:   0.26±0.06</a:t>
            </a:r>
          </a:p>
          <a:p>
            <a:pPr lvl="1"/>
            <a:r>
              <a:rPr lang="en-US" dirty="0" smtClean="0"/>
              <a:t>D</a:t>
            </a:r>
            <a:r>
              <a:rPr lang="en-US" baseline="-25000" dirty="0" smtClean="0"/>
              <a:t>s</a:t>
            </a:r>
            <a:r>
              <a:rPr lang="en-US" dirty="0" smtClean="0"/>
              <a:t>*:  0.49±0.069</a:t>
            </a:r>
          </a:p>
          <a:p>
            <a:pPr lvl="1"/>
            <a:r>
              <a:rPr lang="en-US" dirty="0" smtClean="0"/>
              <a:t>D</a:t>
            </a:r>
            <a:r>
              <a:rPr lang="en-US" baseline="-25000" dirty="0" smtClean="0"/>
              <a:t>s</a:t>
            </a:r>
            <a:r>
              <a:rPr lang="en-US" dirty="0" smtClean="0"/>
              <a:t>**: 0.25±0.12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preliminary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09800"/>
            <a:ext cx="3791825" cy="13716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2819400" y="3048000"/>
            <a:ext cx="9144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09600" y="2209800"/>
            <a:ext cx="685800" cy="2286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09416" y="363170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Symbol" charset="2"/>
                <a:cs typeface="Symbol" charset="2"/>
              </a:rPr>
              <a:t>n</a:t>
            </a:r>
            <a:endParaRPr lang="en-US" sz="2400" dirty="0">
              <a:latin typeface="Symbol" charset="2"/>
              <a:cs typeface="Symbol" charset="2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748" y="2819400"/>
            <a:ext cx="4673252" cy="3352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67400" y="4953000"/>
            <a:ext cx="1993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LHCb</a:t>
            </a:r>
            <a:r>
              <a:rPr lang="en-US" dirty="0" smtClean="0">
                <a:solidFill>
                  <a:schemeClr val="bg1"/>
                </a:solidFill>
              </a:rPr>
              <a:t> Preliminary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657600" y="4572000"/>
            <a:ext cx="131346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No </a:t>
            </a:r>
          </a:p>
          <a:p>
            <a:r>
              <a:rPr lang="en-US" dirty="0" smtClean="0"/>
              <a:t>systematic</a:t>
            </a:r>
          </a:p>
          <a:p>
            <a:r>
              <a:rPr lang="en-US" dirty="0" smtClean="0"/>
              <a:t>errors yet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200" dirty="0" smtClean="0"/>
              <a:t>The </a:t>
            </a:r>
            <a:r>
              <a:rPr lang="en-US" sz="6200" dirty="0" err="1" smtClean="0"/>
              <a:t>LHCb</a:t>
            </a:r>
            <a:r>
              <a:rPr lang="en-US" sz="6200" dirty="0" smtClean="0"/>
              <a:t> Detector</a:t>
            </a:r>
            <a:endParaRPr lang="en-US" sz="6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3962400" cy="4953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955394" name="AutoShape 2" descr="imap://stone@physics.syr.edu:143/fetch%3EUID%3E/INBOX%3E195604?part=1.1.2&amp;filename=moz-screensho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5396" name="AutoShape 4" descr="imap://stone@physics.syr.edu:143/fetch%3EUID%3E/INBOX%3E195604?part=1.1.2&amp;filename=moz-screensho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5398" name="AutoShape 6" descr="imap://stone@physics.syr.edu:143/fetch%3EUID%3E/INBOX%3E195604?part=1.1.2&amp;filename=moz-screensho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990600"/>
            <a:ext cx="918157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900" dirty="0" smtClean="0"/>
              <a:t>Adolescence: </a:t>
            </a:r>
            <a:r>
              <a:rPr lang="en-US" sz="5900" dirty="0" err="1" smtClean="0">
                <a:latin typeface="Symbol" charset="2"/>
                <a:cs typeface="Symbol" charset="2"/>
              </a:rPr>
              <a:t>m</a:t>
            </a:r>
            <a:r>
              <a:rPr lang="en-US" sz="59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5900" dirty="0" err="1" smtClean="0">
                <a:latin typeface="Symbol" charset="2"/>
                <a:cs typeface="Symbol" charset="2"/>
              </a:rPr>
              <a:t>m</a:t>
            </a:r>
            <a:r>
              <a:rPr lang="en-US" sz="5900" baseline="30000" dirty="0" smtClean="0">
                <a:latin typeface="Symbol" charset="2"/>
                <a:cs typeface="Symbol" charset="2"/>
              </a:rPr>
              <a:t>-</a:t>
            </a:r>
            <a:endParaRPr lang="en-US" sz="5900" baseline="30000" dirty="0">
              <a:latin typeface="Symbol" charset="2"/>
              <a:cs typeface="Symbol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r>
              <a:rPr lang="en-US" dirty="0" smtClean="0"/>
              <a:t>Inclusive 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err="1" smtClean="0"/>
              <a:t>→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727200"/>
            <a:ext cx="6739721" cy="4495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1200" y="3505200"/>
            <a:ext cx="1395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0.7 pb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c</a:t>
            </a:r>
            <a:r>
              <a:rPr lang="en-US" baseline="-25000" dirty="0" err="1" smtClean="0"/>
              <a:t>c</a:t>
            </a:r>
            <a:r>
              <a:rPr lang="en-US" dirty="0" err="1" smtClean="0"/>
              <a:t>→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</a:t>
            </a:r>
            <a:r>
              <a:rPr lang="en-US" dirty="0" err="1" smtClean="0"/>
              <a:t>M(</a:t>
            </a:r>
            <a:r>
              <a:rPr lang="en-US" dirty="0" err="1" smtClean="0">
                <a:latin typeface="Symbol" charset="2"/>
                <a:cs typeface="Symbol" charset="2"/>
              </a:rPr>
              <a:t>c</a:t>
            </a:r>
            <a:r>
              <a:rPr lang="en-US" baseline="-25000" dirty="0" err="1" smtClean="0"/>
              <a:t>c</a:t>
            </a:r>
            <a:r>
              <a:rPr lang="en-US" dirty="0" err="1" smtClean="0"/>
              <a:t>)-(J/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smtClean="0">
                <a:latin typeface="Symbol" charset="2"/>
                <a:cs typeface="Symbol" charset="2"/>
              </a:rPr>
              <a:t>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530" y="1307729"/>
            <a:ext cx="7837940" cy="426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805933" y="3091189"/>
            <a:ext cx="2743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Events/10 </a:t>
            </a:r>
            <a:r>
              <a:rPr lang="en-US" sz="2800" dirty="0" err="1" smtClean="0"/>
              <a:t>MeV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3810000"/>
            <a:ext cx="199334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Preliminary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0" y="1143000"/>
            <a:ext cx="2514600" cy="4953000"/>
          </a:xfrm>
        </p:spPr>
        <p:txBody>
          <a:bodyPr/>
          <a:lstStyle/>
          <a:p>
            <a:r>
              <a:rPr lang="en-US" dirty="0" smtClean="0"/>
              <a:t>#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(2s)=2991±101</a:t>
            </a:r>
          </a:p>
          <a:p>
            <a:r>
              <a:rPr lang="en-US" dirty="0" smtClean="0"/>
              <a:t>#X(3872)=433±95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90600"/>
            <a:ext cx="5791200" cy="51979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62200" y="1524000"/>
            <a:ext cx="80423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(2S)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2362200"/>
            <a:ext cx="100587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X(3872)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rot="16200000" flipV="1">
            <a:off x="4838700" y="1943100"/>
            <a:ext cx="38100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C99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J/</a:t>
            </a:r>
            <a:r>
              <a:rPr lang="en-US" dirty="0" err="1" smtClean="0">
                <a:latin typeface="Symbol" charset="2"/>
                <a:cs typeface="Symbol" charset="2"/>
              </a:rPr>
              <a:t>yp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Upsilons too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9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66800"/>
            <a:ext cx="822191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</a:t>
            </a:r>
            <a:r>
              <a:rPr lang="en-US" baseline="30000" dirty="0" smtClean="0"/>
              <a:t>0</a:t>
            </a:r>
            <a:r>
              <a:rPr lang="en-US" dirty="0" smtClean="0"/>
              <a:t> &amp; W</a:t>
            </a:r>
            <a:r>
              <a:rPr lang="en-US" baseline="30000" dirty="0" smtClean="0"/>
              <a:t>±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990600"/>
            <a:ext cx="4267200" cy="4953000"/>
          </a:xfrm>
        </p:spPr>
        <p:txBody>
          <a:bodyPr/>
          <a:lstStyle/>
          <a:p>
            <a:pPr>
              <a:buNone/>
            </a:pPr>
            <a:endParaRPr 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399471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990600"/>
            <a:ext cx="4267200" cy="276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52400" y="990600"/>
            <a:ext cx="4267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GB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 two </a:t>
            </a:r>
            <a:r>
              <a:rPr kumimoji="0" lang="en-GB" sz="3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</a:t>
            </a:r>
            <a:r>
              <a:rPr kumimoji="0" lang="en-GB" sz="3000" b="0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+</a:t>
            </a:r>
            <a:r>
              <a:rPr kumimoji="0" lang="en-GB" sz="3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</a:t>
            </a:r>
            <a:r>
              <a:rPr kumimoji="0" lang="en-GB" sz="3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-</a:t>
            </a:r>
            <a:r>
              <a:rPr kumimoji="0" lang="en-GB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each with p</a:t>
            </a:r>
            <a:r>
              <a:rPr kumimoji="0" lang="en-GB" sz="3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GB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&gt;20 </a:t>
            </a:r>
            <a:r>
              <a:rPr kumimoji="0" lang="en-GB" sz="3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endParaRPr kumimoji="0" lang="en-GB" sz="3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3CC"/>
              </a:buClr>
              <a:buSzPct val="65000"/>
              <a:buFont typeface="Wingdings" pitchFamily="2" charset="2"/>
              <a:buChar char="n"/>
              <a:defRPr/>
            </a:pPr>
            <a:r>
              <a:rPr lang="en-GB" sz="2800" dirty="0" smtClean="0"/>
              <a:t>Require single isolated </a:t>
            </a:r>
            <a:r>
              <a:rPr lang="en-GB" sz="2800" dirty="0" err="1" smtClean="0">
                <a:latin typeface="Symbol" charset="2"/>
                <a:cs typeface="Symbol" charset="2"/>
              </a:rPr>
              <a:t>m</a:t>
            </a:r>
            <a:r>
              <a:rPr lang="en-GB" sz="2800" dirty="0" smtClean="0"/>
              <a:t>, with p</a:t>
            </a:r>
            <a:r>
              <a:rPr lang="en-GB" sz="2800" baseline="-25000" dirty="0" smtClean="0"/>
              <a:t>t</a:t>
            </a:r>
            <a:r>
              <a:rPr lang="en-GB" sz="2800" dirty="0" smtClean="0"/>
              <a:t>&gt;20 </a:t>
            </a:r>
            <a:r>
              <a:rPr lang="en-GB" sz="2800" dirty="0" err="1" smtClean="0"/>
              <a:t>GeV</a:t>
            </a:r>
            <a:r>
              <a:rPr lang="en-GB" sz="2800" dirty="0" smtClean="0"/>
              <a:t> &amp; small p</a:t>
            </a:r>
            <a:r>
              <a:rPr lang="en-GB" sz="2800" baseline="-25000" dirty="0" smtClean="0"/>
              <a:t>t</a:t>
            </a:r>
            <a:r>
              <a:rPr lang="en-GB" sz="2800" dirty="0" smtClean="0"/>
              <a:t> opposite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5000"/>
              <a:tabLst/>
              <a:defRPr/>
            </a:pPr>
            <a:r>
              <a:rPr kumimoji="0" lang="en-GB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0" y="4583668"/>
            <a:ext cx="1993342" cy="369332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Preliminary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53200" y="1524000"/>
            <a:ext cx="1993342" cy="369332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Preliminary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050" y="3974149"/>
            <a:ext cx="4298950" cy="2883851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6858000" y="1143000"/>
            <a:ext cx="1162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L~</a:t>
            </a:r>
            <a:r>
              <a:rPr lang="en-GB" dirty="0" smtClean="0"/>
              <a:t>16 pb</a:t>
            </a:r>
            <a:r>
              <a:rPr lang="en-GB" baseline="30000" dirty="0"/>
              <a:t>-1</a:t>
            </a:r>
            <a:endParaRPr lang="en-US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4267200"/>
            <a:ext cx="1339053" cy="646331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Preliminary</a:t>
            </a:r>
            <a:endParaRPr lang="en-US" dirty="0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457200" y="3657600"/>
            <a:ext cx="1162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L~</a:t>
            </a:r>
            <a:r>
              <a:rPr lang="en-GB" dirty="0" smtClean="0"/>
              <a:t>16 pb</a:t>
            </a:r>
            <a:r>
              <a:rPr lang="en-GB" baseline="30000" dirty="0"/>
              <a:t>-1</a:t>
            </a:r>
            <a:endParaRPr lang="en-US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752600" y="5942850"/>
            <a:ext cx="958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M(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3733800"/>
            <a:ext cx="68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(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pp→ppJ/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err="1" smtClean="0"/>
              <a:t>(</a:t>
            </a:r>
            <a:r>
              <a:rPr lang="en-US" dirty="0" err="1" smtClean="0">
                <a:latin typeface="Symbol" charset="2"/>
                <a:cs typeface="Symbol" charset="2"/>
              </a:rPr>
              <a:t>c</a:t>
            </a:r>
            <a:r>
              <a:rPr lang="en-US" baseline="-25000" dirty="0" err="1" smtClean="0"/>
              <a:t>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2895600" cy="4953000"/>
          </a:xfrm>
        </p:spPr>
        <p:txBody>
          <a:bodyPr/>
          <a:lstStyle/>
          <a:p>
            <a:r>
              <a:rPr lang="en-US" dirty="0" smtClean="0"/>
              <a:t>We can also do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’s 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err="1" smtClean="0"/>
              <a:t>o</a:t>
            </a:r>
            <a:r>
              <a:rPr lang="en-US" dirty="0" err="1" smtClean="0"/>
              <a:t>’s</a:t>
            </a:r>
            <a:endParaRPr lang="en-US" dirty="0" smtClean="0"/>
          </a:p>
          <a:p>
            <a:r>
              <a:rPr lang="en-US" dirty="0" smtClean="0"/>
              <a:t>12 pb</a:t>
            </a:r>
            <a:r>
              <a:rPr lang="en-US" baseline="30000" dirty="0" smtClean="0"/>
              <a:t>-1</a:t>
            </a:r>
            <a:endParaRPr lang="en-US" dirty="0" smtClean="0"/>
          </a:p>
          <a:p>
            <a:r>
              <a:rPr lang="en-US" dirty="0" smtClean="0"/>
              <a:t>“Standard Candle” QCD processes, </a:t>
            </a:r>
            <a:r>
              <a:rPr lang="en-US" dirty="0" err="1" smtClean="0"/>
              <a:t>arXiv</a:t>
            </a:r>
            <a:r>
              <a:rPr lang="en-US" dirty="0" smtClean="0"/>
              <a:t>: 1005.0695 [</a:t>
            </a:r>
            <a:r>
              <a:rPr lang="en-US" dirty="0" err="1" smtClean="0"/>
              <a:t>hep</a:t>
            </a:r>
            <a:r>
              <a:rPr lang="en-US" dirty="0" smtClean="0"/>
              <a:t>=ph]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219711"/>
            <a:ext cx="5715000" cy="56382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52800" y="1550223"/>
            <a:ext cx="304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2373868"/>
            <a:ext cx="304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3440668"/>
            <a:ext cx="304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76600" y="4659868"/>
            <a:ext cx="304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</a:t>
            </a:r>
            <a:r>
              <a:rPr lang="en-US" baseline="30000" dirty="0" err="1" smtClean="0"/>
              <a:t>o</a:t>
            </a:r>
            <a:r>
              <a:rPr lang="en-US" dirty="0" err="1" smtClean="0"/>
              <a:t>→K</a:t>
            </a:r>
            <a:r>
              <a:rPr lang="en-US" dirty="0" smtClean="0"/>
              <a:t>*</a:t>
            </a:r>
            <a:r>
              <a:rPr lang="en-US" baseline="30000" dirty="0" err="1" smtClean="0"/>
              <a:t>o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Symbol" charset="2"/>
                <a:cs typeface="Symbol" charset="2"/>
              </a:rPr>
              <a:t/>
            </a:r>
            <a:br>
              <a:rPr lang="en-US" dirty="0" smtClean="0">
                <a:latin typeface="Symbol" charset="2"/>
                <a:cs typeface="Symbol" charset="2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37 pb</a:t>
            </a:r>
            <a:r>
              <a:rPr lang="en-US" baseline="30000" dirty="0" smtClean="0"/>
              <a:t>-1</a:t>
            </a:r>
          </a:p>
          <a:p>
            <a:r>
              <a:rPr lang="en-US" dirty="0" smtClean="0"/>
              <a:t>199 events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pic>
        <p:nvPicPr>
          <p:cNvPr id="6" name="Picture 5" descr="Kstargam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43200" y="1066799"/>
            <a:ext cx="6400800" cy="4594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600" dirty="0" smtClean="0"/>
              <a:t>Fully Reconstructed </a:t>
            </a:r>
            <a:r>
              <a:rPr lang="en-US" sz="5600" dirty="0" err="1" smtClean="0"/>
              <a:t>Hadronic</a:t>
            </a:r>
            <a:r>
              <a:rPr lang="en-US" sz="5600" dirty="0" smtClean="0"/>
              <a:t> Decays</a:t>
            </a:r>
            <a:endParaRPr lang="en-US" sz="5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900" dirty="0" smtClean="0"/>
              <a:t>Needed for CP Violation Studies</a:t>
            </a:r>
            <a:endParaRPr lang="en-US" sz="4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521244-82BB-4013-9D99-4A76F85B4245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346" y="3733800"/>
            <a:ext cx="4628654" cy="28956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33800"/>
            <a:ext cx="4589475" cy="3124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90600"/>
            <a:ext cx="7086600" cy="2328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Exclusive B</a:t>
            </a:r>
            <a:r>
              <a:rPr lang="en-US" sz="6000" dirty="0" smtClean="0">
                <a:sym typeface="Symbol"/>
              </a:rPr>
              <a:t></a:t>
            </a:r>
            <a:r>
              <a:rPr lang="en-US" sz="6000" dirty="0" smtClean="0"/>
              <a:t> J/</a:t>
            </a:r>
            <a:r>
              <a:rPr lang="en-US" sz="6000" dirty="0" err="1" smtClean="0">
                <a:latin typeface="Symbol" pitchFamily="18" charset="2"/>
              </a:rPr>
              <a:t>y</a:t>
            </a:r>
            <a:r>
              <a:rPr lang="en-US" sz="6000" dirty="0" smtClean="0">
                <a:latin typeface="Symbol" pitchFamily="18" charset="2"/>
              </a:rPr>
              <a:t>  </a:t>
            </a:r>
            <a:r>
              <a:rPr lang="en-US" sz="6000" dirty="0" smtClean="0">
                <a:latin typeface="+mn-lt"/>
              </a:rPr>
              <a:t>h</a:t>
            </a:r>
            <a:endParaRPr lang="en-US" sz="6000" dirty="0">
              <a:latin typeface="+mn-lt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57200" y="9144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5000"/>
              <a:tabLst/>
              <a:defRPr/>
            </a:pPr>
            <a:endParaRPr kumimoji="0" lang="en-US" sz="30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45202" y="1981200"/>
            <a:ext cx="830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0099"/>
                </a:solidFill>
              </a:rPr>
              <a:t>J/</a:t>
            </a:r>
            <a:r>
              <a:rPr lang="en-US" dirty="0" err="1" smtClean="0">
                <a:solidFill>
                  <a:srgbClr val="990099"/>
                </a:solidFill>
                <a:latin typeface="Symbol" charset="2"/>
                <a:cs typeface="Symbol" charset="2"/>
              </a:rPr>
              <a:t>y</a:t>
            </a:r>
            <a:r>
              <a:rPr lang="en-US" dirty="0" smtClean="0">
                <a:solidFill>
                  <a:srgbClr val="990099"/>
                </a:solidFill>
              </a:rPr>
              <a:t> K</a:t>
            </a:r>
            <a:r>
              <a:rPr lang="en-US" baseline="30000" dirty="0" smtClean="0">
                <a:solidFill>
                  <a:srgbClr val="990099"/>
                </a:solidFill>
              </a:rPr>
              <a:t>+</a:t>
            </a:r>
            <a:endParaRPr lang="en-US" baseline="30000" dirty="0">
              <a:solidFill>
                <a:srgbClr val="990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6462" y="1980539"/>
            <a:ext cx="91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0099"/>
                </a:solidFill>
              </a:rPr>
              <a:t>J/</a:t>
            </a:r>
            <a:r>
              <a:rPr lang="en-US" dirty="0" err="1" smtClean="0">
                <a:solidFill>
                  <a:srgbClr val="990099"/>
                </a:solidFill>
                <a:latin typeface="Symbol" charset="2"/>
                <a:cs typeface="Symbol" charset="2"/>
              </a:rPr>
              <a:t>y</a:t>
            </a:r>
            <a:r>
              <a:rPr lang="en-US" dirty="0" smtClean="0">
                <a:solidFill>
                  <a:srgbClr val="990099"/>
                </a:solidFill>
              </a:rPr>
              <a:t> K*</a:t>
            </a:r>
            <a:r>
              <a:rPr lang="en-US" baseline="30000" dirty="0" err="1" smtClean="0">
                <a:solidFill>
                  <a:srgbClr val="990099"/>
                </a:solidFill>
              </a:rPr>
              <a:t>o</a:t>
            </a:r>
            <a:endParaRPr lang="en-US" baseline="30000" dirty="0">
              <a:solidFill>
                <a:srgbClr val="9900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49530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0099"/>
                </a:solidFill>
              </a:rPr>
              <a:t>J/</a:t>
            </a:r>
            <a:r>
              <a:rPr lang="en-US" dirty="0" err="1" smtClean="0">
                <a:solidFill>
                  <a:srgbClr val="990099"/>
                </a:solidFill>
                <a:latin typeface="Symbol" charset="2"/>
                <a:cs typeface="Symbol" charset="2"/>
              </a:rPr>
              <a:t>y</a:t>
            </a:r>
            <a:r>
              <a:rPr lang="en-US" dirty="0" smtClean="0">
                <a:solidFill>
                  <a:srgbClr val="990099"/>
                </a:solidFill>
                <a:latin typeface="Symbol" charset="2"/>
                <a:cs typeface="Symbol" charset="2"/>
              </a:rPr>
              <a:t> </a:t>
            </a:r>
            <a:r>
              <a:rPr lang="en-US" dirty="0" err="1" smtClean="0">
                <a:solidFill>
                  <a:srgbClr val="990099"/>
                </a:solidFill>
                <a:latin typeface="Symbol" charset="2"/>
                <a:cs typeface="Symbol" charset="2"/>
              </a:rPr>
              <a:t>f</a:t>
            </a:r>
            <a:endParaRPr lang="en-US" baseline="30000" dirty="0">
              <a:solidFill>
                <a:srgbClr val="9900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2831068"/>
            <a:ext cx="1676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2057400"/>
            <a:ext cx="864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7226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14800" y="2020669"/>
            <a:ext cx="864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3193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66800" y="4800600"/>
            <a:ext cx="864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692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4876800"/>
            <a:ext cx="864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405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62800" y="1219200"/>
            <a:ext cx="1905000" cy="15286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   </a:t>
            </a:r>
          </a:p>
          <a:p>
            <a:pPr algn="ctr"/>
            <a:r>
              <a:rPr lang="en-US" sz="2800" dirty="0" smtClean="0"/>
              <a:t>~15 pb</a:t>
            </a:r>
            <a:r>
              <a:rPr lang="en-US" sz="2800" baseline="30000" dirty="0" smtClean="0"/>
              <a:t>-1</a:t>
            </a:r>
          </a:p>
          <a:p>
            <a:pPr algn="ctr"/>
            <a:endParaRPr lang="en-US" sz="2800" baseline="30000" dirty="0" smtClean="0"/>
          </a:p>
          <a:p>
            <a:pPr algn="ctr"/>
            <a:endParaRPr lang="en-US" sz="2800" baseline="30000" dirty="0" smtClean="0"/>
          </a:p>
          <a:p>
            <a:pPr algn="ctr"/>
            <a:endParaRPr lang="en-US" sz="2800" baseline="300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636180" y="3364468"/>
            <a:ext cx="378342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(B→J/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K</a:t>
            </a:r>
            <a:r>
              <a:rPr lang="en-US" baseline="30000" dirty="0" smtClean="0"/>
              <a:t>+</a:t>
            </a:r>
            <a:r>
              <a:rPr lang="en-US" dirty="0" smtClean="0"/>
              <a:t>)●</a:t>
            </a:r>
            <a:r>
              <a:rPr lang="en-US" i="1" dirty="0" smtClean="0"/>
              <a:t>B</a:t>
            </a:r>
            <a:r>
              <a:rPr lang="en-US" dirty="0" smtClean="0"/>
              <a:t>(J/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err="1" smtClean="0"/>
              <a:t>→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)=6x10</a:t>
            </a:r>
            <a:r>
              <a:rPr lang="en-US" baseline="30000" dirty="0" smtClean="0"/>
              <a:t>-5</a:t>
            </a:r>
            <a:endParaRPr lang="en-US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4559300"/>
            <a:ext cx="76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086600" y="4051300"/>
            <a:ext cx="1828800" cy="55399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0099"/>
                </a:solidFill>
              </a:rPr>
              <a:t>        J/</a:t>
            </a:r>
            <a:r>
              <a:rPr lang="en-US" dirty="0" err="1" smtClean="0">
                <a:solidFill>
                  <a:srgbClr val="990099"/>
                </a:solidFill>
                <a:latin typeface="Symbol" charset="2"/>
                <a:cs typeface="Symbol" charset="2"/>
              </a:rPr>
              <a:t>y</a:t>
            </a:r>
            <a:r>
              <a:rPr lang="en-US" dirty="0" smtClean="0">
                <a:solidFill>
                  <a:srgbClr val="990099"/>
                </a:solidFill>
              </a:rPr>
              <a:t> K</a:t>
            </a:r>
            <a:r>
              <a:rPr lang="en-US" baseline="-25000" dirty="0" smtClean="0">
                <a:solidFill>
                  <a:srgbClr val="990099"/>
                </a:solidFill>
              </a:rPr>
              <a:t>s</a:t>
            </a:r>
          </a:p>
          <a:p>
            <a:endParaRPr lang="en-US" baseline="-25000" dirty="0" smtClean="0">
              <a:solidFill>
                <a:srgbClr val="990099"/>
              </a:solidFill>
            </a:endParaRPr>
          </a:p>
          <a:p>
            <a:endParaRPr lang="en-US" baseline="-250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B</a:t>
            </a:r>
            <a:r>
              <a:rPr lang="en-US" sz="6600" baseline="30000" dirty="0" smtClean="0"/>
              <a:t>-</a:t>
            </a:r>
            <a:r>
              <a:rPr lang="en-US" sz="6600" dirty="0" smtClean="0"/>
              <a:t>→</a:t>
            </a:r>
            <a:r>
              <a:rPr lang="en-US" sz="6600" dirty="0" err="1" smtClean="0"/>
              <a:t>D</a:t>
            </a:r>
            <a:r>
              <a:rPr lang="en-US" sz="6600" baseline="30000" dirty="0" err="1" smtClean="0"/>
              <a:t>o</a:t>
            </a:r>
            <a:r>
              <a:rPr lang="en-US" sz="6600" dirty="0" err="1" smtClean="0">
                <a:latin typeface="+mn-lt"/>
                <a:cs typeface="Symbol" charset="2"/>
              </a:rPr>
              <a:t>h</a:t>
            </a:r>
            <a:r>
              <a:rPr lang="en-US" sz="6600" baseline="30000" dirty="0" smtClean="0">
                <a:latin typeface="+mn-lt"/>
                <a:cs typeface="Symbol" charset="2"/>
              </a:rPr>
              <a:t>-</a:t>
            </a:r>
            <a:endParaRPr lang="en-US" sz="66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105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786" y="990600"/>
            <a:ext cx="7745214" cy="52630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54563" y="3336124"/>
            <a:ext cx="1317037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~12 pb</a:t>
            </a:r>
            <a:r>
              <a:rPr lang="en-US" sz="2400" baseline="30000" dirty="0" smtClean="0"/>
              <a:t>-1</a:t>
            </a:r>
            <a:endParaRPr lang="en-US" sz="24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1981200" y="990600"/>
            <a:ext cx="2121093" cy="369332"/>
          </a:xfrm>
          <a:prstGeom prst="rect">
            <a:avLst/>
          </a:prstGeom>
          <a:solidFill>
            <a:srgbClr val="FCFFE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30000" dirty="0" smtClean="0"/>
              <a:t>-</a:t>
            </a:r>
            <a:r>
              <a:rPr lang="en-US" dirty="0" smtClean="0"/>
              <a:t>→</a:t>
            </a:r>
            <a:r>
              <a:rPr lang="en-US" dirty="0" err="1" smtClean="0"/>
              <a:t>D</a:t>
            </a:r>
            <a:r>
              <a:rPr lang="en-US" baseline="30000" dirty="0" err="1" smtClean="0"/>
              <a:t>o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-</a:t>
            </a:r>
            <a:r>
              <a:rPr lang="en-US" dirty="0" smtClean="0"/>
              <a:t>, </a:t>
            </a:r>
            <a:r>
              <a:rPr lang="en-US" dirty="0" err="1" smtClean="0"/>
              <a:t>D</a:t>
            </a:r>
            <a:r>
              <a:rPr lang="en-US" baseline="30000" dirty="0" err="1" smtClean="0"/>
              <a:t>o</a:t>
            </a:r>
            <a:r>
              <a:rPr lang="en-US" dirty="0" err="1" smtClean="0"/>
              <a:t>→K</a:t>
            </a:r>
            <a:r>
              <a:rPr lang="en-US" baseline="30000" dirty="0" err="1" smtClean="0"/>
              <a:t>-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latin typeface="Symbol" charset="2"/>
                <a:cs typeface="Symbol" charset="2"/>
              </a:rPr>
              <a:t>+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91200" y="990600"/>
            <a:ext cx="2121093" cy="369332"/>
          </a:xfrm>
          <a:prstGeom prst="rect">
            <a:avLst/>
          </a:prstGeom>
          <a:solidFill>
            <a:srgbClr val="FCFFE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30000" dirty="0" smtClean="0"/>
              <a:t>-</a:t>
            </a:r>
            <a:r>
              <a:rPr lang="en-US" dirty="0" smtClean="0"/>
              <a:t>→</a:t>
            </a:r>
            <a:r>
              <a:rPr lang="en-US" dirty="0" err="1" smtClean="0"/>
              <a:t>D</a:t>
            </a:r>
            <a:r>
              <a:rPr lang="en-US" baseline="30000" dirty="0" err="1" smtClean="0"/>
              <a:t>o</a:t>
            </a:r>
            <a:r>
              <a:rPr lang="en-US" dirty="0" err="1" smtClean="0">
                <a:latin typeface="+mn-lt"/>
                <a:cs typeface="Symbol" charset="2"/>
              </a:rPr>
              <a:t>K</a:t>
            </a:r>
            <a:r>
              <a:rPr lang="en-US" baseline="30000" dirty="0" smtClean="0"/>
              <a:t>-</a:t>
            </a:r>
            <a:r>
              <a:rPr lang="en-US" dirty="0" smtClean="0"/>
              <a:t>, </a:t>
            </a:r>
            <a:r>
              <a:rPr lang="en-US" dirty="0" err="1" smtClean="0"/>
              <a:t>D</a:t>
            </a:r>
            <a:r>
              <a:rPr lang="en-US" baseline="30000" dirty="0" err="1" smtClean="0"/>
              <a:t>o</a:t>
            </a:r>
            <a:r>
              <a:rPr lang="en-US" dirty="0" err="1" smtClean="0"/>
              <a:t>→K</a:t>
            </a:r>
            <a:r>
              <a:rPr lang="en-US" baseline="30000" dirty="0" err="1" smtClean="0"/>
              <a:t>-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latin typeface="Symbol" charset="2"/>
                <a:cs typeface="Symbol" charset="2"/>
              </a:rPr>
              <a:t>+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3669268"/>
            <a:ext cx="2121093" cy="369332"/>
          </a:xfrm>
          <a:prstGeom prst="rect">
            <a:avLst/>
          </a:prstGeom>
          <a:solidFill>
            <a:srgbClr val="FCFFE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30000" dirty="0" smtClean="0"/>
              <a:t>-</a:t>
            </a:r>
            <a:r>
              <a:rPr lang="en-US" dirty="0" smtClean="0"/>
              <a:t>→</a:t>
            </a:r>
            <a:r>
              <a:rPr lang="en-US" dirty="0" err="1" smtClean="0"/>
              <a:t>D</a:t>
            </a:r>
            <a:r>
              <a:rPr lang="en-US" baseline="30000" dirty="0" err="1" smtClean="0"/>
              <a:t>o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-</a:t>
            </a:r>
            <a:r>
              <a:rPr lang="en-US" dirty="0" smtClean="0"/>
              <a:t>, </a:t>
            </a:r>
            <a:r>
              <a:rPr lang="en-US" dirty="0" err="1" smtClean="0"/>
              <a:t>D</a:t>
            </a:r>
            <a:r>
              <a:rPr lang="en-US" baseline="30000" dirty="0" err="1" smtClean="0"/>
              <a:t>o</a:t>
            </a:r>
            <a:r>
              <a:rPr lang="en-US" dirty="0" err="1" smtClean="0"/>
              <a:t>→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err="1" smtClean="0"/>
              <a:t>-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latin typeface="Symbol" charset="2"/>
                <a:cs typeface="Symbol" charset="2"/>
              </a:rPr>
              <a:t>+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62600" y="3643045"/>
            <a:ext cx="2121093" cy="369332"/>
          </a:xfrm>
          <a:prstGeom prst="rect">
            <a:avLst/>
          </a:prstGeom>
          <a:solidFill>
            <a:srgbClr val="FCFFE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30000" dirty="0" smtClean="0"/>
              <a:t>-</a:t>
            </a:r>
            <a:r>
              <a:rPr lang="en-US" dirty="0" smtClean="0"/>
              <a:t>→</a:t>
            </a:r>
            <a:r>
              <a:rPr lang="en-US" dirty="0" err="1" smtClean="0"/>
              <a:t>D</a:t>
            </a:r>
            <a:r>
              <a:rPr lang="en-US" baseline="30000" dirty="0" err="1" smtClean="0"/>
              <a:t>o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-</a:t>
            </a:r>
            <a:r>
              <a:rPr lang="en-US" dirty="0" smtClean="0"/>
              <a:t>, </a:t>
            </a:r>
            <a:r>
              <a:rPr lang="en-US" dirty="0" err="1" smtClean="0"/>
              <a:t>D</a:t>
            </a:r>
            <a:r>
              <a:rPr lang="en-US" baseline="30000" dirty="0" err="1" smtClean="0"/>
              <a:t>o</a:t>
            </a:r>
            <a:r>
              <a:rPr lang="en-US" dirty="0" err="1" smtClean="0"/>
              <a:t>→K</a:t>
            </a:r>
            <a:r>
              <a:rPr lang="en-US" baseline="30000" dirty="0" smtClean="0"/>
              <a:t>-</a:t>
            </a:r>
            <a:r>
              <a:rPr lang="en-US" dirty="0" smtClean="0">
                <a:latin typeface="+mn-lt"/>
                <a:cs typeface="Symbol" charset="2"/>
              </a:rPr>
              <a:t>K</a:t>
            </a:r>
            <a:r>
              <a:rPr lang="en-US" baseline="30000" dirty="0" smtClean="0">
                <a:latin typeface="Symbol" charset="2"/>
                <a:cs typeface="Symbol" charset="2"/>
              </a:rPr>
              <a:t>+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81400" y="2209800"/>
            <a:ext cx="12954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2431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91400" y="2133600"/>
            <a:ext cx="12954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162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7600" y="4535269"/>
            <a:ext cx="12954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55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91400" y="4611469"/>
            <a:ext cx="12954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126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2057400"/>
            <a:ext cx="1570563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err="1" smtClean="0"/>
              <a:t>B</a:t>
            </a:r>
            <a:r>
              <a:rPr lang="en-US" dirty="0" err="1" smtClean="0"/>
              <a:t>(B→D</a:t>
            </a:r>
            <a:r>
              <a:rPr lang="en-US" baseline="30000" dirty="0" err="1" smtClean="0"/>
              <a:t>o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</a:p>
          <a:p>
            <a:r>
              <a:rPr lang="en-US" dirty="0" smtClean="0"/>
              <a:t>●</a:t>
            </a:r>
            <a:r>
              <a:rPr lang="en-US" i="1" dirty="0" err="1" smtClean="0"/>
              <a:t>B</a:t>
            </a:r>
            <a:r>
              <a:rPr lang="en-US" dirty="0" err="1" smtClean="0"/>
              <a:t>(D</a:t>
            </a:r>
            <a:r>
              <a:rPr lang="en-US" baseline="30000" dirty="0" err="1" smtClean="0"/>
              <a:t>o</a:t>
            </a:r>
            <a:r>
              <a:rPr lang="en-US" dirty="0" err="1" smtClean="0"/>
              <a:t>→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cs typeface="Symbol" charset="2"/>
              </a:rPr>
              <a:t>K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)</a:t>
            </a:r>
          </a:p>
          <a:p>
            <a:r>
              <a:rPr lang="en-US" dirty="0" smtClean="0"/>
              <a:t>=1.9x10</a:t>
            </a:r>
            <a:r>
              <a:rPr lang="en-US" baseline="30000" dirty="0" smtClean="0"/>
              <a:t>-4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Limits on New Physics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3000"/>
          </a:xfrm>
        </p:spPr>
        <p:txBody>
          <a:bodyPr/>
          <a:lstStyle/>
          <a:p>
            <a:r>
              <a:rPr lang="en-US" dirty="0" smtClean="0"/>
              <a:t>It is oft said that we have not seen New Physics, yet what we observe is the sum of Standard Model + New Physics. How to set limits on NP?</a:t>
            </a:r>
          </a:p>
          <a:p>
            <a:r>
              <a:rPr lang="en-US" dirty="0" smtClean="0"/>
              <a:t>Assume that tree level diagrams are dominated by SM and loop diagrams could contain NP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Tree diagram example                  Loop diagram example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1026" descr="Bs_ms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433887"/>
            <a:ext cx="4170363" cy="1281113"/>
          </a:xfrm>
          <a:prstGeom prst="rect">
            <a:avLst/>
          </a:prstGeom>
          <a:noFill/>
        </p:spPr>
      </p:pic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573088" y="4343400"/>
            <a:ext cx="3313112" cy="1433513"/>
            <a:chOff x="3673" y="-31"/>
            <a:chExt cx="2087" cy="903"/>
          </a:xfrm>
        </p:grpSpPr>
        <p:pic>
          <p:nvPicPr>
            <p:cNvPr id="9" name="Picture 7" descr="F:\tex\vi\unfigs\b_semi.ep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28" y="0"/>
              <a:ext cx="1632" cy="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5616" y="0"/>
              <a:ext cx="144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5560" y="132"/>
              <a:ext cx="48" cy="48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3673" y="-31"/>
              <a:ext cx="1001" cy="408"/>
            </a:xfrm>
            <a:prstGeom prst="curvedLeftArrow">
              <a:avLst>
                <a:gd name="adj1" fmla="val 20000"/>
                <a:gd name="adj2" fmla="val 40000"/>
                <a:gd name="adj3" fmla="val 81781"/>
              </a:avLst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FF0066"/>
                  </a:solidFill>
                </a:rPr>
                <a:t>V</a:t>
              </a:r>
              <a:r>
                <a:rPr lang="en-US" sz="2000" baseline="-25000">
                  <a:solidFill>
                    <a:srgbClr val="FF0066"/>
                  </a:solidFill>
                </a:rPr>
                <a:t>cb</a:t>
              </a:r>
              <a:r>
                <a:rPr lang="en-US" sz="2000">
                  <a:solidFill>
                    <a:srgbClr val="FF0066"/>
                  </a:solidFill>
                </a:rPr>
                <a:t> or V</a:t>
              </a:r>
              <a:r>
                <a:rPr lang="en-US" sz="2000" baseline="-25000">
                  <a:solidFill>
                    <a:srgbClr val="FF0066"/>
                  </a:solidFill>
                </a:rPr>
                <a:t>ub</a:t>
              </a: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4464" y="144"/>
              <a:ext cx="144" cy="24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63111"/>
            <a:ext cx="8839200" cy="29948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B→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dirty="0" err="1" smtClean="0">
                <a:cs typeface="Symbol" charset="2"/>
              </a:rPr>
              <a:t>K</a:t>
            </a:r>
            <a:r>
              <a:rPr lang="en-US" dirty="0" smtClean="0">
                <a:cs typeface="Symbol" charset="2"/>
              </a:rPr>
              <a:t>, </a:t>
            </a:r>
            <a:r>
              <a:rPr lang="en-US" dirty="0" smtClean="0">
                <a:latin typeface="Symbol" charset="2"/>
                <a:cs typeface="Symbol" charset="2"/>
              </a:rPr>
              <a:t>pp</a:t>
            </a:r>
            <a:r>
              <a:rPr lang="en-US" dirty="0" smtClean="0">
                <a:cs typeface="Symbol" charset="2"/>
              </a:rPr>
              <a:t>, KK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4572000" cy="4953000"/>
          </a:xfrm>
        </p:spPr>
        <p:txBody>
          <a:bodyPr/>
          <a:lstStyle/>
          <a:p>
            <a:r>
              <a:rPr lang="en-US" sz="3200" dirty="0" smtClean="0"/>
              <a:t>35 pb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, “loose cuts”</a:t>
            </a:r>
            <a:endParaRPr lang="en-US" sz="3200" baseline="30000" dirty="0" smtClean="0"/>
          </a:p>
          <a:p>
            <a:r>
              <a:rPr lang="en-US" sz="3200" dirty="0" smtClean="0"/>
              <a:t>We will get as many </a:t>
            </a:r>
            <a:r>
              <a:rPr lang="en-US" sz="3200" dirty="0" err="1" smtClean="0"/>
              <a:t>K</a:t>
            </a:r>
            <a:r>
              <a:rPr lang="en-US" sz="3200" dirty="0" err="1" smtClean="0">
                <a:latin typeface="Symbol" charset="2"/>
                <a:cs typeface="Symbol" charset="2"/>
              </a:rPr>
              <a:t>p</a:t>
            </a:r>
            <a:r>
              <a:rPr lang="en-US" sz="3200" dirty="0" smtClean="0"/>
              <a:t> in 0.5-0.7 fb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as Belle in 1000 fb</a:t>
            </a:r>
            <a:r>
              <a:rPr lang="en-US" sz="3200" baseline="30000" dirty="0" smtClean="0"/>
              <a:t>-1</a:t>
            </a:r>
            <a:endParaRPr lang="en-US" sz="3200" baseline="30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4025900"/>
            <a:ext cx="1948249" cy="546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1677" y="1066800"/>
            <a:ext cx="4046123" cy="2819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18243" y="1981200"/>
            <a:ext cx="1583486" cy="109773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2800" baseline="30000" dirty="0" smtClean="0">
              <a:latin typeface="Symbol" charset="2"/>
              <a:cs typeface="Symbol" charset="2"/>
            </a:endParaRPr>
          </a:p>
          <a:p>
            <a:r>
              <a:rPr lang="en-US" sz="2800" dirty="0" err="1" smtClean="0"/>
              <a:t>B</a:t>
            </a:r>
            <a:r>
              <a:rPr lang="en-US" sz="2800" baseline="-25000" dirty="0" err="1" smtClean="0"/>
              <a:t>s</a:t>
            </a:r>
            <a:r>
              <a:rPr lang="en-US" sz="2800" dirty="0" err="1" smtClean="0"/>
              <a:t>→K</a:t>
            </a:r>
            <a:r>
              <a:rPr lang="en-US" sz="2800" baseline="30000" dirty="0" err="1" smtClean="0"/>
              <a:t>±</a:t>
            </a:r>
            <a:r>
              <a:rPr lang="en-US" sz="2800" dirty="0" err="1" smtClean="0">
                <a:latin typeface="Symbol" charset="2"/>
                <a:cs typeface="Symbol" charset="2"/>
              </a:rPr>
              <a:t>p</a:t>
            </a:r>
            <a:r>
              <a:rPr lang="en-US" sz="2400" b="1" baseline="30000" dirty="0" smtClean="0">
                <a:latin typeface="Symbol" charset="2"/>
                <a:cs typeface="Symbol" charset="2"/>
              </a:rPr>
              <a:t>+</a:t>
            </a:r>
          </a:p>
          <a:p>
            <a:endParaRPr lang="en-US" sz="2800" b="1" baseline="30000" dirty="0" smtClean="0">
              <a:latin typeface="Symbol" charset="2"/>
              <a:cs typeface="Symbol" charset="2"/>
            </a:endParaRPr>
          </a:p>
          <a:p>
            <a:endParaRPr lang="en-US" sz="2800" baseline="30000" dirty="0">
              <a:latin typeface="Symbol" charset="2"/>
              <a:cs typeface="Symbol" charset="2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10800000" flipV="1">
            <a:off x="6705600" y="1676400"/>
            <a:ext cx="457200" cy="76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6858000" y="2971800"/>
            <a:ext cx="685800" cy="228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8610600" y="2422021"/>
            <a:ext cx="762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8635018" y="1332033"/>
            <a:ext cx="762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2133600" cy="457200"/>
          </a:xfrm>
        </p:spPr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z="1200" smtClean="0"/>
              <a:pPr>
                <a:defRPr/>
              </a:pPr>
              <a:t>31</a:t>
            </a:fld>
            <a:endParaRPr lang="en-US" alt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752563" y="3516868"/>
            <a:ext cx="205743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err="1" smtClean="0"/>
              <a:t>B</a:t>
            </a:r>
            <a:r>
              <a:rPr lang="en-US" dirty="0" err="1" smtClean="0"/>
              <a:t>(B→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-</a:t>
            </a:r>
            <a:r>
              <a:rPr lang="en-US" dirty="0" smtClean="0"/>
              <a:t>)=5x10</a:t>
            </a:r>
            <a:r>
              <a:rPr lang="en-US" baseline="30000" dirty="0" smtClean="0"/>
              <a:t>-6</a:t>
            </a:r>
            <a:endParaRPr lang="en-US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2514600" y="4559671"/>
            <a:ext cx="17526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229 events</a:t>
            </a: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2800" y="1143000"/>
            <a:ext cx="17526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B</a:t>
            </a:r>
            <a:r>
              <a:rPr lang="en-US" sz="2800" baseline="30000" dirty="0" err="1" smtClean="0"/>
              <a:t>o</a:t>
            </a:r>
            <a:r>
              <a:rPr lang="en-US" sz="2800" dirty="0" err="1" smtClean="0"/>
              <a:t>→K</a:t>
            </a:r>
            <a:r>
              <a:rPr lang="en-US" sz="2800" baseline="30000" dirty="0" err="1" smtClean="0"/>
              <a:t>±</a:t>
            </a:r>
            <a:r>
              <a:rPr lang="en-US" sz="2800" dirty="0" err="1" smtClean="0">
                <a:latin typeface="Symbol" charset="2"/>
                <a:cs typeface="Symbol" charset="2"/>
              </a:rPr>
              <a:t>p</a:t>
            </a:r>
            <a:r>
              <a:rPr lang="en-US" sz="2400" b="1" baseline="30000" dirty="0" smtClean="0">
                <a:latin typeface="Symbol" charset="2"/>
                <a:cs typeface="Symbol" charset="2"/>
              </a:rPr>
              <a:t>+</a:t>
            </a:r>
            <a:endParaRPr lang="en-US" sz="800" b="1" baseline="30000" dirty="0" smtClean="0">
              <a:latin typeface="Symbol" charset="2"/>
              <a:cs typeface="Symbol" charset="2"/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838 events</a:t>
            </a:r>
            <a:endParaRPr lang="en-US" sz="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8653092" y="1307729"/>
            <a:ext cx="762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086600" y="4343400"/>
            <a:ext cx="17526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254 events</a:t>
            </a: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10400" y="3991510"/>
            <a:ext cx="18288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4700" y="3962400"/>
            <a:ext cx="1562100" cy="469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B→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dirty="0" err="1" smtClean="0">
                <a:cs typeface="Symbol" charset="2"/>
              </a:rPr>
              <a:t>K</a:t>
            </a:r>
            <a:r>
              <a:rPr lang="en-US" dirty="0" smtClean="0">
                <a:cs typeface="Symbol" charset="2"/>
              </a:rPr>
              <a:t>: CPV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4953000"/>
          </a:xfrm>
        </p:spPr>
        <p:txBody>
          <a:bodyPr/>
          <a:lstStyle/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endParaRPr lang="en-US" sz="800" dirty="0" smtClean="0"/>
          </a:p>
          <a:p>
            <a:r>
              <a:rPr lang="en-US" sz="2800" dirty="0" smtClean="0"/>
              <a:t>B</a:t>
            </a:r>
            <a:r>
              <a:rPr lang="en-US" sz="2800" baseline="-25000" dirty="0" smtClean="0"/>
              <a:t>s</a:t>
            </a:r>
            <a:r>
              <a:rPr lang="en-US" sz="2800" dirty="0" smtClean="0"/>
              <a:t>/B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 yield = (10.7±2.0)%, obvious CPV in both</a:t>
            </a:r>
          </a:p>
          <a:p>
            <a:r>
              <a:rPr lang="en-US" sz="2800" dirty="0" smtClean="0"/>
              <a:t>Using loose cuts </a:t>
            </a:r>
            <a:r>
              <a:rPr lang="en-US" sz="2800" dirty="0" err="1" smtClean="0"/>
              <a:t>A</a:t>
            </a:r>
            <a:r>
              <a:rPr lang="en-US" sz="2800" baseline="-25000" dirty="0" err="1" smtClean="0"/>
              <a:t>CP</a:t>
            </a:r>
            <a:r>
              <a:rPr lang="en-US" sz="2800" dirty="0" err="1" smtClean="0"/>
              <a:t>(B</a:t>
            </a:r>
            <a:r>
              <a:rPr lang="en-US" sz="2800" baseline="30000" dirty="0" err="1" smtClean="0"/>
              <a:t>o</a:t>
            </a:r>
            <a:r>
              <a:rPr lang="en-US" sz="2800" dirty="0" smtClean="0"/>
              <a:t>)=-0.134±0.041 stat error only, no corrections (HFAG: -0.098±0.012)</a:t>
            </a:r>
          </a:p>
          <a:p>
            <a:r>
              <a:rPr lang="en-US" sz="2800" dirty="0" smtClean="0"/>
              <a:t>Using tight cuts </a:t>
            </a:r>
            <a:r>
              <a:rPr lang="en-US" sz="2800" dirty="0" err="1" smtClean="0"/>
              <a:t>A</a:t>
            </a:r>
            <a:r>
              <a:rPr lang="en-US" sz="2800" baseline="-25000" dirty="0" err="1" smtClean="0"/>
              <a:t>CP</a:t>
            </a:r>
            <a:r>
              <a:rPr lang="en-US" sz="2800" dirty="0" err="1" smtClean="0"/>
              <a:t>(B</a:t>
            </a:r>
            <a:r>
              <a:rPr lang="en-US" sz="2800" baseline="-25000" dirty="0" err="1" smtClean="0"/>
              <a:t>s</a:t>
            </a:r>
            <a:r>
              <a:rPr lang="en-US" sz="2800" dirty="0" smtClean="0"/>
              <a:t>)=-0.43±0.17 stat error only, no corrections (CDF: 0.39±0.15±0.08 in 1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)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90600"/>
            <a:ext cx="8915400" cy="297712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62800" y="990600"/>
            <a:ext cx="179271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Tight cuts loose </a:t>
            </a:r>
          </a:p>
          <a:p>
            <a:r>
              <a:rPr lang="en-US" dirty="0" smtClean="0"/>
              <a:t>1/3 of events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154329"/>
            <a:ext cx="3883343" cy="262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078129"/>
            <a:ext cx="3883343" cy="262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524000" y="3581400"/>
            <a:ext cx="67056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sym typeface="Symbol"/>
              </a:rPr>
              <a:t></a:t>
            </a:r>
            <a:r>
              <a:rPr lang="en-US" sz="3200" baseline="-25000" dirty="0" err="1" smtClean="0">
                <a:sym typeface="Symbol"/>
              </a:rPr>
              <a:t>b</a:t>
            </a:r>
            <a:r>
              <a:rPr lang="en-US" sz="3200" dirty="0" err="1" smtClean="0">
                <a:sym typeface="Symbol"/>
              </a:rPr>
              <a:t>→</a:t>
            </a:r>
            <a:r>
              <a:rPr lang="en-US" sz="3200" baseline="-25000" dirty="0" err="1" smtClean="0">
                <a:sym typeface="Symbol"/>
              </a:rPr>
              <a:t>c</a:t>
            </a:r>
            <a:r>
              <a:rPr lang="en-US" sz="3200" baseline="30000" dirty="0" err="1" smtClean="0"/>
              <a:t>+</a:t>
            </a:r>
            <a:r>
              <a:rPr lang="en-US" sz="3200" dirty="0" err="1" smtClean="0"/>
              <a:t>X</a:t>
            </a:r>
            <a:r>
              <a:rPr lang="en-US" sz="3200" dirty="0" err="1" smtClean="0">
                <a:latin typeface="Symbol" pitchFamily="18" charset="2"/>
              </a:rPr>
              <a:t>mn</a:t>
            </a:r>
            <a:r>
              <a:rPr lang="en-US" sz="2800" dirty="0" smtClean="0">
                <a:latin typeface="Symbol" pitchFamily="18" charset="2"/>
              </a:rPr>
              <a:t>, </a:t>
            </a:r>
            <a:r>
              <a:rPr lang="en-US" sz="2800" dirty="0" err="1" smtClean="0">
                <a:sym typeface="Symbol"/>
              </a:rPr>
              <a:t></a:t>
            </a:r>
            <a:r>
              <a:rPr lang="en-US" sz="2800" baseline="-25000" dirty="0" err="1" smtClean="0">
                <a:sym typeface="Symbol"/>
              </a:rPr>
              <a:t>c</a:t>
            </a:r>
            <a:r>
              <a:rPr lang="en-US" sz="2800" baseline="30000" dirty="0" err="1" smtClean="0"/>
              <a:t>+</a:t>
            </a:r>
            <a:r>
              <a:rPr lang="en-US" sz="2800" dirty="0" err="1" smtClean="0">
                <a:sym typeface="Symbol"/>
              </a:rPr>
              <a:t>→pK</a:t>
            </a:r>
            <a:r>
              <a:rPr lang="en-US" sz="2800" dirty="0" err="1" smtClean="0">
                <a:latin typeface="Symbol" charset="2"/>
                <a:cs typeface="Symbol" charset="2"/>
                <a:sym typeface="Symbol"/>
              </a:rPr>
              <a:t>p</a:t>
            </a:r>
            <a:r>
              <a:rPr lang="en-US" sz="2800" dirty="0" smtClean="0">
                <a:sym typeface="Symbol"/>
              </a:rPr>
              <a:t>   </a:t>
            </a:r>
            <a:r>
              <a:rPr lang="en-US" sz="2800" dirty="0" err="1" smtClean="0">
                <a:solidFill>
                  <a:srgbClr val="0000FF"/>
                </a:solidFill>
              </a:rPr>
              <a:t>Dfb</a:t>
            </a:r>
            <a:r>
              <a:rPr lang="en-US" sz="2800" dirty="0" smtClean="0">
                <a:solidFill>
                  <a:srgbClr val="0000FF"/>
                </a:solidFill>
              </a:rPr>
              <a:t> = 3250±71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53902" y="6413129"/>
            <a:ext cx="939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M(</a:t>
            </a:r>
            <a:r>
              <a:rPr lang="en-US" dirty="0" err="1" smtClean="0">
                <a:sym typeface="Symbol"/>
              </a:rPr>
              <a:t>pK</a:t>
            </a:r>
            <a:r>
              <a:rPr lang="en-US" dirty="0" err="1" smtClean="0">
                <a:latin typeface="Symbol" charset="2"/>
                <a:cs typeface="Symbol" charset="2"/>
                <a:sym typeface="Symbol"/>
              </a:rPr>
              <a:t>p</a:t>
            </a:r>
            <a:r>
              <a:rPr lang="en-US" dirty="0" smtClean="0">
                <a:latin typeface="Symbol" charset="2"/>
                <a:cs typeface="Symbol" charset="2"/>
                <a:sym typeface="Symbol"/>
              </a:rPr>
              <a:t>)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2133600" cy="457200"/>
          </a:xfrm>
        </p:spPr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>
          <a:xfrm>
            <a:off x="76200" y="6324600"/>
            <a:ext cx="5486400" cy="4572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LHCC, CERN Nov. 17, 2010</a:t>
            </a:r>
            <a:endParaRPr lang="en-US" alt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733" y="990600"/>
            <a:ext cx="2543067" cy="25146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68576"/>
            <a:ext cx="3517900" cy="23842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133600" y="1091222"/>
            <a:ext cx="12192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35 events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CasellaDiTesto 4"/>
          <p:cNvSpPr txBox="1"/>
          <p:nvPr/>
        </p:nvSpPr>
        <p:spPr>
          <a:xfrm>
            <a:off x="2133601" y="2057400"/>
            <a:ext cx="121920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000" dirty="0" err="1" smtClean="0">
                <a:latin typeface="Symbol" charset="2"/>
                <a:cs typeface="Symbol" charset="2"/>
              </a:rPr>
              <a:t>L</a:t>
            </a:r>
            <a:r>
              <a:rPr lang="it-IT" sz="2000" baseline="-25000" dirty="0" err="1" smtClean="0"/>
              <a:t>b</a:t>
            </a:r>
            <a:r>
              <a:rPr lang="it-IT" sz="2000" dirty="0" smtClean="0"/>
              <a:t> </a:t>
            </a:r>
            <a:r>
              <a:rPr lang="it-IT" sz="2000" dirty="0" smtClean="0">
                <a:sym typeface="Wingdings"/>
              </a:rPr>
              <a:t> pK</a:t>
            </a:r>
            <a:endParaRPr lang="it-IT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5029200" y="1219200"/>
            <a:ext cx="864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60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events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CasellaDiTesto 4"/>
          <p:cNvSpPr txBox="1"/>
          <p:nvPr/>
        </p:nvSpPr>
        <p:spPr>
          <a:xfrm>
            <a:off x="5029200" y="1882914"/>
            <a:ext cx="8382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000" dirty="0" smtClean="0">
                <a:latin typeface="Symbol" charset="2"/>
                <a:cs typeface="Symbol" charset="2"/>
              </a:rPr>
              <a:t>L</a:t>
            </a:r>
            <a:r>
              <a:rPr lang="it-IT" sz="2000" baseline="-25000" dirty="0" smtClean="0"/>
              <a:t>b</a:t>
            </a:r>
            <a:r>
              <a:rPr lang="it-IT" sz="2000" dirty="0" smtClean="0"/>
              <a:t> </a:t>
            </a:r>
            <a:r>
              <a:rPr lang="it-IT" sz="2000" dirty="0" smtClean="0">
                <a:sym typeface="Wingdings"/>
              </a:rPr>
              <a:t> </a:t>
            </a:r>
          </a:p>
          <a:p>
            <a:r>
              <a:rPr lang="it-IT" sz="2000" dirty="0" err="1" smtClean="0">
                <a:sym typeface="Wingdings"/>
              </a:rPr>
              <a:t>J</a:t>
            </a:r>
            <a:r>
              <a:rPr lang="it-IT" sz="2000" dirty="0" smtClean="0">
                <a:sym typeface="Wingdings"/>
              </a:rPr>
              <a:t>/</a:t>
            </a:r>
            <a:r>
              <a:rPr lang="it-IT" sz="2000" dirty="0" smtClean="0">
                <a:latin typeface="Symbol" charset="2"/>
                <a:cs typeface="Symbol" charset="2"/>
                <a:sym typeface="Wingdings"/>
              </a:rPr>
              <a:t>yL</a:t>
            </a:r>
            <a:endParaRPr lang="it-IT" sz="2000" dirty="0">
              <a:latin typeface="Symbol" charset="2"/>
              <a:cs typeface="Symbol" charset="2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1125" y="1066801"/>
            <a:ext cx="3142875" cy="21335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924800" y="1143000"/>
            <a:ext cx="12192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32 events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CasellaDiTesto 5"/>
          <p:cNvSpPr txBox="1"/>
          <p:nvPr/>
        </p:nvSpPr>
        <p:spPr>
          <a:xfrm>
            <a:off x="7010401" y="3124200"/>
            <a:ext cx="1371599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err="1" smtClean="0">
                <a:latin typeface="Symbol" charset="2"/>
                <a:cs typeface="Symbol" charset="2"/>
              </a:rPr>
              <a:t>L</a:t>
            </a:r>
            <a:r>
              <a:rPr lang="it-IT" sz="2400" baseline="-25000" dirty="0" err="1" smtClean="0"/>
              <a:t>b</a:t>
            </a:r>
            <a:r>
              <a:rPr lang="it-IT" sz="2400" dirty="0" smtClean="0"/>
              <a:t> </a:t>
            </a:r>
            <a:r>
              <a:rPr lang="it-IT" sz="2400" dirty="0" smtClean="0">
                <a:sym typeface="Wingdings"/>
              </a:rPr>
              <a:t> p</a:t>
            </a:r>
            <a:r>
              <a:rPr lang="it-IT" sz="2400" dirty="0" smtClean="0">
                <a:latin typeface="Symbol" charset="2"/>
                <a:cs typeface="Symbol" charset="2"/>
                <a:sym typeface="Wingdings"/>
              </a:rPr>
              <a:t>p</a:t>
            </a:r>
            <a:endParaRPr lang="it-IT" sz="2400" dirty="0">
              <a:latin typeface="Symbol" charset="2"/>
              <a:cs typeface="Symbol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baseline="-25000" dirty="0" smtClean="0"/>
              <a:t>b</a:t>
            </a:r>
            <a:r>
              <a:rPr lang="en-US" dirty="0" smtClean="0"/>
              <a:t>’s appearing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Expectations: Soldiering 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15400" cy="4953000"/>
          </a:xfrm>
        </p:spPr>
        <p:txBody>
          <a:bodyPr/>
          <a:lstStyle/>
          <a:p>
            <a:r>
              <a:rPr lang="en-US" sz="2800" dirty="0" smtClean="0"/>
              <a:t>Next year make world class measurements. With a few hundred pb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we believe we can begin to make more sensitive measurements than CDF &amp; D0 in many cases. Ex: </a:t>
            </a:r>
            <a:r>
              <a:rPr lang="en-US" sz="2800" dirty="0" err="1" smtClean="0"/>
              <a:t>B</a:t>
            </a:r>
            <a:r>
              <a:rPr lang="en-US" sz="2800" baseline="-25000" dirty="0" err="1" smtClean="0"/>
              <a:t>s</a:t>
            </a:r>
            <a:r>
              <a:rPr lang="en-US" sz="2800" dirty="0" err="1" smtClean="0"/>
              <a:t>→J/</a:t>
            </a:r>
            <a:r>
              <a:rPr lang="en-US" sz="2800" dirty="0" err="1" smtClean="0">
                <a:latin typeface="Symbol" charset="2"/>
                <a:cs typeface="Symbol" charset="2"/>
              </a:rPr>
              <a:t>y</a:t>
            </a:r>
            <a:r>
              <a:rPr lang="en-US" sz="2800" dirty="0" smtClean="0">
                <a:latin typeface="Symbol" charset="2"/>
                <a:cs typeface="Symbol" charset="2"/>
              </a:rPr>
              <a:t> </a:t>
            </a:r>
            <a:r>
              <a:rPr lang="en-US" sz="2800" dirty="0" err="1" smtClean="0">
                <a:latin typeface="Symbol" charset="2"/>
                <a:cs typeface="Symbol" charset="2"/>
              </a:rPr>
              <a:t>f</a:t>
            </a:r>
            <a:r>
              <a:rPr lang="en-US" sz="2800" dirty="0" smtClean="0"/>
              <a:t> </a:t>
            </a:r>
            <a:endParaRPr lang="en-US" sz="2400" baseline="30000" dirty="0" smtClean="0"/>
          </a:p>
          <a:p>
            <a:r>
              <a:rPr lang="en-US" sz="2800" dirty="0" smtClean="0"/>
              <a:t>We expect to reach</a:t>
            </a:r>
          </a:p>
          <a:p>
            <a:pPr>
              <a:buNone/>
            </a:pPr>
            <a:r>
              <a:rPr lang="en-US" sz="2800" dirty="0" smtClean="0"/>
              <a:t>   sensitivities which are good </a:t>
            </a:r>
          </a:p>
          <a:p>
            <a:pPr>
              <a:buNone/>
            </a:pPr>
            <a:r>
              <a:rPr lang="en-US" sz="2800" dirty="0" smtClean="0"/>
              <a:t>   enough to see NP in e.g.</a:t>
            </a:r>
          </a:p>
          <a:p>
            <a:pPr>
              <a:buNone/>
            </a:pPr>
            <a:r>
              <a:rPr lang="en-US" sz="2800" dirty="0" smtClean="0"/>
              <a:t>	CPV  in J/</a:t>
            </a:r>
            <a:r>
              <a:rPr lang="en-US" sz="2800" dirty="0" err="1" smtClean="0">
                <a:latin typeface="Symbol" charset="2"/>
                <a:cs typeface="Symbol" charset="2"/>
              </a:rPr>
              <a:t>y</a:t>
            </a:r>
            <a:r>
              <a:rPr lang="en-US" sz="2800" dirty="0" smtClean="0">
                <a:latin typeface="Symbol" charset="2"/>
                <a:cs typeface="Symbol" charset="2"/>
              </a:rPr>
              <a:t> </a:t>
            </a:r>
            <a:r>
              <a:rPr lang="en-US" sz="2800" dirty="0" err="1" smtClean="0">
                <a:latin typeface="Symbol" charset="2"/>
                <a:cs typeface="Symbol" charset="2"/>
              </a:rPr>
              <a:t>f</a:t>
            </a:r>
            <a:r>
              <a:rPr lang="en-US" sz="2800" dirty="0" smtClean="0"/>
              <a:t> + J/</a:t>
            </a:r>
            <a:r>
              <a:rPr lang="en-US" sz="2800" dirty="0" err="1" smtClean="0">
                <a:latin typeface="Symbol" charset="2"/>
                <a:cs typeface="Symbol" charset="2"/>
              </a:rPr>
              <a:t>y</a:t>
            </a:r>
            <a:r>
              <a:rPr lang="en-US" sz="2800" dirty="0" smtClean="0"/>
              <a:t> f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,K*</a:t>
            </a:r>
            <a:r>
              <a:rPr lang="en-US" sz="2800" dirty="0" err="1" smtClean="0">
                <a:latin typeface="Symbol" charset="2"/>
                <a:cs typeface="Symbol" charset="2"/>
              </a:rPr>
              <a:t>m</a:t>
            </a:r>
            <a:r>
              <a:rPr lang="en-US" sz="28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800" dirty="0" err="1" smtClean="0">
                <a:latin typeface="Symbol" charset="2"/>
                <a:cs typeface="Symbol" charset="2"/>
              </a:rPr>
              <a:t>m</a:t>
            </a:r>
            <a:r>
              <a:rPr lang="en-US" sz="28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   angular distributions, </a:t>
            </a:r>
            <a:r>
              <a:rPr lang="en-US" sz="2800" dirty="0" err="1" smtClean="0"/>
              <a:t>B</a:t>
            </a:r>
            <a:r>
              <a:rPr lang="en-US" sz="2800" baseline="-25000" dirty="0" err="1" smtClean="0"/>
              <a:t>s</a:t>
            </a:r>
            <a:r>
              <a:rPr lang="en-US" sz="2800" dirty="0" err="1" smtClean="0"/>
              <a:t>→</a:t>
            </a:r>
            <a:r>
              <a:rPr lang="en-US" sz="2800" dirty="0" err="1" smtClean="0">
                <a:latin typeface="Symbol" charset="2"/>
                <a:cs typeface="Symbol" charset="2"/>
              </a:rPr>
              <a:t>m</a:t>
            </a:r>
            <a:r>
              <a:rPr lang="en-US" sz="28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800" dirty="0" err="1" smtClean="0">
                <a:latin typeface="Symbol" charset="2"/>
                <a:cs typeface="Symbol" charset="2"/>
              </a:rPr>
              <a:t>m</a:t>
            </a:r>
            <a:r>
              <a:rPr lang="en-US" sz="28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   charm CPV….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183" y="2590801"/>
            <a:ext cx="4069817" cy="3657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3810000" cy="22933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620000" cy="3962400"/>
          </a:xfrm>
        </p:spPr>
        <p:txBody>
          <a:bodyPr/>
          <a:lstStyle/>
          <a:p>
            <a:r>
              <a:rPr lang="en-US" sz="4400" dirty="0" smtClean="0"/>
              <a:t>Great Prospects in Charm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990600"/>
            <a:ext cx="5334000" cy="23758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657600"/>
            <a:ext cx="7416800" cy="25443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33800" y="2743200"/>
            <a:ext cx="9242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(KK)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09999" y="3200400"/>
            <a:ext cx="9242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(K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19400" y="4267200"/>
            <a:ext cx="19812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9375"/>
            <a:ext cx="7620000" cy="1139825"/>
          </a:xfrm>
        </p:spPr>
        <p:txBody>
          <a:bodyPr/>
          <a:lstStyle/>
          <a:p>
            <a:r>
              <a:rPr lang="en-US" sz="3600" dirty="0" smtClean="0"/>
              <a:t>Future acts: The </a:t>
            </a:r>
            <a:r>
              <a:rPr lang="en-US" sz="3600" dirty="0" err="1" smtClean="0"/>
              <a:t>LHCb</a:t>
            </a:r>
            <a:r>
              <a:rPr lang="en-US" sz="3600" dirty="0" smtClean="0"/>
              <a:t> Upgrade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Run at 10</a:t>
            </a:r>
            <a:r>
              <a:rPr lang="en-US" baseline="30000" dirty="0" smtClean="0">
                <a:solidFill>
                  <a:srgbClr val="0000CC"/>
                </a:solidFill>
              </a:rPr>
              <a:t>33</a:t>
            </a:r>
            <a:r>
              <a:rPr lang="en-US" dirty="0" smtClean="0">
                <a:solidFill>
                  <a:srgbClr val="0000CC"/>
                </a:solidFill>
              </a:rPr>
              <a:t> cm</a:t>
            </a:r>
            <a:r>
              <a:rPr lang="en-US" baseline="30000" dirty="0" smtClean="0">
                <a:solidFill>
                  <a:srgbClr val="0000CC"/>
                </a:solidFill>
              </a:rPr>
              <a:t>-2</a:t>
            </a:r>
            <a:r>
              <a:rPr lang="en-US" dirty="0" smtClean="0">
                <a:solidFill>
                  <a:srgbClr val="0000CC"/>
                </a:solidFill>
              </a:rPr>
              <a:t>/s</a:t>
            </a:r>
          </a:p>
          <a:p>
            <a:r>
              <a:rPr lang="en-US" dirty="0" smtClean="0"/>
              <a:t>Requires that detector be readout at 40 MHz crossing rate </a:t>
            </a:r>
            <a:r>
              <a:rPr lang="en-US" dirty="0" err="1" smtClean="0">
                <a:sym typeface="Symbol"/>
              </a:rPr>
              <a:t></a:t>
            </a:r>
            <a:r>
              <a:rPr lang="en-US" dirty="0" smtClean="0">
                <a:sym typeface="Symbol"/>
              </a:rPr>
              <a:t> new front end electronics  for most of the detector</a:t>
            </a:r>
          </a:p>
          <a:p>
            <a:r>
              <a:rPr lang="en-US" dirty="0" smtClean="0"/>
              <a:t>Improve </a:t>
            </a:r>
            <a:r>
              <a:rPr lang="en-US" dirty="0" err="1" smtClean="0"/>
              <a:t>hadron</a:t>
            </a:r>
            <a:r>
              <a:rPr lang="en-US" dirty="0" smtClean="0"/>
              <a:t> trigger eff.</a:t>
            </a:r>
          </a:p>
          <a:p>
            <a:r>
              <a:rPr lang="en-US" dirty="0" smtClean="0">
                <a:sym typeface="Symbol"/>
              </a:rPr>
              <a:t>Improve tracking, necessary due to large numbers of tracks in multiple interaction </a:t>
            </a:r>
            <a:r>
              <a:rPr lang="en-US" dirty="0" err="1" smtClean="0">
                <a:sym typeface="Symbol"/>
              </a:rPr>
              <a:t>xings</a:t>
            </a:r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More radiation damage and trigger speed necessitates a new VELO based on pixels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3000"/>
          </a:xfrm>
        </p:spPr>
        <p:txBody>
          <a:bodyPr/>
          <a:lstStyle/>
          <a:p>
            <a:r>
              <a:rPr lang="en-US" sz="2400" i="1" dirty="0" smtClean="0"/>
              <a:t>“</a:t>
            </a:r>
            <a:r>
              <a:rPr sz="2400" i="1" dirty="0" smtClean="0"/>
              <a:t>All the world's a stage,</a:t>
            </a:r>
            <a:r>
              <a:rPr lang="en-US" sz="2400" i="1" dirty="0" smtClean="0"/>
              <a:t> a</a:t>
            </a:r>
            <a:r>
              <a:rPr sz="2400" i="1" dirty="0" smtClean="0"/>
              <a:t>nd all the men </a:t>
            </a:r>
            <a:r>
              <a:rPr lang="en-US" sz="2400" i="1" dirty="0" smtClean="0"/>
              <a:t>&amp;</a:t>
            </a:r>
            <a:r>
              <a:rPr sz="2400" i="1" dirty="0" smtClean="0"/>
              <a:t> women merely players;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</a:t>
            </a:r>
            <a:r>
              <a:rPr sz="2400" i="1" dirty="0" smtClean="0"/>
              <a:t>hey have their exits and their entrances;</a:t>
            </a:r>
            <a:r>
              <a:rPr lang="en-US" sz="2400" i="1" dirty="0" smtClean="0"/>
              <a:t> &amp;</a:t>
            </a:r>
            <a:r>
              <a:rPr sz="2400" i="1" dirty="0" smtClean="0"/>
              <a:t> one man in his time plays many parts,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h</a:t>
            </a:r>
            <a:r>
              <a:rPr sz="2400" i="1" dirty="0" smtClean="0"/>
              <a:t>is acts being seven ages. At first the infant</a:t>
            </a:r>
            <a:r>
              <a:rPr lang="en-US" sz="2400" i="1" dirty="0" smtClean="0"/>
              <a:t>…”</a:t>
            </a:r>
          </a:p>
          <a:p>
            <a:r>
              <a:rPr lang="en-US" sz="2800" dirty="0" smtClean="0"/>
              <a:t>Perhaps we have reached adolescence</a:t>
            </a:r>
          </a:p>
          <a:p>
            <a:r>
              <a:rPr lang="en-US" sz="2800" dirty="0" smtClean="0">
                <a:solidFill>
                  <a:srgbClr val="0000CC"/>
                </a:solidFill>
              </a:rPr>
              <a:t>Well known decays have been seen, &amp; we have started to observe new decay modes</a:t>
            </a:r>
          </a:p>
          <a:p>
            <a:r>
              <a:rPr lang="en-US" sz="2800" dirty="0" smtClean="0"/>
              <a:t>We are ready to make the worlds best measurements next year &amp; hopefully find evidence of something really interesting!</a:t>
            </a:r>
          </a:p>
          <a:p>
            <a:r>
              <a:rPr lang="en-US" sz="2800" dirty="0" smtClean="0">
                <a:solidFill>
                  <a:srgbClr val="0000CC"/>
                </a:solidFill>
              </a:rPr>
              <a:t>We would love to get 1-2 fb</a:t>
            </a:r>
            <a:r>
              <a:rPr lang="en-US" sz="2800" baseline="30000" dirty="0" smtClean="0">
                <a:solidFill>
                  <a:srgbClr val="0000CC"/>
                </a:solidFill>
              </a:rPr>
              <a:t>-1</a:t>
            </a:r>
            <a:r>
              <a:rPr lang="en-US" sz="2800" dirty="0" smtClean="0">
                <a:solidFill>
                  <a:srgbClr val="0000CC"/>
                </a:solidFill>
              </a:rPr>
              <a:t> next year!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15700" dirty="0" smtClean="0">
                <a:latin typeface="Brush Script Std"/>
                <a:cs typeface="Brush Script Std"/>
              </a:rPr>
              <a:t>The End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521244-82BB-4013-9D99-4A76F85B4245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All the world’s a stage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3000"/>
          </a:xfrm>
        </p:spPr>
        <p:txBody>
          <a:bodyPr/>
          <a:lstStyle/>
          <a:p>
            <a:r>
              <a:rPr sz="1200" dirty="0" smtClean="0"/>
              <a:t>"All the world's a stage,</a:t>
            </a:r>
            <a:br>
              <a:rPr sz="1200" dirty="0" smtClean="0"/>
            </a:br>
            <a:r>
              <a:rPr sz="1200" dirty="0" smtClean="0"/>
              <a:t>And all the men and women merely players;</a:t>
            </a:r>
            <a:br>
              <a:rPr sz="1200" dirty="0" smtClean="0"/>
            </a:br>
            <a:r>
              <a:rPr sz="1200" dirty="0" smtClean="0"/>
              <a:t>They have their exits and their entrances;</a:t>
            </a:r>
            <a:br>
              <a:rPr sz="1200" dirty="0" smtClean="0"/>
            </a:br>
            <a:r>
              <a:rPr sz="1200" dirty="0" smtClean="0"/>
              <a:t>And one man in his time plays many parts,</a:t>
            </a:r>
            <a:br>
              <a:rPr sz="1200" dirty="0" smtClean="0"/>
            </a:br>
            <a:r>
              <a:rPr sz="1200" dirty="0" smtClean="0"/>
              <a:t>His acts being seven ages. At first the infant,</a:t>
            </a:r>
            <a:br>
              <a:rPr sz="1200" dirty="0" smtClean="0"/>
            </a:br>
            <a:r>
              <a:rPr sz="1200" dirty="0" smtClean="0"/>
              <a:t>Mewling and puking in the nurse's arms;</a:t>
            </a:r>
            <a:br>
              <a:rPr sz="1200" dirty="0" smtClean="0"/>
            </a:br>
            <a:r>
              <a:rPr sz="1200" dirty="0" smtClean="0"/>
              <a:t>And then the whining school-boy, with his satchel</a:t>
            </a:r>
            <a:br>
              <a:rPr sz="1200" dirty="0" smtClean="0"/>
            </a:br>
            <a:r>
              <a:rPr sz="1200" dirty="0" smtClean="0"/>
              <a:t>And shining morning face, creeping like snail</a:t>
            </a:r>
            <a:br>
              <a:rPr sz="1200" dirty="0" smtClean="0"/>
            </a:br>
            <a:r>
              <a:rPr sz="1200" dirty="0" smtClean="0"/>
              <a:t>Unwillingly to school. And then the lover,</a:t>
            </a:r>
            <a:br>
              <a:rPr sz="1200" dirty="0" smtClean="0"/>
            </a:br>
            <a:r>
              <a:rPr sz="1200" dirty="0" smtClean="0"/>
              <a:t>Sighing like furnace, with a woeful ballad</a:t>
            </a:r>
            <a:br>
              <a:rPr sz="1200" dirty="0" smtClean="0"/>
            </a:br>
            <a:r>
              <a:rPr sz="1200" dirty="0" smtClean="0"/>
              <a:t>Made to his mistress' eyebrow. Then a soldier,</a:t>
            </a:r>
            <a:br>
              <a:rPr sz="1200" dirty="0" smtClean="0"/>
            </a:br>
            <a:r>
              <a:rPr sz="1200" dirty="0" smtClean="0"/>
              <a:t>Full of strange oaths, and bearded like the pard,</a:t>
            </a:r>
            <a:br>
              <a:rPr sz="1200" dirty="0" smtClean="0"/>
            </a:br>
            <a:r>
              <a:rPr sz="1200" dirty="0" smtClean="0"/>
              <a:t>Jealous in honour, sudden and quick in quarrel,</a:t>
            </a:r>
            <a:br>
              <a:rPr sz="1200" dirty="0" smtClean="0"/>
            </a:br>
            <a:r>
              <a:rPr sz="1200" dirty="0" smtClean="0"/>
              <a:t>Seeking the bubble reputation</a:t>
            </a:r>
            <a:br>
              <a:rPr sz="1200" dirty="0" smtClean="0"/>
            </a:br>
            <a:r>
              <a:rPr sz="1200" dirty="0" smtClean="0"/>
              <a:t>Even in the cannon's mouth. And then the justice,</a:t>
            </a:r>
            <a:br>
              <a:rPr sz="1200" dirty="0" smtClean="0"/>
            </a:br>
            <a:r>
              <a:rPr sz="1200" dirty="0" smtClean="0"/>
              <a:t>In fair round belly with good capon lin'd,</a:t>
            </a:r>
            <a:br>
              <a:rPr sz="1200" dirty="0" smtClean="0"/>
            </a:br>
            <a:r>
              <a:rPr sz="1200" dirty="0" smtClean="0"/>
              <a:t>With eyes severe and beard of formal cut,</a:t>
            </a:r>
            <a:br>
              <a:rPr sz="1200" dirty="0" smtClean="0"/>
            </a:br>
            <a:r>
              <a:rPr sz="1200" dirty="0" smtClean="0"/>
              <a:t>Full of wise saws and modern instances;</a:t>
            </a:r>
            <a:br>
              <a:rPr sz="1200" dirty="0" smtClean="0"/>
            </a:br>
            <a:r>
              <a:rPr sz="1200" dirty="0" smtClean="0"/>
              <a:t>And so he plays his part. The sixth age shifts</a:t>
            </a:r>
            <a:br>
              <a:rPr sz="1200" dirty="0" smtClean="0"/>
            </a:br>
            <a:r>
              <a:rPr sz="1200" dirty="0" smtClean="0"/>
              <a:t>Into the lean and slipper'd pantaloon,</a:t>
            </a:r>
            <a:br>
              <a:rPr sz="1200" dirty="0" smtClean="0"/>
            </a:br>
            <a:r>
              <a:rPr sz="1200" dirty="0" smtClean="0"/>
              <a:t>With spectacles on nose and pouch on side;</a:t>
            </a:r>
            <a:br>
              <a:rPr sz="1200" dirty="0" smtClean="0"/>
            </a:br>
            <a:r>
              <a:rPr sz="1200" dirty="0" smtClean="0"/>
              <a:t>His youthful hose, well sav'd, a world too wide</a:t>
            </a:r>
            <a:br>
              <a:rPr sz="1200" dirty="0" smtClean="0"/>
            </a:br>
            <a:r>
              <a:rPr sz="1200" dirty="0" smtClean="0"/>
              <a:t>For his shrunk shank; and his big manly voice,</a:t>
            </a:r>
            <a:br>
              <a:rPr sz="1200" dirty="0" smtClean="0"/>
            </a:br>
            <a:r>
              <a:rPr sz="1200" dirty="0" smtClean="0"/>
              <a:t>Turning again toward childish treble, pipes</a:t>
            </a:r>
            <a:br>
              <a:rPr sz="1200" dirty="0" smtClean="0"/>
            </a:br>
            <a:r>
              <a:rPr sz="1200" dirty="0" smtClean="0"/>
              <a:t>And whistles in his sound. Last scene of all,</a:t>
            </a:r>
            <a:br>
              <a:rPr sz="1200" dirty="0" smtClean="0"/>
            </a:br>
            <a:r>
              <a:rPr sz="1200" dirty="0" smtClean="0"/>
              <a:t>That ends this strange eventful history,</a:t>
            </a:r>
            <a:br>
              <a:rPr sz="1200" dirty="0" smtClean="0"/>
            </a:br>
            <a:r>
              <a:rPr sz="1200" dirty="0" smtClean="0"/>
              <a:t>Is second childishness and mere oblivion;</a:t>
            </a:r>
            <a:br>
              <a:rPr sz="1200" dirty="0" smtClean="0"/>
            </a:br>
            <a:r>
              <a:rPr sz="1200" dirty="0" smtClean="0"/>
              <a:t>Sans teeth, sans eyes, sans taste, sans everything." — Jaques (Act II, Scene VII, lines 139-166)</a:t>
            </a:r>
            <a:endParaRPr lang="en-US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What are limits on NP from quark decays?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83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smtClean="0"/>
              <a:t>Tree diagrams are unlikely to be affected by physics beyond the Standard Model</a:t>
            </a:r>
          </a:p>
        </p:txBody>
      </p:sp>
      <p:pic>
        <p:nvPicPr>
          <p:cNvPr id="4761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895" y="1905000"/>
            <a:ext cx="818450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CP Violation in B</a:t>
            </a:r>
            <a:r>
              <a:rPr lang="en-US" sz="4000" baseline="30000" dirty="0" smtClean="0"/>
              <a:t>o</a:t>
            </a:r>
            <a:r>
              <a:rPr lang="en-US" sz="4000" dirty="0" smtClean="0"/>
              <a:t> &amp; </a:t>
            </a:r>
            <a:r>
              <a:rPr lang="en-US" sz="4000" dirty="0" err="1" smtClean="0"/>
              <a:t>K</a:t>
            </a:r>
            <a:r>
              <a:rPr lang="en-US" sz="4000" baseline="30000" dirty="0" err="1" smtClean="0"/>
              <a:t>o</a:t>
            </a:r>
            <a:r>
              <a:rPr lang="en-US" sz="4000" dirty="0" smtClean="0"/>
              <a:t> Only</a:t>
            </a:r>
          </a:p>
        </p:txBody>
      </p:sp>
      <p:pic>
        <p:nvPicPr>
          <p:cNvPr id="4741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905000"/>
            <a:ext cx="867136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457200" y="11430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0033CC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solidFill>
                  <a:srgbClr val="000000"/>
                </a:solidFill>
              </a:rPr>
              <a:t>Absorptive (Imaginary) of mixing diagram should be sensitive to New </a:t>
            </a:r>
            <a:r>
              <a:rPr lang="en-US" sz="2600" dirty="0" smtClean="0">
                <a:solidFill>
                  <a:srgbClr val="000000"/>
                </a:solidFill>
              </a:rPr>
              <a:t>Physics. Lets compare</a:t>
            </a:r>
            <a:endParaRPr lang="en-US" sz="2600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965450"/>
            <a:ext cx="8077200" cy="41517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900" dirty="0" smtClean="0"/>
              <a:t>They are Consistent</a:t>
            </a:r>
            <a:endParaRPr lang="en-US" sz="59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81000" y="4784834"/>
            <a:ext cx="8305800" cy="1143000"/>
          </a:xfrm>
        </p:spPr>
        <p:txBody>
          <a:bodyPr/>
          <a:lstStyle/>
          <a:p>
            <a:r>
              <a:rPr lang="en-US" dirty="0" smtClean="0"/>
              <a:t>But consistency is only at the 5% level</a:t>
            </a:r>
          </a:p>
          <a:p>
            <a:r>
              <a:rPr lang="en-US" dirty="0" smtClean="0"/>
              <a:t>Same for B</a:t>
            </a:r>
            <a:r>
              <a:rPr lang="en-US" baseline="-25000" dirty="0" smtClean="0"/>
              <a:t>s</a:t>
            </a:r>
            <a:r>
              <a:rPr lang="en-US" dirty="0" smtClean="0"/>
              <a:t> – CP violation in J/</a:t>
            </a:r>
            <a:r>
              <a:rPr lang="en-US" dirty="0" smtClean="0">
                <a:latin typeface="Symbol" pitchFamily="18" charset="2"/>
              </a:rPr>
              <a:t>y f </a:t>
            </a:r>
            <a:r>
              <a:rPr lang="en-US" sz="2800" dirty="0" smtClean="0"/>
              <a:t>(not including D0 </a:t>
            </a:r>
            <a:r>
              <a:rPr lang="en-US" sz="2800" dirty="0" err="1" smtClean="0"/>
              <a:t>A</a:t>
            </a:r>
            <a:r>
              <a:rPr lang="en-US" sz="2800" baseline="-25000" dirty="0" err="1" smtClean="0"/>
              <a:t>sl</a:t>
            </a:r>
            <a:r>
              <a:rPr lang="en-US" sz="2800" dirty="0" smtClean="0"/>
              <a:t>) </a:t>
            </a:r>
            <a:r>
              <a:rPr lang="en-US" sz="2800" dirty="0" smtClean="0">
                <a:sym typeface="Symbol"/>
              </a:rPr>
              <a:t>limits on NP are not so strong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767858"/>
            <a:ext cx="5105400" cy="34541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Running Conditions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229600" cy="4953000"/>
          </a:xfrm>
        </p:spPr>
        <p:txBody>
          <a:bodyPr/>
          <a:lstStyle/>
          <a:p>
            <a:r>
              <a:rPr lang="en-US" dirty="0" smtClean="0"/>
              <a:t>Because the # of bunches in the LHC was limited we decided that the trigger had enough time to process data with multiple interactions per crossing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3124200"/>
            <a:ext cx="2438400" cy="138499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gets to 6x larger </a:t>
            </a:r>
            <a:r>
              <a:rPr lang="en-US" sz="2800" dirty="0" err="1" smtClean="0">
                <a:latin typeface="Symbol" charset="2"/>
                <a:cs typeface="Symbol" charset="2"/>
              </a:rPr>
              <a:t>m</a:t>
            </a:r>
            <a:r>
              <a:rPr lang="en-US" sz="2800" dirty="0" smtClean="0"/>
              <a:t> than design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400800" y="5219700"/>
            <a:ext cx="1142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Design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" y="3997980"/>
            <a:ext cx="391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Symbol" charset="2"/>
                <a:cs typeface="Symbol" charset="2"/>
              </a:rPr>
              <a:t>m</a:t>
            </a:r>
            <a:endParaRPr lang="en-US" sz="2800" dirty="0">
              <a:latin typeface="Symbol" charset="2"/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611264" y="4319665"/>
            <a:ext cx="305579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 interactions/</a:t>
            </a:r>
            <a:r>
              <a:rPr lang="en-US" sz="2000" dirty="0" smtClean="0"/>
              <a:t>crossing</a:t>
            </a:r>
            <a:endParaRPr lang="en-US" sz="24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 rot="10800000">
            <a:off x="1524000" y="5473700"/>
            <a:ext cx="48768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996" y="990600"/>
            <a:ext cx="4042004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at large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4876800" cy="4953000"/>
          </a:xfrm>
        </p:spPr>
        <p:txBody>
          <a:bodyPr/>
          <a:lstStyle/>
          <a:p>
            <a:r>
              <a:rPr lang="en-US" sz="2800" dirty="0" smtClean="0"/>
              <a:t>For </a:t>
            </a:r>
            <a:r>
              <a:rPr lang="en-US" sz="2800" dirty="0" err="1" smtClean="0">
                <a:latin typeface="Symbol" charset="2"/>
                <a:cs typeface="Symbol" charset="2"/>
              </a:rPr>
              <a:t>m</a:t>
            </a:r>
            <a:r>
              <a:rPr lang="en-US" sz="28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800" dirty="0" err="1" smtClean="0">
                <a:latin typeface="Symbol" charset="2"/>
                <a:cs typeface="Symbol" charset="2"/>
              </a:rPr>
              <a:t>m</a:t>
            </a:r>
            <a:r>
              <a:rPr lang="en-US" sz="28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800" dirty="0" smtClean="0"/>
              <a:t> triggers, take almost everything, SPD&lt;900. Other triggers require rejecting events with large numbers of tracks. Cut on SPD multiplicity as it correlates well &amp; is provided in L0; the cut value changed with </a:t>
            </a:r>
            <a:r>
              <a:rPr lang="en-US" sz="2800" dirty="0" smtClean="0">
                <a:latin typeface="Brush Script Std"/>
                <a:cs typeface="Brush Script Std"/>
              </a:rPr>
              <a:t>L</a:t>
            </a:r>
          </a:p>
          <a:p>
            <a:r>
              <a:rPr lang="en-US" sz="2800" dirty="0" smtClean="0"/>
              <a:t>This still is a large gain for all modes than the original plan of </a:t>
            </a:r>
            <a:r>
              <a:rPr lang="en-US" sz="2800" dirty="0" err="1" smtClean="0">
                <a:latin typeface="Symbol" charset="2"/>
                <a:cs typeface="Symbol" charset="2"/>
              </a:rPr>
              <a:t>m</a:t>
            </a:r>
            <a:r>
              <a:rPr lang="en-US" sz="2800" dirty="0" smtClean="0"/>
              <a:t>=0.4 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486400" y="5943600"/>
            <a:ext cx="19050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1219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92556" y="1154668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12192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300" dirty="0" smtClean="0"/>
              <a:t>Integrated Luminosity</a:t>
            </a:r>
            <a:endParaRPr lang="en-US" sz="5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LHCC, CERN Nov. 17, 2010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66799"/>
            <a:ext cx="8077200" cy="5164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Custom 1">
      <a:majorFont>
        <a:latin typeface="Freestyle Scrip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25661</TotalTime>
  <Words>2164</Words>
  <Application>Microsoft Office PowerPoint</Application>
  <PresentationFormat>On-screen Show (4:3)</PresentationFormat>
  <Paragraphs>353</Paragraphs>
  <Slides>38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3" baseType="lpstr">
      <vt:lpstr>Freestyle Script</vt:lpstr>
      <vt:lpstr>Garamond</vt:lpstr>
      <vt:lpstr>Euclid Symbol</vt:lpstr>
      <vt:lpstr>Calibri</vt:lpstr>
      <vt:lpstr>MT Extra</vt:lpstr>
      <vt:lpstr>Times</vt:lpstr>
      <vt:lpstr>MS PGothic</vt:lpstr>
      <vt:lpstr>Wingdings 2</vt:lpstr>
      <vt:lpstr>Arial Unicode MS</vt:lpstr>
      <vt:lpstr>Lucida Sans Unicode</vt:lpstr>
      <vt:lpstr>Webdings</vt:lpstr>
      <vt:lpstr>Tahoma</vt:lpstr>
      <vt:lpstr>Arial Rounded MT Bold</vt:lpstr>
      <vt:lpstr>Edge</vt:lpstr>
      <vt:lpstr>Equation</vt:lpstr>
      <vt:lpstr>LHCb Physics</vt:lpstr>
      <vt:lpstr>The LHCb Detector</vt:lpstr>
      <vt:lpstr>Limits on New Physics</vt:lpstr>
      <vt:lpstr>What are limits on NP from quark decays?</vt:lpstr>
      <vt:lpstr>CP Violation in Bo &amp; Ko Only</vt:lpstr>
      <vt:lpstr>They are Consistent</vt:lpstr>
      <vt:lpstr>Running Conditions</vt:lpstr>
      <vt:lpstr>Life at large m</vt:lpstr>
      <vt:lpstr>Integrated Luminosity</vt:lpstr>
      <vt:lpstr>Sub-detector efficiencies</vt:lpstr>
      <vt:lpstr>Detector Performance</vt:lpstr>
      <vt:lpstr>Particle ID</vt:lpstr>
      <vt:lpstr>Some Interesting Near Future Measurements &amp; Sensitivities</vt:lpstr>
      <vt:lpstr>Infancy: 15 nb-1</vt:lpstr>
      <vt:lpstr>Childhood 3 pb-1</vt:lpstr>
      <vt:lpstr>Also D+, Ds, Lb</vt:lpstr>
      <vt:lpstr>Extract Bs fraction</vt:lpstr>
      <vt:lpstr>Bs→Ds2Xmn, Ds2→DoK+</vt:lpstr>
      <vt:lpstr>Exclusive semileptonic decays</vt:lpstr>
      <vt:lpstr>Adolescence: m+m-</vt:lpstr>
      <vt:lpstr>cc→g J/y</vt:lpstr>
      <vt:lpstr>J/yp+p-</vt:lpstr>
      <vt:lpstr>Upsilons too</vt:lpstr>
      <vt:lpstr>Z0 &amp; W±</vt:lpstr>
      <vt:lpstr>pp→ppJ/y(cc)</vt:lpstr>
      <vt:lpstr>Bo→K*og </vt:lpstr>
      <vt:lpstr>Fully Reconstructed Hadronic Decays</vt:lpstr>
      <vt:lpstr>Exclusive B J/y  h</vt:lpstr>
      <vt:lpstr>B-→Doh-</vt:lpstr>
      <vt:lpstr>B→pK, pp, KK </vt:lpstr>
      <vt:lpstr>B→pK: CPV </vt:lpstr>
      <vt:lpstr>Lb’s appearing</vt:lpstr>
      <vt:lpstr>Expectations: Soldiering on</vt:lpstr>
      <vt:lpstr>Great Prospects in Charm</vt:lpstr>
      <vt:lpstr>Future acts: The LHCb Upgrade</vt:lpstr>
      <vt:lpstr>Conclusions</vt:lpstr>
      <vt:lpstr>The End</vt:lpstr>
      <vt:lpstr>All the world’s a stage</vt:lpstr>
    </vt:vector>
  </TitlesOfParts>
  <Company>syracuse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CLEO-C: prospects and relevance to LHCb</dc:title>
  <dc:creator>sheldon stone</dc:creator>
  <cp:lastModifiedBy>College of Arts &amp; Sciences</cp:lastModifiedBy>
  <cp:revision>1280</cp:revision>
  <cp:lastPrinted>2010-11-16T11:06:25Z</cp:lastPrinted>
  <dcterms:created xsi:type="dcterms:W3CDTF">2010-11-17T08:19:27Z</dcterms:created>
  <dcterms:modified xsi:type="dcterms:W3CDTF">2010-11-17T08:40:28Z</dcterms:modified>
</cp:coreProperties>
</file>