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5" r:id="rId1"/>
  </p:sldMasterIdLst>
  <p:notesMasterIdLst>
    <p:notesMasterId r:id="rId17"/>
  </p:notesMasterIdLst>
  <p:sldIdLst>
    <p:sldId id="256" r:id="rId2"/>
    <p:sldId id="258" r:id="rId3"/>
    <p:sldId id="893" r:id="rId4"/>
    <p:sldId id="892" r:id="rId5"/>
    <p:sldId id="894" r:id="rId6"/>
    <p:sldId id="895" r:id="rId7"/>
    <p:sldId id="896" r:id="rId8"/>
    <p:sldId id="897" r:id="rId9"/>
    <p:sldId id="898" r:id="rId10"/>
    <p:sldId id="899" r:id="rId11"/>
    <p:sldId id="900" r:id="rId12"/>
    <p:sldId id="901" r:id="rId13"/>
    <p:sldId id="902" r:id="rId14"/>
    <p:sldId id="903" r:id="rId15"/>
    <p:sldId id="265" r:id="rId1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orient="horz" pos="346" userDrawn="1">
          <p15:clr>
            <a:srgbClr val="A4A3A4"/>
          </p15:clr>
        </p15:guide>
        <p15:guide id="3" orient="horz" pos="3974" userDrawn="1">
          <p15:clr>
            <a:srgbClr val="A4A3A4"/>
          </p15:clr>
        </p15:guide>
        <p15:guide id="4" orient="horz" pos="1026" userDrawn="1">
          <p15:clr>
            <a:srgbClr val="A4A3A4"/>
          </p15:clr>
        </p15:guide>
        <p15:guide id="5" pos="3840" userDrawn="1">
          <p15:clr>
            <a:srgbClr val="A4A3A4"/>
          </p15:clr>
        </p15:guide>
        <p15:guide id="6" pos="695" userDrawn="1">
          <p15:clr>
            <a:srgbClr val="A4A3A4"/>
          </p15:clr>
        </p15:guide>
        <p15:guide id="7" pos="6985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LIUZZO Simone" initials="LS" lastIdx="5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A69AF"/>
    <a:srgbClr val="0027FF"/>
    <a:srgbClr val="ED7703"/>
    <a:srgbClr val="CBAD00"/>
    <a:srgbClr val="0057FF"/>
    <a:srgbClr val="132577"/>
    <a:srgbClr val="F4F4F4"/>
    <a:srgbClr val="D1D2D4"/>
    <a:srgbClr val="B7B9BA"/>
    <a:srgbClr val="AF007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038" autoAdjust="0"/>
    <p:restoredTop sz="94660"/>
  </p:normalViewPr>
  <p:slideViewPr>
    <p:cSldViewPr showGuides="1">
      <p:cViewPr varScale="1">
        <p:scale>
          <a:sx n="92" d="100"/>
          <a:sy n="92" d="100"/>
        </p:scale>
        <p:origin x="928" y="184"/>
      </p:cViewPr>
      <p:guideLst>
        <p:guide orient="horz" pos="2160"/>
        <p:guide orient="horz" pos="346"/>
        <p:guide orient="horz" pos="3974"/>
        <p:guide orient="horz" pos="1026"/>
        <p:guide pos="3840"/>
        <p:guide pos="695"/>
        <p:guide pos="6985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commentAuthors" Target="commentAuthors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80E798-53FF-4C51-A981-953463752515}" type="datetimeFigureOut">
              <a:rPr lang="fr-FR" smtClean="0"/>
              <a:pPr/>
              <a:t>09/02/2022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B06CD8F-B7ED-4A05-9FB1-A01CC0EF02CC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4084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14" descr="logo_couv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1055440" y="1484784"/>
            <a:ext cx="9061347" cy="36004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 bwMode="gray">
          <a:xfrm>
            <a:off x="969600" y="126000"/>
            <a:ext cx="10982400" cy="496800"/>
          </a:xfrm>
          <a:solidFill>
            <a:schemeClr val="accent1"/>
          </a:solidFill>
        </p:spPr>
        <p:txBody>
          <a:bodyPr lIns="108000" tIns="0" rIns="108000" anchor="ctr" anchorCtr="0"/>
          <a:lstStyle>
            <a:lvl1pPr>
              <a:lnSpc>
                <a:spcPct val="85000"/>
              </a:lnSpc>
              <a:defRPr sz="25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 bwMode="gray">
          <a:xfrm>
            <a:off x="4468800" y="1098000"/>
            <a:ext cx="7483200" cy="4563248"/>
          </a:xfrm>
          <a:solidFill>
            <a:srgbClr val="4E5B99"/>
          </a:solidFill>
        </p:spPr>
        <p:txBody>
          <a:bodyPr lIns="216000" tIns="252000"/>
          <a:lstStyle>
            <a:lvl1pPr marL="0" indent="0">
              <a:spcAft>
                <a:spcPts val="300"/>
              </a:spcAft>
              <a:buFont typeface="Arial" pitchFamily="34" charset="0"/>
              <a:buNone/>
              <a:defRPr sz="2800">
                <a:solidFill>
                  <a:schemeClr val="bg1"/>
                </a:solidFill>
              </a:defRPr>
            </a:lvl1pPr>
            <a:lvl2pPr marL="0" indent="0">
              <a:spcBef>
                <a:spcPts val="400"/>
              </a:spcBef>
              <a:spcAft>
                <a:spcPts val="0"/>
              </a:spcAft>
              <a:buFont typeface="Arial" pitchFamily="34" charset="0"/>
              <a:buNone/>
              <a:defRPr sz="2600" b="1">
                <a:solidFill>
                  <a:schemeClr val="bg1"/>
                </a:solidFill>
              </a:defRPr>
            </a:lvl2pPr>
            <a:lvl3pPr marL="0" indent="0">
              <a:lnSpc>
                <a:spcPct val="80000"/>
              </a:lnSpc>
              <a:spcAft>
                <a:spcPts val="0"/>
              </a:spcAft>
              <a:buFont typeface="Arial" pitchFamily="34" charset="0"/>
              <a:buNone/>
              <a:defRPr sz="2250">
                <a:solidFill>
                  <a:schemeClr val="bg1"/>
                </a:solidFill>
              </a:defRPr>
            </a:lvl3pPr>
            <a:lvl4pPr marL="0" indent="0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SzPct val="80000"/>
              <a:buNone/>
              <a:defRPr sz="1750">
                <a:solidFill>
                  <a:schemeClr val="bg1"/>
                </a:solidFill>
              </a:defRPr>
            </a:lvl4pPr>
            <a:lvl5pPr marL="0" indent="0">
              <a:lnSpc>
                <a:spcPct val="80000"/>
              </a:lnSpc>
              <a:spcAft>
                <a:spcPts val="0"/>
              </a:spcAft>
              <a:buNone/>
              <a:defRPr sz="1500" b="1" i="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 dirty="0"/>
          </a:p>
        </p:txBody>
      </p:sp>
      <p:sp>
        <p:nvSpPr>
          <p:cNvPr id="8" name="Espace réservé pour une image  7"/>
          <p:cNvSpPr>
            <a:spLocks noGrp="1"/>
          </p:cNvSpPr>
          <p:nvPr>
            <p:ph type="pic" sz="quarter" idx="13"/>
          </p:nvPr>
        </p:nvSpPr>
        <p:spPr>
          <a:xfrm>
            <a:off x="969600" y="1098000"/>
            <a:ext cx="3432000" cy="4563248"/>
          </a:xfrm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/>
              <a:t>Click icon to add picture</a:t>
            </a:r>
            <a:endParaRPr lang="fr-FR"/>
          </a:p>
        </p:txBody>
      </p:sp>
      <p:sp>
        <p:nvSpPr>
          <p:cNvPr id="18" name="Espace réservé du numéro de diapositive 17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r>
              <a:rPr lang="fr-FR"/>
              <a:t>Page </a:t>
            </a:r>
            <a:fld id="{733122C9-A0B9-462F-8757-0847AD287B6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19" name="Espace réservé du pied de page 18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l Optics correction experience ESRF-EBS l FCCIS WP2, 6th Dec 2021, CERN, CH l S.M.Liuzzo, A.Franchi</a:t>
            </a:r>
            <a:endParaRPr lang="fr-FR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 bwMode="gray"/>
        <p:txBody>
          <a:bodyPr/>
          <a:lstStyle/>
          <a:p>
            <a:r>
              <a:rPr lang="en-US"/>
              <a:t>Click to edit Master title style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 bwMode="gray">
          <a:xfrm>
            <a:off x="970251" y="764704"/>
            <a:ext cx="10982400" cy="5400000"/>
          </a:xfrm>
        </p:spPr>
        <p:txBody>
          <a:bodyPr/>
          <a:lstStyle>
            <a:lvl1pPr>
              <a:defRPr baseline="0"/>
            </a:lvl1pPr>
            <a:lvl2pPr>
              <a:defRPr>
                <a:solidFill>
                  <a:schemeClr val="tx1"/>
                </a:solidFill>
              </a:defRPr>
            </a:lvl2pPr>
            <a:lvl4pPr>
              <a:spcBef>
                <a:spcPts val="0"/>
              </a:spcBef>
              <a:spcAft>
                <a:spcPts val="300"/>
              </a:spcAft>
              <a:buSzPct val="80000"/>
              <a:defRPr/>
            </a:lvl4pPr>
            <a:lvl5pPr>
              <a:spcAft>
                <a:spcPts val="300"/>
              </a:spcAft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 dirty="0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fr-FR"/>
              <a:t>Page </a:t>
            </a:r>
            <a:fld id="{733122C9-A0B9-462F-8757-0847AD287B6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9" name="Espace réservé du pied de page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l Optics correction experience ESRF-EBS l FCCIS WP2, 6th Dec 2021, CERN, CH l S.M.Liuzzo, A.Franchi</a:t>
            </a:r>
            <a:endParaRPr lang="fr-FR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Use for importing slid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l Optics correction experience ESRF-EBS l FCCIS WP2, 6th Dec 2021, CERN, CH l S.M.Liuzzo, A.Franchi</a:t>
            </a:r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fr-FR"/>
              <a:t>Page </a:t>
            </a:r>
            <a:fld id="{733122C9-A0B9-462F-8757-0847AD287B63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7295970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lour palet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ESRF COLOUR PALETTE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l Optics correction experience ESRF-EBS l FCCIS WP2, 6th Dec 2021, CERN, CH l S.M.Liuzzo, A.Franchi</a:t>
            </a:r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fr-FR"/>
              <a:t>Page </a:t>
            </a:r>
            <a:fld id="{733122C9-A0B9-462F-8757-0847AD287B63}" type="slidenum">
              <a:rPr lang="fr-FR" smtClean="0"/>
              <a:pPr/>
              <a:t>‹#›</a:t>
            </a:fld>
            <a:endParaRPr lang="fr-FR" dirty="0"/>
          </a:p>
        </p:txBody>
      </p:sp>
      <p:grpSp>
        <p:nvGrpSpPr>
          <p:cNvPr id="5" name="Group 4"/>
          <p:cNvGrpSpPr/>
          <p:nvPr userDrawn="1"/>
        </p:nvGrpSpPr>
        <p:grpSpPr>
          <a:xfrm>
            <a:off x="2334965" y="1016733"/>
            <a:ext cx="7073403" cy="4780955"/>
            <a:chOff x="977503" y="761588"/>
            <a:chExt cx="6421177" cy="4780955"/>
          </a:xfrm>
        </p:grpSpPr>
        <p:sp>
          <p:nvSpPr>
            <p:cNvPr id="6" name="Oval 5"/>
            <p:cNvSpPr/>
            <p:nvPr/>
          </p:nvSpPr>
          <p:spPr>
            <a:xfrm>
              <a:off x="2803893" y="1812730"/>
              <a:ext cx="2628292" cy="2628292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800"/>
            </a:p>
          </p:txBody>
        </p:sp>
        <p:sp>
          <p:nvSpPr>
            <p:cNvPr id="7" name="Oval 6"/>
            <p:cNvSpPr/>
            <p:nvPr/>
          </p:nvSpPr>
          <p:spPr>
            <a:xfrm>
              <a:off x="4175956" y="1016392"/>
              <a:ext cx="576404" cy="576404"/>
            </a:xfrm>
            <a:prstGeom prst="ellipse">
              <a:avLst/>
            </a:prstGeom>
            <a:solidFill>
              <a:srgbClr val="ED770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800"/>
            </a:p>
          </p:txBody>
        </p:sp>
        <p:sp>
          <p:nvSpPr>
            <p:cNvPr id="8" name="Oval 7"/>
            <p:cNvSpPr/>
            <p:nvPr/>
          </p:nvSpPr>
          <p:spPr>
            <a:xfrm>
              <a:off x="5003708" y="1393465"/>
              <a:ext cx="576404" cy="576404"/>
            </a:xfrm>
            <a:prstGeom prst="ellipse">
              <a:avLst/>
            </a:prstGeom>
            <a:solidFill>
              <a:srgbClr val="F4A3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800"/>
            </a:p>
          </p:txBody>
        </p:sp>
        <p:sp>
          <p:nvSpPr>
            <p:cNvPr id="9" name="Oval 8"/>
            <p:cNvSpPr/>
            <p:nvPr/>
          </p:nvSpPr>
          <p:spPr>
            <a:xfrm>
              <a:off x="5507764" y="1980062"/>
              <a:ext cx="576404" cy="576404"/>
            </a:xfrm>
            <a:prstGeom prst="ellipse">
              <a:avLst/>
            </a:prstGeom>
            <a:solidFill>
              <a:srgbClr val="FFDD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800"/>
            </a:p>
          </p:txBody>
        </p:sp>
        <p:sp>
          <p:nvSpPr>
            <p:cNvPr id="10" name="Oval 9"/>
            <p:cNvSpPr/>
            <p:nvPr/>
          </p:nvSpPr>
          <p:spPr>
            <a:xfrm>
              <a:off x="5688124" y="2740535"/>
              <a:ext cx="576404" cy="576404"/>
            </a:xfrm>
            <a:prstGeom prst="ellipse">
              <a:avLst/>
            </a:prstGeom>
            <a:solidFill>
              <a:srgbClr val="51A02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800"/>
            </a:p>
          </p:txBody>
        </p:sp>
        <p:sp>
          <p:nvSpPr>
            <p:cNvPr id="11" name="Oval 10"/>
            <p:cNvSpPr/>
            <p:nvPr/>
          </p:nvSpPr>
          <p:spPr>
            <a:xfrm>
              <a:off x="5580282" y="3501008"/>
              <a:ext cx="576404" cy="576404"/>
            </a:xfrm>
            <a:prstGeom prst="ellipse">
              <a:avLst/>
            </a:prstGeom>
            <a:solidFill>
              <a:srgbClr val="0098D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800"/>
            </a:p>
          </p:txBody>
        </p:sp>
        <p:sp>
          <p:nvSpPr>
            <p:cNvPr id="12" name="Oval 11"/>
            <p:cNvSpPr/>
            <p:nvPr/>
          </p:nvSpPr>
          <p:spPr>
            <a:xfrm>
              <a:off x="5148064" y="4169035"/>
              <a:ext cx="576404" cy="576404"/>
            </a:xfrm>
            <a:prstGeom prst="ellipse">
              <a:avLst/>
            </a:prstGeom>
            <a:solidFill>
              <a:srgbClr val="AF007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800"/>
            </a:p>
          </p:txBody>
        </p:sp>
        <p:sp>
          <p:nvSpPr>
            <p:cNvPr id="13" name="Oval 12"/>
            <p:cNvSpPr/>
            <p:nvPr/>
          </p:nvSpPr>
          <p:spPr>
            <a:xfrm>
              <a:off x="2367594" y="1709154"/>
              <a:ext cx="576404" cy="576404"/>
            </a:xfrm>
            <a:prstGeom prst="ellipse">
              <a:avLst/>
            </a:prstGeom>
            <a:solidFill>
              <a:srgbClr val="132577">
                <a:alpha val="74902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800"/>
            </a:p>
          </p:txBody>
        </p:sp>
        <p:sp>
          <p:nvSpPr>
            <p:cNvPr id="14" name="Oval 13"/>
            <p:cNvSpPr/>
            <p:nvPr/>
          </p:nvSpPr>
          <p:spPr>
            <a:xfrm>
              <a:off x="2079392" y="2433493"/>
              <a:ext cx="576404" cy="576404"/>
            </a:xfrm>
            <a:prstGeom prst="ellipse">
              <a:avLst/>
            </a:prstGeom>
            <a:solidFill>
              <a:srgbClr val="132577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800"/>
            </a:p>
          </p:txBody>
        </p:sp>
        <p:sp>
          <p:nvSpPr>
            <p:cNvPr id="15" name="Oval 14"/>
            <p:cNvSpPr/>
            <p:nvPr/>
          </p:nvSpPr>
          <p:spPr>
            <a:xfrm>
              <a:off x="3491370" y="4689140"/>
              <a:ext cx="576404" cy="576404"/>
            </a:xfrm>
            <a:prstGeom prst="ellipse">
              <a:avLst/>
            </a:prstGeom>
            <a:solidFill>
              <a:srgbClr val="B7B9B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800"/>
            </a:p>
          </p:txBody>
        </p:sp>
        <p:sp>
          <p:nvSpPr>
            <p:cNvPr id="16" name="Oval 15"/>
            <p:cNvSpPr/>
            <p:nvPr/>
          </p:nvSpPr>
          <p:spPr>
            <a:xfrm>
              <a:off x="2706262" y="4329100"/>
              <a:ext cx="576404" cy="576404"/>
            </a:xfrm>
            <a:prstGeom prst="ellipse">
              <a:avLst/>
            </a:prstGeom>
            <a:solidFill>
              <a:srgbClr val="D1D2D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800"/>
            </a:p>
          </p:txBody>
        </p:sp>
        <p:sp>
          <p:nvSpPr>
            <p:cNvPr id="17" name="Oval 16"/>
            <p:cNvSpPr/>
            <p:nvPr/>
          </p:nvSpPr>
          <p:spPr>
            <a:xfrm>
              <a:off x="2113415" y="3746995"/>
              <a:ext cx="576404" cy="576404"/>
            </a:xfrm>
            <a:prstGeom prst="ellipse">
              <a:avLst/>
            </a:prstGeom>
            <a:solidFill>
              <a:srgbClr val="F4F4F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800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3545461" y="3053707"/>
              <a:ext cx="126099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dirty="0">
                  <a:solidFill>
                    <a:schemeClr val="bg1"/>
                  </a:solidFill>
                </a:rPr>
                <a:t>R019G037B119</a:t>
              </a:r>
              <a:endParaRPr lang="en-GB" sz="1200" dirty="0">
                <a:solidFill>
                  <a:schemeClr val="bg1"/>
                </a:solidFill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4339537" y="761588"/>
              <a:ext cx="126099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dirty="0"/>
                <a:t>R237G119B003</a:t>
              </a:r>
              <a:endParaRPr lang="en-GB" sz="1200" dirty="0"/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5273712" y="1162931"/>
              <a:ext cx="131451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dirty="0"/>
                <a:t>R244G163B000</a:t>
              </a:r>
              <a:endParaRPr lang="en-GB" sz="1200" dirty="0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5795966" y="1756869"/>
              <a:ext cx="131451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dirty="0"/>
                <a:t>R255G221B000</a:t>
              </a:r>
              <a:endParaRPr lang="en-GB" sz="1200" dirty="0"/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6084168" y="2570541"/>
              <a:ext cx="131451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dirty="0"/>
                <a:t>R081G160B038</a:t>
              </a:r>
              <a:endParaRPr lang="en-GB" sz="1200" dirty="0"/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6084168" y="3409385"/>
              <a:ext cx="131451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dirty="0"/>
                <a:t>R000G152B212</a:t>
              </a:r>
              <a:endParaRPr lang="en-GB" sz="1200" dirty="0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5677172" y="4159448"/>
              <a:ext cx="131451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dirty="0"/>
                <a:t>R175G000B124</a:t>
              </a:r>
              <a:endParaRPr lang="en-GB" sz="1200" dirty="0"/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1312568" y="1497250"/>
              <a:ext cx="131451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dirty="0"/>
                <a:t>ESRF </a:t>
              </a:r>
              <a:r>
                <a:rPr lang="fr-FR" sz="1200" dirty="0" err="1"/>
                <a:t>blue</a:t>
              </a:r>
              <a:r>
                <a:rPr lang="fr-FR" sz="1200" dirty="0"/>
                <a:t> 75%</a:t>
              </a:r>
              <a:endParaRPr lang="en-GB" sz="1200" dirty="0"/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977503" y="2279467"/>
              <a:ext cx="131451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dirty="0"/>
                <a:t>ESRF </a:t>
              </a:r>
              <a:r>
                <a:rPr lang="fr-FR" sz="1200" dirty="0" err="1"/>
                <a:t>blue</a:t>
              </a:r>
              <a:r>
                <a:rPr lang="fr-FR" sz="1200" dirty="0"/>
                <a:t> 50%</a:t>
              </a:r>
              <a:endParaRPr lang="en-GB" sz="1200" dirty="0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2878263" y="5265544"/>
              <a:ext cx="131451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dirty="0"/>
                <a:t>R183G185B186</a:t>
              </a:r>
              <a:endParaRPr lang="en-GB" sz="1200" dirty="0"/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1968154" y="4899336"/>
              <a:ext cx="131451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dirty="0"/>
                <a:t>R209G210B212</a:t>
              </a:r>
              <a:endParaRPr lang="en-GB" sz="1200" dirty="0"/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1238010" y="4311927"/>
              <a:ext cx="131451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dirty="0"/>
                <a:t>R244G244B244</a:t>
              </a:r>
              <a:endParaRPr lang="en-GB" sz="1200" dirty="0"/>
            </a:p>
          </p:txBody>
        </p:sp>
      </p:grpSp>
    </p:spTree>
    <p:extLst>
      <p:ext uri="{BB962C8B-B14F-4D97-AF65-F5344CB8AC3E}">
        <p14:creationId xmlns:p14="http://schemas.microsoft.com/office/powerpoint/2010/main" val="28748575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8" descr="logo_texte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9552000" y="6210000"/>
            <a:ext cx="2634592" cy="648000"/>
          </a:xfrm>
          <a:prstGeom prst="rect">
            <a:avLst/>
          </a:prstGeom>
        </p:spPr>
      </p:pic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 bwMode="gray">
          <a:xfrm>
            <a:off x="969600" y="126000"/>
            <a:ext cx="10982400" cy="496800"/>
          </a:xfrm>
          <a:prstGeom prst="rect">
            <a:avLst/>
          </a:prstGeom>
          <a:solidFill>
            <a:schemeClr val="accent1"/>
          </a:solidFill>
        </p:spPr>
        <p:txBody>
          <a:bodyPr vert="horz" lIns="72000" tIns="0" rIns="72000" bIns="0" rtlCol="0" anchor="ctr" anchorCtr="0">
            <a:noAutofit/>
          </a:bodyPr>
          <a:lstStyle/>
          <a:p>
            <a:r>
              <a:rPr lang="fr-FR" dirty="0"/>
              <a:t>CLICK TO MODIFY THE STYLE OF THE TITLE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 bwMode="gray">
          <a:xfrm>
            <a:off x="969600" y="764704"/>
            <a:ext cx="10982400" cy="5400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r>
              <a:rPr lang="fr-FR" dirty="0"/>
              <a:t>Click to </a:t>
            </a:r>
            <a:r>
              <a:rPr lang="fr-FR" dirty="0" err="1"/>
              <a:t>modify</a:t>
            </a:r>
            <a:r>
              <a:rPr lang="fr-FR" dirty="0"/>
              <a:t> </a:t>
            </a:r>
            <a:r>
              <a:rPr lang="fr-FR" dirty="0" err="1"/>
              <a:t>attributes</a:t>
            </a:r>
            <a:endParaRPr lang="fr-FR" dirty="0"/>
          </a:p>
          <a:p>
            <a:pPr lvl="1"/>
            <a:endParaRPr lang="fr-FR" dirty="0"/>
          </a:p>
          <a:p>
            <a:pPr lvl="1"/>
            <a:r>
              <a:rPr lang="fr-FR" dirty="0"/>
              <a:t>Second </a:t>
            </a:r>
            <a:r>
              <a:rPr lang="fr-FR" dirty="0" err="1"/>
              <a:t>level</a:t>
            </a:r>
            <a:endParaRPr lang="fr-FR" dirty="0"/>
          </a:p>
          <a:p>
            <a:pPr lvl="2"/>
            <a:r>
              <a:rPr lang="fr-FR" dirty="0" err="1"/>
              <a:t>Third</a:t>
            </a:r>
            <a:r>
              <a:rPr lang="fr-FR" dirty="0"/>
              <a:t> </a:t>
            </a:r>
            <a:r>
              <a:rPr lang="fr-FR" dirty="0" err="1"/>
              <a:t>level</a:t>
            </a:r>
            <a:endParaRPr lang="fr-FR" dirty="0"/>
          </a:p>
          <a:p>
            <a:pPr lvl="3"/>
            <a:r>
              <a:rPr lang="fr-FR" dirty="0" err="1"/>
              <a:t>Fourth</a:t>
            </a:r>
            <a:r>
              <a:rPr lang="fr-FR" dirty="0"/>
              <a:t> </a:t>
            </a:r>
            <a:r>
              <a:rPr lang="fr-FR" dirty="0" err="1"/>
              <a:t>level</a:t>
            </a:r>
            <a:endParaRPr lang="fr-FR" dirty="0"/>
          </a:p>
          <a:p>
            <a:pPr lvl="4"/>
            <a:r>
              <a:rPr lang="fr-FR" dirty="0" err="1"/>
              <a:t>Fifth</a:t>
            </a:r>
            <a:r>
              <a:rPr lang="fr-FR" dirty="0"/>
              <a:t> </a:t>
            </a:r>
            <a:r>
              <a:rPr lang="fr-FR" dirty="0" err="1"/>
              <a:t>level</a:t>
            </a:r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 bwMode="gray">
          <a:xfrm>
            <a:off x="959429" y="6483350"/>
            <a:ext cx="8160000" cy="212489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l">
              <a:defRPr sz="800" b="1" cap="none"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l Optics correction experience ESRF-EBS l FCCIS WP2, 6th Dec 2021, CERN, CH l S.M.Liuzzo, A.Franchi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 bwMode="gray">
          <a:xfrm>
            <a:off x="239350" y="6483438"/>
            <a:ext cx="551412" cy="212400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l">
              <a:defRPr sz="800" b="1">
                <a:solidFill>
                  <a:schemeClr val="tx2"/>
                </a:solidFill>
              </a:defRPr>
            </a:lvl1pPr>
          </a:lstStyle>
          <a:p>
            <a:r>
              <a:rPr lang="fr-FR"/>
              <a:t>Page </a:t>
            </a:r>
            <a:fld id="{733122C9-A0B9-462F-8757-0847AD287B6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8" name="Rectangle 7"/>
          <p:cNvSpPr/>
          <p:nvPr/>
        </p:nvSpPr>
        <p:spPr>
          <a:xfrm>
            <a:off x="240000" y="126000"/>
            <a:ext cx="662400" cy="4968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pic>
        <p:nvPicPr>
          <p:cNvPr id="10" name="Image 8" descr="logo_texte.jpg"/>
          <p:cNvPicPr>
            <a:picLocks noChangeAspect="1"/>
          </p:cNvPicPr>
          <p:nvPr userDrawn="1"/>
        </p:nvPicPr>
        <p:blipFill>
          <a:blip r:embed="rId7" cstate="print"/>
          <a:stretch>
            <a:fillRect/>
          </a:stretch>
        </p:blipFill>
        <p:spPr>
          <a:xfrm>
            <a:off x="9552000" y="6210000"/>
            <a:ext cx="2634592" cy="648000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240000" y="126000"/>
            <a:ext cx="662400" cy="4968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57" r:id="rId2"/>
    <p:sldLayoutId id="2147483658" r:id="rId3"/>
    <p:sldLayoutId id="2147483659" r:id="rId4"/>
    <p:sldLayoutId id="2147483661" r:id="rId5"/>
  </p:sldLayoutIdLst>
  <p:hf hdr="0" dt="0"/>
  <p:txStyles>
    <p:titleStyle>
      <a:lvl1pPr algn="l" defTabSz="914400" rtl="0" eaLnBrk="1" latinLnBrk="0" hangingPunct="1">
        <a:spcBef>
          <a:spcPct val="0"/>
        </a:spcBef>
        <a:buNone/>
        <a:defRPr sz="1600" b="1" kern="1200" cap="all" baseline="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ts val="0"/>
        </a:spcBef>
        <a:spcAft>
          <a:spcPts val="1000"/>
        </a:spcAft>
        <a:buFont typeface="Arial" pitchFamily="34" charset="0"/>
        <a:buNone/>
        <a:defRPr sz="1800" b="1" kern="1200" baseline="0">
          <a:solidFill>
            <a:schemeClr val="accent6"/>
          </a:solidFill>
          <a:latin typeface="+mn-lt"/>
          <a:ea typeface="+mn-ea"/>
          <a:cs typeface="+mn-cs"/>
        </a:defRPr>
      </a:lvl1pPr>
      <a:lvl2pPr marL="0" indent="0" algn="l" defTabSz="914400" rtl="0" eaLnBrk="1" latinLnBrk="0" hangingPunct="1">
        <a:spcBef>
          <a:spcPts val="0"/>
        </a:spcBef>
        <a:spcAft>
          <a:spcPts val="1500"/>
        </a:spcAft>
        <a:buFont typeface="Arial" pitchFamily="34" charset="0"/>
        <a:buNone/>
        <a:defRPr sz="1700" kern="1200">
          <a:solidFill>
            <a:schemeClr val="tx1"/>
          </a:solidFill>
          <a:latin typeface="+mn-lt"/>
          <a:ea typeface="+mn-ea"/>
          <a:cs typeface="+mn-cs"/>
        </a:defRPr>
      </a:lvl2pPr>
      <a:lvl3pPr marL="0" indent="0" algn="l" defTabSz="914400" rtl="0" eaLnBrk="1" latinLnBrk="0" hangingPunct="1">
        <a:lnSpc>
          <a:spcPct val="105000"/>
        </a:lnSpc>
        <a:spcBef>
          <a:spcPts val="0"/>
        </a:spcBef>
        <a:spcAft>
          <a:spcPts val="500"/>
        </a:spcAft>
        <a:buFont typeface="Arial" pitchFamily="34" charset="0"/>
        <a:buNone/>
        <a:defRPr sz="1500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357188" indent="-174625" algn="l" defTabSz="914400" rtl="0" eaLnBrk="1" latinLnBrk="0" hangingPunct="1">
        <a:lnSpc>
          <a:spcPct val="110000"/>
        </a:lnSpc>
        <a:spcBef>
          <a:spcPts val="0"/>
        </a:spcBef>
        <a:spcAft>
          <a:spcPts val="400"/>
        </a:spcAft>
        <a:buClr>
          <a:schemeClr val="accent6"/>
        </a:buClr>
        <a:buFont typeface="Wingdings" pitchFamily="2" charset="2"/>
        <a:buChar char="l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162050" indent="-174625" algn="l" defTabSz="914400" rtl="0" eaLnBrk="1" latinLnBrk="0" hangingPunct="1">
        <a:spcBef>
          <a:spcPts val="0"/>
        </a:spcBef>
        <a:spcAft>
          <a:spcPts val="600"/>
        </a:spcAft>
        <a:buClr>
          <a:schemeClr val="accent6"/>
        </a:buClr>
        <a:buFont typeface="ITCOfficinaSans LT Book" pitchFamily="2" charset="0"/>
        <a:buChar char="&gt;"/>
        <a:defRPr sz="1200" i="1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3884" userDrawn="1">
          <p15:clr>
            <a:srgbClr val="F26B43"/>
          </p15:clr>
        </p15:guide>
        <p15:guide id="2" pos="151" userDrawn="1">
          <p15:clr>
            <a:srgbClr val="F26B43"/>
          </p15:clr>
        </p15:guide>
        <p15:guide id="3" orient="horz" pos="482" userDrawn="1">
          <p15:clr>
            <a:srgbClr val="F26B43"/>
          </p15:clr>
        </p15:guide>
        <p15:guide id="4" pos="604" userDrawn="1">
          <p15:clr>
            <a:srgbClr val="F26B43"/>
          </p15:clr>
        </p15:guide>
        <p15:guide id="5" pos="7529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E3653E06-DB59-9E44-9450-437F68773BF6}"/>
              </a:ext>
            </a:extLst>
          </p:cNvPr>
          <p:cNvSpPr/>
          <p:nvPr/>
        </p:nvSpPr>
        <p:spPr>
          <a:xfrm>
            <a:off x="2063552" y="4005064"/>
            <a:ext cx="9361040" cy="1584176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pPr algn="ctr"/>
            <a:r>
              <a:rPr lang="en-GB" sz="2800" b="1" dirty="0">
                <a:solidFill>
                  <a:schemeClr val="accent2"/>
                </a:solidFill>
              </a:rPr>
              <a:t>Non-linear optics corrections at ESRF </a:t>
            </a:r>
          </a:p>
          <a:p>
            <a:pPr algn="ctr"/>
            <a:r>
              <a:rPr lang="en-GB" sz="2800" b="1" dirty="0">
                <a:solidFill>
                  <a:schemeClr val="accent2"/>
                </a:solidFill>
              </a:rPr>
              <a:t>&amp; </a:t>
            </a:r>
          </a:p>
          <a:p>
            <a:pPr algn="ctr"/>
            <a:r>
              <a:rPr lang="en-GB" sz="2800" b="1" dirty="0">
                <a:solidFill>
                  <a:schemeClr val="accent2"/>
                </a:solidFill>
              </a:rPr>
              <a:t>status of FFC-</a:t>
            </a:r>
            <a:r>
              <a:rPr lang="en-GB" sz="2800" b="1" dirty="0" err="1">
                <a:solidFill>
                  <a:schemeClr val="accent2"/>
                </a:solidFill>
              </a:rPr>
              <a:t>ee</a:t>
            </a:r>
            <a:r>
              <a:rPr lang="en-GB" sz="2800" b="1" dirty="0">
                <a:solidFill>
                  <a:schemeClr val="accent2"/>
                </a:solidFill>
              </a:rPr>
              <a:t> simulations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79E0131-2590-BA4E-8595-EC9590567607}"/>
              </a:ext>
            </a:extLst>
          </p:cNvPr>
          <p:cNvSpPr txBox="1"/>
          <p:nvPr/>
        </p:nvSpPr>
        <p:spPr>
          <a:xfrm>
            <a:off x="2769643" y="6237312"/>
            <a:ext cx="63274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S.M.Liuzzo</a:t>
            </a:r>
            <a:r>
              <a:rPr lang="en-US" dirty="0"/>
              <a:t>, </a:t>
            </a:r>
            <a:r>
              <a:rPr lang="en-US" dirty="0" err="1"/>
              <a:t>A.Franchi</a:t>
            </a:r>
            <a:r>
              <a:rPr lang="en-US" dirty="0"/>
              <a:t>, FCC-</a:t>
            </a:r>
            <a:r>
              <a:rPr lang="en-US" dirty="0" err="1"/>
              <a:t>ee</a:t>
            </a:r>
            <a:r>
              <a:rPr lang="en-US" dirty="0"/>
              <a:t> meeting, 10</a:t>
            </a:r>
            <a:r>
              <a:rPr lang="en-US" baseline="30000" dirty="0"/>
              <a:t>th</a:t>
            </a:r>
            <a:r>
              <a:rPr lang="en-US" dirty="0"/>
              <a:t> February 2022</a:t>
            </a:r>
          </a:p>
        </p:txBody>
      </p:sp>
    </p:spTree>
    <p:extLst>
      <p:ext uri="{BB962C8B-B14F-4D97-AF65-F5344CB8AC3E}">
        <p14:creationId xmlns:p14="http://schemas.microsoft.com/office/powerpoint/2010/main" val="45649264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A04FCA-02DC-1945-987B-844123A245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1800" dirty="0"/>
              <a:t>Simulations (Fit &amp; correction) FOR FCC-</a:t>
            </a:r>
            <a:r>
              <a:rPr lang="en-US" sz="1800" dirty="0" err="1"/>
              <a:t>ee</a:t>
            </a:r>
            <a:endParaRPr lang="en-US" sz="18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EA50AA8-F61A-9E47-B542-E2E9E39A21D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fr-FR"/>
              <a:t>Page </a:t>
            </a:r>
            <a:fld id="{733122C9-A0B9-462F-8757-0847AD287B63}" type="slidenum">
              <a:rPr lang="fr-FR" smtClean="0"/>
              <a:pPr/>
              <a:t>10</a:t>
            </a:fld>
            <a:endParaRPr lang="fr-FR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9E6C1FE6-9D65-4445-8B1F-A62B350C0114}"/>
              </a:ext>
            </a:extLst>
          </p:cNvPr>
          <p:cNvSpPr txBox="1"/>
          <p:nvPr/>
        </p:nvSpPr>
        <p:spPr>
          <a:xfrm>
            <a:off x="239350" y="4581310"/>
            <a:ext cx="5472608" cy="132343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b="1" dirty="0"/>
              <a:t>Top: Retrieve (large) sextupole error.</a:t>
            </a:r>
          </a:p>
          <a:p>
            <a:endParaRPr lang="en-US" sz="2000" b="1" dirty="0"/>
          </a:p>
          <a:p>
            <a:r>
              <a:rPr lang="en-US" sz="2000" b="1" dirty="0"/>
              <a:t>Right: computed momentum acceptance (over 600 m only) &amp; </a:t>
            </a:r>
            <a:r>
              <a:rPr lang="en-US" sz="2000" b="1" dirty="0" err="1"/>
              <a:t>Touschek</a:t>
            </a:r>
            <a:r>
              <a:rPr lang="en-US" sz="2000" b="1" dirty="0"/>
              <a:t> lifetime</a:t>
            </a:r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B59A86A-4790-6348-8821-5598073E839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rightnessContrast bright="-10000" contrast="6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686" y="836712"/>
            <a:ext cx="10842054" cy="2631191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48E184BE-E812-7849-9E33-A061E210AC2B}"/>
              </a:ext>
            </a:extLst>
          </p:cNvPr>
          <p:cNvSpPr txBox="1"/>
          <p:nvPr/>
        </p:nvSpPr>
        <p:spPr>
          <a:xfrm>
            <a:off x="2875779" y="1664288"/>
            <a:ext cx="4750083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/>
              <a:t>Test with one sextupole with inverted polarity</a:t>
            </a:r>
          </a:p>
        </p:txBody>
      </p:sp>
      <p:sp>
        <p:nvSpPr>
          <p:cNvPr id="10" name="Bent-Up Arrow 9">
            <a:extLst>
              <a:ext uri="{FF2B5EF4-FFF2-40B4-BE49-F238E27FC236}">
                <a16:creationId xmlns:a16="http://schemas.microsoft.com/office/drawing/2014/main" id="{AEF283F4-BEA0-9647-AA78-E945FFBEF270}"/>
              </a:ext>
            </a:extLst>
          </p:cNvPr>
          <p:cNvSpPr/>
          <p:nvPr/>
        </p:nvSpPr>
        <p:spPr>
          <a:xfrm rot="5400000" flipV="1">
            <a:off x="2690493" y="1869176"/>
            <a:ext cx="391192" cy="720080"/>
          </a:xfrm>
          <a:prstGeom prst="bentUp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C85E028-AA40-614A-AC2F-A7B323203C30}"/>
              </a:ext>
            </a:extLst>
          </p:cNvPr>
          <p:cNvSpPr txBox="1"/>
          <p:nvPr/>
        </p:nvSpPr>
        <p:spPr>
          <a:xfrm>
            <a:off x="267558" y="3435450"/>
            <a:ext cx="4820330" cy="71363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noAutofit/>
          </a:bodyPr>
          <a:lstStyle/>
          <a:p>
            <a:r>
              <a:rPr lang="en-US" dirty="0"/>
              <a:t>FCC-</a:t>
            </a:r>
            <a:r>
              <a:rPr lang="en-US" dirty="0" err="1"/>
              <a:t>ee</a:t>
            </a:r>
            <a:r>
              <a:rPr lang="en-US" dirty="0"/>
              <a:t> </a:t>
            </a:r>
            <a:r>
              <a:rPr lang="en-US" b="1" u="sng" dirty="0"/>
              <a:t>uncorrected lattice with random quad. &amp; sext. misalignments (RMS 0.1 </a:t>
            </a:r>
            <a:r>
              <a:rPr lang="en-US" b="1" u="sng" dirty="0">
                <a:latin typeface="Symbol" pitchFamily="2" charset="2"/>
              </a:rPr>
              <a:t>m</a:t>
            </a:r>
            <a:r>
              <a:rPr lang="en-US" b="1" u="sng" dirty="0"/>
              <a:t>m)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0B1878E-D42D-0840-8381-D48E305457AE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rightnessContrast bright="-10000" contrast="6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340"/>
          <a:stretch/>
        </p:blipFill>
        <p:spPr>
          <a:xfrm>
            <a:off x="6168008" y="2383900"/>
            <a:ext cx="5151967" cy="4026357"/>
          </a:xfrm>
          <a:prstGeom prst="rect">
            <a:avLst/>
          </a:prstGeom>
          <a:ln w="38100">
            <a:solidFill>
              <a:schemeClr val="tx1"/>
            </a:solidFill>
          </a:ln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36AEC4F0-C28A-8845-BF2A-6872E943D983}"/>
              </a:ext>
            </a:extLst>
          </p:cNvPr>
          <p:cNvSpPr/>
          <p:nvPr/>
        </p:nvSpPr>
        <p:spPr>
          <a:xfrm>
            <a:off x="8760296" y="2636912"/>
            <a:ext cx="2088232" cy="648072"/>
          </a:xfrm>
          <a:prstGeom prst="rect">
            <a:avLst/>
          </a:prstGeom>
          <a:noFill/>
          <a:ln w="50800">
            <a:solidFill>
              <a:srgbClr val="FF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3449912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4B55A6-8B1F-8F46-852C-4742244DFB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685F582-482E-B14A-80B1-4E5F3E7D485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9350" y="1098000"/>
            <a:ext cx="11712650" cy="4563248"/>
          </a:xfrm>
        </p:spPr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5A69AF"/>
                </a:solidFill>
              </a:rPr>
              <a:t>From off-energy ORM to nonlinear optics correction (NOECO)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5A69AF"/>
                </a:solidFill>
              </a:rPr>
              <a:t>Experimental results @ ESRF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NOECO simulations of FCC-</a:t>
            </a:r>
            <a:r>
              <a:rPr lang="en-US" dirty="0" err="1"/>
              <a:t>ee</a:t>
            </a:r>
            <a:r>
              <a:rPr lang="en-US" dirty="0"/>
              <a:t> (Z)</a:t>
            </a:r>
          </a:p>
          <a:p>
            <a:pPr marL="912813" lvl="1" indent="-457200">
              <a:buFont typeface="Wingdings" pitchFamily="2" charset="2"/>
              <a:buChar char="ü"/>
            </a:pPr>
            <a:r>
              <a:rPr lang="en-US" dirty="0">
                <a:solidFill>
                  <a:srgbClr val="5A69AF"/>
                </a:solidFill>
              </a:rPr>
              <a:t>detect &amp; correct a sextupole error for an ideal lattice</a:t>
            </a:r>
          </a:p>
          <a:p>
            <a:pPr marL="912813" lvl="1" indent="-457200">
              <a:buFont typeface="Wingdings" pitchFamily="2" charset="2"/>
              <a:buChar char="ü"/>
            </a:pPr>
            <a:r>
              <a:rPr lang="en-US" dirty="0">
                <a:solidFill>
                  <a:srgbClr val="5A69AF"/>
                </a:solidFill>
              </a:rPr>
              <a:t>detect &amp; correct a sextupole error for a lattice with misalignments</a:t>
            </a:r>
          </a:p>
          <a:p>
            <a:pPr marL="912813" lvl="1" indent="-457200">
              <a:buFont typeface="Wingdings" pitchFamily="2" charset="2"/>
              <a:buChar char="ü"/>
            </a:pPr>
            <a:r>
              <a:rPr lang="en-US" dirty="0"/>
              <a:t>detect &amp; correct a sextupole error for a lattice with quad. errors</a:t>
            </a:r>
          </a:p>
          <a:p>
            <a:pPr marL="473075" indent="-4572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5A69AF"/>
                </a:solidFill>
              </a:rPr>
              <a:t>Next steps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9220BFB-04BE-4441-820F-2262A9EEF281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r>
              <a:rPr lang="fr-FR"/>
              <a:t>Page </a:t>
            </a:r>
            <a:fld id="{733122C9-A0B9-462F-8757-0847AD287B63}" type="slidenum">
              <a:rPr lang="fr-FR" smtClean="0"/>
              <a:pPr/>
              <a:t>11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40295278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A04FCA-02DC-1945-987B-844123A245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1800" dirty="0"/>
              <a:t>Simulations (Fit &amp; correction) FOR FCC-</a:t>
            </a:r>
            <a:r>
              <a:rPr lang="en-US" sz="1800" dirty="0" err="1"/>
              <a:t>ee</a:t>
            </a:r>
            <a:endParaRPr lang="en-US" sz="18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EA50AA8-F61A-9E47-B542-E2E9E39A21D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fr-FR"/>
              <a:t>Page </a:t>
            </a:r>
            <a:fld id="{733122C9-A0B9-462F-8757-0847AD287B63}" type="slidenum">
              <a:rPr lang="fr-FR" smtClean="0"/>
              <a:pPr/>
              <a:t>12</a:t>
            </a:fld>
            <a:endParaRPr lang="fr-FR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9E6C1FE6-9D65-4445-8B1F-A62B350C0114}"/>
              </a:ext>
            </a:extLst>
          </p:cNvPr>
          <p:cNvSpPr txBox="1"/>
          <p:nvPr/>
        </p:nvSpPr>
        <p:spPr>
          <a:xfrm>
            <a:off x="239350" y="4581310"/>
            <a:ext cx="5472608" cy="132343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b="1" dirty="0"/>
              <a:t>Top: Retrieve (large) sextupole error.</a:t>
            </a:r>
          </a:p>
          <a:p>
            <a:endParaRPr lang="en-US" sz="2000" b="1" dirty="0"/>
          </a:p>
          <a:p>
            <a:r>
              <a:rPr lang="en-US" sz="2000" b="1" dirty="0"/>
              <a:t>Right: computed momentum acceptance (over 600 m only) &amp; </a:t>
            </a:r>
            <a:r>
              <a:rPr lang="en-US" sz="2000" b="1" dirty="0" err="1"/>
              <a:t>Touschek</a:t>
            </a:r>
            <a:r>
              <a:rPr lang="en-US" sz="2000" b="1" dirty="0"/>
              <a:t> lifetime</a:t>
            </a:r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B59A86A-4790-6348-8821-5598073E839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rightnessContrast bright="-10000" contrast="6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686" y="874916"/>
            <a:ext cx="10842054" cy="2554782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48E184BE-E812-7849-9E33-A061E210AC2B}"/>
              </a:ext>
            </a:extLst>
          </p:cNvPr>
          <p:cNvSpPr txBox="1"/>
          <p:nvPr/>
        </p:nvSpPr>
        <p:spPr>
          <a:xfrm>
            <a:off x="2875779" y="1664288"/>
            <a:ext cx="4750083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/>
              <a:t>Test with one sextupole with inverted polarity</a:t>
            </a:r>
          </a:p>
        </p:txBody>
      </p:sp>
      <p:sp>
        <p:nvSpPr>
          <p:cNvPr id="10" name="Bent-Up Arrow 9">
            <a:extLst>
              <a:ext uri="{FF2B5EF4-FFF2-40B4-BE49-F238E27FC236}">
                <a16:creationId xmlns:a16="http://schemas.microsoft.com/office/drawing/2014/main" id="{AEF283F4-BEA0-9647-AA78-E945FFBEF270}"/>
              </a:ext>
            </a:extLst>
          </p:cNvPr>
          <p:cNvSpPr/>
          <p:nvPr/>
        </p:nvSpPr>
        <p:spPr>
          <a:xfrm rot="5400000" flipV="1">
            <a:off x="2690493" y="1869176"/>
            <a:ext cx="391192" cy="720080"/>
          </a:xfrm>
          <a:prstGeom prst="bentUp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C85E028-AA40-614A-AC2F-A7B323203C30}"/>
              </a:ext>
            </a:extLst>
          </p:cNvPr>
          <p:cNvSpPr txBox="1"/>
          <p:nvPr/>
        </p:nvSpPr>
        <p:spPr>
          <a:xfrm>
            <a:off x="267558" y="3435450"/>
            <a:ext cx="4820330" cy="71363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noAutofit/>
          </a:bodyPr>
          <a:lstStyle/>
          <a:p>
            <a:r>
              <a:rPr lang="en-US" dirty="0"/>
              <a:t>FCC-</a:t>
            </a:r>
            <a:r>
              <a:rPr lang="en-US" dirty="0" err="1"/>
              <a:t>ee</a:t>
            </a:r>
            <a:r>
              <a:rPr lang="en-US" dirty="0"/>
              <a:t> </a:t>
            </a:r>
            <a:r>
              <a:rPr lang="en-US" b="1" u="sng" dirty="0"/>
              <a:t>uncorrected lattice with random quad. gradient errors (RMS 3x10</a:t>
            </a:r>
            <a:r>
              <a:rPr lang="en-US" b="1" u="sng" baseline="30000" dirty="0"/>
              <a:t>-5</a:t>
            </a:r>
            <a:r>
              <a:rPr lang="en-US" b="1" u="sng" dirty="0"/>
              <a:t> m</a:t>
            </a:r>
            <a:r>
              <a:rPr lang="en-US" b="1" u="sng" baseline="30000" dirty="0"/>
              <a:t>-2</a:t>
            </a:r>
            <a:r>
              <a:rPr lang="en-US" b="1" u="sng" dirty="0"/>
              <a:t>)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0B1878E-D42D-0840-8381-D48E305457AE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rightnessContrast bright="-10000" contrast="6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398" t="6855"/>
          <a:stretch/>
        </p:blipFill>
        <p:spPr>
          <a:xfrm>
            <a:off x="5961852" y="2566929"/>
            <a:ext cx="5462740" cy="3654318"/>
          </a:xfrm>
          <a:prstGeom prst="rect">
            <a:avLst/>
          </a:prstGeom>
          <a:ln w="38100">
            <a:solidFill>
              <a:schemeClr val="tx1"/>
            </a:solidFill>
          </a:ln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36AEC4F0-C28A-8845-BF2A-6872E943D983}"/>
              </a:ext>
            </a:extLst>
          </p:cNvPr>
          <p:cNvSpPr/>
          <p:nvPr/>
        </p:nvSpPr>
        <p:spPr>
          <a:xfrm>
            <a:off x="8904312" y="2564904"/>
            <a:ext cx="2088232" cy="648072"/>
          </a:xfrm>
          <a:prstGeom prst="rect">
            <a:avLst/>
          </a:prstGeom>
          <a:noFill/>
          <a:ln w="50800">
            <a:solidFill>
              <a:srgbClr val="FF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0754912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4B55A6-8B1F-8F46-852C-4742244DFB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685F582-482E-B14A-80B1-4E5F3E7D485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9350" y="1098000"/>
            <a:ext cx="11712650" cy="4563248"/>
          </a:xfrm>
        </p:spPr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5A69AF"/>
                </a:solidFill>
              </a:rPr>
              <a:t>From off-energy ORM to nonlinear optics correction (NOECO)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5A69AF"/>
                </a:solidFill>
              </a:rPr>
              <a:t>Experimental results @ ESRF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5A69AF"/>
                </a:solidFill>
              </a:rPr>
              <a:t>NOECO simulations of FCC-</a:t>
            </a:r>
            <a:r>
              <a:rPr lang="en-US" dirty="0" err="1">
                <a:solidFill>
                  <a:srgbClr val="5A69AF"/>
                </a:solidFill>
              </a:rPr>
              <a:t>ee</a:t>
            </a:r>
            <a:r>
              <a:rPr lang="en-US" dirty="0">
                <a:solidFill>
                  <a:srgbClr val="5A69AF"/>
                </a:solidFill>
              </a:rPr>
              <a:t> (Z)</a:t>
            </a:r>
          </a:p>
          <a:p>
            <a:pPr marL="912813" lvl="1" indent="-457200">
              <a:buFont typeface="Wingdings" pitchFamily="2" charset="2"/>
              <a:buChar char="ü"/>
            </a:pPr>
            <a:r>
              <a:rPr lang="en-US" dirty="0">
                <a:solidFill>
                  <a:srgbClr val="5A69AF"/>
                </a:solidFill>
              </a:rPr>
              <a:t>detect &amp; correct a sextupole error for an ideal lattice</a:t>
            </a:r>
          </a:p>
          <a:p>
            <a:pPr marL="912813" lvl="1" indent="-457200">
              <a:buFont typeface="Wingdings" pitchFamily="2" charset="2"/>
              <a:buChar char="ü"/>
            </a:pPr>
            <a:r>
              <a:rPr lang="en-US" dirty="0">
                <a:solidFill>
                  <a:srgbClr val="5A69AF"/>
                </a:solidFill>
              </a:rPr>
              <a:t>detect &amp; correct a sextupole error for a lattice with misalignments</a:t>
            </a:r>
          </a:p>
          <a:p>
            <a:pPr marL="912813" lvl="1" indent="-457200">
              <a:buFont typeface="Wingdings" pitchFamily="2" charset="2"/>
              <a:buChar char="ü"/>
            </a:pPr>
            <a:r>
              <a:rPr lang="en-US" dirty="0">
                <a:solidFill>
                  <a:srgbClr val="5A69AF"/>
                </a:solidFill>
              </a:rPr>
              <a:t>detect &amp; correct a sextupole error for a lattice with quad. errors</a:t>
            </a:r>
          </a:p>
          <a:p>
            <a:pPr marL="473075" indent="-457200">
              <a:buFont typeface="Arial" panose="020B0604020202020204" pitchFamily="34" charset="0"/>
              <a:buChar char="•"/>
            </a:pPr>
            <a:r>
              <a:rPr lang="en-US" dirty="0"/>
              <a:t>Next steps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9220BFB-04BE-4441-820F-2262A9EEF281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r>
              <a:rPr lang="fr-FR"/>
              <a:t>Page </a:t>
            </a:r>
            <a:fld id="{733122C9-A0B9-462F-8757-0847AD287B63}" type="slidenum">
              <a:rPr lang="fr-FR" smtClean="0"/>
              <a:pPr/>
              <a:t>13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96286253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4B55A6-8B1F-8F46-852C-4742244DFB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Next steps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685F582-482E-B14A-80B1-4E5F3E7D485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9350" y="1098000"/>
            <a:ext cx="11712650" cy="4563248"/>
          </a:xfrm>
          <a:solidFill>
            <a:schemeClr val="bg2">
              <a:lumMod val="20000"/>
              <a:lumOff val="80000"/>
            </a:schemeClr>
          </a:solidFill>
        </p:spPr>
        <p:txBody>
          <a:bodyPr/>
          <a:lstStyle/>
          <a:p>
            <a:pPr marL="457200" indent="-45720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Short-medium term: Implement &amp; test linear lattice correction robust enough to work for FCC-</a:t>
            </a:r>
            <a:r>
              <a:rPr lang="en-US" dirty="0" err="1">
                <a:solidFill>
                  <a:schemeClr val="tx1"/>
                </a:solidFill>
              </a:rPr>
              <a:t>ee</a:t>
            </a:r>
            <a:r>
              <a:rPr lang="en-US" dirty="0">
                <a:solidFill>
                  <a:schemeClr val="tx1"/>
                </a:solidFill>
              </a:rPr>
              <a:t> lattice (still in Matlab)</a:t>
            </a:r>
          </a:p>
          <a:p>
            <a:pPr marL="457200" indent="-45720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Long term: start migrating Matlab routines to Python (together with DESY colleagues).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9220BFB-04BE-4441-820F-2262A9EEF281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r>
              <a:rPr lang="fr-FR"/>
              <a:t>Page </a:t>
            </a:r>
            <a:fld id="{733122C9-A0B9-462F-8757-0847AD287B63}" type="slidenum">
              <a:rPr lang="fr-FR" smtClean="0"/>
              <a:pPr/>
              <a:t>14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75473468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5EDF8D-4260-9E4D-AADE-F8B3B76035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Procedure for optics correction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DF419F4-9313-4D45-A166-82EAC25EBA6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fr-FR"/>
              <a:t>Page </a:t>
            </a:r>
            <a:fld id="{733122C9-A0B9-462F-8757-0847AD287B63}" type="slidenum">
              <a:rPr lang="fr-FR" smtClean="0"/>
              <a:pPr/>
              <a:t>15</a:t>
            </a:fld>
            <a:endParaRPr lang="fr-FR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B47B37-C9D0-4A48-B9F5-54BC4430CE48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l Optics correction experience ESRF-EBS l FCCIS WP2, 6th Dec 2021, CERN, CH l S.M.Liuzzo, A.Franchi</a:t>
            </a:r>
            <a:endParaRPr lang="fr-FR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9DE97CF-4C16-D74D-85AD-00D171E21FC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9600" y="652528"/>
            <a:ext cx="4805655" cy="5617484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C0C3DAB2-C360-AE48-AC14-1F9F74513314}"/>
              </a:ext>
            </a:extLst>
          </p:cNvPr>
          <p:cNvSpPr txBox="1"/>
          <p:nvPr/>
        </p:nvSpPr>
        <p:spPr>
          <a:xfrm>
            <a:off x="5775255" y="1340768"/>
            <a:ext cx="602540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Fit of “measured” partial Orbit Response Matrix (slow)</a:t>
            </a:r>
          </a:p>
          <a:p>
            <a:r>
              <a:rPr lang="en-US" b="1" dirty="0">
                <a:sym typeface="Wingdings" pitchFamily="2" charset="2"/>
              </a:rPr>
              <a:t> </a:t>
            </a:r>
            <a:r>
              <a:rPr lang="en-US" b="1" dirty="0"/>
              <a:t>FITTED OPTICS MODEL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C8EDFA9-0566-B44E-B70F-3551A98FE36B}"/>
              </a:ext>
            </a:extLst>
          </p:cNvPr>
          <p:cNvSpPr txBox="1"/>
          <p:nvPr/>
        </p:nvSpPr>
        <p:spPr>
          <a:xfrm>
            <a:off x="5775255" y="3393901"/>
            <a:ext cx="602540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Computation of normal and skew quadrupoles RDTs + dispersion and correction </a:t>
            </a:r>
          </a:p>
          <a:p>
            <a:r>
              <a:rPr lang="en-US" b="1" dirty="0">
                <a:sym typeface="Wingdings" pitchFamily="2" charset="2"/>
              </a:rPr>
              <a:t> Normal and skew quadrupole c</a:t>
            </a:r>
            <a:r>
              <a:rPr lang="en-US" b="1" dirty="0"/>
              <a:t>orrection strengths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831F3C3-78D6-204F-BC93-2DD3BE5F33DA}"/>
              </a:ext>
            </a:extLst>
          </p:cNvPr>
          <p:cNvSpPr txBox="1"/>
          <p:nvPr/>
        </p:nvSpPr>
        <p:spPr>
          <a:xfrm>
            <a:off x="5786543" y="4725796"/>
            <a:ext cx="547260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This is LOCO equivalent (+ RDTs)</a:t>
            </a:r>
          </a:p>
          <a:p>
            <a:r>
              <a:rPr lang="en-US" dirty="0"/>
              <a:t>Linear problem + generalize potentially different fit and correction locations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06426DAA-4798-794A-9D50-307228EE7E5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69021" y="6033192"/>
            <a:ext cx="9398171" cy="450158"/>
          </a:xfrm>
          <a:prstGeom prst="rect">
            <a:avLst/>
          </a:prstGeom>
        </p:spPr>
      </p:pic>
      <p:sp>
        <p:nvSpPr>
          <p:cNvPr id="14" name="Triangle 13">
            <a:extLst>
              <a:ext uri="{FF2B5EF4-FFF2-40B4-BE49-F238E27FC236}">
                <a16:creationId xmlns:a16="http://schemas.microsoft.com/office/drawing/2014/main" id="{D1B9CE20-D0CC-F34B-BC76-B03E068F2459}"/>
              </a:ext>
            </a:extLst>
          </p:cNvPr>
          <p:cNvSpPr/>
          <p:nvPr/>
        </p:nvSpPr>
        <p:spPr>
          <a:xfrm rot="16200000">
            <a:off x="5177693" y="1428001"/>
            <a:ext cx="499849" cy="430904"/>
          </a:xfrm>
          <a:prstGeom prst="triangle">
            <a:avLst/>
          </a:prstGeom>
          <a:solidFill>
            <a:schemeClr val="bg2">
              <a:lumMod val="20000"/>
              <a:lumOff val="80000"/>
            </a:schemeClr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riangle 14">
            <a:extLst>
              <a:ext uri="{FF2B5EF4-FFF2-40B4-BE49-F238E27FC236}">
                <a16:creationId xmlns:a16="http://schemas.microsoft.com/office/drawing/2014/main" id="{36942379-19D8-A447-A2B9-6FD75D5C73DC}"/>
              </a:ext>
            </a:extLst>
          </p:cNvPr>
          <p:cNvSpPr/>
          <p:nvPr/>
        </p:nvSpPr>
        <p:spPr>
          <a:xfrm rot="16200000">
            <a:off x="5177692" y="3544768"/>
            <a:ext cx="499849" cy="430904"/>
          </a:xfrm>
          <a:prstGeom prst="triangle">
            <a:avLst/>
          </a:prstGeom>
          <a:solidFill>
            <a:schemeClr val="bg2">
              <a:lumMod val="20000"/>
              <a:lumOff val="80000"/>
            </a:schemeClr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12623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4B55A6-8B1F-8F46-852C-4742244DFB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685F582-482E-B14A-80B1-4E5F3E7D485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9350" y="1098000"/>
            <a:ext cx="11712650" cy="4563248"/>
          </a:xfrm>
        </p:spPr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From off-energy ORM to nonlinear optics correction (NOECO)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Experimental results @ ESRF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NOECO simulations of FCC-</a:t>
            </a:r>
            <a:r>
              <a:rPr lang="en-US" dirty="0" err="1"/>
              <a:t>ee</a:t>
            </a:r>
            <a:r>
              <a:rPr lang="en-US" dirty="0"/>
              <a:t> (Z)</a:t>
            </a:r>
          </a:p>
          <a:p>
            <a:pPr marL="912813" lvl="1" indent="-457200">
              <a:buFont typeface="Wingdings" pitchFamily="2" charset="2"/>
              <a:buChar char="ü"/>
            </a:pPr>
            <a:r>
              <a:rPr lang="en-US" dirty="0"/>
              <a:t>detect &amp; correct a sextupole error for an ideal lattice</a:t>
            </a:r>
          </a:p>
          <a:p>
            <a:pPr marL="912813" lvl="1" indent="-457200">
              <a:buFont typeface="Wingdings" pitchFamily="2" charset="2"/>
              <a:buChar char="ü"/>
            </a:pPr>
            <a:r>
              <a:rPr lang="en-US" dirty="0"/>
              <a:t>detect &amp; correct a sextupole error for a lattice with misalignments</a:t>
            </a:r>
          </a:p>
          <a:p>
            <a:pPr marL="912813" lvl="1" indent="-457200">
              <a:buFont typeface="Wingdings" pitchFamily="2" charset="2"/>
              <a:buChar char="ü"/>
            </a:pPr>
            <a:r>
              <a:rPr lang="en-US" dirty="0"/>
              <a:t>detect &amp; correct a sextupole error for a lattice with quad. errors</a:t>
            </a:r>
          </a:p>
          <a:p>
            <a:pPr marL="473075" indent="-457200">
              <a:buFont typeface="Arial" panose="020B0604020202020204" pitchFamily="34" charset="0"/>
              <a:buChar char="•"/>
            </a:pPr>
            <a:r>
              <a:rPr lang="en-US" dirty="0"/>
              <a:t>Next steps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9220BFB-04BE-4441-820F-2262A9EEF281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r>
              <a:rPr lang="fr-FR"/>
              <a:t>Page </a:t>
            </a:r>
            <a:fld id="{733122C9-A0B9-462F-8757-0847AD287B63}" type="slidenum">
              <a:rPr lang="fr-FR" smtClean="0"/>
              <a:pPr/>
              <a:t>2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6546348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4B55A6-8B1F-8F46-852C-4742244DFB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685F582-482E-B14A-80B1-4E5F3E7D485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9350" y="1098000"/>
            <a:ext cx="11712650" cy="4563248"/>
          </a:xfrm>
        </p:spPr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From off-energy ORM to nonlinear optics correction (NOECO)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5A69AF"/>
                </a:solidFill>
              </a:rPr>
              <a:t>Experimental results @ ESRF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5A69AF"/>
                </a:solidFill>
              </a:rPr>
              <a:t>NOECO simulations of FCC-</a:t>
            </a:r>
            <a:r>
              <a:rPr lang="en-US" dirty="0" err="1">
                <a:solidFill>
                  <a:srgbClr val="5A69AF"/>
                </a:solidFill>
              </a:rPr>
              <a:t>ee</a:t>
            </a:r>
            <a:r>
              <a:rPr lang="en-US" dirty="0">
                <a:solidFill>
                  <a:srgbClr val="5A69AF"/>
                </a:solidFill>
              </a:rPr>
              <a:t> (Z)</a:t>
            </a:r>
          </a:p>
          <a:p>
            <a:pPr marL="912813" lvl="1" indent="-457200">
              <a:buFont typeface="Wingdings" pitchFamily="2" charset="2"/>
              <a:buChar char="ü"/>
            </a:pPr>
            <a:r>
              <a:rPr lang="en-US" dirty="0">
                <a:solidFill>
                  <a:srgbClr val="5A69AF"/>
                </a:solidFill>
              </a:rPr>
              <a:t>detect &amp; correct a sextupole error for an ideal lattice</a:t>
            </a:r>
          </a:p>
          <a:p>
            <a:pPr marL="912813" lvl="1" indent="-457200">
              <a:buFont typeface="Wingdings" pitchFamily="2" charset="2"/>
              <a:buChar char="ü"/>
            </a:pPr>
            <a:r>
              <a:rPr lang="en-US" dirty="0">
                <a:solidFill>
                  <a:srgbClr val="5A69AF"/>
                </a:solidFill>
              </a:rPr>
              <a:t>detect &amp; correct a sextupole error for a lattice with misalignments</a:t>
            </a:r>
          </a:p>
          <a:p>
            <a:pPr marL="912813" lvl="1" indent="-457200">
              <a:buFont typeface="Wingdings" pitchFamily="2" charset="2"/>
              <a:buChar char="ü"/>
            </a:pPr>
            <a:r>
              <a:rPr lang="en-US" dirty="0">
                <a:solidFill>
                  <a:srgbClr val="5A69AF"/>
                </a:solidFill>
              </a:rPr>
              <a:t>detect &amp; correct a sextupole error for a lattice with quad. errors</a:t>
            </a:r>
          </a:p>
          <a:p>
            <a:pPr marL="473075" indent="-4572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5A69AF"/>
                </a:solidFill>
              </a:rPr>
              <a:t>Next steps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9220BFB-04BE-4441-820F-2262A9EEF281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r>
              <a:rPr lang="fr-FR"/>
              <a:t>Page </a:t>
            </a:r>
            <a:fld id="{733122C9-A0B9-462F-8757-0847AD287B63}" type="slidenum">
              <a:rPr lang="fr-FR" smtClean="0"/>
              <a:pPr/>
              <a:t>3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9045006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A04FCA-02DC-1945-987B-844123A245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1800" dirty="0"/>
              <a:t>FCC-</a:t>
            </a:r>
            <a:r>
              <a:rPr lang="en-US" sz="1800" dirty="0" err="1"/>
              <a:t>ee</a:t>
            </a:r>
            <a:r>
              <a:rPr lang="en-US" sz="1800" dirty="0"/>
              <a:t> z V10 : </a:t>
            </a:r>
            <a:r>
              <a:rPr lang="en-US" sz="1800" dirty="0" err="1"/>
              <a:t>noECO</a:t>
            </a:r>
            <a:endParaRPr lang="en-US" sz="18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EA50AA8-F61A-9E47-B542-E2E9E39A21D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fr-FR"/>
              <a:t>Page </a:t>
            </a:r>
            <a:fld id="{733122C9-A0B9-462F-8757-0847AD287B63}" type="slidenum">
              <a:rPr lang="fr-FR" smtClean="0"/>
              <a:pPr/>
              <a:t>4</a:t>
            </a:fld>
            <a:endParaRPr lang="fr-FR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03F3E9E-1DA2-C94F-BB79-3E2BA6315BE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400" y="4222500"/>
            <a:ext cx="5593055" cy="1681941"/>
          </a:xfrm>
          <a:prstGeom prst="rect">
            <a:avLst/>
          </a:prstGeom>
        </p:spPr>
      </p:pic>
      <p:grpSp>
        <p:nvGrpSpPr>
          <p:cNvPr id="7" name="Group 6">
            <a:extLst>
              <a:ext uri="{FF2B5EF4-FFF2-40B4-BE49-F238E27FC236}">
                <a16:creationId xmlns:a16="http://schemas.microsoft.com/office/drawing/2014/main" id="{5229B9A9-0479-9D45-ABC7-4C91E547EDD2}"/>
              </a:ext>
            </a:extLst>
          </p:cNvPr>
          <p:cNvGrpSpPr/>
          <p:nvPr/>
        </p:nvGrpSpPr>
        <p:grpSpPr>
          <a:xfrm>
            <a:off x="6456040" y="4313885"/>
            <a:ext cx="4836164" cy="1398844"/>
            <a:chOff x="6960096" y="3961728"/>
            <a:chExt cx="4836164" cy="1398844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A18C526B-66F1-0143-8E7F-BB106AD92B5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751277" y="3975714"/>
              <a:ext cx="4044983" cy="1384858"/>
            </a:xfrm>
            <a:prstGeom prst="rect">
              <a:avLst/>
            </a:prstGeom>
          </p:spPr>
        </p:pic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308F0E1F-847B-0342-83B7-82C450B443C0}"/>
                </a:ext>
              </a:extLst>
            </p:cNvPr>
            <p:cNvSpPr txBox="1"/>
            <p:nvPr/>
          </p:nvSpPr>
          <p:spPr>
            <a:xfrm>
              <a:off x="6960096" y="3961728"/>
              <a:ext cx="88517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err="1"/>
                <a:t>A.Franchi</a:t>
              </a:r>
              <a:r>
                <a:rPr lang="en-US" sz="1200" dirty="0"/>
                <a:t>,</a:t>
              </a:r>
            </a:p>
          </p:txBody>
        </p:sp>
      </p:grpSp>
      <p:pic>
        <p:nvPicPr>
          <p:cNvPr id="18" name="Picture 17">
            <a:extLst>
              <a:ext uri="{FF2B5EF4-FFF2-40B4-BE49-F238E27FC236}">
                <a16:creationId xmlns:a16="http://schemas.microsoft.com/office/drawing/2014/main" id="{92079F64-1D41-3E4B-89BD-2F8967C92C6D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78" t="2268" r="3342" b="50000"/>
          <a:stretch/>
        </p:blipFill>
        <p:spPr>
          <a:xfrm>
            <a:off x="959428" y="836712"/>
            <a:ext cx="10992571" cy="2631191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08E238CE-6D19-124F-B11F-C665BE447705}"/>
              </a:ext>
            </a:extLst>
          </p:cNvPr>
          <p:cNvSpPr txBox="1"/>
          <p:nvPr/>
        </p:nvSpPr>
        <p:spPr>
          <a:xfrm>
            <a:off x="7341219" y="2330600"/>
            <a:ext cx="43476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 </a:t>
            </a:r>
            <a:r>
              <a:rPr lang="en-US" dirty="0">
                <a:latin typeface="Symbol" pitchFamily="2" charset="2"/>
              </a:rPr>
              <a:t>D</a:t>
            </a:r>
            <a:r>
              <a:rPr lang="en-US" dirty="0"/>
              <a:t>( ( ORM(+</a:t>
            </a:r>
            <a:r>
              <a:rPr lang="en-US" dirty="0">
                <a:latin typeface="Symbol" pitchFamily="2" charset="2"/>
              </a:rPr>
              <a:t>d</a:t>
            </a:r>
            <a:r>
              <a:rPr lang="en-US" dirty="0"/>
              <a:t>) - ORM(-</a:t>
            </a:r>
            <a:r>
              <a:rPr lang="en-US" dirty="0">
                <a:latin typeface="Symbol" pitchFamily="2" charset="2"/>
              </a:rPr>
              <a:t>d</a:t>
            </a:r>
            <a:r>
              <a:rPr lang="en-US" dirty="0"/>
              <a:t>) ) / 2</a:t>
            </a:r>
            <a:r>
              <a:rPr lang="en-US" dirty="0">
                <a:latin typeface="Symbol" pitchFamily="2" charset="2"/>
              </a:rPr>
              <a:t>d )  / </a:t>
            </a:r>
            <a:r>
              <a:rPr lang="en-US" dirty="0" err="1">
                <a:latin typeface="Symbol" pitchFamily="2" charset="2"/>
              </a:rPr>
              <a:t>D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K</a:t>
            </a:r>
            <a:r>
              <a:rPr lang="en-US" baseline="-25000" dirty="0" err="1">
                <a:latin typeface="Arial" panose="020B0604020202020204" pitchFamily="34" charset="0"/>
                <a:cs typeface="Arial" panose="020B0604020202020204" pitchFamily="34" charset="0"/>
              </a:rPr>
              <a:t>sext</a:t>
            </a:r>
            <a:r>
              <a:rPr lang="en-US" dirty="0"/>
              <a:t> 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ECE28BE5-046D-A540-8819-D00E0158BD9F}"/>
              </a:ext>
            </a:extLst>
          </p:cNvPr>
          <p:cNvSpPr txBox="1"/>
          <p:nvPr/>
        </p:nvSpPr>
        <p:spPr>
          <a:xfrm>
            <a:off x="2875779" y="1664288"/>
            <a:ext cx="4455130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/>
              <a:t>Test with one large </a:t>
            </a:r>
            <a:r>
              <a:rPr lang="en-US" dirty="0" err="1"/>
              <a:t>sextupole</a:t>
            </a:r>
            <a:r>
              <a:rPr lang="en-US" dirty="0"/>
              <a:t> error (50%) </a:t>
            </a:r>
          </a:p>
        </p:txBody>
      </p:sp>
      <p:sp>
        <p:nvSpPr>
          <p:cNvPr id="20" name="Bent-Up Arrow 19">
            <a:extLst>
              <a:ext uri="{FF2B5EF4-FFF2-40B4-BE49-F238E27FC236}">
                <a16:creationId xmlns:a16="http://schemas.microsoft.com/office/drawing/2014/main" id="{53C2F138-3ED6-284A-8FEE-A4D8515827EB}"/>
              </a:ext>
            </a:extLst>
          </p:cNvPr>
          <p:cNvSpPr/>
          <p:nvPr/>
        </p:nvSpPr>
        <p:spPr>
          <a:xfrm rot="5400000" flipV="1">
            <a:off x="2690493" y="1869176"/>
            <a:ext cx="391192" cy="720080"/>
          </a:xfrm>
          <a:prstGeom prst="bentUp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74EDD119-3529-6744-90F2-9348217843A9}"/>
              </a:ext>
            </a:extLst>
          </p:cNvPr>
          <p:cNvSpPr txBox="1"/>
          <p:nvPr/>
        </p:nvSpPr>
        <p:spPr>
          <a:xfrm>
            <a:off x="3246129" y="2013807"/>
            <a:ext cx="121700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bg1">
                    <a:lumMod val="85000"/>
                  </a:schemeClr>
                </a:solidFill>
              </a:rPr>
              <a:t>No other errors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EE4B63F5-AB3C-D642-9168-140BA0B74A75}"/>
              </a:ext>
            </a:extLst>
          </p:cNvPr>
          <p:cNvSpPr txBox="1"/>
          <p:nvPr/>
        </p:nvSpPr>
        <p:spPr>
          <a:xfrm>
            <a:off x="4463129" y="804320"/>
            <a:ext cx="6425798" cy="36933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/>
              <a:t>FCC-</a:t>
            </a:r>
            <a:r>
              <a:rPr lang="en-US" dirty="0" err="1"/>
              <a:t>ee</a:t>
            </a:r>
            <a:r>
              <a:rPr lang="en-US" dirty="0"/>
              <a:t> ideal lattice, result presented at last Dec.’s workshop</a:t>
            </a:r>
          </a:p>
        </p:txBody>
      </p:sp>
    </p:spTree>
    <p:extLst>
      <p:ext uri="{BB962C8B-B14F-4D97-AF65-F5344CB8AC3E}">
        <p14:creationId xmlns:p14="http://schemas.microsoft.com/office/powerpoint/2010/main" val="8955500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4B55A6-8B1F-8F46-852C-4742244DFB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685F582-482E-B14A-80B1-4E5F3E7D485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9350" y="1098000"/>
            <a:ext cx="11712650" cy="4563248"/>
          </a:xfrm>
        </p:spPr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5A69AF"/>
                </a:solidFill>
              </a:rPr>
              <a:t>From off-energy ORM to nonlinear optics correction (NOECO)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Experimental results @ ESRF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5A69AF"/>
                </a:solidFill>
              </a:rPr>
              <a:t>NOECO simulations of FCC-</a:t>
            </a:r>
            <a:r>
              <a:rPr lang="en-US" dirty="0" err="1">
                <a:solidFill>
                  <a:srgbClr val="5A69AF"/>
                </a:solidFill>
              </a:rPr>
              <a:t>ee</a:t>
            </a:r>
            <a:r>
              <a:rPr lang="en-US" dirty="0">
                <a:solidFill>
                  <a:srgbClr val="5A69AF"/>
                </a:solidFill>
              </a:rPr>
              <a:t> (Z)</a:t>
            </a:r>
          </a:p>
          <a:p>
            <a:pPr marL="912813" lvl="1" indent="-457200">
              <a:buFont typeface="Wingdings" pitchFamily="2" charset="2"/>
              <a:buChar char="ü"/>
            </a:pPr>
            <a:r>
              <a:rPr lang="en-US" dirty="0">
                <a:solidFill>
                  <a:srgbClr val="5A69AF"/>
                </a:solidFill>
              </a:rPr>
              <a:t>detect &amp; correct a sextupole error for an ideal lattice</a:t>
            </a:r>
          </a:p>
          <a:p>
            <a:pPr marL="912813" lvl="1" indent="-457200">
              <a:buFont typeface="Wingdings" pitchFamily="2" charset="2"/>
              <a:buChar char="ü"/>
            </a:pPr>
            <a:r>
              <a:rPr lang="en-US" dirty="0">
                <a:solidFill>
                  <a:srgbClr val="5A69AF"/>
                </a:solidFill>
              </a:rPr>
              <a:t>detect &amp; correct a sextupole error for a lattice with misalignments</a:t>
            </a:r>
          </a:p>
          <a:p>
            <a:pPr marL="912813" lvl="1" indent="-457200">
              <a:buFont typeface="Wingdings" pitchFamily="2" charset="2"/>
              <a:buChar char="ü"/>
            </a:pPr>
            <a:r>
              <a:rPr lang="en-US" dirty="0">
                <a:solidFill>
                  <a:srgbClr val="5A69AF"/>
                </a:solidFill>
              </a:rPr>
              <a:t>detect &amp; correct a sextupole error for a lattice with quad. errors</a:t>
            </a:r>
          </a:p>
          <a:p>
            <a:pPr marL="473075" indent="-4572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5A69AF"/>
                </a:solidFill>
              </a:rPr>
              <a:t>Next steps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9220BFB-04BE-4441-820F-2262A9EEF281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r>
              <a:rPr lang="fr-FR"/>
              <a:t>Page </a:t>
            </a:r>
            <a:fld id="{733122C9-A0B9-462F-8757-0847AD287B63}" type="slidenum">
              <a:rPr lang="fr-FR" smtClean="0"/>
              <a:pPr/>
              <a:t>5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64464332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A04FCA-02DC-1945-987B-844123A245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1800" dirty="0"/>
              <a:t>FIRST Measurements @ ESRF SR, 24</a:t>
            </a:r>
            <a:r>
              <a:rPr lang="en-US" sz="1800" baseline="30000" dirty="0"/>
              <a:t>th</a:t>
            </a:r>
            <a:r>
              <a:rPr lang="en-US" sz="1800" dirty="0"/>
              <a:t> January 2022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EA50AA8-F61A-9E47-B542-E2E9E39A21D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fr-FR"/>
              <a:t>Page </a:t>
            </a:r>
            <a:fld id="{733122C9-A0B9-462F-8757-0847AD287B63}" type="slidenum">
              <a:rPr lang="fr-FR" smtClean="0"/>
              <a:pPr/>
              <a:t>6</a:t>
            </a:fld>
            <a:endParaRPr lang="fr-FR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1F67DAE0-7991-CE4F-9FB0-EAF36C0B43C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7308" y="692696"/>
            <a:ext cx="10681186" cy="3668755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E17A460B-E15A-074E-BC2C-EBBFD2344C7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9976" y="2466782"/>
            <a:ext cx="5904656" cy="4229056"/>
          </a:xfrm>
          <a:prstGeom prst="rect">
            <a:avLst/>
          </a:prstGeom>
          <a:ln>
            <a:solidFill>
              <a:srgbClr val="0027FF"/>
            </a:solidFill>
          </a:ln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9E6C1FE6-9D65-4445-8B1F-A62B350C0114}"/>
              </a:ext>
            </a:extLst>
          </p:cNvPr>
          <p:cNvSpPr txBox="1"/>
          <p:nvPr/>
        </p:nvSpPr>
        <p:spPr>
          <a:xfrm>
            <a:off x="239350" y="4581310"/>
            <a:ext cx="5472608" cy="132343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b="1" dirty="0"/>
              <a:t>Top: Retrieve (large) sextupole error.</a:t>
            </a:r>
          </a:p>
          <a:p>
            <a:endParaRPr lang="en-US" sz="2000" b="1" dirty="0"/>
          </a:p>
          <a:p>
            <a:r>
              <a:rPr lang="en-US" sz="2000" b="1" dirty="0"/>
              <a:t>Right: measured lifetime for different scenarios &amp; numerical parameters.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02123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4B55A6-8B1F-8F46-852C-4742244DFB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685F582-482E-B14A-80B1-4E5F3E7D485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9350" y="1098000"/>
            <a:ext cx="11712650" cy="4563248"/>
          </a:xfrm>
        </p:spPr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5A69AF"/>
                </a:solidFill>
              </a:rPr>
              <a:t>From off-energy ORM to nonlinear optics correction (NOECO)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5A69AF"/>
                </a:solidFill>
              </a:rPr>
              <a:t>Experimental results @ ESRF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NOECO simulations of FCC-</a:t>
            </a:r>
            <a:r>
              <a:rPr lang="en-US" dirty="0" err="1"/>
              <a:t>ee</a:t>
            </a:r>
            <a:r>
              <a:rPr lang="en-US" dirty="0"/>
              <a:t> (Z)</a:t>
            </a:r>
          </a:p>
          <a:p>
            <a:pPr marL="912813" lvl="1" indent="-457200">
              <a:buFont typeface="Wingdings" pitchFamily="2" charset="2"/>
              <a:buChar char="ü"/>
            </a:pPr>
            <a:r>
              <a:rPr lang="en-US" dirty="0"/>
              <a:t>detect &amp; correct a sextupole error for an ideal lattice</a:t>
            </a:r>
          </a:p>
          <a:p>
            <a:pPr marL="912813" lvl="1" indent="-457200">
              <a:buFont typeface="Wingdings" pitchFamily="2" charset="2"/>
              <a:buChar char="ü"/>
            </a:pPr>
            <a:r>
              <a:rPr lang="en-US" dirty="0">
                <a:solidFill>
                  <a:srgbClr val="5A69AF"/>
                </a:solidFill>
              </a:rPr>
              <a:t>detect &amp; correct a sextupole error for a lattice with misalignments</a:t>
            </a:r>
          </a:p>
          <a:p>
            <a:pPr marL="912813" lvl="1" indent="-457200">
              <a:buFont typeface="Wingdings" pitchFamily="2" charset="2"/>
              <a:buChar char="ü"/>
            </a:pPr>
            <a:r>
              <a:rPr lang="en-US" dirty="0">
                <a:solidFill>
                  <a:srgbClr val="5A69AF"/>
                </a:solidFill>
              </a:rPr>
              <a:t>detect &amp; correct a sextupole error for a lattice with quad. errors</a:t>
            </a:r>
          </a:p>
          <a:p>
            <a:pPr marL="473075" indent="-4572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5A69AF"/>
                </a:solidFill>
              </a:rPr>
              <a:t>Next steps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9220BFB-04BE-4441-820F-2262A9EEF281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r>
              <a:rPr lang="fr-FR"/>
              <a:t>Page </a:t>
            </a:r>
            <a:fld id="{733122C9-A0B9-462F-8757-0847AD287B63}" type="slidenum">
              <a:rPr lang="fr-FR" smtClean="0"/>
              <a:pPr/>
              <a:t>7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53086817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A04FCA-02DC-1945-987B-844123A245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1800" dirty="0"/>
              <a:t>Simulations (Fit &amp; correction) FOR FCC-</a:t>
            </a:r>
            <a:r>
              <a:rPr lang="en-US" sz="1800" dirty="0" err="1"/>
              <a:t>ee</a:t>
            </a:r>
            <a:endParaRPr lang="en-US" sz="18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EA50AA8-F61A-9E47-B542-E2E9E39A21D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fr-FR"/>
              <a:t>Page </a:t>
            </a:r>
            <a:fld id="{733122C9-A0B9-462F-8757-0847AD287B63}" type="slidenum">
              <a:rPr lang="fr-FR" smtClean="0"/>
              <a:pPr/>
              <a:t>8</a:t>
            </a:fld>
            <a:endParaRPr lang="fr-FR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9E6C1FE6-9D65-4445-8B1F-A62B350C0114}"/>
              </a:ext>
            </a:extLst>
          </p:cNvPr>
          <p:cNvSpPr txBox="1"/>
          <p:nvPr/>
        </p:nvSpPr>
        <p:spPr>
          <a:xfrm>
            <a:off x="239350" y="4581310"/>
            <a:ext cx="5472608" cy="132343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b="1" dirty="0"/>
              <a:t>Top: Retrieve (large) sextupole error.</a:t>
            </a:r>
          </a:p>
          <a:p>
            <a:endParaRPr lang="en-US" sz="2000" b="1" dirty="0"/>
          </a:p>
          <a:p>
            <a:r>
              <a:rPr lang="en-US" sz="2000" b="1" dirty="0"/>
              <a:t>Right: computed momentum acceptance (over 600 m only) &amp; </a:t>
            </a:r>
            <a:r>
              <a:rPr lang="en-US" sz="2000" b="1" dirty="0" err="1"/>
              <a:t>Touschek</a:t>
            </a:r>
            <a:r>
              <a:rPr lang="en-US" sz="2000" b="1" dirty="0"/>
              <a:t> lifetime</a:t>
            </a:r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B59A86A-4790-6348-8821-5598073E839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rightnessContrast bright="-10000" contrast="6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978" t="2268" r="3342" b="50000"/>
          <a:stretch/>
        </p:blipFill>
        <p:spPr>
          <a:xfrm>
            <a:off x="959428" y="836712"/>
            <a:ext cx="10992571" cy="2631191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48E184BE-E812-7849-9E33-A061E210AC2B}"/>
              </a:ext>
            </a:extLst>
          </p:cNvPr>
          <p:cNvSpPr txBox="1"/>
          <p:nvPr/>
        </p:nvSpPr>
        <p:spPr>
          <a:xfrm>
            <a:off x="2875779" y="1664288"/>
            <a:ext cx="4455130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/>
              <a:t>Test with one large </a:t>
            </a:r>
            <a:r>
              <a:rPr lang="en-US" dirty="0" err="1"/>
              <a:t>sextupole</a:t>
            </a:r>
            <a:r>
              <a:rPr lang="en-US" dirty="0"/>
              <a:t> error (50%) </a:t>
            </a:r>
          </a:p>
        </p:txBody>
      </p:sp>
      <p:sp>
        <p:nvSpPr>
          <p:cNvPr id="10" name="Bent-Up Arrow 9">
            <a:extLst>
              <a:ext uri="{FF2B5EF4-FFF2-40B4-BE49-F238E27FC236}">
                <a16:creationId xmlns:a16="http://schemas.microsoft.com/office/drawing/2014/main" id="{AEF283F4-BEA0-9647-AA78-E945FFBEF270}"/>
              </a:ext>
            </a:extLst>
          </p:cNvPr>
          <p:cNvSpPr/>
          <p:nvPr/>
        </p:nvSpPr>
        <p:spPr>
          <a:xfrm rot="5400000" flipV="1">
            <a:off x="2690493" y="1869176"/>
            <a:ext cx="391192" cy="720080"/>
          </a:xfrm>
          <a:prstGeom prst="bentUp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C85E028-AA40-614A-AC2F-A7B323203C30}"/>
              </a:ext>
            </a:extLst>
          </p:cNvPr>
          <p:cNvSpPr txBox="1"/>
          <p:nvPr/>
        </p:nvSpPr>
        <p:spPr>
          <a:xfrm>
            <a:off x="267558" y="3435450"/>
            <a:ext cx="2377574" cy="36933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/>
              <a:t>FCC-</a:t>
            </a:r>
            <a:r>
              <a:rPr lang="en-US" dirty="0" err="1"/>
              <a:t>ee</a:t>
            </a:r>
            <a:r>
              <a:rPr lang="en-US" dirty="0"/>
              <a:t> </a:t>
            </a:r>
            <a:r>
              <a:rPr lang="en-US" b="1" u="sng" dirty="0"/>
              <a:t>ideal lattice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0B1878E-D42D-0840-8381-D48E305457AE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rightnessContrast bright="-10000" contrast="6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668"/>
          <a:stretch/>
        </p:blipFill>
        <p:spPr>
          <a:xfrm>
            <a:off x="6168008" y="2383901"/>
            <a:ext cx="5544616" cy="3632428"/>
          </a:xfrm>
          <a:prstGeom prst="rect">
            <a:avLst/>
          </a:prstGeom>
          <a:ln w="38100">
            <a:solidFill>
              <a:schemeClr val="tx1"/>
            </a:solidFill>
          </a:ln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80F13626-6253-7046-9E93-C619CB5EB97C}"/>
              </a:ext>
            </a:extLst>
          </p:cNvPr>
          <p:cNvSpPr/>
          <p:nvPr/>
        </p:nvSpPr>
        <p:spPr>
          <a:xfrm>
            <a:off x="9120336" y="2636912"/>
            <a:ext cx="2088232" cy="648072"/>
          </a:xfrm>
          <a:prstGeom prst="rect">
            <a:avLst/>
          </a:prstGeom>
          <a:noFill/>
          <a:ln w="50800">
            <a:solidFill>
              <a:srgbClr val="FF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63AC0F9A-F111-6044-9C2B-C64B286C82E5}"/>
              </a:ext>
            </a:extLst>
          </p:cNvPr>
          <p:cNvSpPr txBox="1"/>
          <p:nvPr/>
        </p:nvSpPr>
        <p:spPr>
          <a:xfrm>
            <a:off x="3421203" y="3313165"/>
            <a:ext cx="2290755" cy="1200329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/>
              <a:t>only ± 25 Hz RF freq. shift possible w/o making optics unstable</a:t>
            </a:r>
          </a:p>
        </p:txBody>
      </p:sp>
    </p:spTree>
    <p:extLst>
      <p:ext uri="{BB962C8B-B14F-4D97-AF65-F5344CB8AC3E}">
        <p14:creationId xmlns:p14="http://schemas.microsoft.com/office/powerpoint/2010/main" val="118019897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4B55A6-8B1F-8F46-852C-4742244DFB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685F582-482E-B14A-80B1-4E5F3E7D485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9350" y="1098000"/>
            <a:ext cx="11712650" cy="4563248"/>
          </a:xfrm>
        </p:spPr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5A69AF"/>
                </a:solidFill>
              </a:rPr>
              <a:t>From off-energy ORM to nonlinear optics correction (NOECO)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5A69AF"/>
                </a:solidFill>
              </a:rPr>
              <a:t>Experimental results @ ESRF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NOECO simulations of FCC-</a:t>
            </a:r>
            <a:r>
              <a:rPr lang="en-US" dirty="0" err="1"/>
              <a:t>ee</a:t>
            </a:r>
            <a:r>
              <a:rPr lang="en-US" dirty="0"/>
              <a:t> (Z)</a:t>
            </a:r>
          </a:p>
          <a:p>
            <a:pPr marL="912813" lvl="1" indent="-457200">
              <a:buFont typeface="Wingdings" pitchFamily="2" charset="2"/>
              <a:buChar char="ü"/>
            </a:pPr>
            <a:r>
              <a:rPr lang="en-US" dirty="0">
                <a:solidFill>
                  <a:srgbClr val="5A69AF"/>
                </a:solidFill>
              </a:rPr>
              <a:t>detect &amp; correct a sextupole error for an ideal lattice</a:t>
            </a:r>
          </a:p>
          <a:p>
            <a:pPr marL="912813" lvl="1" indent="-457200">
              <a:buFont typeface="Wingdings" pitchFamily="2" charset="2"/>
              <a:buChar char="ü"/>
            </a:pPr>
            <a:r>
              <a:rPr lang="en-US" dirty="0"/>
              <a:t>detect &amp; correct a sextupole error for a lattice with misalignments</a:t>
            </a:r>
          </a:p>
          <a:p>
            <a:pPr marL="912813" lvl="1" indent="-457200">
              <a:buFont typeface="Wingdings" pitchFamily="2" charset="2"/>
              <a:buChar char="ü"/>
            </a:pPr>
            <a:r>
              <a:rPr lang="en-US" dirty="0">
                <a:solidFill>
                  <a:srgbClr val="5A69AF"/>
                </a:solidFill>
              </a:rPr>
              <a:t>detect &amp; correct a sextupole error for a lattice with quad. errors</a:t>
            </a:r>
          </a:p>
          <a:p>
            <a:pPr marL="473075" indent="-4572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5A69AF"/>
                </a:solidFill>
              </a:rPr>
              <a:t>Next steps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9220BFB-04BE-4441-820F-2262A9EEF281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r>
              <a:rPr lang="fr-FR"/>
              <a:t>Page </a:t>
            </a:r>
            <a:fld id="{733122C9-A0B9-462F-8757-0847AD287B63}" type="slidenum">
              <a:rPr lang="fr-FR" smtClean="0"/>
              <a:pPr/>
              <a:t>9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732312997"/>
      </p:ext>
    </p:extLst>
  </p:cSld>
  <p:clrMapOvr>
    <a:masterClrMapping/>
  </p:clrMapOvr>
</p:sld>
</file>

<file path=ppt/theme/theme1.xml><?xml version="1.0" encoding="utf-8"?>
<a:theme xmlns:a="http://schemas.openxmlformats.org/drawingml/2006/main" name="ESRF-default">
  <a:themeElements>
    <a:clrScheme name="ESRF-LightBlue">
      <a:dk1>
        <a:sysClr val="windowText" lastClr="000000"/>
      </a:dk1>
      <a:lt1>
        <a:sysClr val="window" lastClr="FFFFFF"/>
      </a:lt1>
      <a:dk2>
        <a:srgbClr val="132577"/>
      </a:dk2>
      <a:lt2>
        <a:srgbClr val="51A026"/>
      </a:lt2>
      <a:accent1>
        <a:srgbClr val="132577"/>
      </a:accent1>
      <a:accent2>
        <a:srgbClr val="ED7703"/>
      </a:accent2>
      <a:accent3>
        <a:srgbClr val="F4A300"/>
      </a:accent3>
      <a:accent4>
        <a:srgbClr val="FFDD00"/>
      </a:accent4>
      <a:accent5>
        <a:srgbClr val="AF007C"/>
      </a:accent5>
      <a:accent6>
        <a:srgbClr val="0098D4"/>
      </a:accent6>
      <a:hlink>
        <a:srgbClr val="000000"/>
      </a:hlink>
      <a:folHlink>
        <a:srgbClr val="000000"/>
      </a:folHlink>
    </a:clrScheme>
    <a:fontScheme name="Solocal_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Large" id="{B15BCB97-A8FD-D541-8A4F-8B7C02A4B762}" vid="{1D0DB679-6EAB-7647-A91B-77781071ADD7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ESRF-default</Template>
  <TotalTime>3986</TotalTime>
  <Words>824</Words>
  <Application>Microsoft Macintosh PowerPoint</Application>
  <PresentationFormat>Widescreen</PresentationFormat>
  <Paragraphs>114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1" baseType="lpstr">
      <vt:lpstr>Arial</vt:lpstr>
      <vt:lpstr>Calibri</vt:lpstr>
      <vt:lpstr>ITCOfficinaSans LT Book</vt:lpstr>
      <vt:lpstr>Symbol</vt:lpstr>
      <vt:lpstr>Wingdings</vt:lpstr>
      <vt:lpstr>ESRF-default</vt:lpstr>
      <vt:lpstr>PowerPoint Presentation</vt:lpstr>
      <vt:lpstr>Outline</vt:lpstr>
      <vt:lpstr>Outline</vt:lpstr>
      <vt:lpstr>FCC-ee z V10 : noECO</vt:lpstr>
      <vt:lpstr>Outline</vt:lpstr>
      <vt:lpstr>FIRST Measurements @ ESRF SR, 24th January 2022</vt:lpstr>
      <vt:lpstr>Outline</vt:lpstr>
      <vt:lpstr>Simulations (Fit &amp; correction) FOR FCC-ee</vt:lpstr>
      <vt:lpstr>Outline</vt:lpstr>
      <vt:lpstr>Simulations (Fit &amp; correction) FOR FCC-ee</vt:lpstr>
      <vt:lpstr>Outline</vt:lpstr>
      <vt:lpstr>Simulations (Fit &amp; correction) FOR FCC-ee</vt:lpstr>
      <vt:lpstr>Outline</vt:lpstr>
      <vt:lpstr>Next steps</vt:lpstr>
      <vt:lpstr>Procedure for optics correction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Simone Liuzzo</dc:creator>
  <cp:lastModifiedBy>Microsoft Office User</cp:lastModifiedBy>
  <cp:revision>93</cp:revision>
  <dcterms:created xsi:type="dcterms:W3CDTF">2021-11-29T13:28:08Z</dcterms:created>
  <dcterms:modified xsi:type="dcterms:W3CDTF">2022-02-09T16:49:58Z</dcterms:modified>
</cp:coreProperties>
</file>