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1"/>
  </p:notesMasterIdLst>
  <p:sldIdLst>
    <p:sldId id="256" r:id="rId5"/>
    <p:sldId id="257" r:id="rId6"/>
    <p:sldId id="272" r:id="rId7"/>
    <p:sldId id="260" r:id="rId8"/>
    <p:sldId id="271" r:id="rId9"/>
    <p:sldId id="270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31" autoAdjust="0"/>
  </p:normalViewPr>
  <p:slideViewPr>
    <p:cSldViewPr snapToGrid="0" snapToObjects="1">
      <p:cViewPr>
        <p:scale>
          <a:sx n="128" d="100"/>
          <a:sy n="128" d="100"/>
        </p:scale>
        <p:origin x="1810" y="566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84DD0-5B8C-4882-BCCE-B41279EBFC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396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36E6506B-FCD8-4835-B96D-AEF51CB7E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09/02/2022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7D871C0B-9566-4D55-B044-D29023B42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LNE lines BI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AC6E08DB-B42B-4884-BD63-61DB7DEBC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61BC280C-A56C-4550-8149-A75E0A8BC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09/02/2022</a:t>
            </a:r>
            <a:endParaRPr lang="en-US" dirty="0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D0885F77-3423-46B2-B531-859D18A4FA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LNE lines BI</a:t>
            </a:r>
            <a:endParaRPr lang="en-US" dirty="0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CBE66B76-9E50-4D38-8747-8EFAA1A91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95546"/>
            <a:ext cx="9144000" cy="3893573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 panose="020B0604020202020204" pitchFamily="34" charset="0"/>
              <a:buChar char="–"/>
              <a:defRPr sz="1600"/>
            </a:lvl2pPr>
            <a:lvl3pPr marL="822325" indent="-285750">
              <a:buFont typeface="Arial" panose="020B0604020202020204" pitchFamily="34" charset="0"/>
              <a:buChar char="."/>
              <a:tabLst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09/02/2022</a:t>
            </a:r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LNE lines BI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0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3AC2C298-6424-4E6D-8352-9D8C649604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09/02/2022</a:t>
            </a:r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6B86D55F-1829-4939-B609-73E0923F2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LNE lines BI</a:t>
            </a:r>
            <a:endParaRPr lang="en-US" dirty="0"/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F2562FFF-A52C-4EEA-BC4E-E160BF036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9" descr="bande-01.eps">
            <a:extLst>
              <a:ext uri="{FF2B5EF4-FFF2-40B4-BE49-F238E27FC236}">
                <a16:creationId xmlns:a16="http://schemas.microsoft.com/office/drawing/2014/main" id="{354D9FE2-E978-4959-8701-35D15BF607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4"/>
          <a:stretch/>
        </p:blipFill>
        <p:spPr>
          <a:xfrm>
            <a:off x="0" y="4968380"/>
            <a:ext cx="9144000" cy="187236"/>
          </a:xfrm>
          <a:prstGeom prst="rect">
            <a:avLst/>
          </a:prstGeom>
        </p:spPr>
      </p:pic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73"/>
          <a:stretch/>
        </p:blipFill>
        <p:spPr>
          <a:xfrm>
            <a:off x="36674" y="4969079"/>
            <a:ext cx="176886" cy="181755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09/02/2022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LNE lines BI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4" r:id="rId8"/>
    <p:sldLayoutId id="2147483664" r:id="rId9"/>
    <p:sldLayoutId id="2147483667" r:id="rId10"/>
    <p:sldLayoutId id="2147483674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8573" y="1480945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ELENA lines </a:t>
            </a:r>
            <a:r>
              <a:rPr lang="en-US" dirty="0" err="1"/>
              <a:t>instrumnetaion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200" y="2543342"/>
            <a:ext cx="2743200" cy="550053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Y. Dutheil (SY-ABT)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04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B13688-9AF1-4B6E-8FFA-08376BC25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Immediate concern, ABT view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537C213-6773-4D39-B70B-A6C3BE3D77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Grid 0181 (vertical one to STEP) </a:t>
            </a:r>
            <a:r>
              <a:rPr lang="en-US" b="1" dirty="0"/>
              <a:t>is essential</a:t>
            </a:r>
          </a:p>
          <a:p>
            <a:r>
              <a:rPr lang="en-US" dirty="0"/>
              <a:t>0611 misses many wires, but worked as-is until now. </a:t>
            </a:r>
            <a:r>
              <a:rPr lang="en-US" b="1" dirty="0"/>
              <a:t>Replacement is not critical</a:t>
            </a:r>
          </a:p>
          <a:p>
            <a:r>
              <a:rPr lang="en-US" dirty="0"/>
              <a:t>0533 has 2H planes, </a:t>
            </a:r>
            <a:r>
              <a:rPr lang="en-US" b="1" dirty="0"/>
              <a:t>repair/change is favored</a:t>
            </a:r>
          </a:p>
          <a:p>
            <a:r>
              <a:rPr lang="en-US" dirty="0"/>
              <a:t>0546 is missing, </a:t>
            </a:r>
            <a:r>
              <a:rPr lang="en-US" b="1" dirty="0"/>
              <a:t>installation is strongly favored </a:t>
            </a:r>
            <a:r>
              <a:rPr lang="en-US" dirty="0"/>
              <a:t>since only 1 other grid before hand-over</a:t>
            </a:r>
          </a:p>
          <a:p>
            <a:endParaRPr lang="en-US" dirty="0"/>
          </a:p>
          <a:p>
            <a:r>
              <a:rPr lang="en-US" dirty="0"/>
              <a:t>One grid from sector 01 (0141 to 0312) could be removed with minimal risk on beam transport </a:t>
            </a:r>
          </a:p>
        </p:txBody>
      </p:sp>
    </p:spTree>
    <p:extLst>
      <p:ext uri="{BB962C8B-B14F-4D97-AF65-F5344CB8AC3E}">
        <p14:creationId xmlns:p14="http://schemas.microsoft.com/office/powerpoint/2010/main" val="3893484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2CEA46F7-3C2F-4258-9C92-E2623789D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937415" y="-2"/>
            <a:ext cx="7269170" cy="5143500"/>
          </a:xfrm>
          <a:prstGeom prst="rect">
            <a:avLst/>
          </a:prstGeom>
          <a:ln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3E78C9B-5990-4094-B8D9-5D04B67D8050}"/>
              </a:ext>
            </a:extLst>
          </p:cNvPr>
          <p:cNvSpPr/>
          <p:nvPr/>
        </p:nvSpPr>
        <p:spPr>
          <a:xfrm rot="21242306">
            <a:off x="2651761" y="1460387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35A317-BA42-4E35-988E-73075B8BD3D7}"/>
              </a:ext>
            </a:extLst>
          </p:cNvPr>
          <p:cNvSpPr/>
          <p:nvPr/>
        </p:nvSpPr>
        <p:spPr>
          <a:xfrm rot="21242306">
            <a:off x="2870155" y="1430790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7003C7-1558-439A-93BF-4284884BB164}"/>
              </a:ext>
            </a:extLst>
          </p:cNvPr>
          <p:cNvSpPr/>
          <p:nvPr/>
        </p:nvSpPr>
        <p:spPr>
          <a:xfrm rot="21242306">
            <a:off x="3406957" y="1775731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7C3EE31-4464-44DD-9412-DAC96A8BD132}"/>
              </a:ext>
            </a:extLst>
          </p:cNvPr>
          <p:cNvSpPr/>
          <p:nvPr/>
        </p:nvSpPr>
        <p:spPr>
          <a:xfrm rot="21242306">
            <a:off x="3825377" y="1718582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FE6B34-F59F-4BED-ACF5-9A83E31C0736}"/>
              </a:ext>
            </a:extLst>
          </p:cNvPr>
          <p:cNvSpPr/>
          <p:nvPr/>
        </p:nvSpPr>
        <p:spPr>
          <a:xfrm rot="21242306">
            <a:off x="4091736" y="1694089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9E4EAB-80D6-48A2-81E8-AFC8EAB694D9}"/>
              </a:ext>
            </a:extLst>
          </p:cNvPr>
          <p:cNvSpPr/>
          <p:nvPr/>
        </p:nvSpPr>
        <p:spPr>
          <a:xfrm rot="21242306">
            <a:off x="4956130" y="1160349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B4A8D3-025B-43A0-8DFF-DD4D52122031}"/>
              </a:ext>
            </a:extLst>
          </p:cNvPr>
          <p:cNvSpPr/>
          <p:nvPr/>
        </p:nvSpPr>
        <p:spPr>
          <a:xfrm rot="21242306">
            <a:off x="5306175" y="1132794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BBA615F-39AF-4DA0-9F95-6B4228A38836}"/>
              </a:ext>
            </a:extLst>
          </p:cNvPr>
          <p:cNvSpPr/>
          <p:nvPr/>
        </p:nvSpPr>
        <p:spPr>
          <a:xfrm rot="21242306">
            <a:off x="5941969" y="1091973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35699F-0E45-4C45-AD37-A872D20BBA20}"/>
              </a:ext>
            </a:extLst>
          </p:cNvPr>
          <p:cNvSpPr/>
          <p:nvPr/>
        </p:nvSpPr>
        <p:spPr>
          <a:xfrm rot="2609181">
            <a:off x="6790034" y="1091973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E023EF-355E-4B60-BA59-8FFF41753D54}"/>
              </a:ext>
            </a:extLst>
          </p:cNvPr>
          <p:cNvSpPr/>
          <p:nvPr/>
        </p:nvSpPr>
        <p:spPr>
          <a:xfrm rot="2503006">
            <a:off x="5585803" y="1512648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B351A4-6D55-4083-91D4-E647540CD618}"/>
              </a:ext>
            </a:extLst>
          </p:cNvPr>
          <p:cNvSpPr/>
          <p:nvPr/>
        </p:nvSpPr>
        <p:spPr>
          <a:xfrm rot="2503006">
            <a:off x="5738392" y="1677916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DCCAD4-E16C-4588-8832-59F4DBFDF334}"/>
              </a:ext>
            </a:extLst>
          </p:cNvPr>
          <p:cNvSpPr/>
          <p:nvPr/>
        </p:nvSpPr>
        <p:spPr>
          <a:xfrm rot="2503006">
            <a:off x="5969939" y="1824873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56F554E-86C0-43F4-ADED-4466936D49CE}"/>
              </a:ext>
            </a:extLst>
          </p:cNvPr>
          <p:cNvSpPr/>
          <p:nvPr/>
        </p:nvSpPr>
        <p:spPr>
          <a:xfrm rot="2503006">
            <a:off x="6134246" y="1976932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ADF5EB-5072-4854-9573-F83F6B0E5F75}"/>
              </a:ext>
            </a:extLst>
          </p:cNvPr>
          <p:cNvSpPr/>
          <p:nvPr/>
        </p:nvSpPr>
        <p:spPr>
          <a:xfrm rot="2503006">
            <a:off x="6598590" y="2327997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82B8075-EB7D-4CB3-95D9-2D471E49199F}"/>
              </a:ext>
            </a:extLst>
          </p:cNvPr>
          <p:cNvSpPr/>
          <p:nvPr/>
        </p:nvSpPr>
        <p:spPr>
          <a:xfrm rot="2503006">
            <a:off x="6644515" y="2393695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6FC9C41-5C4D-401A-AC4E-772A8627E71A}"/>
              </a:ext>
            </a:extLst>
          </p:cNvPr>
          <p:cNvSpPr/>
          <p:nvPr/>
        </p:nvSpPr>
        <p:spPr>
          <a:xfrm rot="2503006">
            <a:off x="6855766" y="2587597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E73C642-26F8-4138-B759-BFED7FF8352A}"/>
              </a:ext>
            </a:extLst>
          </p:cNvPr>
          <p:cNvSpPr/>
          <p:nvPr/>
        </p:nvSpPr>
        <p:spPr>
          <a:xfrm rot="2503006">
            <a:off x="7529320" y="2650869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871BBBB-8086-4E8C-8EDF-3D6812204F96}"/>
              </a:ext>
            </a:extLst>
          </p:cNvPr>
          <p:cNvSpPr/>
          <p:nvPr/>
        </p:nvSpPr>
        <p:spPr>
          <a:xfrm rot="5400000">
            <a:off x="7978357" y="3522407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FA6F0BC-226D-4951-A7B5-B76C39D622E3}"/>
              </a:ext>
            </a:extLst>
          </p:cNvPr>
          <p:cNvSpPr/>
          <p:nvPr/>
        </p:nvSpPr>
        <p:spPr>
          <a:xfrm rot="5400000">
            <a:off x="7987541" y="3835711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B0DA817-B6B5-459D-99E6-37D93AE5E92F}"/>
              </a:ext>
            </a:extLst>
          </p:cNvPr>
          <p:cNvSpPr/>
          <p:nvPr/>
        </p:nvSpPr>
        <p:spPr>
          <a:xfrm rot="5400000">
            <a:off x="6442450" y="2970297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F81FC45-EF80-4068-8D85-F296FE55F05A}"/>
              </a:ext>
            </a:extLst>
          </p:cNvPr>
          <p:cNvSpPr/>
          <p:nvPr/>
        </p:nvSpPr>
        <p:spPr>
          <a:xfrm rot="5400000">
            <a:off x="6417957" y="3539551"/>
            <a:ext cx="34289" cy="190840"/>
          </a:xfrm>
          <a:prstGeom prst="rect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A803DEF-DC6F-4B85-84A6-630032B2A6DC}"/>
              </a:ext>
            </a:extLst>
          </p:cNvPr>
          <p:cNvSpPr/>
          <p:nvPr/>
        </p:nvSpPr>
        <p:spPr>
          <a:xfrm rot="5400000">
            <a:off x="6428517" y="4177590"/>
            <a:ext cx="34289" cy="190840"/>
          </a:xfrm>
          <a:prstGeom prst="rect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310A19C-AD4C-4B37-90AD-E7D1ABEA47A1}"/>
              </a:ext>
            </a:extLst>
          </p:cNvPr>
          <p:cNvSpPr/>
          <p:nvPr/>
        </p:nvSpPr>
        <p:spPr>
          <a:xfrm rot="5400000">
            <a:off x="6426875" y="4815630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E094099-DEF2-4ED8-AEAE-E0AB3ACC2F5A}"/>
              </a:ext>
            </a:extLst>
          </p:cNvPr>
          <p:cNvSpPr/>
          <p:nvPr/>
        </p:nvSpPr>
        <p:spPr>
          <a:xfrm rot="2299810">
            <a:off x="7815826" y="2831503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893B8D7-B336-480F-AD4B-6DB94A8106E1}"/>
              </a:ext>
            </a:extLst>
          </p:cNvPr>
          <p:cNvSpPr/>
          <p:nvPr/>
        </p:nvSpPr>
        <p:spPr>
          <a:xfrm rot="18649807">
            <a:off x="7987540" y="2181930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F5126C2-21D8-4983-96D6-6C5A1A292B45}"/>
              </a:ext>
            </a:extLst>
          </p:cNvPr>
          <p:cNvSpPr/>
          <p:nvPr/>
        </p:nvSpPr>
        <p:spPr>
          <a:xfrm rot="18649807">
            <a:off x="7320109" y="1505373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D51E284-6D91-499B-ACF8-67E1E695F3B6}"/>
              </a:ext>
            </a:extLst>
          </p:cNvPr>
          <p:cNvSpPr/>
          <p:nvPr/>
        </p:nvSpPr>
        <p:spPr>
          <a:xfrm rot="5400000">
            <a:off x="5522090" y="2587596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30C15D3-6738-4327-AC4A-BD3FC984C3D3}"/>
              </a:ext>
            </a:extLst>
          </p:cNvPr>
          <p:cNvSpPr/>
          <p:nvPr/>
        </p:nvSpPr>
        <p:spPr>
          <a:xfrm rot="5400000">
            <a:off x="5523968" y="2777415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C028AAF-8742-4BE8-8482-5F28A03D5894}"/>
              </a:ext>
            </a:extLst>
          </p:cNvPr>
          <p:cNvSpPr/>
          <p:nvPr/>
        </p:nvSpPr>
        <p:spPr>
          <a:xfrm rot="5400000">
            <a:off x="4820909" y="2691724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745245C-09D4-457F-91BA-8848B6E32AB6}"/>
              </a:ext>
            </a:extLst>
          </p:cNvPr>
          <p:cNvSpPr/>
          <p:nvPr/>
        </p:nvSpPr>
        <p:spPr>
          <a:xfrm rot="5400000">
            <a:off x="4820909" y="2459184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7A12695-124A-406F-85C5-8256B8702D82}"/>
              </a:ext>
            </a:extLst>
          </p:cNvPr>
          <p:cNvSpPr/>
          <p:nvPr/>
        </p:nvSpPr>
        <p:spPr>
          <a:xfrm rot="5400000">
            <a:off x="4828523" y="1787801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082E61F-57D8-4DD8-B2D0-0FA1F79DAEB7}"/>
              </a:ext>
            </a:extLst>
          </p:cNvPr>
          <p:cNvSpPr/>
          <p:nvPr/>
        </p:nvSpPr>
        <p:spPr>
          <a:xfrm rot="2503006">
            <a:off x="5066909" y="1487134"/>
            <a:ext cx="34289" cy="190840"/>
          </a:xfrm>
          <a:prstGeom prst="rect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139AF81-E4A2-49F8-91D0-99CFAE65D4D1}"/>
              </a:ext>
            </a:extLst>
          </p:cNvPr>
          <p:cNvSpPr/>
          <p:nvPr/>
        </p:nvSpPr>
        <p:spPr>
          <a:xfrm rot="2503006">
            <a:off x="5317441" y="1675693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879EDE2-8C2F-424D-92FD-38F0272214BC}"/>
              </a:ext>
            </a:extLst>
          </p:cNvPr>
          <p:cNvSpPr/>
          <p:nvPr/>
        </p:nvSpPr>
        <p:spPr>
          <a:xfrm rot="5400000">
            <a:off x="3269695" y="2059566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9594EB7-93DB-45F1-904F-F0AF7320F643}"/>
              </a:ext>
            </a:extLst>
          </p:cNvPr>
          <p:cNvSpPr/>
          <p:nvPr/>
        </p:nvSpPr>
        <p:spPr>
          <a:xfrm rot="5400000">
            <a:off x="3284575" y="731785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6D4FFAA-FA07-4B83-8665-4043BF2C8560}"/>
              </a:ext>
            </a:extLst>
          </p:cNvPr>
          <p:cNvSpPr/>
          <p:nvPr/>
        </p:nvSpPr>
        <p:spPr>
          <a:xfrm rot="8145718">
            <a:off x="3852340" y="500124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45107DD-1CDD-430C-8B5D-A1104D7E48FF}"/>
              </a:ext>
            </a:extLst>
          </p:cNvPr>
          <p:cNvSpPr/>
          <p:nvPr/>
        </p:nvSpPr>
        <p:spPr>
          <a:xfrm rot="2503006">
            <a:off x="5658882" y="1994076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D6E09EB-3A73-414A-A938-3D70D35E0247}"/>
              </a:ext>
            </a:extLst>
          </p:cNvPr>
          <p:cNvSpPr/>
          <p:nvPr/>
        </p:nvSpPr>
        <p:spPr>
          <a:xfrm rot="2503006">
            <a:off x="6057952" y="2334467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3936705-8C6C-46DB-BF86-0BD9E2A962F9}"/>
              </a:ext>
            </a:extLst>
          </p:cNvPr>
          <p:cNvSpPr/>
          <p:nvPr/>
        </p:nvSpPr>
        <p:spPr>
          <a:xfrm rot="2503006">
            <a:off x="6246244" y="2522107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1498890-1759-47E0-9083-C02ECE78BE69}"/>
              </a:ext>
            </a:extLst>
          </p:cNvPr>
          <p:cNvSpPr/>
          <p:nvPr/>
        </p:nvSpPr>
        <p:spPr>
          <a:xfrm rot="5400000">
            <a:off x="4929678" y="3906142"/>
            <a:ext cx="34289" cy="190840"/>
          </a:xfrm>
          <a:prstGeom prst="rect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5B4A427-53E9-40C7-ACFE-88C7B98F2D9C}"/>
              </a:ext>
            </a:extLst>
          </p:cNvPr>
          <p:cNvSpPr txBox="1"/>
          <p:nvPr/>
        </p:nvSpPr>
        <p:spPr>
          <a:xfrm>
            <a:off x="5032579" y="3926540"/>
            <a:ext cx="373820" cy="173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25" dirty="0"/>
              <a:t>issues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5977FDE-006C-4E7E-88F7-1F25207AC143}"/>
              </a:ext>
            </a:extLst>
          </p:cNvPr>
          <p:cNvSpPr txBox="1"/>
          <p:nvPr/>
        </p:nvSpPr>
        <p:spPr>
          <a:xfrm>
            <a:off x="6519028" y="3571492"/>
            <a:ext cx="378630" cy="1500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75" dirty="0">
                <a:solidFill>
                  <a:srgbClr val="FF0000"/>
                </a:solidFill>
              </a:rPr>
              <a:t>2 H grids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2EF23BF-AFB9-414F-B16E-F4284F16B081}"/>
              </a:ext>
            </a:extLst>
          </p:cNvPr>
          <p:cNvSpPr txBox="1"/>
          <p:nvPr/>
        </p:nvSpPr>
        <p:spPr>
          <a:xfrm>
            <a:off x="6507049" y="4207371"/>
            <a:ext cx="421910" cy="1500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75" dirty="0">
                <a:solidFill>
                  <a:srgbClr val="FF0000"/>
                </a:solidFill>
              </a:rPr>
              <a:t>No monitor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58D5D06-B07B-43BB-8936-530D1C8C0DE9}"/>
              </a:ext>
            </a:extLst>
          </p:cNvPr>
          <p:cNvSpPr/>
          <p:nvPr/>
        </p:nvSpPr>
        <p:spPr>
          <a:xfrm rot="21233501">
            <a:off x="1181338" y="3492811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E0BB05A-7C73-4878-98FE-6D9CCB6F71ED}"/>
              </a:ext>
            </a:extLst>
          </p:cNvPr>
          <p:cNvSpPr/>
          <p:nvPr/>
        </p:nvSpPr>
        <p:spPr>
          <a:xfrm rot="21233501">
            <a:off x="1775289" y="3861226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92D3D83-B033-4A11-9147-E7D37EAF2861}"/>
              </a:ext>
            </a:extLst>
          </p:cNvPr>
          <p:cNvSpPr/>
          <p:nvPr/>
        </p:nvSpPr>
        <p:spPr>
          <a:xfrm rot="5400000">
            <a:off x="1482395" y="4266377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049B59B-651D-462B-A32D-BDCB4D84D6C5}"/>
              </a:ext>
            </a:extLst>
          </p:cNvPr>
          <p:cNvSpPr txBox="1"/>
          <p:nvPr/>
        </p:nvSpPr>
        <p:spPr>
          <a:xfrm>
            <a:off x="1572646" y="4309858"/>
            <a:ext cx="256154" cy="126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5" dirty="0"/>
              <a:t>5125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8F53536-7598-43DF-A4E0-03031B4CB562}"/>
              </a:ext>
            </a:extLst>
          </p:cNvPr>
          <p:cNvSpPr/>
          <p:nvPr/>
        </p:nvSpPr>
        <p:spPr>
          <a:xfrm rot="5400000">
            <a:off x="1508929" y="4807260"/>
            <a:ext cx="34289" cy="190840"/>
          </a:xfrm>
          <a:prstGeom prst="rect">
            <a:avLst/>
          </a:prstGeom>
          <a:solidFill>
            <a:srgbClr val="FFFF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B5C0348-6A5E-4AAA-9848-59AC3ABE4CFD}"/>
              </a:ext>
            </a:extLst>
          </p:cNvPr>
          <p:cNvSpPr txBox="1"/>
          <p:nvPr/>
        </p:nvSpPr>
        <p:spPr>
          <a:xfrm>
            <a:off x="1594960" y="4859111"/>
            <a:ext cx="256154" cy="126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5" dirty="0"/>
              <a:t>5143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5B5FAF2-AE41-4D1F-9484-B2E3616F7976}"/>
              </a:ext>
            </a:extLst>
          </p:cNvPr>
          <p:cNvSpPr txBox="1"/>
          <p:nvPr/>
        </p:nvSpPr>
        <p:spPr>
          <a:xfrm>
            <a:off x="5095747" y="1462979"/>
            <a:ext cx="583814" cy="1500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75" dirty="0">
                <a:solidFill>
                  <a:srgbClr val="FF0000"/>
                </a:solidFill>
              </a:rPr>
              <a:t>Few working wires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D273AF8A-995A-40D0-B315-63E4ADA7969F}"/>
              </a:ext>
            </a:extLst>
          </p:cNvPr>
          <p:cNvSpPr/>
          <p:nvPr/>
        </p:nvSpPr>
        <p:spPr>
          <a:xfrm rot="5400000">
            <a:off x="4929678" y="4102296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>
              <a:solidFill>
                <a:schemeClr val="accent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2057B45-597D-4A88-BDD1-A6FFC5D0FCFC}"/>
              </a:ext>
            </a:extLst>
          </p:cNvPr>
          <p:cNvSpPr txBox="1"/>
          <p:nvPr/>
        </p:nvSpPr>
        <p:spPr>
          <a:xfrm>
            <a:off x="5017226" y="4115330"/>
            <a:ext cx="10903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25" dirty="0"/>
              <a:t>Could be replaced by position only measurement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5376C51-03C5-4E30-AFFF-21161113DDE4}"/>
              </a:ext>
            </a:extLst>
          </p:cNvPr>
          <p:cNvSpPr/>
          <p:nvPr/>
        </p:nvSpPr>
        <p:spPr>
          <a:xfrm rot="2503006">
            <a:off x="4939141" y="1625145"/>
            <a:ext cx="34289" cy="190840"/>
          </a:xfrm>
          <a:prstGeom prst="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E314C1-5793-401F-92C7-F39FFB591E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09/02/2022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F33C0A-5D99-44DE-873A-11B9A0F92C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LNE lines BI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908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5F74F0A2-CA3F-48AE-A29B-1492CA850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Medium-term, ABT view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59EC8312-1705-457F-976F-2140CB404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Currently 41 grids</a:t>
            </a:r>
          </a:p>
          <a:p>
            <a:r>
              <a:rPr lang="en-US" dirty="0"/>
              <a:t>Need to maintain position &amp; beam size measurement </a:t>
            </a:r>
          </a:p>
          <a:p>
            <a:pPr lvl="1"/>
            <a:r>
              <a:rPr lang="en-US" dirty="0"/>
              <a:t>at 2 monitors before each experiment hand-over point for beam characterization</a:t>
            </a:r>
          </a:p>
          <a:p>
            <a:pPr lvl="1"/>
            <a:r>
              <a:rPr lang="en-US" dirty="0"/>
              <a:t>At monitors around injection and extraction</a:t>
            </a:r>
          </a:p>
          <a:p>
            <a:pPr lvl="1"/>
            <a:r>
              <a:rPr lang="en-US" dirty="0"/>
              <a:t>Below vertical lines, as it is very close to experiments (possible stray field effect on optics)</a:t>
            </a:r>
          </a:p>
          <a:p>
            <a:pPr lvl="1"/>
            <a:r>
              <a:rPr lang="en-US" dirty="0"/>
              <a:t>Total of 26 monitors</a:t>
            </a:r>
          </a:p>
          <a:p>
            <a:pPr lvl="1"/>
            <a:r>
              <a:rPr lang="en-US" dirty="0"/>
              <a:t>Non-destructive</a:t>
            </a:r>
          </a:p>
          <a:p>
            <a:pPr lvl="2"/>
            <a:r>
              <a:rPr lang="en-US" dirty="0"/>
              <a:t>Much better for measurements</a:t>
            </a:r>
          </a:p>
          <a:p>
            <a:pPr lvl="2"/>
            <a:r>
              <a:rPr lang="en-US" dirty="0"/>
              <a:t>Beam position at the end of lines used continuously by some experiments</a:t>
            </a:r>
          </a:p>
          <a:p>
            <a:r>
              <a:rPr lang="en-US" dirty="0"/>
              <a:t>Other monitors could be restricted to beam position measurement</a:t>
            </a:r>
          </a:p>
          <a:p>
            <a:r>
              <a:rPr lang="en-US" dirty="0"/>
              <a:t>Comprehensive coverage of beam position showed necessary when AEGIS turned their solenoid</a:t>
            </a:r>
          </a:p>
          <a:p>
            <a:r>
              <a:rPr lang="en-US" b="1" dirty="0"/>
              <a:t>Intensity monitoring </a:t>
            </a:r>
            <a:r>
              <a:rPr lang="en-US" dirty="0"/>
              <a:t>along the lines would be relevant as well as </a:t>
            </a:r>
            <a:r>
              <a:rPr lang="en-US" b="1" dirty="0"/>
              <a:t>transparent trajectory measurement</a:t>
            </a:r>
          </a:p>
          <a:p>
            <a:r>
              <a:rPr lang="en-US" dirty="0"/>
              <a:t>First considerations, will need </a:t>
            </a:r>
            <a:r>
              <a:rPr lang="en-US"/>
              <a:t>more precise look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77B3DF-A47E-4BDE-9A5B-8DB8CEFA29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99971"/>
            <a:ext cx="2133600" cy="168983"/>
          </a:xfrm>
        </p:spPr>
        <p:txBody>
          <a:bodyPr/>
          <a:lstStyle/>
          <a:p>
            <a:r>
              <a:rPr lang="en-US"/>
              <a:t>09/02/2022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644006-6270-4203-A979-539D3521D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95451"/>
            <a:ext cx="2895600" cy="168983"/>
          </a:xfrm>
        </p:spPr>
        <p:txBody>
          <a:bodyPr/>
          <a:lstStyle/>
          <a:p>
            <a:r>
              <a:rPr lang="en-US"/>
              <a:t>LNE lines BI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742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US"/>
              <a:t>09/02/2022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/>
              <a:t>LNE lines BI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349250"/>
            <a:ext cx="500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23572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145811-00F6-4C16-9F7E-410B8188E32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0</TotalTime>
  <Words>231</Words>
  <Application>Microsoft Office PowerPoint</Application>
  <PresentationFormat>On-screen Show (16:9)</PresentationFormat>
  <Paragraphs>39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Optima</vt:lpstr>
      <vt:lpstr>CERNCorporate16-9</vt:lpstr>
      <vt:lpstr>PowerPoint Presentation</vt:lpstr>
      <vt:lpstr>ELENA lines instrumnetaion</vt:lpstr>
      <vt:lpstr>Immediate concern, ABT view</vt:lpstr>
      <vt:lpstr>PowerPoint Presentation</vt:lpstr>
      <vt:lpstr>Medium-term, ABT view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Yann Dutheil</cp:lastModifiedBy>
  <cp:revision>138</cp:revision>
  <dcterms:created xsi:type="dcterms:W3CDTF">2012-11-30T11:04:26Z</dcterms:created>
  <dcterms:modified xsi:type="dcterms:W3CDTF">2022-02-09T09:50:09Z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