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ti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53" r:id="rId1"/>
    <p:sldMasterId id="2147483713" r:id="rId2"/>
    <p:sldMasterId id="2147483726" r:id="rId3"/>
    <p:sldMasterId id="2147483739" r:id="rId4"/>
  </p:sldMasterIdLst>
  <p:notesMasterIdLst>
    <p:notesMasterId r:id="rId75"/>
  </p:notesMasterIdLst>
  <p:handoutMasterIdLst>
    <p:handoutMasterId r:id="rId76"/>
  </p:handoutMasterIdLst>
  <p:sldIdLst>
    <p:sldId id="256" r:id="rId5"/>
    <p:sldId id="257" r:id="rId6"/>
    <p:sldId id="258" r:id="rId7"/>
    <p:sldId id="315" r:id="rId8"/>
    <p:sldId id="324" r:id="rId9"/>
    <p:sldId id="325" r:id="rId10"/>
    <p:sldId id="349" r:id="rId11"/>
    <p:sldId id="350" r:id="rId12"/>
    <p:sldId id="338" r:id="rId13"/>
    <p:sldId id="368" r:id="rId14"/>
    <p:sldId id="369" r:id="rId15"/>
    <p:sldId id="370" r:id="rId16"/>
    <p:sldId id="371" r:id="rId17"/>
    <p:sldId id="372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351" r:id="rId30"/>
    <p:sldId id="352" r:id="rId31"/>
    <p:sldId id="281" r:id="rId32"/>
    <p:sldId id="282" r:id="rId33"/>
    <p:sldId id="283" r:id="rId34"/>
    <p:sldId id="353" r:id="rId35"/>
    <p:sldId id="284" r:id="rId36"/>
    <p:sldId id="355" r:id="rId37"/>
    <p:sldId id="285" r:id="rId38"/>
    <p:sldId id="286" r:id="rId39"/>
    <p:sldId id="354" r:id="rId40"/>
    <p:sldId id="287" r:id="rId41"/>
    <p:sldId id="288" r:id="rId42"/>
    <p:sldId id="357" r:id="rId43"/>
    <p:sldId id="358" r:id="rId44"/>
    <p:sldId id="359" r:id="rId45"/>
    <p:sldId id="360" r:id="rId46"/>
    <p:sldId id="290" r:id="rId47"/>
    <p:sldId id="291" r:id="rId48"/>
    <p:sldId id="292" r:id="rId49"/>
    <p:sldId id="356" r:id="rId50"/>
    <p:sldId id="293" r:id="rId51"/>
    <p:sldId id="298" r:id="rId52"/>
    <p:sldId id="299" r:id="rId53"/>
    <p:sldId id="300" r:id="rId54"/>
    <p:sldId id="303" r:id="rId55"/>
    <p:sldId id="362" r:id="rId56"/>
    <p:sldId id="304" r:id="rId57"/>
    <p:sldId id="361" r:id="rId58"/>
    <p:sldId id="363" r:id="rId59"/>
    <p:sldId id="364" r:id="rId60"/>
    <p:sldId id="365" r:id="rId61"/>
    <p:sldId id="309" r:id="rId62"/>
    <p:sldId id="310" r:id="rId63"/>
    <p:sldId id="317" r:id="rId64"/>
    <p:sldId id="343" r:id="rId65"/>
    <p:sldId id="366" r:id="rId66"/>
    <p:sldId id="345" r:id="rId67"/>
    <p:sldId id="346" r:id="rId68"/>
    <p:sldId id="367" r:id="rId69"/>
    <p:sldId id="312" r:id="rId70"/>
    <p:sldId id="313" r:id="rId71"/>
    <p:sldId id="336" r:id="rId72"/>
    <p:sldId id="337" r:id="rId73"/>
    <p:sldId id="314" r:id="rId7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26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157CA-9B93-45EF-BA8B-9065FE49F86A}" type="datetime1">
              <a:rPr lang="de-DE" smtClean="0"/>
              <a:t>11.04.2022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Forschung trifft Schule - Lehrpersonenfortbildung Teilchenphysik - Meissen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350EF-A9AE-4FD9-B3F1-50E8B0C897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01319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Folie mittels Klicken verschieben</a:t>
            </a:r>
          </a:p>
        </p:txBody>
      </p:sp>
      <p:sp>
        <p:nvSpPr>
          <p:cNvPr id="34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000" b="0" strike="noStrike" spc="-1">
                <a:latin typeface="Arial"/>
              </a:rPr>
              <a:t>Format der Notizen mittels Klicken bearbeiten</a:t>
            </a:r>
          </a:p>
        </p:txBody>
      </p:sp>
      <p:sp>
        <p:nvSpPr>
          <p:cNvPr id="35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1400" b="0" strike="noStrike" spc="-1">
                <a:latin typeface="Times New Roman"/>
              </a:rPr>
              <a:t>&lt;Kopfzeile&gt;</a:t>
            </a:r>
          </a:p>
        </p:txBody>
      </p:sp>
      <p:sp>
        <p:nvSpPr>
          <p:cNvPr id="35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5B33B52C-FB2D-4E13-B186-303C19985997}" type="datetime1">
              <a:rPr lang="de-DE" sz="1400" b="0" strike="noStrike" spc="-1" smtClean="0">
                <a:latin typeface="Times New Roman"/>
              </a:rPr>
              <a:t>11.04.2022</a:t>
            </a:fld>
            <a:endParaRPr lang="de-DE" sz="1400" b="0" strike="noStrike" spc="-1">
              <a:latin typeface="Times New Roman"/>
            </a:endParaRPr>
          </a:p>
        </p:txBody>
      </p:sp>
      <p:sp>
        <p:nvSpPr>
          <p:cNvPr id="35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de-DE" sz="1400" b="0" strike="noStrike" spc="-1" smtClean="0">
                <a:latin typeface="Times New Roman"/>
              </a:rPr>
              <a:t>Forschung trifft Schule - Lehrpersonenfortbildung Teilchenphysik - Meissen</a:t>
            </a:r>
            <a:endParaRPr lang="de-DE" sz="1400" b="0" strike="noStrike" spc="-1">
              <a:latin typeface="Times New Roman"/>
            </a:endParaRPr>
          </a:p>
        </p:txBody>
      </p:sp>
      <p:sp>
        <p:nvSpPr>
          <p:cNvPr id="35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57118702-ACF0-40D4-B4BD-7C05CA6BBD90}" type="slidenum">
              <a:rPr lang="de-DE" sz="1400" b="0" strike="noStrike" spc="-1">
                <a:latin typeface="Times New Roman"/>
              </a:rPr>
              <a:t>‹Nr.›</a:t>
            </a:fld>
            <a:endParaRPr lang="de-DE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view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shows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entire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sky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energies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greater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five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years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LAT</a:t>
            </a:r>
            <a:r>
              <a:rPr lang="de-DE"/>
              <a:t/>
            </a:r>
            <a:br>
              <a:rPr lang="de-DE"/>
            </a:b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instrument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NASA's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Fermi Gamma-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ray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Space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Telescope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Brighter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colors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indicate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brighter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gamma-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ray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sources</a:t>
            </a:r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604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69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16000" indent="-216000">
              <a:lnSpc>
                <a:spcPct val="100000"/>
              </a:lnSpc>
            </a:pPr>
            <a:r>
              <a:rPr lang="de-DE" sz="2000" b="0" strike="noStrike" spc="-1">
                <a:latin typeface="Arial"/>
              </a:rPr>
              <a:t>Besteht aus gel. Teilchen, die Erde aus dem Weltall erreichen</a:t>
            </a:r>
          </a:p>
          <a:p>
            <a:pPr marL="216000" indent="-216000">
              <a:lnSpc>
                <a:spcPct val="100000"/>
              </a:lnSpc>
            </a:pPr>
            <a:r>
              <a:rPr lang="de-DE" sz="2000" b="0" strike="noStrike" spc="-1">
                <a:latin typeface="Arial"/>
              </a:rPr>
              <a:t>So stammen die Teilchen von der Sonne und von Quellen innerhalb und außerhalb unserer Galaxie.</a:t>
            </a:r>
          </a:p>
          <a:p>
            <a:pPr marL="216000" indent="-216000">
              <a:lnSpc>
                <a:spcPct val="100000"/>
              </a:lnSpc>
            </a:pPr>
            <a:r>
              <a:rPr lang="de-DE" sz="2000" b="0" strike="noStrike" spc="-1">
                <a:latin typeface="Arial"/>
              </a:rPr>
              <a:t>Wird zwischen prim. und sek. unterschieden</a:t>
            </a:r>
          </a:p>
          <a:p>
            <a:pPr marL="216000" indent="-216000">
              <a:lnSpc>
                <a:spcPct val="100000"/>
              </a:lnSpc>
            </a:pPr>
            <a:r>
              <a:rPr lang="de-DE" sz="2000" b="0" strike="noStrike" spc="-1">
                <a:latin typeface="Arial"/>
              </a:rPr>
              <a:t>Prim. ist die die auf erdatmosphäre trifft und besteht aus</a:t>
            </a:r>
          </a:p>
          <a:p>
            <a:pPr marL="216000" indent="-216000">
              <a:lnSpc>
                <a:spcPct val="100000"/>
              </a:lnSpc>
            </a:pPr>
            <a:r>
              <a:rPr lang="de-DE" sz="2000" b="0" strike="noStrike" spc="-1">
                <a:latin typeface="Arial"/>
              </a:rPr>
              <a:t>Sek ensteht infolge der Wechselwirkung der prim. Mit Atomkernen der Luft</a:t>
            </a:r>
          </a:p>
          <a:p>
            <a:pPr marL="216000" indent="-216000">
              <a:lnSpc>
                <a:spcPct val="100000"/>
              </a:lnSpc>
            </a:pPr>
            <a:r>
              <a:rPr lang="de-DE" sz="2000" b="0" strike="noStrike" spc="-1">
                <a:latin typeface="Arial"/>
              </a:rPr>
              <a:t>Kosmische strahlung erzeugt phänomene, die wir auch beobachten können, wie z.B. Nord-und Südpolarlichter</a:t>
            </a:r>
          </a:p>
        </p:txBody>
      </p:sp>
      <p:sp>
        <p:nvSpPr>
          <p:cNvPr id="695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ECF65D42-067C-44C9-8A10-B24CBC5A4C39}" type="slidenum">
              <a:rPr lang="de-DE" sz="1200" b="0" strike="noStrike" spc="-1">
                <a:solidFill>
                  <a:srgbClr val="000000"/>
                </a:solidFill>
                <a:latin typeface="Arial"/>
              </a:rPr>
              <a:t>18</a:t>
            </a:fld>
            <a:endParaRPr lang="de-DE" sz="1200" b="0" strike="noStrike" spc="-1">
              <a:latin typeface="Times New Roman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de-DE" sz="1400" b="0" strike="noStrike" spc="-1" smtClean="0">
                <a:latin typeface="Times New Roman"/>
              </a:rPr>
              <a:t>Forschung trifft Schule - Lehrpersonenfortbildung Teilchenphysik - Meissen</a:t>
            </a:r>
            <a:endParaRPr lang="de-DE" sz="1400" b="0" strike="noStrike" spc="-1">
              <a:latin typeface="Times New Roman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/>
            <a:fld id="{DBE509C2-88CB-4CCC-8D42-5ACDB0D02F29}" type="datetime1">
              <a:rPr lang="de-DE" sz="1400" b="0" strike="noStrike" spc="-1" smtClean="0">
                <a:latin typeface="Times New Roman"/>
              </a:rPr>
              <a:t>11.04.2022</a:t>
            </a:fld>
            <a:endParaRPr lang="de-DE" sz="1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57118702-ACF0-40D4-B4BD-7C05CA6BBD90}" type="slidenum">
              <a:rPr lang="de-DE" sz="1400" b="0" strike="noStrike" spc="-1" smtClean="0">
                <a:latin typeface="Times New Roman"/>
              </a:rPr>
              <a:t>24</a:t>
            </a:fld>
            <a:endParaRPr lang="de-DE" sz="1400" b="0" strike="noStrike" spc="-1">
              <a:latin typeface="Times New Roman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sz="1400" b="0" strike="noStrike" spc="-1" smtClean="0">
                <a:latin typeface="Times New Roman"/>
              </a:rPr>
              <a:t>Forschung trifft Schule - Lehrpersonenfortbildung Teilchenphysik - Meissen</a:t>
            </a:r>
            <a:endParaRPr lang="de-DE" sz="1400" b="0" strike="noStrike" spc="-1">
              <a:latin typeface="Times New Roman"/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algn="r"/>
            <a:fld id="{0546DD5D-1A06-4400-A391-841A66E74789}" type="datetime1">
              <a:rPr lang="de-DE" sz="1400" b="0" strike="noStrike" spc="-1" smtClean="0">
                <a:latin typeface="Times New Roman"/>
              </a:rPr>
              <a:t>11.04.2022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11053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69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16000" indent="-216000">
              <a:lnSpc>
                <a:spcPct val="100000"/>
              </a:lnSpc>
            </a:pPr>
            <a:r>
              <a:rPr lang="de-DE" sz="1200" b="0" strike="noStrike" spc="-1">
                <a:latin typeface="Arial"/>
              </a:rPr>
              <a:t>Band 3 „Kosmische Strahlung“ bietet Einblicke in das faszinierende Forschungsfeld der Astroteilchenphysik. Dabei steht die experimentelle Untersuchung von kosmischen Teilchen am Beispiel der Myonen im Vordergrund. Lehrkräfte erhalten in dem 32-seitigen Heft Hintergrundinformationen sowie Ideen und Anregungen, wie sich das Thema in den Unterricht einbinden lässt. Außerdem enthält die Broschüre Fachtexte und Experimente für Schüler/innen, die durchentsprechende Aufgaben und Lösungen sowie einem Überblick an weiterführenden Materialien zum Thema ergänzt werden. </a:t>
            </a:r>
          </a:p>
        </p:txBody>
      </p:sp>
      <p:sp>
        <p:nvSpPr>
          <p:cNvPr id="698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1FF8E499-392C-4D27-8B56-EE35E826BFD1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48</a:t>
            </a:fld>
            <a:endParaRPr lang="de-DE" sz="1200" b="0" strike="noStrike" spc="-1">
              <a:latin typeface="Times New Roman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de-DE" sz="1400" b="0" strike="noStrike" spc="-1" smtClean="0">
                <a:latin typeface="Times New Roman"/>
              </a:rPr>
              <a:t>Forschung trifft Schule - Lehrpersonenfortbildung Teilchenphysik - Meissen</a:t>
            </a:r>
            <a:endParaRPr lang="de-DE" sz="1400" b="0" strike="noStrike" spc="-1">
              <a:latin typeface="Times New Roman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/>
            <a:fld id="{0FCF0534-940B-4AF9-83ED-6E2E0CA3DACA}" type="datetime1">
              <a:rPr lang="de-DE" sz="1400" b="0" strike="noStrike" spc="-1" smtClean="0">
                <a:latin typeface="Times New Roman"/>
              </a:rPr>
              <a:t>11.04.2022</a:t>
            </a:fld>
            <a:endParaRPr lang="de-DE" sz="1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6249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0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16000" indent="-21600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Groups of scientists, teachers, and students meet for one day to learn about cosmic rays and perform an experiment with atmospheric muons. </a:t>
            </a:r>
            <a:endParaRPr lang="de-DE" sz="1200" b="0" strike="noStrike" spc="-1">
              <a:latin typeface="Arial"/>
            </a:endParaRPr>
          </a:p>
        </p:txBody>
      </p:sp>
      <p:sp>
        <p:nvSpPr>
          <p:cNvPr id="701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9F8A3BA5-0502-4477-B86C-785B55066F22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66</a:t>
            </a:fld>
            <a:endParaRPr lang="de-DE" sz="1200" b="0" strike="noStrike" spc="-1">
              <a:latin typeface="Times New Roman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de-DE" sz="1400" b="0" strike="noStrike" spc="-1" smtClean="0">
                <a:latin typeface="Times New Roman"/>
              </a:rPr>
              <a:t>Forschung trifft Schule - Lehrpersonenfortbildung Teilchenphysik - Meissen</a:t>
            </a:r>
            <a:endParaRPr lang="de-DE" sz="1400" b="0" strike="noStrike" spc="-1">
              <a:latin typeface="Times New Roman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/>
            <a:fld id="{DAE60DC6-A5EE-4E68-BE44-FDCE1BD8A31A}" type="datetime1">
              <a:rPr lang="de-DE" sz="1400" b="0" strike="noStrike" spc="-1" smtClean="0">
                <a:latin typeface="Times New Roman"/>
              </a:rPr>
              <a:t>11.04.2022</a:t>
            </a:fld>
            <a:endParaRPr lang="de-DE" sz="1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14BCC39-A918-46B6-A2E1-F4259EB561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6242529"/>
            <a:ext cx="2637605" cy="18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251EDA7-E8BC-427B-9A22-FCE4997DE37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800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429682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B6CCFA2B-C89B-467F-BEA3-65422DEB305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66A7778-5B9E-4F88-967E-0C434F50E13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</p:spTree>
    <p:extLst>
      <p:ext uri="{BB962C8B-B14F-4D97-AF65-F5344CB8AC3E}">
        <p14:creationId xmlns:p14="http://schemas.microsoft.com/office/powerpoint/2010/main" val="151546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08F6AE73-43EE-4385-B938-E688DB237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3" y="1449389"/>
            <a:ext cx="3708400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0A6CDC79-9D60-410E-8CF3-D09E58DCABE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4" y="4005263"/>
            <a:ext cx="3708400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44737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0576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313763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35111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55840" y="6580800"/>
            <a:ext cx="6084675" cy="277199"/>
          </a:xfrm>
        </p:spPr>
        <p:txBody>
          <a:bodyPr/>
          <a:lstStyle/>
          <a:p>
            <a:endParaRPr lang="de-DE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2339539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1709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63F4C43-61DC-4E7C-9278-558C1B2010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1AF84F0D-8E93-46F5-87AD-DFF20E19EDE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/>
              <a:t>Kontakt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4493940-692F-45E4-ADDD-72F87BB56301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/>
              <a:t>	Deutsches </a:t>
            </a:r>
          </a:p>
          <a:p>
            <a:pPr>
              <a:lnSpc>
                <a:spcPct val="120000"/>
              </a:lnSpc>
            </a:pPr>
            <a:r>
              <a:rPr lang="de-DE"/>
              <a:t>Elektronen-Synchrotron</a:t>
            </a:r>
          </a:p>
          <a:p>
            <a:pPr>
              <a:lnSpc>
                <a:spcPct val="120000"/>
              </a:lnSpc>
            </a:pPr>
            <a:endParaRPr lang="de-DE"/>
          </a:p>
          <a:p>
            <a:pPr>
              <a:lnSpc>
                <a:spcPct val="120000"/>
              </a:lnSpc>
            </a:pPr>
            <a:r>
              <a:rPr lang="de-DE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DCA5B5D3-514B-46E4-8995-43141C1F3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</p:spTree>
    <p:extLst>
      <p:ext uri="{BB962C8B-B14F-4D97-AF65-F5344CB8AC3E}">
        <p14:creationId xmlns:p14="http://schemas.microsoft.com/office/powerpoint/2010/main" val="679329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Nur Tite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639550" y="6580800"/>
            <a:ext cx="147613" cy="141896"/>
          </a:xfrm>
          <a:prstGeom prst="rect">
            <a:avLst/>
          </a:prstGeom>
          <a:ln w="12700"/>
        </p:spPr>
        <p:txBody>
          <a:bodyPr lIns="0" tIns="0" rIns="0" bIns="0" anchor="t"/>
          <a:lstStyle>
            <a:lvl1pPr algn="l">
              <a:defRPr sz="1000" b="1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pic>
        <p:nvPicPr>
          <p:cNvPr id="85" name="Grafik 9" descr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12" y="6614019"/>
            <a:ext cx="325553" cy="100640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iteltext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5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87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13335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88" name="Seite"/>
          <p:cNvSpPr txBox="1"/>
          <p:nvPr/>
        </p:nvSpPr>
        <p:spPr>
          <a:xfrm>
            <a:off x="11262999" y="6535080"/>
            <a:ext cx="489236" cy="24622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45720" bIns="45720">
            <a:spAutoFit/>
          </a:bodyPr>
          <a:lstStyle>
            <a:lvl1pPr>
              <a:defRPr sz="2000" b="1"/>
            </a:lvl1pPr>
          </a:lstStyle>
          <a:p>
            <a:r>
              <a:rPr sz="1000"/>
              <a:t>Seite</a:t>
            </a:r>
          </a:p>
        </p:txBody>
      </p:sp>
      <p:sp>
        <p:nvSpPr>
          <p:cNvPr id="89" name="Fußzeilenplatzhalter 2"/>
          <p:cNvSpPr txBox="1"/>
          <p:nvPr/>
        </p:nvSpPr>
        <p:spPr>
          <a:xfrm>
            <a:off x="791578" y="6580800"/>
            <a:ext cx="9948937" cy="15388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000"/>
            </a:lvl1pPr>
          </a:lstStyle>
          <a:p>
            <a:r>
              <a:rPr sz="1000"/>
              <a:t>| Irdische und außerirdische Neutrinos am Südpol | Timo Karg, 21. August 2019</a:t>
            </a:r>
          </a:p>
        </p:txBody>
      </p:sp>
    </p:spTree>
    <p:extLst>
      <p:ext uri="{BB962C8B-B14F-4D97-AF65-F5344CB8AC3E}">
        <p14:creationId xmlns:p14="http://schemas.microsoft.com/office/powerpoint/2010/main" val="416004590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083DDBA-05E8-4D08-A841-6C5C3988A5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6242529"/>
            <a:ext cx="2637605" cy="1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1632797-0353-43E3-980D-B9312BD4F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7570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55840" y="6580800"/>
            <a:ext cx="6084675" cy="277199"/>
          </a:xfrm>
        </p:spPr>
        <p:txBody>
          <a:bodyPr/>
          <a:lstStyle/>
          <a:p>
            <a:endParaRPr lang="de-DE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22905376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9289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subTitle"/>
          </p:nvPr>
        </p:nvSpPr>
        <p:spPr>
          <a:xfrm>
            <a:off x="3600000" y="4516560"/>
            <a:ext cx="5148360" cy="189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514836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360000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 type="body"/>
          </p:nvPr>
        </p:nvSpPr>
        <p:spPr>
          <a:xfrm>
            <a:off x="623808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9539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3600000" y="5509080"/>
            <a:ext cx="514836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514836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3600000" y="5509080"/>
            <a:ext cx="514836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 type="body"/>
          </p:nvPr>
        </p:nvSpPr>
        <p:spPr>
          <a:xfrm>
            <a:off x="360000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PlaceHolder 5"/>
          <p:cNvSpPr>
            <a:spLocks noGrp="1"/>
          </p:cNvSpPr>
          <p:nvPr>
            <p:ph type="body"/>
          </p:nvPr>
        </p:nvSpPr>
        <p:spPr>
          <a:xfrm>
            <a:off x="623808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3"/>
          <p:cNvSpPr>
            <a:spLocks noGrp="1"/>
          </p:cNvSpPr>
          <p:nvPr>
            <p:ph type="body"/>
          </p:nvPr>
        </p:nvSpPr>
        <p:spPr>
          <a:xfrm>
            <a:off x="5340600" y="451656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PlaceHolder 4"/>
          <p:cNvSpPr>
            <a:spLocks noGrp="1"/>
          </p:cNvSpPr>
          <p:nvPr>
            <p:ph type="body"/>
          </p:nvPr>
        </p:nvSpPr>
        <p:spPr>
          <a:xfrm>
            <a:off x="7081560" y="451656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PlaceHolder 5"/>
          <p:cNvSpPr>
            <a:spLocks noGrp="1"/>
          </p:cNvSpPr>
          <p:nvPr>
            <p:ph type="body"/>
          </p:nvPr>
        </p:nvSpPr>
        <p:spPr>
          <a:xfrm>
            <a:off x="3600000" y="550908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PlaceHolder 6"/>
          <p:cNvSpPr>
            <a:spLocks noGrp="1"/>
          </p:cNvSpPr>
          <p:nvPr>
            <p:ph type="body"/>
          </p:nvPr>
        </p:nvSpPr>
        <p:spPr>
          <a:xfrm>
            <a:off x="5340600" y="550908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PlaceHolder 7"/>
          <p:cNvSpPr>
            <a:spLocks noGrp="1"/>
          </p:cNvSpPr>
          <p:nvPr>
            <p:ph type="body"/>
          </p:nvPr>
        </p:nvSpPr>
        <p:spPr>
          <a:xfrm>
            <a:off x="7081560" y="550908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subTitle"/>
          </p:nvPr>
        </p:nvSpPr>
        <p:spPr>
          <a:xfrm>
            <a:off x="3600000" y="4516560"/>
            <a:ext cx="5148360" cy="189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514836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6950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4"/>
          <p:cNvSpPr>
            <a:spLocks noGrp="1"/>
          </p:cNvSpPr>
          <p:nvPr>
            <p:ph type="body"/>
          </p:nvPr>
        </p:nvSpPr>
        <p:spPr>
          <a:xfrm>
            <a:off x="360000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4"/>
          <p:cNvSpPr>
            <a:spLocks noGrp="1"/>
          </p:cNvSpPr>
          <p:nvPr>
            <p:ph type="body"/>
          </p:nvPr>
        </p:nvSpPr>
        <p:spPr>
          <a:xfrm>
            <a:off x="623808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4"/>
          <p:cNvSpPr>
            <a:spLocks noGrp="1"/>
          </p:cNvSpPr>
          <p:nvPr>
            <p:ph type="body"/>
          </p:nvPr>
        </p:nvSpPr>
        <p:spPr>
          <a:xfrm>
            <a:off x="3600000" y="5509080"/>
            <a:ext cx="514836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514836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 type="body"/>
          </p:nvPr>
        </p:nvSpPr>
        <p:spPr>
          <a:xfrm>
            <a:off x="3600000" y="5509080"/>
            <a:ext cx="514836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PlaceHolder 4"/>
          <p:cNvSpPr>
            <a:spLocks noGrp="1"/>
          </p:cNvSpPr>
          <p:nvPr>
            <p:ph type="body"/>
          </p:nvPr>
        </p:nvSpPr>
        <p:spPr>
          <a:xfrm>
            <a:off x="360000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PlaceHolder 5"/>
          <p:cNvSpPr>
            <a:spLocks noGrp="1"/>
          </p:cNvSpPr>
          <p:nvPr>
            <p:ph type="body"/>
          </p:nvPr>
        </p:nvSpPr>
        <p:spPr>
          <a:xfrm>
            <a:off x="623808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5340600" y="451656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PlaceHolder 4"/>
          <p:cNvSpPr>
            <a:spLocks noGrp="1"/>
          </p:cNvSpPr>
          <p:nvPr>
            <p:ph type="body"/>
          </p:nvPr>
        </p:nvSpPr>
        <p:spPr>
          <a:xfrm>
            <a:off x="7081560" y="451656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PlaceHolder 5"/>
          <p:cNvSpPr>
            <a:spLocks noGrp="1"/>
          </p:cNvSpPr>
          <p:nvPr>
            <p:ph type="body"/>
          </p:nvPr>
        </p:nvSpPr>
        <p:spPr>
          <a:xfrm>
            <a:off x="3600000" y="550908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PlaceHolder 6"/>
          <p:cNvSpPr>
            <a:spLocks noGrp="1"/>
          </p:cNvSpPr>
          <p:nvPr>
            <p:ph type="body"/>
          </p:nvPr>
        </p:nvSpPr>
        <p:spPr>
          <a:xfrm>
            <a:off x="5340600" y="550908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PlaceHolder 7"/>
          <p:cNvSpPr>
            <a:spLocks noGrp="1"/>
          </p:cNvSpPr>
          <p:nvPr>
            <p:ph type="body"/>
          </p:nvPr>
        </p:nvSpPr>
        <p:spPr>
          <a:xfrm>
            <a:off x="7081560" y="550908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603491"/>
            <a:ext cx="6084675" cy="4571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916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PlaceHolder 2"/>
          <p:cNvSpPr>
            <a:spLocks noGrp="1"/>
          </p:cNvSpPr>
          <p:nvPr>
            <p:ph type="subTitle"/>
          </p:nvPr>
        </p:nvSpPr>
        <p:spPr>
          <a:xfrm>
            <a:off x="3600000" y="4516560"/>
            <a:ext cx="5148360" cy="189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514836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609582"/>
            <a:ext cx="5868651" cy="27719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41302954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PlaceHolder 4"/>
          <p:cNvSpPr>
            <a:spLocks noGrp="1"/>
          </p:cNvSpPr>
          <p:nvPr>
            <p:ph type="body"/>
          </p:nvPr>
        </p:nvSpPr>
        <p:spPr>
          <a:xfrm>
            <a:off x="360000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1899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PlaceHolder 4"/>
          <p:cNvSpPr>
            <a:spLocks noGrp="1"/>
          </p:cNvSpPr>
          <p:nvPr>
            <p:ph type="body"/>
          </p:nvPr>
        </p:nvSpPr>
        <p:spPr>
          <a:xfrm>
            <a:off x="623808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PlaceHolder 4"/>
          <p:cNvSpPr>
            <a:spLocks noGrp="1"/>
          </p:cNvSpPr>
          <p:nvPr>
            <p:ph type="body"/>
          </p:nvPr>
        </p:nvSpPr>
        <p:spPr>
          <a:xfrm>
            <a:off x="3600000" y="5509080"/>
            <a:ext cx="514836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514836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PlaceHolder 3"/>
          <p:cNvSpPr>
            <a:spLocks noGrp="1"/>
          </p:cNvSpPr>
          <p:nvPr>
            <p:ph type="body"/>
          </p:nvPr>
        </p:nvSpPr>
        <p:spPr>
          <a:xfrm>
            <a:off x="3600000" y="5509080"/>
            <a:ext cx="514836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PlaceHolder 3"/>
          <p:cNvSpPr>
            <a:spLocks noGrp="1"/>
          </p:cNvSpPr>
          <p:nvPr>
            <p:ph type="body"/>
          </p:nvPr>
        </p:nvSpPr>
        <p:spPr>
          <a:xfrm>
            <a:off x="6238080" y="451656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PlaceHolder 4"/>
          <p:cNvSpPr>
            <a:spLocks noGrp="1"/>
          </p:cNvSpPr>
          <p:nvPr>
            <p:ph type="body"/>
          </p:nvPr>
        </p:nvSpPr>
        <p:spPr>
          <a:xfrm>
            <a:off x="360000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PlaceHolder 5"/>
          <p:cNvSpPr>
            <a:spLocks noGrp="1"/>
          </p:cNvSpPr>
          <p:nvPr>
            <p:ph type="body"/>
          </p:nvPr>
        </p:nvSpPr>
        <p:spPr>
          <a:xfrm>
            <a:off x="6238080" y="5509080"/>
            <a:ext cx="251208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PlaceHolder 2"/>
          <p:cNvSpPr>
            <a:spLocks noGrp="1"/>
          </p:cNvSpPr>
          <p:nvPr>
            <p:ph type="body"/>
          </p:nvPr>
        </p:nvSpPr>
        <p:spPr>
          <a:xfrm>
            <a:off x="3600000" y="451656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PlaceHolder 3"/>
          <p:cNvSpPr>
            <a:spLocks noGrp="1"/>
          </p:cNvSpPr>
          <p:nvPr>
            <p:ph type="body"/>
          </p:nvPr>
        </p:nvSpPr>
        <p:spPr>
          <a:xfrm>
            <a:off x="5340600" y="451656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PlaceHolder 4"/>
          <p:cNvSpPr>
            <a:spLocks noGrp="1"/>
          </p:cNvSpPr>
          <p:nvPr>
            <p:ph type="body"/>
          </p:nvPr>
        </p:nvSpPr>
        <p:spPr>
          <a:xfrm>
            <a:off x="7081560" y="451656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PlaceHolder 5"/>
          <p:cNvSpPr>
            <a:spLocks noGrp="1"/>
          </p:cNvSpPr>
          <p:nvPr>
            <p:ph type="body"/>
          </p:nvPr>
        </p:nvSpPr>
        <p:spPr>
          <a:xfrm>
            <a:off x="3600000" y="550908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PlaceHolder 6"/>
          <p:cNvSpPr>
            <a:spLocks noGrp="1"/>
          </p:cNvSpPr>
          <p:nvPr>
            <p:ph type="body"/>
          </p:nvPr>
        </p:nvSpPr>
        <p:spPr>
          <a:xfrm>
            <a:off x="5340600" y="550908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PlaceHolder 7"/>
          <p:cNvSpPr>
            <a:spLocks noGrp="1"/>
          </p:cNvSpPr>
          <p:nvPr>
            <p:ph type="body"/>
          </p:nvPr>
        </p:nvSpPr>
        <p:spPr>
          <a:xfrm>
            <a:off x="7081560" y="5509080"/>
            <a:ext cx="1657440" cy="906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603491"/>
            <a:ext cx="6084675" cy="4571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33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7688" y="6580632"/>
            <a:ext cx="6084675" cy="4571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278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44919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54EA2C-6BFD-4F46-A867-54F63C71C50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902DDDE-DB60-4F79-B3B6-DE84ACF391A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31203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7688" y="6580800"/>
            <a:ext cx="6084675" cy="4571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/>
              <a:t>Seite </a:t>
            </a:r>
            <a:fld id="{0427E4B2-AC28-443E-BE04-5CD55098A90B}" type="slidenum">
              <a:rPr lang="de-DE" sz="1000" b="1" smtClean="0"/>
              <a:pPr algn="r"/>
              <a:t>‹Nr.›</a:t>
            </a:fld>
            <a:endParaRPr lang="de-DE" sz="1000" b="1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FEED4D8-A656-4C2D-BDD3-AAA39F660070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  <p:pic>
        <p:nvPicPr>
          <p:cNvPr id="7" name="Picture 2" descr="C:\Users\carolin\Desktop\Arbeit\temp\logo-tw-4c-druck.jpg">
            <a:extLst>
              <a:ext uri="{FF2B5EF4-FFF2-40B4-BE49-F238E27FC236}">
                <a16:creationId xmlns:a16="http://schemas.microsoft.com/office/drawing/2014/main" id="{387300C9-3A74-E54C-9E0C-06902FAF3E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770" y="6508546"/>
            <a:ext cx="936104" cy="29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D41C8B5-40C9-5D48-A0AB-7F35944AA9C7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9417" y="6572177"/>
            <a:ext cx="695392" cy="20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346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  <p:sldLayoutId id="2147483771" r:id="rId18"/>
    <p:sldLayoutId id="2147483772" r:id="rId19"/>
    <p:sldLayoutId id="2147483752" r:id="rId20"/>
    <p:sldLayoutId id="2147483774" r:id="rId2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10848600" y="6580800"/>
            <a:ext cx="935280" cy="18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1000" b="1" strike="noStrike" spc="-1">
                <a:solidFill>
                  <a:srgbClr val="000000"/>
                </a:solidFill>
                <a:latin typeface="Arial"/>
              </a:rPr>
              <a:t>Seite </a:t>
            </a:r>
            <a:fld id="{475DA59E-68C4-4595-9655-3378DE7D784F}" type="slidenum">
              <a:rPr lang="de-DE" sz="1000" b="1" strike="noStrike" spc="-1">
                <a:solidFill>
                  <a:srgbClr val="000000"/>
                </a:solidFill>
                <a:latin typeface="Arial"/>
              </a:rPr>
              <a:t>‹Nr.›</a:t>
            </a:fld>
            <a:endParaRPr lang="de-DE" sz="1000" b="0" strike="noStrike" spc="-1">
              <a:latin typeface="Arial"/>
            </a:endParaRPr>
          </a:p>
        </p:txBody>
      </p:sp>
      <p:pic>
        <p:nvPicPr>
          <p:cNvPr id="220" name="Grafik 9"/>
          <p:cNvPicPr/>
          <p:nvPr/>
        </p:nvPicPr>
        <p:blipFill>
          <a:blip r:embed="rId14"/>
          <a:stretch/>
        </p:blipFill>
        <p:spPr>
          <a:xfrm>
            <a:off x="403200" y="6613920"/>
            <a:ext cx="325080" cy="100440"/>
          </a:xfrm>
          <a:prstGeom prst="rect">
            <a:avLst/>
          </a:prstGeom>
          <a:ln>
            <a:noFill/>
          </a:ln>
        </p:spPr>
      </p:pic>
      <p:pic>
        <p:nvPicPr>
          <p:cNvPr id="221" name="Picture 2" descr="C:\Users\carolin\Desktop\Arbeit\temp\logo-tw-4c-druck.jpg"/>
          <p:cNvPicPr/>
          <p:nvPr/>
        </p:nvPicPr>
        <p:blipFill>
          <a:blip r:embed="rId15"/>
          <a:stretch/>
        </p:blipFill>
        <p:spPr>
          <a:xfrm>
            <a:off x="941760" y="6508440"/>
            <a:ext cx="935640" cy="294480"/>
          </a:xfrm>
          <a:prstGeom prst="rect">
            <a:avLst/>
          </a:prstGeom>
          <a:ln>
            <a:noFill/>
          </a:ln>
        </p:spPr>
      </p:pic>
      <p:pic>
        <p:nvPicPr>
          <p:cNvPr id="222" name="Grafik 7"/>
          <p:cNvPicPr/>
          <p:nvPr/>
        </p:nvPicPr>
        <p:blipFill>
          <a:blip r:embed="rId16"/>
          <a:stretch/>
        </p:blipFill>
        <p:spPr>
          <a:xfrm>
            <a:off x="2139480" y="6572160"/>
            <a:ext cx="695160" cy="203760"/>
          </a:xfrm>
          <a:prstGeom prst="rect">
            <a:avLst/>
          </a:prstGeom>
          <a:ln>
            <a:noFill/>
          </a:ln>
        </p:spPr>
      </p:pic>
      <p:sp>
        <p:nvSpPr>
          <p:cNvPr id="223" name="PlaceHolder 2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000" b="1" strike="noStrike" spc="-1">
                <a:solidFill>
                  <a:srgbClr val="009FDF"/>
                </a:solidFill>
                <a:latin typeface="Arial"/>
              </a:rPr>
              <a:t>Click to edit Master title style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407880" y="1406520"/>
            <a:ext cx="11375640" cy="50097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Master text styles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Second level</a:t>
            </a:r>
          </a:p>
          <a:p>
            <a:pPr marL="895320" lvl="2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level</a:t>
            </a:r>
          </a:p>
          <a:p>
            <a:pPr marL="1162080" lvl="3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level</a:t>
            </a:r>
          </a:p>
          <a:p>
            <a:pPr marL="1438200" lvl="4" indent="-27576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stomShape 1" hidden="1"/>
          <p:cNvSpPr/>
          <p:nvPr/>
        </p:nvSpPr>
        <p:spPr>
          <a:xfrm>
            <a:off x="10848600" y="6580800"/>
            <a:ext cx="935280" cy="18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1000" b="1" strike="noStrike" spc="-1">
                <a:solidFill>
                  <a:srgbClr val="000000"/>
                </a:solidFill>
                <a:latin typeface="Arial"/>
              </a:rPr>
              <a:t>Seite </a:t>
            </a:r>
            <a:fld id="{5E76ED3A-7B28-4AA3-97A7-4C9DCB4667E4}" type="slidenum">
              <a:rPr lang="de-DE" sz="1000" b="1" strike="noStrike" spc="-1">
                <a:solidFill>
                  <a:srgbClr val="000000"/>
                </a:solidFill>
                <a:latin typeface="Arial"/>
              </a:rPr>
              <a:t>‹Nr.›</a:t>
            </a:fld>
            <a:endParaRPr lang="de-DE" sz="1000" b="0" strike="noStrike" spc="-1">
              <a:latin typeface="Arial"/>
            </a:endParaRPr>
          </a:p>
        </p:txBody>
      </p:sp>
      <p:pic>
        <p:nvPicPr>
          <p:cNvPr id="262" name="Grafik 9"/>
          <p:cNvPicPr/>
          <p:nvPr/>
        </p:nvPicPr>
        <p:blipFill>
          <a:blip r:embed="rId15"/>
          <a:stretch/>
        </p:blipFill>
        <p:spPr>
          <a:xfrm>
            <a:off x="403200" y="6613920"/>
            <a:ext cx="325080" cy="100440"/>
          </a:xfrm>
          <a:prstGeom prst="rect">
            <a:avLst/>
          </a:prstGeom>
          <a:ln>
            <a:noFill/>
          </a:ln>
        </p:spPr>
      </p:pic>
      <p:pic>
        <p:nvPicPr>
          <p:cNvPr id="263" name="Picture 2" descr="C:\Users\carolin\Desktop\Arbeit\temp\logo-tw-4c-druck.jpg"/>
          <p:cNvPicPr/>
          <p:nvPr/>
        </p:nvPicPr>
        <p:blipFill>
          <a:blip r:embed="rId16"/>
          <a:stretch/>
        </p:blipFill>
        <p:spPr>
          <a:xfrm>
            <a:off x="941760" y="6508440"/>
            <a:ext cx="935640" cy="294480"/>
          </a:xfrm>
          <a:prstGeom prst="rect">
            <a:avLst/>
          </a:prstGeom>
          <a:ln>
            <a:noFill/>
          </a:ln>
        </p:spPr>
      </p:pic>
      <p:pic>
        <p:nvPicPr>
          <p:cNvPr id="264" name="Grafik 7"/>
          <p:cNvPicPr/>
          <p:nvPr/>
        </p:nvPicPr>
        <p:blipFill>
          <a:blip r:embed="rId17"/>
          <a:stretch/>
        </p:blipFill>
        <p:spPr>
          <a:xfrm>
            <a:off x="2139480" y="6572160"/>
            <a:ext cx="695160" cy="203760"/>
          </a:xfrm>
          <a:prstGeom prst="rect">
            <a:avLst/>
          </a:prstGeom>
          <a:ln>
            <a:noFill/>
          </a:ln>
        </p:spPr>
      </p:pic>
      <p:sp>
        <p:nvSpPr>
          <p:cNvPr id="265" name="PlaceHolder 2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35107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de-DE" sz="6000" b="1" strike="noStrike" spc="-1">
                <a:solidFill>
                  <a:srgbClr val="009FDF"/>
                </a:solidFill>
                <a:latin typeface="Arial"/>
              </a:rPr>
              <a:t>Mastertitelformat bearbeiten</a:t>
            </a:r>
            <a:endParaRPr lang="en-US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6180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36180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6180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36180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61800" algn="l"/>
              </a:tabLst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61800" algn="l"/>
              </a:tabLst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61800" algn="l"/>
              </a:tabLst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 hidden="1"/>
          <p:cNvSpPr/>
          <p:nvPr/>
        </p:nvSpPr>
        <p:spPr>
          <a:xfrm>
            <a:off x="10848600" y="6580800"/>
            <a:ext cx="935280" cy="18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1000" b="1" strike="noStrike" spc="-1">
                <a:solidFill>
                  <a:srgbClr val="000000"/>
                </a:solidFill>
                <a:latin typeface="Arial"/>
              </a:rPr>
              <a:t>Seite </a:t>
            </a:r>
            <a:fld id="{9662B57A-F6FA-4F31-B784-6A04F3E69EFD}" type="slidenum">
              <a:rPr lang="de-DE" sz="1000" b="1" strike="noStrike" spc="-1">
                <a:solidFill>
                  <a:srgbClr val="000000"/>
                </a:solidFill>
                <a:latin typeface="Arial"/>
              </a:rPr>
              <a:t>‹Nr.›</a:t>
            </a:fld>
            <a:endParaRPr lang="de-DE" sz="1000" b="0" strike="noStrike" spc="-1">
              <a:latin typeface="Arial"/>
            </a:endParaRPr>
          </a:p>
        </p:txBody>
      </p:sp>
      <p:pic>
        <p:nvPicPr>
          <p:cNvPr id="304" name="Grafik 9"/>
          <p:cNvPicPr/>
          <p:nvPr/>
        </p:nvPicPr>
        <p:blipFill>
          <a:blip r:embed="rId14"/>
          <a:stretch/>
        </p:blipFill>
        <p:spPr>
          <a:xfrm>
            <a:off x="403200" y="6613920"/>
            <a:ext cx="325080" cy="100440"/>
          </a:xfrm>
          <a:prstGeom prst="rect">
            <a:avLst/>
          </a:prstGeom>
          <a:ln>
            <a:noFill/>
          </a:ln>
        </p:spPr>
      </p:pic>
      <p:pic>
        <p:nvPicPr>
          <p:cNvPr id="305" name="Picture 2" descr="C:\Users\carolin\Desktop\Arbeit\temp\logo-tw-4c-druck.jpg"/>
          <p:cNvPicPr/>
          <p:nvPr/>
        </p:nvPicPr>
        <p:blipFill>
          <a:blip r:embed="rId15"/>
          <a:stretch/>
        </p:blipFill>
        <p:spPr>
          <a:xfrm>
            <a:off x="941760" y="6508440"/>
            <a:ext cx="935640" cy="294480"/>
          </a:xfrm>
          <a:prstGeom prst="rect">
            <a:avLst/>
          </a:prstGeom>
          <a:ln>
            <a:noFill/>
          </a:ln>
        </p:spPr>
      </p:pic>
      <p:pic>
        <p:nvPicPr>
          <p:cNvPr id="306" name="Grafik 7"/>
          <p:cNvPicPr/>
          <p:nvPr/>
        </p:nvPicPr>
        <p:blipFill>
          <a:blip r:embed="rId16"/>
          <a:stretch/>
        </p:blipFill>
        <p:spPr>
          <a:xfrm>
            <a:off x="2139480" y="6572160"/>
            <a:ext cx="695160" cy="203760"/>
          </a:xfrm>
          <a:prstGeom prst="rect">
            <a:avLst/>
          </a:prstGeom>
          <a:ln>
            <a:noFill/>
          </a:ln>
        </p:spPr>
      </p:pic>
      <p:pic>
        <p:nvPicPr>
          <p:cNvPr id="307" name="Grafik 3"/>
          <p:cNvPicPr/>
          <p:nvPr/>
        </p:nvPicPr>
        <p:blipFill>
          <a:blip r:embed="rId14"/>
          <a:stretch/>
        </p:blipFill>
        <p:spPr>
          <a:xfrm>
            <a:off x="408600" y="4587120"/>
            <a:ext cx="598320" cy="184680"/>
          </a:xfrm>
          <a:prstGeom prst="rect">
            <a:avLst/>
          </a:prstGeom>
          <a:ln>
            <a:noFill/>
          </a:ln>
        </p:spPr>
      </p:pic>
      <p:sp>
        <p:nvSpPr>
          <p:cNvPr id="308" name="CustomShape 2"/>
          <p:cNvSpPr/>
          <p:nvPr/>
        </p:nvSpPr>
        <p:spPr>
          <a:xfrm>
            <a:off x="395280" y="3980160"/>
            <a:ext cx="4571640" cy="37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sz="1800" b="1" strike="noStrike" spc="-1">
                <a:solidFill>
                  <a:srgbClr val="000000"/>
                </a:solidFill>
                <a:latin typeface="Arial"/>
              </a:rPr>
              <a:t>Kontakt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309" name="CustomShape 3"/>
          <p:cNvSpPr/>
          <p:nvPr/>
        </p:nvSpPr>
        <p:spPr>
          <a:xfrm>
            <a:off x="395280" y="4516560"/>
            <a:ext cx="2700360" cy="189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604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	Deutsches 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71604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Elektronen-Synchrotron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716040" algn="l"/>
              </a:tabLst>
            </a:pPr>
            <a:endParaRPr lang="de-DE" sz="18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71604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www.desy.de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3600000" y="4516560"/>
            <a:ext cx="5148360" cy="18997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Mastertextformat bearbeiten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Zweite Ebene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Ebene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Ebene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Fünfte Ebene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spektrum.de/news/kosmische-strahlung-zeigt-unbekannte-kammer/1515253" TargetMode="Externa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2.jpeg"/><Relationship Id="rId4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5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CCfWJlQ57Kw" TargetMode="Externa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png"/><Relationship Id="rId7" Type="http://schemas.openxmlformats.org/officeDocument/2006/relationships/image" Target="../media/image73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ilchenwelt.de/material/band3/" TargetMode="External"/><Relationship Id="rId7" Type="http://schemas.openxmlformats.org/officeDocument/2006/relationships/image" Target="../media/image7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ilchenwelt.de/material/nebelkammer-bauanleitun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8.jpeg"/><Relationship Id="rId4" Type="http://schemas.openxmlformats.org/officeDocument/2006/relationships/image" Target="../media/image9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://icd.desy.de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9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hyperlink" Target="https://www.friedrich-verlag.de/physik/astrophysik-relativitaetstheorie/cosmicweb-7483" TargetMode="External"/><Relationship Id="rId1" Type="http://schemas.openxmlformats.org/officeDocument/2006/relationships/slideLayout" Target="../slideLayouts/slideLayout1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9.png"/><Relationship Id="rId7" Type="http://schemas.openxmlformats.org/officeDocument/2006/relationships/image" Target="../media/image108.tif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extShape 1"/>
          <p:cNvSpPr txBox="1"/>
          <p:nvPr/>
        </p:nvSpPr>
        <p:spPr>
          <a:xfrm>
            <a:off x="407880" y="349560"/>
            <a:ext cx="11375640" cy="1854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de-DE" sz="4000" b="1" strike="noStrike" spc="-1" dirty="0" err="1">
                <a:solidFill>
                  <a:srgbClr val="009FDF"/>
                </a:solidFill>
                <a:latin typeface="Arial"/>
              </a:rPr>
              <a:t>Cosmic@Web</a:t>
            </a:r>
            <a:r>
              <a:rPr lang="de-DE" sz="4000" b="1" strike="noStrike" spc="-1" dirty="0">
                <a:solidFill>
                  <a:srgbClr val="009FDF"/>
                </a:solidFill>
                <a:latin typeface="Arial"/>
              </a:rPr>
              <a:t> 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de-DE" sz="3000" b="1" strike="noStrike" spc="-1" dirty="0">
                <a:solidFill>
                  <a:srgbClr val="F28E00"/>
                </a:solidFill>
                <a:latin typeface="Arial"/>
              </a:rPr>
              <a:t>Eine </a:t>
            </a:r>
            <a:r>
              <a:rPr lang="de-DE" sz="3000" b="1" strike="noStrike" spc="-1" dirty="0" smtClean="0">
                <a:solidFill>
                  <a:srgbClr val="F28E00"/>
                </a:solidFill>
                <a:latin typeface="Arial"/>
              </a:rPr>
              <a:t>Online-Lernplattform</a:t>
            </a:r>
            <a:br>
              <a:rPr lang="de-DE" sz="3000" b="1" strike="noStrike" spc="-1" dirty="0" smtClean="0">
                <a:solidFill>
                  <a:srgbClr val="F28E00"/>
                </a:solidFill>
                <a:latin typeface="Arial"/>
              </a:rPr>
            </a:br>
            <a:r>
              <a:rPr lang="de-DE" sz="3000" b="1" strike="noStrike" spc="-1" dirty="0" smtClean="0">
                <a:solidFill>
                  <a:srgbClr val="F28E00"/>
                </a:solidFill>
                <a:latin typeface="Arial"/>
              </a:rPr>
              <a:t> </a:t>
            </a:r>
            <a:r>
              <a:rPr lang="de-DE" sz="3000" b="1" strike="noStrike" spc="-1" dirty="0">
                <a:solidFill>
                  <a:srgbClr val="F28E00"/>
                </a:solidFill>
                <a:latin typeface="Arial"/>
              </a:rPr>
              <a:t>zur Astroteilchenphysik</a:t>
            </a:r>
            <a:r>
              <a:rPr dirty="0"/>
              <a:t/>
            </a:r>
            <a:br>
              <a:rPr dirty="0"/>
            </a:b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TextShape 2"/>
          <p:cNvSpPr txBox="1"/>
          <p:nvPr/>
        </p:nvSpPr>
        <p:spPr>
          <a:xfrm>
            <a:off x="407880" y="2334960"/>
            <a:ext cx="11375640" cy="1525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de-DE" sz="32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de-DE" sz="32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356" name="TextShape 3"/>
          <p:cNvSpPr txBox="1"/>
          <p:nvPr/>
        </p:nvSpPr>
        <p:spPr>
          <a:xfrm>
            <a:off x="414360" y="4096800"/>
            <a:ext cx="11369160" cy="988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Philipp Lindenau, </a:t>
            </a: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Niklas Herff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Forschung trifft Schule - Lehrpersonenfortbildung Teilchenphysik - Darmstadt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pc="-1" smtClean="0">
                <a:solidFill>
                  <a:srgbClr val="000000"/>
                </a:solidFill>
                <a:latin typeface="Arial"/>
              </a:rPr>
              <a:t>11.-13.04.2022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7" name="Picture 2" descr="C:\Users\carolin\Desktop\Arbeit\temp\logo-tw-4c-druck.jpg"/>
          <p:cNvPicPr/>
          <p:nvPr/>
        </p:nvPicPr>
        <p:blipFill>
          <a:blip r:embed="rId2"/>
          <a:stretch/>
        </p:blipFill>
        <p:spPr>
          <a:xfrm>
            <a:off x="5879880" y="5670000"/>
            <a:ext cx="2520000" cy="793800"/>
          </a:xfrm>
          <a:prstGeom prst="rect">
            <a:avLst/>
          </a:prstGeom>
          <a:ln>
            <a:noFill/>
          </a:ln>
        </p:spPr>
      </p:pic>
      <p:pic>
        <p:nvPicPr>
          <p:cNvPr id="358" name="Grafik 8"/>
          <p:cNvPicPr/>
          <p:nvPr/>
        </p:nvPicPr>
        <p:blipFill>
          <a:blip r:embed="rId3"/>
          <a:stretch/>
        </p:blipFill>
        <p:spPr>
          <a:xfrm>
            <a:off x="8688240" y="5792040"/>
            <a:ext cx="1872000" cy="549000"/>
          </a:xfrm>
          <a:prstGeom prst="rect">
            <a:avLst/>
          </a:prstGeom>
          <a:ln>
            <a:noFill/>
          </a:ln>
        </p:spPr>
      </p:pic>
      <p:sp>
        <p:nvSpPr>
          <p:cNvPr id="359" name="CustomShape 4"/>
          <p:cNvSpPr/>
          <p:nvPr/>
        </p:nvSpPr>
        <p:spPr>
          <a:xfrm>
            <a:off x="0" y="0"/>
            <a:ext cx="12191760" cy="130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1800" b="0" strike="noStrike" spc="-1">
              <a:latin typeface="Arial"/>
            </a:endParaRPr>
          </a:p>
        </p:txBody>
      </p:sp>
      <p:pic>
        <p:nvPicPr>
          <p:cNvPr id="360" name="Grafik 9"/>
          <p:cNvPicPr/>
          <p:nvPr/>
        </p:nvPicPr>
        <p:blipFill>
          <a:blip r:embed="rId4"/>
          <a:stretch/>
        </p:blipFill>
        <p:spPr>
          <a:xfrm>
            <a:off x="3789000" y="5730480"/>
            <a:ext cx="1802520" cy="628920"/>
          </a:xfrm>
          <a:prstGeom prst="rect">
            <a:avLst/>
          </a:prstGeom>
          <a:ln>
            <a:noFill/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6E48BB4-E9D3-1744-B0D1-6CC9DE6F79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893" y="337812"/>
            <a:ext cx="5569627" cy="348101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D72BB3-AB99-7345-AB2A-0B7FBEBF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BEAFCF-3707-294B-AF77-838EA4FCCD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Kosmische Boten </a:t>
            </a:r>
            <a:r>
              <a:rPr lang="de-DE" dirty="0"/>
              <a:t>helfen die Objekte im Universum zu erforschen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73E62F0-0101-7F4A-86D2-F69D5BC56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32" y="1360640"/>
            <a:ext cx="9022014" cy="5147749"/>
          </a:xfrm>
          <a:prstGeom prst="rect">
            <a:avLst/>
          </a:prstGeom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4720FB3-1810-3749-8A7C-280BD462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7688" y="6580800"/>
            <a:ext cx="6084675" cy="4571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0056440" y="1360640"/>
            <a:ext cx="2016224" cy="412420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DE" sz="2600" dirty="0" smtClean="0">
                <a:solidFill>
                  <a:schemeClr val="bg1"/>
                </a:solidFill>
              </a:rPr>
              <a:t>Quiz</a:t>
            </a:r>
          </a:p>
          <a:p>
            <a:endParaRPr lang="de-DE" sz="2600" dirty="0">
              <a:solidFill>
                <a:schemeClr val="bg1"/>
              </a:solidFill>
            </a:endParaRPr>
          </a:p>
          <a:p>
            <a:pPr algn="ctr"/>
            <a:r>
              <a:rPr lang="de-DE" sz="2000" dirty="0" smtClean="0">
                <a:solidFill>
                  <a:schemeClr val="bg1"/>
                </a:solidFill>
              </a:rPr>
              <a:t>Welches Teilchen passt zu welcher Linie?</a:t>
            </a:r>
          </a:p>
          <a:p>
            <a:endParaRPr lang="de-DE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smtClean="0">
                <a:solidFill>
                  <a:srgbClr val="FFFF00"/>
                </a:solidFill>
              </a:rPr>
              <a:t>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Up</a:t>
            </a:r>
            <a:r>
              <a:rPr lang="de-DE" sz="2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-Quark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smtClean="0">
                <a:solidFill>
                  <a:srgbClr val="FF0000"/>
                </a:solidFill>
              </a:rPr>
              <a:t>Photon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smtClean="0">
                <a:solidFill>
                  <a:srgbClr val="00B050"/>
                </a:solidFill>
              </a:rPr>
              <a:t>Neutrino</a:t>
            </a:r>
          </a:p>
        </p:txBody>
      </p:sp>
      <p:sp>
        <p:nvSpPr>
          <p:cNvPr id="5" name="Rechteck 4"/>
          <p:cNvSpPr/>
          <p:nvPr/>
        </p:nvSpPr>
        <p:spPr>
          <a:xfrm>
            <a:off x="7752184" y="2996952"/>
            <a:ext cx="792088" cy="22138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960096" y="4437112"/>
            <a:ext cx="792088" cy="22138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672064" y="5362060"/>
            <a:ext cx="792088" cy="22138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01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D72BB3-AB99-7345-AB2A-0B7FBEBF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BEAFCF-3707-294B-AF77-838EA4FCCD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Kosmische Boten </a:t>
            </a:r>
            <a:r>
              <a:rPr lang="de-DE" dirty="0"/>
              <a:t>helfen die Objekte im Universum zu erforschen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73E62F0-0101-7F4A-86D2-F69D5BC56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32" y="1360640"/>
            <a:ext cx="9022014" cy="5147749"/>
          </a:xfrm>
          <a:prstGeom prst="rect">
            <a:avLst/>
          </a:prstGeom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4720FB3-1810-3749-8A7C-280BD462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7688" y="6580800"/>
            <a:ext cx="6084675" cy="4571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6960096" y="4437112"/>
            <a:ext cx="792088" cy="22138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672064" y="5362060"/>
            <a:ext cx="792088" cy="22138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056440" y="1360640"/>
            <a:ext cx="2016224" cy="412420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DE" sz="2600" dirty="0" smtClean="0">
                <a:solidFill>
                  <a:schemeClr val="bg1"/>
                </a:solidFill>
              </a:rPr>
              <a:t>Quiz</a:t>
            </a:r>
          </a:p>
          <a:p>
            <a:endParaRPr lang="de-DE" sz="2600" dirty="0">
              <a:solidFill>
                <a:schemeClr val="bg1"/>
              </a:solidFill>
            </a:endParaRPr>
          </a:p>
          <a:p>
            <a:pPr algn="ctr"/>
            <a:r>
              <a:rPr lang="de-DE" sz="2000" dirty="0" smtClean="0">
                <a:solidFill>
                  <a:schemeClr val="bg1"/>
                </a:solidFill>
              </a:rPr>
              <a:t>Welches Teilchen passt zu welcher Linie?</a:t>
            </a:r>
          </a:p>
          <a:p>
            <a:endParaRPr lang="de-DE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 smtClean="0">
                <a:solidFill>
                  <a:srgbClr val="FFFF00"/>
                </a:solidFill>
              </a:rPr>
              <a:t>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Up</a:t>
            </a:r>
            <a:r>
              <a:rPr lang="de-DE" sz="2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-Quark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smtClean="0">
                <a:solidFill>
                  <a:srgbClr val="FF0000"/>
                </a:solidFill>
              </a:rPr>
              <a:t>Photon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smtClean="0">
                <a:solidFill>
                  <a:srgbClr val="00B050"/>
                </a:solidFill>
              </a:rPr>
              <a:t>Neutrino</a:t>
            </a:r>
          </a:p>
        </p:txBody>
      </p:sp>
    </p:spTree>
    <p:extLst>
      <p:ext uri="{BB962C8B-B14F-4D97-AF65-F5344CB8AC3E}">
        <p14:creationId xmlns:p14="http://schemas.microsoft.com/office/powerpoint/2010/main" val="21207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D72BB3-AB99-7345-AB2A-0B7FBEBF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BEAFCF-3707-294B-AF77-838EA4FCCD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Kosmische Boten </a:t>
            </a:r>
            <a:r>
              <a:rPr lang="de-DE" dirty="0"/>
              <a:t>helfen die Objekte im Universum zu erforschen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73E62F0-0101-7F4A-86D2-F69D5BC56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32" y="1360640"/>
            <a:ext cx="9022014" cy="5147749"/>
          </a:xfrm>
          <a:prstGeom prst="rect">
            <a:avLst/>
          </a:prstGeom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4720FB3-1810-3749-8A7C-280BD462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7688" y="6580800"/>
            <a:ext cx="6084675" cy="4571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6672064" y="5362060"/>
            <a:ext cx="792088" cy="22138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056440" y="1360640"/>
            <a:ext cx="2016224" cy="412420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DE" sz="2600" dirty="0" smtClean="0">
                <a:solidFill>
                  <a:schemeClr val="bg1"/>
                </a:solidFill>
              </a:rPr>
              <a:t>Quiz</a:t>
            </a:r>
          </a:p>
          <a:p>
            <a:endParaRPr lang="de-DE" sz="2600" dirty="0">
              <a:solidFill>
                <a:schemeClr val="bg1"/>
              </a:solidFill>
            </a:endParaRPr>
          </a:p>
          <a:p>
            <a:pPr algn="ctr"/>
            <a:r>
              <a:rPr lang="de-DE" sz="2000" dirty="0" smtClean="0">
                <a:solidFill>
                  <a:schemeClr val="bg1"/>
                </a:solidFill>
              </a:rPr>
              <a:t>Welches Teilchen passt zu welcher Linie?</a:t>
            </a:r>
          </a:p>
          <a:p>
            <a:endParaRPr lang="de-DE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 smtClean="0">
                <a:solidFill>
                  <a:srgbClr val="FFFF00"/>
                </a:solidFill>
              </a:rPr>
              <a:t>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Up</a:t>
            </a:r>
            <a:r>
              <a:rPr lang="de-DE" sz="2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-Quark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smtClean="0">
                <a:solidFill>
                  <a:srgbClr val="FF0000"/>
                </a:solidFill>
              </a:rPr>
              <a:t>Photon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 smtClean="0">
                <a:solidFill>
                  <a:srgbClr val="00B050"/>
                </a:solidFill>
              </a:rPr>
              <a:t>Neutrino</a:t>
            </a:r>
          </a:p>
        </p:txBody>
      </p:sp>
    </p:spTree>
    <p:extLst>
      <p:ext uri="{BB962C8B-B14F-4D97-AF65-F5344CB8AC3E}">
        <p14:creationId xmlns:p14="http://schemas.microsoft.com/office/powerpoint/2010/main" val="104726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D72BB3-AB99-7345-AB2A-0B7FBEBF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BEAFCF-3707-294B-AF77-838EA4FCCD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Kosmische Boten </a:t>
            </a:r>
            <a:r>
              <a:rPr lang="de-DE" dirty="0"/>
              <a:t>helfen die Objekte im Universum zu erforschen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73E62F0-0101-7F4A-86D2-F69D5BC56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32" y="1360640"/>
            <a:ext cx="9022014" cy="5147749"/>
          </a:xfrm>
          <a:prstGeom prst="rect">
            <a:avLst/>
          </a:prstGeom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4720FB3-1810-3749-8A7C-280BD462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7688" y="6580800"/>
            <a:ext cx="6084675" cy="4571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056440" y="1360640"/>
            <a:ext cx="2016224" cy="412420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DE" sz="2600" dirty="0" smtClean="0">
                <a:solidFill>
                  <a:schemeClr val="bg1"/>
                </a:solidFill>
              </a:rPr>
              <a:t>Quiz</a:t>
            </a:r>
          </a:p>
          <a:p>
            <a:endParaRPr lang="de-DE" sz="2600" dirty="0">
              <a:solidFill>
                <a:schemeClr val="bg1"/>
              </a:solidFill>
            </a:endParaRPr>
          </a:p>
          <a:p>
            <a:pPr algn="ctr"/>
            <a:r>
              <a:rPr lang="de-DE" sz="2000" dirty="0" smtClean="0">
                <a:solidFill>
                  <a:schemeClr val="bg1"/>
                </a:solidFill>
              </a:rPr>
              <a:t>Welches Teilchen passt zu welcher Linie?</a:t>
            </a:r>
          </a:p>
          <a:p>
            <a:endParaRPr lang="de-DE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 smtClean="0">
                <a:solidFill>
                  <a:srgbClr val="FFFF00"/>
                </a:solidFill>
              </a:rPr>
              <a:t>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Up</a:t>
            </a:r>
            <a:r>
              <a:rPr lang="de-DE" sz="2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-Quark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 smtClean="0">
                <a:solidFill>
                  <a:srgbClr val="FF0000"/>
                </a:solidFill>
              </a:rPr>
              <a:t>Photon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 smtClean="0">
                <a:solidFill>
                  <a:srgbClr val="00B050"/>
                </a:solidFill>
              </a:rPr>
              <a:t>Neutrino</a:t>
            </a:r>
          </a:p>
        </p:txBody>
      </p:sp>
    </p:spTree>
    <p:extLst>
      <p:ext uri="{BB962C8B-B14F-4D97-AF65-F5344CB8AC3E}">
        <p14:creationId xmlns:p14="http://schemas.microsoft.com/office/powerpoint/2010/main" val="286186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D72BB3-AB99-7345-AB2A-0B7FBEBF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BEAFCF-3707-294B-AF77-838EA4FCCD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Kosmische Boten </a:t>
            </a:r>
            <a:r>
              <a:rPr lang="de-DE" dirty="0"/>
              <a:t>helfen die Objekte im Universum zu erforschen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73E62F0-0101-7F4A-86D2-F69D5BC56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32" y="1360640"/>
            <a:ext cx="9022014" cy="5147749"/>
          </a:xfrm>
          <a:prstGeom prst="rect">
            <a:avLst/>
          </a:prstGeom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4720FB3-1810-3749-8A7C-280BD462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7688" y="6580800"/>
            <a:ext cx="6084675" cy="4571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056440" y="1360640"/>
            <a:ext cx="2016224" cy="48320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200" dirty="0" smtClean="0">
                <a:solidFill>
                  <a:schemeClr val="bg1"/>
                </a:solidFill>
              </a:rPr>
              <a:t>Quarks bewegen sich niemals einzeln durch das Universum sondern immer mit anderen Quarks als zusammen-gesetzte Teilchen (</a:t>
            </a:r>
            <a:r>
              <a:rPr lang="de-DE" sz="2200" dirty="0" err="1" smtClean="0">
                <a:solidFill>
                  <a:schemeClr val="bg1"/>
                </a:solidFill>
              </a:rPr>
              <a:t>Confinement</a:t>
            </a:r>
            <a:r>
              <a:rPr lang="de-DE" sz="2200" dirty="0" smtClean="0">
                <a:solidFill>
                  <a:schemeClr val="bg1"/>
                </a:solidFill>
              </a:rPr>
              <a:t>)</a:t>
            </a:r>
            <a:endParaRPr lang="de-DE" sz="2200" strike="sngStrike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28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CustomShape 1"/>
          <p:cNvSpPr/>
          <p:nvPr/>
        </p:nvSpPr>
        <p:spPr>
          <a:xfrm>
            <a:off x="307800" y="787320"/>
            <a:ext cx="2366640" cy="366120"/>
          </a:xfrm>
          <a:prstGeom prst="rect">
            <a:avLst/>
          </a:prstGeom>
          <a:noFill/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rIns="90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F18F1F"/>
                </a:solidFill>
                <a:latin typeface="Arial"/>
              </a:rPr>
              <a:t>Galaktische Quellen</a:t>
            </a:r>
            <a:endParaRPr lang="de-DE" sz="1800" b="0" strike="noStrike" spc="-1" dirty="0">
              <a:latin typeface="Arial"/>
            </a:endParaRPr>
          </a:p>
        </p:txBody>
      </p:sp>
      <p:sp>
        <p:nvSpPr>
          <p:cNvPr id="417" name="TextShape 2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000" b="1" strike="noStrike" spc="-1">
                <a:solidFill>
                  <a:srgbClr val="009FDF"/>
                </a:solidFill>
                <a:latin typeface="Arial"/>
              </a:rPr>
              <a:t>(Mögliche) </a:t>
            </a: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Quellen von Kosmischen Teilchen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19" name="image.png" descr="image.png"/>
          <p:cNvPicPr/>
          <p:nvPr/>
        </p:nvPicPr>
        <p:blipFill>
          <a:blip r:embed="rId2"/>
          <a:srcRect t="1321" r="50582" b="1321"/>
          <a:stretch/>
        </p:blipFill>
        <p:spPr>
          <a:xfrm>
            <a:off x="8719560" y="4273200"/>
            <a:ext cx="1843920" cy="2239560"/>
          </a:xfrm>
          <a:prstGeom prst="rect">
            <a:avLst/>
          </a:prstGeom>
          <a:ln w="12600">
            <a:noFill/>
          </a:ln>
          <a:effectLst>
            <a:outerShdw blurRad="177800" dist="101314" dir="2700000" rotWithShape="0">
              <a:srgbClr val="000000">
                <a:alpha val="75000"/>
              </a:srgbClr>
            </a:outerShdw>
          </a:effectLst>
        </p:spPr>
      </p:pic>
      <p:sp>
        <p:nvSpPr>
          <p:cNvPr id="420" name="Freeform 4"/>
          <p:cNvSpPr/>
          <p:nvPr/>
        </p:nvSpPr>
        <p:spPr>
          <a:xfrm>
            <a:off x="9832971" y="3341520"/>
            <a:ext cx="1461018" cy="124920"/>
          </a:xfrm>
          <a:custGeom>
            <a:avLst/>
            <a:gdLst/>
            <a:ahLst/>
            <a:cxnLst/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ln w="25560">
            <a:noFill/>
          </a:ln>
        </p:spPr>
        <p:txBody>
          <a:bodyPr lIns="0" tIns="0" rIns="0" bIns="0" anchorCtr="1">
            <a:noAutofit/>
          </a:bodyPr>
          <a:lstStyle/>
          <a:p>
            <a:pPr>
              <a:lnSpc>
                <a:spcPct val="8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Gamma-Ray Bursts</a:t>
            </a:r>
            <a:r>
              <a:rPr dirty="0"/>
              <a:t/>
            </a:r>
            <a:br>
              <a:rPr dirty="0"/>
            </a:b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(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</a:rPr>
              <a:t>GRB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</a:rPr>
              <a:t>080319B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</a:rPr>
              <a:t>Röntgen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, SWIFT) </a:t>
            </a:r>
            <a:endParaRPr lang="de-DE" sz="1600" b="0" strike="noStrike" spc="-1" dirty="0">
              <a:latin typeface="Arial"/>
            </a:endParaRPr>
          </a:p>
        </p:txBody>
      </p:sp>
      <p:sp>
        <p:nvSpPr>
          <p:cNvPr id="421" name="Freeform 5"/>
          <p:cNvSpPr/>
          <p:nvPr/>
        </p:nvSpPr>
        <p:spPr>
          <a:xfrm>
            <a:off x="4952547" y="3645000"/>
            <a:ext cx="2286305" cy="390240"/>
          </a:xfrm>
          <a:custGeom>
            <a:avLst/>
            <a:gdLst/>
            <a:ahLst/>
            <a:cxnLst/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ln w="25560">
            <a:noFill/>
          </a:ln>
        </p:spPr>
        <p:txBody>
          <a:bodyPr lIns="0" tIns="0" rIns="0" bIns="0" anchorCtr="1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</a:rPr>
              <a:t>Aktive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</a:rPr>
              <a:t>Galaxienkerne</a:t>
            </a:r>
            <a:endParaRPr lang="de-DE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(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</a:rPr>
              <a:t>künstlerische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</a:rPr>
              <a:t>Darstellung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)</a:t>
            </a:r>
            <a:endParaRPr lang="de-DE" sz="1600" b="0" strike="noStrike" spc="-1" dirty="0">
              <a:latin typeface="Arial"/>
            </a:endParaRPr>
          </a:p>
        </p:txBody>
      </p:sp>
      <p:pic>
        <p:nvPicPr>
          <p:cNvPr id="422" name="image.jpg" descr="image.jpg"/>
          <p:cNvPicPr/>
          <p:nvPr/>
        </p:nvPicPr>
        <p:blipFill>
          <a:blip r:embed="rId3"/>
          <a:srcRect l="10280" r="12397"/>
          <a:stretch/>
        </p:blipFill>
        <p:spPr>
          <a:xfrm>
            <a:off x="5063760" y="4359240"/>
            <a:ext cx="1866960" cy="2125440"/>
          </a:xfrm>
          <a:prstGeom prst="rect">
            <a:avLst/>
          </a:prstGeom>
          <a:ln w="12600">
            <a:noFill/>
          </a:ln>
          <a:effectLst>
            <a:outerShdw blurRad="177800" dist="101314" dir="2700000" rotWithShape="0">
              <a:srgbClr val="000000">
                <a:alpha val="75000"/>
              </a:srgbClr>
            </a:outerShdw>
          </a:effectLst>
        </p:spPr>
      </p:pic>
      <p:pic>
        <p:nvPicPr>
          <p:cNvPr id="423" name="glowing-sun-prominence_6594_600x450.jpg" descr="glowing-sun-prominence_6594_600x450.jpg"/>
          <p:cNvPicPr/>
          <p:nvPr/>
        </p:nvPicPr>
        <p:blipFill>
          <a:blip r:embed="rId4"/>
          <a:srcRect l="11893" t="8886" r="10090" b="5400"/>
          <a:stretch/>
        </p:blipFill>
        <p:spPr>
          <a:xfrm>
            <a:off x="1625760" y="1591560"/>
            <a:ext cx="2277720" cy="1874880"/>
          </a:xfrm>
          <a:prstGeom prst="rect">
            <a:avLst/>
          </a:prstGeom>
          <a:ln w="12600">
            <a:noFill/>
          </a:ln>
          <a:effectLst>
            <a:outerShdw blurRad="177800" dist="101314" dir="2700000" rotWithShape="0">
              <a:srgbClr val="000000">
                <a:alpha val="75000"/>
              </a:srgbClr>
            </a:outerShdw>
          </a:effectLst>
        </p:spPr>
      </p:pic>
      <p:pic>
        <p:nvPicPr>
          <p:cNvPr id="424" name="image.png" descr="image.png"/>
          <p:cNvPicPr/>
          <p:nvPr/>
        </p:nvPicPr>
        <p:blipFill>
          <a:blip r:embed="rId5"/>
          <a:stretch/>
        </p:blipFill>
        <p:spPr>
          <a:xfrm>
            <a:off x="5958720" y="1644840"/>
            <a:ext cx="3067200" cy="1899000"/>
          </a:xfrm>
          <a:prstGeom prst="rect">
            <a:avLst/>
          </a:prstGeom>
          <a:ln w="12600">
            <a:noFill/>
          </a:ln>
          <a:effectLst>
            <a:outerShdw blurRad="177800" dist="101314" dir="2700000" rotWithShape="0">
              <a:srgbClr val="000000">
                <a:alpha val="75000"/>
              </a:srgbClr>
            </a:outerShdw>
          </a:effectLst>
        </p:spPr>
      </p:pic>
      <p:sp>
        <p:nvSpPr>
          <p:cNvPr id="425" name="Line 6"/>
          <p:cNvSpPr/>
          <p:nvPr/>
        </p:nvSpPr>
        <p:spPr>
          <a:xfrm>
            <a:off x="7422480" y="1045080"/>
            <a:ext cx="294840" cy="1800"/>
          </a:xfrm>
          <a:prstGeom prst="line">
            <a:avLst/>
          </a:prstGeom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Ctr="1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Doppelsternsysteme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(künstlerische Darstellung)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426" name="Line 7"/>
          <p:cNvSpPr/>
          <p:nvPr/>
        </p:nvSpPr>
        <p:spPr>
          <a:xfrm>
            <a:off x="1793520" y="3809880"/>
            <a:ext cx="1463400" cy="1440"/>
          </a:xfrm>
          <a:prstGeom prst="line">
            <a:avLst/>
          </a:prstGeom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Ctr="1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Supernovaüberreste</a:t>
            </a:r>
            <a:endParaRPr lang="de-DE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(SN1006, optisch, Radio, Röntgen)</a:t>
            </a:r>
            <a:endParaRPr lang="de-DE" sz="1600" b="0" strike="noStrike" spc="-1">
              <a:latin typeface="Arial"/>
            </a:endParaRPr>
          </a:p>
        </p:txBody>
      </p:sp>
      <p:pic>
        <p:nvPicPr>
          <p:cNvPr id="427" name="image.png" descr="image.png"/>
          <p:cNvPicPr/>
          <p:nvPr/>
        </p:nvPicPr>
        <p:blipFill>
          <a:blip r:embed="rId6"/>
          <a:srcRect l="16023" t="8333" r="13252" b="3309"/>
          <a:stretch/>
        </p:blipFill>
        <p:spPr>
          <a:xfrm>
            <a:off x="1858320" y="4398480"/>
            <a:ext cx="2083680" cy="1964160"/>
          </a:xfrm>
          <a:prstGeom prst="rect">
            <a:avLst/>
          </a:prstGeom>
          <a:ln w="12600">
            <a:noFill/>
          </a:ln>
          <a:effectLst>
            <a:outerShdw blurRad="177800" dist="101314" dir="2700000" rotWithShape="0">
              <a:srgbClr val="000000">
                <a:alpha val="75000"/>
              </a:srgbClr>
            </a:outerShdw>
          </a:effectLst>
        </p:spPr>
      </p:pic>
      <p:sp>
        <p:nvSpPr>
          <p:cNvPr id="428" name="Line 8"/>
          <p:cNvSpPr/>
          <p:nvPr/>
        </p:nvSpPr>
        <p:spPr>
          <a:xfrm flipH="1">
            <a:off x="1858320" y="1270080"/>
            <a:ext cx="450000" cy="226800"/>
          </a:xfrm>
          <a:prstGeom prst="line">
            <a:avLst/>
          </a:prstGeom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Ctr="1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Sonne</a:t>
            </a:r>
            <a:endParaRPr lang="de-D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b="0" strike="noStrike" spc="-1" dirty="0">
              <a:latin typeface="Arial"/>
            </a:endParaRPr>
          </a:p>
        </p:txBody>
      </p:sp>
      <p:sp>
        <p:nvSpPr>
          <p:cNvPr id="429" name="CustomShape 9"/>
          <p:cNvSpPr/>
          <p:nvPr/>
        </p:nvSpPr>
        <p:spPr>
          <a:xfrm>
            <a:off x="2584080" y="787320"/>
            <a:ext cx="3382920" cy="366120"/>
          </a:xfrm>
          <a:prstGeom prst="rect">
            <a:avLst/>
          </a:prstGeom>
          <a:noFill/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rIns="90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strike="noStrike" spc="-1" dirty="0">
                <a:solidFill>
                  <a:srgbClr val="F18F1F"/>
                </a:solidFill>
                <a:latin typeface="Arial"/>
              </a:rPr>
              <a:t>und </a:t>
            </a:r>
            <a:r>
              <a:rPr lang="de-DE" sz="1800" b="1" strike="noStrike" spc="-1" dirty="0" smtClean="0">
                <a:solidFill>
                  <a:srgbClr val="F18F1F"/>
                </a:solidFill>
                <a:latin typeface="Arial"/>
              </a:rPr>
              <a:t>e</a:t>
            </a:r>
            <a:r>
              <a:rPr lang="en-US" sz="1800" b="1" strike="noStrike" spc="-1" dirty="0" err="1" smtClean="0">
                <a:solidFill>
                  <a:srgbClr val="F18F1F"/>
                </a:solidFill>
                <a:latin typeface="Arial"/>
              </a:rPr>
              <a:t>xtragalaktische</a:t>
            </a:r>
            <a:r>
              <a:rPr lang="en-US" sz="1800" b="1" strike="noStrike" spc="-1" dirty="0" smtClean="0">
                <a:solidFill>
                  <a:srgbClr val="F18F1F"/>
                </a:solidFill>
                <a:latin typeface="Arial"/>
              </a:rPr>
              <a:t> </a:t>
            </a:r>
            <a:r>
              <a:rPr lang="en-US" sz="1800" b="1" strike="noStrike" spc="-1" dirty="0" err="1">
                <a:solidFill>
                  <a:srgbClr val="F18F1F"/>
                </a:solidFill>
                <a:latin typeface="Arial"/>
              </a:rPr>
              <a:t>Quellen</a:t>
            </a:r>
            <a:endParaRPr lang="de-DE" sz="1800" b="0" strike="noStrike" spc="-1" dirty="0">
              <a:latin typeface="Arial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CustomShape 1"/>
          <p:cNvSpPr/>
          <p:nvPr/>
        </p:nvSpPr>
        <p:spPr>
          <a:xfrm>
            <a:off x="4200694" y="2585520"/>
            <a:ext cx="4085968" cy="1014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6000" b="1" strike="noStrike" spc="-1" dirty="0">
                <a:solidFill>
                  <a:srgbClr val="1A209C"/>
                </a:solidFill>
                <a:latin typeface="Amatic SC" pitchFamily="2" charset="0"/>
              </a:rPr>
              <a:t>Kosmische Teilchen</a:t>
            </a:r>
            <a:endParaRPr lang="de-DE" sz="6000" b="0" strike="noStrike" spc="-1" dirty="0">
              <a:latin typeface="Amatic SC" pitchFamily="2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Kosmische Strahlung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3" name="TextShape 2"/>
          <p:cNvSpPr txBox="1"/>
          <p:nvPr/>
        </p:nvSpPr>
        <p:spPr>
          <a:xfrm>
            <a:off x="407880" y="1196280"/>
            <a:ext cx="5831640" cy="522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aus Kollision von Proton mit Atomkern der Luft entstehen Pionen,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Kaonen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und Nukleonen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diese wechselwirken weiter oder wandeln sich um und erreichen zu meist Myonen und Neutrinos die Erdoberfläche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5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Entstehung von Teilchenschauern in der Atmosphäre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6" name="Picture 2"/>
          <p:cNvPicPr/>
          <p:nvPr/>
        </p:nvPicPr>
        <p:blipFill>
          <a:blip r:embed="rId2"/>
          <a:srcRect l="47082"/>
          <a:stretch/>
        </p:blipFill>
        <p:spPr>
          <a:xfrm>
            <a:off x="7370640" y="394560"/>
            <a:ext cx="3438360" cy="5311800"/>
          </a:xfrm>
          <a:prstGeom prst="rect">
            <a:avLst/>
          </a:prstGeom>
          <a:ln>
            <a:noFill/>
          </a:ln>
        </p:spPr>
      </p:pic>
      <p:pic>
        <p:nvPicPr>
          <p:cNvPr id="437" name="Grafik 8"/>
          <p:cNvPicPr/>
          <p:nvPr/>
        </p:nvPicPr>
        <p:blipFill>
          <a:blip r:embed="rId3"/>
          <a:stretch/>
        </p:blipFill>
        <p:spPr>
          <a:xfrm>
            <a:off x="459360" y="3008160"/>
            <a:ext cx="4669560" cy="2664360"/>
          </a:xfrm>
          <a:prstGeom prst="rect">
            <a:avLst/>
          </a:prstGeom>
          <a:ln>
            <a:noFill/>
          </a:ln>
        </p:spPr>
      </p:pic>
      <p:sp>
        <p:nvSpPr>
          <p:cNvPr id="438" name="CustomShape 5"/>
          <p:cNvSpPr/>
          <p:nvPr/>
        </p:nvSpPr>
        <p:spPr>
          <a:xfrm>
            <a:off x="468000" y="5715720"/>
            <a:ext cx="1127880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 dirty="0">
                <a:solidFill>
                  <a:srgbClr val="1A209C"/>
                </a:solidFill>
                <a:latin typeface="Arial"/>
              </a:rPr>
              <a:t>Mehr zu Kosmischen Teilchen: </a:t>
            </a:r>
            <a:r>
              <a:rPr dirty="0"/>
              <a:t/>
            </a:r>
            <a:br>
              <a:rPr dirty="0"/>
            </a:br>
            <a:r>
              <a:rPr lang="de-DE" sz="1800" b="0" strike="noStrike" spc="-1" dirty="0">
                <a:solidFill>
                  <a:srgbClr val="1A209C"/>
                </a:solidFill>
                <a:latin typeface="Arial"/>
              </a:rPr>
              <a:t>https://www.desy.de/schule/schuelerlabore/standort_zeuthen/kosmische_teilchen/grundlagen/einfuehrung</a:t>
            </a:r>
            <a:endParaRPr lang="de-DE" sz="1800" b="0" strike="noStrike" spc="-1" dirty="0">
              <a:latin typeface="Arial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" name="Grafik 8"/>
          <p:cNvPicPr/>
          <p:nvPr/>
        </p:nvPicPr>
        <p:blipFill>
          <a:blip r:embed="rId3"/>
          <a:srcRect t="-31769"/>
          <a:stretch/>
        </p:blipFill>
        <p:spPr>
          <a:xfrm>
            <a:off x="-5760" y="-1032840"/>
            <a:ext cx="12191760" cy="7923960"/>
          </a:xfrm>
          <a:prstGeom prst="rect">
            <a:avLst/>
          </a:prstGeom>
          <a:ln>
            <a:noFill/>
          </a:ln>
        </p:spPr>
      </p:pic>
      <p:sp>
        <p:nvSpPr>
          <p:cNvPr id="440" name="TextShape 1"/>
          <p:cNvSpPr txBox="1"/>
          <p:nvPr/>
        </p:nvSpPr>
        <p:spPr>
          <a:xfrm>
            <a:off x="47520" y="17784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Sekundäre kosmische Strahlung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1" name="CustomShape 2"/>
          <p:cNvSpPr/>
          <p:nvPr/>
        </p:nvSpPr>
        <p:spPr>
          <a:xfrm>
            <a:off x="695520" y="1250280"/>
            <a:ext cx="3960000" cy="167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ca. 1000 hochenergetischeTeilchen pro Sekunde und Meter² erreichen äußere Erdatmosphäre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de-DE" sz="2000" b="0" strike="noStrike" spc="-1">
                <a:solidFill>
                  <a:srgbClr val="004B7D"/>
                </a:solidFill>
                <a:latin typeface="Arial"/>
              </a:rPr>
              <a:t> </a:t>
            </a:r>
            <a:endParaRPr lang="de-DE" sz="2000" b="0" strike="noStrike" spc="-1">
              <a:latin typeface="Arial"/>
            </a:endParaRPr>
          </a:p>
        </p:txBody>
      </p:sp>
      <p:sp>
        <p:nvSpPr>
          <p:cNvPr id="442" name="CustomShape 3"/>
          <p:cNvSpPr/>
          <p:nvPr/>
        </p:nvSpPr>
        <p:spPr>
          <a:xfrm>
            <a:off x="8287560" y="2675160"/>
            <a:ext cx="3495960" cy="100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bis zu 10</a:t>
            </a:r>
            <a:r>
              <a:rPr lang="de-DE" sz="2000" b="0" strike="noStrike" spc="-1" baseline="30000">
                <a:solidFill>
                  <a:srgbClr val="000000"/>
                </a:solidFill>
                <a:latin typeface="Arial"/>
              </a:rPr>
              <a:t>11</a:t>
            </a: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 Sekundärteilchen je Primärteilchen entstehen in Atmosphäre</a:t>
            </a:r>
            <a:endParaRPr lang="de-DE" sz="2000" b="0" strike="noStrike" spc="-1">
              <a:latin typeface="Arial"/>
            </a:endParaRPr>
          </a:p>
        </p:txBody>
      </p:sp>
      <p:sp>
        <p:nvSpPr>
          <p:cNvPr id="443" name="CustomShape 4"/>
          <p:cNvSpPr/>
          <p:nvPr/>
        </p:nvSpPr>
        <p:spPr>
          <a:xfrm>
            <a:off x="5942160" y="521280"/>
            <a:ext cx="854280" cy="418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20000"/>
              </a:lnSpc>
              <a:spcBef>
                <a:spcPts val="519"/>
              </a:spcBef>
            </a:pPr>
            <a:r>
              <a:rPr lang="de-DE" sz="1800" b="0" strike="noStrike" spc="-1">
                <a:solidFill>
                  <a:srgbClr val="C00000"/>
                </a:solidFill>
                <a:latin typeface="Arial"/>
              </a:rPr>
              <a:t>Proton</a:t>
            </a:r>
            <a:endParaRPr lang="de-DE" sz="1800" b="0" strike="noStrike" spc="-1">
              <a:latin typeface="Arial"/>
            </a:endParaRPr>
          </a:p>
        </p:txBody>
      </p:sp>
      <p:pic>
        <p:nvPicPr>
          <p:cNvPr id="444" name="Picture 1"/>
          <p:cNvPicPr/>
          <p:nvPr/>
        </p:nvPicPr>
        <p:blipFill>
          <a:blip r:embed="rId4"/>
          <a:stretch/>
        </p:blipFill>
        <p:spPr>
          <a:xfrm>
            <a:off x="4871520" y="864000"/>
            <a:ext cx="3013200" cy="6027120"/>
          </a:xfrm>
          <a:prstGeom prst="rect">
            <a:avLst/>
          </a:prstGeom>
          <a:ln>
            <a:noFill/>
          </a:ln>
        </p:spPr>
      </p:pic>
      <p:sp>
        <p:nvSpPr>
          <p:cNvPr id="445" name="CustomShape 5"/>
          <p:cNvSpPr/>
          <p:nvPr/>
        </p:nvSpPr>
        <p:spPr>
          <a:xfrm>
            <a:off x="839520" y="4725000"/>
            <a:ext cx="3490560" cy="100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ca.  1 Teilchen pro Minute und Zentimeter² erreicht Erdboden </a:t>
            </a:r>
            <a:endParaRPr lang="de-DE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"/>
                            </p:stCondLst>
                            <p:childTnLst>
                              <p:par>
                                <p:cTn id="10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"/>
                            </p:stCondLst>
                            <p:childTnLst>
                              <p:par>
                                <p:cTn id="17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CustomShape 1"/>
          <p:cNvSpPr/>
          <p:nvPr/>
        </p:nvSpPr>
        <p:spPr>
          <a:xfrm>
            <a:off x="3017371" y="2365455"/>
            <a:ext cx="6091774" cy="1014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6000" b="1" strike="noStrike" spc="-1" dirty="0">
                <a:solidFill>
                  <a:srgbClr val="1A209C"/>
                </a:solidFill>
                <a:latin typeface="Amatic SC" pitchFamily="2" charset="0"/>
              </a:rPr>
              <a:t>Messung kosmischer Teilchen</a:t>
            </a:r>
            <a:endParaRPr lang="de-DE" sz="6000" b="0" strike="noStrike" spc="-1" dirty="0">
              <a:latin typeface="Amatic SC" pitchFamily="2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 dirty="0">
                <a:solidFill>
                  <a:srgbClr val="009FDF"/>
                </a:solidFill>
                <a:latin typeface="Arial"/>
              </a:rPr>
              <a:t>Aufgabe 1</a:t>
            </a: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TextShape 2"/>
          <p:cNvSpPr txBox="1"/>
          <p:nvPr/>
        </p:nvSpPr>
        <p:spPr>
          <a:xfrm>
            <a:off x="335520" y="1406520"/>
            <a:ext cx="11375640" cy="3246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ctr"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2400" b="0" strike="noStrike" spc="-1" dirty="0">
                <a:solidFill>
                  <a:srgbClr val="000000"/>
                </a:solidFill>
                <a:latin typeface="Arial"/>
              </a:rPr>
              <a:t>Was fällt Euch zum Wort </a:t>
            </a:r>
            <a:r>
              <a:rPr lang="de-DE" sz="2400" b="1" strike="noStrike" spc="-1" dirty="0">
                <a:solidFill>
                  <a:srgbClr val="000000"/>
                </a:solidFill>
                <a:latin typeface="Arial"/>
              </a:rPr>
              <a:t>„Astroteilchenphysik“</a:t>
            </a:r>
            <a:r>
              <a:rPr lang="de-DE" sz="2400" b="0" strike="noStrike" spc="-1" dirty="0">
                <a:solidFill>
                  <a:srgbClr val="000000"/>
                </a:solidFill>
                <a:latin typeface="Arial"/>
              </a:rPr>
              <a:t> ein? Welche </a:t>
            </a:r>
            <a:r>
              <a:rPr lang="de-DE" sz="2400" b="1" strike="noStrike" spc="-1" dirty="0">
                <a:solidFill>
                  <a:srgbClr val="000000"/>
                </a:solidFill>
                <a:latin typeface="Arial"/>
              </a:rPr>
              <a:t>Begriffe oder Phänomene</a:t>
            </a:r>
            <a:r>
              <a:rPr lang="de-DE" sz="2400" b="0" strike="noStrike" spc="-1" dirty="0">
                <a:solidFill>
                  <a:srgbClr val="000000"/>
                </a:solidFill>
                <a:latin typeface="Arial"/>
              </a:rPr>
              <a:t> verbinden Ihr damit?  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2800" b="1" strike="noStrike" spc="-1" dirty="0">
                <a:solidFill>
                  <a:srgbClr val="1A209C"/>
                </a:solidFill>
                <a:latin typeface="Amatic SC"/>
              </a:rPr>
              <a:t>	</a:t>
            </a: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Begriffssammlung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CustomShape 5"/>
          <p:cNvSpPr/>
          <p:nvPr/>
        </p:nvSpPr>
        <p:spPr>
          <a:xfrm>
            <a:off x="615960" y="5042160"/>
            <a:ext cx="864072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800" b="1" strike="noStrike" spc="-1">
                <a:solidFill>
                  <a:srgbClr val="1A209C"/>
                </a:solidFill>
                <a:latin typeface="Amatic SC"/>
              </a:rPr>
              <a:t> </a:t>
            </a:r>
            <a:r>
              <a:t/>
            </a:r>
            <a:br/>
            <a:r>
              <a:rPr lang="de-DE" sz="2800" b="1" strike="noStrike" spc="-1">
                <a:solidFill>
                  <a:srgbClr val="1A209C"/>
                </a:solidFill>
                <a:latin typeface="Amatic SC"/>
              </a:rPr>
              <a:t>	</a:t>
            </a:r>
            <a:endParaRPr lang="de-DE" sz="2800" b="0" strike="noStrike" spc="-1">
              <a:latin typeface="Arial"/>
            </a:endParaRPr>
          </a:p>
        </p:txBody>
      </p:sp>
      <p:sp>
        <p:nvSpPr>
          <p:cNvPr id="366" name="CustomShape 6"/>
          <p:cNvSpPr/>
          <p:nvPr/>
        </p:nvSpPr>
        <p:spPr>
          <a:xfrm>
            <a:off x="1769741" y="3510933"/>
            <a:ext cx="5417640" cy="8910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600" u="sng" spc="-1" dirty="0">
                <a:solidFill>
                  <a:srgbClr val="000000"/>
                </a:solidFill>
              </a:rPr>
              <a:t>https://www.menti.com/2eethr7ttp</a:t>
            </a:r>
            <a:endParaRPr lang="de-DE" sz="2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600" b="0" strike="noStrike" spc="-1" dirty="0">
              <a:latin typeface="Arial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381" y="2348651"/>
            <a:ext cx="4002988" cy="4002988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8" name="Grafik 18"/>
          <p:cNvPicPr/>
          <p:nvPr/>
        </p:nvPicPr>
        <p:blipFill>
          <a:blip r:embed="rId2"/>
          <a:srcRect r="78341" b="49995"/>
          <a:stretch/>
        </p:blipFill>
        <p:spPr>
          <a:xfrm>
            <a:off x="803520" y="1351080"/>
            <a:ext cx="3294720" cy="4266720"/>
          </a:xfrm>
          <a:prstGeom prst="rect">
            <a:avLst/>
          </a:prstGeom>
          <a:ln>
            <a:noFill/>
          </a:ln>
        </p:spPr>
      </p:pic>
      <p:pic>
        <p:nvPicPr>
          <p:cNvPr id="449" name="Grafik 11"/>
          <p:cNvPicPr/>
          <p:nvPr/>
        </p:nvPicPr>
        <p:blipFill>
          <a:blip r:embed="rId3"/>
          <a:srcRect t="49995" r="54719"/>
          <a:stretch/>
        </p:blipFill>
        <p:spPr>
          <a:xfrm>
            <a:off x="-172440" y="2498400"/>
            <a:ext cx="5519520" cy="3428640"/>
          </a:xfrm>
          <a:prstGeom prst="rect">
            <a:avLst/>
          </a:prstGeom>
          <a:ln>
            <a:noFill/>
          </a:ln>
        </p:spPr>
      </p:pic>
      <p:sp>
        <p:nvSpPr>
          <p:cNvPr id="450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 dirty="0">
                <a:solidFill>
                  <a:srgbClr val="009FDF"/>
                </a:solidFill>
                <a:latin typeface="Arial"/>
              </a:rPr>
              <a:t>Messung von kosmischer Strahlung</a:t>
            </a: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1" name="TextShape 2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Grundsätzlicher Aufbau eines Astroteilchen-Experimentes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2" name="CustomShape 3"/>
          <p:cNvSpPr/>
          <p:nvPr/>
        </p:nvSpPr>
        <p:spPr>
          <a:xfrm>
            <a:off x="300240" y="5749200"/>
            <a:ext cx="11369880" cy="70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000" b="0" strike="noStrike" spc="-1">
                <a:solidFill>
                  <a:srgbClr val="1A209C"/>
                </a:solidFill>
                <a:latin typeface="Amatic SC"/>
              </a:rPr>
              <a:t>Mehr zu Astroteilchen-Experimenten: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2000" b="0" strike="noStrike" spc="-1">
                <a:solidFill>
                  <a:srgbClr val="1A209C"/>
                </a:solidFill>
                <a:latin typeface="Amatic SC"/>
              </a:rPr>
              <a:t>https://www.teilchenwelt.de/angebote/astroteilchen-experimente/</a:t>
            </a:r>
            <a:endParaRPr lang="de-DE" sz="2000" b="0" strike="noStrike" spc="-1">
              <a:latin typeface="Arial"/>
            </a:endParaRPr>
          </a:p>
        </p:txBody>
      </p:sp>
      <p:pic>
        <p:nvPicPr>
          <p:cNvPr id="453" name="Grafik 14"/>
          <p:cNvPicPr/>
          <p:nvPr/>
        </p:nvPicPr>
        <p:blipFill>
          <a:blip r:embed="rId4"/>
          <a:srcRect l="51781" t="58586" r="16520" b="-4206"/>
          <a:stretch/>
        </p:blipFill>
        <p:spPr>
          <a:xfrm>
            <a:off x="3613320" y="1963080"/>
            <a:ext cx="4515120" cy="3655080"/>
          </a:xfrm>
          <a:prstGeom prst="rect">
            <a:avLst/>
          </a:prstGeom>
          <a:ln>
            <a:noFill/>
          </a:ln>
        </p:spPr>
      </p:pic>
      <p:pic>
        <p:nvPicPr>
          <p:cNvPr id="454" name="Grafik 16"/>
          <p:cNvPicPr/>
          <p:nvPr/>
        </p:nvPicPr>
        <p:blipFill>
          <a:blip r:embed="rId4"/>
          <a:srcRect l="32278" t="17449" r="29325" b="40546"/>
          <a:stretch/>
        </p:blipFill>
        <p:spPr>
          <a:xfrm>
            <a:off x="817200" y="2731680"/>
            <a:ext cx="3179880" cy="1956960"/>
          </a:xfrm>
          <a:prstGeom prst="rect">
            <a:avLst/>
          </a:prstGeom>
          <a:ln>
            <a:noFill/>
          </a:ln>
        </p:spPr>
      </p:pic>
      <p:pic>
        <p:nvPicPr>
          <p:cNvPr id="455" name="Grafik 24"/>
          <p:cNvPicPr/>
          <p:nvPr/>
        </p:nvPicPr>
        <p:blipFill>
          <a:blip r:embed="rId5"/>
          <a:stretch/>
        </p:blipFill>
        <p:spPr>
          <a:xfrm>
            <a:off x="8964360" y="584640"/>
            <a:ext cx="4202280" cy="4202280"/>
          </a:xfrm>
          <a:prstGeom prst="rect">
            <a:avLst/>
          </a:prstGeom>
          <a:ln>
            <a:noFill/>
          </a:ln>
        </p:spPr>
      </p:pic>
      <p:pic>
        <p:nvPicPr>
          <p:cNvPr id="456" name="Grafik 15"/>
          <p:cNvPicPr/>
          <p:nvPr/>
        </p:nvPicPr>
        <p:blipFill>
          <a:blip r:embed="rId3"/>
          <a:srcRect l="54565" t="53799" r="39955" b="18072"/>
          <a:stretch/>
        </p:blipFill>
        <p:spPr>
          <a:xfrm>
            <a:off x="3359520" y="3141000"/>
            <a:ext cx="398520" cy="1153440"/>
          </a:xfrm>
          <a:prstGeom prst="rect">
            <a:avLst/>
          </a:prstGeom>
          <a:ln>
            <a:noFill/>
          </a:ln>
        </p:spPr>
      </p:pic>
      <p:pic>
        <p:nvPicPr>
          <p:cNvPr id="457" name="Grafik 19"/>
          <p:cNvPicPr/>
          <p:nvPr/>
        </p:nvPicPr>
        <p:blipFill>
          <a:blip r:embed="rId6"/>
          <a:srcRect l="78341" b="54191"/>
          <a:stretch/>
        </p:blipFill>
        <p:spPr>
          <a:xfrm>
            <a:off x="7035480" y="1137240"/>
            <a:ext cx="2639160" cy="3140640"/>
          </a:xfrm>
          <a:prstGeom prst="rect">
            <a:avLst/>
          </a:prstGeom>
          <a:ln>
            <a:noFill/>
          </a:ln>
        </p:spPr>
      </p:pic>
      <p:pic>
        <p:nvPicPr>
          <p:cNvPr id="458" name="Grafik 23"/>
          <p:cNvPicPr/>
          <p:nvPr/>
        </p:nvPicPr>
        <p:blipFill>
          <a:blip r:embed="rId7"/>
          <a:srcRect l="61805" t="54191" r="23419" b="18072"/>
          <a:stretch/>
        </p:blipFill>
        <p:spPr>
          <a:xfrm>
            <a:off x="8624880" y="1476720"/>
            <a:ext cx="1800000" cy="1901160"/>
          </a:xfrm>
          <a:prstGeom prst="rect">
            <a:avLst/>
          </a:prstGeom>
          <a:ln>
            <a:noFill/>
          </a:ln>
        </p:spPr>
      </p:pic>
      <p:pic>
        <p:nvPicPr>
          <p:cNvPr id="459" name="Grafik 26"/>
          <p:cNvPicPr/>
          <p:nvPr/>
        </p:nvPicPr>
        <p:blipFill>
          <a:blip r:embed="rId7"/>
          <a:srcRect l="53537" t="82324" r="23848"/>
          <a:stretch/>
        </p:blipFill>
        <p:spPr>
          <a:xfrm>
            <a:off x="6208200" y="2997000"/>
            <a:ext cx="2755800" cy="121104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Messung von kosmischer Strahlung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2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Anknüpfungspunkte Schulunterricht: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Szintillation:  Atome werden </a:t>
            </a: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durch elektr. 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geladene Teilchen angeregt</a:t>
            </a: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,</a:t>
            </a:r>
            <a:b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</a:b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Abstrahlung von Licht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Lichtleitung über Totalreflexion (im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Szintillator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und Lichtleitfasern)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Nachweis durch äußeren Photoeffekt im Sensor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 err="1">
                <a:solidFill>
                  <a:srgbClr val="1A209C"/>
                </a:solidFill>
                <a:latin typeface="Arial"/>
              </a:rPr>
              <a:t>CosMO</a:t>
            </a:r>
            <a:r>
              <a:rPr lang="de-DE" sz="1800" b="0" strike="noStrike" spc="-1" dirty="0">
                <a:solidFill>
                  <a:srgbClr val="1A209C"/>
                </a:solidFill>
                <a:latin typeface="Arial"/>
              </a:rPr>
              <a:t>-Detektor von außen und innen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4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Grundsätzlicher Aufbau eines Astroteilchen-Experimentes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5" name="Grafik 17"/>
          <p:cNvPicPr/>
          <p:nvPr/>
        </p:nvPicPr>
        <p:blipFill>
          <a:blip r:embed="rId2"/>
          <a:stretch/>
        </p:blipFill>
        <p:spPr>
          <a:xfrm>
            <a:off x="1525653" y="3865680"/>
            <a:ext cx="4896360" cy="2550600"/>
          </a:xfrm>
          <a:prstGeom prst="rect">
            <a:avLst/>
          </a:prstGeom>
          <a:ln>
            <a:noFill/>
          </a:ln>
        </p:spPr>
      </p:pic>
      <p:pic>
        <p:nvPicPr>
          <p:cNvPr id="466" name="Picture 3" descr="C:\Users\carolin\Desktop\Bilder Detektor\Cosmic_2.jpg"/>
          <p:cNvPicPr/>
          <p:nvPr/>
        </p:nvPicPr>
        <p:blipFill>
          <a:blip r:embed="rId3"/>
          <a:stretch/>
        </p:blipFill>
        <p:spPr>
          <a:xfrm>
            <a:off x="6859311" y="3809520"/>
            <a:ext cx="3888000" cy="2662920"/>
          </a:xfrm>
          <a:prstGeom prst="rect">
            <a:avLst/>
          </a:prstGeom>
          <a:ln>
            <a:noFill/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444" y="413117"/>
            <a:ext cx="3672924" cy="2448616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CustomShape 1"/>
          <p:cNvSpPr/>
          <p:nvPr/>
        </p:nvSpPr>
        <p:spPr>
          <a:xfrm>
            <a:off x="531720" y="1998000"/>
            <a:ext cx="11207160" cy="19375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6000" b="1" strike="noStrike" spc="-1" dirty="0">
                <a:solidFill>
                  <a:srgbClr val="1A209C"/>
                </a:solidFill>
                <a:latin typeface="Amatic SC" pitchFamily="2" charset="0"/>
              </a:rPr>
              <a:t>Wie arbeiten </a:t>
            </a:r>
            <a:r>
              <a:rPr lang="de-DE" sz="6000" b="1" strike="noStrike" spc="-1" dirty="0" err="1">
                <a:solidFill>
                  <a:srgbClr val="1A209C"/>
                </a:solidFill>
                <a:latin typeface="Amatic SC" pitchFamily="2" charset="0"/>
              </a:rPr>
              <a:t>Wissenschaftler:innen</a:t>
            </a:r>
            <a:r>
              <a:rPr lang="de-DE" sz="6000" b="0" strike="noStrike" spc="-1" dirty="0">
                <a:solidFill>
                  <a:srgbClr val="1A209C"/>
                </a:solidFill>
                <a:latin typeface="Amatic SC" pitchFamily="2" charset="0"/>
              </a:rPr>
              <a:t>?</a:t>
            </a:r>
            <a:r>
              <a:rPr dirty="0">
                <a:latin typeface="Amatic SC" pitchFamily="2" charset="0"/>
              </a:rPr>
              <a:t/>
            </a:r>
            <a:br>
              <a:rPr dirty="0">
                <a:latin typeface="Amatic SC" pitchFamily="2" charset="0"/>
              </a:rPr>
            </a:br>
            <a:endParaRPr lang="de-DE" sz="6000" b="0" strike="noStrike" spc="-1" dirty="0">
              <a:latin typeface="Amatic SC" pitchFamily="2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Wissenschaftliche Methodik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1" name="TextShape 3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Kreislauf der Erkenntnis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2" name="Grafik 7"/>
          <p:cNvPicPr/>
          <p:nvPr/>
        </p:nvPicPr>
        <p:blipFill>
          <a:blip r:embed="rId2"/>
          <a:stretch/>
        </p:blipFill>
        <p:spPr>
          <a:xfrm>
            <a:off x="1055520" y="1238760"/>
            <a:ext cx="10344240" cy="509868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Wissenschaftliche Methodik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5" name="TextShape 3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Kreislauf der Erkenntnis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6" name="Grafik 7"/>
          <p:cNvPicPr/>
          <p:nvPr/>
        </p:nvPicPr>
        <p:blipFill>
          <a:blip r:embed="rId3"/>
          <a:stretch/>
        </p:blipFill>
        <p:spPr>
          <a:xfrm>
            <a:off x="1055520" y="1238760"/>
            <a:ext cx="10344240" cy="5098680"/>
          </a:xfrm>
          <a:prstGeom prst="rect">
            <a:avLst/>
          </a:prstGeom>
          <a:ln>
            <a:noFill/>
          </a:ln>
        </p:spPr>
      </p:pic>
      <p:pic>
        <p:nvPicPr>
          <p:cNvPr id="7" name="Grafik 5"/>
          <p:cNvPicPr/>
          <p:nvPr/>
        </p:nvPicPr>
        <p:blipFill>
          <a:blip r:embed="rId4"/>
          <a:srcRect t="61543" r="56293"/>
          <a:stretch/>
        </p:blipFill>
        <p:spPr>
          <a:xfrm>
            <a:off x="4623301" y="3186546"/>
            <a:ext cx="4968360" cy="518976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" name="Grafik 6"/>
          <p:cNvPicPr/>
          <p:nvPr/>
        </p:nvPicPr>
        <p:blipFill>
          <a:blip r:embed="rId2"/>
          <a:srcRect l="1427" t="10080" r="75028" b="56473"/>
          <a:stretch/>
        </p:blipFill>
        <p:spPr>
          <a:xfrm>
            <a:off x="7680240" y="980640"/>
            <a:ext cx="2513880" cy="2232000"/>
          </a:xfrm>
          <a:prstGeom prst="rect">
            <a:avLst/>
          </a:prstGeom>
          <a:ln>
            <a:noFill/>
          </a:ln>
        </p:spPr>
      </p:pic>
      <p:pic>
        <p:nvPicPr>
          <p:cNvPr id="479" name="Grafik 2"/>
          <p:cNvPicPr/>
          <p:nvPr/>
        </p:nvPicPr>
        <p:blipFill>
          <a:blip r:embed="rId2"/>
          <a:srcRect t="58505" r="76377" b="8048"/>
          <a:stretch/>
        </p:blipFill>
        <p:spPr>
          <a:xfrm>
            <a:off x="1415520" y="3789000"/>
            <a:ext cx="2522160" cy="2232000"/>
          </a:xfrm>
          <a:prstGeom prst="rect">
            <a:avLst/>
          </a:prstGeom>
          <a:ln>
            <a:noFill/>
          </a:ln>
        </p:spPr>
      </p:pic>
      <p:sp>
        <p:nvSpPr>
          <p:cNvPr id="480" name="CustomShape 1"/>
          <p:cNvSpPr/>
          <p:nvPr/>
        </p:nvSpPr>
        <p:spPr>
          <a:xfrm>
            <a:off x="1870560" y="2784240"/>
            <a:ext cx="7860240" cy="100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6000" b="1" strike="noStrike" spc="-1" dirty="0">
                <a:solidFill>
                  <a:srgbClr val="1A209C"/>
                </a:solidFill>
                <a:latin typeface="Amatic SC" pitchFamily="2" charset="0"/>
              </a:rPr>
              <a:t>Instrumente</a:t>
            </a:r>
            <a:endParaRPr lang="de-DE" sz="6000" b="0" strike="noStrike" spc="-1" dirty="0">
              <a:latin typeface="Amatic SC" pitchFamily="2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Grafik 8"/>
          <p:cNvPicPr/>
          <p:nvPr/>
        </p:nvPicPr>
        <p:blipFill>
          <a:blip r:embed="rId2"/>
          <a:stretch/>
        </p:blipFill>
        <p:spPr>
          <a:xfrm>
            <a:off x="5239080" y="1413360"/>
            <a:ext cx="2877120" cy="2159640"/>
          </a:xfrm>
          <a:prstGeom prst="rect">
            <a:avLst/>
          </a:prstGeom>
          <a:ln>
            <a:noFill/>
          </a:ln>
        </p:spPr>
      </p:pic>
      <p:sp>
        <p:nvSpPr>
          <p:cNvPr id="483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Die Erforschung des Unbekannten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TextShape 2"/>
          <p:cNvSpPr txBox="1"/>
          <p:nvPr/>
        </p:nvSpPr>
        <p:spPr>
          <a:xfrm>
            <a:off x="407880" y="72792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Weltweit verteilte Experimente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5" name="TextShape 3"/>
          <p:cNvSpPr txBox="1"/>
          <p:nvPr/>
        </p:nvSpPr>
        <p:spPr>
          <a:xfrm>
            <a:off x="3359520" y="6609600"/>
            <a:ext cx="5868360" cy="276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ctr"/>
            <a:endParaRPr lang="de-DE" sz="1000" dirty="0"/>
          </a:p>
        </p:txBody>
      </p:sp>
      <p:pic>
        <p:nvPicPr>
          <p:cNvPr id="486" name="Grafik 9"/>
          <p:cNvPicPr/>
          <p:nvPr/>
        </p:nvPicPr>
        <p:blipFill>
          <a:blip r:embed="rId3"/>
          <a:stretch/>
        </p:blipFill>
        <p:spPr>
          <a:xfrm>
            <a:off x="300960" y="3747240"/>
            <a:ext cx="3778560" cy="2516400"/>
          </a:xfrm>
          <a:prstGeom prst="rect">
            <a:avLst/>
          </a:prstGeom>
          <a:ln>
            <a:noFill/>
          </a:ln>
        </p:spPr>
      </p:pic>
      <p:pic>
        <p:nvPicPr>
          <p:cNvPr id="487" name="Grafik 11"/>
          <p:cNvPicPr/>
          <p:nvPr/>
        </p:nvPicPr>
        <p:blipFill>
          <a:blip r:embed="rId4"/>
          <a:stretch/>
        </p:blipFill>
        <p:spPr>
          <a:xfrm>
            <a:off x="4295880" y="3735360"/>
            <a:ext cx="3820680" cy="2542680"/>
          </a:xfrm>
          <a:prstGeom prst="rect">
            <a:avLst/>
          </a:prstGeom>
          <a:ln>
            <a:noFill/>
          </a:ln>
        </p:spPr>
      </p:pic>
      <p:pic>
        <p:nvPicPr>
          <p:cNvPr id="488" name="Grafik 13"/>
          <p:cNvPicPr/>
          <p:nvPr/>
        </p:nvPicPr>
        <p:blipFill>
          <a:blip r:embed="rId5"/>
          <a:stretch/>
        </p:blipFill>
        <p:spPr>
          <a:xfrm>
            <a:off x="300960" y="1413360"/>
            <a:ext cx="4736160" cy="2159640"/>
          </a:xfrm>
          <a:prstGeom prst="rect">
            <a:avLst/>
          </a:prstGeom>
          <a:ln>
            <a:noFill/>
          </a:ln>
        </p:spPr>
      </p:pic>
      <p:sp>
        <p:nvSpPr>
          <p:cNvPr id="489" name="CustomShape 4"/>
          <p:cNvSpPr/>
          <p:nvPr/>
        </p:nvSpPr>
        <p:spPr>
          <a:xfrm rot="16200000">
            <a:off x="2734920" y="1360440"/>
            <a:ext cx="4392000" cy="18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600" b="0" strike="noStrike" spc="-1">
                <a:solidFill>
                  <a:srgbClr val="FFFFFF"/>
                </a:solidFill>
                <a:latin typeface="Arial"/>
              </a:rPr>
              <a:t>© Steven Saffi, University of Adelaide, Australia</a:t>
            </a:r>
            <a:endParaRPr lang="de-DE" sz="600" b="0" strike="noStrike" spc="-1">
              <a:latin typeface="Arial"/>
            </a:endParaRPr>
          </a:p>
        </p:txBody>
      </p:sp>
      <p:pic>
        <p:nvPicPr>
          <p:cNvPr id="490" name="Grafik 15"/>
          <p:cNvPicPr/>
          <p:nvPr/>
        </p:nvPicPr>
        <p:blipFill>
          <a:blip r:embed="rId6"/>
          <a:stretch/>
        </p:blipFill>
        <p:spPr>
          <a:xfrm>
            <a:off x="8355240" y="1409400"/>
            <a:ext cx="3655800" cy="4874400"/>
          </a:xfrm>
          <a:prstGeom prst="rect">
            <a:avLst/>
          </a:prstGeom>
          <a:ln>
            <a:noFill/>
          </a:ln>
        </p:spPr>
      </p:pic>
      <p:sp>
        <p:nvSpPr>
          <p:cNvPr id="491" name="CustomShape 5"/>
          <p:cNvSpPr/>
          <p:nvPr/>
        </p:nvSpPr>
        <p:spPr>
          <a:xfrm rot="16200000">
            <a:off x="9691200" y="4001760"/>
            <a:ext cx="4392000" cy="18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600" b="0" strike="noStrike" spc="-1">
                <a:solidFill>
                  <a:srgbClr val="FFFFFF"/>
                </a:solidFill>
                <a:latin typeface="Arial"/>
              </a:rPr>
              <a:t>© NASA</a:t>
            </a:r>
            <a:endParaRPr lang="de-DE" sz="600" b="0" strike="noStrike" spc="-1">
              <a:latin typeface="Arial"/>
            </a:endParaRPr>
          </a:p>
        </p:txBody>
      </p:sp>
      <p:pic>
        <p:nvPicPr>
          <p:cNvPr id="492" name="Inhaltsplatzhalter 6"/>
          <p:cNvPicPr/>
          <p:nvPr/>
        </p:nvPicPr>
        <p:blipFill>
          <a:blip r:embed="rId7"/>
          <a:stretch/>
        </p:blipFill>
        <p:spPr>
          <a:xfrm>
            <a:off x="4295880" y="3742920"/>
            <a:ext cx="3816000" cy="2540880"/>
          </a:xfrm>
          <a:prstGeom prst="rect">
            <a:avLst/>
          </a:prstGeom>
          <a:ln>
            <a:noFill/>
          </a:ln>
        </p:spPr>
      </p:pic>
      <p:sp>
        <p:nvSpPr>
          <p:cNvPr id="493" name="CustomShape 6"/>
          <p:cNvSpPr/>
          <p:nvPr/>
        </p:nvSpPr>
        <p:spPr>
          <a:xfrm rot="16200000">
            <a:off x="6843600" y="4987440"/>
            <a:ext cx="2318040" cy="18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600" b="0" strike="noStrike" spc="-1">
                <a:solidFill>
                  <a:srgbClr val="FFFFFF"/>
                </a:solidFill>
                <a:latin typeface="Arial"/>
              </a:rPr>
              <a:t>© Christian Föhr/ H.E.S.S. Collaboration, 2012</a:t>
            </a:r>
            <a:endParaRPr lang="de-DE" sz="600" b="0" strike="noStrike" spc="-1">
              <a:latin typeface="Arial"/>
            </a:endParaRPr>
          </a:p>
        </p:txBody>
      </p:sp>
      <p:sp>
        <p:nvSpPr>
          <p:cNvPr id="494" name="CustomShape 7"/>
          <p:cNvSpPr/>
          <p:nvPr/>
        </p:nvSpPr>
        <p:spPr>
          <a:xfrm>
            <a:off x="5943600" y="1412640"/>
            <a:ext cx="2168280" cy="21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95" name="Grafik 7"/>
          <p:cNvPicPr/>
          <p:nvPr/>
        </p:nvPicPr>
        <p:blipFill>
          <a:blip r:embed="rId8"/>
          <a:srcRect l="6937" t="332" r="17482" b="-332"/>
          <a:stretch/>
        </p:blipFill>
        <p:spPr>
          <a:xfrm>
            <a:off x="5208840" y="1409760"/>
            <a:ext cx="2903040" cy="2171520"/>
          </a:xfrm>
          <a:prstGeom prst="rect">
            <a:avLst/>
          </a:prstGeom>
          <a:ln>
            <a:noFill/>
          </a:ln>
        </p:spPr>
      </p:pic>
      <p:sp>
        <p:nvSpPr>
          <p:cNvPr id="496" name="CustomShape 8"/>
          <p:cNvSpPr/>
          <p:nvPr/>
        </p:nvSpPr>
        <p:spPr>
          <a:xfrm rot="16200000">
            <a:off x="7253280" y="2789280"/>
            <a:ext cx="1534680" cy="18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600" b="0" strike="noStrike" spc="-1" dirty="0">
                <a:solidFill>
                  <a:srgbClr val="FFFFFF"/>
                </a:solidFill>
                <a:latin typeface="Arial"/>
              </a:rPr>
              <a:t>©  DESY/Milde Science Communication</a:t>
            </a:r>
            <a:endParaRPr lang="de-DE" sz="600" b="0" strike="noStrike" spc="-1" dirty="0">
              <a:latin typeface="Arial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96640" y="1164270"/>
            <a:ext cx="3213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Pierre </a:t>
            </a:r>
            <a:r>
              <a:rPr lang="de-DE" sz="1200" b="1" dirty="0" err="1" smtClean="0"/>
              <a:t>Auger</a:t>
            </a:r>
            <a:r>
              <a:rPr lang="de-DE" sz="1200" b="1" dirty="0" smtClean="0"/>
              <a:t> Observatorium (</a:t>
            </a:r>
            <a:r>
              <a:rPr lang="de-DE" sz="1200" b="1" dirty="0"/>
              <a:t>A</a:t>
            </a:r>
            <a:r>
              <a:rPr lang="de-DE" sz="1200" b="1" dirty="0" smtClean="0"/>
              <a:t>rgentinien)</a:t>
            </a:r>
            <a:endParaRPr lang="de-DE" sz="1200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5183878" y="977877"/>
            <a:ext cx="2583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CTA – Cherenkov Teleskop Array</a:t>
            </a:r>
          </a:p>
          <a:p>
            <a:r>
              <a:rPr lang="de-DE" sz="1200" b="1" dirty="0" smtClean="0"/>
              <a:t>(Chile, in Planung)</a:t>
            </a:r>
            <a:endParaRPr lang="de-DE" sz="1200" b="1" dirty="0"/>
          </a:p>
        </p:txBody>
      </p:sp>
      <p:sp>
        <p:nvSpPr>
          <p:cNvPr id="19" name="Textfeld 18"/>
          <p:cNvSpPr txBox="1"/>
          <p:nvPr/>
        </p:nvSpPr>
        <p:spPr>
          <a:xfrm>
            <a:off x="8355240" y="1154281"/>
            <a:ext cx="3663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Fermi Gamma-Ray Space </a:t>
            </a:r>
            <a:r>
              <a:rPr lang="de-DE" sz="1200" b="1" dirty="0" err="1" smtClean="0"/>
              <a:t>Telescope</a:t>
            </a:r>
            <a:r>
              <a:rPr lang="de-DE" sz="1200" b="1" dirty="0" smtClean="0"/>
              <a:t> (Weltraum)</a:t>
            </a:r>
            <a:endParaRPr lang="de-DE" sz="1200" b="1" dirty="0"/>
          </a:p>
        </p:txBody>
      </p:sp>
      <p:sp>
        <p:nvSpPr>
          <p:cNvPr id="20" name="Textfeld 19"/>
          <p:cNvSpPr txBox="1"/>
          <p:nvPr/>
        </p:nvSpPr>
        <p:spPr>
          <a:xfrm>
            <a:off x="268020" y="6238214"/>
            <a:ext cx="2568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ICE-Cube Experiment (Antarktis)</a:t>
            </a:r>
            <a:endParaRPr lang="de-DE" sz="1200" b="1" dirty="0"/>
          </a:p>
        </p:txBody>
      </p:sp>
      <p:sp>
        <p:nvSpPr>
          <p:cNvPr id="21" name="Textfeld 20"/>
          <p:cNvSpPr txBox="1"/>
          <p:nvPr/>
        </p:nvSpPr>
        <p:spPr>
          <a:xfrm>
            <a:off x="4263516" y="6242908"/>
            <a:ext cx="4100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/>
              <a:t>H.E.S.S</a:t>
            </a:r>
            <a:r>
              <a:rPr lang="de-DE" sz="1200" b="1" dirty="0" smtClean="0"/>
              <a:t>. – High </a:t>
            </a:r>
            <a:r>
              <a:rPr lang="de-DE" sz="1200" b="1" dirty="0" err="1" smtClean="0"/>
              <a:t>Energy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Sterescopic</a:t>
            </a:r>
            <a:r>
              <a:rPr lang="de-DE" sz="1200" b="1" dirty="0" smtClean="0"/>
              <a:t> System (Namibia)</a:t>
            </a:r>
            <a:endParaRPr lang="de-DE" sz="1200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035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47E50ADC-41AD-D844-8CE7-0576279C79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340768"/>
            <a:ext cx="7569746" cy="5040560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15CC432-2105-6449-8DBF-0CB8A38A1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5D66B52-A98F-0442-9B81-513E63E3C5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Und noch mehr </a:t>
            </a:r>
            <a:r>
              <a:rPr lang="de-DE" dirty="0" smtClean="0"/>
              <a:t>weltweit </a:t>
            </a:r>
            <a:r>
              <a:rPr lang="de-DE" dirty="0"/>
              <a:t>verteilte Arbeitsplätze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8EAD6E70-B306-0049-9AF8-C5215B1743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Erforschung des Unbekannten</a:t>
            </a:r>
            <a:endParaRPr lang="en-GB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370" y="1556792"/>
            <a:ext cx="3513124" cy="445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45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CustomShape 1"/>
          <p:cNvSpPr/>
          <p:nvPr/>
        </p:nvSpPr>
        <p:spPr>
          <a:xfrm>
            <a:off x="3337787" y="1989000"/>
            <a:ext cx="5928396" cy="1014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6000" b="1" strike="noStrike" spc="-1" dirty="0" smtClean="0">
                <a:solidFill>
                  <a:srgbClr val="1A209C"/>
                </a:solidFill>
                <a:latin typeface="Amatic SC" pitchFamily="2" charset="0"/>
              </a:rPr>
              <a:t>Beeindruckende </a:t>
            </a:r>
            <a:r>
              <a:rPr lang="de-DE" sz="6000" b="1" strike="noStrike" spc="-1" dirty="0">
                <a:solidFill>
                  <a:srgbClr val="1A209C"/>
                </a:solidFill>
                <a:latin typeface="Amatic SC" pitchFamily="2" charset="0"/>
              </a:rPr>
              <a:t>Experimente</a:t>
            </a:r>
            <a:endParaRPr lang="de-DE" sz="6000" b="0" strike="noStrike" spc="-1" dirty="0">
              <a:latin typeface="Amatic SC" pitchFamily="2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Pierre Auger Observatorium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4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Versuchsanlage besteht aus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Oberflächendetektor (1660 Stationen)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dem Fluoreszenzdetektor (27 Teleskope)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Radioantennen (150 Antennen)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Myonen-Detektoren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Fläche Insgesamt 3000 km</a:t>
            </a:r>
            <a:r>
              <a:rPr lang="de-DE" sz="1800" b="0" strike="noStrike" spc="-1" baseline="30000" dirty="0">
                <a:solidFill>
                  <a:srgbClr val="000000"/>
                </a:solidFill>
                <a:latin typeface="Arial"/>
              </a:rPr>
              <a:t>2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Lage: Argentinien, Pampa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2000" b="0" strike="noStrike" spc="-1" dirty="0" smtClean="0">
                <a:solidFill>
                  <a:srgbClr val="000000"/>
                </a:solidFill>
                <a:latin typeface="Arial"/>
              </a:rPr>
              <a:t>(Indirekte) Messung </a:t>
            </a:r>
            <a:r>
              <a:rPr lang="de-DE" sz="2000" b="0" strike="noStrike" spc="-1" dirty="0">
                <a:solidFill>
                  <a:srgbClr val="000000"/>
                </a:solidFill>
                <a:latin typeface="Arial"/>
              </a:rPr>
              <a:t>von Protonen </a:t>
            </a:r>
            <a:r>
              <a:rPr dirty="0"/>
              <a:t/>
            </a:r>
            <a:br>
              <a:rPr dirty="0"/>
            </a:b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mit Energien von 10</a:t>
            </a:r>
            <a:r>
              <a:rPr lang="de-DE" sz="1800" b="0" strike="noStrike" spc="-1" baseline="30000" dirty="0">
                <a:solidFill>
                  <a:srgbClr val="000000"/>
                </a:solidFill>
                <a:latin typeface="Arial"/>
              </a:rPr>
              <a:t>17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 eV bis 10</a:t>
            </a:r>
            <a:r>
              <a:rPr lang="de-DE" sz="1800" b="0" strike="noStrike" spc="-1" baseline="30000" dirty="0">
                <a:solidFill>
                  <a:srgbClr val="000000"/>
                </a:solidFill>
                <a:latin typeface="Arial"/>
              </a:rPr>
              <a:t>20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 eV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06" name="Grafik 8"/>
          <p:cNvPicPr/>
          <p:nvPr/>
        </p:nvPicPr>
        <p:blipFill>
          <a:blip r:embed="rId2"/>
          <a:stretch/>
        </p:blipFill>
        <p:spPr>
          <a:xfrm>
            <a:off x="6527880" y="564120"/>
            <a:ext cx="3492000" cy="2905200"/>
          </a:xfrm>
          <a:prstGeom prst="rect">
            <a:avLst/>
          </a:prstGeom>
          <a:ln>
            <a:noFill/>
          </a:ln>
        </p:spPr>
      </p:pic>
      <p:pic>
        <p:nvPicPr>
          <p:cNvPr id="507" name="Grafik 10"/>
          <p:cNvPicPr/>
          <p:nvPr/>
        </p:nvPicPr>
        <p:blipFill>
          <a:blip r:embed="rId3"/>
          <a:srcRect l="2024" t="7543" r="8638" b="11552"/>
          <a:stretch/>
        </p:blipFill>
        <p:spPr>
          <a:xfrm>
            <a:off x="6544800" y="3498840"/>
            <a:ext cx="3475440" cy="294876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 dirty="0">
                <a:solidFill>
                  <a:srgbClr val="009FDF"/>
                </a:solidFill>
                <a:latin typeface="Arial"/>
              </a:rPr>
              <a:t>Ungeahnte Anwendung der Astroteilchenphysik</a:t>
            </a: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u="sng" strike="noStrike" spc="-1" dirty="0">
                <a:solidFill>
                  <a:srgbClr val="000000"/>
                </a:solidFill>
                <a:uFillTx/>
                <a:latin typeface="Arial"/>
                <a:hlinkClick r:id="rId2"/>
              </a:rPr>
              <a:t>https://www.spektrum.de/news/kosmische-strahlung-zeigt-unbekannte-kammer/1515253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1" name="Grafik 6"/>
          <p:cNvPicPr/>
          <p:nvPr/>
        </p:nvPicPr>
        <p:blipFill>
          <a:blip r:embed="rId3"/>
          <a:stretch/>
        </p:blipFill>
        <p:spPr>
          <a:xfrm>
            <a:off x="133200" y="1406520"/>
            <a:ext cx="11925000" cy="304776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Pierre Auger Observatorium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0" name="Grafik 10"/>
          <p:cNvPicPr/>
          <p:nvPr/>
        </p:nvPicPr>
        <p:blipFill>
          <a:blip r:embed="rId2"/>
          <a:stretch/>
        </p:blipFill>
        <p:spPr>
          <a:xfrm>
            <a:off x="902880" y="1049400"/>
            <a:ext cx="10224720" cy="511200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Auger-Masterclasses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Auswertung von online zur Verfügung stehenden Daten unter Nutzung von Microsoft Excel</a:t>
            </a:r>
          </a:p>
          <a:p>
            <a:r>
              <a:rPr lang="de-DE" dirty="0" smtClean="0"/>
              <a:t>Selbstbau eines Modells einer Schauerfront (rechts)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769" y="2308635"/>
            <a:ext cx="4468488" cy="365031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400" y="2048933"/>
            <a:ext cx="3866469" cy="416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652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1" name="Grafik 10"/>
          <p:cNvPicPr/>
          <p:nvPr/>
        </p:nvPicPr>
        <p:blipFill>
          <a:blip r:embed="rId2"/>
          <a:stretch/>
        </p:blipFill>
        <p:spPr>
          <a:xfrm>
            <a:off x="3182760" y="993600"/>
            <a:ext cx="5856480" cy="4003920"/>
          </a:xfrm>
          <a:prstGeom prst="rect">
            <a:avLst/>
          </a:prstGeom>
          <a:ln>
            <a:noFill/>
          </a:ln>
        </p:spPr>
      </p:pic>
      <p:sp>
        <p:nvSpPr>
          <p:cNvPr id="512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IceCube 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3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Versuchsanlage besteht aus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insgesamt 5160 Sensoren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An 86 Kabelsträngen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In 1450 -2450 Metern tiefe 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Volumen: 1 km</a:t>
            </a:r>
            <a:r>
              <a:rPr lang="de-DE" sz="1800" b="0" strike="noStrike" spc="-1" baseline="30000" dirty="0">
                <a:solidFill>
                  <a:srgbClr val="000000"/>
                </a:solidFill>
                <a:latin typeface="Arial"/>
              </a:rPr>
              <a:t>3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Lage: Amundsen-Scott-Südpolstation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sz="2000" b="0" strike="noStrike" spc="-1" dirty="0">
                <a:solidFill>
                  <a:srgbClr val="000000"/>
                </a:solidFill>
                <a:latin typeface="Arial"/>
              </a:rPr>
              <a:t>Messung von 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Neutrinos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mit Energien von: </a:t>
            </a:r>
            <a:r>
              <a:rPr dirty="0"/>
              <a:t/>
            </a:r>
            <a:br>
              <a:rPr dirty="0"/>
            </a:b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10</a:t>
            </a:r>
            <a:r>
              <a:rPr lang="de-DE" sz="1800" b="0" strike="noStrike" spc="-1" baseline="30000" dirty="0">
                <a:solidFill>
                  <a:srgbClr val="000000"/>
                </a:solidFill>
                <a:latin typeface="Arial"/>
              </a:rPr>
              <a:t>12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 eV bis 10</a:t>
            </a:r>
            <a:r>
              <a:rPr lang="de-DE" sz="1800" b="0" strike="noStrike" spc="-1" baseline="30000" dirty="0">
                <a:solidFill>
                  <a:srgbClr val="000000"/>
                </a:solidFill>
                <a:latin typeface="Arial"/>
              </a:rPr>
              <a:t>14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 eV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5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Neutrinos Messen am Südpol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6" name="Grafik 7"/>
          <p:cNvPicPr/>
          <p:nvPr/>
        </p:nvPicPr>
        <p:blipFill>
          <a:blip r:embed="rId3"/>
          <a:stretch/>
        </p:blipFill>
        <p:spPr>
          <a:xfrm>
            <a:off x="9174960" y="937440"/>
            <a:ext cx="2500920" cy="376092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IceCube 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3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Versuchsanlage besteht aus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insgesamt 5160 Sensoren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An 86 Kabelsträngen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In 1450 -2450 Metern tiefe 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Volumen: 1 km</a:t>
            </a:r>
            <a:r>
              <a:rPr lang="de-DE" sz="1800" b="0" strike="noStrike" spc="-1" baseline="30000" dirty="0">
                <a:solidFill>
                  <a:srgbClr val="000000"/>
                </a:solidFill>
                <a:latin typeface="Arial"/>
              </a:rPr>
              <a:t>3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Lage: Amundsen-Scott-Südpolstation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sz="2000" b="0" strike="noStrike" spc="-1" dirty="0">
                <a:solidFill>
                  <a:srgbClr val="000000"/>
                </a:solidFill>
                <a:latin typeface="Arial"/>
              </a:rPr>
              <a:t>Messung von 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Neutrinos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mit Energien von: </a:t>
            </a:r>
            <a:r>
              <a:rPr dirty="0"/>
              <a:t/>
            </a:r>
            <a:br>
              <a:rPr dirty="0"/>
            </a:b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10</a:t>
            </a:r>
            <a:r>
              <a:rPr lang="de-DE" sz="1800" b="0" strike="noStrike" spc="-1" baseline="30000" dirty="0">
                <a:solidFill>
                  <a:srgbClr val="000000"/>
                </a:solidFill>
                <a:latin typeface="Arial"/>
              </a:rPr>
              <a:t>12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 eV bis 10</a:t>
            </a:r>
            <a:r>
              <a:rPr lang="de-DE" sz="1800" b="0" strike="noStrike" spc="-1" baseline="30000" dirty="0">
                <a:solidFill>
                  <a:srgbClr val="000000"/>
                </a:solidFill>
                <a:latin typeface="Arial"/>
              </a:rPr>
              <a:t>14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 eV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5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Neutrinos Messen am Südpol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4252858" y="574919"/>
            <a:ext cx="8376145" cy="5639613"/>
            <a:chOff x="3218566" y="4312255"/>
            <a:chExt cx="3675526" cy="2474712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8566" y="4312255"/>
              <a:ext cx="3375273" cy="2474712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5952473" y="6357328"/>
              <a:ext cx="941619" cy="16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</a:pPr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Arial Narrow" panose="020B0606020202030204" pitchFamily="34" charset="0"/>
                </a:rPr>
                <a:t>Abb.: Cristina Lagunas Gualda, https://arxiv.org/abs/1612.05093</a:t>
              </a:r>
            </a:p>
          </p:txBody>
        </p:sp>
      </p:grp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085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IceCube 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8" name="Picture 1" descr="10msec_w_noise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</p:blipFill>
        <p:spPr>
          <a:xfrm>
            <a:off x="414000" y="1286280"/>
            <a:ext cx="6609960" cy="5009760"/>
          </a:xfrm>
          <a:prstGeom prst="rect">
            <a:avLst/>
          </a:prstGeom>
          <a:ln>
            <a:noFill/>
          </a:ln>
        </p:spPr>
      </p:pic>
      <p:sp>
        <p:nvSpPr>
          <p:cNvPr id="520" name="TextShape 3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0.01 Sekunden Daten (Ungefiltert)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1" name="CustomShape 4"/>
          <p:cNvSpPr/>
          <p:nvPr/>
        </p:nvSpPr>
        <p:spPr>
          <a:xfrm>
            <a:off x="7308000" y="3109320"/>
            <a:ext cx="3675600" cy="70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000" b="1" strike="noStrike" spc="-1" dirty="0">
                <a:solidFill>
                  <a:srgbClr val="1A209C"/>
                </a:solidFill>
                <a:latin typeface="Amatic SC"/>
              </a:rPr>
              <a:t>Mehr zu </a:t>
            </a:r>
            <a:r>
              <a:rPr lang="de-DE" sz="2000" b="1" strike="noStrike" spc="-1" dirty="0" err="1">
                <a:solidFill>
                  <a:srgbClr val="1A209C"/>
                </a:solidFill>
                <a:latin typeface="Amatic SC"/>
              </a:rPr>
              <a:t>IceCube</a:t>
            </a:r>
            <a:r>
              <a:rPr lang="de-DE" sz="2000" b="1" strike="noStrike" spc="-1" dirty="0">
                <a:solidFill>
                  <a:srgbClr val="1A209C"/>
                </a:solidFill>
                <a:latin typeface="Amatic SC"/>
              </a:rPr>
              <a:t>: </a:t>
            </a:r>
            <a:r>
              <a:rPr dirty="0"/>
              <a:t/>
            </a:r>
            <a:br>
              <a:rPr dirty="0"/>
            </a:br>
            <a:r>
              <a:rPr lang="de-DE" sz="2000" b="1" strike="noStrike" spc="-1" dirty="0">
                <a:solidFill>
                  <a:srgbClr val="1A209C"/>
                </a:solidFill>
                <a:latin typeface="Amatic SC"/>
              </a:rPr>
              <a:t>https://icecube.wisc.edu</a:t>
            </a:r>
            <a:endParaRPr lang="de-DE" sz="2000" b="0" strike="noStrike" spc="-1" dirty="0">
              <a:latin typeface="Arial"/>
            </a:endParaRPr>
          </a:p>
        </p:txBody>
      </p:sp>
      <p:pic>
        <p:nvPicPr>
          <p:cNvPr id="522" name="Grafik 7"/>
          <p:cNvPicPr/>
          <p:nvPr/>
        </p:nvPicPr>
        <p:blipFill>
          <a:blip r:embed="rId5"/>
          <a:stretch/>
        </p:blipFill>
        <p:spPr>
          <a:xfrm rot="583200">
            <a:off x="7730280" y="636120"/>
            <a:ext cx="2743920" cy="182736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10000" fill="hold"/>
                                        <p:tgtEl>
                                          <p:spTgt spid="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1" restart="whenNotActive" fill="hold" nodeType="interactiveSeq">
                <p:stCondLst>
                  <p:cond evt="onClick" delay="0">
                    <p:tgtEl>
                      <p:spTgt spid="518"/>
                    </p:tgtEl>
                  </p:cond>
                </p:stCondLst>
                <p:childTnLst>
                  <p:par>
                    <p:cTn id="12" fill="hold">
                      <p:stCondLst>
                        <p:cond evt="onClick" delay="0">
                          <p:tgtEl>
                            <p:spTgt spid="518"/>
                          </p:tgtEl>
                        </p:cond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 dirty="0" err="1">
                <a:solidFill>
                  <a:srgbClr val="009FDF"/>
                </a:solidFill>
                <a:latin typeface="Arial"/>
              </a:rPr>
              <a:t>IceCube</a:t>
            </a: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5" name="TextShape 3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Ein Ereignis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26" name="Grafik 8"/>
          <p:cNvPicPr/>
          <p:nvPr/>
        </p:nvPicPr>
        <p:blipFill>
          <a:blip r:embed="rId2"/>
          <a:stretch/>
        </p:blipFill>
        <p:spPr>
          <a:xfrm>
            <a:off x="3467880" y="1247760"/>
            <a:ext cx="5256360" cy="496872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pc="-1" dirty="0" err="1">
                <a:solidFill>
                  <a:srgbClr val="009FDF"/>
                </a:solidFill>
              </a:rPr>
              <a:t>IceCube</a:t>
            </a:r>
            <a:r>
              <a:rPr lang="en-US" b="0" spc="-1" dirty="0">
                <a:solidFill>
                  <a:srgbClr val="000000"/>
                </a:solidFill>
              </a:rPr>
              <a:t/>
            </a:r>
            <a:br>
              <a:rPr lang="en-US" b="0" spc="-1" dirty="0">
                <a:solidFill>
                  <a:srgbClr val="000000"/>
                </a:solidFill>
              </a:rPr>
            </a:b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289099" y="1774295"/>
            <a:ext cx="5312104" cy="3815745"/>
            <a:chOff x="3218566" y="4312255"/>
            <a:chExt cx="3445180" cy="2474712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8566" y="4312255"/>
              <a:ext cx="3375273" cy="2474712"/>
            </a:xfrm>
            <a:prstGeom prst="rect">
              <a:avLst/>
            </a:prstGeom>
          </p:spPr>
        </p:pic>
        <p:sp>
          <p:nvSpPr>
            <p:cNvPr id="8" name="Textfeld 7"/>
            <p:cNvSpPr txBox="1"/>
            <p:nvPr/>
          </p:nvSpPr>
          <p:spPr>
            <a:xfrm>
              <a:off x="5722127" y="6063343"/>
              <a:ext cx="941619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</a:pPr>
              <a:r>
                <a:rPr lang="de-DE" sz="800" dirty="0">
                  <a:solidFill>
                    <a:schemeClr val="bg2">
                      <a:lumMod val="75000"/>
                    </a:schemeClr>
                  </a:solidFill>
                  <a:latin typeface="Arial Narrow" panose="020B0606020202030204" pitchFamily="34" charset="0"/>
                </a:rPr>
                <a:t>Abb.: Cristina Lagunas Gualda, https://arxiv.org/abs/1612.05093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5780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Wissenschaftlich arbeiten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9" name="TextShape 3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Von der Fragestellung zur Veröffentlichung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30" name="Grafik 7"/>
          <p:cNvPicPr/>
          <p:nvPr/>
        </p:nvPicPr>
        <p:blipFill>
          <a:blip r:embed="rId2"/>
          <a:stretch/>
        </p:blipFill>
        <p:spPr>
          <a:xfrm>
            <a:off x="1055520" y="1238760"/>
            <a:ext cx="10344240" cy="5098680"/>
          </a:xfrm>
          <a:prstGeom prst="rect">
            <a:avLst/>
          </a:prstGeom>
          <a:ln>
            <a:noFill/>
          </a:ln>
        </p:spPr>
      </p:pic>
      <p:pic>
        <p:nvPicPr>
          <p:cNvPr id="531" name="Grafik 5"/>
          <p:cNvPicPr/>
          <p:nvPr/>
        </p:nvPicPr>
        <p:blipFill>
          <a:blip r:embed="rId3"/>
          <a:srcRect t="61543" r="56293"/>
          <a:stretch/>
        </p:blipFill>
        <p:spPr>
          <a:xfrm>
            <a:off x="-672840" y="973080"/>
            <a:ext cx="4968360" cy="518976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Datenauswertung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33" name="Inhaltsplatzhalter 6"/>
          <p:cNvPicPr/>
          <p:nvPr/>
        </p:nvPicPr>
        <p:blipFill>
          <a:blip r:embed="rId2"/>
          <a:stretch/>
        </p:blipFill>
        <p:spPr>
          <a:xfrm>
            <a:off x="6101640" y="-1107000"/>
            <a:ext cx="7173360" cy="7173360"/>
          </a:xfrm>
          <a:prstGeom prst="rect">
            <a:avLst/>
          </a:prstGeom>
          <a:ln>
            <a:noFill/>
          </a:ln>
        </p:spPr>
      </p:pic>
      <p:sp>
        <p:nvSpPr>
          <p:cNvPr id="535" name="TextShape 3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Viel Arbeit am Computer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36" name="Grafik 8"/>
          <p:cNvPicPr/>
          <p:nvPr/>
        </p:nvPicPr>
        <p:blipFill>
          <a:blip r:embed="rId3"/>
          <a:stretch/>
        </p:blipFill>
        <p:spPr>
          <a:xfrm>
            <a:off x="4799880" y="3011760"/>
            <a:ext cx="4283640" cy="3212640"/>
          </a:xfrm>
          <a:prstGeom prst="rect">
            <a:avLst/>
          </a:prstGeom>
          <a:ln>
            <a:noFill/>
          </a:ln>
        </p:spPr>
      </p:pic>
      <p:sp>
        <p:nvSpPr>
          <p:cNvPr id="537" name="CustomShape 4"/>
          <p:cNvSpPr/>
          <p:nvPr/>
        </p:nvSpPr>
        <p:spPr>
          <a:xfrm>
            <a:off x="407880" y="1513080"/>
            <a:ext cx="5847480" cy="228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48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b="0" strike="noStrike" spc="-1" dirty="0">
                <a:solidFill>
                  <a:srgbClr val="000000"/>
                </a:solidFill>
                <a:latin typeface="Arial"/>
              </a:rPr>
              <a:t>Programmierkenntnisse sind erforderlich: Python und C++</a:t>
            </a:r>
            <a:endParaRPr lang="de-DE" sz="1600" b="0" strike="noStrike" spc="-1" dirty="0">
              <a:latin typeface="Arial"/>
            </a:endParaRPr>
          </a:p>
          <a:p>
            <a:pPr marL="285840" indent="-28548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b="0" strike="noStrike" spc="-1" dirty="0">
                <a:solidFill>
                  <a:srgbClr val="000000"/>
                </a:solidFill>
                <a:latin typeface="Arial"/>
              </a:rPr>
              <a:t>Die Datenstruktur muss verstanden werden</a:t>
            </a:r>
            <a:endParaRPr lang="de-DE" sz="1600" b="0" strike="noStrike" spc="-1" dirty="0">
              <a:latin typeface="Arial"/>
            </a:endParaRPr>
          </a:p>
          <a:p>
            <a:pPr marL="285840" indent="-28548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b="0" strike="noStrike" spc="-1" dirty="0">
                <a:solidFill>
                  <a:srgbClr val="000000"/>
                </a:solidFill>
                <a:latin typeface="Arial"/>
              </a:rPr>
              <a:t>Man muss ich in Teams beraten und austauschen</a:t>
            </a:r>
            <a:endParaRPr lang="de-DE" sz="1600" b="0" strike="noStrike" spc="-1" dirty="0">
              <a:latin typeface="Arial"/>
            </a:endParaRPr>
          </a:p>
          <a:p>
            <a:pPr marL="285840" indent="-28548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b="0" strike="noStrike" spc="-1" dirty="0">
                <a:solidFill>
                  <a:srgbClr val="000000"/>
                </a:solidFill>
                <a:latin typeface="Arial"/>
              </a:rPr>
              <a:t>Die Datenanalyse und der dazugehörige Code müssen gut dokumentieren werden, damit auch andere damit arbeiten können</a:t>
            </a:r>
            <a:endParaRPr lang="de-DE" sz="1600" b="0" strike="noStrike" spc="-1" dirty="0">
              <a:latin typeface="Arial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Anknüpfungspunkte an Curriculumsinhalte 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0" name="TextShape 2"/>
          <p:cNvSpPr txBox="1"/>
          <p:nvPr/>
        </p:nvSpPr>
        <p:spPr>
          <a:xfrm>
            <a:off x="407880" y="1307833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2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403" y="817560"/>
            <a:ext cx="7015473" cy="5482753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86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CustomShape 1"/>
          <p:cNvSpPr/>
          <p:nvPr/>
        </p:nvSpPr>
        <p:spPr>
          <a:xfrm>
            <a:off x="1847654" y="2585520"/>
            <a:ext cx="7524226" cy="1014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6000" b="1" strike="noStrike" spc="-1" dirty="0">
                <a:solidFill>
                  <a:srgbClr val="1A209C"/>
                </a:solidFill>
                <a:latin typeface="Amatic SC"/>
              </a:rPr>
              <a:t>Astroteilchenphysik</a:t>
            </a:r>
            <a:endParaRPr lang="de-DE" sz="6000" b="0" strike="noStrike" spc="-1" dirty="0">
              <a:latin typeface="Arial"/>
            </a:endParaRPr>
          </a:p>
        </p:txBody>
      </p:sp>
      <p:sp>
        <p:nvSpPr>
          <p:cNvPr id="373" name="TextShape 2"/>
          <p:cNvSpPr txBox="1"/>
          <p:nvPr/>
        </p:nvSpPr>
        <p:spPr>
          <a:xfrm>
            <a:off x="3287520" y="6580800"/>
            <a:ext cx="6084360" cy="45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ctr"/>
            <a:endParaRPr lang="de-DE" sz="1000" dirty="0"/>
          </a:p>
        </p:txBody>
      </p:sp>
      <p:pic>
        <p:nvPicPr>
          <p:cNvPr id="5" name="Grafik 4"/>
          <p:cNvPicPr/>
          <p:nvPr/>
        </p:nvPicPr>
        <p:blipFill>
          <a:blip r:embed="rId2"/>
          <a:srcRect l="34123" t="34789" r="45059" b="43786"/>
          <a:stretch/>
        </p:blipFill>
        <p:spPr>
          <a:xfrm>
            <a:off x="1932487" y="1537122"/>
            <a:ext cx="3600094" cy="286272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225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Anknüpfungspunkte an Curriculumsinhalte 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2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361800" algn="l"/>
              </a:tabLst>
            </a:pP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„</a:t>
            </a:r>
            <a:r>
              <a:rPr lang="de-DE" sz="1800" b="0" strike="noStrike" spc="-1" dirty="0" err="1" smtClean="0">
                <a:solidFill>
                  <a:srgbClr val="000000"/>
                </a:solidFill>
                <a:latin typeface="Arial"/>
              </a:rPr>
              <a:t>Myonenzerfall</a:t>
            </a: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“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Mögliches 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Realexperimente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: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Arial"/>
              </a:rPr>
              <a:t>CosMO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-Detektoren und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Arial"/>
              </a:rPr>
              <a:t>Kamiokannen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von Netzwerk </a:t>
            </a: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Teilchenwelt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zur Ausleihe nach vorheriger Fortbildung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geeignet für kleinere Gruppen in allen Programmstufen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verschiedene Messungen 	                 </a:t>
            </a:r>
            <a:br>
              <a:rPr lang="de-DE" dirty="0"/>
            </a:br>
            <a:r>
              <a:rPr lang="de-DE" dirty="0"/>
              <a:t>(Winkel, Lebensdauer, Abschirmung)</a:t>
            </a: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84" name="Picture 8" descr="http://physik-begreifen-zeuthen.desy.de/sites2009/site_PhyBegZ/content/e2198/e2451/e6374/e53710/Sc_Web_1815_ger.png"/>
          <p:cNvPicPr/>
          <p:nvPr/>
        </p:nvPicPr>
        <p:blipFill>
          <a:blip r:embed="rId2"/>
          <a:stretch/>
        </p:blipFill>
        <p:spPr>
          <a:xfrm>
            <a:off x="0" y="4244071"/>
            <a:ext cx="5289428" cy="2080534"/>
          </a:xfrm>
          <a:prstGeom prst="rect">
            <a:avLst/>
          </a:prstGeom>
          <a:ln>
            <a:noFill/>
          </a:ln>
        </p:spPr>
      </p:pic>
      <p:pic>
        <p:nvPicPr>
          <p:cNvPr id="585" name="Picture 10" descr="http://physik-begreifen-zeuthen.desy.de/sites2009/site_PhyBegZ/content/e2198/e2451/e6374/e6382/Web_neu_1804_ger.png"/>
          <p:cNvPicPr/>
          <p:nvPr/>
        </p:nvPicPr>
        <p:blipFill>
          <a:blip r:embed="rId3"/>
          <a:stretch/>
        </p:blipFill>
        <p:spPr>
          <a:xfrm>
            <a:off x="5250984" y="4244071"/>
            <a:ext cx="4065851" cy="2080534"/>
          </a:xfrm>
          <a:prstGeom prst="rect">
            <a:avLst/>
          </a:prstGeom>
          <a:ln>
            <a:noFill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835" y="4244071"/>
            <a:ext cx="2496171" cy="2080534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921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Aktualität	und Interesse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7" name="TextShape 2"/>
          <p:cNvSpPr txBox="1"/>
          <p:nvPr/>
        </p:nvSpPr>
        <p:spPr>
          <a:xfrm>
            <a:off x="407880" y="139788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Inder Vergangenheit war die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Higgs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-Suche und -Entdeckung öffentlichkeitswirksam und hat Interesse bei Jugendlichen und der Gesellschaft erzeugt.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In jüngster Vergangenheit waren es eher astrophysikalische Themen: Gravitationswellen, Multimessenger-Astronomie, „Foto“ vom schwarzen Loch.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Gerade in der Multimessenger-Astronomie sind in der Zukunft bahnbrechende Beobachtungen zu erwarten.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9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Multimessenger-Astronomie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0" name="CustomShape 5"/>
          <p:cNvSpPr/>
          <p:nvPr/>
        </p:nvSpPr>
        <p:spPr>
          <a:xfrm flipV="1">
            <a:off x="3143520" y="3284280"/>
            <a:ext cx="935640" cy="100764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5611"/>
            </a:avLst>
          </a:prstGeom>
          <a:solidFill>
            <a:srgbClr val="F28E00"/>
          </a:solidFill>
          <a:ln w="936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1" name="CustomShape 6"/>
          <p:cNvSpPr/>
          <p:nvPr/>
        </p:nvSpPr>
        <p:spPr>
          <a:xfrm>
            <a:off x="4151880" y="3558600"/>
            <a:ext cx="7056360" cy="106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600" b="1" strike="noStrike" spc="-1">
                <a:solidFill>
                  <a:srgbClr val="000000"/>
                </a:solidFill>
                <a:latin typeface="Arial"/>
              </a:rPr>
              <a:t>Studium eines kosmischen Objektes durch verschiedene kosmische Boten und durch Wissenschaftler:innen aus unterschiedlichen Disziplinen der Astronomie wie Astrophysik, Kosmologie und Astroteilchenphysik.</a:t>
            </a:r>
            <a:endParaRPr lang="de-DE" sz="1600" b="0" strike="noStrike" spc="-1">
              <a:latin typeface="Arial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414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Aktualität	und Interesse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3" name="TextShape 2"/>
          <p:cNvSpPr txBox="1"/>
          <p:nvPr/>
        </p:nvSpPr>
        <p:spPr>
          <a:xfrm>
            <a:off x="407880" y="139788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Interesse 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von Jugendlichen an astrophysikalischen Themen und offenen Fragen ist hoch.</a:t>
            </a:r>
          </a:p>
          <a:p>
            <a:pPr algn="ctr"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(z. B. ROSE-Studie, siehe auch </a:t>
            </a: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Elster, D. (2007). In welchen Kontexten sind naturwissenschaftliche Inhalte für Jugendliche interessant. </a:t>
            </a:r>
            <a:r>
              <a:rPr lang="de-DE" sz="1800" b="0" i="1" strike="noStrike" spc="-1">
                <a:solidFill>
                  <a:srgbClr val="000000"/>
                </a:solidFill>
                <a:latin typeface="Arial"/>
              </a:rPr>
              <a:t>Plus Lucis</a:t>
            </a: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, </a:t>
            </a:r>
            <a:r>
              <a:rPr lang="de-DE" sz="1800" b="0" i="1" strike="noStrike" spc="-1">
                <a:solidFill>
                  <a:srgbClr val="000000"/>
                </a:solidFill>
                <a:latin typeface="Arial"/>
              </a:rPr>
              <a:t>3</a:t>
            </a: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(2007), 2-8.)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1" strike="noStrike" spc="-1">
                <a:solidFill>
                  <a:srgbClr val="000000"/>
                </a:solidFill>
                <a:latin typeface="Arial"/>
              </a:rPr>
              <a:t>	</a:t>
            </a:r>
            <a:r>
              <a:rPr lang="de-DE" sz="1800" b="1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de-DE" sz="1800" b="1" strike="noStrike" spc="-1">
                <a:solidFill>
                  <a:srgbClr val="000000"/>
                </a:solidFill>
                <a:latin typeface="Arial"/>
              </a:rPr>
              <a:t> Astroteilchenphysikalische Forschung ist also ein guter Kontext für den Schulunterricht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5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Multimessenger-Astronomie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670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" name="Grafik 6"/>
          <p:cNvPicPr/>
          <p:nvPr/>
        </p:nvPicPr>
        <p:blipFill>
          <a:blip r:embed="rId2"/>
          <a:stretch/>
        </p:blipFill>
        <p:spPr>
          <a:xfrm>
            <a:off x="756720" y="91800"/>
            <a:ext cx="10678320" cy="6673680"/>
          </a:xfrm>
          <a:prstGeom prst="rect">
            <a:avLst/>
          </a:prstGeom>
          <a:ln>
            <a:noFill/>
          </a:ln>
        </p:spPr>
      </p:pic>
      <p:pic>
        <p:nvPicPr>
          <p:cNvPr id="543" name="Grafik 2"/>
          <p:cNvPicPr/>
          <p:nvPr/>
        </p:nvPicPr>
        <p:blipFill>
          <a:blip r:embed="rId3"/>
          <a:stretch/>
        </p:blipFill>
        <p:spPr>
          <a:xfrm>
            <a:off x="4367880" y="908640"/>
            <a:ext cx="3850200" cy="2738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Grafik 6"/>
          <p:cNvPicPr/>
          <p:nvPr/>
        </p:nvPicPr>
        <p:blipFill>
          <a:blip r:embed="rId2"/>
          <a:stretch/>
        </p:blipFill>
        <p:spPr>
          <a:xfrm>
            <a:off x="756720" y="91800"/>
            <a:ext cx="10678320" cy="6673680"/>
          </a:xfrm>
          <a:prstGeom prst="rect">
            <a:avLst/>
          </a:prstGeom>
          <a:ln>
            <a:noFill/>
          </a:ln>
        </p:spPr>
      </p:pic>
      <p:sp>
        <p:nvSpPr>
          <p:cNvPr id="545" name="CustomShape 1"/>
          <p:cNvSpPr/>
          <p:nvPr/>
        </p:nvSpPr>
        <p:spPr>
          <a:xfrm>
            <a:off x="4045202" y="1293473"/>
            <a:ext cx="4328938" cy="2060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3200" b="1" strike="noStrike" spc="-1" dirty="0">
                <a:solidFill>
                  <a:srgbClr val="1A209C"/>
                </a:solidFill>
                <a:latin typeface="Amatic SC" pitchFamily="2" charset="0"/>
              </a:rPr>
              <a:t>Ohne Programmierkenntnisse und trotzdem mit </a:t>
            </a:r>
            <a:endParaRPr lang="de-DE" sz="3200" b="0" strike="noStrike" spc="-1" dirty="0">
              <a:latin typeface="Amatic SC" pitchFamily="2" charset="0"/>
            </a:endParaRPr>
          </a:p>
          <a:p>
            <a:pPr algn="ctr">
              <a:lnSpc>
                <a:spcPct val="100000"/>
              </a:lnSpc>
            </a:pPr>
            <a:r>
              <a:rPr lang="de-DE" sz="3200" b="1" strike="noStrike" spc="-1" dirty="0">
                <a:solidFill>
                  <a:srgbClr val="1A209C"/>
                </a:solidFill>
                <a:latin typeface="Amatic SC" pitchFamily="2" charset="0"/>
              </a:rPr>
              <a:t>den meisten essenziellen</a:t>
            </a:r>
            <a:endParaRPr lang="de-DE" sz="3200" b="0" strike="noStrike" spc="-1" dirty="0">
              <a:latin typeface="Amatic SC" pitchFamily="2" charset="0"/>
            </a:endParaRPr>
          </a:p>
          <a:p>
            <a:pPr algn="ctr">
              <a:lnSpc>
                <a:spcPct val="100000"/>
              </a:lnSpc>
            </a:pPr>
            <a:r>
              <a:rPr lang="de-DE" sz="3200" b="1" strike="noStrike" spc="-1" dirty="0">
                <a:solidFill>
                  <a:srgbClr val="1A209C"/>
                </a:solidFill>
                <a:latin typeface="Amatic SC" pitchFamily="2" charset="0"/>
              </a:rPr>
              <a:t>Möglichkeiten zur Datenanalyse</a:t>
            </a:r>
            <a:endParaRPr lang="de-DE" sz="3200" b="0" strike="noStrike" spc="-1" dirty="0">
              <a:latin typeface="Amatic SC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6" name="Grafik 6"/>
          <p:cNvPicPr/>
          <p:nvPr/>
        </p:nvPicPr>
        <p:blipFill>
          <a:blip r:embed="rId2"/>
          <a:stretch/>
        </p:blipFill>
        <p:spPr>
          <a:xfrm>
            <a:off x="756720" y="91800"/>
            <a:ext cx="10678320" cy="6673680"/>
          </a:xfrm>
          <a:prstGeom prst="rect">
            <a:avLst/>
          </a:prstGeom>
          <a:ln>
            <a:noFill/>
          </a:ln>
        </p:spPr>
      </p:pic>
      <p:sp>
        <p:nvSpPr>
          <p:cNvPr id="547" name="CustomShape 1"/>
          <p:cNvSpPr/>
          <p:nvPr/>
        </p:nvSpPr>
        <p:spPr>
          <a:xfrm>
            <a:off x="4062353" y="1244712"/>
            <a:ext cx="4248000" cy="2060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3200" b="1" strike="noStrike" spc="-1" dirty="0">
                <a:solidFill>
                  <a:srgbClr val="1A209C"/>
                </a:solidFill>
                <a:latin typeface="Amatic SC" pitchFamily="2" charset="0"/>
              </a:rPr>
              <a:t>Aber auch programmier-begeisterte </a:t>
            </a:r>
            <a:r>
              <a:rPr lang="de-DE" sz="3200" b="1" strike="noStrike" spc="-1" dirty="0" err="1">
                <a:solidFill>
                  <a:srgbClr val="1A209C"/>
                </a:solidFill>
                <a:latin typeface="Amatic SC" pitchFamily="2" charset="0"/>
              </a:rPr>
              <a:t>Schüler:innen</a:t>
            </a:r>
            <a:r>
              <a:rPr lang="de-DE" sz="3200" b="1" strike="noStrike" spc="-1" dirty="0">
                <a:solidFill>
                  <a:srgbClr val="1A209C"/>
                </a:solidFill>
                <a:latin typeface="Amatic SC" pitchFamily="2" charset="0"/>
              </a:rPr>
              <a:t> kommen auf Ihre Kosten, z. B. bei der Weiterentwicklung von </a:t>
            </a:r>
            <a:r>
              <a:rPr lang="de-DE" sz="3200" b="1" strike="noStrike" spc="-1" dirty="0" err="1">
                <a:solidFill>
                  <a:srgbClr val="1A209C"/>
                </a:solidFill>
                <a:latin typeface="Amatic SC" pitchFamily="2" charset="0"/>
              </a:rPr>
              <a:t>Cosmic@Web</a:t>
            </a:r>
            <a:endParaRPr lang="de-DE" sz="3200" b="0" strike="noStrike" spc="-1" dirty="0">
              <a:latin typeface="Amatic SC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2B971B0-1696-3B41-A9A6-7A217A18E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Cosmic@Web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717F9EC-24DE-754C-9DE3-C5313F7EE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CCfWJlQ57K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31459" y="800709"/>
            <a:ext cx="9729081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04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Cosmic@Web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9" name="TextShape 2"/>
          <p:cNvSpPr txBox="1"/>
          <p:nvPr/>
        </p:nvSpPr>
        <p:spPr>
          <a:xfrm>
            <a:off x="5148000" y="1213560"/>
            <a:ext cx="6284160" cy="2859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dirty="0"/>
              <a:t>Experimentelle Daten zur Untersuchung von kosmischen Teilchen, u. a.:</a:t>
            </a: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Lebensdauer 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von </a:t>
            </a: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Myonen</a:t>
            </a: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86110" indent="-28575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361800" algn="l"/>
              </a:tabLst>
            </a:pP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Abhängigkeiten 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der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Myonenrate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von unterschiedlichen Faktoren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1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Kosmische Teilchen messen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52" name="Grafik 10"/>
          <p:cNvPicPr/>
          <p:nvPr/>
        </p:nvPicPr>
        <p:blipFill>
          <a:blip r:embed="rId2"/>
          <a:stretch/>
        </p:blipFill>
        <p:spPr>
          <a:xfrm>
            <a:off x="1922760" y="-3891600"/>
            <a:ext cx="1458360" cy="2060640"/>
          </a:xfrm>
          <a:prstGeom prst="rect">
            <a:avLst/>
          </a:prstGeom>
          <a:ln>
            <a:noFill/>
          </a:ln>
        </p:spPr>
      </p:pic>
      <p:pic>
        <p:nvPicPr>
          <p:cNvPr id="553" name="Grafik 12"/>
          <p:cNvPicPr/>
          <p:nvPr/>
        </p:nvPicPr>
        <p:blipFill>
          <a:blip r:embed="rId3"/>
          <a:stretch/>
        </p:blipFill>
        <p:spPr>
          <a:xfrm>
            <a:off x="216360" y="-3891600"/>
            <a:ext cx="1458360" cy="2060640"/>
          </a:xfrm>
          <a:prstGeom prst="rect">
            <a:avLst/>
          </a:prstGeom>
          <a:ln>
            <a:noFill/>
          </a:ln>
        </p:spPr>
      </p:pic>
      <p:pic>
        <p:nvPicPr>
          <p:cNvPr id="554" name="Grafik 16"/>
          <p:cNvPicPr/>
          <p:nvPr/>
        </p:nvPicPr>
        <p:blipFill>
          <a:blip r:embed="rId4"/>
          <a:stretch/>
        </p:blipFill>
        <p:spPr>
          <a:xfrm>
            <a:off x="-1487520" y="-3891600"/>
            <a:ext cx="1455840" cy="2060640"/>
          </a:xfrm>
          <a:prstGeom prst="rect">
            <a:avLst/>
          </a:prstGeom>
          <a:ln>
            <a:noFill/>
          </a:ln>
        </p:spPr>
      </p:pic>
      <p:pic>
        <p:nvPicPr>
          <p:cNvPr id="555" name="Grafik 18"/>
          <p:cNvPicPr/>
          <p:nvPr/>
        </p:nvPicPr>
        <p:blipFill>
          <a:blip r:embed="rId5"/>
          <a:stretch/>
        </p:blipFill>
        <p:spPr>
          <a:xfrm>
            <a:off x="-3193200" y="-3891600"/>
            <a:ext cx="1457640" cy="2060640"/>
          </a:xfrm>
          <a:prstGeom prst="rect">
            <a:avLst/>
          </a:prstGeom>
          <a:ln>
            <a:noFill/>
          </a:ln>
        </p:spPr>
      </p:pic>
      <p:sp>
        <p:nvSpPr>
          <p:cNvPr id="556" name="CustomShape 5"/>
          <p:cNvSpPr/>
          <p:nvPr/>
        </p:nvSpPr>
        <p:spPr>
          <a:xfrm>
            <a:off x="-3187080" y="-1717920"/>
            <a:ext cx="110628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</a:rPr>
              <a:t>Polarstern</a:t>
            </a:r>
            <a:endParaRPr lang="de-DE" sz="1600" b="0" strike="noStrike" spc="-1">
              <a:latin typeface="Arial"/>
            </a:endParaRPr>
          </a:p>
        </p:txBody>
      </p:sp>
      <p:sp>
        <p:nvSpPr>
          <p:cNvPr id="557" name="CustomShape 6"/>
          <p:cNvSpPr/>
          <p:nvPr/>
        </p:nvSpPr>
        <p:spPr>
          <a:xfrm>
            <a:off x="-1561680" y="-1717920"/>
            <a:ext cx="203112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</a:rPr>
              <a:t>Neumayer III Station</a:t>
            </a:r>
            <a:endParaRPr lang="de-DE" sz="1600" b="0" strike="noStrike" spc="-1">
              <a:latin typeface="Arial"/>
            </a:endParaRPr>
          </a:p>
        </p:txBody>
      </p:sp>
      <p:sp>
        <p:nvSpPr>
          <p:cNvPr id="558" name="CustomShape 7"/>
          <p:cNvSpPr/>
          <p:nvPr/>
        </p:nvSpPr>
        <p:spPr>
          <a:xfrm>
            <a:off x="784440" y="-1717920"/>
            <a:ext cx="64296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</a:rPr>
              <a:t>LiDO</a:t>
            </a:r>
            <a:endParaRPr lang="de-DE" sz="1600" b="0" strike="noStrike" spc="-1">
              <a:latin typeface="Arial"/>
            </a:endParaRPr>
          </a:p>
        </p:txBody>
      </p:sp>
      <p:sp>
        <p:nvSpPr>
          <p:cNvPr id="559" name="CustomShape 8"/>
          <p:cNvSpPr/>
          <p:nvPr/>
        </p:nvSpPr>
        <p:spPr>
          <a:xfrm>
            <a:off x="1883160" y="-1717920"/>
            <a:ext cx="148860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</a:rPr>
              <a:t>CosMO-Mühle</a:t>
            </a:r>
            <a:endParaRPr lang="de-DE" sz="1600" b="0" strike="noStrike" spc="-1">
              <a:latin typeface="Arial"/>
            </a:endParaRPr>
          </a:p>
        </p:txBody>
      </p:sp>
      <p:pic>
        <p:nvPicPr>
          <p:cNvPr id="560" name="Grafik 24"/>
          <p:cNvPicPr/>
          <p:nvPr/>
        </p:nvPicPr>
        <p:blipFill>
          <a:blip r:embed="rId6"/>
          <a:stretch/>
        </p:blipFill>
        <p:spPr>
          <a:xfrm>
            <a:off x="2787120" y="2867760"/>
            <a:ext cx="1873080" cy="3362040"/>
          </a:xfrm>
          <a:prstGeom prst="rect">
            <a:avLst/>
          </a:prstGeom>
          <a:ln>
            <a:noFill/>
          </a:ln>
        </p:spPr>
      </p:pic>
      <p:pic>
        <p:nvPicPr>
          <p:cNvPr id="561" name="Picture 8" descr="https://physik-begreifen-zeuthen.desy.de/sites2009/site_PhyBegZ/content/e2198/e203474/e203596/e203597/schuelerexp-polarstern_ger.jpg"/>
          <p:cNvPicPr/>
          <p:nvPr/>
        </p:nvPicPr>
        <p:blipFill>
          <a:blip r:embed="rId7"/>
          <a:stretch/>
        </p:blipFill>
        <p:spPr>
          <a:xfrm>
            <a:off x="8510614" y="3934312"/>
            <a:ext cx="3409346" cy="2213723"/>
          </a:xfrm>
          <a:prstGeom prst="rect">
            <a:avLst/>
          </a:prstGeom>
          <a:ln>
            <a:noFill/>
          </a:ln>
        </p:spPr>
      </p:pic>
      <p:pic>
        <p:nvPicPr>
          <p:cNvPr id="562" name="Grafik 29"/>
          <p:cNvPicPr/>
          <p:nvPr/>
        </p:nvPicPr>
        <p:blipFill>
          <a:blip r:embed="rId8"/>
          <a:stretch/>
        </p:blipFill>
        <p:spPr>
          <a:xfrm>
            <a:off x="407880" y="1749240"/>
            <a:ext cx="1891800" cy="4465800"/>
          </a:xfrm>
          <a:prstGeom prst="rect">
            <a:avLst/>
          </a:prstGeom>
          <a:ln>
            <a:noFill/>
          </a:ln>
        </p:spPr>
      </p:pic>
      <p:pic>
        <p:nvPicPr>
          <p:cNvPr id="563" name="Picture 2"/>
          <p:cNvPicPr/>
          <p:nvPr/>
        </p:nvPicPr>
        <p:blipFill>
          <a:blip r:embed="rId9"/>
          <a:srcRect l="31978" t="22713" r="22600" b="3419"/>
          <a:stretch/>
        </p:blipFill>
        <p:spPr>
          <a:xfrm>
            <a:off x="4808053" y="3934312"/>
            <a:ext cx="3472347" cy="2258328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Unterstützendes Unterrichtsmaterial</a:t>
            </a:r>
            <a:r>
              <a:t/>
            </a:r>
            <a:br/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9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2060"/>
                </a:solidFill>
                <a:latin typeface="Arial"/>
              </a:rPr>
              <a:t>32 Seiten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2060"/>
                </a:solidFill>
                <a:latin typeface="Arial"/>
              </a:rPr>
              <a:t>Fokus: Untersuchung von Myonen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2060"/>
                </a:solidFill>
                <a:latin typeface="Arial"/>
              </a:rPr>
              <a:t>Hintergrundinfos für Lehrkräfte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2060"/>
                </a:solidFill>
                <a:latin typeface="Arial"/>
              </a:rPr>
              <a:t>Fachtext für Schüler/innen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2060"/>
                </a:solidFill>
                <a:latin typeface="Arial"/>
              </a:rPr>
              <a:t>Aktivitäten, Aufgaben und Lösungen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u="sng" strike="noStrike" spc="-1">
                <a:solidFill>
                  <a:srgbClr val="000000"/>
                </a:solidFill>
                <a:uFillTx/>
                <a:latin typeface="Arial"/>
                <a:hlinkClick r:id="rId3"/>
              </a:rPr>
              <a:t>https://www.teilchenwelt.de/material/band3/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1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Netzwerk Teilchenwelt, Band 3: Kosmische Strahlung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92" name="Grafik 5"/>
          <p:cNvPicPr/>
          <p:nvPr/>
        </p:nvPicPr>
        <p:blipFill>
          <a:blip r:embed="rId4"/>
          <a:stretch/>
        </p:blipFill>
        <p:spPr>
          <a:xfrm>
            <a:off x="7192440" y="260280"/>
            <a:ext cx="2099160" cy="2979000"/>
          </a:xfrm>
          <a:prstGeom prst="rect">
            <a:avLst/>
          </a:prstGeom>
          <a:ln>
            <a:noFill/>
          </a:ln>
        </p:spPr>
      </p:pic>
      <p:pic>
        <p:nvPicPr>
          <p:cNvPr id="593" name="Grafik 2"/>
          <p:cNvPicPr/>
          <p:nvPr/>
        </p:nvPicPr>
        <p:blipFill>
          <a:blip r:embed="rId5"/>
          <a:stretch/>
        </p:blipFill>
        <p:spPr>
          <a:xfrm>
            <a:off x="9375120" y="324720"/>
            <a:ext cx="2189880" cy="2914920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594" name="Grafik 4"/>
          <p:cNvPicPr/>
          <p:nvPr/>
        </p:nvPicPr>
        <p:blipFill>
          <a:blip r:embed="rId6"/>
          <a:stretch/>
        </p:blipFill>
        <p:spPr>
          <a:xfrm>
            <a:off x="9382320" y="3257280"/>
            <a:ext cx="2189520" cy="2914920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595" name="Grafik 6"/>
          <p:cNvPicPr/>
          <p:nvPr/>
        </p:nvPicPr>
        <p:blipFill>
          <a:blip r:embed="rId7"/>
          <a:stretch/>
        </p:blipFill>
        <p:spPr>
          <a:xfrm>
            <a:off x="7097400" y="3295440"/>
            <a:ext cx="2194200" cy="2920320"/>
          </a:xfrm>
          <a:prstGeom prst="rect">
            <a:avLst/>
          </a:prstGeom>
          <a:ln>
            <a:solidFill>
              <a:srgbClr val="3CBDA1"/>
            </a:solidFill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Anknüpfungspunkte an Curriculumsinhalte 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7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Mit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Arial"/>
              </a:rPr>
              <a:t>CoSMO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-Detektoren aufgenommene Daten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sind auch in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Cosmic@Web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zugänglich.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Hier aber insbesondere zur Bestimmung der Abhängigkeit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der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Myonenrate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vom Einfallswinkel.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Bezug zu: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Wechselwirkung kosmischer Strahlung mit Materie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Anwendung: „Röntgen mit Myonen“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9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0" name="Grafik 5"/>
          <p:cNvPicPr/>
          <p:nvPr/>
        </p:nvPicPr>
        <p:blipFill>
          <a:blip r:embed="rId2"/>
          <a:stretch/>
        </p:blipFill>
        <p:spPr>
          <a:xfrm>
            <a:off x="6527880" y="1389600"/>
            <a:ext cx="5283360" cy="448740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78383" y="329895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 dirty="0" smtClean="0">
                <a:solidFill>
                  <a:srgbClr val="009FDF"/>
                </a:solidFill>
                <a:latin typeface="Arial"/>
              </a:rPr>
              <a:t>Astroteilchenphysik?</a:t>
            </a: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407880" y="139788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Auch Prozesse der Astrophysik lassen sich auf </a:t>
            </a:r>
            <a:r>
              <a:rPr lang="de-DE" b="1" dirty="0"/>
              <a:t>fundamentale Wechselwirkungen </a:t>
            </a:r>
            <a:r>
              <a:rPr lang="de-DE" dirty="0" smtClean="0"/>
              <a:t>zurückführen</a:t>
            </a:r>
          </a:p>
          <a:p>
            <a:pPr>
              <a:lnSpc>
                <a:spcPct val="150000"/>
              </a:lnSpc>
            </a:pPr>
            <a:endParaRPr lang="de-DE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smtClean="0"/>
              <a:t>Die </a:t>
            </a:r>
            <a:r>
              <a:rPr lang="de-DE" b="1" dirty="0"/>
              <a:t>Kombination</a:t>
            </a:r>
            <a:r>
              <a:rPr lang="de-DE" dirty="0"/>
              <a:t> ist attraktiv obwohl </a:t>
            </a:r>
            <a:br>
              <a:rPr lang="de-DE" dirty="0"/>
            </a:br>
            <a:r>
              <a:rPr lang="de-DE" dirty="0"/>
              <a:t>(oder gerade weil)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/>
              <a:t>Verschiedenste Größenordnung beschrieben </a:t>
            </a:r>
            <a:r>
              <a:rPr lang="de-DE" sz="1600" dirty="0" smtClean="0"/>
              <a:t>werden</a:t>
            </a:r>
            <a:br>
              <a:rPr lang="de-DE" sz="1600" dirty="0" smtClean="0"/>
            </a:br>
            <a:r>
              <a:rPr lang="de-DE" sz="1600" dirty="0" smtClean="0"/>
              <a:t>(Subnuklear </a:t>
            </a:r>
            <a:r>
              <a:rPr lang="de-DE" sz="1600" dirty="0"/>
              <a:t>vs. Galaktische Dimensionen)  </a:t>
            </a:r>
            <a:endParaRPr lang="de-DE" sz="1600" dirty="0" smtClean="0"/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 smtClean="0"/>
              <a:t>Viele </a:t>
            </a:r>
            <a:r>
              <a:rPr lang="de-DE" sz="1600" dirty="0"/>
              <a:t>„Science Fiction“ Begriffe erklärt werden können</a:t>
            </a:r>
            <a:br>
              <a:rPr lang="de-DE" sz="1600" dirty="0"/>
            </a:br>
            <a:r>
              <a:rPr lang="de-DE" sz="1600" dirty="0"/>
              <a:t>(Neutronen </a:t>
            </a:r>
            <a:r>
              <a:rPr lang="de-DE" sz="1600" dirty="0" smtClean="0"/>
              <a:t>Stern)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 smtClean="0"/>
              <a:t>Beide </a:t>
            </a:r>
            <a:r>
              <a:rPr lang="de-DE" sz="1600" dirty="0"/>
              <a:t>eine große Faszination erzeugen (hoffentlich </a:t>
            </a:r>
            <a:r>
              <a:rPr lang="de-DE" sz="1600" dirty="0" smtClean="0"/>
              <a:t>;-))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/>
              <a:t>(Urknall, Warum sind wir hier…)</a:t>
            </a: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490" y="2246620"/>
            <a:ext cx="5888914" cy="3787274"/>
          </a:xfrm>
          <a:prstGeom prst="rect">
            <a:avLst/>
          </a:prstGeom>
        </p:spPr>
      </p:pic>
      <p:sp>
        <p:nvSpPr>
          <p:cNvPr id="8" name="CustomShape 3"/>
          <p:cNvSpPr/>
          <p:nvPr/>
        </p:nvSpPr>
        <p:spPr>
          <a:xfrm>
            <a:off x="9667823" y="6181195"/>
            <a:ext cx="2086200" cy="2755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200" b="0" strike="noStrike" spc="-1" dirty="0">
                <a:solidFill>
                  <a:srgbClr val="000000"/>
                </a:solidFill>
                <a:latin typeface="Arial"/>
              </a:rPr>
              <a:t>© </a:t>
            </a:r>
            <a:r>
              <a:rPr lang="de-DE" sz="1200" b="0" strike="noStrike" spc="-1" dirty="0" smtClean="0">
                <a:solidFill>
                  <a:srgbClr val="000000"/>
                </a:solidFill>
                <a:latin typeface="Arial"/>
              </a:rPr>
              <a:t>Lutz Feld, RWTH</a:t>
            </a:r>
            <a:endParaRPr lang="de-DE" sz="1200" b="0" strike="noStrike" spc="-1" dirty="0">
              <a:latin typeface="Arial"/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7326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Anknüpfungspunkte an Curriculumsinhalte 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2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„</a:t>
            </a:r>
            <a:r>
              <a:rPr lang="de-DE" sz="1800" b="0" strike="noStrike" spc="-1" dirty="0" err="1" smtClean="0">
                <a:solidFill>
                  <a:srgbClr val="000000"/>
                </a:solidFill>
                <a:latin typeface="Arial"/>
              </a:rPr>
              <a:t>Myonenzerfall</a:t>
            </a: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“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Zur Bestimmung der Lebensdauer von Myonen</a:t>
            </a:r>
            <a:r>
              <a:rPr dirty="0"/>
              <a:t/>
            </a:r>
            <a:br>
              <a:rPr dirty="0"/>
            </a:b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dient in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Cosmic@Web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das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LiDO-Experimient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.</a:t>
            </a:r>
            <a:r>
              <a:rPr dirty="0"/>
              <a:t/>
            </a:r>
            <a:br>
              <a:rPr dirty="0"/>
            </a:b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(</a:t>
            </a:r>
            <a:r>
              <a:rPr lang="fr-FR" sz="1800" b="1" strike="noStrike" spc="-1" dirty="0" err="1">
                <a:solidFill>
                  <a:srgbClr val="000000"/>
                </a:solidFill>
                <a:latin typeface="Arial"/>
              </a:rPr>
              <a:t>Li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Arial"/>
              </a:rPr>
              <a:t>quid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</a:rPr>
              <a:t> Scintillation Muon </a:t>
            </a:r>
            <a:r>
              <a:rPr lang="fr-FR" sz="1800" b="1" strike="noStrike" spc="-1" dirty="0" err="1">
                <a:solidFill>
                  <a:srgbClr val="000000"/>
                </a:solidFill>
                <a:latin typeface="Arial"/>
              </a:rPr>
              <a:t>D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Arial"/>
              </a:rPr>
              <a:t>ecay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1800" b="1" strike="noStrike" spc="-1" dirty="0">
                <a:solidFill>
                  <a:srgbClr val="000000"/>
                </a:solidFill>
                <a:latin typeface="Arial"/>
              </a:rPr>
              <a:t>O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</a:rPr>
              <a:t>bserver)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fr-FR" sz="1800" b="0" strike="noStrike" spc="-1" dirty="0" err="1">
                <a:solidFill>
                  <a:srgbClr val="000000"/>
                </a:solidFill>
                <a:latin typeface="Arial"/>
              </a:rPr>
              <a:t>Bezug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1800" b="0" strike="noStrike" spc="-1" dirty="0" err="1">
                <a:solidFill>
                  <a:srgbClr val="000000"/>
                </a:solidFill>
                <a:latin typeface="Arial"/>
              </a:rPr>
              <a:t>zu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</a:rPr>
              <a:t>: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Spezielle Relativitätstheorie (Zeitdilatation)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Zerfallsgesetz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Regressionsanalyse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4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5" name="Grafik 7"/>
          <p:cNvPicPr/>
          <p:nvPr/>
        </p:nvPicPr>
        <p:blipFill>
          <a:blip r:embed="rId2"/>
          <a:stretch/>
        </p:blipFill>
        <p:spPr>
          <a:xfrm>
            <a:off x="5951880" y="2709000"/>
            <a:ext cx="5400360" cy="260136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Cosmic@Web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7" name="TextShape 2"/>
          <p:cNvSpPr txBox="1"/>
          <p:nvPr/>
        </p:nvSpPr>
        <p:spPr>
          <a:xfrm>
            <a:off x="407880" y="1406520"/>
            <a:ext cx="5327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Tools zur Online-Analyse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Datensätze verschiedener Experimente die Kosmische Strahlung 24h|7d messen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Freies, wissenschaftliches Arbeiten für Jugendliche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9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cosmicatweb.desy.de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20" name="Grafik 8"/>
          <p:cNvPicPr/>
          <p:nvPr/>
        </p:nvPicPr>
        <p:blipFill>
          <a:blip r:embed="rId2"/>
          <a:stretch/>
        </p:blipFill>
        <p:spPr>
          <a:xfrm>
            <a:off x="5807880" y="168120"/>
            <a:ext cx="6083280" cy="6237000"/>
          </a:xfrm>
          <a:prstGeom prst="rect">
            <a:avLst/>
          </a:prstGeom>
          <a:ln>
            <a:noFill/>
          </a:ln>
        </p:spPr>
      </p:pic>
      <p:pic>
        <p:nvPicPr>
          <p:cNvPr id="621" name="Grafik 10"/>
          <p:cNvPicPr/>
          <p:nvPr/>
        </p:nvPicPr>
        <p:blipFill>
          <a:blip r:embed="rId3"/>
          <a:srcRect l="6951" t="60492" r="58393" b="6600"/>
          <a:stretch/>
        </p:blipFill>
        <p:spPr>
          <a:xfrm rot="17970600">
            <a:off x="4879440" y="376560"/>
            <a:ext cx="2827800" cy="402696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Myonenmessung</a:t>
            </a:r>
            <a:r>
              <a:rPr lang="de-DE" dirty="0" smtClean="0"/>
              <a:t> auf der Polarstern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Erste Schritte in </a:t>
            </a:r>
            <a:r>
              <a:rPr lang="de-DE" dirty="0" err="1" smtClean="0"/>
              <a:t>Cosmic@Web</a:t>
            </a:r>
            <a:endParaRPr lang="de-DE" dirty="0"/>
          </a:p>
        </p:txBody>
      </p:sp>
      <p:pic>
        <p:nvPicPr>
          <p:cNvPr id="6" name="Picture 8" descr="https://physik-begreifen-zeuthen.desy.de/sites2009/site_PhyBegZ/content/e2198/e203474/e203596/e203597/schuelerexp-polarstern_ger.jpg">
            <a:extLst>
              <a:ext uri="{FF2B5EF4-FFF2-40B4-BE49-F238E27FC236}">
                <a16:creationId xmlns:a16="http://schemas.microsoft.com/office/drawing/2014/main" id="{04E9E258-6236-E246-902A-0FCD84B12D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27303" y="1652438"/>
            <a:ext cx="7337392" cy="476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13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 dirty="0" smtClean="0">
                <a:solidFill>
                  <a:srgbClr val="009FDF"/>
                </a:solidFill>
                <a:latin typeface="Arial"/>
              </a:rPr>
              <a:t>Aufgabe</a:t>
            </a: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3" name="TextShape 2"/>
          <p:cNvSpPr txBox="1"/>
          <p:nvPr/>
        </p:nvSpPr>
        <p:spPr>
          <a:xfrm>
            <a:off x="407880" y="1406520"/>
            <a:ext cx="9216000" cy="2598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Öffnet die Webseite 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cosmicatweb.desy.de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mit 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Mozilla Firefox 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oder 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Google Chrome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Führt </a:t>
            </a: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individuell oder paarweise 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das 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Tutorial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aus.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4" name="TextShape 3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Tutorial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6" name="CustomShape 5"/>
          <p:cNvSpPr/>
          <p:nvPr/>
        </p:nvSpPr>
        <p:spPr>
          <a:xfrm>
            <a:off x="1343520" y="4768560"/>
            <a:ext cx="10152720" cy="48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600" b="0" strike="noStrike" spc="-1">
                <a:solidFill>
                  <a:srgbClr val="000000"/>
                </a:solidFill>
                <a:latin typeface="Arial"/>
              </a:rPr>
              <a:t>I</a:t>
            </a:r>
            <a:endParaRPr lang="de-DE" sz="2600" b="0" strike="noStrike" spc="-1">
              <a:latin typeface="Arial"/>
            </a:endParaRPr>
          </a:p>
        </p:txBody>
      </p:sp>
      <p:pic>
        <p:nvPicPr>
          <p:cNvPr id="627" name="Grafik 8"/>
          <p:cNvPicPr/>
          <p:nvPr/>
        </p:nvPicPr>
        <p:blipFill>
          <a:blip r:embed="rId2"/>
          <a:stretch/>
        </p:blipFill>
        <p:spPr>
          <a:xfrm>
            <a:off x="2351520" y="2648880"/>
            <a:ext cx="7684920" cy="3257640"/>
          </a:xfrm>
          <a:prstGeom prst="rect">
            <a:avLst/>
          </a:prstGeom>
          <a:ln>
            <a:noFill/>
          </a:ln>
        </p:spPr>
      </p:pic>
      <p:sp>
        <p:nvSpPr>
          <p:cNvPr id="628" name="CustomShape 6"/>
          <p:cNvSpPr/>
          <p:nvPr/>
        </p:nvSpPr>
        <p:spPr>
          <a:xfrm>
            <a:off x="6194160" y="4654440"/>
            <a:ext cx="647640" cy="359640"/>
          </a:xfrm>
          <a:prstGeom prst="ellipse">
            <a:avLst/>
          </a:prstGeom>
          <a:noFill/>
          <a:ln w="381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 dirty="0">
                <a:solidFill>
                  <a:srgbClr val="009FDF"/>
                </a:solidFill>
                <a:latin typeface="Arial"/>
              </a:rPr>
              <a:t>Aufgabe </a:t>
            </a: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7" name="TextShape 2"/>
          <p:cNvSpPr txBox="1"/>
          <p:nvPr/>
        </p:nvSpPr>
        <p:spPr>
          <a:xfrm>
            <a:off x="407880" y="1406520"/>
            <a:ext cx="5518440" cy="2598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Öffnet die Webseite 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cosmicatweb.desy.de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mit 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Mozilla Firefox 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oder 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Google Chrome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Führt individuell das 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Tutorial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aus.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Diskutiert 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in </a:t>
            </a:r>
            <a:r>
              <a:rPr lang="de-DE" b="1" spc="-1" dirty="0" smtClean="0">
                <a:solidFill>
                  <a:srgbClr val="000000"/>
                </a:solidFill>
                <a:latin typeface="Arial"/>
              </a:rPr>
              <a:t>Partnerarbeit</a:t>
            </a: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 darüber, 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was im Diagramm dargestellt ist und wie das Diagramm </a:t>
            </a:r>
            <a:r>
              <a:rPr lang="de-DE" sz="1800" b="0" strike="noStrike" spc="-1" dirty="0" smtClean="0">
                <a:solidFill>
                  <a:srgbClr val="000000"/>
                </a:solidFill>
                <a:latin typeface="Arial"/>
              </a:rPr>
              <a:t>interpretiert werden kann.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Notiert Fragen zur Darstellung.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Zeit </a:t>
            </a:r>
            <a:r>
              <a:rPr lang="de-DE" sz="1800" b="1" strike="noStrike" spc="-1" dirty="0" smtClean="0">
                <a:solidFill>
                  <a:srgbClr val="000000"/>
                </a:solidFill>
                <a:latin typeface="Arial"/>
              </a:rPr>
              <a:t>15 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Minuten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8" name="TextShape 3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Tutorial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39" name="Grafik 5"/>
          <p:cNvPicPr/>
          <p:nvPr/>
        </p:nvPicPr>
        <p:blipFill>
          <a:blip r:embed="rId2"/>
          <a:srcRect b="37421"/>
          <a:stretch/>
        </p:blipFill>
        <p:spPr>
          <a:xfrm>
            <a:off x="6034680" y="1424880"/>
            <a:ext cx="5748840" cy="2507760"/>
          </a:xfrm>
          <a:prstGeom prst="rect">
            <a:avLst/>
          </a:prstGeom>
          <a:ln>
            <a:noFill/>
          </a:ln>
        </p:spPr>
      </p:pic>
      <p:sp>
        <p:nvSpPr>
          <p:cNvPr id="641" name="CustomShape 5"/>
          <p:cNvSpPr/>
          <p:nvPr/>
        </p:nvSpPr>
        <p:spPr>
          <a:xfrm>
            <a:off x="1343520" y="4768560"/>
            <a:ext cx="10152720" cy="8910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600" b="1" strike="noStrike" spc="-1" dirty="0">
                <a:solidFill>
                  <a:srgbClr val="000000"/>
                </a:solidFill>
                <a:latin typeface="Arial"/>
              </a:rPr>
              <a:t>Formuliert eine Hypothese, wie ein interessanter Aspekt der Datenverteilung erklärt werden könnte.</a:t>
            </a:r>
            <a:endParaRPr lang="de-DE" sz="2600" b="1" strike="noStrike" spc="-1" dirty="0">
              <a:latin typeface="Arial"/>
            </a:endParaRPr>
          </a:p>
        </p:txBody>
      </p:sp>
      <p:pic>
        <p:nvPicPr>
          <p:cNvPr id="8" name="Grafik 5"/>
          <p:cNvPicPr/>
          <p:nvPr/>
        </p:nvPicPr>
        <p:blipFill>
          <a:blip r:embed="rId2"/>
          <a:srcRect b="37421"/>
          <a:stretch/>
        </p:blipFill>
        <p:spPr>
          <a:xfrm>
            <a:off x="6034680" y="1406520"/>
            <a:ext cx="5748840" cy="250776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492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C491C2-52ED-3B4F-9F24-F172576AF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 aus dem Tutorial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AC97A0B-471E-E846-984A-5F74C2E59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8BF9270-114E-BD48-8320-993434B880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Daten der Polarstern: </a:t>
            </a:r>
            <a:r>
              <a:rPr lang="de-DE" dirty="0" err="1"/>
              <a:t>Myonenrate</a:t>
            </a:r>
            <a:r>
              <a:rPr lang="de-DE" dirty="0"/>
              <a:t> (Anzahl pro Stunde) in Abhängigkeit des Messzeitpunktes 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A16D5AF-BA77-554C-8B94-A8FFC4F6239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472" y="1416677"/>
            <a:ext cx="6840760" cy="496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6CE061E-FAC9-CD4D-BEAC-12C9C5E4F7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2904" y="1844824"/>
            <a:ext cx="32385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02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240721-1732-7441-9C53-2E0819CDB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 der Polarstern</a:t>
            </a:r>
            <a:br>
              <a:rPr lang="de-DE" dirty="0"/>
            </a:b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9E4AFC0-6949-8747-A188-6A3DE6BE7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5B2CC2C-D92E-DB4E-9F9C-E5A04AFA30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Aufenthaltsort der Polarstern, Zeit bzw. </a:t>
            </a:r>
            <a:r>
              <a:rPr lang="de-DE" dirty="0" err="1"/>
              <a:t>Myonenrate</a:t>
            </a:r>
            <a:r>
              <a:rPr lang="de-DE" dirty="0"/>
              <a:t> als </a:t>
            </a:r>
            <a:r>
              <a:rPr lang="de-DE" dirty="0" err="1"/>
              <a:t>z</a:t>
            </a:r>
            <a:r>
              <a:rPr lang="de-DE" dirty="0"/>
              <a:t>-Achse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6CCC07A-9B39-BF43-99C9-A9471C6C27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681853"/>
            <a:ext cx="5106709" cy="471215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F30E7565-B65E-6F4E-8916-03830ADCB1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303" y="1701285"/>
            <a:ext cx="5106709" cy="471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0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Aufgabenstellung Cosmo-Mühle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Infmormiert</a:t>
            </a:r>
            <a:r>
              <a:rPr lang="de-DE" dirty="0" smtClean="0"/>
              <a:t> euch in der „Dokumentation“ unter dem Punkt „Experimente“ über den Versuchsaufbau der </a:t>
            </a:r>
            <a:r>
              <a:rPr lang="de-DE" dirty="0" err="1" smtClean="0"/>
              <a:t>CosMO</a:t>
            </a:r>
            <a:r>
              <a:rPr lang="de-DE" dirty="0" smtClean="0"/>
              <a:t>-Mühle</a:t>
            </a:r>
          </a:p>
          <a:p>
            <a:r>
              <a:rPr lang="de-DE" dirty="0" smtClean="0"/>
              <a:t>Versucht in </a:t>
            </a:r>
            <a:r>
              <a:rPr lang="de-DE" dirty="0" err="1" smtClean="0"/>
              <a:t>Cosmic@Web</a:t>
            </a:r>
            <a:r>
              <a:rPr lang="de-DE" dirty="0" smtClean="0"/>
              <a:t> die Auswertung der Daten analog zu eurer eigenen </a:t>
            </a:r>
            <a:r>
              <a:rPr lang="de-DE" dirty="0" err="1" smtClean="0"/>
              <a:t>Myonenmessung</a:t>
            </a:r>
            <a:r>
              <a:rPr lang="de-DE" dirty="0" smtClean="0"/>
              <a:t> durchzuführen. Wählte dafür einen beliebigen verfügbaren Datensatz.</a:t>
            </a:r>
          </a:p>
          <a:p>
            <a:r>
              <a:rPr lang="de-DE" dirty="0" smtClean="0"/>
              <a:t>Entscheidet, welche Variablen ihr verwenden wollt und welcher Diagrammtyp geeignet sein könnte.</a:t>
            </a:r>
          </a:p>
          <a:p>
            <a:r>
              <a:rPr lang="de-DE" dirty="0" smtClean="0"/>
              <a:t>Interpretiert die dargestellten Daten.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Myonen bei </a:t>
            </a:r>
            <a:r>
              <a:rPr lang="de-DE" dirty="0" err="1" smtClean="0"/>
              <a:t>DESY</a:t>
            </a:r>
            <a:r>
              <a:rPr lang="de-DE" dirty="0" smtClean="0"/>
              <a:t> in Zeuthen</a:t>
            </a:r>
            <a:endParaRPr lang="de-DE" dirty="0"/>
          </a:p>
        </p:txBody>
      </p:sp>
      <p:pic>
        <p:nvPicPr>
          <p:cNvPr id="9" name="Grafik 5"/>
          <p:cNvPicPr/>
          <p:nvPr/>
        </p:nvPicPr>
        <p:blipFill>
          <a:blip r:embed="rId2"/>
          <a:stretch/>
        </p:blipFill>
        <p:spPr>
          <a:xfrm>
            <a:off x="4655840" y="3822185"/>
            <a:ext cx="3022879" cy="256747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004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Beispiele für Einsatzmöglichkeiten von C@W in der Schule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3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Gemeinsame Hypothesengenerierung und Überprüfung im Unterrichtsgespräch und Kleingruppen analog zum Vorgehen heute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Auswertung und Vergleich verschiedener Datensätze eines Experiments durch verschiedenen Gruppen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Bearbeitung gleicher Fragestellungen mit Daten unterschiedlicher Experimente und anschließender Vergleich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Umfassende Auseinandersetzung mit einer oder mehreren Fragestellungen durch einzelne Schüler:innen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	</a:t>
            </a:r>
            <a:r>
              <a:rPr lang="de-DE" sz="1800" b="0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 Unterrichtsvortrag, Besondere Lernleistung, Jugend Forscht Arbeit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CustomShape 1"/>
          <p:cNvSpPr/>
          <p:nvPr/>
        </p:nvSpPr>
        <p:spPr>
          <a:xfrm>
            <a:off x="3978421" y="1881000"/>
            <a:ext cx="3478558" cy="23992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5000" b="1" strike="noStrike" spc="-1" dirty="0">
                <a:solidFill>
                  <a:srgbClr val="1A209C"/>
                </a:solidFill>
                <a:latin typeface="Amatic SC" pitchFamily="2" charset="0"/>
              </a:rPr>
              <a:t>Beispiel-Diagramm</a:t>
            </a:r>
            <a:endParaRPr lang="de-DE" sz="5000" b="0" strike="noStrike" spc="-1" dirty="0">
              <a:latin typeface="Amatic SC" pitchFamily="2" charset="0"/>
            </a:endParaRPr>
          </a:p>
          <a:p>
            <a:pPr algn="ctr">
              <a:lnSpc>
                <a:spcPct val="100000"/>
              </a:lnSpc>
            </a:pPr>
            <a:r>
              <a:rPr lang="de-DE" sz="5000" b="1" strike="noStrike" spc="-1" dirty="0">
                <a:solidFill>
                  <a:srgbClr val="1A209C"/>
                </a:solidFill>
                <a:latin typeface="Amatic SC" pitchFamily="2" charset="0"/>
              </a:rPr>
              <a:t> als Inspiration</a:t>
            </a:r>
            <a:endParaRPr lang="de-DE" sz="5000" b="0" strike="noStrike" spc="-1" dirty="0">
              <a:latin typeface="Amatic SC" pitchFamily="2" charset="0"/>
            </a:endParaRPr>
          </a:p>
          <a:p>
            <a:pPr algn="ctr">
              <a:lnSpc>
                <a:spcPct val="100000"/>
              </a:lnSpc>
            </a:pPr>
            <a:r>
              <a:rPr lang="de-DE" sz="5000" b="1" strike="noStrike" spc="-1" dirty="0">
                <a:solidFill>
                  <a:srgbClr val="1A209C"/>
                </a:solidFill>
                <a:latin typeface="Amatic SC" pitchFamily="2" charset="0"/>
              </a:rPr>
              <a:t> unter Session-IDs</a:t>
            </a:r>
            <a:endParaRPr lang="de-DE" sz="5000" b="0" strike="noStrike" spc="-1" dirty="0">
              <a:latin typeface="Amatic SC" pitchFamily="2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78383" y="329895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 dirty="0" smtClean="0">
                <a:solidFill>
                  <a:srgbClr val="009FDF"/>
                </a:solidFill>
                <a:latin typeface="Arial"/>
              </a:rPr>
              <a:t>Kosmische Strahlung</a:t>
            </a: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407880" y="139788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/>
              <a:t>Primäre Strahlung: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Teilchen stammend </a:t>
            </a:r>
            <a:r>
              <a:rPr lang="de-DE" dirty="0" smtClean="0"/>
              <a:t>von… </a:t>
            </a:r>
            <a:endParaRPr lang="de-DE" dirty="0"/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 smtClean="0"/>
              <a:t>Sonne </a:t>
            </a:r>
            <a:r>
              <a:rPr lang="de-DE" sz="1600" dirty="0"/>
              <a:t>(gelb)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/>
              <a:t>Milchstraße (blau)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/>
              <a:t>Extragalaktisch (pink</a:t>
            </a:r>
            <a:r>
              <a:rPr lang="de-DE" sz="1600" dirty="0" smtClean="0"/>
              <a:t>)</a:t>
            </a:r>
          </a:p>
          <a:p>
            <a:pPr lvl="1">
              <a:lnSpc>
                <a:spcPct val="150000"/>
              </a:lnSpc>
            </a:pPr>
            <a:endParaRPr lang="de-DE" sz="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/>
              <a:t>Kollision</a:t>
            </a:r>
            <a:r>
              <a:rPr lang="de-DE" dirty="0"/>
              <a:t> mit Atomkern </a:t>
            </a:r>
            <a:r>
              <a:rPr lang="de-DE" dirty="0" smtClean="0"/>
              <a:t>der Atmosphäre, </a:t>
            </a:r>
            <a:br>
              <a:rPr lang="de-DE" dirty="0" smtClean="0"/>
            </a:br>
            <a:r>
              <a:rPr lang="de-DE" dirty="0" smtClean="0"/>
              <a:t>es </a:t>
            </a:r>
            <a:r>
              <a:rPr lang="de-DE" dirty="0"/>
              <a:t>entstehen </a:t>
            </a:r>
            <a:r>
              <a:rPr lang="de-DE" dirty="0" smtClean="0"/>
              <a:t>Teilchen:</a:t>
            </a:r>
            <a:endParaRPr lang="de-DE" dirty="0"/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/>
              <a:t>Pionen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 err="1"/>
              <a:t>Kaonen</a:t>
            </a:r>
            <a:r>
              <a:rPr lang="de-DE" sz="1600" dirty="0"/>
              <a:t> 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/>
              <a:t>Nukleonen</a:t>
            </a: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CustomShape 3"/>
          <p:cNvSpPr/>
          <p:nvPr/>
        </p:nvSpPr>
        <p:spPr>
          <a:xfrm>
            <a:off x="9667823" y="6181195"/>
            <a:ext cx="2086200" cy="2755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200" b="0" strike="noStrike" spc="-1" dirty="0">
                <a:solidFill>
                  <a:srgbClr val="000000"/>
                </a:solidFill>
                <a:latin typeface="Arial"/>
              </a:rPr>
              <a:t>© </a:t>
            </a:r>
            <a:r>
              <a:rPr lang="de-DE" sz="1200" b="0" strike="noStrike" spc="-1" dirty="0" smtClean="0">
                <a:solidFill>
                  <a:srgbClr val="000000"/>
                </a:solidFill>
                <a:latin typeface="Arial"/>
              </a:rPr>
              <a:t>Lutz Feld, RWTH</a:t>
            </a:r>
            <a:endParaRPr lang="de-DE" sz="1200" b="0" strike="noStrike" spc="-1" dirty="0">
              <a:latin typeface="Arial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036BAE8-B354-4E97-A174-E525EED612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868" y="1339508"/>
            <a:ext cx="5080000" cy="4572000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7500325" y="1053276"/>
            <a:ext cx="465584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Energieverteilung von Kosmischer Strahlung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9189892" y="6005204"/>
            <a:ext cx="54373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</a:p>
        </p:txBody>
      </p:sp>
      <p:cxnSp>
        <p:nvCxnSpPr>
          <p:cNvPr id="12" name="Gerade Verbindung mit Pfeil 11"/>
          <p:cNvCxnSpPr>
            <a:cxnSpLocks/>
          </p:cNvCxnSpPr>
          <p:nvPr/>
        </p:nvCxnSpPr>
        <p:spPr>
          <a:xfrm flipV="1">
            <a:off x="9465751" y="5616826"/>
            <a:ext cx="0" cy="291667"/>
          </a:xfrm>
          <a:prstGeom prst="straightConnector1">
            <a:avLst/>
          </a:prstGeom>
          <a:ln>
            <a:solidFill>
              <a:srgbClr val="0134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 rot="16200000">
            <a:off x="6323586" y="2917700"/>
            <a:ext cx="1307557" cy="3139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Teilchenfluss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2332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6"/>
          <p:cNvSpPr txBox="1">
            <a:spLocks/>
          </p:cNvSpPr>
          <p:nvPr/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/>
              <a:t>Standorte sind über </a:t>
            </a:r>
            <a:br>
              <a:rPr lang="de-DE" sz="2000" dirty="0" smtClean="0"/>
            </a:br>
            <a:r>
              <a:rPr lang="de-DE" sz="2000" dirty="0" smtClean="0"/>
              <a:t>unsere Website zu finden</a:t>
            </a:r>
          </a:p>
          <a:p>
            <a:r>
              <a:rPr lang="de-DE" sz="2000" dirty="0" smtClean="0"/>
              <a:t>Band 3 dient als </a:t>
            </a:r>
            <a:br>
              <a:rPr lang="de-DE" sz="2000" dirty="0" smtClean="0"/>
            </a:br>
            <a:r>
              <a:rPr lang="de-DE" sz="2000" dirty="0" smtClean="0"/>
              <a:t>Ergänzung &amp; Basis</a:t>
            </a:r>
            <a:endParaRPr lang="de-DE" sz="2000" dirty="0"/>
          </a:p>
        </p:txBody>
      </p:sp>
      <p:sp>
        <p:nvSpPr>
          <p:cNvPr id="7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Astroteilchen-Projekte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188640"/>
            <a:ext cx="5144224" cy="6190832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3284056"/>
            <a:ext cx="2201215" cy="2990462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2589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pic>
        <p:nvPicPr>
          <p:cNvPr id="6" name="Picture 11" descr="C:\Users\Fabian\Dropbox\Netzwerk Teilchenwelt\Nebelkammer_final\Bilder Nebelkammer\CIMG5003.JPG">
            <a:extLst>
              <a:ext uri="{FF2B5EF4-FFF2-40B4-BE49-F238E27FC236}">
                <a16:creationId xmlns:a16="http://schemas.microsoft.com/office/drawing/2014/main" id="{B5655FA1-9F1D-414B-A0FA-3B42C3BFA6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239448" y="1007126"/>
            <a:ext cx="7713104" cy="55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Selbstbau von Nebelkammern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2903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Nebelkammersets zum Ausleihen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2"/>
          <p:cNvSpPr txBox="1">
            <a:spLocks/>
          </p:cNvSpPr>
          <p:nvPr/>
        </p:nvSpPr>
        <p:spPr>
          <a:xfrm>
            <a:off x="407988" y="1375991"/>
            <a:ext cx="11648545" cy="3956805"/>
          </a:xfrm>
          <a:prstGeom prst="rect">
            <a:avLst/>
          </a:prstGeom>
        </p:spPr>
        <p:txBody>
          <a:bodyPr/>
          <a:lstStyle>
            <a:lvl1pPr marL="358775" indent="-3587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  <a:defRPr lang="de-DE" sz="2400" kern="1200" baseline="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 smtClean="0"/>
              <a:t>Jedes Set beinhaltet Material für den Bau von 10 Nebelkammern:</a:t>
            </a:r>
          </a:p>
          <a:p>
            <a:endParaRPr lang="de-DE" altLang="de-DE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altLang="de-DE" sz="2000" dirty="0" smtClean="0">
              <a:solidFill>
                <a:schemeClr val="tx2"/>
              </a:solidFill>
            </a:endParaRPr>
          </a:p>
          <a:p>
            <a:endParaRPr lang="de-DE" altLang="de-DE" dirty="0" smtClean="0">
              <a:hlinkClick r:id="rId3"/>
            </a:endParaRPr>
          </a:p>
          <a:p>
            <a:endParaRPr lang="de-DE" altLang="de-DE" dirty="0" smtClean="0">
              <a:hlinkClick r:id="rId3"/>
            </a:endParaRPr>
          </a:p>
          <a:p>
            <a:r>
              <a:rPr lang="de-DE" altLang="de-DE" dirty="0" smtClean="0">
                <a:hlinkClick r:id="rId3"/>
              </a:rPr>
              <a:t>Anleitung</a:t>
            </a:r>
            <a:r>
              <a:rPr lang="de-DE" altLang="de-DE" dirty="0" smtClean="0"/>
              <a:t> </a:t>
            </a:r>
            <a:r>
              <a:rPr lang="de-DE" altLang="de-DE" dirty="0" smtClean="0"/>
              <a:t>mit Kopiervorlagen, Hintergrundwissen, weiterführenden Links</a:t>
            </a:r>
          </a:p>
          <a:p>
            <a:endParaRPr lang="de-DE" sz="20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66" y="2145689"/>
            <a:ext cx="3405089" cy="281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555" y="2145689"/>
            <a:ext cx="5696829" cy="281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726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854" y="3717032"/>
            <a:ext cx="4219463" cy="268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uppieren 3"/>
          <p:cNvGrpSpPr>
            <a:grpSpLocks/>
          </p:cNvGrpSpPr>
          <p:nvPr/>
        </p:nvGrpSpPr>
        <p:grpSpPr bwMode="auto">
          <a:xfrm>
            <a:off x="9590760" y="3789040"/>
            <a:ext cx="847242" cy="2391572"/>
            <a:chOff x="8100248" y="2368103"/>
            <a:chExt cx="1799236" cy="2321246"/>
          </a:xfrm>
        </p:grpSpPr>
        <p:sp>
          <p:nvSpPr>
            <p:cNvPr id="6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feld 2"/>
            <p:cNvSpPr txBox="1">
              <a:spLocks noChangeArrowheads="1"/>
            </p:cNvSpPr>
            <p:nvPr/>
          </p:nvSpPr>
          <p:spPr bwMode="auto">
            <a:xfrm>
              <a:off x="8275000" y="2368103"/>
              <a:ext cx="1624484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+20°C</a:t>
              </a:r>
            </a:p>
          </p:txBody>
        </p:sp>
        <p:sp>
          <p:nvSpPr>
            <p:cNvPr id="8" name="Textfeld 13"/>
            <p:cNvSpPr txBox="1">
              <a:spLocks noChangeArrowheads="1"/>
            </p:cNvSpPr>
            <p:nvPr/>
          </p:nvSpPr>
          <p:spPr bwMode="auto">
            <a:xfrm>
              <a:off x="8332759" y="4420495"/>
              <a:ext cx="1542783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-78°C</a:t>
              </a: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8332759" y="2858360"/>
              <a:ext cx="849689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</a:t>
              </a:r>
              <a:r>
                <a:rPr lang="de-DE" sz="1200" dirty="0"/>
                <a:t>emperatu</a:t>
              </a:r>
              <a:r>
                <a:rPr lang="de-DE" sz="1400" dirty="0"/>
                <a:t>r</a:t>
              </a:r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6477365" y="4149080"/>
            <a:ext cx="1671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023992" y="5975702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564143" y="5229200"/>
            <a:ext cx="1615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15" name="Textplatzhalter 2"/>
          <p:cNvSpPr txBox="1">
            <a:spLocks/>
          </p:cNvSpPr>
          <p:nvPr/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smtClean="0"/>
              <a:t>Alkohol verdampft bei Raumtemperatur bis zur Sättigung des Volumens</a:t>
            </a:r>
          </a:p>
          <a:p>
            <a:r>
              <a:rPr lang="de-DE" sz="1800" smtClean="0"/>
              <a:t>Alkoholdampf sinkt aufgrund Gravitation nach unten und kühlt dabei ab</a:t>
            </a:r>
          </a:p>
          <a:p>
            <a:r>
              <a:rPr lang="de-DE" sz="1800" smtClean="0"/>
              <a:t>Oberhalb der Metallplatte geht der Alkoholdampf in einen übersättigten Zustand über</a:t>
            </a:r>
          </a:p>
          <a:p>
            <a:r>
              <a:rPr lang="de-DE" sz="1800" smtClean="0"/>
              <a:t>Geladene Teilchen ionisieren Atome und erzeugen Kondensationskeime im übersättigten Medium </a:t>
            </a:r>
            <a:r>
              <a:rPr lang="de-DE" altLang="de-DE" sz="1800" smtClean="0"/>
              <a:t>an diesen kondensieren Alkoholmoleküle zu Tröpfchen</a:t>
            </a:r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Funktionsweise Nebelkammer</a:t>
            </a:r>
            <a:br>
              <a:rPr lang="de-DE" dirty="0"/>
            </a:b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8746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31" y="3264430"/>
            <a:ext cx="5016028" cy="318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Experimentieren mit einer Nebelkammer</a:t>
            </a:r>
          </a:p>
        </p:txBody>
      </p:sp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9693256" y="3433156"/>
            <a:ext cx="965264" cy="2821546"/>
            <a:chOff x="8100248" y="2368103"/>
            <a:chExt cx="1619907" cy="2303680"/>
          </a:xfrm>
        </p:grpSpPr>
        <p:sp>
          <p:nvSpPr>
            <p:cNvPr id="8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feld 2"/>
            <p:cNvSpPr txBox="1">
              <a:spLocks noChangeArrowheads="1"/>
            </p:cNvSpPr>
            <p:nvPr/>
          </p:nvSpPr>
          <p:spPr bwMode="auto">
            <a:xfrm>
              <a:off x="8275001" y="2368103"/>
              <a:ext cx="1445154" cy="25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+20°C</a:t>
              </a:r>
            </a:p>
          </p:txBody>
        </p:sp>
        <p:sp>
          <p:nvSpPr>
            <p:cNvPr id="10" name="Textfeld 13"/>
            <p:cNvSpPr txBox="1">
              <a:spLocks noChangeArrowheads="1"/>
            </p:cNvSpPr>
            <p:nvPr/>
          </p:nvSpPr>
          <p:spPr bwMode="auto">
            <a:xfrm>
              <a:off x="8332758" y="4420495"/>
              <a:ext cx="1369830" cy="25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-78°C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8332758" y="2858360"/>
              <a:ext cx="671465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Temperatur</a:t>
              </a:r>
            </a:p>
          </p:txBody>
        </p:sp>
      </p:grpSp>
      <p:sp>
        <p:nvSpPr>
          <p:cNvPr id="12" name="Textfeld 11"/>
          <p:cNvSpPr txBox="1"/>
          <p:nvPr/>
        </p:nvSpPr>
        <p:spPr>
          <a:xfrm>
            <a:off x="5879977" y="3772012"/>
            <a:ext cx="1671961" cy="26161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023992" y="6009435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879976" y="5136370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15" name="Textfeld 14"/>
          <p:cNvSpPr txBox="1"/>
          <p:nvPr/>
        </p:nvSpPr>
        <p:spPr>
          <a:xfrm rot="20910167">
            <a:off x="1977305" y="2552303"/>
            <a:ext cx="2545479" cy="442674"/>
          </a:xfrm>
          <a:prstGeom prst="wedgeRoundRectCallout">
            <a:avLst>
              <a:gd name="adj1" fmla="val 42740"/>
              <a:gd name="adj2" fmla="val 12629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beobachten</a:t>
            </a:r>
          </a:p>
        </p:txBody>
      </p:sp>
      <p:sp>
        <p:nvSpPr>
          <p:cNvPr id="16" name="Textfeld 15"/>
          <p:cNvSpPr txBox="1"/>
          <p:nvPr/>
        </p:nvSpPr>
        <p:spPr>
          <a:xfrm rot="287552">
            <a:off x="5976996" y="2431637"/>
            <a:ext cx="2192578" cy="442674"/>
          </a:xfrm>
          <a:prstGeom prst="wedgeRoundRectCallout">
            <a:avLst>
              <a:gd name="adj1" fmla="val -23871"/>
              <a:gd name="adj2" fmla="val 1286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zählen</a:t>
            </a:r>
          </a:p>
        </p:txBody>
      </p:sp>
      <p:sp>
        <p:nvSpPr>
          <p:cNvPr id="17" name="Textfeld 16"/>
          <p:cNvSpPr txBox="1"/>
          <p:nvPr/>
        </p:nvSpPr>
        <p:spPr>
          <a:xfrm rot="21294863">
            <a:off x="4563295" y="1919065"/>
            <a:ext cx="1936740" cy="442674"/>
          </a:xfrm>
          <a:prstGeom prst="wedgeRoundRectCallout">
            <a:avLst>
              <a:gd name="adj1" fmla="val -6757"/>
              <a:gd name="adj2" fmla="val 1301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filmen</a:t>
            </a:r>
          </a:p>
        </p:txBody>
      </p:sp>
      <p:sp>
        <p:nvSpPr>
          <p:cNvPr id="18" name="Textfeld 17"/>
          <p:cNvSpPr txBox="1"/>
          <p:nvPr/>
        </p:nvSpPr>
        <p:spPr>
          <a:xfrm rot="20245715">
            <a:off x="1690388" y="3886880"/>
            <a:ext cx="2643090" cy="442674"/>
          </a:xfrm>
          <a:prstGeom prst="wedgeRoundRectCallout">
            <a:avLst>
              <a:gd name="adj1" fmla="val -999"/>
              <a:gd name="adj2" fmla="val 9252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identifizieren</a:t>
            </a:r>
          </a:p>
        </p:txBody>
      </p:sp>
      <p:sp>
        <p:nvSpPr>
          <p:cNvPr id="19" name="Textfeld 18"/>
          <p:cNvSpPr txBox="1"/>
          <p:nvPr/>
        </p:nvSpPr>
        <p:spPr>
          <a:xfrm rot="1219629">
            <a:off x="8344685" y="2337689"/>
            <a:ext cx="2271382" cy="442674"/>
          </a:xfrm>
          <a:prstGeom prst="wedgeRoundRectCallout">
            <a:avLst>
              <a:gd name="adj1" fmla="val 2495"/>
              <a:gd name="adj2" fmla="val 11909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erzeugen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4052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686" y="4717655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686" y="2188374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686" y="3491195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3584575" y="773114"/>
            <a:ext cx="6624638" cy="7969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de-DE" sz="3200" dirty="0">
              <a:solidFill>
                <a:srgbClr val="1F497D"/>
              </a:solidFill>
              <a:latin typeface="Arial Narrow" pitchFamily="32" charset="0"/>
              <a:ea typeface="+mn-ea"/>
              <a:cs typeface="Arial Unicode MS" charset="0"/>
            </a:endParaRPr>
          </a:p>
        </p:txBody>
      </p:sp>
      <p:sp>
        <p:nvSpPr>
          <p:cNvPr id="10" name="Textplatzhalter 2"/>
          <p:cNvSpPr txBox="1">
            <a:spLocks/>
          </p:cNvSpPr>
          <p:nvPr/>
        </p:nvSpPr>
        <p:spPr>
          <a:xfrm>
            <a:off x="652000" y="1874173"/>
            <a:ext cx="10062245" cy="45354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800" b="1" dirty="0" smtClean="0"/>
              <a:t>Identifikation von Teilchenspuren</a:t>
            </a:r>
          </a:p>
          <a:p>
            <a:r>
              <a:rPr lang="de-DE" sz="1800" dirty="0" smtClean="0"/>
              <a:t>Dicke, kurze Spuren </a:t>
            </a:r>
          </a:p>
          <a:p>
            <a:pPr lvl="1"/>
            <a:r>
              <a:rPr lang="de-DE" sz="1800" dirty="0" smtClean="0"/>
              <a:t>α-Teilchen (Helium-Kern) </a:t>
            </a:r>
          </a:p>
          <a:p>
            <a:pPr lvl="1"/>
            <a:r>
              <a:rPr lang="de-DE" sz="1800" dirty="0" smtClean="0"/>
              <a:t>aus Zerfall von Radon</a:t>
            </a:r>
          </a:p>
          <a:p>
            <a:r>
              <a:rPr lang="de-DE" sz="1800" dirty="0" smtClean="0"/>
              <a:t>Dünne, krumme Spuren</a:t>
            </a:r>
          </a:p>
          <a:p>
            <a:pPr lvl="1"/>
            <a:r>
              <a:rPr lang="de-DE" sz="1800" dirty="0" smtClean="0"/>
              <a:t>niederenergetische Elektronen </a:t>
            </a:r>
            <a:br>
              <a:rPr lang="de-DE" sz="1800" dirty="0" smtClean="0"/>
            </a:br>
            <a:r>
              <a:rPr lang="de-DE" sz="1800" dirty="0" smtClean="0"/>
              <a:t>oder Positronen</a:t>
            </a:r>
          </a:p>
          <a:p>
            <a:pPr lvl="1"/>
            <a:r>
              <a:rPr lang="de-DE" sz="1800" dirty="0" smtClean="0"/>
              <a:t>aus β-Strahlung oder kosmischen </a:t>
            </a:r>
            <a:br>
              <a:rPr lang="de-DE" sz="1800" dirty="0" smtClean="0"/>
            </a:br>
            <a:r>
              <a:rPr lang="de-DE" sz="1800" dirty="0" smtClean="0"/>
              <a:t>Strahlung</a:t>
            </a:r>
          </a:p>
          <a:p>
            <a:r>
              <a:rPr lang="de-DE" sz="1800" dirty="0" smtClean="0"/>
              <a:t>Dünne, lange, gerade Spuren </a:t>
            </a:r>
          </a:p>
          <a:p>
            <a:pPr lvl="1"/>
            <a:r>
              <a:rPr lang="de-DE" sz="1800" dirty="0" smtClean="0"/>
              <a:t>hochenergetische e+, e- oder </a:t>
            </a:r>
            <a:br>
              <a:rPr lang="de-DE" sz="1800" dirty="0" smtClean="0"/>
            </a:br>
            <a:r>
              <a:rPr lang="de-DE" sz="1800" dirty="0" smtClean="0"/>
              <a:t>Myonen aus kosmischen </a:t>
            </a:r>
            <a:br>
              <a:rPr lang="de-DE" sz="1800" dirty="0" smtClean="0"/>
            </a:br>
            <a:r>
              <a:rPr lang="de-DE" sz="1800" dirty="0" smtClean="0"/>
              <a:t>Strahlung</a:t>
            </a:r>
          </a:p>
          <a:p>
            <a:pPr marL="355600" lvl="1" indent="0">
              <a:buFont typeface="Arial" panose="020B0604020202020204" pitchFamily="34" charset="0"/>
              <a:buNone/>
            </a:pPr>
            <a:endParaRPr lang="de-DE" dirty="0" smtClean="0"/>
          </a:p>
          <a:p>
            <a:pPr marL="0"/>
            <a:endParaRPr lang="de-DE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Experimentieren mit einer Nebelkammer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708" y="2627151"/>
            <a:ext cx="3679102" cy="244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21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International Cosmic Day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2" name="TextShape 2"/>
          <p:cNvSpPr txBox="1"/>
          <p:nvPr/>
        </p:nvSpPr>
        <p:spPr>
          <a:xfrm>
            <a:off x="407880" y="1443240"/>
            <a:ext cx="5831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eintägige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Veranstaltung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einmal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im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Jahr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Ziel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: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Jugendliche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arbeiten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wie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Wissenschaftler:innen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in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einer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internationalen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Kollaboration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zusammen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organisiert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von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DESY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in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Zusammenarbeit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</a:rPr>
              <a:t>mit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Netzwerk Teilchenwelt,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IPPOG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QuarkNet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Fermilab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und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nationalen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Partnern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en-US" sz="1800" b="0" u="sng" strike="noStrike" spc="-1" dirty="0">
                <a:solidFill>
                  <a:srgbClr val="000000"/>
                </a:solidFill>
                <a:uFillTx/>
                <a:latin typeface="Arial"/>
                <a:hlinkClick r:id="rId3"/>
              </a:rPr>
              <a:t>http://icd.desy.de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64" name="Picture 2"/>
          <p:cNvPicPr/>
          <p:nvPr/>
        </p:nvPicPr>
        <p:blipFill>
          <a:blip r:embed="rId4"/>
          <a:stretch/>
        </p:blipFill>
        <p:spPr>
          <a:xfrm>
            <a:off x="7251480" y="634320"/>
            <a:ext cx="3953520" cy="5589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>
                <a:solidFill>
                  <a:srgbClr val="009FDF"/>
                </a:solidFill>
                <a:latin typeface="Arial"/>
              </a:rPr>
              <a:t>Arikel zu Cosmic@Web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6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en-US" sz="1800" b="0" u="sng" strike="noStrike" spc="-1">
                <a:solidFill>
                  <a:srgbClr val="000000"/>
                </a:solidFill>
                <a:uFillTx/>
                <a:latin typeface="Arial"/>
                <a:hlinkClick r:id="rId2"/>
              </a:rPr>
              <a:t>https://www.friedrich-verlag.de/physik/unterricht-physik-digital/teilchenphysik-4905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en-US" sz="1800" b="0" u="sng" strike="noStrike" spc="-1">
                <a:solidFill>
                  <a:srgbClr val="000000"/>
                </a:solidFill>
                <a:uFillTx/>
                <a:latin typeface="Arial"/>
                <a:hlinkClick r:id="rId2"/>
              </a:rPr>
              <a:t>https://www.friedrich-verlag.de/physik/astrophysik-relativitaetstheorie/cosmicweb-7483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8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>
                <a:solidFill>
                  <a:srgbClr val="F18F1F"/>
                </a:solidFill>
                <a:latin typeface="Arial"/>
              </a:rPr>
              <a:t>Inkl. Beschreibung einer Lehrkraft zu den Erfahrungen im Unterricht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69" name="Grafik 5"/>
          <p:cNvPicPr/>
          <p:nvPr/>
        </p:nvPicPr>
        <p:blipFill>
          <a:blip r:embed="rId3"/>
          <a:stretch/>
        </p:blipFill>
        <p:spPr>
          <a:xfrm>
            <a:off x="1839960" y="1172520"/>
            <a:ext cx="8907480" cy="375984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 dirty="0" smtClean="0">
                <a:solidFill>
                  <a:srgbClr val="009FDF"/>
                </a:solidFill>
                <a:latin typeface="Arial"/>
              </a:rPr>
              <a:t>Feedback von Jugendlichen</a:t>
            </a: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6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8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 dirty="0" smtClean="0">
                <a:solidFill>
                  <a:srgbClr val="F18F1F"/>
                </a:solidFill>
                <a:latin typeface="Arial"/>
              </a:rPr>
              <a:t>Zu einem ähnlichen </a:t>
            </a:r>
            <a:r>
              <a:rPr lang="de-DE" sz="1800" b="1" strike="noStrike" spc="-1" dirty="0" err="1" smtClean="0">
                <a:solidFill>
                  <a:srgbClr val="F18F1F"/>
                </a:solidFill>
                <a:latin typeface="Arial"/>
              </a:rPr>
              <a:t>Cosmic@Web</a:t>
            </a:r>
            <a:r>
              <a:rPr lang="de-DE" sz="1800" b="1" strike="noStrike" spc="-1" dirty="0" smtClean="0">
                <a:solidFill>
                  <a:srgbClr val="F18F1F"/>
                </a:solidFill>
                <a:latin typeface="Arial"/>
              </a:rPr>
              <a:t> Workshop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631" y="2096794"/>
            <a:ext cx="5879976" cy="2896899"/>
          </a:xfrm>
          <a:prstGeom prst="rect">
            <a:avLst/>
          </a:prstGeom>
        </p:spPr>
      </p:pic>
      <p:pic>
        <p:nvPicPr>
          <p:cNvPr id="8" name="Inhaltsplatzhalt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3600"/>
            <a:ext cx="5746750" cy="286226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82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trike="noStrike" spc="-1" dirty="0" smtClean="0">
                <a:solidFill>
                  <a:srgbClr val="009FDF"/>
                </a:solidFill>
                <a:latin typeface="Arial"/>
              </a:rPr>
              <a:t>Feedback von Jugendlichen</a:t>
            </a: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6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8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1800" b="1" strike="noStrike" spc="-1" dirty="0" smtClean="0">
                <a:solidFill>
                  <a:srgbClr val="F18F1F"/>
                </a:solidFill>
                <a:latin typeface="Arial"/>
              </a:rPr>
              <a:t>Zu einem ähnlichen </a:t>
            </a:r>
            <a:r>
              <a:rPr lang="de-DE" sz="1800" b="1" strike="noStrike" spc="-1" dirty="0" err="1" smtClean="0">
                <a:solidFill>
                  <a:srgbClr val="F18F1F"/>
                </a:solidFill>
                <a:latin typeface="Arial"/>
              </a:rPr>
              <a:t>Cosmic@Web</a:t>
            </a:r>
            <a:r>
              <a:rPr lang="de-DE" sz="1800" b="1" strike="noStrike" spc="-1" dirty="0" smtClean="0">
                <a:solidFill>
                  <a:srgbClr val="F18F1F"/>
                </a:solidFill>
                <a:latin typeface="Arial"/>
              </a:rPr>
              <a:t> Workshop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410" y="1849514"/>
            <a:ext cx="6927180" cy="371126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085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F250D92-D810-C44E-BB99-11DAA3DBF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 Universum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79B10A6C-D93F-9F43-A80A-C15A47366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8471D19-34A0-684E-8998-328DD55E75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Foto </a:t>
            </a:r>
            <a:r>
              <a:rPr lang="de-DE" dirty="0"/>
              <a:t>des nächtlichen Himmels</a:t>
            </a:r>
          </a:p>
        </p:txBody>
      </p:sp>
      <p:sp>
        <p:nvSpPr>
          <p:cNvPr id="10" name="Rechteck 9"/>
          <p:cNvSpPr/>
          <p:nvPr/>
        </p:nvSpPr>
        <p:spPr>
          <a:xfrm>
            <a:off x="7878040" y="6294240"/>
            <a:ext cx="3258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https://www.milkywaysky.com/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1230896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133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TextShape 1"/>
          <p:cNvSpPr txBox="1"/>
          <p:nvPr/>
        </p:nvSpPr>
        <p:spPr>
          <a:xfrm>
            <a:off x="3384000" y="4050000"/>
            <a:ext cx="5880240" cy="280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Carolin Schwerdt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Schülerlabor physik.begreifen | Netzwerk Teilchenwelt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carolin.schwerdt@desy.de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Telefon: +49 33762 7-7264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Philipp Lindenau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Technische Universität Dresden | Netzwerk Teilchenwelt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philipp.lindenau@tu-dresden.de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1" name="CustomShape 2"/>
          <p:cNvSpPr/>
          <p:nvPr/>
        </p:nvSpPr>
        <p:spPr>
          <a:xfrm>
            <a:off x="407880" y="349560"/>
            <a:ext cx="11375640" cy="351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de-DE" sz="6000" b="1" strike="noStrike" spc="-1">
                <a:solidFill>
                  <a:srgbClr val="009FDF"/>
                </a:solidFill>
                <a:latin typeface="Arial"/>
              </a:rPr>
              <a:t>Vielen Dank!</a:t>
            </a:r>
            <a:endParaRPr lang="de-DE" sz="6000" b="0" strike="noStrike" spc="-1">
              <a:latin typeface="Arial"/>
            </a:endParaRPr>
          </a:p>
        </p:txBody>
      </p:sp>
      <p:pic>
        <p:nvPicPr>
          <p:cNvPr id="672" name="Grafik 9"/>
          <p:cNvPicPr/>
          <p:nvPr/>
        </p:nvPicPr>
        <p:blipFill>
          <a:blip r:embed="rId2"/>
          <a:stretch/>
        </p:blipFill>
        <p:spPr>
          <a:xfrm>
            <a:off x="11028600" y="2961000"/>
            <a:ext cx="539640" cy="539640"/>
          </a:xfrm>
          <a:prstGeom prst="rect">
            <a:avLst/>
          </a:prstGeom>
          <a:ln>
            <a:noFill/>
          </a:ln>
        </p:spPr>
      </p:pic>
      <p:sp>
        <p:nvSpPr>
          <p:cNvPr id="673" name="CustomShape 3"/>
          <p:cNvSpPr/>
          <p:nvPr/>
        </p:nvSpPr>
        <p:spPr>
          <a:xfrm>
            <a:off x="9840600" y="2663640"/>
            <a:ext cx="1871640" cy="18612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de-DE" sz="700" b="1" strike="noStrike" spc="-1">
                <a:solidFill>
                  <a:srgbClr val="000000"/>
                </a:solidFill>
                <a:latin typeface="Arial Narrow"/>
              </a:rPr>
              <a:t>PARTNER</a:t>
            </a:r>
            <a:endParaRPr lang="de-DE" sz="700" b="0" strike="noStrike" spc="-1">
              <a:latin typeface="Arial"/>
            </a:endParaRPr>
          </a:p>
        </p:txBody>
      </p:sp>
      <p:pic>
        <p:nvPicPr>
          <p:cNvPr id="674" name="Grafik 11"/>
          <p:cNvPicPr/>
          <p:nvPr/>
        </p:nvPicPr>
        <p:blipFill>
          <a:blip r:embed="rId3"/>
          <a:stretch/>
        </p:blipFill>
        <p:spPr>
          <a:xfrm>
            <a:off x="9912600" y="1926360"/>
            <a:ext cx="1439640" cy="422280"/>
          </a:xfrm>
          <a:prstGeom prst="rect">
            <a:avLst/>
          </a:prstGeom>
          <a:ln>
            <a:noFill/>
          </a:ln>
        </p:spPr>
      </p:pic>
      <p:sp>
        <p:nvSpPr>
          <p:cNvPr id="675" name="CustomShape 4"/>
          <p:cNvSpPr/>
          <p:nvPr/>
        </p:nvSpPr>
        <p:spPr>
          <a:xfrm>
            <a:off x="9840600" y="3671640"/>
            <a:ext cx="1871640" cy="18612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de-DE" sz="700" b="1" strike="noStrike" spc="-1">
                <a:solidFill>
                  <a:srgbClr val="000000"/>
                </a:solidFill>
                <a:latin typeface="Arial Narrow"/>
              </a:rPr>
              <a:t>SCHIRMHERRSCHAFT</a:t>
            </a:r>
            <a:endParaRPr lang="de-DE" sz="700" b="0" strike="noStrike" spc="-1">
              <a:latin typeface="Arial"/>
            </a:endParaRPr>
          </a:p>
        </p:txBody>
      </p:sp>
      <p:pic>
        <p:nvPicPr>
          <p:cNvPr id="676" name="Grafik 13"/>
          <p:cNvPicPr/>
          <p:nvPr/>
        </p:nvPicPr>
        <p:blipFill>
          <a:blip r:embed="rId4"/>
          <a:stretch/>
        </p:blipFill>
        <p:spPr>
          <a:xfrm>
            <a:off x="9909000" y="3971880"/>
            <a:ext cx="925200" cy="392760"/>
          </a:xfrm>
          <a:prstGeom prst="rect">
            <a:avLst/>
          </a:prstGeom>
          <a:ln>
            <a:noFill/>
          </a:ln>
        </p:spPr>
      </p:pic>
      <p:pic>
        <p:nvPicPr>
          <p:cNvPr id="677" name="Grafik 14"/>
          <p:cNvPicPr/>
          <p:nvPr/>
        </p:nvPicPr>
        <p:blipFill>
          <a:blip r:embed="rId5"/>
          <a:stretch/>
        </p:blipFill>
        <p:spPr>
          <a:xfrm>
            <a:off x="9970560" y="2961000"/>
            <a:ext cx="551520" cy="539640"/>
          </a:xfrm>
          <a:prstGeom prst="rect">
            <a:avLst/>
          </a:prstGeom>
          <a:ln>
            <a:noFill/>
          </a:ln>
        </p:spPr>
      </p:pic>
      <p:pic>
        <p:nvPicPr>
          <p:cNvPr id="678" name="Grafik 15"/>
          <p:cNvPicPr/>
          <p:nvPr/>
        </p:nvPicPr>
        <p:blipFill>
          <a:blip r:embed="rId6"/>
          <a:stretch/>
        </p:blipFill>
        <p:spPr>
          <a:xfrm>
            <a:off x="9907560" y="5833800"/>
            <a:ext cx="1444320" cy="547200"/>
          </a:xfrm>
          <a:prstGeom prst="rect">
            <a:avLst/>
          </a:prstGeom>
          <a:ln>
            <a:noFill/>
          </a:ln>
        </p:spPr>
      </p:pic>
      <p:pic>
        <p:nvPicPr>
          <p:cNvPr id="679" name="Grafik 16"/>
          <p:cNvPicPr/>
          <p:nvPr/>
        </p:nvPicPr>
        <p:blipFill>
          <a:blip r:embed="rId7"/>
          <a:stretch/>
        </p:blipFill>
        <p:spPr>
          <a:xfrm>
            <a:off x="9907560" y="4914000"/>
            <a:ext cx="1258200" cy="876240"/>
          </a:xfrm>
          <a:prstGeom prst="rect">
            <a:avLst/>
          </a:prstGeom>
          <a:ln>
            <a:noFill/>
          </a:ln>
        </p:spPr>
      </p:pic>
      <p:sp>
        <p:nvSpPr>
          <p:cNvPr id="680" name="CustomShape 5"/>
          <p:cNvSpPr/>
          <p:nvPr/>
        </p:nvSpPr>
        <p:spPr>
          <a:xfrm>
            <a:off x="9840600" y="4608000"/>
            <a:ext cx="1871640" cy="18612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de-DE" sz="700" b="1" strike="noStrike" spc="-1">
                <a:solidFill>
                  <a:srgbClr val="000000"/>
                </a:solidFill>
                <a:latin typeface="Arial Narrow"/>
              </a:rPr>
              <a:t>FÖRDERER</a:t>
            </a:r>
            <a:endParaRPr lang="de-DE" sz="700" b="0" strike="noStrike" spc="-1">
              <a:latin typeface="Arial"/>
            </a:endParaRPr>
          </a:p>
        </p:txBody>
      </p:sp>
      <p:sp>
        <p:nvSpPr>
          <p:cNvPr id="681" name="CustomShape 6"/>
          <p:cNvSpPr/>
          <p:nvPr/>
        </p:nvSpPr>
        <p:spPr>
          <a:xfrm>
            <a:off x="9840600" y="1556640"/>
            <a:ext cx="1871640" cy="18612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de-DE" sz="700" b="1" strike="noStrike" spc="-1">
                <a:solidFill>
                  <a:srgbClr val="000000"/>
                </a:solidFill>
                <a:latin typeface="Arial Narrow"/>
              </a:rPr>
              <a:t>PROJEKTLEITUNG</a:t>
            </a:r>
            <a:endParaRPr lang="de-DE" sz="700" b="0" strike="noStrike" spc="-1">
              <a:latin typeface="Arial"/>
            </a:endParaRPr>
          </a:p>
        </p:txBody>
      </p:sp>
      <p:pic>
        <p:nvPicPr>
          <p:cNvPr id="682" name="Picture 2" descr="C:\Users\carolin\Desktop\Arbeit\temp\logo-tw-4c-druck.jpg"/>
          <p:cNvPicPr/>
          <p:nvPr/>
        </p:nvPicPr>
        <p:blipFill>
          <a:blip r:embed="rId8"/>
          <a:stretch/>
        </p:blipFill>
        <p:spPr>
          <a:xfrm>
            <a:off x="7308720" y="223920"/>
            <a:ext cx="4403520" cy="1387080"/>
          </a:xfrm>
          <a:prstGeom prst="rect">
            <a:avLst/>
          </a:prstGeom>
          <a:ln>
            <a:noFill/>
          </a:ln>
        </p:spPr>
      </p:pic>
      <p:sp>
        <p:nvSpPr>
          <p:cNvPr id="683" name="CustomShape 7"/>
          <p:cNvSpPr/>
          <p:nvPr/>
        </p:nvSpPr>
        <p:spPr>
          <a:xfrm>
            <a:off x="335880" y="2277000"/>
            <a:ext cx="70786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800" b="1" strike="noStrike" spc="-1">
                <a:solidFill>
                  <a:srgbClr val="1A209C"/>
                </a:solidFill>
                <a:latin typeface="Amatic SC"/>
              </a:rPr>
              <a:t>	</a:t>
            </a:r>
            <a:endParaRPr lang="de-DE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platzhalter 11">
            <a:extLst>
              <a:ext uri="{FF2B5EF4-FFF2-40B4-BE49-F238E27FC236}">
                <a16:creationId xmlns:a16="http://schemas.microsoft.com/office/drawing/2014/main" id="{6C3769C2-9A9F-4B47-B9E5-153EDA8FC9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480" y="1007126"/>
            <a:ext cx="11475038" cy="5329555"/>
          </a:xfrm>
          <a:prstGeom prst="rect">
            <a:avLst/>
          </a:prstGeom>
        </p:spPr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DF250D92-D810-C44E-BB99-11DAA3DBF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Unser Universum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0E077BE2-20EC-0741-BD82-1CDA2C5DA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7688" y="6580800"/>
            <a:ext cx="6084675" cy="4571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8471D19-34A0-684E-8998-328DD55E75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Im Licht </a:t>
            </a:r>
            <a:r>
              <a:rPr lang="de-DE" dirty="0" smtClean="0"/>
              <a:t>im Gammabereich (hochenergetische Photonen) </a:t>
            </a:r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2B8AF40-7C20-1C40-B2FC-84ABBBB9460A}"/>
              </a:ext>
            </a:extLst>
          </p:cNvPr>
          <p:cNvSpPr/>
          <p:nvPr/>
        </p:nvSpPr>
        <p:spPr>
          <a:xfrm>
            <a:off x="9482219" y="5771201"/>
            <a:ext cx="20863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1200" dirty="0"/>
              <a:t>© NASA/DOE/Fermi LAT </a:t>
            </a:r>
            <a:r>
              <a:rPr lang="de-DE" sz="1200" dirty="0" err="1"/>
              <a:t>Collaboration</a:t>
            </a:r>
            <a:endParaRPr lang="de-DE" sz="12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8FBE85F-A9BD-094D-8D9A-7B294A5C58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78" b="99556" l="6125" r="90000">
                        <a14:foregroundMark x1="10625" y1="50000" x2="6125" y2="91778"/>
                        <a14:foregroundMark x1="12074" y1="79168" x2="12262" y2="78769"/>
                        <a14:foregroundMark x1="6125" y1="91778" x2="11660" y2="80046"/>
                        <a14:foregroundMark x1="15039" y1="58332" x2="14625" y2="51111"/>
                        <a14:foregroundMark x1="14375" y1="91111" x2="23000" y2="99556"/>
                        <a14:foregroundMark x1="23000" y1="99556" x2="23125" y2="95556"/>
                        <a14:foregroundMark x1="25125" y1="9778" x2="25375" y2="10667"/>
                        <a14:backgroundMark x1="12000" y1="79556" x2="13875" y2="62667"/>
                        <a14:backgroundMark x1="13875" y1="62667" x2="13250" y2="78889"/>
                        <a14:backgroundMark x1="13250" y1="63333" x2="16000" y2="60889"/>
                        <a14:backgroundMark x1="15000" y1="58222" x2="14750" y2="58222"/>
                        <a14:backgroundMark x1="14875" y1="58222" x2="14750" y2="56000"/>
                        <a14:backgroundMark x1="15500" y1="59111" x2="14875" y2="56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704" y="3224206"/>
            <a:ext cx="5080000" cy="285750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D8B2282F-3F66-CB46-A38C-AC59D9D75C36}"/>
              </a:ext>
            </a:extLst>
          </p:cNvPr>
          <p:cNvSpPr/>
          <p:nvPr/>
        </p:nvSpPr>
        <p:spPr>
          <a:xfrm>
            <a:off x="119336" y="609079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/>
              <a:t>© </a:t>
            </a:r>
            <a:r>
              <a:rPr lang="de-DE" sz="1200" dirty="0" err="1"/>
              <a:t>Hannaford</a:t>
            </a:r>
            <a:r>
              <a:rPr lang="de-DE" sz="1200" dirty="0"/>
              <a:t>, </a:t>
            </a:r>
            <a:r>
              <a:rPr lang="de-DE" sz="1200" dirty="0" err="1"/>
              <a:t>flickr.com</a:t>
            </a:r>
            <a:r>
              <a:rPr lang="de-DE" sz="1200" dirty="0"/>
              <a:t/>
            </a:r>
            <a:br>
              <a:rPr lang="de-DE" sz="1200" dirty="0"/>
            </a:b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34609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CustomShape 1"/>
          <p:cNvSpPr/>
          <p:nvPr/>
        </p:nvSpPr>
        <p:spPr>
          <a:xfrm>
            <a:off x="1847654" y="2585520"/>
            <a:ext cx="7524226" cy="1014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6000" b="1" strike="noStrike" spc="-1" dirty="0">
                <a:solidFill>
                  <a:srgbClr val="1A209C"/>
                </a:solidFill>
                <a:latin typeface="Amatic SC"/>
              </a:rPr>
              <a:t>Astroteilchenphysik</a:t>
            </a:r>
            <a:endParaRPr lang="de-DE" sz="6000" b="0" strike="noStrike" spc="-1" dirty="0">
              <a:latin typeface="Arial"/>
            </a:endParaRPr>
          </a:p>
        </p:txBody>
      </p:sp>
      <p:sp>
        <p:nvSpPr>
          <p:cNvPr id="373" name="TextShape 2"/>
          <p:cNvSpPr txBox="1"/>
          <p:nvPr/>
        </p:nvSpPr>
        <p:spPr>
          <a:xfrm>
            <a:off x="3287520" y="6580800"/>
            <a:ext cx="6084360" cy="45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ctr"/>
            <a:endParaRPr lang="de-DE" sz="10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371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7" id="{0B7018F8-3E54-854F-825C-861CB9C985FD}" vid="{23A3D491-2AA3-9D47-8EDD-038F888178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0</TotalTime>
  <Words>1703</Words>
  <Application>Microsoft Office PowerPoint</Application>
  <PresentationFormat>Breitbild</PresentationFormat>
  <Paragraphs>422</Paragraphs>
  <Slides>70</Slides>
  <Notes>6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70</vt:i4>
      </vt:variant>
    </vt:vector>
  </HeadingPairs>
  <TitlesOfParts>
    <vt:vector size="83" baseType="lpstr">
      <vt:lpstr>Amatic SC</vt:lpstr>
      <vt:lpstr>Arial</vt:lpstr>
      <vt:lpstr>Arial Narrow</vt:lpstr>
      <vt:lpstr>Arial Unicode MS</vt:lpstr>
      <vt:lpstr>Calibri</vt:lpstr>
      <vt:lpstr>DejaVu Sans</vt:lpstr>
      <vt:lpstr>Symbol</vt:lpstr>
      <vt:lpstr>Times New Roman</vt:lpstr>
      <vt:lpstr>Wingdings</vt:lpstr>
      <vt:lpstr>1_DESY</vt:lpstr>
      <vt:lpstr>Office Theme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Unser Universum</vt:lpstr>
      <vt:lpstr>Unser Universum</vt:lpstr>
      <vt:lpstr>PowerPoint-Präsentation</vt:lpstr>
      <vt:lpstr>Astroteilchenphysik</vt:lpstr>
      <vt:lpstr>Astroteilchenphysik</vt:lpstr>
      <vt:lpstr>Astroteilchenphysik</vt:lpstr>
      <vt:lpstr>Astroteilchenphysik</vt:lpstr>
      <vt:lpstr>Astroteilchenphysik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Die Erforschung des Unbekannten</vt:lpstr>
      <vt:lpstr>PowerPoint-Präsentation</vt:lpstr>
      <vt:lpstr>PowerPoint-Präsentation</vt:lpstr>
      <vt:lpstr>PowerPoint-Präsentation</vt:lpstr>
      <vt:lpstr>Auger-Masterclasses</vt:lpstr>
      <vt:lpstr>PowerPoint-Präsentation</vt:lpstr>
      <vt:lpstr>PowerPoint-Präsentation</vt:lpstr>
      <vt:lpstr>PowerPoint-Präsentation</vt:lpstr>
      <vt:lpstr>PowerPoint-Präsentation</vt:lpstr>
      <vt:lpstr>IceCube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Was ist Cosmic@Web?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Myonenmessung auf der Polarstern</vt:lpstr>
      <vt:lpstr>PowerPoint-Präsentation</vt:lpstr>
      <vt:lpstr>PowerPoint-Präsentation</vt:lpstr>
      <vt:lpstr>Diagramm aus dem Tutorial</vt:lpstr>
      <vt:lpstr>Daten der Polarstern </vt:lpstr>
      <vt:lpstr>Aufgabenstellung Cosmo-Mühle</vt:lpstr>
      <vt:lpstr>PowerPoint-Präsentation</vt:lpstr>
      <vt:lpstr>PowerPoint-Präsentation</vt:lpstr>
      <vt:lpstr>Astroteilchen-Projekte</vt:lpstr>
      <vt:lpstr>Selbstbau von Nebelkammern</vt:lpstr>
      <vt:lpstr>Nebelkammersets zum Ausleihen</vt:lpstr>
      <vt:lpstr>Funktionsweise Nebelkammer </vt:lpstr>
      <vt:lpstr>Experimentieren mit einer Nebelkammer</vt:lpstr>
      <vt:lpstr>Experimentieren mit einer Nebelkammer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Unsichtbare Erforschen</dc:title>
  <dc:subject/>
  <dc:creator>Carolin Schwerdt</dc:creator>
  <dc:description/>
  <cp:lastModifiedBy>Philipp Lindenau</cp:lastModifiedBy>
  <cp:revision>352</cp:revision>
  <cp:lastPrinted>2019-09-10T19:55:32Z</cp:lastPrinted>
  <dcterms:created xsi:type="dcterms:W3CDTF">2019-02-12T13:28:43Z</dcterms:created>
  <dcterms:modified xsi:type="dcterms:W3CDTF">2022-04-11T12:59:43Z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1</vt:i4>
  </property>
  <property fmtid="{D5CDD505-2E9C-101B-9397-08002B2CF9AE}" pid="7" name="Notes">
    <vt:i4>6</vt:i4>
  </property>
  <property fmtid="{D5CDD505-2E9C-101B-9397-08002B2CF9AE}" pid="8" name="PresentationFormat">
    <vt:lpwstr>Breitbild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59</vt:i4>
  </property>
</Properties>
</file>