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03" r:id="rId2"/>
    <p:sldId id="306" r:id="rId3"/>
    <p:sldId id="308" r:id="rId4"/>
    <p:sldId id="257" r:id="rId5"/>
    <p:sldId id="258" r:id="rId6"/>
    <p:sldId id="260" r:id="rId7"/>
    <p:sldId id="261" r:id="rId8"/>
    <p:sldId id="262" r:id="rId9"/>
    <p:sldId id="264" r:id="rId10"/>
    <p:sldId id="289" r:id="rId11"/>
    <p:sldId id="265" r:id="rId12"/>
    <p:sldId id="301" r:id="rId13"/>
    <p:sldId id="302" r:id="rId14"/>
    <p:sldId id="269" r:id="rId15"/>
    <p:sldId id="270" r:id="rId16"/>
    <p:sldId id="271" r:id="rId17"/>
    <p:sldId id="304" r:id="rId18"/>
    <p:sldId id="305" r:id="rId19"/>
    <p:sldId id="274" r:id="rId20"/>
    <p:sldId id="296" r:id="rId21"/>
    <p:sldId id="286" r:id="rId22"/>
    <p:sldId id="272" r:id="rId23"/>
    <p:sldId id="256" r:id="rId24"/>
    <p:sldId id="297" r:id="rId25"/>
    <p:sldId id="275" r:id="rId26"/>
    <p:sldId id="276" r:id="rId27"/>
    <p:sldId id="277" r:id="rId28"/>
    <p:sldId id="278" r:id="rId29"/>
    <p:sldId id="288" r:id="rId30"/>
    <p:sldId id="279" r:id="rId31"/>
    <p:sldId id="281" r:id="rId32"/>
    <p:sldId id="287" r:id="rId33"/>
    <p:sldId id="298" r:id="rId34"/>
    <p:sldId id="299" r:id="rId35"/>
    <p:sldId id="300" r:id="rId36"/>
    <p:sldId id="290" r:id="rId37"/>
    <p:sldId id="291" r:id="rId38"/>
    <p:sldId id="292" r:id="rId39"/>
    <p:sldId id="294" r:id="rId4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5" autoAdjust="0"/>
    <p:restoredTop sz="94660"/>
  </p:normalViewPr>
  <p:slideViewPr>
    <p:cSldViewPr snapToGrid="0">
      <p:cViewPr varScale="1">
        <p:scale>
          <a:sx n="89" d="100"/>
          <a:sy n="89" d="100"/>
        </p:scale>
        <p:origin x="259" y="11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_alain\LEP3\TLEP-workshops\2022-02-Liverpool\participants-FCC-5PW-2022-02-05.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en-US" sz="1600" b="1"/>
              <a:t>Participants</a:t>
            </a:r>
            <a:r>
              <a:rPr lang="en-US" sz="1600" b="1" baseline="0"/>
              <a:t> to 5th FCC Physics workshop per institution country</a:t>
            </a:r>
            <a:endParaRPr lang="en-US" sz="1600" b="1"/>
          </a:p>
        </c:rich>
      </c:tx>
      <c:layout>
        <c:manualLayout>
          <c:xMode val="edge"/>
          <c:yMode val="edge"/>
          <c:x val="3.7571044014375471E-2"/>
          <c:y val="1.4976465554129225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6.0332579825600773E-2"/>
          <c:y val="0.14435386995120908"/>
          <c:w val="0.6463216777732026"/>
          <c:h val="0.65612504016629558"/>
        </c:manualLayout>
      </c:layout>
      <c:pieChart>
        <c:varyColors val="1"/>
        <c:ser>
          <c:idx val="0"/>
          <c:order val="0"/>
          <c:explosion val="4"/>
          <c:dPt>
            <c:idx val="0"/>
            <c:bubble3D val="0"/>
            <c:spPr>
              <a:solidFill>
                <a:srgbClr val="3399FF"/>
              </a:solidFill>
              <a:ln w="19050">
                <a:solidFill>
                  <a:schemeClr val="lt1"/>
                </a:solidFill>
              </a:ln>
              <a:effectLst/>
            </c:spPr>
            <c:extLst>
              <c:ext xmlns:c16="http://schemas.microsoft.com/office/drawing/2014/chart" uri="{C3380CC4-5D6E-409C-BE32-E72D297353CC}">
                <c16:uniqueId val="{00000001-3638-4D2A-88E1-6BACE1D01F49}"/>
              </c:ext>
            </c:extLst>
          </c:dPt>
          <c:dPt>
            <c:idx val="1"/>
            <c:bubble3D val="0"/>
            <c:spPr>
              <a:solidFill>
                <a:schemeClr val="accent2">
                  <a:lumMod val="20000"/>
                  <a:lumOff val="80000"/>
                </a:schemeClr>
              </a:solidFill>
              <a:ln w="19050">
                <a:solidFill>
                  <a:schemeClr val="lt1"/>
                </a:solidFill>
              </a:ln>
              <a:effectLst/>
            </c:spPr>
            <c:extLst>
              <c:ext xmlns:c16="http://schemas.microsoft.com/office/drawing/2014/chart" uri="{C3380CC4-5D6E-409C-BE32-E72D297353CC}">
                <c16:uniqueId val="{00000003-3638-4D2A-88E1-6BACE1D01F49}"/>
              </c:ext>
            </c:extLst>
          </c:dPt>
          <c:dPt>
            <c:idx val="2"/>
            <c:bubble3D val="0"/>
            <c:spPr>
              <a:solidFill>
                <a:schemeClr val="accent6">
                  <a:lumMod val="40000"/>
                  <a:lumOff val="60000"/>
                </a:schemeClr>
              </a:solidFill>
              <a:ln w="19050">
                <a:solidFill>
                  <a:schemeClr val="lt1"/>
                </a:solidFill>
              </a:ln>
              <a:effectLst/>
            </c:spPr>
            <c:extLst>
              <c:ext xmlns:c16="http://schemas.microsoft.com/office/drawing/2014/chart" uri="{C3380CC4-5D6E-409C-BE32-E72D297353CC}">
                <c16:uniqueId val="{00000005-3638-4D2A-88E1-6BACE1D01F49}"/>
              </c:ext>
            </c:extLst>
          </c:dPt>
          <c:dPt>
            <c:idx val="3"/>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7-3638-4D2A-88E1-6BACE1D01F49}"/>
              </c:ext>
            </c:extLst>
          </c:dPt>
          <c:dPt>
            <c:idx val="4"/>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09-3638-4D2A-88E1-6BACE1D01F49}"/>
              </c:ext>
            </c:extLst>
          </c:dPt>
          <c:dPt>
            <c:idx val="5"/>
            <c:bubble3D val="0"/>
            <c:spPr>
              <a:solidFill>
                <a:schemeClr val="accent6">
                  <a:lumMod val="20000"/>
                  <a:lumOff val="80000"/>
                </a:schemeClr>
              </a:solidFill>
              <a:ln w="19050">
                <a:solidFill>
                  <a:schemeClr val="lt1"/>
                </a:solidFill>
              </a:ln>
              <a:effectLst/>
            </c:spPr>
            <c:extLst>
              <c:ext xmlns:c16="http://schemas.microsoft.com/office/drawing/2014/chart" uri="{C3380CC4-5D6E-409C-BE32-E72D297353CC}">
                <c16:uniqueId val="{0000000B-3638-4D2A-88E1-6BACE1D01F49}"/>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3638-4D2A-88E1-6BACE1D01F49}"/>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F-3638-4D2A-88E1-6BACE1D01F49}"/>
              </c:ext>
            </c:extLst>
          </c:dPt>
          <c:dPt>
            <c:idx val="8"/>
            <c:bubble3D val="0"/>
            <c:spPr>
              <a:solidFill>
                <a:srgbClr val="C00000"/>
              </a:solidFill>
              <a:ln w="19050">
                <a:solidFill>
                  <a:schemeClr val="lt1"/>
                </a:solidFill>
              </a:ln>
              <a:effectLst/>
            </c:spPr>
            <c:extLst>
              <c:ext xmlns:c16="http://schemas.microsoft.com/office/drawing/2014/chart" uri="{C3380CC4-5D6E-409C-BE32-E72D297353CC}">
                <c16:uniqueId val="{00000011-3638-4D2A-88E1-6BACE1D01F49}"/>
              </c:ext>
            </c:extLst>
          </c:dPt>
          <c:dPt>
            <c:idx val="9"/>
            <c:bubble3D val="0"/>
            <c:spPr>
              <a:solidFill>
                <a:schemeClr val="accent2">
                  <a:lumMod val="20000"/>
                  <a:lumOff val="80000"/>
                </a:schemeClr>
              </a:solidFill>
              <a:ln w="19050">
                <a:solidFill>
                  <a:schemeClr val="lt1"/>
                </a:solidFill>
              </a:ln>
              <a:effectLst/>
            </c:spPr>
            <c:extLst>
              <c:ext xmlns:c16="http://schemas.microsoft.com/office/drawing/2014/chart" uri="{C3380CC4-5D6E-409C-BE32-E72D297353CC}">
                <c16:uniqueId val="{00000013-3638-4D2A-88E1-6BACE1D01F49}"/>
              </c:ext>
            </c:extLst>
          </c:dPt>
          <c:dPt>
            <c:idx val="10"/>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15-3638-4D2A-88E1-6BACE1D01F49}"/>
              </c:ext>
            </c:extLst>
          </c:dPt>
          <c:dPt>
            <c:idx val="11"/>
            <c:bubble3D val="0"/>
            <c:spPr>
              <a:solidFill>
                <a:schemeClr val="accent6">
                  <a:lumMod val="20000"/>
                  <a:lumOff val="80000"/>
                </a:schemeClr>
              </a:solidFill>
              <a:ln w="19050">
                <a:solidFill>
                  <a:schemeClr val="lt1"/>
                </a:solidFill>
              </a:ln>
              <a:effectLst/>
            </c:spPr>
            <c:extLst>
              <c:ext xmlns:c16="http://schemas.microsoft.com/office/drawing/2014/chart" uri="{C3380CC4-5D6E-409C-BE32-E72D297353CC}">
                <c16:uniqueId val="{00000017-3638-4D2A-88E1-6BACE1D01F49}"/>
              </c:ext>
            </c:extLst>
          </c:dPt>
          <c:dPt>
            <c:idx val="12"/>
            <c:bubble3D val="0"/>
            <c:spPr>
              <a:solidFill>
                <a:schemeClr val="accent1">
                  <a:lumMod val="80000"/>
                  <a:lumOff val="20000"/>
                </a:schemeClr>
              </a:solidFill>
              <a:ln w="19050">
                <a:solidFill>
                  <a:schemeClr val="lt1"/>
                </a:solidFill>
              </a:ln>
              <a:effectLst/>
            </c:spPr>
            <c:extLst>
              <c:ext xmlns:c16="http://schemas.microsoft.com/office/drawing/2014/chart" uri="{C3380CC4-5D6E-409C-BE32-E72D297353CC}">
                <c16:uniqueId val="{00000019-3638-4D2A-88E1-6BACE1D01F49}"/>
              </c:ext>
            </c:extLst>
          </c:dPt>
          <c:dPt>
            <c:idx val="13"/>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1B-3638-4D2A-88E1-6BACE1D01F49}"/>
              </c:ext>
            </c:extLst>
          </c:dPt>
          <c:dPt>
            <c:idx val="14"/>
            <c:bubble3D val="0"/>
            <c:spPr>
              <a:solidFill>
                <a:schemeClr val="accent6">
                  <a:lumMod val="20000"/>
                  <a:lumOff val="80000"/>
                </a:schemeClr>
              </a:solidFill>
              <a:ln w="19050">
                <a:solidFill>
                  <a:schemeClr val="lt1"/>
                </a:solidFill>
              </a:ln>
              <a:effectLst/>
            </c:spPr>
            <c:extLst>
              <c:ext xmlns:c16="http://schemas.microsoft.com/office/drawing/2014/chart" uri="{C3380CC4-5D6E-409C-BE32-E72D297353CC}">
                <c16:uniqueId val="{0000001D-3638-4D2A-88E1-6BACE1D01F49}"/>
              </c:ext>
            </c:extLst>
          </c:dPt>
          <c:dPt>
            <c:idx val="15"/>
            <c:bubble3D val="0"/>
            <c:spPr>
              <a:solidFill>
                <a:schemeClr val="accent2"/>
              </a:solidFill>
              <a:ln w="19050">
                <a:solidFill>
                  <a:schemeClr val="lt1"/>
                </a:solidFill>
              </a:ln>
              <a:effectLst/>
            </c:spPr>
            <c:extLst>
              <c:ext xmlns:c16="http://schemas.microsoft.com/office/drawing/2014/chart" uri="{C3380CC4-5D6E-409C-BE32-E72D297353CC}">
                <c16:uniqueId val="{0000001F-3638-4D2A-88E1-6BACE1D01F49}"/>
              </c:ext>
            </c:extLst>
          </c:dPt>
          <c:dPt>
            <c:idx val="16"/>
            <c:bubble3D val="0"/>
            <c:spPr>
              <a:solidFill>
                <a:schemeClr val="accent5">
                  <a:lumMod val="80000"/>
                  <a:lumOff val="20000"/>
                </a:schemeClr>
              </a:solidFill>
              <a:ln w="19050">
                <a:solidFill>
                  <a:schemeClr val="lt1"/>
                </a:solidFill>
              </a:ln>
              <a:effectLst/>
            </c:spPr>
            <c:extLst>
              <c:ext xmlns:c16="http://schemas.microsoft.com/office/drawing/2014/chart" uri="{C3380CC4-5D6E-409C-BE32-E72D297353CC}">
                <c16:uniqueId val="{00000021-3638-4D2A-88E1-6BACE1D01F49}"/>
              </c:ext>
            </c:extLst>
          </c:dPt>
          <c:dPt>
            <c:idx val="17"/>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23-3638-4D2A-88E1-6BACE1D01F49}"/>
              </c:ext>
            </c:extLst>
          </c:dPt>
          <c:dPt>
            <c:idx val="18"/>
            <c:bubble3D val="0"/>
            <c:spPr>
              <a:solidFill>
                <a:schemeClr val="accent1">
                  <a:lumMod val="80000"/>
                </a:schemeClr>
              </a:solidFill>
              <a:ln w="19050">
                <a:solidFill>
                  <a:schemeClr val="lt1"/>
                </a:solidFill>
              </a:ln>
              <a:effectLst/>
            </c:spPr>
            <c:extLst>
              <c:ext xmlns:c16="http://schemas.microsoft.com/office/drawing/2014/chart" uri="{C3380CC4-5D6E-409C-BE32-E72D297353CC}">
                <c16:uniqueId val="{00000025-3638-4D2A-88E1-6BACE1D01F49}"/>
              </c:ext>
            </c:extLst>
          </c:dPt>
          <c:dPt>
            <c:idx val="19"/>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27-3638-4D2A-88E1-6BACE1D01F49}"/>
              </c:ext>
            </c:extLst>
          </c:dPt>
          <c:dPt>
            <c:idx val="20"/>
            <c:bubble3D val="0"/>
            <c:spPr>
              <a:solidFill>
                <a:schemeClr val="accent3">
                  <a:lumMod val="80000"/>
                </a:schemeClr>
              </a:solidFill>
              <a:ln w="19050">
                <a:solidFill>
                  <a:schemeClr val="lt1"/>
                </a:solidFill>
              </a:ln>
              <a:effectLst/>
            </c:spPr>
            <c:extLst>
              <c:ext xmlns:c16="http://schemas.microsoft.com/office/drawing/2014/chart" uri="{C3380CC4-5D6E-409C-BE32-E72D297353CC}">
                <c16:uniqueId val="{00000029-3638-4D2A-88E1-6BACE1D01F49}"/>
              </c:ext>
            </c:extLst>
          </c:dPt>
          <c:dPt>
            <c:idx val="21"/>
            <c:bubble3D val="0"/>
            <c:spPr>
              <a:solidFill>
                <a:schemeClr val="accent4">
                  <a:lumMod val="80000"/>
                </a:schemeClr>
              </a:solidFill>
              <a:ln w="19050">
                <a:solidFill>
                  <a:schemeClr val="lt1"/>
                </a:solidFill>
              </a:ln>
              <a:effectLst/>
            </c:spPr>
            <c:extLst>
              <c:ext xmlns:c16="http://schemas.microsoft.com/office/drawing/2014/chart" uri="{C3380CC4-5D6E-409C-BE32-E72D297353CC}">
                <c16:uniqueId val="{0000002B-3638-4D2A-88E1-6BACE1D01F49}"/>
              </c:ext>
            </c:extLst>
          </c:dPt>
          <c:dPt>
            <c:idx val="22"/>
            <c:bubble3D val="0"/>
            <c:spPr>
              <a:solidFill>
                <a:schemeClr val="accent5">
                  <a:lumMod val="80000"/>
                </a:schemeClr>
              </a:solidFill>
              <a:ln w="19050">
                <a:solidFill>
                  <a:schemeClr val="lt1"/>
                </a:solidFill>
              </a:ln>
              <a:effectLst/>
            </c:spPr>
            <c:extLst>
              <c:ext xmlns:c16="http://schemas.microsoft.com/office/drawing/2014/chart" uri="{C3380CC4-5D6E-409C-BE32-E72D297353CC}">
                <c16:uniqueId val="{0000002D-3638-4D2A-88E1-6BACE1D01F49}"/>
              </c:ext>
            </c:extLst>
          </c:dPt>
          <c:dPt>
            <c:idx val="23"/>
            <c:bubble3D val="0"/>
            <c:spPr>
              <a:solidFill>
                <a:schemeClr val="accent2">
                  <a:lumMod val="20000"/>
                  <a:lumOff val="80000"/>
                </a:schemeClr>
              </a:solidFill>
              <a:ln w="19050">
                <a:solidFill>
                  <a:schemeClr val="lt1"/>
                </a:solidFill>
              </a:ln>
              <a:effectLst/>
            </c:spPr>
            <c:extLst>
              <c:ext xmlns:c16="http://schemas.microsoft.com/office/drawing/2014/chart" uri="{C3380CC4-5D6E-409C-BE32-E72D297353CC}">
                <c16:uniqueId val="{0000002F-3638-4D2A-88E1-6BACE1D01F49}"/>
              </c:ext>
            </c:extLst>
          </c:dPt>
          <c:dPt>
            <c:idx val="24"/>
            <c:bubble3D val="0"/>
            <c:spPr>
              <a:solidFill>
                <a:schemeClr val="accent1">
                  <a:lumMod val="60000"/>
                  <a:lumOff val="40000"/>
                </a:schemeClr>
              </a:solidFill>
              <a:ln w="19050">
                <a:solidFill>
                  <a:schemeClr val="lt1"/>
                </a:solidFill>
              </a:ln>
              <a:effectLst/>
            </c:spPr>
            <c:extLst>
              <c:ext xmlns:c16="http://schemas.microsoft.com/office/drawing/2014/chart" uri="{C3380CC4-5D6E-409C-BE32-E72D297353CC}">
                <c16:uniqueId val="{00000031-3638-4D2A-88E1-6BACE1D01F49}"/>
              </c:ext>
            </c:extLst>
          </c:dPt>
          <c:dPt>
            <c:idx val="25"/>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33-3638-4D2A-88E1-6BACE1D01F49}"/>
              </c:ext>
            </c:extLst>
          </c:dPt>
          <c:dPt>
            <c:idx val="26"/>
            <c:bubble3D val="0"/>
            <c:spPr>
              <a:solidFill>
                <a:schemeClr val="accent1"/>
              </a:solidFill>
              <a:ln w="19050">
                <a:solidFill>
                  <a:schemeClr val="lt1"/>
                </a:solidFill>
              </a:ln>
              <a:effectLst/>
            </c:spPr>
            <c:extLst>
              <c:ext xmlns:c16="http://schemas.microsoft.com/office/drawing/2014/chart" uri="{C3380CC4-5D6E-409C-BE32-E72D297353CC}">
                <c16:uniqueId val="{00000035-3638-4D2A-88E1-6BACE1D01F49}"/>
              </c:ext>
            </c:extLst>
          </c:dPt>
          <c:dPt>
            <c:idx val="27"/>
            <c:bubble3D val="0"/>
            <c:spPr>
              <a:solidFill>
                <a:srgbClr val="FFC000"/>
              </a:solidFill>
              <a:ln w="19050">
                <a:solidFill>
                  <a:schemeClr val="lt1"/>
                </a:solidFill>
              </a:ln>
              <a:effectLst/>
            </c:spPr>
            <c:extLst>
              <c:ext xmlns:c16="http://schemas.microsoft.com/office/drawing/2014/chart" uri="{C3380CC4-5D6E-409C-BE32-E72D297353CC}">
                <c16:uniqueId val="{00000037-3638-4D2A-88E1-6BACE1D01F49}"/>
              </c:ext>
            </c:extLst>
          </c:dPt>
          <c:dPt>
            <c:idx val="28"/>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39-3638-4D2A-88E1-6BACE1D01F49}"/>
              </c:ext>
            </c:extLst>
          </c:dPt>
          <c:dLbls>
            <c:spPr>
              <a:solidFill>
                <a:schemeClr val="accent3">
                  <a:lumMod val="20000"/>
                  <a:lumOff val="80000"/>
                </a:schemeClr>
              </a:solid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Sheet1!$A$1:$A$29</c:f>
              <c:strCache>
                <c:ptCount val="29"/>
                <c:pt idx="0">
                  <c:v>USA</c:v>
                </c:pt>
                <c:pt idx="1">
                  <c:v>Italy</c:v>
                </c:pt>
                <c:pt idx="2">
                  <c:v>UK</c:v>
                </c:pt>
                <c:pt idx="3">
                  <c:v>CERN</c:v>
                </c:pt>
                <c:pt idx="4">
                  <c:v>France</c:v>
                </c:pt>
                <c:pt idx="5">
                  <c:v>Germany</c:v>
                </c:pt>
                <c:pt idx="6">
                  <c:v>Russia</c:v>
                </c:pt>
                <c:pt idx="7">
                  <c:v>India</c:v>
                </c:pt>
                <c:pt idx="8">
                  <c:v>China</c:v>
                </c:pt>
                <c:pt idx="9">
                  <c:v>Poland</c:v>
                </c:pt>
                <c:pt idx="10">
                  <c:v>Spain</c:v>
                </c:pt>
                <c:pt idx="11">
                  <c:v>Switzerland</c:v>
                </c:pt>
                <c:pt idx="12">
                  <c:v>Turkey</c:v>
                </c:pt>
                <c:pt idx="13">
                  <c:v>Brazil</c:v>
                </c:pt>
                <c:pt idx="14">
                  <c:v>Portugal</c:v>
                </c:pt>
                <c:pt idx="15">
                  <c:v>Japan</c:v>
                </c:pt>
                <c:pt idx="16">
                  <c:v>Pakistan</c:v>
                </c:pt>
                <c:pt idx="17">
                  <c:v>Scandinavia</c:v>
                </c:pt>
                <c:pt idx="18">
                  <c:v>Korea</c:v>
                </c:pt>
                <c:pt idx="19">
                  <c:v>Greece</c:v>
                </c:pt>
                <c:pt idx="20">
                  <c:v>Canada</c:v>
                </c:pt>
                <c:pt idx="21">
                  <c:v>Iran</c:v>
                </c:pt>
                <c:pt idx="22">
                  <c:v>Marocco</c:v>
                </c:pt>
                <c:pt idx="23">
                  <c:v>Austria</c:v>
                </c:pt>
                <c:pt idx="24">
                  <c:v>Belgium</c:v>
                </c:pt>
                <c:pt idx="25">
                  <c:v>Netherlands</c:v>
                </c:pt>
                <c:pt idx="26">
                  <c:v>others America</c:v>
                </c:pt>
                <c:pt idx="27">
                  <c:v>others Asia&amp;Africa</c:v>
                </c:pt>
                <c:pt idx="28">
                  <c:v>others Europe</c:v>
                </c:pt>
              </c:strCache>
            </c:strRef>
          </c:cat>
          <c:val>
            <c:numRef>
              <c:f>Sheet1!$B$1:$B$29</c:f>
              <c:numCache>
                <c:formatCode>General</c:formatCode>
                <c:ptCount val="29"/>
                <c:pt idx="0">
                  <c:v>77</c:v>
                </c:pt>
                <c:pt idx="1">
                  <c:v>65</c:v>
                </c:pt>
                <c:pt idx="2">
                  <c:v>57</c:v>
                </c:pt>
                <c:pt idx="3">
                  <c:v>56</c:v>
                </c:pt>
                <c:pt idx="4">
                  <c:v>45</c:v>
                </c:pt>
                <c:pt idx="5">
                  <c:v>39</c:v>
                </c:pt>
                <c:pt idx="6">
                  <c:v>31</c:v>
                </c:pt>
                <c:pt idx="7">
                  <c:v>29</c:v>
                </c:pt>
                <c:pt idx="8">
                  <c:v>22</c:v>
                </c:pt>
                <c:pt idx="9">
                  <c:v>18</c:v>
                </c:pt>
                <c:pt idx="10">
                  <c:v>18</c:v>
                </c:pt>
                <c:pt idx="11">
                  <c:v>18</c:v>
                </c:pt>
                <c:pt idx="12">
                  <c:v>15</c:v>
                </c:pt>
                <c:pt idx="13">
                  <c:v>13</c:v>
                </c:pt>
                <c:pt idx="14">
                  <c:v>9</c:v>
                </c:pt>
                <c:pt idx="15">
                  <c:v>7</c:v>
                </c:pt>
                <c:pt idx="16">
                  <c:v>7</c:v>
                </c:pt>
                <c:pt idx="17">
                  <c:v>7</c:v>
                </c:pt>
                <c:pt idx="18">
                  <c:v>5</c:v>
                </c:pt>
                <c:pt idx="19">
                  <c:v>5</c:v>
                </c:pt>
                <c:pt idx="20">
                  <c:v>4</c:v>
                </c:pt>
                <c:pt idx="21">
                  <c:v>4</c:v>
                </c:pt>
                <c:pt idx="22">
                  <c:v>4</c:v>
                </c:pt>
                <c:pt idx="23">
                  <c:v>3</c:v>
                </c:pt>
                <c:pt idx="24">
                  <c:v>3</c:v>
                </c:pt>
                <c:pt idx="25">
                  <c:v>2</c:v>
                </c:pt>
                <c:pt idx="26">
                  <c:v>4</c:v>
                </c:pt>
                <c:pt idx="27">
                  <c:v>28</c:v>
                </c:pt>
                <c:pt idx="28">
                  <c:v>11</c:v>
                </c:pt>
              </c:numCache>
            </c:numRef>
          </c:val>
          <c:extLst>
            <c:ext xmlns:c16="http://schemas.microsoft.com/office/drawing/2014/chart" uri="{C3380CC4-5D6E-409C-BE32-E72D297353CC}">
              <c16:uniqueId val="{0000003A-3638-4D2A-88E1-6BACE1D01F49}"/>
            </c:ext>
          </c:extLst>
        </c:ser>
        <c:ser>
          <c:idx val="1"/>
          <c:order val="1"/>
          <c:tx>
            <c:strRef>
              <c:f>Sheet1!$A:$A</c:f>
              <c:strCache>
                <c:ptCount val="1048576"/>
                <c:pt idx="0">
                  <c:v>USA</c:v>
                </c:pt>
                <c:pt idx="1">
                  <c:v>Italy</c:v>
                </c:pt>
                <c:pt idx="2">
                  <c:v>UK</c:v>
                </c:pt>
                <c:pt idx="3">
                  <c:v>CERN</c:v>
                </c:pt>
                <c:pt idx="4">
                  <c:v>France</c:v>
                </c:pt>
                <c:pt idx="5">
                  <c:v>Germany</c:v>
                </c:pt>
                <c:pt idx="6">
                  <c:v>Russia</c:v>
                </c:pt>
                <c:pt idx="7">
                  <c:v>India</c:v>
                </c:pt>
                <c:pt idx="8">
                  <c:v>China</c:v>
                </c:pt>
                <c:pt idx="9">
                  <c:v>Poland</c:v>
                </c:pt>
                <c:pt idx="10">
                  <c:v>Spain</c:v>
                </c:pt>
                <c:pt idx="11">
                  <c:v>Switzerland</c:v>
                </c:pt>
                <c:pt idx="12">
                  <c:v>Turkey</c:v>
                </c:pt>
                <c:pt idx="13">
                  <c:v>Brazil</c:v>
                </c:pt>
                <c:pt idx="14">
                  <c:v>Portugal</c:v>
                </c:pt>
                <c:pt idx="15">
                  <c:v>Japan</c:v>
                </c:pt>
                <c:pt idx="16">
                  <c:v>Pakistan</c:v>
                </c:pt>
                <c:pt idx="17">
                  <c:v>Scandinavia</c:v>
                </c:pt>
                <c:pt idx="18">
                  <c:v>Korea</c:v>
                </c:pt>
                <c:pt idx="19">
                  <c:v>Greece</c:v>
                </c:pt>
                <c:pt idx="20">
                  <c:v>Canada</c:v>
                </c:pt>
                <c:pt idx="21">
                  <c:v>Iran</c:v>
                </c:pt>
                <c:pt idx="22">
                  <c:v>Marocco</c:v>
                </c:pt>
                <c:pt idx="23">
                  <c:v>Austria</c:v>
                </c:pt>
                <c:pt idx="24">
                  <c:v>Belgium</c:v>
                </c:pt>
                <c:pt idx="25">
                  <c:v>Netherlands</c:v>
                </c:pt>
                <c:pt idx="26">
                  <c:v>others America</c:v>
                </c:pt>
                <c:pt idx="27">
                  <c:v>others Asia&amp;Africa</c:v>
                </c:pt>
                <c:pt idx="28">
                  <c:v>others Europe</c:v>
                </c:pt>
                <c:pt idx="29">
                  <c:v>unidentified</c:v>
                </c:pt>
                <c:pt idx="30">
                  <c:v>sum</c:v>
                </c:pt>
                <c:pt idx="31">
                  <c:v>grand total 634</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3C-3638-4D2A-88E1-6BACE1D01F49}"/>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fr-FR"/>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Lit>
              <c:formatCode>General</c:formatCode>
              <c:ptCount val="1"/>
              <c:pt idx="0">
                <c:v>1</c:v>
              </c:pt>
            </c:numLit>
          </c:val>
          <c:extLst>
            <c:ext xmlns:c16="http://schemas.microsoft.com/office/drawing/2014/chart" uri="{C3380CC4-5D6E-409C-BE32-E72D297353CC}">
              <c16:uniqueId val="{0000003D-3638-4D2A-88E1-6BACE1D01F49}"/>
            </c:ext>
          </c:extLst>
        </c:ser>
        <c:dLbls>
          <c:dLblPos val="bestFit"/>
          <c:showLegendKey val="0"/>
          <c:showVal val="1"/>
          <c:showCatName val="0"/>
          <c:showSerName val="0"/>
          <c:showPercent val="0"/>
          <c:showBubbleSize val="0"/>
          <c:showLeaderLines val="1"/>
        </c:dLbls>
        <c:firstSliceAng val="0"/>
      </c:pieChart>
      <c:spPr>
        <a:noFill/>
        <a:ln>
          <a:noFill/>
        </a:ln>
        <a:effectLst/>
      </c:spPr>
    </c:plotArea>
    <c:legend>
      <c:legendPos val="b"/>
      <c:layout>
        <c:manualLayout>
          <c:xMode val="edge"/>
          <c:yMode val="edge"/>
          <c:x val="0.7478314053335926"/>
          <c:y val="5.939848272390609E-2"/>
          <c:w val="0.19495088191136606"/>
          <c:h val="0.7235176510470436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DD0DC3-E86C-4A1E-911C-A18B7DB9A8FB}" type="datetimeFigureOut">
              <a:rPr lang="fr-FR" smtClean="0"/>
              <a:t>08/02/2022</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17FFF8-0414-4441-A912-1F1AC9BF2F2B}" type="slidenum">
              <a:rPr lang="fr-FR" smtClean="0"/>
              <a:t>‹N°›</a:t>
            </a:fld>
            <a:endParaRPr lang="fr-FR"/>
          </a:p>
        </p:txBody>
      </p:sp>
    </p:spTree>
    <p:extLst>
      <p:ext uri="{BB962C8B-B14F-4D97-AF65-F5344CB8AC3E}">
        <p14:creationId xmlns:p14="http://schemas.microsoft.com/office/powerpoint/2010/main" val="2051125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41285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A54C4CD-23CC-4CFD-8016-61446DCAB2B0}"/>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8CC99392-6ECF-460F-A7B2-D411FDA9D6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0B668C80-8C82-4B8B-BE99-8AD5D003D863}"/>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D759E8E9-419B-4049-AF12-03F32302196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9DB0070-E54C-432A-8D51-46FBF8A41A41}"/>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3547577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2244667-DA72-46EA-96CC-C4DD651C2015}"/>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2B58A087-652E-40A0-938B-93E70EE64F0C}"/>
              </a:ext>
            </a:extLst>
          </p:cNvPr>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0400B9F0-7D09-42E0-B272-1295FA8F198C}"/>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F55C8AB9-CC2D-4C41-A84F-88EE0B95A8C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776BBC79-3BDD-4D94-BD03-137F4686CA2C}"/>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2133547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4CFE432-0BD8-447A-9055-897F43468BAE}"/>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B94B7B38-5415-4AAD-BF4A-2ED8F2111171}"/>
              </a:ext>
            </a:extLst>
          </p:cNvPr>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185D390-66A7-4E76-B7F1-8A2932F61131}"/>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1E94C195-F5CA-4DE0-B96E-E15F743B172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851808EE-0FF3-4037-ADDE-B6FD81021961}"/>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29115467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60" name="Title Text"/>
          <p:cNvSpPr txBox="1">
            <a:spLocks noGrp="1"/>
          </p:cNvSpPr>
          <p:nvPr>
            <p:ph type="title"/>
          </p:nvPr>
        </p:nvSpPr>
        <p:spPr>
          <a:prstGeom prst="rect">
            <a:avLst/>
          </a:prstGeom>
        </p:spPr>
        <p:txBody>
          <a:bodyPr/>
          <a:lstStyle/>
          <a:p>
            <a:r>
              <a:t>Title Text</a:t>
            </a:r>
          </a:p>
        </p:txBody>
      </p:sp>
      <p:sp>
        <p:nvSpPr>
          <p:cNvPr id="6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62" name="Slide Number"/>
          <p:cNvSpPr txBox="1">
            <a:spLocks noGrp="1"/>
          </p:cNvSpPr>
          <p:nvPr>
            <p:ph type="sldNum" sz="quarter" idx="2"/>
          </p:nvPr>
        </p:nvSpPr>
        <p:spPr>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355940932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7974F2-52B2-45A1-839D-F644939F6B2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FF8E437-518F-40EA-8071-E95521882B9E}"/>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C3418884-03CA-454E-B8D0-B1B38346C8EE}"/>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299672BD-0BEB-4F53-8949-C231E425BE5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75E3F0D-76BD-40E3-B82F-32CBF9FC7472}"/>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1273544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BB544BF-4BA8-41E9-8B53-75E9F042F0E6}"/>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612AC846-656A-4464-B12A-C037F4E802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479C3B01-62FB-4028-9CFC-87221B8C68BF}"/>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78C08680-AD85-470F-AAE0-19FDCE85024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0BBBC76-DDB2-41A6-811E-B71F6B099334}"/>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760346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5ED4561-4266-49B6-9676-CE3BA59AB274}"/>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6135C4DC-52A8-48B7-8D04-50999D98998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F739222-9F95-4954-B387-FA8EC518E0AF}"/>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5A336B4-35B2-4C4A-92FC-F306E4FEB419}"/>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6" name="Espace réservé du pied de page 5">
            <a:extLst>
              <a:ext uri="{FF2B5EF4-FFF2-40B4-BE49-F238E27FC236}">
                <a16:creationId xmlns:a16="http://schemas.microsoft.com/office/drawing/2014/main" id="{1F5E1C5C-D57C-40B3-B4CE-7C7C7A4B2D5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8CD1A35-C227-4153-A366-D4113A1A05CB}"/>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1254083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3CFDB7-013B-457D-BCFE-06824E75CD14}"/>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292421D5-8F5D-4C16-AF3B-268F4932D6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a:extLst>
              <a:ext uri="{FF2B5EF4-FFF2-40B4-BE49-F238E27FC236}">
                <a16:creationId xmlns:a16="http://schemas.microsoft.com/office/drawing/2014/main" id="{B69C9EE3-6003-44DE-9722-72E8AEA09D56}"/>
              </a:ext>
            </a:extLst>
          </p:cNvPr>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44915A1C-C6D0-4A59-B089-94986EE5A2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a:extLst>
              <a:ext uri="{FF2B5EF4-FFF2-40B4-BE49-F238E27FC236}">
                <a16:creationId xmlns:a16="http://schemas.microsoft.com/office/drawing/2014/main" id="{070F197F-D0DE-454C-9038-832FFC04258D}"/>
              </a:ext>
            </a:extLst>
          </p:cNvPr>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8D482A9C-B22B-4B1F-9960-20425F4FECAA}"/>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8" name="Espace réservé du pied de page 7">
            <a:extLst>
              <a:ext uri="{FF2B5EF4-FFF2-40B4-BE49-F238E27FC236}">
                <a16:creationId xmlns:a16="http://schemas.microsoft.com/office/drawing/2014/main" id="{F7B0E87E-E825-4231-8904-1A13FEA6983E}"/>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384C4A52-7488-4108-B335-7096E235BD13}"/>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4292387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AD11274-CD43-482C-B2DC-F0041B2BD29B}"/>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2305CD11-0585-49EB-A36C-93600F515B64}"/>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4" name="Espace réservé du pied de page 3">
            <a:extLst>
              <a:ext uri="{FF2B5EF4-FFF2-40B4-BE49-F238E27FC236}">
                <a16:creationId xmlns:a16="http://schemas.microsoft.com/office/drawing/2014/main" id="{DF7B2F26-DDF4-41A4-A41E-34BF2B1C2BD9}"/>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24ED5F5A-95E1-4D21-BC27-34BEE5FBE0D4}"/>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2589729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88ED44C3-B785-4080-8C9E-0578C093FD08}"/>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3" name="Espace réservé du pied de page 2">
            <a:extLst>
              <a:ext uri="{FF2B5EF4-FFF2-40B4-BE49-F238E27FC236}">
                <a16:creationId xmlns:a16="http://schemas.microsoft.com/office/drawing/2014/main" id="{67B34163-E029-4467-A626-C821FC2CEBFA}"/>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35095157-163A-40DB-BF4C-42C9B5A0EF2A}"/>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4278114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A3CBE2-8EB5-42AE-9649-13B1B48AE7BD}"/>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67C15762-AA96-4F19-AE50-DC3AFD2BF2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410243C2-A663-47B9-9C39-A61F6DBDD1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375039D1-17A1-4FFC-9730-CBB4C2601395}"/>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6" name="Espace réservé du pied de page 5">
            <a:extLst>
              <a:ext uri="{FF2B5EF4-FFF2-40B4-BE49-F238E27FC236}">
                <a16:creationId xmlns:a16="http://schemas.microsoft.com/office/drawing/2014/main" id="{F769B133-7104-4224-AE1B-8A28DD814B4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94531CAC-CD36-45E4-97AA-42E0B5E16AFD}"/>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20916435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797D1C-0293-48F5-87AA-AF80038D49E5}"/>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70758276-0769-4E8B-9D09-9E48681D973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0DBFB7B9-035B-4DF6-A7E6-0AD01919E7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a:extLst>
              <a:ext uri="{FF2B5EF4-FFF2-40B4-BE49-F238E27FC236}">
                <a16:creationId xmlns:a16="http://schemas.microsoft.com/office/drawing/2014/main" id="{0429CF19-B173-475A-A5F2-AEC7947DA17D}"/>
              </a:ext>
            </a:extLst>
          </p:cNvPr>
          <p:cNvSpPr>
            <a:spLocks noGrp="1"/>
          </p:cNvSpPr>
          <p:nvPr>
            <p:ph type="dt" sz="half" idx="10"/>
          </p:nvPr>
        </p:nvSpPr>
        <p:spPr/>
        <p:txBody>
          <a:bodyPr/>
          <a:lstStyle/>
          <a:p>
            <a:fld id="{088A8DD9-7971-40C2-ADD8-9366E731FC98}" type="datetimeFigureOut">
              <a:rPr lang="fr-FR" smtClean="0"/>
              <a:t>08/02/2022</a:t>
            </a:fld>
            <a:endParaRPr lang="fr-FR"/>
          </a:p>
        </p:txBody>
      </p:sp>
      <p:sp>
        <p:nvSpPr>
          <p:cNvPr id="6" name="Espace réservé du pied de page 5">
            <a:extLst>
              <a:ext uri="{FF2B5EF4-FFF2-40B4-BE49-F238E27FC236}">
                <a16:creationId xmlns:a16="http://schemas.microsoft.com/office/drawing/2014/main" id="{F6FA69EA-95D4-4D00-B642-98CF540F9A3E}"/>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571ECD7-A1AA-491A-BD87-891FC56B7907}"/>
              </a:ext>
            </a:extLst>
          </p:cNvPr>
          <p:cNvSpPr>
            <a:spLocks noGrp="1"/>
          </p:cNvSpPr>
          <p:nvPr>
            <p:ph type="sldNum" sz="quarter" idx="12"/>
          </p:nvPr>
        </p:nvSpPr>
        <p:spPr/>
        <p:txBody>
          <a:bodyPr/>
          <a:lstStyle/>
          <a:p>
            <a:fld id="{B49EF7B7-540B-4A73-8DAC-E2F7B3B6A223}" type="slidenum">
              <a:rPr lang="fr-FR" smtClean="0"/>
              <a:t>‹N°›</a:t>
            </a:fld>
            <a:endParaRPr lang="fr-FR"/>
          </a:p>
        </p:txBody>
      </p:sp>
    </p:spTree>
    <p:extLst>
      <p:ext uri="{BB962C8B-B14F-4D97-AF65-F5344CB8AC3E}">
        <p14:creationId xmlns:p14="http://schemas.microsoft.com/office/powerpoint/2010/main" val="487899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64999C8-8FD1-434B-A0B0-A0D9BBAA09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06F34BD3-05EA-40CF-897C-8A0A328DA1E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F1FD13F-537C-427E-847D-3459ADC7C0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88A8DD9-7971-40C2-ADD8-9366E731FC98}" type="datetimeFigureOut">
              <a:rPr lang="fr-FR" smtClean="0"/>
              <a:t>08/02/2022</a:t>
            </a:fld>
            <a:endParaRPr lang="fr-FR"/>
          </a:p>
        </p:txBody>
      </p:sp>
      <p:sp>
        <p:nvSpPr>
          <p:cNvPr id="5" name="Espace réservé du pied de page 4">
            <a:extLst>
              <a:ext uri="{FF2B5EF4-FFF2-40B4-BE49-F238E27FC236}">
                <a16:creationId xmlns:a16="http://schemas.microsoft.com/office/drawing/2014/main" id="{3923B939-31E2-4813-A736-152F7231BA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1676954F-1E76-40C5-9AC5-77C552FF6B4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9EF7B7-540B-4A73-8DAC-E2F7B3B6A223}" type="slidenum">
              <a:rPr lang="fr-FR" smtClean="0"/>
              <a:t>‹N°›</a:t>
            </a:fld>
            <a:endParaRPr lang="fr-FR"/>
          </a:p>
        </p:txBody>
      </p:sp>
    </p:spTree>
    <p:extLst>
      <p:ext uri="{BB962C8B-B14F-4D97-AF65-F5344CB8AC3E}">
        <p14:creationId xmlns:p14="http://schemas.microsoft.com/office/powerpoint/2010/main" val="2888350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urn.kb.se/resolve?urn=urn:nbn:se:uu:diva-444997"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1.jpg"/></Relationships>
</file>

<file path=ppt/slides/_rels/slide25.xml.rels><?xml version="1.0" encoding="UTF-8" standalone="yes"?>
<Relationships xmlns="http://schemas.openxmlformats.org/package/2006/relationships"><Relationship Id="rId2" Type="http://schemas.openxmlformats.org/officeDocument/2006/relationships/hyperlink" Target="https://indico.cern.ch/event/1066234/contributions/4710424/attachments/2386869/4079308/S-Tagging_CNN_FCCPhysicsWorkshop.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106594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931D7B01-54BC-4C73-8270-66196828E7B2}"/>
              </a:ext>
            </a:extLst>
          </p:cNvPr>
          <p:cNvSpPr txBox="1"/>
          <p:nvPr/>
        </p:nvSpPr>
        <p:spPr>
          <a:xfrm>
            <a:off x="4339243" y="2651760"/>
            <a:ext cx="3735318" cy="584775"/>
          </a:xfrm>
          <a:prstGeom prst="rect">
            <a:avLst/>
          </a:prstGeom>
          <a:noFill/>
        </p:spPr>
        <p:txBody>
          <a:bodyPr wrap="none" rtlCol="0">
            <a:spAutoFit/>
          </a:bodyPr>
          <a:lstStyle/>
          <a:p>
            <a:r>
              <a:rPr lang="fr-FR" sz="3200" b="1" dirty="0">
                <a:solidFill>
                  <a:srgbClr val="FF0000"/>
                </a:solidFill>
                <a:latin typeface="Arial" panose="020B0604020202020204" pitchFamily="34" charset="0"/>
                <a:cs typeface="Arial" panose="020B0604020202020204" pitchFamily="34" charset="0"/>
              </a:rPr>
              <a:t>IFNC Round table </a:t>
            </a:r>
          </a:p>
        </p:txBody>
      </p:sp>
    </p:spTree>
    <p:extLst>
      <p:ext uri="{BB962C8B-B14F-4D97-AF65-F5344CB8AC3E}">
        <p14:creationId xmlns:p14="http://schemas.microsoft.com/office/powerpoint/2010/main" val="28731332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 United States of America (1)</a:t>
            </a:r>
          </a:p>
        </p:txBody>
      </p:sp>
      <p:sp>
        <p:nvSpPr>
          <p:cNvPr id="7" name="Content Placeholder 2">
            <a:extLst>
              <a:ext uri="{FF2B5EF4-FFF2-40B4-BE49-F238E27FC236}">
                <a16:creationId xmlns:a16="http://schemas.microsoft.com/office/drawing/2014/main" id="{029C0408-9D65-4FB2-A71A-AC7666147F8C}"/>
              </a:ext>
            </a:extLst>
          </p:cNvPr>
          <p:cNvSpPr>
            <a:spLocks noGrp="1"/>
          </p:cNvSpPr>
          <p:nvPr>
            <p:ph idx="1"/>
          </p:nvPr>
        </p:nvSpPr>
        <p:spPr>
          <a:xfrm>
            <a:off x="583556" y="926693"/>
            <a:ext cx="11430966" cy="6039374"/>
          </a:xfrm>
        </p:spPr>
        <p:txBody>
          <a:bodyPr>
            <a:normAutofit/>
          </a:bodyPr>
          <a:lstStyle/>
          <a:p>
            <a:r>
              <a:rPr lang="en-US" sz="1800" dirty="0">
                <a:solidFill>
                  <a:srgbClr val="C00000"/>
                </a:solidFill>
              </a:rPr>
              <a:t>The US is in the middle of the “Snowmass” process, which provides input for the “P5” committee to determine future US funding priorities.  Until this process is over, US activity on future is constrained. Many of us spending up to 25% of our time on Snowmass activities, while there is no funding provided.</a:t>
            </a:r>
          </a:p>
          <a:p>
            <a:r>
              <a:rPr lang="en-US" sz="1800" dirty="0">
                <a:solidFill>
                  <a:srgbClr val="C00000"/>
                </a:solidFill>
              </a:rPr>
              <a:t>Group of ~20 US faculty (or lab equivalents) are working with our European colleagues to produce a 50 page FCC document for Snowmass.  As the process continues, more will be recruited.  We expect that completion of P5 process by late 2023 will enable active funding and increased participation.</a:t>
            </a:r>
          </a:p>
          <a:p>
            <a:r>
              <a:rPr lang="en-US" sz="1800" dirty="0">
                <a:solidFill>
                  <a:srgbClr val="C00000"/>
                </a:solidFill>
              </a:rPr>
              <a:t>Due to the Snowmass process, we do not foresee an FCC workshop in the US this year.  There will be a workshop at Brown University where FCC and other colliders are discussed (https://indico.fnal.gov/event/52465/) and in Seattle (https://indico.fnal.gov/event/22303/) Sometime in 2023 FCC specific workshop can occur in US.</a:t>
            </a:r>
          </a:p>
          <a:p>
            <a:endParaRPr lang="en-US" sz="1800" dirty="0"/>
          </a:p>
          <a:p>
            <a:pPr marL="0" indent="0">
              <a:lnSpc>
                <a:spcPct val="120000"/>
              </a:lnSpc>
              <a:spcBef>
                <a:spcPts val="600"/>
              </a:spcBef>
              <a:buNone/>
            </a:pPr>
            <a:r>
              <a:rPr lang="en-US" sz="1800" dirty="0"/>
              <a:t>What were the Physics-</a:t>
            </a:r>
            <a:r>
              <a:rPr lang="en-US" sz="1800" dirty="0" err="1"/>
              <a:t>Expts</a:t>
            </a:r>
            <a:r>
              <a:rPr lang="en-US" sz="1800" dirty="0"/>
              <a:t> and Detectors (PED)  Activities in 2021  in your country (type and FTE) ?</a:t>
            </a:r>
          </a:p>
          <a:p>
            <a:pPr marL="0" indent="0">
              <a:lnSpc>
                <a:spcPct val="120000"/>
              </a:lnSpc>
              <a:spcBef>
                <a:spcPts val="600"/>
              </a:spcBef>
              <a:buNone/>
            </a:pPr>
            <a:r>
              <a:rPr lang="en-US" sz="1800" dirty="0"/>
              <a:t>* </a:t>
            </a:r>
            <a:r>
              <a:rPr lang="en-US" sz="1800" dirty="0">
                <a:solidFill>
                  <a:schemeClr val="accent1"/>
                </a:solidFill>
              </a:rPr>
              <a:t>Activities related to Snowmass and interactions with European colleagues working on FCC, estimate about 20 people (not FTEs).</a:t>
            </a:r>
          </a:p>
          <a:p>
            <a:pPr marL="0" indent="0">
              <a:lnSpc>
                <a:spcPct val="120000"/>
              </a:lnSpc>
              <a:spcBef>
                <a:spcPts val="600"/>
              </a:spcBef>
              <a:buNone/>
            </a:pPr>
            <a:r>
              <a:rPr lang="en-US" sz="1800" dirty="0"/>
              <a:t>What is the situation with the MOU and Addenda for your country ? Are there commitments related to PED ?</a:t>
            </a:r>
          </a:p>
          <a:p>
            <a:pPr marL="0" indent="0">
              <a:lnSpc>
                <a:spcPct val="120000"/>
              </a:lnSpc>
              <a:spcBef>
                <a:spcPts val="600"/>
              </a:spcBef>
              <a:buNone/>
            </a:pPr>
            <a:r>
              <a:rPr lang="en-US" sz="1800" dirty="0">
                <a:solidFill>
                  <a:schemeClr val="accent1"/>
                </a:solidFill>
              </a:rPr>
              <a:t>* US is signing initial MoUs with CERN on FCC (tunneling, magnets, etc.).</a:t>
            </a:r>
          </a:p>
          <a:p>
            <a:pPr marL="0" indent="0">
              <a:lnSpc>
                <a:spcPct val="120000"/>
              </a:lnSpc>
              <a:spcBef>
                <a:spcPts val="600"/>
              </a:spcBef>
              <a:buNone/>
            </a:pPr>
            <a:r>
              <a:rPr lang="en-US" sz="1800" dirty="0"/>
              <a:t>Relations between PED and the Accelerator community working on FCC ?</a:t>
            </a:r>
          </a:p>
          <a:p>
            <a:pPr marL="0" indent="0">
              <a:lnSpc>
                <a:spcPct val="120000"/>
              </a:lnSpc>
              <a:spcBef>
                <a:spcPts val="600"/>
              </a:spcBef>
              <a:buNone/>
            </a:pPr>
            <a:r>
              <a:rPr lang="fr-FR" sz="1800" dirty="0"/>
              <a:t>* </a:t>
            </a:r>
            <a:r>
              <a:rPr lang="fr-FR" sz="1800" dirty="0">
                <a:solidFill>
                  <a:schemeClr val="accent1"/>
                </a:solidFill>
              </a:rPr>
              <a:t>Close </a:t>
            </a:r>
            <a:r>
              <a:rPr lang="fr-FR" sz="1800" dirty="0" err="1">
                <a:solidFill>
                  <a:schemeClr val="accent1"/>
                </a:solidFill>
              </a:rPr>
              <a:t>cooperation</a:t>
            </a:r>
            <a:r>
              <a:rPr lang="fr-FR" sz="1800" dirty="0">
                <a:solidFill>
                  <a:schemeClr val="accent1"/>
                </a:solidFill>
              </a:rPr>
              <a:t>.</a:t>
            </a:r>
            <a:endParaRPr lang="en-US" sz="1800" dirty="0"/>
          </a:p>
        </p:txBody>
      </p:sp>
      <p:sp>
        <p:nvSpPr>
          <p:cNvPr id="8" name="Rectangle 7">
            <a:extLst>
              <a:ext uri="{FF2B5EF4-FFF2-40B4-BE49-F238E27FC236}">
                <a16:creationId xmlns:a16="http://schemas.microsoft.com/office/drawing/2014/main" id="{537FE8FB-AC86-4792-AD3A-F1BD31C6E111}"/>
              </a:ext>
            </a:extLst>
          </p:cNvPr>
          <p:cNvSpPr/>
          <p:nvPr/>
        </p:nvSpPr>
        <p:spPr>
          <a:xfrm>
            <a:off x="10540538" y="0"/>
            <a:ext cx="1604361" cy="830997"/>
          </a:xfrm>
          <a:prstGeom prst="rect">
            <a:avLst/>
          </a:prstGeom>
        </p:spPr>
        <p:txBody>
          <a:bodyPr wrap="square">
            <a:spAutoFit/>
          </a:bodyPr>
          <a:lstStyle/>
          <a:p>
            <a:r>
              <a:rPr lang="fr-FR" sz="1600" dirty="0"/>
              <a:t>Joel Butler, </a:t>
            </a:r>
            <a:r>
              <a:rPr lang="fr-FR" sz="1600" dirty="0" err="1"/>
              <a:t>Dmitri</a:t>
            </a:r>
            <a:r>
              <a:rPr lang="fr-FR" sz="1600" dirty="0"/>
              <a:t> </a:t>
            </a:r>
            <a:r>
              <a:rPr lang="fr-FR" sz="1600" dirty="0" err="1"/>
              <a:t>Denisov</a:t>
            </a:r>
            <a:r>
              <a:rPr lang="fr-FR" sz="1600" dirty="0"/>
              <a:t>,  </a:t>
            </a:r>
          </a:p>
          <a:p>
            <a:r>
              <a:rPr lang="fr-FR" sz="1600" dirty="0"/>
              <a:t>Sarah Eno</a:t>
            </a:r>
            <a:r>
              <a:rPr lang="en-US" sz="1600" dirty="0"/>
              <a:t> </a:t>
            </a:r>
            <a:endParaRPr lang="fr-FR" sz="1600" dirty="0"/>
          </a:p>
        </p:txBody>
      </p:sp>
    </p:spTree>
    <p:extLst>
      <p:ext uri="{BB962C8B-B14F-4D97-AF65-F5344CB8AC3E}">
        <p14:creationId xmlns:p14="http://schemas.microsoft.com/office/powerpoint/2010/main" val="2783645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 United States of America (2)</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874878"/>
            <a:ext cx="11538066" cy="5686915"/>
          </a:xfrm>
        </p:spPr>
        <p:txBody>
          <a:bodyPr>
            <a:noAutofit/>
          </a:bodyPr>
          <a:lstStyle/>
          <a:p>
            <a:pPr marL="0" indent="0">
              <a:lnSpc>
                <a:spcPct val="120000"/>
              </a:lnSpc>
              <a:spcBef>
                <a:spcPts val="600"/>
              </a:spcBef>
              <a:buNone/>
            </a:pPr>
            <a:r>
              <a:rPr lang="en-US" sz="1800" dirty="0"/>
              <a:t>How is the FCC vs. other </a:t>
            </a:r>
            <a:r>
              <a:rPr lang="en-US" sz="1800" dirty="0" err="1"/>
              <a:t>ee</a:t>
            </a:r>
            <a:r>
              <a:rPr lang="en-US" sz="1800" dirty="0"/>
              <a:t>-colliders situation evolving in your country ?</a:t>
            </a:r>
          </a:p>
          <a:p>
            <a:pPr>
              <a:lnSpc>
                <a:spcPct val="120000"/>
              </a:lnSpc>
              <a:spcBef>
                <a:spcPts val="600"/>
              </a:spcBef>
            </a:pPr>
            <a:r>
              <a:rPr lang="en-US" sz="1800" dirty="0">
                <a:solidFill>
                  <a:schemeClr val="accent1"/>
                </a:solidFill>
              </a:rPr>
              <a:t>FCC is among other actively discussed options most notable ILC, muon collider and C3.  </a:t>
            </a:r>
          </a:p>
          <a:p>
            <a:pPr>
              <a:lnSpc>
                <a:spcPct val="120000"/>
              </a:lnSpc>
              <a:spcBef>
                <a:spcPts val="600"/>
              </a:spcBef>
            </a:pPr>
            <a:endParaRPr lang="en-US" sz="1800" dirty="0"/>
          </a:p>
          <a:p>
            <a:pPr marL="0" indent="0">
              <a:lnSpc>
                <a:spcPct val="120000"/>
              </a:lnSpc>
              <a:spcBef>
                <a:spcPts val="600"/>
              </a:spcBef>
              <a:buNone/>
            </a:pPr>
            <a:r>
              <a:rPr lang="en-US" sz="1800" dirty="0"/>
              <a:t>Estimate of the resources (human and funds) that the labs in your country or your national institute plan to commit for FCC PED in 2022 and 2023 ?</a:t>
            </a:r>
          </a:p>
          <a:p>
            <a:pPr marL="0" indent="0">
              <a:lnSpc>
                <a:spcPct val="120000"/>
              </a:lnSpc>
              <a:spcBef>
                <a:spcPts val="600"/>
              </a:spcBef>
              <a:buNone/>
            </a:pPr>
            <a:r>
              <a:rPr lang="en-US" sz="1800" dirty="0">
                <a:solidFill>
                  <a:schemeClr val="accent1"/>
                </a:solidFill>
              </a:rPr>
              <a:t>* No substantial FCC related funding before end of Snowmass/P5 process late 2023 is expected.</a:t>
            </a:r>
          </a:p>
          <a:p>
            <a:pPr marL="0" indent="0">
              <a:lnSpc>
                <a:spcPct val="120000"/>
              </a:lnSpc>
              <a:spcBef>
                <a:spcPts val="600"/>
              </a:spcBef>
              <a:buNone/>
            </a:pPr>
            <a:r>
              <a:rPr lang="en-US" sz="1800" dirty="0"/>
              <a:t>What are the initiatives to recruit new people and to connect to other groups internationally ?</a:t>
            </a:r>
          </a:p>
          <a:p>
            <a:pPr>
              <a:lnSpc>
                <a:spcPct val="120000"/>
              </a:lnSpc>
              <a:spcBef>
                <a:spcPts val="600"/>
              </a:spcBef>
            </a:pPr>
            <a:r>
              <a:rPr lang="en-US" sz="1800" dirty="0">
                <a:solidFill>
                  <a:schemeClr val="accent1"/>
                </a:solidFill>
              </a:rPr>
              <a:t>Snowmass meetings and discussions creating excellent opportunities.</a:t>
            </a:r>
          </a:p>
          <a:p>
            <a:pPr>
              <a:lnSpc>
                <a:spcPct val="120000"/>
              </a:lnSpc>
              <a:spcBef>
                <a:spcPts val="600"/>
              </a:spcBef>
            </a:pPr>
            <a:endParaRPr lang="en-US" sz="1800" dirty="0">
              <a:solidFill>
                <a:schemeClr val="accent1"/>
              </a:solidFill>
            </a:endParaRPr>
          </a:p>
          <a:p>
            <a:pPr marL="0" indent="0">
              <a:lnSpc>
                <a:spcPct val="120000"/>
              </a:lnSpc>
              <a:spcBef>
                <a:spcPts val="600"/>
              </a:spcBef>
              <a:buNone/>
            </a:pPr>
            <a:r>
              <a:rPr lang="en-US" sz="1800" dirty="0"/>
              <a:t>Do you plan a National (or Regional ) FCC workshops in 2022? Are you building or planning to join a Regional FCC “cluster” with neighboring nations ?</a:t>
            </a:r>
          </a:p>
          <a:p>
            <a:pPr>
              <a:lnSpc>
                <a:spcPct val="120000"/>
              </a:lnSpc>
              <a:spcBef>
                <a:spcPts val="600"/>
              </a:spcBef>
            </a:pPr>
            <a:r>
              <a:rPr lang="en-US" sz="1800" dirty="0">
                <a:solidFill>
                  <a:schemeClr val="accent1"/>
                </a:solidFill>
              </a:rPr>
              <a:t>Not at this moment, while see potential in 2023   /  Not at this moment.</a:t>
            </a:r>
          </a:p>
          <a:p>
            <a:pPr>
              <a:lnSpc>
                <a:spcPct val="120000"/>
              </a:lnSpc>
              <a:spcBef>
                <a:spcPts val="600"/>
              </a:spcBef>
            </a:pPr>
            <a:endParaRPr lang="en-US" sz="1800" dirty="0">
              <a:solidFill>
                <a:schemeClr val="accent1"/>
              </a:solidFill>
            </a:endParaRPr>
          </a:p>
          <a:p>
            <a:pPr marL="0" indent="0">
              <a:lnSpc>
                <a:spcPct val="120000"/>
              </a:lnSpc>
              <a:spcBef>
                <a:spcPts val="600"/>
              </a:spcBef>
              <a:buNone/>
            </a:pPr>
            <a:r>
              <a:rPr lang="en-US" sz="1800" dirty="0"/>
              <a:t>Can you list the persons involved at 15% FTE or more in PED activities in your country</a:t>
            </a:r>
          </a:p>
          <a:p>
            <a:pPr marL="0" indent="0">
              <a:lnSpc>
                <a:spcPct val="120000"/>
              </a:lnSpc>
              <a:spcBef>
                <a:spcPts val="600"/>
              </a:spcBef>
              <a:buNone/>
            </a:pPr>
            <a:r>
              <a:rPr lang="en-US" sz="1800" dirty="0"/>
              <a:t>* </a:t>
            </a:r>
            <a:r>
              <a:rPr lang="en-US" sz="1800" dirty="0">
                <a:solidFill>
                  <a:schemeClr val="accent1"/>
                </a:solidFill>
              </a:rPr>
              <a:t>Sarah Eno, others are at lower levels for now.</a:t>
            </a:r>
          </a:p>
          <a:p>
            <a:pPr marL="0" indent="0">
              <a:lnSpc>
                <a:spcPct val="120000"/>
              </a:lnSpc>
              <a:spcBef>
                <a:spcPts val="600"/>
              </a:spcBef>
              <a:buNone/>
            </a:pPr>
            <a:endParaRPr lang="en-US" sz="1800" dirty="0"/>
          </a:p>
          <a:p>
            <a:pPr>
              <a:lnSpc>
                <a:spcPct val="120000"/>
              </a:lnSpc>
              <a:spcBef>
                <a:spcPts val="600"/>
              </a:spcBef>
            </a:pPr>
            <a:endParaRPr lang="en-US" sz="1800" dirty="0">
              <a:solidFill>
                <a:schemeClr val="accent1"/>
              </a:solidFill>
            </a:endParaRPr>
          </a:p>
          <a:p>
            <a:pPr marL="0" indent="0">
              <a:lnSpc>
                <a:spcPct val="12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p:txBody>
      </p:sp>
      <p:sp>
        <p:nvSpPr>
          <p:cNvPr id="4" name="Rectangle 3">
            <a:extLst>
              <a:ext uri="{FF2B5EF4-FFF2-40B4-BE49-F238E27FC236}">
                <a16:creationId xmlns:a16="http://schemas.microsoft.com/office/drawing/2014/main" id="{84253C0B-D463-4ACA-9344-BFECD5EAF85E}"/>
              </a:ext>
            </a:extLst>
          </p:cNvPr>
          <p:cNvSpPr/>
          <p:nvPr/>
        </p:nvSpPr>
        <p:spPr>
          <a:xfrm>
            <a:off x="10540538" y="0"/>
            <a:ext cx="1604361" cy="830997"/>
          </a:xfrm>
          <a:prstGeom prst="rect">
            <a:avLst/>
          </a:prstGeom>
        </p:spPr>
        <p:txBody>
          <a:bodyPr wrap="square">
            <a:spAutoFit/>
          </a:bodyPr>
          <a:lstStyle/>
          <a:p>
            <a:r>
              <a:rPr lang="fr-FR" sz="1600" dirty="0"/>
              <a:t>Joel Butler, </a:t>
            </a:r>
            <a:r>
              <a:rPr lang="fr-FR" sz="1600" dirty="0" err="1"/>
              <a:t>Dmitri</a:t>
            </a:r>
            <a:r>
              <a:rPr lang="fr-FR" sz="1600" dirty="0"/>
              <a:t> </a:t>
            </a:r>
            <a:r>
              <a:rPr lang="fr-FR" sz="1600" dirty="0" err="1"/>
              <a:t>Denisov</a:t>
            </a:r>
            <a:r>
              <a:rPr lang="fr-FR" sz="1600" dirty="0"/>
              <a:t>,  </a:t>
            </a:r>
          </a:p>
          <a:p>
            <a:r>
              <a:rPr lang="fr-FR" sz="1600" dirty="0"/>
              <a:t>Sarah Eno</a:t>
            </a:r>
            <a:r>
              <a:rPr lang="en-US" sz="1600" dirty="0"/>
              <a:t> </a:t>
            </a:r>
            <a:endParaRPr lang="fr-FR" sz="1600" dirty="0"/>
          </a:p>
        </p:txBody>
      </p:sp>
    </p:spTree>
    <p:extLst>
      <p:ext uri="{BB962C8B-B14F-4D97-AF65-F5344CB8AC3E}">
        <p14:creationId xmlns:p14="http://schemas.microsoft.com/office/powerpoint/2010/main" val="2385370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525912" y="-112694"/>
            <a:ext cx="10723418" cy="766452"/>
          </a:xfrm>
        </p:spPr>
        <p:txBody>
          <a:bodyPr>
            <a:normAutofit/>
          </a:bodyPr>
          <a:lstStyle/>
          <a:p>
            <a:pPr algn="ctr"/>
            <a:r>
              <a:rPr lang="fr-FR" sz="3600" b="1" dirty="0" err="1"/>
              <a:t>Turkey</a:t>
            </a:r>
            <a:r>
              <a:rPr lang="fr-FR" sz="3600" b="1" dirty="0"/>
              <a:t>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528582"/>
            <a:ext cx="11865033" cy="6134792"/>
          </a:xfrm>
        </p:spPr>
        <p:txBody>
          <a:bodyPr>
            <a:noAutofit/>
          </a:bodyPr>
          <a:lstStyle/>
          <a:p>
            <a:pPr marL="0" indent="0">
              <a:lnSpc>
                <a:spcPct val="120000"/>
              </a:lnSpc>
              <a:spcBef>
                <a:spcPts val="600"/>
              </a:spcBef>
              <a:buNone/>
            </a:pPr>
            <a:r>
              <a:rPr lang="en-US" sz="1600" dirty="0"/>
              <a:t>1- What were the Physics-</a:t>
            </a:r>
            <a:r>
              <a:rPr lang="en-US" sz="1600" dirty="0" err="1"/>
              <a:t>Expts</a:t>
            </a:r>
            <a:r>
              <a:rPr lang="en-US" sz="1600" dirty="0"/>
              <a:t> and Detectors (PED)  Activities in 2021  in your country (type and FTE) ?:</a:t>
            </a:r>
          </a:p>
          <a:p>
            <a:pPr marL="0" indent="0">
              <a:buNone/>
            </a:pPr>
            <a:r>
              <a:rPr lang="en-US" sz="1600" dirty="0">
                <a:solidFill>
                  <a:schemeClr val="accent1">
                    <a:lumMod val="75000"/>
                  </a:schemeClr>
                </a:solidFill>
              </a:rPr>
              <a:t>- </a:t>
            </a:r>
            <a:r>
              <a:rPr lang="en-US" sz="1600" dirty="0">
                <a:solidFill>
                  <a:schemeClr val="accent1">
                    <a:lumMod val="75000"/>
                  </a:schemeClr>
                </a:solidFill>
                <a:cs typeface="Arial" panose="020B0604020202020204" pitchFamily="34" charset="0"/>
              </a:rPr>
              <a:t>Particle Accelerators and Detectors Local Infrastructure and R&amp;D Workshop, 27 Nov 2021- 28 Nov 2021. </a:t>
            </a:r>
          </a:p>
          <a:p>
            <a:pPr marL="0" indent="0">
              <a:buNone/>
            </a:pPr>
            <a:r>
              <a:rPr lang="en-US" sz="1600" dirty="0">
                <a:solidFill>
                  <a:schemeClr val="accent1">
                    <a:lumMod val="75000"/>
                  </a:schemeClr>
                </a:solidFill>
                <a:cs typeface="Arial" panose="020B0604020202020204" pitchFamily="34" charset="0"/>
              </a:rPr>
              <a:t>-  CERN ATLAS Experiment National Workshop,  25-26 June, 2021, Bilgi University, Istanbul.</a:t>
            </a:r>
          </a:p>
          <a:p>
            <a:pPr marL="0" indent="0">
              <a:buNone/>
            </a:pPr>
            <a:endParaRPr lang="en-US" sz="1600" dirty="0">
              <a:latin typeface="Arial" panose="020B0604020202020204" pitchFamily="34" charset="0"/>
              <a:cs typeface="Arial" panose="020B0604020202020204" pitchFamily="34" charset="0"/>
            </a:endParaRPr>
          </a:p>
          <a:p>
            <a:pPr marL="0" indent="0">
              <a:lnSpc>
                <a:spcPct val="120000"/>
              </a:lnSpc>
              <a:spcBef>
                <a:spcPts val="600"/>
              </a:spcBef>
              <a:buNone/>
            </a:pPr>
            <a:r>
              <a:rPr lang="en-US" sz="1600" dirty="0"/>
              <a:t>2- What is the situation with the MOU and Addenda for your country ? </a:t>
            </a:r>
          </a:p>
          <a:p>
            <a:pPr marL="0" indent="0">
              <a:lnSpc>
                <a:spcPct val="120000"/>
              </a:lnSpc>
              <a:spcBef>
                <a:spcPts val="600"/>
              </a:spcBef>
              <a:buNone/>
            </a:pPr>
            <a:r>
              <a:rPr lang="en-US" sz="1600" dirty="0">
                <a:solidFill>
                  <a:schemeClr val="accent1">
                    <a:lumMod val="75000"/>
                  </a:schemeClr>
                </a:solidFill>
              </a:rPr>
              <a:t>Previously signed Addendum by 4 universities (BAIB Uni, Ankara Uni, Giresun Uni, IUE Uni.) and MoU signed by 14 Univ. (</a:t>
            </a:r>
            <a:r>
              <a:rPr lang="en-US" sz="1600" spc="-1" dirty="0">
                <a:solidFill>
                  <a:schemeClr val="accent1">
                    <a:lumMod val="75000"/>
                  </a:schemeClr>
                </a:solidFill>
              </a:rPr>
              <a:t>BAIB Uni, Akdeniz Uni, Ankara Uni, </a:t>
            </a:r>
            <a:r>
              <a:rPr lang="en-US" sz="1600" spc="-1" dirty="0" err="1">
                <a:solidFill>
                  <a:schemeClr val="accent1">
                    <a:lumMod val="75000"/>
                  </a:schemeClr>
                </a:solidFill>
              </a:rPr>
              <a:t>Ege</a:t>
            </a:r>
            <a:r>
              <a:rPr lang="en-US" sz="1600" spc="-1" dirty="0">
                <a:solidFill>
                  <a:schemeClr val="accent1">
                    <a:lumMod val="75000"/>
                  </a:schemeClr>
                </a:solidFill>
              </a:rPr>
              <a:t> Uni, Giresun Uni, </a:t>
            </a:r>
            <a:r>
              <a:rPr lang="en-US" sz="1600" spc="-1" dirty="0" err="1">
                <a:solidFill>
                  <a:schemeClr val="accent1">
                    <a:lumMod val="75000"/>
                  </a:schemeClr>
                </a:solidFill>
              </a:rPr>
              <a:t>Isik</a:t>
            </a:r>
            <a:r>
              <a:rPr lang="en-US" sz="1600" spc="-1" dirty="0">
                <a:solidFill>
                  <a:schemeClr val="accent1">
                    <a:lumMod val="75000"/>
                  </a:schemeClr>
                </a:solidFill>
              </a:rPr>
              <a:t> Uni, Istanbul Aydin Uni, Istanbul Uni, IUE Uni, IYTE, </a:t>
            </a:r>
            <a:r>
              <a:rPr lang="en-US" sz="1600" spc="-1" dirty="0" err="1">
                <a:solidFill>
                  <a:schemeClr val="accent1">
                    <a:lumMod val="75000"/>
                  </a:schemeClr>
                </a:solidFill>
              </a:rPr>
              <a:t>Okan</a:t>
            </a:r>
            <a:r>
              <a:rPr lang="en-US" sz="1600" spc="-1" dirty="0">
                <a:solidFill>
                  <a:schemeClr val="accent1">
                    <a:lumMod val="75000"/>
                  </a:schemeClr>
                </a:solidFill>
              </a:rPr>
              <a:t> Uni, PRU, TOBB ETU and </a:t>
            </a:r>
            <a:r>
              <a:rPr lang="en-US" sz="1600" spc="-1" dirty="0" err="1">
                <a:solidFill>
                  <a:schemeClr val="accent1">
                    <a:lumMod val="75000"/>
                  </a:schemeClr>
                </a:solidFill>
              </a:rPr>
              <a:t>Uludag</a:t>
            </a:r>
            <a:r>
              <a:rPr lang="en-US" sz="1600" spc="-1" dirty="0">
                <a:solidFill>
                  <a:schemeClr val="accent1">
                    <a:lumMod val="75000"/>
                  </a:schemeClr>
                </a:solidFill>
              </a:rPr>
              <a:t> Uni.</a:t>
            </a:r>
          </a:p>
          <a:p>
            <a:pPr marL="0" indent="0">
              <a:lnSpc>
                <a:spcPct val="120000"/>
              </a:lnSpc>
              <a:spcBef>
                <a:spcPts val="600"/>
              </a:spcBef>
              <a:buNone/>
            </a:pPr>
            <a:r>
              <a:rPr lang="en-US" sz="1600" dirty="0"/>
              <a:t>Are there commitments related to PED?</a:t>
            </a:r>
          </a:p>
          <a:p>
            <a:pPr marL="0" indent="0">
              <a:lnSpc>
                <a:spcPct val="120000"/>
              </a:lnSpc>
              <a:spcBef>
                <a:spcPts val="600"/>
              </a:spcBef>
              <a:buNone/>
            </a:pPr>
            <a:r>
              <a:rPr lang="en-US" sz="1600" dirty="0">
                <a:solidFill>
                  <a:schemeClr val="accent1">
                    <a:lumMod val="75000"/>
                  </a:schemeClr>
                </a:solidFill>
              </a:rPr>
              <a:t>Following a national project which will be launched in the near future, this will be clear.</a:t>
            </a:r>
          </a:p>
          <a:p>
            <a:pPr marL="0" indent="0">
              <a:lnSpc>
                <a:spcPct val="120000"/>
              </a:lnSpc>
              <a:spcBef>
                <a:spcPts val="600"/>
              </a:spcBef>
              <a:buNone/>
            </a:pPr>
            <a:r>
              <a:rPr lang="en-US" sz="1600" dirty="0"/>
              <a:t>3- Relations between PED and the Accelerator community working on FCC ? </a:t>
            </a:r>
          </a:p>
          <a:p>
            <a:pPr marL="0" indent="0">
              <a:lnSpc>
                <a:spcPct val="120000"/>
              </a:lnSpc>
              <a:spcBef>
                <a:spcPts val="600"/>
              </a:spcBef>
              <a:buNone/>
            </a:pPr>
            <a:r>
              <a:rPr lang="en-US" sz="1600" dirty="0">
                <a:solidFill>
                  <a:schemeClr val="accent1">
                    <a:lumMod val="75000"/>
                  </a:schemeClr>
                </a:solidFill>
              </a:rPr>
              <a:t>(3 Accelerator PhD thesis, 1 detector PhD thesis, 1 Physics PhD, 7 PED MS thesis) (Thesis supervisor from accelerator and PED communities)</a:t>
            </a:r>
          </a:p>
          <a:p>
            <a:pPr marL="0" indent="0">
              <a:lnSpc>
                <a:spcPct val="120000"/>
              </a:lnSpc>
              <a:spcBef>
                <a:spcPts val="600"/>
              </a:spcBef>
              <a:buNone/>
            </a:pPr>
            <a:r>
              <a:rPr lang="en-US" sz="1600" dirty="0"/>
              <a:t>4- How is the FCC vs. other </a:t>
            </a:r>
            <a:r>
              <a:rPr lang="en-US" sz="1600" dirty="0" err="1"/>
              <a:t>ee</a:t>
            </a:r>
            <a:r>
              <a:rPr lang="en-US" sz="1600" dirty="0"/>
              <a:t>-colliders situation evolving in your country ?</a:t>
            </a:r>
          </a:p>
          <a:p>
            <a:pPr marL="0" indent="0">
              <a:lnSpc>
                <a:spcPct val="120000"/>
              </a:lnSpc>
              <a:spcBef>
                <a:spcPts val="600"/>
              </a:spcBef>
              <a:buNone/>
            </a:pPr>
            <a:r>
              <a:rPr lang="en-US" sz="1600" dirty="0"/>
              <a:t>Turkish scientist have been contributing to the FCC project since 2014. In this regard, the following were organized in Turkey.</a:t>
            </a:r>
          </a:p>
          <a:p>
            <a:pPr marL="0" indent="0">
              <a:lnSpc>
                <a:spcPct val="120000"/>
              </a:lnSpc>
              <a:spcBef>
                <a:spcPts val="600"/>
              </a:spcBef>
              <a:buNone/>
            </a:pPr>
            <a:r>
              <a:rPr lang="en-US" sz="1600" dirty="0">
                <a:solidFill>
                  <a:schemeClr val="accent1">
                    <a:lumMod val="75000"/>
                  </a:schemeClr>
                </a:solidFill>
              </a:rPr>
              <a:t>Internationally participated workshops have been organized in 2016 and 2019. </a:t>
            </a:r>
          </a:p>
          <a:p>
            <a:pPr marL="0" indent="0">
              <a:lnSpc>
                <a:spcPct val="120000"/>
              </a:lnSpc>
              <a:spcBef>
                <a:spcPts val="600"/>
              </a:spcBef>
              <a:buNone/>
            </a:pPr>
            <a:r>
              <a:rPr lang="tr-TR" altLang="tr-TR" sz="1400" dirty="0">
                <a:solidFill>
                  <a:schemeClr val="accent1">
                    <a:lumMod val="75000"/>
                  </a:schemeClr>
                </a:solidFill>
                <a:sym typeface="Comic Sans MS" panose="030F0902030302020204" pitchFamily="66" charset="0"/>
              </a:rPr>
              <a:t>FCC </a:t>
            </a:r>
            <a:r>
              <a:rPr lang="tr-TR" altLang="tr-TR" sz="1400" dirty="0" err="1">
                <a:solidFill>
                  <a:schemeClr val="accent1">
                    <a:lumMod val="75000"/>
                  </a:schemeClr>
                </a:solidFill>
                <a:sym typeface="Comic Sans MS" panose="030F0902030302020204" pitchFamily="66" charset="0"/>
              </a:rPr>
              <a:t>Physics</a:t>
            </a:r>
            <a:r>
              <a:rPr lang="tr-TR" altLang="tr-TR" sz="1400" dirty="0">
                <a:solidFill>
                  <a:schemeClr val="accent1">
                    <a:lumMod val="75000"/>
                  </a:schemeClr>
                </a:solidFill>
                <a:sym typeface="Comic Sans MS" panose="030F0902030302020204" pitchFamily="66" charset="0"/>
              </a:rPr>
              <a:t>, </a:t>
            </a:r>
            <a:r>
              <a:rPr lang="en-US" altLang="tr-TR" sz="1400" dirty="0">
                <a:solidFill>
                  <a:schemeClr val="accent1">
                    <a:lumMod val="75000"/>
                  </a:schemeClr>
                </a:solidFill>
                <a:sym typeface="Comic Sans MS" panose="030F0902030302020204" pitchFamily="66" charset="0"/>
              </a:rPr>
              <a:t>D</a:t>
            </a:r>
            <a:r>
              <a:rPr lang="en-US" sz="1400" dirty="0">
                <a:solidFill>
                  <a:schemeClr val="accent1">
                    <a:lumMod val="75000"/>
                  </a:schemeClr>
                </a:solidFill>
              </a:rPr>
              <a:t>etector</a:t>
            </a:r>
            <a:r>
              <a:rPr lang="tr-TR" altLang="tr-TR" sz="1400" dirty="0">
                <a:solidFill>
                  <a:schemeClr val="accent1">
                    <a:lumMod val="75000"/>
                  </a:schemeClr>
                </a:solidFill>
                <a:sym typeface="Comic Sans MS" panose="030F0902030302020204" pitchFamily="66" charset="0"/>
              </a:rPr>
              <a:t> </a:t>
            </a:r>
            <a:r>
              <a:rPr lang="tr-TR" altLang="tr-TR" sz="1400" dirty="0" err="1">
                <a:solidFill>
                  <a:schemeClr val="accent1">
                    <a:lumMod val="75000"/>
                  </a:schemeClr>
                </a:solidFill>
                <a:sym typeface="Comic Sans MS" panose="030F0902030302020204" pitchFamily="66" charset="0"/>
              </a:rPr>
              <a:t>And</a:t>
            </a:r>
            <a:r>
              <a:rPr lang="tr-TR" altLang="tr-TR" sz="1400" dirty="0">
                <a:solidFill>
                  <a:schemeClr val="accent1">
                    <a:lumMod val="75000"/>
                  </a:schemeClr>
                </a:solidFill>
                <a:sym typeface="Comic Sans MS" panose="030F0902030302020204" pitchFamily="66" charset="0"/>
              </a:rPr>
              <a:t> Accelerator  Workshop @ </a:t>
            </a:r>
            <a:r>
              <a:rPr lang="tr-TR" altLang="tr-TR" sz="1400" dirty="0" err="1">
                <a:solidFill>
                  <a:schemeClr val="accent1">
                    <a:lumMod val="75000"/>
                  </a:schemeClr>
                </a:solidFill>
                <a:sym typeface="Comic Sans MS" panose="030F0902030302020204" pitchFamily="66" charset="0"/>
              </a:rPr>
              <a:t>Istanbul</a:t>
            </a:r>
            <a:r>
              <a:rPr lang="tr-TR" altLang="tr-TR" sz="1400" dirty="0">
                <a:solidFill>
                  <a:schemeClr val="accent1">
                    <a:lumMod val="75000"/>
                  </a:schemeClr>
                </a:solidFill>
                <a:sym typeface="Comic Sans MS" panose="030F0902030302020204" pitchFamily="66" charset="0"/>
              </a:rPr>
              <a:t>, 11-12 </a:t>
            </a:r>
            <a:r>
              <a:rPr lang="tr-TR" altLang="tr-TR" sz="1400" dirty="0" err="1">
                <a:solidFill>
                  <a:schemeClr val="accent1">
                    <a:lumMod val="75000"/>
                  </a:schemeClr>
                </a:solidFill>
                <a:sym typeface="Comic Sans MS" panose="030F0902030302020204" pitchFamily="66" charset="0"/>
              </a:rPr>
              <a:t>March</a:t>
            </a:r>
            <a:r>
              <a:rPr lang="tr-TR" altLang="tr-TR" sz="1400" dirty="0">
                <a:solidFill>
                  <a:schemeClr val="accent1">
                    <a:lumMod val="75000"/>
                  </a:schemeClr>
                </a:solidFill>
                <a:sym typeface="Comic Sans MS" panose="030F0902030302020204" pitchFamily="66" charset="0"/>
              </a:rPr>
              <a:t>, 2016 (</a:t>
            </a:r>
            <a:r>
              <a:rPr lang="tr-TR" altLang="tr-TR" sz="1400" dirty="0" err="1">
                <a:solidFill>
                  <a:schemeClr val="accent1">
                    <a:lumMod val="75000"/>
                  </a:schemeClr>
                </a:solidFill>
                <a:sym typeface="Calibri" panose="020F0502020204030204" pitchFamily="34" charset="0"/>
              </a:rPr>
              <a:t>https</a:t>
            </a:r>
            <a:r>
              <a:rPr lang="tr-TR" altLang="tr-TR" sz="1400" dirty="0">
                <a:solidFill>
                  <a:schemeClr val="accent1">
                    <a:lumMod val="75000"/>
                  </a:schemeClr>
                </a:solidFill>
                <a:sym typeface="Calibri" panose="020F0502020204030204" pitchFamily="34" charset="0"/>
              </a:rPr>
              <a:t>://</a:t>
            </a:r>
            <a:r>
              <a:rPr lang="tr-TR" altLang="tr-TR" sz="1400" dirty="0" err="1">
                <a:solidFill>
                  <a:schemeClr val="accent1">
                    <a:lumMod val="75000"/>
                  </a:schemeClr>
                </a:solidFill>
                <a:sym typeface="Calibri" panose="020F0502020204030204" pitchFamily="34" charset="0"/>
              </a:rPr>
              <a:t>indico.cern.ch</a:t>
            </a:r>
            <a:r>
              <a:rPr lang="tr-TR" altLang="tr-TR" sz="1400" dirty="0">
                <a:solidFill>
                  <a:schemeClr val="accent1">
                    <a:lumMod val="75000"/>
                  </a:schemeClr>
                </a:solidFill>
                <a:sym typeface="Calibri" panose="020F0502020204030204" pitchFamily="34" charset="0"/>
              </a:rPr>
              <a:t>/</a:t>
            </a:r>
            <a:r>
              <a:rPr lang="tr-TR" altLang="tr-TR" sz="1400" dirty="0" err="1">
                <a:solidFill>
                  <a:schemeClr val="accent1">
                    <a:lumMod val="75000"/>
                  </a:schemeClr>
                </a:solidFill>
                <a:sym typeface="Calibri" panose="020F0502020204030204" pitchFamily="34" charset="0"/>
              </a:rPr>
              <a:t>event</a:t>
            </a:r>
            <a:r>
              <a:rPr lang="tr-TR" altLang="tr-TR" sz="1400" dirty="0">
                <a:solidFill>
                  <a:schemeClr val="accent1">
                    <a:lumMod val="75000"/>
                  </a:schemeClr>
                </a:solidFill>
                <a:sym typeface="Calibri" panose="020F0502020204030204" pitchFamily="34" charset="0"/>
              </a:rPr>
              <a:t>/405973/)</a:t>
            </a:r>
            <a:endParaRPr lang="tr-TR" altLang="tr-TR" sz="1400" dirty="0">
              <a:solidFill>
                <a:schemeClr val="accent1">
                  <a:lumMod val="75000"/>
                </a:schemeClr>
              </a:solidFill>
              <a:sym typeface="Comic Sans MS" panose="030F0902030302020204" pitchFamily="66" charset="0"/>
            </a:endParaRPr>
          </a:p>
          <a:p>
            <a:pPr>
              <a:lnSpc>
                <a:spcPct val="100000"/>
              </a:lnSpc>
              <a:spcBef>
                <a:spcPct val="0"/>
              </a:spcBef>
              <a:buNone/>
            </a:pPr>
            <a:r>
              <a:rPr lang="tr-TR" altLang="tr-TR" sz="1400" dirty="0">
                <a:solidFill>
                  <a:schemeClr val="accent1">
                    <a:lumMod val="75000"/>
                  </a:schemeClr>
                </a:solidFill>
                <a:sym typeface="Calibri" panose="020F0502020204030204" pitchFamily="34" charset="0"/>
              </a:rPr>
              <a:t>FCC </a:t>
            </a:r>
            <a:r>
              <a:rPr lang="tr-TR" altLang="tr-TR" sz="1400" dirty="0" err="1">
                <a:solidFill>
                  <a:schemeClr val="accent1">
                    <a:lumMod val="75000"/>
                  </a:schemeClr>
                </a:solidFill>
                <a:sym typeface="Calibri" panose="020F0502020204030204" pitchFamily="34" charset="0"/>
              </a:rPr>
              <a:t>Physıcs</a:t>
            </a:r>
            <a:r>
              <a:rPr lang="tr-TR" altLang="tr-TR" sz="1400" dirty="0">
                <a:solidFill>
                  <a:schemeClr val="accent1">
                    <a:lumMod val="75000"/>
                  </a:schemeClr>
                </a:solidFill>
                <a:sym typeface="Calibri" panose="020F0502020204030204" pitchFamily="34" charset="0"/>
              </a:rPr>
              <a:t>, </a:t>
            </a:r>
            <a:r>
              <a:rPr lang="en-US" altLang="tr-TR" sz="1400" dirty="0">
                <a:solidFill>
                  <a:schemeClr val="accent1">
                    <a:lumMod val="75000"/>
                  </a:schemeClr>
                </a:solidFill>
                <a:sym typeface="Comic Sans MS" panose="030F0902030302020204" pitchFamily="66" charset="0"/>
              </a:rPr>
              <a:t>D</a:t>
            </a:r>
            <a:r>
              <a:rPr lang="en-US" sz="1400" dirty="0">
                <a:solidFill>
                  <a:schemeClr val="accent1">
                    <a:lumMod val="75000"/>
                  </a:schemeClr>
                </a:solidFill>
              </a:rPr>
              <a:t>etector </a:t>
            </a:r>
            <a:r>
              <a:rPr lang="tr-TR" altLang="tr-TR" sz="1400" dirty="0" err="1">
                <a:solidFill>
                  <a:schemeClr val="accent1">
                    <a:lumMod val="75000"/>
                  </a:schemeClr>
                </a:solidFill>
                <a:sym typeface="Calibri" panose="020F0502020204030204" pitchFamily="34" charset="0"/>
              </a:rPr>
              <a:t>And</a:t>
            </a:r>
            <a:r>
              <a:rPr lang="tr-TR" altLang="tr-TR" sz="1400" dirty="0">
                <a:solidFill>
                  <a:schemeClr val="accent1">
                    <a:lumMod val="75000"/>
                  </a:schemeClr>
                </a:solidFill>
                <a:sym typeface="Calibri" panose="020F0502020204030204" pitchFamily="34" charset="0"/>
              </a:rPr>
              <a:t> Accelerator @Antalya, 9-11  </a:t>
            </a:r>
            <a:r>
              <a:rPr lang="tr-TR" altLang="tr-TR" sz="1400" dirty="0" err="1">
                <a:solidFill>
                  <a:schemeClr val="accent1">
                    <a:lumMod val="75000"/>
                  </a:schemeClr>
                </a:solidFill>
                <a:sym typeface="Calibri" panose="020F0502020204030204" pitchFamily="34" charset="0"/>
              </a:rPr>
              <a:t>September</a:t>
            </a:r>
            <a:r>
              <a:rPr lang="tr-TR" altLang="tr-TR" sz="1400" dirty="0">
                <a:solidFill>
                  <a:schemeClr val="accent1">
                    <a:lumMod val="75000"/>
                  </a:schemeClr>
                </a:solidFill>
                <a:sym typeface="Calibri" panose="020F0502020204030204" pitchFamily="34" charset="0"/>
              </a:rPr>
              <a:t>, Antalya, 2019 (http://</a:t>
            </a:r>
            <a:r>
              <a:rPr lang="tr-TR" altLang="tr-TR" sz="1400" dirty="0" err="1">
                <a:solidFill>
                  <a:schemeClr val="accent1">
                    <a:lumMod val="75000"/>
                  </a:schemeClr>
                </a:solidFill>
                <a:sym typeface="Calibri" panose="020F0502020204030204" pitchFamily="34" charset="0"/>
              </a:rPr>
              <a:t>aknam.akdeniz.edu.tr</a:t>
            </a:r>
            <a:r>
              <a:rPr lang="tr-TR" altLang="tr-TR" sz="1400" dirty="0">
                <a:solidFill>
                  <a:schemeClr val="accent1">
                    <a:lumMod val="75000"/>
                  </a:schemeClr>
                </a:solidFill>
                <a:sym typeface="Calibri" panose="020F0502020204030204" pitchFamily="34" charset="0"/>
              </a:rPr>
              <a:t>/</a:t>
            </a:r>
            <a:r>
              <a:rPr lang="tr-TR" altLang="tr-TR" sz="1400" dirty="0" err="1">
                <a:solidFill>
                  <a:schemeClr val="accent1">
                    <a:lumMod val="75000"/>
                  </a:schemeClr>
                </a:solidFill>
                <a:sym typeface="Calibri" panose="020F0502020204030204" pitchFamily="34" charset="0"/>
              </a:rPr>
              <a:t>fcc</a:t>
            </a:r>
            <a:r>
              <a:rPr lang="tr-TR" altLang="tr-TR" sz="1400" dirty="0">
                <a:solidFill>
                  <a:schemeClr val="accent1">
                    <a:lumMod val="75000"/>
                  </a:schemeClr>
                </a:solidFill>
                <a:sym typeface="Calibri" panose="020F0502020204030204" pitchFamily="34" charset="0"/>
              </a:rPr>
              <a:t>-workshop/)</a:t>
            </a:r>
          </a:p>
          <a:p>
            <a:pPr marL="0" indent="0">
              <a:lnSpc>
                <a:spcPct val="120000"/>
              </a:lnSpc>
              <a:spcBef>
                <a:spcPts val="600"/>
              </a:spcBef>
              <a:buNone/>
            </a:pPr>
            <a:endParaRPr lang="tr-TR" altLang="tr-TR" sz="1600" dirty="0">
              <a:solidFill>
                <a:schemeClr val="accent1">
                  <a:lumMod val="75000"/>
                </a:schemeClr>
              </a:solidFill>
              <a:ea typeface="Comic Sans MS" panose="030F0902030302020204" pitchFamily="66" charset="0"/>
              <a:cs typeface="Comic Sans MS" panose="030F0902030302020204" pitchFamily="66" charset="0"/>
              <a:sym typeface="Comic Sans MS" panose="030F0902030302020204" pitchFamily="66" charset="0"/>
            </a:endParaRPr>
          </a:p>
          <a:p>
            <a:pPr marL="0" indent="0">
              <a:lnSpc>
                <a:spcPct val="120000"/>
              </a:lnSpc>
              <a:spcBef>
                <a:spcPts val="600"/>
              </a:spcBef>
              <a:buNone/>
            </a:pPr>
            <a:endParaRPr lang="tr-TR" altLang="tr-TR" sz="1600" dirty="0">
              <a:solidFill>
                <a:schemeClr val="accent1">
                  <a:lumMod val="75000"/>
                </a:schemeClr>
              </a:solidFill>
              <a:latin typeface="Comic Sans MS" panose="030F0902030302020204" pitchFamily="66" charset="0"/>
              <a:ea typeface="Comic Sans MS" panose="030F0902030302020204" pitchFamily="66" charset="0"/>
              <a:cs typeface="Comic Sans MS" panose="030F0902030302020204" pitchFamily="66" charset="0"/>
              <a:sym typeface="Comic Sans MS" panose="030F0902030302020204" pitchFamily="66" charset="0"/>
            </a:endParaRPr>
          </a:p>
          <a:p>
            <a:pPr marL="0" indent="0">
              <a:lnSpc>
                <a:spcPct val="120000"/>
              </a:lnSpc>
              <a:spcBef>
                <a:spcPts val="600"/>
              </a:spcBef>
              <a:buNone/>
            </a:pPr>
            <a:endParaRPr lang="en-US" sz="1600" dirty="0">
              <a:solidFill>
                <a:schemeClr val="accent1">
                  <a:lumMod val="75000"/>
                </a:schemeClr>
              </a:solidFill>
            </a:endParaRPr>
          </a:p>
          <a:p>
            <a:pPr marL="0" indent="0">
              <a:lnSpc>
                <a:spcPct val="120000"/>
              </a:lnSpc>
              <a:spcBef>
                <a:spcPts val="600"/>
              </a:spcBef>
              <a:buNone/>
            </a:pPr>
            <a:endParaRPr lang="en-US" sz="1600" dirty="0"/>
          </a:p>
          <a:p>
            <a:pPr marL="0" indent="0">
              <a:lnSpc>
                <a:spcPct val="120000"/>
              </a:lnSpc>
              <a:spcBef>
                <a:spcPts val="600"/>
              </a:spcBef>
              <a:buNone/>
            </a:pPr>
            <a:endParaRPr lang="en-US" sz="1600" dirty="0"/>
          </a:p>
          <a:p>
            <a:pPr marL="0" indent="0">
              <a:lnSpc>
                <a:spcPct val="120000"/>
              </a:lnSpc>
              <a:spcBef>
                <a:spcPts val="600"/>
              </a:spcBef>
              <a:buNone/>
            </a:pPr>
            <a:endParaRPr lang="en-US" sz="1600" dirty="0"/>
          </a:p>
          <a:p>
            <a:pPr marL="0" indent="0">
              <a:lnSpc>
                <a:spcPct val="120000"/>
              </a:lnSpc>
              <a:spcBef>
                <a:spcPts val="600"/>
              </a:spcBef>
              <a:buNone/>
            </a:pPr>
            <a:endParaRPr lang="en-US" sz="1600" dirty="0"/>
          </a:p>
          <a:p>
            <a:pPr marL="0" indent="0">
              <a:lnSpc>
                <a:spcPct val="120000"/>
              </a:lnSpc>
              <a:spcBef>
                <a:spcPts val="600"/>
              </a:spcBef>
              <a:buNone/>
            </a:pPr>
            <a:endParaRPr lang="en-US" sz="1600" dirty="0"/>
          </a:p>
        </p:txBody>
      </p:sp>
      <p:sp>
        <p:nvSpPr>
          <p:cNvPr id="5" name="Rectangle 4">
            <a:extLst>
              <a:ext uri="{FF2B5EF4-FFF2-40B4-BE49-F238E27FC236}">
                <a16:creationId xmlns:a16="http://schemas.microsoft.com/office/drawing/2014/main" id="{57A063A6-B0A3-44D8-85B6-A805A822A54F}"/>
              </a:ext>
            </a:extLst>
          </p:cNvPr>
          <p:cNvSpPr/>
          <p:nvPr/>
        </p:nvSpPr>
        <p:spPr>
          <a:xfrm>
            <a:off x="9698744" y="0"/>
            <a:ext cx="2493256" cy="338554"/>
          </a:xfrm>
          <a:prstGeom prst="rect">
            <a:avLst/>
          </a:prstGeom>
        </p:spPr>
        <p:txBody>
          <a:bodyPr wrap="square">
            <a:spAutoFit/>
          </a:bodyPr>
          <a:lstStyle/>
          <a:p>
            <a:r>
              <a:rPr lang="en-US" sz="1600" dirty="0" err="1"/>
              <a:t>Ilkay</a:t>
            </a:r>
            <a:r>
              <a:rPr lang="en-US" sz="1600" dirty="0"/>
              <a:t> Turk, </a:t>
            </a:r>
            <a:r>
              <a:rPr lang="en-US" sz="1600" dirty="0" err="1"/>
              <a:t>Ozgur</a:t>
            </a:r>
            <a:r>
              <a:rPr lang="en-US" sz="1600" dirty="0"/>
              <a:t> </a:t>
            </a:r>
            <a:r>
              <a:rPr lang="en-US" sz="1600" dirty="0" err="1"/>
              <a:t>Etiksen</a:t>
            </a:r>
            <a:r>
              <a:rPr lang="en-US" sz="1600" dirty="0"/>
              <a:t> </a:t>
            </a:r>
            <a:endParaRPr lang="fr-FR" sz="1600" dirty="0"/>
          </a:p>
        </p:txBody>
      </p:sp>
    </p:spTree>
    <p:extLst>
      <p:ext uri="{BB962C8B-B14F-4D97-AF65-F5344CB8AC3E}">
        <p14:creationId xmlns:p14="http://schemas.microsoft.com/office/powerpoint/2010/main" val="461330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DE2917-E387-5446-B8FE-FE3D8FB0F0A2}"/>
              </a:ext>
            </a:extLst>
          </p:cNvPr>
          <p:cNvSpPr>
            <a:spLocks noGrp="1"/>
          </p:cNvSpPr>
          <p:nvPr>
            <p:ph idx="1"/>
          </p:nvPr>
        </p:nvSpPr>
        <p:spPr>
          <a:xfrm>
            <a:off x="633984" y="891248"/>
            <a:ext cx="10719816" cy="5540355"/>
          </a:xfrm>
        </p:spPr>
        <p:txBody>
          <a:bodyPr>
            <a:normAutofit fontScale="55000" lnSpcReduction="20000"/>
          </a:bodyPr>
          <a:lstStyle/>
          <a:p>
            <a:pPr marL="0" indent="0">
              <a:lnSpc>
                <a:spcPct val="120000"/>
              </a:lnSpc>
              <a:spcBef>
                <a:spcPts val="600"/>
              </a:spcBef>
              <a:buNone/>
            </a:pPr>
            <a:r>
              <a:rPr lang="en-US" dirty="0"/>
              <a:t>5- Estimate of the resources (human and funds) that the labs in your country or your national institute plan to commit for FCC PED in 2022 and 2023 ?</a:t>
            </a:r>
          </a:p>
          <a:p>
            <a:pPr marL="0" indent="0">
              <a:lnSpc>
                <a:spcPct val="120000"/>
              </a:lnSpc>
              <a:spcBef>
                <a:spcPts val="600"/>
              </a:spcBef>
              <a:buNone/>
            </a:pPr>
            <a:r>
              <a:rPr lang="en-US" dirty="0">
                <a:solidFill>
                  <a:schemeClr val="accent1">
                    <a:lumMod val="75000"/>
                  </a:schemeClr>
                </a:solidFill>
              </a:rPr>
              <a:t>Recent national project funded by TAEK (new name TENMAK) has been completed in 2022.  A new project with a larger team is planned about FCC PED in 2022 and 2023.</a:t>
            </a:r>
          </a:p>
          <a:p>
            <a:pPr marL="0" indent="0">
              <a:lnSpc>
                <a:spcPct val="120000"/>
              </a:lnSpc>
              <a:spcBef>
                <a:spcPts val="600"/>
              </a:spcBef>
              <a:buNone/>
            </a:pPr>
            <a:endParaRPr lang="en-US" dirty="0"/>
          </a:p>
          <a:p>
            <a:pPr marL="0" indent="0">
              <a:lnSpc>
                <a:spcPct val="120000"/>
              </a:lnSpc>
              <a:spcBef>
                <a:spcPts val="600"/>
              </a:spcBef>
              <a:buNone/>
            </a:pPr>
            <a:r>
              <a:rPr lang="en-US" dirty="0"/>
              <a:t>6- What are the initiatives to recruit new people and to connect to other groups internationally ?</a:t>
            </a:r>
          </a:p>
          <a:p>
            <a:pPr marL="0" indent="0">
              <a:lnSpc>
                <a:spcPct val="120000"/>
              </a:lnSpc>
              <a:spcBef>
                <a:spcPts val="600"/>
              </a:spcBef>
              <a:buNone/>
            </a:pPr>
            <a:r>
              <a:rPr lang="en-US" dirty="0">
                <a:solidFill>
                  <a:schemeClr val="accent1">
                    <a:lumMod val="75000"/>
                  </a:schemeClr>
                </a:solidFill>
              </a:rPr>
              <a:t>New people is expected to participate in the planned project which can contact other group internationally.   </a:t>
            </a:r>
          </a:p>
          <a:p>
            <a:pPr marL="0" indent="0">
              <a:lnSpc>
                <a:spcPct val="120000"/>
              </a:lnSpc>
              <a:spcBef>
                <a:spcPts val="600"/>
              </a:spcBef>
              <a:buNone/>
            </a:pPr>
            <a:endParaRPr lang="en-US" dirty="0"/>
          </a:p>
          <a:p>
            <a:pPr marL="0" indent="0">
              <a:lnSpc>
                <a:spcPct val="120000"/>
              </a:lnSpc>
              <a:spcBef>
                <a:spcPts val="600"/>
              </a:spcBef>
              <a:buNone/>
            </a:pPr>
            <a:r>
              <a:rPr lang="en-US" dirty="0"/>
              <a:t>7- Do you plan a National (or Regional ) FCC workshops in 2022?</a:t>
            </a:r>
          </a:p>
          <a:p>
            <a:pPr marL="0" indent="0">
              <a:lnSpc>
                <a:spcPct val="120000"/>
              </a:lnSpc>
              <a:spcBef>
                <a:spcPts val="600"/>
              </a:spcBef>
              <a:buNone/>
            </a:pPr>
            <a:r>
              <a:rPr lang="en-US" dirty="0">
                <a:solidFill>
                  <a:schemeClr val="accent1">
                    <a:lumMod val="75000"/>
                  </a:schemeClr>
                </a:solidFill>
              </a:rPr>
              <a:t>Yes, we plan national workshop in 2022. </a:t>
            </a:r>
          </a:p>
          <a:p>
            <a:pPr marL="0" indent="0">
              <a:lnSpc>
                <a:spcPct val="120000"/>
              </a:lnSpc>
              <a:spcBef>
                <a:spcPts val="600"/>
              </a:spcBef>
              <a:buNone/>
            </a:pPr>
            <a:endParaRPr lang="en-US" dirty="0"/>
          </a:p>
          <a:p>
            <a:pPr marL="0" indent="0">
              <a:lnSpc>
                <a:spcPct val="120000"/>
              </a:lnSpc>
              <a:spcBef>
                <a:spcPts val="600"/>
              </a:spcBef>
              <a:buNone/>
            </a:pPr>
            <a:r>
              <a:rPr lang="en-US" dirty="0"/>
              <a:t>8- Are you building or planning to join a Regional FCC “cluster” with neighboring nations (cf. Nordic countries) ?</a:t>
            </a:r>
          </a:p>
          <a:p>
            <a:pPr marL="0" indent="0">
              <a:lnSpc>
                <a:spcPct val="120000"/>
              </a:lnSpc>
              <a:spcBef>
                <a:spcPts val="600"/>
              </a:spcBef>
              <a:buNone/>
            </a:pPr>
            <a:r>
              <a:rPr lang="en-US" dirty="0">
                <a:solidFill>
                  <a:srgbClr val="0070C0"/>
                </a:solidFill>
              </a:rPr>
              <a:t>Not at this moment, but we able to plan to built regional FCC cluster similar to structure of the LHC experiments in the near future. We will discuss it.  </a:t>
            </a:r>
          </a:p>
          <a:p>
            <a:pPr marL="0" indent="0">
              <a:lnSpc>
                <a:spcPct val="120000"/>
              </a:lnSpc>
              <a:spcBef>
                <a:spcPts val="600"/>
              </a:spcBef>
              <a:buNone/>
            </a:pPr>
            <a:endParaRPr lang="en-US" dirty="0"/>
          </a:p>
          <a:p>
            <a:pPr marL="0" indent="0">
              <a:lnSpc>
                <a:spcPct val="120000"/>
              </a:lnSpc>
              <a:spcBef>
                <a:spcPts val="600"/>
              </a:spcBef>
              <a:buNone/>
            </a:pPr>
            <a:r>
              <a:rPr lang="en-US" dirty="0"/>
              <a:t>9- Can you list the persons involved at 15% FTE or more in PED activities in your country?</a:t>
            </a:r>
          </a:p>
          <a:p>
            <a:pPr marL="0" indent="0">
              <a:lnSpc>
                <a:spcPct val="120000"/>
              </a:lnSpc>
              <a:spcBef>
                <a:spcPts val="600"/>
              </a:spcBef>
              <a:buNone/>
            </a:pPr>
            <a:r>
              <a:rPr lang="en-US" dirty="0">
                <a:solidFill>
                  <a:schemeClr val="accent1">
                    <a:lumMod val="75000"/>
                  </a:schemeClr>
                </a:solidFill>
              </a:rPr>
              <a:t>A few people has been involved in Accelerator and Detector studies, but more involved in Physics.  </a:t>
            </a:r>
          </a:p>
          <a:p>
            <a:pPr marL="0" indent="0">
              <a:lnSpc>
                <a:spcPct val="120000"/>
              </a:lnSpc>
              <a:spcBef>
                <a:spcPts val="600"/>
              </a:spcBef>
              <a:buNone/>
            </a:pPr>
            <a:endParaRPr lang="en-US" dirty="0"/>
          </a:p>
          <a:p>
            <a:pPr marL="0" indent="0">
              <a:lnSpc>
                <a:spcPct val="120000"/>
              </a:lnSpc>
              <a:spcBef>
                <a:spcPts val="600"/>
              </a:spcBef>
              <a:buNone/>
            </a:pPr>
            <a:endParaRPr lang="en-US" dirty="0"/>
          </a:p>
          <a:p>
            <a:endParaRPr lang="en-TR" dirty="0"/>
          </a:p>
        </p:txBody>
      </p:sp>
      <p:sp>
        <p:nvSpPr>
          <p:cNvPr id="4" name="Titre 1">
            <a:extLst>
              <a:ext uri="{FF2B5EF4-FFF2-40B4-BE49-F238E27FC236}">
                <a16:creationId xmlns:a16="http://schemas.microsoft.com/office/drawing/2014/main" id="{6DFC5741-8D29-405F-B67D-8AA6A46A7A9F}"/>
              </a:ext>
            </a:extLst>
          </p:cNvPr>
          <p:cNvSpPr>
            <a:spLocks noGrp="1"/>
          </p:cNvSpPr>
          <p:nvPr>
            <p:ph type="title"/>
          </p:nvPr>
        </p:nvSpPr>
        <p:spPr>
          <a:xfrm>
            <a:off x="525912" y="-112694"/>
            <a:ext cx="10723418" cy="766452"/>
          </a:xfrm>
        </p:spPr>
        <p:txBody>
          <a:bodyPr>
            <a:normAutofit/>
          </a:bodyPr>
          <a:lstStyle/>
          <a:p>
            <a:pPr algn="ctr"/>
            <a:r>
              <a:rPr lang="fr-FR" sz="3600" b="1" dirty="0" err="1"/>
              <a:t>Turkey</a:t>
            </a:r>
            <a:r>
              <a:rPr lang="fr-FR" sz="3600" b="1" dirty="0"/>
              <a:t> (2)</a:t>
            </a:r>
          </a:p>
        </p:txBody>
      </p:sp>
      <p:sp>
        <p:nvSpPr>
          <p:cNvPr id="5" name="Rectangle 4">
            <a:extLst>
              <a:ext uri="{FF2B5EF4-FFF2-40B4-BE49-F238E27FC236}">
                <a16:creationId xmlns:a16="http://schemas.microsoft.com/office/drawing/2014/main" id="{39124403-76B6-4BD3-99DB-F904669BE193}"/>
              </a:ext>
            </a:extLst>
          </p:cNvPr>
          <p:cNvSpPr/>
          <p:nvPr/>
        </p:nvSpPr>
        <p:spPr>
          <a:xfrm>
            <a:off x="9698744" y="0"/>
            <a:ext cx="2493256" cy="338554"/>
          </a:xfrm>
          <a:prstGeom prst="rect">
            <a:avLst/>
          </a:prstGeom>
        </p:spPr>
        <p:txBody>
          <a:bodyPr wrap="square">
            <a:spAutoFit/>
          </a:bodyPr>
          <a:lstStyle/>
          <a:p>
            <a:r>
              <a:rPr lang="en-US" sz="1600" dirty="0" err="1"/>
              <a:t>Ilkay</a:t>
            </a:r>
            <a:r>
              <a:rPr lang="en-US" sz="1600" dirty="0"/>
              <a:t> Turk, </a:t>
            </a:r>
            <a:r>
              <a:rPr lang="en-US" sz="1600" dirty="0" err="1"/>
              <a:t>Ozgur</a:t>
            </a:r>
            <a:r>
              <a:rPr lang="en-US" sz="1600" dirty="0"/>
              <a:t> </a:t>
            </a:r>
            <a:r>
              <a:rPr lang="en-US" sz="1600" dirty="0" err="1"/>
              <a:t>Etiksen</a:t>
            </a:r>
            <a:r>
              <a:rPr lang="en-US" sz="1600" dirty="0"/>
              <a:t> </a:t>
            </a:r>
            <a:endParaRPr lang="fr-FR" sz="1600" dirty="0"/>
          </a:p>
        </p:txBody>
      </p:sp>
    </p:spTree>
    <p:extLst>
      <p:ext uri="{BB962C8B-B14F-4D97-AF65-F5344CB8AC3E}">
        <p14:creationId xmlns:p14="http://schemas.microsoft.com/office/powerpoint/2010/main" val="3984681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Finland</a:t>
            </a:r>
            <a:endParaRPr lang="fr-FR" sz="3600" b="1" dirty="0"/>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158076" y="739834"/>
            <a:ext cx="11865034" cy="6226233"/>
          </a:xfrm>
        </p:spPr>
        <p:txBody>
          <a:bodyPr>
            <a:normAutofit fontScale="92500" lnSpcReduction="10000"/>
          </a:bodyPr>
          <a:lstStyle/>
          <a:p>
            <a:pPr marL="0" indent="0">
              <a:lnSpc>
                <a:spcPct val="120000"/>
              </a:lnSpc>
              <a:spcBef>
                <a:spcPts val="600"/>
              </a:spcBef>
              <a:buNone/>
            </a:pPr>
            <a:r>
              <a:rPr lang="en-US" sz="1800" b="1" dirty="0"/>
              <a:t>Our activities in FCC in 2021 were entirely in materials physics part.</a:t>
            </a:r>
          </a:p>
          <a:p>
            <a:pPr marL="0" indent="0">
              <a:lnSpc>
                <a:spcPct val="120000"/>
              </a:lnSpc>
              <a:spcBef>
                <a:spcPts val="600"/>
              </a:spcBef>
              <a:buNone/>
            </a:pPr>
            <a:endParaRPr lang="en-US" sz="1800" dirty="0"/>
          </a:p>
          <a:p>
            <a:pPr>
              <a:lnSpc>
                <a:spcPct val="120000"/>
              </a:lnSpc>
              <a:spcBef>
                <a:spcPts val="600"/>
              </a:spcBef>
            </a:pPr>
            <a:r>
              <a:rPr lang="en-US" sz="1800" dirty="0">
                <a:solidFill>
                  <a:schemeClr val="accent1">
                    <a:lumMod val="75000"/>
                  </a:schemeClr>
                </a:solidFill>
              </a:rPr>
              <a:t>We have signed the MoU with FCC study. It includes FCC-</a:t>
            </a:r>
            <a:r>
              <a:rPr lang="en-US" sz="1800" dirty="0" err="1">
                <a:solidFill>
                  <a:schemeClr val="accent1">
                    <a:lumMod val="75000"/>
                  </a:schemeClr>
                </a:solidFill>
              </a:rPr>
              <a:t>hh</a:t>
            </a:r>
            <a:r>
              <a:rPr lang="en-US" sz="1800" dirty="0">
                <a:solidFill>
                  <a:schemeClr val="accent1">
                    <a:lumMod val="75000"/>
                  </a:schemeClr>
                </a:solidFill>
              </a:rPr>
              <a:t> and FCC-</a:t>
            </a:r>
            <a:r>
              <a:rPr lang="en-US" sz="1800" dirty="0" err="1">
                <a:solidFill>
                  <a:schemeClr val="accent1">
                    <a:lumMod val="75000"/>
                  </a:schemeClr>
                </a:solidFill>
              </a:rPr>
              <a:t>ee</a:t>
            </a:r>
            <a:r>
              <a:rPr lang="en-US" sz="1800" dirty="0">
                <a:solidFill>
                  <a:schemeClr val="accent1">
                    <a:lumMod val="75000"/>
                  </a:schemeClr>
                </a:solidFill>
              </a:rPr>
              <a:t> colliders and their detectors.</a:t>
            </a:r>
          </a:p>
          <a:p>
            <a:pPr>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1800" dirty="0">
                <a:solidFill>
                  <a:schemeClr val="accent1">
                    <a:lumMod val="75000"/>
                  </a:schemeClr>
                </a:solidFill>
              </a:rPr>
              <a:t>Currently the activity is centered around the group led by Prof. </a:t>
            </a:r>
            <a:r>
              <a:rPr lang="en-US" sz="1800" dirty="0" err="1">
                <a:solidFill>
                  <a:schemeClr val="accent1">
                    <a:lumMod val="75000"/>
                  </a:schemeClr>
                </a:solidFill>
              </a:rPr>
              <a:t>Djurabekova</a:t>
            </a:r>
            <a:r>
              <a:rPr lang="en-US" sz="1800" dirty="0">
                <a:solidFill>
                  <a:schemeClr val="accent1">
                    <a:lumMod val="75000"/>
                  </a:schemeClr>
                </a:solidFill>
              </a:rPr>
              <a:t>, and is focused on development of the superconducting RF accelerating cavities.  The same group is an active partner in large international collaboration on development of RF accelerating  structures for CLIC accelerators.</a:t>
            </a:r>
          </a:p>
          <a:p>
            <a:pPr>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1800" dirty="0">
                <a:solidFill>
                  <a:schemeClr val="accent1">
                    <a:lumMod val="75000"/>
                  </a:schemeClr>
                </a:solidFill>
              </a:rPr>
              <a:t>Contributions to PED are in planning, but not yet in practice. We contribute around 70 k€ annually to the activities related to FCC SRF cavities</a:t>
            </a:r>
          </a:p>
          <a:p>
            <a:pPr>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1800" dirty="0">
                <a:solidFill>
                  <a:schemeClr val="accent1">
                    <a:lumMod val="75000"/>
                  </a:schemeClr>
                </a:solidFill>
              </a:rPr>
              <a:t>The group collaborates with the group at CERN and are open to broaden the collaboration within the topic related to materials research problem.</a:t>
            </a:r>
          </a:p>
          <a:p>
            <a:pPr>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1800" dirty="0">
                <a:solidFill>
                  <a:schemeClr val="accent1">
                    <a:lumMod val="75000"/>
                  </a:schemeClr>
                </a:solidFill>
              </a:rPr>
              <a:t>We are a part of FCC Nordic initiative</a:t>
            </a:r>
          </a:p>
          <a:p>
            <a:pPr>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1800" dirty="0">
                <a:solidFill>
                  <a:schemeClr val="accent1">
                    <a:lumMod val="75000"/>
                  </a:schemeClr>
                </a:solidFill>
              </a:rPr>
              <a:t>Nobody involved at 15% FTE or more in PED. With accelerators we have 1 PhD student (Milad </a:t>
            </a:r>
            <a:r>
              <a:rPr lang="en-US" sz="1800" dirty="0" err="1">
                <a:solidFill>
                  <a:schemeClr val="accent1">
                    <a:lumMod val="75000"/>
                  </a:schemeClr>
                </a:solidFill>
              </a:rPr>
              <a:t>Ghaemi</a:t>
            </a:r>
            <a:r>
              <a:rPr lang="en-US" sz="1800" dirty="0">
                <a:solidFill>
                  <a:schemeClr val="accent1">
                    <a:lumMod val="75000"/>
                  </a:schemeClr>
                </a:solidFill>
              </a:rPr>
              <a:t>) and 0.5 postdoctoral researcher (Dr. Alvaro Lopez </a:t>
            </a:r>
            <a:r>
              <a:rPr lang="en-US" sz="1800" dirty="0" err="1">
                <a:solidFill>
                  <a:schemeClr val="accent1">
                    <a:lumMod val="75000"/>
                  </a:schemeClr>
                </a:solidFill>
              </a:rPr>
              <a:t>Cazalilla</a:t>
            </a:r>
            <a:r>
              <a:rPr lang="en-US" sz="1800" dirty="0">
                <a:solidFill>
                  <a:schemeClr val="accent1">
                    <a:lumMod val="75000"/>
                  </a:schemeClr>
                </a:solidFill>
              </a:rPr>
              <a:t>). Prof </a:t>
            </a:r>
            <a:r>
              <a:rPr lang="en-US" sz="1800" dirty="0" err="1">
                <a:solidFill>
                  <a:schemeClr val="accent1">
                    <a:lumMod val="75000"/>
                  </a:schemeClr>
                </a:solidFill>
              </a:rPr>
              <a:t>Djurabekova</a:t>
            </a:r>
            <a:r>
              <a:rPr lang="en-US" sz="1800" dirty="0">
                <a:solidFill>
                  <a:schemeClr val="accent1">
                    <a:lumMod val="75000"/>
                  </a:schemeClr>
                </a:solidFill>
              </a:rPr>
              <a:t> is at 10% FTE, Dr. </a:t>
            </a:r>
            <a:r>
              <a:rPr lang="en-US" sz="1800" dirty="0" err="1">
                <a:solidFill>
                  <a:schemeClr val="accent1">
                    <a:lumMod val="75000"/>
                  </a:schemeClr>
                </a:solidFill>
              </a:rPr>
              <a:t>Eryang</a:t>
            </a:r>
            <a:r>
              <a:rPr lang="en-US" sz="1800" dirty="0">
                <a:solidFill>
                  <a:schemeClr val="accent1">
                    <a:lumMod val="75000"/>
                  </a:schemeClr>
                </a:solidFill>
              </a:rPr>
              <a:t> Lu at 5%</a:t>
            </a:r>
          </a:p>
          <a:p>
            <a:pPr marL="0" indent="0">
              <a:lnSpc>
                <a:spcPct val="120000"/>
              </a:lnSpc>
              <a:spcBef>
                <a:spcPts val="600"/>
              </a:spcBef>
              <a:buNone/>
            </a:pPr>
            <a:endParaRPr lang="en-US" sz="1800" dirty="0"/>
          </a:p>
          <a:p>
            <a:pPr marL="0" indent="0">
              <a:lnSpc>
                <a:spcPct val="120000"/>
              </a:lnSpc>
              <a:spcBef>
                <a:spcPts val="600"/>
              </a:spcBef>
              <a:buNone/>
            </a:pPr>
            <a:endParaRPr lang="en-US" sz="1600" dirty="0"/>
          </a:p>
        </p:txBody>
      </p:sp>
      <p:sp>
        <p:nvSpPr>
          <p:cNvPr id="4" name="Rectangle 3">
            <a:extLst>
              <a:ext uri="{FF2B5EF4-FFF2-40B4-BE49-F238E27FC236}">
                <a16:creationId xmlns:a16="http://schemas.microsoft.com/office/drawing/2014/main" id="{EC6BADA3-7E1A-498B-BEB1-267BAF7B0E6A}"/>
              </a:ext>
            </a:extLst>
          </p:cNvPr>
          <p:cNvSpPr/>
          <p:nvPr/>
        </p:nvSpPr>
        <p:spPr>
          <a:xfrm>
            <a:off x="10945658" y="0"/>
            <a:ext cx="1199241" cy="338554"/>
          </a:xfrm>
          <a:prstGeom prst="rect">
            <a:avLst/>
          </a:prstGeom>
        </p:spPr>
        <p:txBody>
          <a:bodyPr wrap="square">
            <a:spAutoFit/>
          </a:bodyPr>
          <a:lstStyle/>
          <a:p>
            <a:r>
              <a:rPr lang="en-US" sz="1600" dirty="0" err="1"/>
              <a:t>Katri</a:t>
            </a:r>
            <a:r>
              <a:rPr lang="en-US" sz="1600" dirty="0"/>
              <a:t>  </a:t>
            </a:r>
            <a:r>
              <a:rPr lang="en-US" sz="1600" dirty="0" err="1"/>
              <a:t>Huitu</a:t>
            </a:r>
            <a:r>
              <a:rPr lang="en-US" sz="1600" dirty="0"/>
              <a:t> </a:t>
            </a:r>
            <a:endParaRPr lang="fr-FR" sz="1600" dirty="0"/>
          </a:p>
        </p:txBody>
      </p:sp>
    </p:spTree>
    <p:extLst>
      <p:ext uri="{BB962C8B-B14F-4D97-AF65-F5344CB8AC3E}">
        <p14:creationId xmlns:p14="http://schemas.microsoft.com/office/powerpoint/2010/main" val="1697181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solidFill>
                  <a:schemeClr val="tx2"/>
                </a:solidFill>
                <a:ea typeface="Open Sans Light" panose="020B0306030504020204" pitchFamily="34" charset="0"/>
                <a:cs typeface="Open Sans Light" panose="020B0306030504020204" pitchFamily="34" charset="0"/>
              </a:rPr>
              <a:t>Sweden</a:t>
            </a:r>
            <a:r>
              <a:rPr lang="fr-FR" sz="3600" b="1"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626415"/>
            <a:ext cx="11538066" cy="5757758"/>
          </a:xfrm>
        </p:spPr>
        <p:txBody>
          <a:bodyPr>
            <a:noAutofit/>
          </a:bodyPr>
          <a:lstStyle/>
          <a:p>
            <a:pPr>
              <a:lnSpc>
                <a:spcPct val="120000"/>
              </a:lnSpc>
              <a:spcBef>
                <a:spcPts val="600"/>
              </a:spcBef>
              <a:buFontTx/>
              <a:buChar char="-"/>
            </a:pPr>
            <a:r>
              <a:rPr lang="en-US" sz="1600" b="1" dirty="0">
                <a:solidFill>
                  <a:srgbClr val="C00000"/>
                </a:solidFill>
                <a:latin typeface="Calibri (Corps)"/>
                <a:ea typeface="Open Sans Light" panose="020B0306030504020204" pitchFamily="34" charset="0"/>
                <a:cs typeface="Open Sans Light" panose="020B0306030504020204" pitchFamily="34" charset="0"/>
              </a:rPr>
              <a:t>Uppsala</a:t>
            </a:r>
            <a:r>
              <a:rPr lang="en-US" sz="1600" dirty="0">
                <a:latin typeface="Calibri (Corps)"/>
                <a:ea typeface="Open Sans Light" panose="020B0306030504020204" pitchFamily="34" charset="0"/>
                <a:cs typeface="Open Sans Light" panose="020B0306030504020204" pitchFamily="34" charset="0"/>
              </a:rPr>
              <a:t>: continues FCC-</a:t>
            </a:r>
            <a:r>
              <a:rPr lang="en-US" sz="1600" dirty="0" err="1">
                <a:latin typeface="Calibri (Corps)"/>
                <a:ea typeface="Open Sans Light" panose="020B0306030504020204" pitchFamily="34" charset="0"/>
                <a:cs typeface="Open Sans Light" panose="020B0306030504020204" pitchFamily="34" charset="0"/>
              </a:rPr>
              <a:t>ee</a:t>
            </a:r>
            <a:r>
              <a:rPr lang="en-US" sz="1600" dirty="0">
                <a:latin typeface="Calibri (Corps)"/>
                <a:ea typeface="Open Sans Light" panose="020B0306030504020204" pitchFamily="34" charset="0"/>
                <a:cs typeface="Open Sans Light" panose="020B0306030504020204" pitchFamily="34" charset="0"/>
              </a:rPr>
              <a:t> LLP work</a:t>
            </a:r>
          </a:p>
          <a:p>
            <a:pPr lvl="1">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Master thesis:  Rohini Sengupta (June 2021), Uppsala University. Co-supervised with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Suchita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Kulkarni </a:t>
            </a:r>
            <a:r>
              <a:rPr lang="en-US" sz="1600" dirty="0">
                <a:latin typeface="Calibri (Corps)"/>
                <a:ea typeface="Open Sans Light" panose="020B0306030504020204" pitchFamily="34" charset="0"/>
                <a:cs typeface="Open Sans Light" panose="020B0306030504020204" pitchFamily="34" charset="0"/>
              </a:rPr>
              <a:t>“</a:t>
            </a:r>
            <a:r>
              <a:rPr lang="en-US" sz="1600" dirty="0">
                <a:latin typeface="Calibri (Corps)"/>
                <a:ea typeface="Open Sans Light" panose="020B0306030504020204" pitchFamily="34" charset="0"/>
                <a:cs typeface="Open Sans Light" panose="020B0306030504020204" pitchFamily="34" charset="0"/>
                <a:hlinkClick r:id="rId2"/>
              </a:rPr>
              <a:t>Towards Vertexing Studies of Heavy Neutral Leptons with the Future Circular Collider at CERN</a:t>
            </a:r>
            <a:r>
              <a:rPr lang="en-US" sz="1600" dirty="0">
                <a:latin typeface="Calibri (Corps)"/>
                <a:ea typeface="Open Sans Light" panose="020B0306030504020204" pitchFamily="34" charset="0"/>
                <a:cs typeface="Open Sans Light" panose="020B0306030504020204" pitchFamily="34" charset="0"/>
              </a:rPr>
              <a:t>”</a:t>
            </a:r>
          </a:p>
          <a:p>
            <a:pPr lvl="1">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Project: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Lovisa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Ryagaard</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and Nils Eriksson (January 2022) Uppsala University. Co-supervised with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Suchita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Kulkarni and Juliette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Alimena</a:t>
            </a:r>
            <a:r>
              <a:rPr lang="en-US" sz="1600" dirty="0">
                <a:latin typeface="Calibri (Corps)"/>
                <a:ea typeface="Open Sans Light" panose="020B0306030504020204" pitchFamily="34" charset="0"/>
                <a:cs typeface="Open Sans Light" panose="020B0306030504020204" pitchFamily="34" charset="0"/>
              </a:rPr>
              <a:t> – ‘</a:t>
            </a:r>
            <a:r>
              <a:rPr lang="en-US" sz="1600" u="sng" dirty="0">
                <a:solidFill>
                  <a:schemeClr val="accent1">
                    <a:lumMod val="75000"/>
                  </a:schemeClr>
                </a:solidFill>
                <a:latin typeface="Calibri (Corps)"/>
                <a:ea typeface="Open Sans Light" panose="020B0306030504020204" pitchFamily="34" charset="0"/>
                <a:cs typeface="Open Sans Light" panose="020B0306030504020204" pitchFamily="34" charset="0"/>
              </a:rPr>
              <a:t>’Simulation of long-lived Heavy Neutral Leptons and Axion-Like Particles at the FCC-</a:t>
            </a:r>
            <a:r>
              <a:rPr lang="en-US" sz="1600" u="sng" dirty="0" err="1">
                <a:solidFill>
                  <a:schemeClr val="accent1">
                    <a:lumMod val="75000"/>
                  </a:schemeClr>
                </a:solidFill>
                <a:latin typeface="Calibri (Corps)"/>
                <a:ea typeface="Open Sans Light" panose="020B0306030504020204" pitchFamily="34" charset="0"/>
                <a:cs typeface="Open Sans Light" panose="020B0306030504020204" pitchFamily="34" charset="0"/>
              </a:rPr>
              <a:t>ee</a:t>
            </a:r>
            <a:r>
              <a:rPr lang="en-US" sz="1600" dirty="0">
                <a:latin typeface="Calibri (Corps)"/>
                <a:ea typeface="Open Sans Light" panose="020B0306030504020204" pitchFamily="34" charset="0"/>
                <a:cs typeface="Open Sans Light" panose="020B0306030504020204" pitchFamily="34" charset="0"/>
              </a:rPr>
              <a:t>’’</a:t>
            </a:r>
          </a:p>
          <a:p>
            <a:pPr lvl="1">
              <a:lnSpc>
                <a:spcPct val="120000"/>
              </a:lnSpc>
              <a:spcBef>
                <a:spcPts val="600"/>
              </a:spcBef>
              <a:buFontTx/>
              <a:buChar char="-"/>
            </a:pPr>
            <a:r>
              <a:rPr lang="en-US" sz="1600" b="1" dirty="0">
                <a:solidFill>
                  <a:srgbClr val="C00000"/>
                </a:solidFill>
                <a:latin typeface="Calibri (Corps)"/>
                <a:ea typeface="Open Sans Light" panose="020B0306030504020204" pitchFamily="34" charset="0"/>
                <a:cs typeface="Open Sans Light" panose="020B0306030504020204" pitchFamily="34" charset="0"/>
              </a:rPr>
              <a:t>Master thesis ongoing</a:t>
            </a:r>
            <a:r>
              <a:rPr lang="en-US" sz="1600" dirty="0">
                <a:latin typeface="Calibri (Corps)"/>
                <a:ea typeface="Open Sans Light" panose="020B0306030504020204" pitchFamily="34" charset="0"/>
                <a:cs typeface="Open Sans Light" panose="020B0306030504020204" pitchFamily="34" charset="0"/>
              </a:rPr>
              <a:t>: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Lovisa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Ryagaard</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Uppsala University. Co-supervised with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Suchita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Kulkarni and Juliette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Alimena</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 </a:t>
            </a:r>
          </a:p>
          <a:p>
            <a:pPr lvl="1">
              <a:lnSpc>
                <a:spcPct val="120000"/>
              </a:lnSpc>
              <a:spcBef>
                <a:spcPts val="600"/>
              </a:spcBef>
              <a:buFontTx/>
              <a:buChar char="-"/>
            </a:pPr>
            <a:endParaRPr lang="en-US" sz="1600" dirty="0">
              <a:latin typeface="Calibri (Corps)"/>
              <a:ea typeface="Open Sans Light" panose="020B0306030504020204" pitchFamily="34" charset="0"/>
              <a:cs typeface="Open Sans Light" panose="020B0306030504020204" pitchFamily="34" charset="0"/>
            </a:endParaRPr>
          </a:p>
          <a:p>
            <a:pPr>
              <a:lnSpc>
                <a:spcPct val="120000"/>
              </a:lnSpc>
              <a:spcBef>
                <a:spcPts val="600"/>
              </a:spcBef>
              <a:buFontTx/>
              <a:buChar char="-"/>
            </a:pPr>
            <a:r>
              <a:rPr lang="en-US" sz="1600" dirty="0">
                <a:latin typeface="Calibri (Corps)"/>
                <a:ea typeface="Open Sans Light" panose="020B0306030504020204" pitchFamily="34" charset="0"/>
                <a:cs typeface="Open Sans Light" panose="020B0306030504020204" pitchFamily="34" charset="0"/>
              </a:rPr>
              <a:t>MOU signed by Sweden already: </a:t>
            </a:r>
            <a:r>
              <a:rPr lang="en-US" sz="1600" b="1" dirty="0">
                <a:latin typeface="Calibri (Corps)"/>
                <a:ea typeface="Open Sans Light" panose="020B0306030504020204" pitchFamily="34" charset="0"/>
                <a:cs typeface="Open Sans Light" panose="020B0306030504020204" pitchFamily="34" charset="0"/>
              </a:rPr>
              <a:t>Unclear about the Addenda</a:t>
            </a:r>
          </a:p>
          <a:p>
            <a:pPr>
              <a:lnSpc>
                <a:spcPct val="120000"/>
              </a:lnSpc>
              <a:spcBef>
                <a:spcPts val="600"/>
              </a:spcBef>
              <a:buFontTx/>
              <a:buChar char="-"/>
            </a:pPr>
            <a:r>
              <a:rPr lang="en-US" sz="1600" b="1" dirty="0">
                <a:latin typeface="Calibri (Corps)"/>
                <a:ea typeface="Open Sans Light" panose="020B0306030504020204" pitchFamily="34" charset="0"/>
                <a:cs typeface="Open Sans Light" panose="020B0306030504020204" pitchFamily="34" charset="0"/>
              </a:rPr>
              <a:t>Accelerator community of Sweden expressed interest in following up on FCC back in 2020, not followed up </a:t>
            </a:r>
          </a:p>
          <a:p>
            <a:pPr>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Not much discussion on FCC vs. other </a:t>
            </a:r>
            <a:r>
              <a:rPr lang="en-US" sz="1600" dirty="0" err="1">
                <a:solidFill>
                  <a:schemeClr val="accent1">
                    <a:lumMod val="75000"/>
                  </a:schemeClr>
                </a:solidFill>
                <a:latin typeface="Calibri (Corps)"/>
                <a:ea typeface="Open Sans Light" panose="020B0306030504020204" pitchFamily="34" charset="0"/>
                <a:cs typeface="Open Sans Light" panose="020B0306030504020204" pitchFamily="34" charset="0"/>
              </a:rPr>
              <a:t>ee</a:t>
            </a: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-colliders in Sweden, </a:t>
            </a:r>
            <a:r>
              <a:rPr lang="en-US" sz="1600" b="1" dirty="0">
                <a:solidFill>
                  <a:schemeClr val="accent1">
                    <a:lumMod val="75000"/>
                  </a:schemeClr>
                </a:solidFill>
                <a:latin typeface="Calibri (Corps)"/>
                <a:ea typeface="Open Sans Light" panose="020B0306030504020204" pitchFamily="34" charset="0"/>
                <a:cs typeface="Open Sans Light" panose="020B0306030504020204" pitchFamily="34" charset="0"/>
              </a:rPr>
              <a:t>most visible effort at the moment: FCC-</a:t>
            </a:r>
            <a:r>
              <a:rPr lang="en-US" sz="1600" b="1" dirty="0" err="1">
                <a:solidFill>
                  <a:schemeClr val="accent1">
                    <a:lumMod val="75000"/>
                  </a:schemeClr>
                </a:solidFill>
                <a:latin typeface="Calibri (Corps)"/>
                <a:ea typeface="Open Sans Light" panose="020B0306030504020204" pitchFamily="34" charset="0"/>
                <a:cs typeface="Open Sans Light" panose="020B0306030504020204" pitchFamily="34" charset="0"/>
              </a:rPr>
              <a:t>ee</a:t>
            </a:r>
            <a:r>
              <a:rPr lang="en-US" sz="1600" b="1" dirty="0">
                <a:solidFill>
                  <a:schemeClr val="accent1">
                    <a:lumMod val="75000"/>
                  </a:schemeClr>
                </a:solidFill>
                <a:latin typeface="Calibri (Corps)"/>
                <a:ea typeface="Open Sans Light" panose="020B0306030504020204" pitchFamily="34" charset="0"/>
                <a:cs typeface="Open Sans Light" panose="020B0306030504020204" pitchFamily="34" charset="0"/>
              </a:rPr>
              <a:t> </a:t>
            </a:r>
          </a:p>
          <a:p>
            <a:pPr>
              <a:lnSpc>
                <a:spcPct val="120000"/>
              </a:lnSpc>
              <a:spcBef>
                <a:spcPts val="600"/>
              </a:spcBef>
              <a:buFontTx/>
              <a:buChar char="-"/>
            </a:pPr>
            <a:endParaRPr lang="en-US" sz="1600" b="1" dirty="0">
              <a:latin typeface="Calibri (Corps)"/>
              <a:ea typeface="Open Sans Light" panose="020B0306030504020204" pitchFamily="34" charset="0"/>
              <a:cs typeface="Open Sans Light" panose="020B0306030504020204" pitchFamily="34" charset="0"/>
            </a:endParaRPr>
          </a:p>
          <a:p>
            <a:pPr>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Resources (human and funds) that the labs in Sweden plan to commit for FCC PED in 2022 and 2023</a:t>
            </a:r>
          </a:p>
          <a:p>
            <a:pPr lvl="1">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Unclear, depending on funding </a:t>
            </a:r>
          </a:p>
          <a:p>
            <a:pPr>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1/3 funding proposals submitted in 2021 mentioning FCC approved </a:t>
            </a:r>
          </a:p>
          <a:p>
            <a:pPr lvl="1">
              <a:lnSpc>
                <a:spcPct val="120000"/>
              </a:lnSpc>
              <a:spcBef>
                <a:spcPts val="600"/>
              </a:spcBef>
              <a:buFontTx/>
              <a:buChar char="-"/>
            </a:pPr>
            <a:r>
              <a:rPr lang="en-US" sz="1600" b="1" dirty="0">
                <a:solidFill>
                  <a:srgbClr val="C00000"/>
                </a:solidFill>
                <a:latin typeface="Calibri (Corps)"/>
                <a:ea typeface="Open Sans Light" panose="020B0306030504020204" pitchFamily="34" charset="0"/>
                <a:cs typeface="Open Sans Light" panose="020B0306030504020204" pitchFamily="34" charset="0"/>
              </a:rPr>
              <a:t>One open postdoc position in Uppsala, with particle FCC description </a:t>
            </a:r>
          </a:p>
          <a:p>
            <a:pPr>
              <a:lnSpc>
                <a:spcPct val="120000"/>
              </a:lnSpc>
              <a:spcBef>
                <a:spcPts val="600"/>
              </a:spcBef>
              <a:buFontTx/>
              <a:buChar char="-"/>
            </a:pPr>
            <a:r>
              <a:rPr lang="en-US" sz="1600" dirty="0">
                <a:solidFill>
                  <a:schemeClr val="accent1">
                    <a:lumMod val="75000"/>
                  </a:schemeClr>
                </a:solidFill>
                <a:latin typeface="Calibri (Corps)"/>
                <a:ea typeface="Open Sans Light" panose="020B0306030504020204" pitchFamily="34" charset="0"/>
                <a:cs typeface="Open Sans Light" panose="020B0306030504020204" pitchFamily="34" charset="0"/>
              </a:rPr>
              <a:t>Nordic FCC workshops in mind, but no advances after the first Nordic day in 2021</a:t>
            </a:r>
          </a:p>
          <a:p>
            <a:pPr>
              <a:lnSpc>
                <a:spcPct val="120000"/>
              </a:lnSpc>
              <a:spcBef>
                <a:spcPts val="600"/>
              </a:spcBef>
              <a:buFontTx/>
              <a:buChar char="-"/>
            </a:pPr>
            <a:r>
              <a:rPr lang="en-US" sz="1600" b="1" dirty="0">
                <a:solidFill>
                  <a:schemeClr val="accent1">
                    <a:lumMod val="75000"/>
                  </a:schemeClr>
                </a:solidFill>
                <a:latin typeface="Calibri (Corps)"/>
                <a:ea typeface="Open Sans Light" panose="020B0306030504020204" pitchFamily="34" charset="0"/>
                <a:cs typeface="Open Sans Light" panose="020B0306030504020204" pitchFamily="34" charset="0"/>
              </a:rPr>
              <a:t>Clear interest in a Nordic Cluster, second Nordic day soon could be a good idea</a:t>
            </a:r>
            <a:endParaRPr lang="en-US" sz="1800" b="1" dirty="0">
              <a:solidFill>
                <a:schemeClr val="accent1">
                  <a:lumMod val="75000"/>
                </a:schemeClr>
              </a:solidFill>
              <a:latin typeface="Calibri (Corps)"/>
              <a:ea typeface="Open Sans Light" panose="020B0306030504020204" pitchFamily="34" charset="0"/>
              <a:cs typeface="Open Sans Light" panose="020B0306030504020204" pitchFamily="34" charset="0"/>
            </a:endParaRPr>
          </a:p>
        </p:txBody>
      </p:sp>
      <p:sp>
        <p:nvSpPr>
          <p:cNvPr id="4" name="Rectangle 3">
            <a:extLst>
              <a:ext uri="{FF2B5EF4-FFF2-40B4-BE49-F238E27FC236}">
                <a16:creationId xmlns:a16="http://schemas.microsoft.com/office/drawing/2014/main" id="{81B778DE-39FA-4F60-AD79-23671DBEBE23}"/>
              </a:ext>
            </a:extLst>
          </p:cNvPr>
          <p:cNvSpPr/>
          <p:nvPr/>
        </p:nvSpPr>
        <p:spPr>
          <a:xfrm>
            <a:off x="9900458" y="0"/>
            <a:ext cx="2244442" cy="338554"/>
          </a:xfrm>
          <a:prstGeom prst="rect">
            <a:avLst/>
          </a:prstGeom>
        </p:spPr>
        <p:txBody>
          <a:bodyPr wrap="square">
            <a:spAutoFit/>
          </a:bodyPr>
          <a:lstStyle/>
          <a:p>
            <a:r>
              <a:rPr lang="en-US" sz="1600" dirty="0"/>
              <a:t>Rebeca Gonzalez Suarez </a:t>
            </a:r>
            <a:endParaRPr lang="fr-FR" sz="1600" dirty="0"/>
          </a:p>
        </p:txBody>
      </p:sp>
    </p:spTree>
    <p:extLst>
      <p:ext uri="{BB962C8B-B14F-4D97-AF65-F5344CB8AC3E}">
        <p14:creationId xmlns:p14="http://schemas.microsoft.com/office/powerpoint/2010/main" val="4679874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34931"/>
            <a:ext cx="10723418" cy="766452"/>
          </a:xfrm>
        </p:spPr>
        <p:txBody>
          <a:bodyPr>
            <a:normAutofit/>
          </a:bodyPr>
          <a:lstStyle/>
          <a:p>
            <a:pPr algn="ctr"/>
            <a:r>
              <a:rPr lang="fr-FR" sz="3600" b="1" dirty="0" err="1"/>
              <a:t>Denmark</a:t>
            </a:r>
            <a:endParaRPr lang="fr-FR" sz="3600" b="1" dirty="0"/>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739836"/>
            <a:ext cx="11538066" cy="6367549"/>
          </a:xfrm>
        </p:spPr>
        <p:txBody>
          <a:bodyPr>
            <a:noAutofit/>
          </a:bodyPr>
          <a:lstStyle/>
          <a:p>
            <a:pPr marL="0" indent="0">
              <a:lnSpc>
                <a:spcPct val="100000"/>
              </a:lnSpc>
              <a:spcBef>
                <a:spcPts val="600"/>
              </a:spcBef>
              <a:buNone/>
            </a:pPr>
            <a:r>
              <a:rPr lang="en-US" sz="1600" dirty="0"/>
              <a:t>What were the Physics-</a:t>
            </a:r>
            <a:r>
              <a:rPr lang="en-US" sz="1600" dirty="0" err="1"/>
              <a:t>Expts</a:t>
            </a:r>
            <a:r>
              <a:rPr lang="en-US" sz="1600" dirty="0"/>
              <a:t> and Detectors (PED)  Activities in 2021  in your country (type and FTE) ?</a:t>
            </a:r>
          </a:p>
          <a:p>
            <a:pPr marL="0" indent="0">
              <a:lnSpc>
                <a:spcPct val="100000"/>
              </a:lnSpc>
              <a:spcBef>
                <a:spcPts val="600"/>
              </a:spcBef>
              <a:buNone/>
            </a:pPr>
            <a:r>
              <a:rPr lang="en-US" sz="1600" dirty="0">
                <a:solidFill>
                  <a:schemeClr val="accent5">
                    <a:lumMod val="75000"/>
                  </a:schemeClr>
                </a:solidFill>
              </a:rPr>
              <a:t>- Definition of and Coordinating role for Detector Concepts activity (0.3 FTE)</a:t>
            </a:r>
          </a:p>
          <a:p>
            <a:pPr marL="0" indent="0">
              <a:lnSpc>
                <a:spcPct val="100000"/>
              </a:lnSpc>
              <a:spcBef>
                <a:spcPts val="600"/>
              </a:spcBef>
              <a:buNone/>
            </a:pPr>
            <a:r>
              <a:rPr lang="en-US" sz="1600" dirty="0"/>
              <a:t>What is the situation with the MOU and Addenda for your country ? Are there commitments related to PED ?</a:t>
            </a:r>
          </a:p>
          <a:p>
            <a:pPr>
              <a:lnSpc>
                <a:spcPct val="100000"/>
              </a:lnSpc>
              <a:spcBef>
                <a:spcPts val="600"/>
              </a:spcBef>
              <a:buFontTx/>
              <a:buChar char="-"/>
            </a:pPr>
            <a:r>
              <a:rPr lang="en-US" sz="1600" dirty="0">
                <a:solidFill>
                  <a:schemeClr val="accent5">
                    <a:lumMod val="75000"/>
                  </a:schemeClr>
                </a:solidFill>
              </a:rPr>
              <a:t>MoU being signed, Addendum to be formulated</a:t>
            </a:r>
          </a:p>
          <a:p>
            <a:pPr>
              <a:lnSpc>
                <a:spcPct val="100000"/>
              </a:lnSpc>
              <a:spcBef>
                <a:spcPts val="600"/>
              </a:spcBef>
              <a:buFontTx/>
              <a:buChar char="-"/>
            </a:pPr>
            <a:endParaRPr lang="en-US" sz="1600" dirty="0">
              <a:solidFill>
                <a:schemeClr val="accent5">
                  <a:lumMod val="75000"/>
                </a:schemeClr>
              </a:solidFill>
            </a:endParaRPr>
          </a:p>
          <a:p>
            <a:pPr marL="0" indent="0">
              <a:lnSpc>
                <a:spcPct val="100000"/>
              </a:lnSpc>
              <a:spcBef>
                <a:spcPts val="600"/>
              </a:spcBef>
              <a:buNone/>
            </a:pPr>
            <a:r>
              <a:rPr lang="en-US" sz="1600" dirty="0"/>
              <a:t>Relations between PED and the Accelerator community working on FCC ?</a:t>
            </a:r>
          </a:p>
          <a:p>
            <a:pPr marL="0" indent="0">
              <a:lnSpc>
                <a:spcPct val="100000"/>
              </a:lnSpc>
              <a:spcBef>
                <a:spcPts val="600"/>
              </a:spcBef>
              <a:buNone/>
            </a:pPr>
            <a:r>
              <a:rPr lang="fr-FR" sz="1600" dirty="0">
                <a:solidFill>
                  <a:schemeClr val="accent5">
                    <a:lumMod val="75000"/>
                  </a:schemeClr>
                </a:solidFill>
              </a:rPr>
              <a:t>- No </a:t>
            </a:r>
            <a:r>
              <a:rPr lang="fr-FR" sz="1600" dirty="0" err="1">
                <a:solidFill>
                  <a:schemeClr val="accent5">
                    <a:lumMod val="75000"/>
                  </a:schemeClr>
                </a:solidFill>
              </a:rPr>
              <a:t>accelerator</a:t>
            </a:r>
            <a:r>
              <a:rPr lang="fr-FR" sz="1600" dirty="0">
                <a:solidFill>
                  <a:schemeClr val="accent5">
                    <a:lumMod val="75000"/>
                  </a:schemeClr>
                </a:solidFill>
              </a:rPr>
              <a:t> </a:t>
            </a:r>
            <a:r>
              <a:rPr lang="fr-FR" sz="1600" dirty="0" err="1">
                <a:solidFill>
                  <a:schemeClr val="accent5">
                    <a:lumMod val="75000"/>
                  </a:schemeClr>
                </a:solidFill>
              </a:rPr>
              <a:t>community</a:t>
            </a:r>
            <a:r>
              <a:rPr lang="fr-FR" sz="1600" dirty="0">
                <a:solidFill>
                  <a:schemeClr val="accent5">
                    <a:lumMod val="75000"/>
                  </a:schemeClr>
                </a:solidFill>
              </a:rPr>
              <a:t> in DK</a:t>
            </a:r>
          </a:p>
          <a:p>
            <a:pPr marL="0" indent="0">
              <a:lnSpc>
                <a:spcPct val="100000"/>
              </a:lnSpc>
              <a:spcBef>
                <a:spcPts val="600"/>
              </a:spcBef>
              <a:buNone/>
            </a:pPr>
            <a:r>
              <a:rPr lang="en-US" sz="1600" dirty="0"/>
              <a:t>How is the FCC vs. other </a:t>
            </a:r>
            <a:r>
              <a:rPr lang="en-US" sz="1600" dirty="0" err="1"/>
              <a:t>ee</a:t>
            </a:r>
            <a:r>
              <a:rPr lang="en-US" sz="1600" dirty="0"/>
              <a:t>-colliders situation evolving in your country ?</a:t>
            </a:r>
          </a:p>
          <a:p>
            <a:pPr>
              <a:lnSpc>
                <a:spcPct val="100000"/>
              </a:lnSpc>
              <a:spcBef>
                <a:spcPts val="600"/>
              </a:spcBef>
              <a:buFontTx/>
              <a:buChar char="-"/>
            </a:pPr>
            <a:r>
              <a:rPr lang="en-US" sz="1600" dirty="0">
                <a:solidFill>
                  <a:schemeClr val="accent5">
                    <a:lumMod val="75000"/>
                  </a:schemeClr>
                </a:solidFill>
              </a:rPr>
              <a:t>In 2021, two FCC-</a:t>
            </a:r>
            <a:r>
              <a:rPr lang="en-US" sz="1600" dirty="0" err="1">
                <a:solidFill>
                  <a:schemeClr val="accent5">
                    <a:lumMod val="75000"/>
                  </a:schemeClr>
                </a:solidFill>
              </a:rPr>
              <a:t>ee</a:t>
            </a:r>
            <a:r>
              <a:rPr lang="en-US" sz="1600" dirty="0">
                <a:solidFill>
                  <a:schemeClr val="accent5">
                    <a:lumMod val="75000"/>
                  </a:schemeClr>
                </a:solidFill>
              </a:rPr>
              <a:t> MSc projects. No other </a:t>
            </a:r>
            <a:r>
              <a:rPr lang="en-US" sz="1600" dirty="0" err="1">
                <a:solidFill>
                  <a:schemeClr val="accent5">
                    <a:lumMod val="75000"/>
                  </a:schemeClr>
                </a:solidFill>
              </a:rPr>
              <a:t>ee</a:t>
            </a:r>
            <a:r>
              <a:rPr lang="en-US" sz="1600" dirty="0">
                <a:solidFill>
                  <a:schemeClr val="accent5">
                    <a:lumMod val="75000"/>
                  </a:schemeClr>
                </a:solidFill>
              </a:rPr>
              <a:t> activity in DK </a:t>
            </a:r>
          </a:p>
          <a:p>
            <a:pPr>
              <a:lnSpc>
                <a:spcPct val="100000"/>
              </a:lnSpc>
              <a:spcBef>
                <a:spcPts val="600"/>
              </a:spcBef>
              <a:buFontTx/>
              <a:buChar char="-"/>
            </a:pPr>
            <a:endParaRPr lang="en-US" sz="1600" dirty="0">
              <a:solidFill>
                <a:schemeClr val="accent5">
                  <a:lumMod val="75000"/>
                </a:schemeClr>
              </a:solidFill>
            </a:endParaRPr>
          </a:p>
          <a:p>
            <a:pPr marL="0" indent="0">
              <a:lnSpc>
                <a:spcPct val="100000"/>
              </a:lnSpc>
              <a:spcBef>
                <a:spcPts val="600"/>
              </a:spcBef>
              <a:buNone/>
            </a:pPr>
            <a:r>
              <a:rPr lang="en-US" sz="1600" dirty="0"/>
              <a:t>Estimate of the resources (human and funds) that the labs in your country or your national institute plan to commit for FCC PED in 2022 and 2023 ?</a:t>
            </a:r>
          </a:p>
          <a:p>
            <a:pPr>
              <a:lnSpc>
                <a:spcPct val="100000"/>
              </a:lnSpc>
              <a:spcBef>
                <a:spcPts val="600"/>
              </a:spcBef>
              <a:buFontTx/>
              <a:buChar char="-"/>
            </a:pPr>
            <a:r>
              <a:rPr lang="en-US" sz="1600" dirty="0">
                <a:solidFill>
                  <a:schemeClr val="accent5">
                    <a:lumMod val="75000"/>
                  </a:schemeClr>
                </a:solidFill>
              </a:rPr>
              <a:t>As previous years</a:t>
            </a:r>
          </a:p>
          <a:p>
            <a:pPr>
              <a:lnSpc>
                <a:spcPct val="100000"/>
              </a:lnSpc>
              <a:spcBef>
                <a:spcPts val="600"/>
              </a:spcBef>
              <a:buFontTx/>
              <a:buChar char="-"/>
            </a:pPr>
            <a:endParaRPr lang="en-US" sz="1600" dirty="0">
              <a:solidFill>
                <a:schemeClr val="accent5">
                  <a:lumMod val="75000"/>
                </a:schemeClr>
              </a:solidFill>
            </a:endParaRPr>
          </a:p>
          <a:p>
            <a:pPr marL="0" indent="0">
              <a:lnSpc>
                <a:spcPct val="100000"/>
              </a:lnSpc>
              <a:spcBef>
                <a:spcPts val="600"/>
              </a:spcBef>
              <a:buNone/>
            </a:pPr>
            <a:r>
              <a:rPr lang="en-US" sz="1600" dirty="0"/>
              <a:t>Do you plan a National (or Regional ) FCC workshops in 2022?           </a:t>
            </a:r>
            <a:r>
              <a:rPr lang="en-US" sz="1600" dirty="0">
                <a:solidFill>
                  <a:schemeClr val="accent5">
                    <a:lumMod val="75000"/>
                  </a:schemeClr>
                </a:solidFill>
              </a:rPr>
              <a:t> ?</a:t>
            </a:r>
          </a:p>
          <a:p>
            <a:pPr marL="0" indent="0">
              <a:lnSpc>
                <a:spcPct val="100000"/>
              </a:lnSpc>
              <a:spcBef>
                <a:spcPts val="600"/>
              </a:spcBef>
              <a:buNone/>
            </a:pPr>
            <a:r>
              <a:rPr lang="en-US" sz="1600" dirty="0"/>
              <a:t>Are you building or planning to join a Regional FCC “cluster” with neighboring nations (cf. Nordic countries) ?         </a:t>
            </a:r>
            <a:r>
              <a:rPr lang="en-US" sz="1600" dirty="0">
                <a:solidFill>
                  <a:schemeClr val="accent5">
                    <a:lumMod val="75000"/>
                  </a:schemeClr>
                </a:solidFill>
              </a:rPr>
              <a:t>  - N/A</a:t>
            </a:r>
          </a:p>
          <a:p>
            <a:pPr marL="0" indent="0">
              <a:lnSpc>
                <a:spcPct val="100000"/>
              </a:lnSpc>
              <a:spcBef>
                <a:spcPts val="600"/>
              </a:spcBef>
              <a:buNone/>
            </a:pPr>
            <a:endParaRPr lang="en-US" sz="1600" dirty="0">
              <a:solidFill>
                <a:schemeClr val="accent5">
                  <a:lumMod val="75000"/>
                </a:schemeClr>
              </a:solidFill>
            </a:endParaRPr>
          </a:p>
          <a:p>
            <a:pPr marL="0" indent="0">
              <a:lnSpc>
                <a:spcPct val="100000"/>
              </a:lnSpc>
              <a:spcBef>
                <a:spcPts val="600"/>
              </a:spcBef>
              <a:buNone/>
            </a:pPr>
            <a:r>
              <a:rPr lang="en-US" sz="1600" dirty="0"/>
              <a:t>Can you list the persons involved at 15% FTE or more in PED activities in your country</a:t>
            </a:r>
          </a:p>
          <a:p>
            <a:pPr>
              <a:lnSpc>
                <a:spcPct val="100000"/>
              </a:lnSpc>
              <a:spcBef>
                <a:spcPts val="600"/>
              </a:spcBef>
              <a:buFontTx/>
              <a:buChar char="-"/>
            </a:pPr>
            <a:r>
              <a:rPr lang="en-US" sz="1600" dirty="0" err="1">
                <a:solidFill>
                  <a:schemeClr val="accent5">
                    <a:lumMod val="75000"/>
                  </a:schemeClr>
                </a:solidFill>
              </a:rPr>
              <a:t>Mogens</a:t>
            </a:r>
            <a:r>
              <a:rPr lang="en-US" sz="1600" dirty="0">
                <a:solidFill>
                  <a:schemeClr val="accent5">
                    <a:lumMod val="75000"/>
                  </a:schemeClr>
                </a:solidFill>
              </a:rPr>
              <a:t> Dam,   </a:t>
            </a:r>
            <a:r>
              <a:rPr lang="en-US" sz="1600" dirty="0" err="1">
                <a:solidFill>
                  <a:schemeClr val="accent5">
                    <a:lumMod val="75000"/>
                  </a:schemeClr>
                </a:solidFill>
              </a:rPr>
              <a:t>Jørgen</a:t>
            </a:r>
            <a:r>
              <a:rPr lang="en-US" sz="1600" dirty="0">
                <a:solidFill>
                  <a:schemeClr val="accent5">
                    <a:lumMod val="75000"/>
                  </a:schemeClr>
                </a:solidFill>
              </a:rPr>
              <a:t> Beck Hansen (supervision of MSc project)</a:t>
            </a:r>
          </a:p>
          <a:p>
            <a:pPr marL="0" indent="0">
              <a:lnSpc>
                <a:spcPct val="100000"/>
              </a:lnSpc>
              <a:spcBef>
                <a:spcPts val="600"/>
              </a:spcBef>
              <a:buNone/>
            </a:pPr>
            <a:endParaRPr lang="en-US" sz="1600" dirty="0"/>
          </a:p>
          <a:p>
            <a:pPr marL="0" indent="0">
              <a:lnSpc>
                <a:spcPct val="100000"/>
              </a:lnSpc>
              <a:spcBef>
                <a:spcPts val="600"/>
              </a:spcBef>
              <a:buNone/>
            </a:pPr>
            <a:endParaRPr lang="en-US" sz="1600" dirty="0"/>
          </a:p>
          <a:p>
            <a:pPr marL="0" indent="0">
              <a:lnSpc>
                <a:spcPct val="100000"/>
              </a:lnSpc>
              <a:spcBef>
                <a:spcPts val="600"/>
              </a:spcBef>
              <a:buNone/>
            </a:pPr>
            <a:endParaRPr lang="en-US" sz="1600" dirty="0"/>
          </a:p>
          <a:p>
            <a:pPr marL="0" indent="0">
              <a:lnSpc>
                <a:spcPct val="100000"/>
              </a:lnSpc>
              <a:spcBef>
                <a:spcPts val="600"/>
              </a:spcBef>
              <a:buNone/>
            </a:pPr>
            <a:endParaRPr lang="en-US" sz="1600" dirty="0"/>
          </a:p>
        </p:txBody>
      </p:sp>
      <p:sp>
        <p:nvSpPr>
          <p:cNvPr id="4" name="Rectangle 3">
            <a:extLst>
              <a:ext uri="{FF2B5EF4-FFF2-40B4-BE49-F238E27FC236}">
                <a16:creationId xmlns:a16="http://schemas.microsoft.com/office/drawing/2014/main" id="{7544147D-97CA-4819-85E6-AE417FE7345B}"/>
              </a:ext>
            </a:extLst>
          </p:cNvPr>
          <p:cNvSpPr/>
          <p:nvPr/>
        </p:nvSpPr>
        <p:spPr>
          <a:xfrm>
            <a:off x="10474036" y="0"/>
            <a:ext cx="1670863" cy="338554"/>
          </a:xfrm>
          <a:prstGeom prst="rect">
            <a:avLst/>
          </a:prstGeom>
        </p:spPr>
        <p:txBody>
          <a:bodyPr wrap="square">
            <a:spAutoFit/>
          </a:bodyPr>
          <a:lstStyle/>
          <a:p>
            <a:r>
              <a:rPr lang="en-US" sz="1600" dirty="0" err="1"/>
              <a:t>Mogens</a:t>
            </a:r>
            <a:r>
              <a:rPr lang="en-US" sz="1600" dirty="0"/>
              <a:t> Dam </a:t>
            </a:r>
            <a:endParaRPr lang="fr-FR" sz="1600" dirty="0"/>
          </a:p>
        </p:txBody>
      </p:sp>
    </p:spTree>
    <p:extLst>
      <p:ext uri="{BB962C8B-B14F-4D97-AF65-F5344CB8AC3E}">
        <p14:creationId xmlns:p14="http://schemas.microsoft.com/office/powerpoint/2010/main" val="31118643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contenu 5">
            <a:extLst>
              <a:ext uri="{FF2B5EF4-FFF2-40B4-BE49-F238E27FC236}">
                <a16:creationId xmlns:a16="http://schemas.microsoft.com/office/drawing/2014/main" id="{44F45C8A-4D38-4CC7-BF0D-AEF7939785B6}"/>
              </a:ext>
            </a:extLst>
          </p:cNvPr>
          <p:cNvSpPr>
            <a:spLocks noGrp="1"/>
          </p:cNvSpPr>
          <p:nvPr>
            <p:ph idx="1"/>
          </p:nvPr>
        </p:nvSpPr>
        <p:spPr/>
        <p:txBody>
          <a:bodyPr/>
          <a:lstStyle/>
          <a:p>
            <a:endParaRPr lang="fr-FR"/>
          </a:p>
        </p:txBody>
      </p:sp>
      <p:pic>
        <p:nvPicPr>
          <p:cNvPr id="7" name="Image 6">
            <a:extLst>
              <a:ext uri="{FF2B5EF4-FFF2-40B4-BE49-F238E27FC236}">
                <a16:creationId xmlns:a16="http://schemas.microsoft.com/office/drawing/2014/main" id="{ED393D9D-4982-44DE-9B0C-8CF0B8FD593B}"/>
              </a:ext>
            </a:extLst>
          </p:cNvPr>
          <p:cNvPicPr>
            <a:picLocks noChangeAspect="1"/>
          </p:cNvPicPr>
          <p:nvPr/>
        </p:nvPicPr>
        <p:blipFill>
          <a:blip r:embed="rId2"/>
          <a:stretch>
            <a:fillRect/>
          </a:stretch>
        </p:blipFill>
        <p:spPr>
          <a:xfrm>
            <a:off x="775545" y="1255222"/>
            <a:ext cx="10640910" cy="5231730"/>
          </a:xfrm>
          <a:prstGeom prst="rect">
            <a:avLst/>
          </a:prstGeom>
        </p:spPr>
      </p:pic>
      <p:sp>
        <p:nvSpPr>
          <p:cNvPr id="8" name="Titre 1">
            <a:extLst>
              <a:ext uri="{FF2B5EF4-FFF2-40B4-BE49-F238E27FC236}">
                <a16:creationId xmlns:a16="http://schemas.microsoft.com/office/drawing/2014/main" id="{A6F10EF8-2100-43A3-A359-1BC5C079DFE8}"/>
              </a:ext>
            </a:extLst>
          </p:cNvPr>
          <p:cNvSpPr>
            <a:spLocks noGrp="1"/>
          </p:cNvSpPr>
          <p:nvPr>
            <p:ph type="title"/>
          </p:nvPr>
        </p:nvSpPr>
        <p:spPr>
          <a:xfrm>
            <a:off x="931025" y="-43244"/>
            <a:ext cx="10723418" cy="766452"/>
          </a:xfrm>
        </p:spPr>
        <p:txBody>
          <a:bodyPr>
            <a:normAutofit/>
          </a:bodyPr>
          <a:lstStyle/>
          <a:p>
            <a:pPr algn="ctr"/>
            <a:r>
              <a:rPr lang="fr-FR" sz="3600" b="1" dirty="0" err="1"/>
              <a:t>Poland</a:t>
            </a:r>
            <a:r>
              <a:rPr lang="fr-FR" sz="3600" b="1" dirty="0"/>
              <a:t> (1)</a:t>
            </a:r>
          </a:p>
        </p:txBody>
      </p:sp>
      <p:sp>
        <p:nvSpPr>
          <p:cNvPr id="9" name="Rectangle 8">
            <a:extLst>
              <a:ext uri="{FF2B5EF4-FFF2-40B4-BE49-F238E27FC236}">
                <a16:creationId xmlns:a16="http://schemas.microsoft.com/office/drawing/2014/main" id="{CC238F40-EAA6-42FA-A3C2-A41C36496C67}"/>
              </a:ext>
            </a:extLst>
          </p:cNvPr>
          <p:cNvSpPr/>
          <p:nvPr/>
        </p:nvSpPr>
        <p:spPr>
          <a:xfrm>
            <a:off x="10216342" y="0"/>
            <a:ext cx="1928557" cy="584775"/>
          </a:xfrm>
          <a:prstGeom prst="rect">
            <a:avLst/>
          </a:prstGeom>
        </p:spPr>
        <p:txBody>
          <a:bodyPr wrap="square">
            <a:spAutoFit/>
          </a:bodyPr>
          <a:lstStyle/>
          <a:p>
            <a:r>
              <a:rPr lang="fr-FR" sz="1600" dirty="0" err="1"/>
              <a:t>Marcin</a:t>
            </a:r>
            <a:r>
              <a:rPr lang="fr-FR" sz="1600" dirty="0"/>
              <a:t> </a:t>
            </a:r>
            <a:r>
              <a:rPr lang="fr-FR" sz="1600" dirty="0" err="1"/>
              <a:t>Chrzaszcz</a:t>
            </a:r>
            <a:r>
              <a:rPr lang="fr-FR" sz="1600" dirty="0"/>
              <a:t>, Tadeusz </a:t>
            </a:r>
            <a:r>
              <a:rPr lang="fr-FR" sz="1600" dirty="0" err="1"/>
              <a:t>Lesiak</a:t>
            </a:r>
            <a:r>
              <a:rPr lang="en-US" sz="1600" dirty="0"/>
              <a:t> </a:t>
            </a:r>
            <a:endParaRPr lang="fr-FR" sz="1600" dirty="0"/>
          </a:p>
        </p:txBody>
      </p:sp>
    </p:spTree>
    <p:extLst>
      <p:ext uri="{BB962C8B-B14F-4D97-AF65-F5344CB8AC3E}">
        <p14:creationId xmlns:p14="http://schemas.microsoft.com/office/powerpoint/2010/main" val="4075902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C68C11D-889A-4FF4-A363-1E220030C9CD}"/>
              </a:ext>
            </a:extLst>
          </p:cNvPr>
          <p:cNvSpPr>
            <a:spLocks noGrp="1"/>
          </p:cNvSpPr>
          <p:nvPr>
            <p:ph idx="1"/>
          </p:nvPr>
        </p:nvSpPr>
        <p:spPr/>
        <p:txBody>
          <a:bodyPr/>
          <a:lstStyle/>
          <a:p>
            <a:endParaRPr lang="fr-FR"/>
          </a:p>
        </p:txBody>
      </p:sp>
      <p:pic>
        <p:nvPicPr>
          <p:cNvPr id="4" name="Image 3">
            <a:extLst>
              <a:ext uri="{FF2B5EF4-FFF2-40B4-BE49-F238E27FC236}">
                <a16:creationId xmlns:a16="http://schemas.microsoft.com/office/drawing/2014/main" id="{024271A0-0721-4798-9DE4-5855C1CCC9BD}"/>
              </a:ext>
            </a:extLst>
          </p:cNvPr>
          <p:cNvPicPr>
            <a:picLocks noChangeAspect="1"/>
          </p:cNvPicPr>
          <p:nvPr/>
        </p:nvPicPr>
        <p:blipFill>
          <a:blip r:embed="rId2"/>
          <a:stretch>
            <a:fillRect/>
          </a:stretch>
        </p:blipFill>
        <p:spPr>
          <a:xfrm>
            <a:off x="952500" y="806336"/>
            <a:ext cx="10287000" cy="6010104"/>
          </a:xfrm>
          <a:prstGeom prst="rect">
            <a:avLst/>
          </a:prstGeom>
        </p:spPr>
      </p:pic>
      <p:sp>
        <p:nvSpPr>
          <p:cNvPr id="5" name="Titre 1">
            <a:extLst>
              <a:ext uri="{FF2B5EF4-FFF2-40B4-BE49-F238E27FC236}">
                <a16:creationId xmlns:a16="http://schemas.microsoft.com/office/drawing/2014/main" id="{5098416C-8AE6-42DD-8D63-E617620A3FA6}"/>
              </a:ext>
            </a:extLst>
          </p:cNvPr>
          <p:cNvSpPr>
            <a:spLocks noGrp="1"/>
          </p:cNvSpPr>
          <p:nvPr>
            <p:ph type="title"/>
          </p:nvPr>
        </p:nvSpPr>
        <p:spPr>
          <a:xfrm>
            <a:off x="931025" y="-43244"/>
            <a:ext cx="10723418" cy="766452"/>
          </a:xfrm>
        </p:spPr>
        <p:txBody>
          <a:bodyPr>
            <a:normAutofit/>
          </a:bodyPr>
          <a:lstStyle/>
          <a:p>
            <a:pPr algn="ctr"/>
            <a:r>
              <a:rPr lang="fr-FR" sz="3600" b="1" dirty="0" err="1"/>
              <a:t>Poland</a:t>
            </a:r>
            <a:r>
              <a:rPr lang="fr-FR" sz="3600" b="1" dirty="0"/>
              <a:t> (2)</a:t>
            </a:r>
          </a:p>
        </p:txBody>
      </p:sp>
      <p:sp>
        <p:nvSpPr>
          <p:cNvPr id="6" name="Rectangle 5">
            <a:extLst>
              <a:ext uri="{FF2B5EF4-FFF2-40B4-BE49-F238E27FC236}">
                <a16:creationId xmlns:a16="http://schemas.microsoft.com/office/drawing/2014/main" id="{B40F501E-1983-4499-A824-EA7081812993}"/>
              </a:ext>
            </a:extLst>
          </p:cNvPr>
          <p:cNvSpPr/>
          <p:nvPr/>
        </p:nvSpPr>
        <p:spPr>
          <a:xfrm>
            <a:off x="9925396" y="6176963"/>
            <a:ext cx="1886989" cy="8639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a:extLst>
              <a:ext uri="{FF2B5EF4-FFF2-40B4-BE49-F238E27FC236}">
                <a16:creationId xmlns:a16="http://schemas.microsoft.com/office/drawing/2014/main" id="{254A5ED7-FB7F-4841-A1D1-D195CD24BD16}"/>
              </a:ext>
            </a:extLst>
          </p:cNvPr>
          <p:cNvSpPr/>
          <p:nvPr/>
        </p:nvSpPr>
        <p:spPr>
          <a:xfrm>
            <a:off x="10216342" y="0"/>
            <a:ext cx="1928557" cy="584775"/>
          </a:xfrm>
          <a:prstGeom prst="rect">
            <a:avLst/>
          </a:prstGeom>
        </p:spPr>
        <p:txBody>
          <a:bodyPr wrap="square">
            <a:spAutoFit/>
          </a:bodyPr>
          <a:lstStyle/>
          <a:p>
            <a:r>
              <a:rPr lang="fr-FR" sz="1600" dirty="0" err="1"/>
              <a:t>Marcin</a:t>
            </a:r>
            <a:r>
              <a:rPr lang="fr-FR" sz="1600" dirty="0"/>
              <a:t> </a:t>
            </a:r>
            <a:r>
              <a:rPr lang="fr-FR" sz="1600" dirty="0" err="1"/>
              <a:t>Chrzaszcz</a:t>
            </a:r>
            <a:r>
              <a:rPr lang="fr-FR" sz="1600" dirty="0"/>
              <a:t>, Tadeusz </a:t>
            </a:r>
            <a:r>
              <a:rPr lang="fr-FR" sz="1600" dirty="0" err="1"/>
              <a:t>Lesiak</a:t>
            </a:r>
            <a:r>
              <a:rPr lang="en-US" sz="1600" dirty="0"/>
              <a:t> </a:t>
            </a:r>
            <a:endParaRPr lang="fr-FR" sz="1600" dirty="0"/>
          </a:p>
        </p:txBody>
      </p:sp>
    </p:spTree>
    <p:extLst>
      <p:ext uri="{BB962C8B-B14F-4D97-AF65-F5344CB8AC3E}">
        <p14:creationId xmlns:p14="http://schemas.microsoft.com/office/powerpoint/2010/main" val="25419455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Shape 1"/>
          <p:cNvSpPr txBox="1"/>
          <p:nvPr/>
        </p:nvSpPr>
        <p:spPr>
          <a:xfrm>
            <a:off x="930960" y="-43200"/>
            <a:ext cx="10722960" cy="766080"/>
          </a:xfrm>
          <a:prstGeom prst="rect">
            <a:avLst/>
          </a:prstGeom>
          <a:noFill/>
          <a:ln>
            <a:noFill/>
          </a:ln>
        </p:spPr>
        <p:txBody>
          <a:bodyPr anchor="ctr">
            <a:normAutofit/>
          </a:bodyPr>
          <a:lstStyle/>
          <a:p>
            <a:pPr algn="ctr">
              <a:lnSpc>
                <a:spcPct val="90000"/>
              </a:lnSpc>
            </a:pPr>
            <a:r>
              <a:rPr lang="fr-FR" sz="3600" b="1" spc="-1" dirty="0" err="1">
                <a:solidFill>
                  <a:srgbClr val="000000"/>
                </a:solidFill>
                <a:latin typeface="Calibri Light"/>
              </a:rPr>
              <a:t>Czechia</a:t>
            </a:r>
            <a:endParaRPr lang="fr-FR" sz="3600" b="0" strike="noStrike" spc="-1" dirty="0">
              <a:solidFill>
                <a:srgbClr val="000000"/>
              </a:solidFill>
              <a:latin typeface="Calibri"/>
            </a:endParaRPr>
          </a:p>
        </p:txBody>
      </p:sp>
      <p:sp>
        <p:nvSpPr>
          <p:cNvPr id="42" name="TextShape 2"/>
          <p:cNvSpPr txBox="1"/>
          <p:nvPr/>
        </p:nvSpPr>
        <p:spPr>
          <a:xfrm>
            <a:off x="40511" y="630425"/>
            <a:ext cx="12110977" cy="5244120"/>
          </a:xfrm>
          <a:prstGeom prst="rect">
            <a:avLst/>
          </a:prstGeom>
          <a:noFill/>
          <a:ln>
            <a:noFill/>
          </a:ln>
        </p:spPr>
        <p:txBody>
          <a:bodyPr>
            <a:noAutofit/>
          </a:bodyPr>
          <a:lstStyle/>
          <a:p>
            <a:pPr>
              <a:lnSpc>
                <a:spcPct val="120000"/>
              </a:lnSpc>
              <a:spcBef>
                <a:spcPts val="601"/>
              </a:spcBef>
              <a:tabLst>
                <a:tab pos="0" algn="l"/>
              </a:tabLst>
            </a:pPr>
            <a:r>
              <a:rPr lang="en-US" sz="1600" b="0" strike="noStrike" spc="-1" dirty="0">
                <a:solidFill>
                  <a:srgbClr val="000000"/>
                </a:solidFill>
                <a:latin typeface="Calibri"/>
              </a:rPr>
              <a:t>What were the Physics-</a:t>
            </a:r>
            <a:r>
              <a:rPr lang="en-US" sz="1600" b="0" strike="noStrike" spc="-1" dirty="0" err="1">
                <a:solidFill>
                  <a:srgbClr val="000000"/>
                </a:solidFill>
                <a:latin typeface="Calibri"/>
              </a:rPr>
              <a:t>Expts</a:t>
            </a:r>
            <a:r>
              <a:rPr lang="en-US" sz="1600" b="0" strike="noStrike" spc="-1" dirty="0">
                <a:solidFill>
                  <a:srgbClr val="000000"/>
                </a:solidFill>
                <a:latin typeface="Calibri"/>
              </a:rPr>
              <a:t> and Detectors (PED)  Activities in 2021  in your country (type and FTE)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Group at CUNI (Charles University) is working on calorimeter (noble liquid technology) for FCC-</a:t>
            </a:r>
            <a:r>
              <a:rPr lang="en-US" sz="1600" b="0" strike="noStrike" spc="-1" dirty="0" err="1">
                <a:solidFill>
                  <a:schemeClr val="accent1">
                    <a:lumMod val="75000"/>
                  </a:schemeClr>
                </a:solidFill>
                <a:latin typeface="Calibri"/>
              </a:rPr>
              <a:t>ee</a:t>
            </a:r>
            <a:r>
              <a:rPr lang="en-US" sz="1600" b="0" strike="noStrike" spc="-1" dirty="0">
                <a:solidFill>
                  <a:schemeClr val="accent1">
                    <a:lumMod val="75000"/>
                  </a:schemeClr>
                </a:solidFill>
                <a:latin typeface="Calibri"/>
              </a:rPr>
              <a:t>. The work accounts ~1.0 FTE in 2021.</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What is the situation with the MOU and Addenda for your country ? Are there commitments related to PED ?</a:t>
            </a:r>
            <a:endParaRPr lang="fr-FR" sz="1600" b="0" strike="noStrike" spc="-1" dirty="0">
              <a:solidFill>
                <a:srgbClr val="000000"/>
              </a:solidFill>
              <a:latin typeface="Calibri"/>
            </a:endParaRPr>
          </a:p>
          <a:p>
            <a:pPr marL="285750" indent="-285750">
              <a:lnSpc>
                <a:spcPct val="120000"/>
              </a:lnSpc>
              <a:spcBef>
                <a:spcPts val="601"/>
              </a:spcBef>
              <a:buFontTx/>
              <a:buChar char="-"/>
              <a:tabLst>
                <a:tab pos="0" algn="l"/>
              </a:tabLst>
            </a:pPr>
            <a:r>
              <a:rPr lang="en-US" sz="1600" b="0" strike="noStrike" spc="-1" dirty="0">
                <a:solidFill>
                  <a:schemeClr val="accent1">
                    <a:lumMod val="75000"/>
                  </a:schemeClr>
                </a:solidFill>
                <a:latin typeface="Calibri"/>
              </a:rPr>
              <a:t>CUNI signed the MOU and Addenda. Our commitments are related to calorimetry</a:t>
            </a:r>
          </a:p>
          <a:p>
            <a:pPr>
              <a:lnSpc>
                <a:spcPct val="120000"/>
              </a:lnSpc>
              <a:spcBef>
                <a:spcPts val="601"/>
              </a:spcBef>
              <a:tabLst>
                <a:tab pos="0" algn="l"/>
              </a:tabLst>
            </a:pPr>
            <a:r>
              <a:rPr lang="en-US" sz="1600" b="0" strike="noStrike" spc="-1" dirty="0">
                <a:solidFill>
                  <a:srgbClr val="000000"/>
                </a:solidFill>
                <a:latin typeface="Calibri"/>
              </a:rPr>
              <a:t>How is the FCC vs. other </a:t>
            </a:r>
            <a:r>
              <a:rPr lang="en-US" sz="1600" b="0" strike="noStrike" spc="-1" dirty="0" err="1">
                <a:solidFill>
                  <a:srgbClr val="000000"/>
                </a:solidFill>
                <a:latin typeface="Calibri"/>
              </a:rPr>
              <a:t>ee</a:t>
            </a:r>
            <a:r>
              <a:rPr lang="en-US" sz="1600" b="0" strike="noStrike" spc="-1" dirty="0">
                <a:solidFill>
                  <a:srgbClr val="000000"/>
                </a:solidFill>
                <a:latin typeface="Calibri"/>
              </a:rPr>
              <a:t>-colliders situation evolving in your country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Our main interest is FCC. Czechia is not active in any other </a:t>
            </a:r>
            <a:r>
              <a:rPr lang="en-US" sz="1600" b="0" strike="noStrike" spc="-1" dirty="0" err="1">
                <a:solidFill>
                  <a:schemeClr val="accent1">
                    <a:lumMod val="75000"/>
                  </a:schemeClr>
                </a:solidFill>
                <a:latin typeface="Calibri"/>
              </a:rPr>
              <a:t>ee</a:t>
            </a:r>
            <a:r>
              <a:rPr lang="en-US" sz="1600" b="0" strike="noStrike" spc="-1" dirty="0">
                <a:solidFill>
                  <a:schemeClr val="accent1">
                    <a:lumMod val="75000"/>
                  </a:schemeClr>
                </a:solidFill>
                <a:latin typeface="Calibri"/>
              </a:rPr>
              <a:t>-collider studies.</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endParaRPr lang="en-US"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Estimate of the resources (human and funds) that the labs in your country or your national institute plan to commit for FCC PED in 2022/23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We plan ~ 1.0 FTE in 2022 and 2023. We have funds for the salaries.</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What are the initiatives to recruit new people and to connect to other groups internationally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We do not plan to recruit new people (lack of </a:t>
            </a:r>
            <a:r>
              <a:rPr lang="en-US" sz="1600" b="0" strike="noStrike" spc="-1" dirty="0" err="1">
                <a:solidFill>
                  <a:schemeClr val="accent1">
                    <a:lumMod val="75000"/>
                  </a:schemeClr>
                </a:solidFill>
                <a:latin typeface="Calibri"/>
              </a:rPr>
              <a:t>fundings</a:t>
            </a:r>
            <a:r>
              <a:rPr lang="en-US" sz="1600" b="0" strike="noStrike" spc="-1" dirty="0">
                <a:solidFill>
                  <a:schemeClr val="accent1">
                    <a:lumMod val="75000"/>
                  </a:schemeClr>
                </a:solidFill>
                <a:latin typeface="Calibri"/>
              </a:rPr>
              <a:t>) in 2022. We have a strong collaboration with CERN and IJC lab.</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Do you plan a National (or Regional ) FCC workshops in 2022?</a:t>
            </a:r>
            <a:r>
              <a:rPr lang="fr-FR" sz="1600" spc="-1" dirty="0">
                <a:solidFill>
                  <a:srgbClr val="000000"/>
                </a:solidFill>
                <a:latin typeface="Calibri"/>
              </a:rPr>
              <a:t>  </a:t>
            </a:r>
            <a:r>
              <a:rPr lang="en-US" sz="1600" b="0" strike="noStrike" spc="-1" dirty="0">
                <a:solidFill>
                  <a:srgbClr val="000000"/>
                </a:solidFill>
                <a:latin typeface="Calibri"/>
              </a:rPr>
              <a:t>Are you building or planning to join a Regional FCC “cluster” with neighboring nations (cf. Nordic countries) ?</a:t>
            </a:r>
            <a:r>
              <a:rPr lang="fr-FR" sz="1600" spc="-1" dirty="0">
                <a:solidFill>
                  <a:srgbClr val="000000"/>
                </a:solidFill>
                <a:latin typeface="Calibri"/>
              </a:rPr>
              <a:t>      </a:t>
            </a:r>
          </a:p>
          <a:p>
            <a:pPr>
              <a:lnSpc>
                <a:spcPct val="120000"/>
              </a:lnSpc>
              <a:spcBef>
                <a:spcPts val="601"/>
              </a:spcBef>
              <a:tabLst>
                <a:tab pos="0" algn="l"/>
              </a:tabLst>
            </a:pPr>
            <a:r>
              <a:rPr lang="fr-FR" sz="1600" spc="-1" dirty="0">
                <a:solidFill>
                  <a:schemeClr val="accent1">
                    <a:lumMod val="75000"/>
                  </a:schemeClr>
                </a:solidFill>
                <a:latin typeface="Calibri"/>
                <a:sym typeface="Wingdings" panose="05000000000000000000" pitchFamily="2" charset="2"/>
              </a:rPr>
              <a:t>- </a:t>
            </a:r>
            <a:r>
              <a:rPr lang="en-US" sz="1600" b="0" strike="noStrike" spc="-1" dirty="0">
                <a:solidFill>
                  <a:schemeClr val="accent1">
                    <a:lumMod val="75000"/>
                  </a:schemeClr>
                </a:solidFill>
                <a:latin typeface="Calibri"/>
              </a:rPr>
              <a:t>No</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endParaRPr lang="en-US"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Can you list the persons involved at 15% FTE or more in PED activities in your country</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Jana </a:t>
            </a:r>
            <a:r>
              <a:rPr lang="en-US" sz="1600" b="0" strike="noStrike" spc="-1" dirty="0" err="1">
                <a:solidFill>
                  <a:schemeClr val="accent1">
                    <a:lumMod val="75000"/>
                  </a:schemeClr>
                </a:solidFill>
                <a:latin typeface="Calibri"/>
              </a:rPr>
              <a:t>Faltova</a:t>
            </a:r>
            <a:r>
              <a:rPr lang="en-US" sz="1600" b="0" strike="noStrike" spc="-1" dirty="0">
                <a:solidFill>
                  <a:schemeClr val="accent1">
                    <a:lumMod val="75000"/>
                  </a:schemeClr>
                </a:solidFill>
                <a:latin typeface="Calibri"/>
              </a:rPr>
              <a:t>, </a:t>
            </a:r>
            <a:r>
              <a:rPr lang="en-US" sz="1600" b="0" strike="noStrike" spc="-1" dirty="0" err="1">
                <a:solidFill>
                  <a:schemeClr val="accent1">
                    <a:lumMod val="75000"/>
                  </a:schemeClr>
                </a:solidFill>
                <a:latin typeface="Calibri"/>
              </a:rPr>
              <a:t>Juraj</a:t>
            </a:r>
            <a:r>
              <a:rPr lang="en-US" sz="1600" b="0" strike="noStrike" spc="-1" dirty="0">
                <a:solidFill>
                  <a:schemeClr val="accent1">
                    <a:lumMod val="75000"/>
                  </a:schemeClr>
                </a:solidFill>
                <a:latin typeface="Calibri"/>
              </a:rPr>
              <a:t> </a:t>
            </a:r>
            <a:r>
              <a:rPr lang="en-US" sz="1600" b="0" strike="noStrike" spc="-1" dirty="0" err="1">
                <a:solidFill>
                  <a:schemeClr val="accent1">
                    <a:lumMod val="75000"/>
                  </a:schemeClr>
                </a:solidFill>
                <a:latin typeface="Calibri"/>
              </a:rPr>
              <a:t>Smiesko</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endParaRPr lang="fr-FR" sz="1600" b="0" strike="noStrike" spc="-1" dirty="0">
              <a:solidFill>
                <a:srgbClr val="000000"/>
              </a:solidFill>
              <a:latin typeface="Calibri"/>
            </a:endParaRPr>
          </a:p>
          <a:p>
            <a:pPr>
              <a:lnSpc>
                <a:spcPct val="120000"/>
              </a:lnSpc>
              <a:spcBef>
                <a:spcPts val="601"/>
              </a:spcBef>
              <a:tabLst>
                <a:tab pos="0" algn="l"/>
              </a:tabLst>
            </a:pPr>
            <a:endParaRPr lang="fr-FR" sz="1600" b="0" strike="noStrike" spc="-1" dirty="0">
              <a:solidFill>
                <a:srgbClr val="000000"/>
              </a:solidFill>
              <a:latin typeface="Calibri"/>
            </a:endParaRPr>
          </a:p>
        </p:txBody>
      </p:sp>
      <p:sp>
        <p:nvSpPr>
          <p:cNvPr id="5" name="Rectangle 4">
            <a:extLst>
              <a:ext uri="{FF2B5EF4-FFF2-40B4-BE49-F238E27FC236}">
                <a16:creationId xmlns:a16="http://schemas.microsoft.com/office/drawing/2014/main" id="{9586014A-7842-47E7-81A0-B7F6053203BB}"/>
              </a:ext>
            </a:extLst>
          </p:cNvPr>
          <p:cNvSpPr/>
          <p:nvPr/>
        </p:nvSpPr>
        <p:spPr>
          <a:xfrm>
            <a:off x="10474036" y="0"/>
            <a:ext cx="1670863" cy="338554"/>
          </a:xfrm>
          <a:prstGeom prst="rect">
            <a:avLst/>
          </a:prstGeom>
        </p:spPr>
        <p:txBody>
          <a:bodyPr wrap="square">
            <a:spAutoFit/>
          </a:bodyPr>
          <a:lstStyle/>
          <a:p>
            <a:r>
              <a:rPr lang="en-US" sz="1600" dirty="0"/>
              <a:t>Jana </a:t>
            </a:r>
            <a:r>
              <a:rPr lang="en-US" sz="1600" dirty="0" err="1"/>
              <a:t>Faltova</a:t>
            </a:r>
            <a:r>
              <a:rPr lang="en-US" sz="1600" dirty="0"/>
              <a:t> </a:t>
            </a:r>
            <a:endParaRPr lang="fr-FR" sz="1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Questions to the National Contact</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940222"/>
            <a:ext cx="11538066" cy="5244443"/>
          </a:xfrm>
        </p:spPr>
        <p:txBody>
          <a:bodyPr>
            <a:normAutofit fontScale="92500" lnSpcReduction="20000"/>
          </a:bodyPr>
          <a:lstStyle/>
          <a:p>
            <a:pPr marL="0" indent="0">
              <a:lnSpc>
                <a:spcPct val="120000"/>
              </a:lnSpc>
              <a:spcBef>
                <a:spcPts val="600"/>
              </a:spcBef>
              <a:buNone/>
            </a:pPr>
            <a:r>
              <a:rPr lang="en-US" sz="1900" dirty="0">
                <a:solidFill>
                  <a:schemeClr val="accent1"/>
                </a:solidFill>
              </a:rPr>
              <a:t>What were the Physics-</a:t>
            </a:r>
            <a:r>
              <a:rPr lang="en-US" sz="1900" dirty="0" err="1">
                <a:solidFill>
                  <a:schemeClr val="accent1"/>
                </a:solidFill>
              </a:rPr>
              <a:t>Expts</a:t>
            </a:r>
            <a:r>
              <a:rPr lang="en-US" sz="1900" dirty="0">
                <a:solidFill>
                  <a:schemeClr val="accent1"/>
                </a:solidFill>
              </a:rPr>
              <a:t> and Detectors (PED)  Activities in 2021  in your country (type and FTE) ?</a:t>
            </a:r>
          </a:p>
          <a:p>
            <a:pPr marL="0" indent="0">
              <a:lnSpc>
                <a:spcPct val="120000"/>
              </a:lnSpc>
              <a:spcBef>
                <a:spcPts val="600"/>
              </a:spcBef>
              <a:buNone/>
            </a:pPr>
            <a:endParaRPr lang="en-US" sz="1900" dirty="0">
              <a:solidFill>
                <a:schemeClr val="accent1"/>
              </a:solidFill>
            </a:endParaRPr>
          </a:p>
          <a:p>
            <a:pPr marL="0" indent="0">
              <a:lnSpc>
                <a:spcPct val="120000"/>
              </a:lnSpc>
              <a:spcBef>
                <a:spcPts val="600"/>
              </a:spcBef>
              <a:buNone/>
            </a:pPr>
            <a:r>
              <a:rPr lang="en-US" sz="1900" dirty="0">
                <a:solidFill>
                  <a:schemeClr val="accent1"/>
                </a:solidFill>
              </a:rPr>
              <a:t>What is the situation with the MOU and Addenda for your country ? Are there commitments related to PED ?</a:t>
            </a:r>
          </a:p>
          <a:p>
            <a:pPr marL="0" indent="0">
              <a:lnSpc>
                <a:spcPct val="120000"/>
              </a:lnSpc>
              <a:spcBef>
                <a:spcPts val="600"/>
              </a:spcBef>
              <a:buNone/>
            </a:pPr>
            <a:r>
              <a:rPr lang="en-US" sz="1900" dirty="0">
                <a:solidFill>
                  <a:schemeClr val="accent1"/>
                </a:solidFill>
              </a:rPr>
              <a:t>Relations between PED and the Accelerator community working on FCC ?</a:t>
            </a:r>
            <a:endParaRPr lang="fr-FR" sz="1900" dirty="0">
              <a:solidFill>
                <a:schemeClr val="accent1"/>
              </a:solidFill>
            </a:endParaRPr>
          </a:p>
          <a:p>
            <a:pPr marL="0" indent="0">
              <a:lnSpc>
                <a:spcPct val="120000"/>
              </a:lnSpc>
              <a:spcBef>
                <a:spcPts val="600"/>
              </a:spcBef>
              <a:buNone/>
            </a:pPr>
            <a:r>
              <a:rPr lang="en-US" sz="1900" dirty="0">
                <a:solidFill>
                  <a:schemeClr val="accent1"/>
                </a:solidFill>
              </a:rPr>
              <a:t>How is the FCC vs. other </a:t>
            </a:r>
            <a:r>
              <a:rPr lang="en-US" sz="1900" dirty="0" err="1">
                <a:solidFill>
                  <a:schemeClr val="accent1"/>
                </a:solidFill>
              </a:rPr>
              <a:t>ee</a:t>
            </a:r>
            <a:r>
              <a:rPr lang="en-US" sz="1900" dirty="0">
                <a:solidFill>
                  <a:schemeClr val="accent1"/>
                </a:solidFill>
              </a:rPr>
              <a:t>-colliders situation evolving in your country ?</a:t>
            </a:r>
          </a:p>
          <a:p>
            <a:pPr marL="0" indent="0">
              <a:lnSpc>
                <a:spcPct val="120000"/>
              </a:lnSpc>
              <a:spcBef>
                <a:spcPts val="600"/>
              </a:spcBef>
              <a:buNone/>
            </a:pPr>
            <a:endParaRPr lang="en-US" sz="1900" dirty="0"/>
          </a:p>
          <a:p>
            <a:pPr marL="0" indent="0">
              <a:lnSpc>
                <a:spcPct val="120000"/>
              </a:lnSpc>
              <a:spcBef>
                <a:spcPts val="600"/>
              </a:spcBef>
              <a:buNone/>
            </a:pPr>
            <a:r>
              <a:rPr lang="en-US" sz="1900" dirty="0">
                <a:solidFill>
                  <a:srgbClr val="C00000"/>
                </a:solidFill>
              </a:rPr>
              <a:t>Estimate of the resources (human and funds) that the labs in your country or your national institute plan to commit for FCC PED in 2022 and 2023 ?</a:t>
            </a:r>
          </a:p>
          <a:p>
            <a:pPr marL="0" indent="0">
              <a:lnSpc>
                <a:spcPct val="120000"/>
              </a:lnSpc>
              <a:spcBef>
                <a:spcPts val="600"/>
              </a:spcBef>
              <a:buNone/>
            </a:pPr>
            <a:r>
              <a:rPr lang="en-US" sz="1900" dirty="0">
                <a:solidFill>
                  <a:srgbClr val="C00000"/>
                </a:solidFill>
              </a:rPr>
              <a:t>What are the initiatives to recruit new people and to connect to other groups internationally ?</a:t>
            </a:r>
          </a:p>
          <a:p>
            <a:pPr marL="0" indent="0">
              <a:lnSpc>
                <a:spcPct val="120000"/>
              </a:lnSpc>
              <a:spcBef>
                <a:spcPts val="600"/>
              </a:spcBef>
              <a:buNone/>
            </a:pPr>
            <a:r>
              <a:rPr lang="en-US" sz="1900" dirty="0">
                <a:solidFill>
                  <a:srgbClr val="FF0000"/>
                </a:solidFill>
              </a:rPr>
              <a:t>                           </a:t>
            </a:r>
            <a:r>
              <a:rPr lang="en-US" sz="1900" b="1" dirty="0">
                <a:solidFill>
                  <a:srgbClr val="FF0000"/>
                </a:solidFill>
              </a:rPr>
              <a:t>IN WHICH DOMAIN THE ADDITIONAL PERSONPOWER WILL ENGAGE ?</a:t>
            </a:r>
          </a:p>
          <a:p>
            <a:pPr marL="0" indent="0">
              <a:lnSpc>
                <a:spcPct val="120000"/>
              </a:lnSpc>
              <a:spcBef>
                <a:spcPts val="600"/>
              </a:spcBef>
              <a:buNone/>
            </a:pPr>
            <a:endParaRPr lang="en-US" sz="1900" dirty="0">
              <a:solidFill>
                <a:srgbClr val="FF0000"/>
              </a:solidFill>
            </a:endParaRPr>
          </a:p>
          <a:p>
            <a:pPr marL="0" indent="0">
              <a:lnSpc>
                <a:spcPct val="120000"/>
              </a:lnSpc>
              <a:spcBef>
                <a:spcPts val="600"/>
              </a:spcBef>
              <a:buNone/>
            </a:pPr>
            <a:r>
              <a:rPr lang="en-US" sz="1900" dirty="0">
                <a:solidFill>
                  <a:srgbClr val="C00000"/>
                </a:solidFill>
              </a:rPr>
              <a:t>Do you plan a National (or Regional ) FCC workshops in 2022?</a:t>
            </a:r>
          </a:p>
          <a:p>
            <a:pPr marL="0" indent="0">
              <a:lnSpc>
                <a:spcPct val="120000"/>
              </a:lnSpc>
              <a:spcBef>
                <a:spcPts val="600"/>
              </a:spcBef>
              <a:buNone/>
            </a:pPr>
            <a:r>
              <a:rPr lang="en-US" sz="1900" dirty="0">
                <a:solidFill>
                  <a:srgbClr val="C00000"/>
                </a:solidFill>
              </a:rPr>
              <a:t>Are you building or planning to join a Regional FCC “cluster” with neighboring nations (cf. Nordic countries) ?</a:t>
            </a:r>
          </a:p>
          <a:p>
            <a:pPr marL="0" indent="0">
              <a:lnSpc>
                <a:spcPct val="120000"/>
              </a:lnSpc>
              <a:spcBef>
                <a:spcPts val="600"/>
              </a:spcBef>
              <a:buNone/>
            </a:pPr>
            <a:endParaRPr lang="en-US" sz="1900" dirty="0">
              <a:solidFill>
                <a:srgbClr val="FF0000"/>
              </a:solidFill>
            </a:endParaRPr>
          </a:p>
          <a:p>
            <a:pPr marL="0" indent="0">
              <a:lnSpc>
                <a:spcPct val="120000"/>
              </a:lnSpc>
              <a:spcBef>
                <a:spcPts val="600"/>
              </a:spcBef>
              <a:buNone/>
            </a:pPr>
            <a:r>
              <a:rPr lang="en-US" sz="1900" dirty="0">
                <a:solidFill>
                  <a:srgbClr val="C00000"/>
                </a:solidFill>
              </a:rPr>
              <a:t>Can you list the persons involved at 15% FTE or more in PED activities in your country</a:t>
            </a:r>
            <a:r>
              <a:rPr lang="en-US" sz="1900" dirty="0">
                <a:solidFill>
                  <a:srgbClr val="FF0000"/>
                </a:solidFill>
              </a:rPr>
              <a:t>,  NOW OR IN THE NEXT TWO YEARS</a:t>
            </a:r>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Tree>
    <p:extLst>
      <p:ext uri="{BB962C8B-B14F-4D97-AF65-F5344CB8AC3E}">
        <p14:creationId xmlns:p14="http://schemas.microsoft.com/office/powerpoint/2010/main" val="3920629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Shape 1"/>
          <p:cNvSpPr txBox="1"/>
          <p:nvPr/>
        </p:nvSpPr>
        <p:spPr>
          <a:xfrm>
            <a:off x="930960" y="-43200"/>
            <a:ext cx="10722960" cy="766080"/>
          </a:xfrm>
          <a:prstGeom prst="rect">
            <a:avLst/>
          </a:prstGeom>
          <a:noFill/>
          <a:ln>
            <a:noFill/>
          </a:ln>
        </p:spPr>
        <p:txBody>
          <a:bodyPr anchor="ctr">
            <a:normAutofit/>
          </a:bodyPr>
          <a:lstStyle/>
          <a:p>
            <a:pPr algn="ctr">
              <a:lnSpc>
                <a:spcPct val="90000"/>
              </a:lnSpc>
            </a:pPr>
            <a:r>
              <a:rPr lang="fr-FR" sz="3600" b="1" spc="-1" dirty="0" err="1">
                <a:solidFill>
                  <a:srgbClr val="000000"/>
                </a:solidFill>
                <a:latin typeface="Calibri Light"/>
              </a:rPr>
              <a:t>Serbia</a:t>
            </a:r>
            <a:endParaRPr lang="fr-FR" sz="3600" b="0" strike="noStrike" spc="-1" dirty="0">
              <a:solidFill>
                <a:srgbClr val="000000"/>
              </a:solidFill>
              <a:latin typeface="Calibri"/>
            </a:endParaRPr>
          </a:p>
        </p:txBody>
      </p:sp>
      <p:sp>
        <p:nvSpPr>
          <p:cNvPr id="42" name="TextShape 2"/>
          <p:cNvSpPr txBox="1"/>
          <p:nvPr/>
        </p:nvSpPr>
        <p:spPr>
          <a:xfrm>
            <a:off x="115328" y="605490"/>
            <a:ext cx="12110977" cy="5244120"/>
          </a:xfrm>
          <a:prstGeom prst="rect">
            <a:avLst/>
          </a:prstGeom>
          <a:noFill/>
          <a:ln>
            <a:noFill/>
          </a:ln>
        </p:spPr>
        <p:txBody>
          <a:bodyPr>
            <a:noAutofit/>
          </a:bodyPr>
          <a:lstStyle/>
          <a:p>
            <a:pPr>
              <a:lnSpc>
                <a:spcPct val="120000"/>
              </a:lnSpc>
              <a:spcBef>
                <a:spcPts val="601"/>
              </a:spcBef>
              <a:tabLst>
                <a:tab pos="0" algn="l"/>
              </a:tabLst>
            </a:pPr>
            <a:r>
              <a:rPr lang="en-US" sz="1600" b="0" strike="noStrike" spc="-1" dirty="0">
                <a:solidFill>
                  <a:srgbClr val="000000"/>
                </a:solidFill>
                <a:latin typeface="Calibri"/>
              </a:rPr>
              <a:t>What were the Physics-</a:t>
            </a:r>
            <a:r>
              <a:rPr lang="en-US" sz="1600" b="0" strike="noStrike" spc="-1" dirty="0" err="1">
                <a:solidFill>
                  <a:srgbClr val="000000"/>
                </a:solidFill>
                <a:latin typeface="Calibri"/>
              </a:rPr>
              <a:t>Expts</a:t>
            </a:r>
            <a:r>
              <a:rPr lang="en-US" sz="1600" b="0" strike="noStrike" spc="-1" dirty="0">
                <a:solidFill>
                  <a:srgbClr val="000000"/>
                </a:solidFill>
                <a:latin typeface="Calibri"/>
              </a:rPr>
              <a:t> and Detectors (PED)  Activities in 2021  in your country (type and FTE)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a:t>
            </a:r>
            <a:r>
              <a:rPr lang="fr-FR" sz="1600" b="0" strike="noStrike" spc="-1" dirty="0">
                <a:solidFill>
                  <a:schemeClr val="accent1">
                    <a:lumMod val="75000"/>
                  </a:schemeClr>
                </a:solidFill>
                <a:latin typeface="Calibri"/>
              </a:rPr>
              <a:t>None</a:t>
            </a:r>
          </a:p>
          <a:p>
            <a:pPr>
              <a:lnSpc>
                <a:spcPct val="120000"/>
              </a:lnSpc>
              <a:spcBef>
                <a:spcPts val="601"/>
              </a:spcBef>
              <a:tabLst>
                <a:tab pos="0" algn="l"/>
              </a:tabLst>
            </a:pPr>
            <a:r>
              <a:rPr lang="en-US" sz="1600" b="0" strike="noStrike" spc="-1" dirty="0">
                <a:solidFill>
                  <a:srgbClr val="000000"/>
                </a:solidFill>
                <a:latin typeface="Calibri"/>
              </a:rPr>
              <a:t>What is the situation with the MOU and Addenda for your country ? Are there commitments related to PED ?</a:t>
            </a:r>
            <a:endParaRPr lang="fr-FR" sz="1600" b="0" strike="noStrike" spc="-1" dirty="0">
              <a:solidFill>
                <a:srgbClr val="000000"/>
              </a:solidFill>
              <a:latin typeface="Calibri"/>
            </a:endParaRPr>
          </a:p>
          <a:p>
            <a:pPr>
              <a:lnSpc>
                <a:spcPct val="120000"/>
              </a:lnSpc>
              <a:spcBef>
                <a:spcPts val="601"/>
              </a:spcBef>
              <a:tabLst>
                <a:tab pos="0" algn="l"/>
              </a:tabLst>
            </a:pPr>
            <a:r>
              <a:rPr lang="en-US" sz="1600" dirty="0">
                <a:solidFill>
                  <a:schemeClr val="accent1">
                    <a:lumMod val="75000"/>
                  </a:schemeClr>
                </a:solidFill>
              </a:rPr>
              <a:t>- (a) Under consideration if we need a new MoU, since we signed one few years ago. (b) While we are committed to FCC, not much has been done. but we plan to built on our experience with ATLAS, CMS and work on HL-LHC, including accelerator development </a:t>
            </a:r>
          </a:p>
          <a:p>
            <a:pPr>
              <a:lnSpc>
                <a:spcPct val="120000"/>
              </a:lnSpc>
              <a:spcBef>
                <a:spcPts val="601"/>
              </a:spcBef>
              <a:tabLst>
                <a:tab pos="0" algn="l"/>
              </a:tabLst>
            </a:pPr>
            <a:r>
              <a:rPr lang="en-US" sz="1600" b="0" strike="noStrike" spc="-1" dirty="0">
                <a:solidFill>
                  <a:srgbClr val="000000"/>
                </a:solidFill>
                <a:latin typeface="Calibri"/>
              </a:rPr>
              <a:t>Relations between PED and the Accelerator community working on FCC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a:t>
            </a:r>
            <a:r>
              <a:rPr lang="en-US" sz="1600" dirty="0">
                <a:solidFill>
                  <a:schemeClr val="accent1">
                    <a:lumMod val="75000"/>
                  </a:schemeClr>
                </a:solidFill>
              </a:rPr>
              <a:t>None on FCC, some relations with respect to HL-LHC. </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How is the FCC vs. other </a:t>
            </a:r>
            <a:r>
              <a:rPr lang="en-US" sz="1600" b="0" strike="noStrike" spc="-1" dirty="0" err="1">
                <a:solidFill>
                  <a:srgbClr val="000000"/>
                </a:solidFill>
                <a:latin typeface="Calibri"/>
              </a:rPr>
              <a:t>ee</a:t>
            </a:r>
            <a:r>
              <a:rPr lang="en-US" sz="1600" b="0" strike="noStrike" spc="-1" dirty="0">
                <a:solidFill>
                  <a:srgbClr val="000000"/>
                </a:solidFill>
                <a:latin typeface="Calibri"/>
              </a:rPr>
              <a:t>-colliders situation evolving in your country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a:t>
            </a:r>
            <a:r>
              <a:rPr lang="en-US" sz="1600" dirty="0">
                <a:solidFill>
                  <a:schemeClr val="accent1">
                    <a:lumMod val="75000"/>
                  </a:schemeClr>
                </a:solidFill>
              </a:rPr>
              <a:t> There is some activity related to linear colliders now</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Estimate of the resources (human and funds) that the labs in your country or your national institute plan to commit for FCC PED in 2022/23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a:t>
            </a:r>
            <a:r>
              <a:rPr lang="en-US" sz="1600" dirty="0">
                <a:solidFill>
                  <a:schemeClr val="accent1">
                    <a:lumMod val="75000"/>
                  </a:schemeClr>
                </a:solidFill>
              </a:rPr>
              <a:t>Current groups are small and committed to current projects which include LHC and HL-LHC. However, within these projects, we have a PhD student working on a project related to future tracking detectors, applicable to FCC. In addition, we plan to request funding for FCC. </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What are the initiatives to recruit new people and to connect to other groups internationally ?</a:t>
            </a:r>
            <a:endParaRPr lang="fr-FR" sz="1600" b="0" strike="noStrike" spc="-1" dirty="0">
              <a:solidFill>
                <a:srgbClr val="000000"/>
              </a:solidFill>
              <a:latin typeface="Calibri"/>
            </a:endParaRPr>
          </a:p>
          <a:p>
            <a:pPr>
              <a:lnSpc>
                <a:spcPct val="120000"/>
              </a:lnSpc>
              <a:spcBef>
                <a:spcPts val="601"/>
              </a:spcBef>
              <a:tabLst>
                <a:tab pos="0" algn="l"/>
              </a:tabLst>
            </a:pPr>
            <a:r>
              <a:rPr lang="en-US" sz="1600" b="0" strike="noStrike" spc="-1" dirty="0">
                <a:solidFill>
                  <a:schemeClr val="accent1">
                    <a:lumMod val="75000"/>
                  </a:schemeClr>
                </a:solidFill>
                <a:latin typeface="Calibri"/>
              </a:rPr>
              <a:t>- We do not plan to recruit new people (lack of </a:t>
            </a:r>
            <a:r>
              <a:rPr lang="en-US" sz="1600" b="0" strike="noStrike" spc="-1" dirty="0" err="1">
                <a:solidFill>
                  <a:schemeClr val="accent1">
                    <a:lumMod val="75000"/>
                  </a:schemeClr>
                </a:solidFill>
                <a:latin typeface="Calibri"/>
              </a:rPr>
              <a:t>fundings</a:t>
            </a:r>
            <a:r>
              <a:rPr lang="en-US" sz="1600" b="0" strike="noStrike" spc="-1" dirty="0">
                <a:solidFill>
                  <a:schemeClr val="accent1">
                    <a:lumMod val="75000"/>
                  </a:schemeClr>
                </a:solidFill>
                <a:latin typeface="Calibri"/>
              </a:rPr>
              <a:t>) in 2022. We have a strong collaboration with CERN and IJC lab.</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Do you plan a National (or Regional ) FCC workshops in 2022?</a:t>
            </a:r>
            <a:r>
              <a:rPr lang="fr-FR" sz="1600" spc="-1" dirty="0">
                <a:solidFill>
                  <a:srgbClr val="000000"/>
                </a:solidFill>
                <a:latin typeface="Calibri"/>
              </a:rPr>
              <a:t>  </a:t>
            </a:r>
            <a:r>
              <a:rPr lang="en-US" sz="1600" b="0" strike="noStrike" spc="-1" dirty="0">
                <a:solidFill>
                  <a:srgbClr val="000000"/>
                </a:solidFill>
                <a:latin typeface="Calibri"/>
              </a:rPr>
              <a:t>Are you building or planning to join a Regional FCC “cluster”?</a:t>
            </a:r>
            <a:r>
              <a:rPr lang="fr-FR" sz="1600" spc="-1" dirty="0">
                <a:solidFill>
                  <a:srgbClr val="000000"/>
                </a:solidFill>
                <a:latin typeface="Calibri"/>
              </a:rPr>
              <a:t>   </a:t>
            </a:r>
          </a:p>
          <a:p>
            <a:pPr>
              <a:lnSpc>
                <a:spcPct val="120000"/>
              </a:lnSpc>
              <a:spcBef>
                <a:spcPts val="601"/>
              </a:spcBef>
              <a:tabLst>
                <a:tab pos="0" algn="l"/>
              </a:tabLst>
            </a:pPr>
            <a:r>
              <a:rPr lang="fr-FR" sz="1600" spc="-1" dirty="0">
                <a:solidFill>
                  <a:schemeClr val="accent1">
                    <a:lumMod val="75000"/>
                  </a:schemeClr>
                </a:solidFill>
                <a:latin typeface="Calibri"/>
                <a:sym typeface="Wingdings" panose="05000000000000000000" pitchFamily="2" charset="2"/>
              </a:rPr>
              <a:t> </a:t>
            </a:r>
            <a:r>
              <a:rPr lang="en-US" sz="1600" b="0" strike="noStrike" spc="-1" dirty="0">
                <a:solidFill>
                  <a:schemeClr val="accent1">
                    <a:lumMod val="75000"/>
                  </a:schemeClr>
                </a:solidFill>
                <a:latin typeface="Calibri"/>
              </a:rPr>
              <a:t>No, not at the moment</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r>
              <a:rPr lang="en-US" sz="1600" b="0" strike="noStrike" spc="-1" dirty="0">
                <a:solidFill>
                  <a:srgbClr val="000000"/>
                </a:solidFill>
                <a:latin typeface="Calibri"/>
              </a:rPr>
              <a:t>Can you list the persons involved at 15% FTE or more in PED activities in your country</a:t>
            </a:r>
            <a:r>
              <a:rPr lang="fr-FR" sz="1600" spc="-1" dirty="0">
                <a:solidFill>
                  <a:srgbClr val="000000"/>
                </a:solidFill>
                <a:latin typeface="Calibri"/>
              </a:rPr>
              <a:t>    </a:t>
            </a:r>
            <a:r>
              <a:rPr lang="en-US" sz="1600" b="0" strike="noStrike" spc="-1" dirty="0">
                <a:solidFill>
                  <a:schemeClr val="accent1">
                    <a:lumMod val="75000"/>
                  </a:schemeClr>
                </a:solidFill>
                <a:latin typeface="Calibri"/>
              </a:rPr>
              <a:t>- None</a:t>
            </a:r>
            <a:endParaRPr lang="fr-FR" sz="1600" b="0" strike="noStrike" spc="-1" dirty="0">
              <a:solidFill>
                <a:schemeClr val="accent1">
                  <a:lumMod val="75000"/>
                </a:schemeClr>
              </a:solidFill>
              <a:latin typeface="Calibri"/>
            </a:endParaRPr>
          </a:p>
          <a:p>
            <a:pPr>
              <a:lnSpc>
                <a:spcPct val="120000"/>
              </a:lnSpc>
              <a:spcBef>
                <a:spcPts val="601"/>
              </a:spcBef>
              <a:tabLst>
                <a:tab pos="0" algn="l"/>
              </a:tabLst>
            </a:pPr>
            <a:endParaRPr lang="fr-FR" sz="1600" b="0" strike="noStrike" spc="-1" dirty="0">
              <a:solidFill>
                <a:srgbClr val="000000"/>
              </a:solidFill>
              <a:latin typeface="Calibri"/>
            </a:endParaRPr>
          </a:p>
          <a:p>
            <a:pPr>
              <a:lnSpc>
                <a:spcPct val="120000"/>
              </a:lnSpc>
              <a:spcBef>
                <a:spcPts val="601"/>
              </a:spcBef>
              <a:tabLst>
                <a:tab pos="0" algn="l"/>
              </a:tabLst>
            </a:pPr>
            <a:endParaRPr lang="fr-FR" sz="1600" b="0" strike="noStrike" spc="-1" dirty="0">
              <a:solidFill>
                <a:srgbClr val="000000"/>
              </a:solidFill>
              <a:latin typeface="Calibri"/>
            </a:endParaRPr>
          </a:p>
          <a:p>
            <a:pPr>
              <a:lnSpc>
                <a:spcPct val="120000"/>
              </a:lnSpc>
              <a:spcBef>
                <a:spcPts val="601"/>
              </a:spcBef>
              <a:tabLst>
                <a:tab pos="0" algn="l"/>
              </a:tabLst>
            </a:pPr>
            <a:endParaRPr lang="fr-FR" sz="1600" b="0" strike="noStrike" spc="-1" dirty="0">
              <a:solidFill>
                <a:srgbClr val="000000"/>
              </a:solidFill>
              <a:latin typeface="Calibri"/>
            </a:endParaRPr>
          </a:p>
        </p:txBody>
      </p:sp>
      <p:sp>
        <p:nvSpPr>
          <p:cNvPr id="4" name="Rectangle 3">
            <a:extLst>
              <a:ext uri="{FF2B5EF4-FFF2-40B4-BE49-F238E27FC236}">
                <a16:creationId xmlns:a16="http://schemas.microsoft.com/office/drawing/2014/main" id="{D251048D-C48A-44D4-85D0-E608C663EB63}"/>
              </a:ext>
            </a:extLst>
          </p:cNvPr>
          <p:cNvSpPr/>
          <p:nvPr/>
        </p:nvSpPr>
        <p:spPr>
          <a:xfrm>
            <a:off x="10474036" y="0"/>
            <a:ext cx="1670863" cy="338554"/>
          </a:xfrm>
          <a:prstGeom prst="rect">
            <a:avLst/>
          </a:prstGeom>
        </p:spPr>
        <p:txBody>
          <a:bodyPr wrap="square">
            <a:spAutoFit/>
          </a:bodyPr>
          <a:lstStyle/>
          <a:p>
            <a:r>
              <a:rPr lang="en-US" sz="1600" dirty="0" err="1"/>
              <a:t>Lidija</a:t>
            </a:r>
            <a:r>
              <a:rPr lang="en-US" sz="1600" dirty="0"/>
              <a:t> </a:t>
            </a:r>
            <a:r>
              <a:rPr lang="en-US" sz="1600" dirty="0" err="1"/>
              <a:t>Zivkovic</a:t>
            </a:r>
            <a:endParaRPr lang="fr-FR" sz="1600" dirty="0"/>
          </a:p>
        </p:txBody>
      </p:sp>
    </p:spTree>
    <p:extLst>
      <p:ext uri="{BB962C8B-B14F-4D97-AF65-F5344CB8AC3E}">
        <p14:creationId xmlns:p14="http://schemas.microsoft.com/office/powerpoint/2010/main" val="3032929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Germany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720296"/>
            <a:ext cx="11538066" cy="6224507"/>
          </a:xfrm>
        </p:spPr>
        <p:txBody>
          <a:bodyPr>
            <a:noAutofit/>
          </a:bodyPr>
          <a:lstStyle/>
          <a:p>
            <a:pPr marL="0" indent="0">
              <a:lnSpc>
                <a:spcPct val="120000"/>
              </a:lnSpc>
              <a:spcBef>
                <a:spcPts val="600"/>
              </a:spcBef>
              <a:buNone/>
            </a:pPr>
            <a:r>
              <a:rPr lang="en-US" sz="1700" dirty="0"/>
              <a:t>What were the Physics-</a:t>
            </a:r>
            <a:r>
              <a:rPr lang="en-US" sz="1700" dirty="0" err="1"/>
              <a:t>Expts</a:t>
            </a:r>
            <a:r>
              <a:rPr lang="en-US" sz="1700" dirty="0"/>
              <a:t> and Detectors (PED)  Activities in 2021  in your country (type and FTE) ?</a:t>
            </a:r>
          </a:p>
          <a:p>
            <a:pPr>
              <a:lnSpc>
                <a:spcPct val="120000"/>
              </a:lnSpc>
              <a:spcBef>
                <a:spcPts val="600"/>
              </a:spcBef>
            </a:pPr>
            <a:r>
              <a:rPr lang="en-US" sz="1700" dirty="0">
                <a:solidFill>
                  <a:schemeClr val="accent1">
                    <a:lumMod val="75000"/>
                  </a:schemeClr>
                </a:solidFill>
              </a:rPr>
              <a:t>Contributions to physics studies at a small number of institutes; involvement in PED coordination and in setting up of detector concept pillar. FTEs hard to estimate, but relatively small (lower single digits). Interest present, but (still) mostly passive. Analysis activities at DESY, KIT, MPP; others expected to join (with students / postdocs at larger FTE-fractions); also </a:t>
            </a:r>
            <a:r>
              <a:rPr lang="en-US" sz="1700" dirty="0" err="1">
                <a:solidFill>
                  <a:schemeClr val="accent1">
                    <a:lumMod val="75000"/>
                  </a:schemeClr>
                </a:solidFill>
              </a:rPr>
              <a:t>pheno</a:t>
            </a:r>
            <a:r>
              <a:rPr lang="en-US" sz="1700" dirty="0">
                <a:solidFill>
                  <a:schemeClr val="accent1">
                    <a:lumMod val="75000"/>
                  </a:schemeClr>
                </a:solidFill>
              </a:rPr>
              <a:t> projects / theory involvement at several places.</a:t>
            </a:r>
          </a:p>
          <a:p>
            <a:pPr>
              <a:lnSpc>
                <a:spcPct val="120000"/>
              </a:lnSpc>
              <a:spcBef>
                <a:spcPts val="600"/>
              </a:spcBef>
            </a:pPr>
            <a:r>
              <a:rPr lang="en-US" sz="1700" dirty="0">
                <a:solidFill>
                  <a:schemeClr val="accent1">
                    <a:lumMod val="75000"/>
                  </a:schemeClr>
                </a:solidFill>
              </a:rPr>
              <a:t>Significant detector R&amp;D activities, which often are generic, but are applicable also to FCC PED. </a:t>
            </a:r>
          </a:p>
          <a:p>
            <a:pPr>
              <a:lnSpc>
                <a:spcPct val="120000"/>
              </a:lnSpc>
              <a:spcBef>
                <a:spcPts val="600"/>
              </a:spcBef>
            </a:pPr>
            <a:endParaRPr lang="en-US" sz="1700" dirty="0">
              <a:solidFill>
                <a:schemeClr val="accent1">
                  <a:lumMod val="75000"/>
                </a:schemeClr>
              </a:solidFill>
            </a:endParaRPr>
          </a:p>
          <a:p>
            <a:pPr marL="0" indent="0">
              <a:lnSpc>
                <a:spcPct val="120000"/>
              </a:lnSpc>
              <a:spcBef>
                <a:spcPts val="600"/>
              </a:spcBef>
              <a:buNone/>
            </a:pPr>
            <a:r>
              <a:rPr lang="en-US" sz="1700" dirty="0"/>
              <a:t>What is the situation with the MOU and Addenda for your country ? Are there commitments related to PED ?</a:t>
            </a:r>
          </a:p>
          <a:p>
            <a:pPr>
              <a:lnSpc>
                <a:spcPct val="120000"/>
              </a:lnSpc>
              <a:spcBef>
                <a:spcPts val="600"/>
              </a:spcBef>
            </a:pPr>
            <a:r>
              <a:rPr lang="en-US" sz="1700" dirty="0">
                <a:solidFill>
                  <a:schemeClr val="accent1">
                    <a:lumMod val="75000"/>
                  </a:schemeClr>
                </a:solidFill>
              </a:rPr>
              <a:t>No complete overview, but there are several institutes that have signed the MOU, and are contributing to PED.</a:t>
            </a:r>
          </a:p>
          <a:p>
            <a:pPr marL="0" indent="0">
              <a:lnSpc>
                <a:spcPct val="120000"/>
              </a:lnSpc>
              <a:spcBef>
                <a:spcPts val="600"/>
              </a:spcBef>
              <a:buNone/>
            </a:pPr>
            <a:r>
              <a:rPr lang="en-US" sz="1700" dirty="0">
                <a:solidFill>
                  <a:schemeClr val="accent1">
                    <a:lumMod val="75000"/>
                  </a:schemeClr>
                </a:solidFill>
              </a:rPr>
              <a:t> </a:t>
            </a:r>
          </a:p>
          <a:p>
            <a:pPr marL="0" indent="0">
              <a:lnSpc>
                <a:spcPct val="120000"/>
              </a:lnSpc>
              <a:spcBef>
                <a:spcPts val="600"/>
              </a:spcBef>
              <a:buNone/>
            </a:pPr>
            <a:r>
              <a:rPr lang="en-US" sz="1700" dirty="0"/>
              <a:t>Relations between PED and the Accelerator community working on FCC ?</a:t>
            </a:r>
          </a:p>
          <a:p>
            <a:pPr>
              <a:lnSpc>
                <a:spcPct val="120000"/>
              </a:lnSpc>
              <a:spcBef>
                <a:spcPts val="600"/>
              </a:spcBef>
            </a:pPr>
            <a:r>
              <a:rPr lang="en-US" sz="1700" dirty="0">
                <a:solidFill>
                  <a:schemeClr val="accent1">
                    <a:lumMod val="75000"/>
                  </a:schemeClr>
                </a:solidFill>
              </a:rPr>
              <a:t>At this point no formalized interactions – but opportunities for exchange within </a:t>
            </a:r>
            <a:r>
              <a:rPr lang="en-US" sz="1700" dirty="0" err="1">
                <a:solidFill>
                  <a:schemeClr val="accent1">
                    <a:lumMod val="75000"/>
                  </a:schemeClr>
                </a:solidFill>
              </a:rPr>
              <a:t>FCForum</a:t>
            </a:r>
            <a:r>
              <a:rPr lang="en-US" sz="1700" dirty="0">
                <a:solidFill>
                  <a:schemeClr val="accent1">
                    <a:lumMod val="75000"/>
                  </a:schemeClr>
                </a:solidFill>
              </a:rPr>
              <a:t> meetings, and within institutes participating in both pillars.</a:t>
            </a:r>
          </a:p>
          <a:p>
            <a:pPr>
              <a:lnSpc>
                <a:spcPct val="120000"/>
              </a:lnSpc>
              <a:spcBef>
                <a:spcPts val="600"/>
              </a:spcBef>
            </a:pPr>
            <a:endParaRPr lang="fr-FR" sz="1700" dirty="0">
              <a:solidFill>
                <a:schemeClr val="accent1">
                  <a:lumMod val="75000"/>
                </a:schemeClr>
              </a:solidFill>
            </a:endParaRPr>
          </a:p>
          <a:p>
            <a:pPr marL="0" indent="0">
              <a:lnSpc>
                <a:spcPct val="120000"/>
              </a:lnSpc>
              <a:spcBef>
                <a:spcPts val="600"/>
              </a:spcBef>
              <a:buNone/>
            </a:pPr>
            <a:r>
              <a:rPr lang="en-US" sz="1700" dirty="0"/>
              <a:t>How is the FCC vs. other </a:t>
            </a:r>
            <a:r>
              <a:rPr lang="en-US" sz="1700" dirty="0" err="1"/>
              <a:t>ee</a:t>
            </a:r>
            <a:r>
              <a:rPr lang="en-US" sz="1700" dirty="0"/>
              <a:t>-colliders situation evolving in your country ?</a:t>
            </a:r>
          </a:p>
          <a:p>
            <a:pPr>
              <a:lnSpc>
                <a:spcPct val="120000"/>
              </a:lnSpc>
              <a:spcBef>
                <a:spcPts val="600"/>
              </a:spcBef>
            </a:pPr>
            <a:r>
              <a:rPr lang="en-US" sz="1700" dirty="0">
                <a:solidFill>
                  <a:schemeClr val="accent1">
                    <a:lumMod val="75000"/>
                  </a:schemeClr>
                </a:solidFill>
              </a:rPr>
              <a:t>Interest in FCC-</a:t>
            </a:r>
            <a:r>
              <a:rPr lang="en-US" sz="1700" dirty="0" err="1">
                <a:solidFill>
                  <a:schemeClr val="accent1">
                    <a:lumMod val="75000"/>
                  </a:schemeClr>
                </a:solidFill>
              </a:rPr>
              <a:t>ee</a:t>
            </a:r>
            <a:r>
              <a:rPr lang="en-US" sz="1700" dirty="0">
                <a:solidFill>
                  <a:schemeClr val="accent1">
                    <a:lumMod val="75000"/>
                  </a:schemeClr>
                </a:solidFill>
              </a:rPr>
              <a:t> is increasing relative to other </a:t>
            </a:r>
            <a:r>
              <a:rPr lang="en-US" sz="1700" dirty="0" err="1">
                <a:solidFill>
                  <a:schemeClr val="accent1">
                    <a:lumMod val="75000"/>
                  </a:schemeClr>
                </a:solidFill>
              </a:rPr>
              <a:t>e+e</a:t>
            </a:r>
            <a:r>
              <a:rPr lang="en-US" sz="1700" dirty="0">
                <a:solidFill>
                  <a:schemeClr val="accent1">
                    <a:lumMod val="75000"/>
                  </a:schemeClr>
                </a:solidFill>
              </a:rPr>
              <a:t>- colliders. In a recent survey conducted by me, FCC-</a:t>
            </a:r>
            <a:r>
              <a:rPr lang="en-US" sz="1700" dirty="0" err="1">
                <a:solidFill>
                  <a:schemeClr val="accent1">
                    <a:lumMod val="75000"/>
                  </a:schemeClr>
                </a:solidFill>
              </a:rPr>
              <a:t>ee</a:t>
            </a:r>
            <a:r>
              <a:rPr lang="en-US" sz="1700" dirty="0">
                <a:solidFill>
                  <a:schemeClr val="accent1">
                    <a:lumMod val="75000"/>
                  </a:schemeClr>
                </a:solidFill>
              </a:rPr>
              <a:t> was mentioned most often as the context of PED-relevant work, more than ILC or CLIC.</a:t>
            </a:r>
          </a:p>
          <a:p>
            <a:pPr>
              <a:lnSpc>
                <a:spcPct val="120000"/>
              </a:lnSpc>
              <a:spcBef>
                <a:spcPts val="600"/>
              </a:spcBef>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p:txBody>
      </p:sp>
      <p:sp>
        <p:nvSpPr>
          <p:cNvPr id="4" name="Rectangle 3">
            <a:extLst>
              <a:ext uri="{FF2B5EF4-FFF2-40B4-BE49-F238E27FC236}">
                <a16:creationId xmlns:a16="http://schemas.microsoft.com/office/drawing/2014/main" id="{7201500B-6568-4316-A903-B32BFCE87A6F}"/>
              </a:ext>
            </a:extLst>
          </p:cNvPr>
          <p:cNvSpPr/>
          <p:nvPr/>
        </p:nvSpPr>
        <p:spPr>
          <a:xfrm>
            <a:off x="10474036" y="0"/>
            <a:ext cx="1670863" cy="338554"/>
          </a:xfrm>
          <a:prstGeom prst="rect">
            <a:avLst/>
          </a:prstGeom>
        </p:spPr>
        <p:txBody>
          <a:bodyPr wrap="square">
            <a:spAutoFit/>
          </a:bodyPr>
          <a:lstStyle/>
          <a:p>
            <a:r>
              <a:rPr lang="en-US" sz="1600" dirty="0"/>
              <a:t>Frank Simon </a:t>
            </a:r>
            <a:endParaRPr lang="fr-FR" sz="1600" dirty="0"/>
          </a:p>
        </p:txBody>
      </p:sp>
    </p:spTree>
    <p:extLst>
      <p:ext uri="{BB962C8B-B14F-4D97-AF65-F5344CB8AC3E}">
        <p14:creationId xmlns:p14="http://schemas.microsoft.com/office/powerpoint/2010/main" val="2968619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Germany (2)</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868102"/>
            <a:ext cx="11538066" cy="5802700"/>
          </a:xfrm>
        </p:spPr>
        <p:txBody>
          <a:bodyPr>
            <a:normAutofit/>
          </a:bodyPr>
          <a:lstStyle/>
          <a:p>
            <a:pPr marL="0" indent="0">
              <a:lnSpc>
                <a:spcPct val="120000"/>
              </a:lnSpc>
              <a:spcBef>
                <a:spcPts val="600"/>
              </a:spcBef>
              <a:buNone/>
            </a:pPr>
            <a:r>
              <a:rPr lang="en-US" sz="1700" dirty="0"/>
              <a:t>Estimate of the resources (human and funds) that the labs in your country or your national institute plan to commit for FCC PED in 2022 and 2023 ?</a:t>
            </a:r>
          </a:p>
          <a:p>
            <a:pPr>
              <a:lnSpc>
                <a:spcPct val="120000"/>
              </a:lnSpc>
              <a:spcBef>
                <a:spcPts val="600"/>
              </a:spcBef>
            </a:pPr>
            <a:r>
              <a:rPr lang="en-US" sz="1700" dirty="0">
                <a:solidFill>
                  <a:schemeClr val="accent1">
                    <a:lumMod val="75000"/>
                  </a:schemeClr>
                </a:solidFill>
              </a:rPr>
              <a:t>No concrete estimate, but the trend is positive. New groups starting to become active. No BMBF funding available at this point, activities supported through individual grants; DESY and MPG resources; informal contributions at universities</a:t>
            </a:r>
          </a:p>
          <a:p>
            <a:pPr>
              <a:lnSpc>
                <a:spcPct val="120000"/>
              </a:lnSpc>
              <a:spcBef>
                <a:spcPts val="600"/>
              </a:spcBef>
            </a:pPr>
            <a:endParaRPr lang="en-US" sz="1700" dirty="0">
              <a:solidFill>
                <a:schemeClr val="accent1">
                  <a:lumMod val="75000"/>
                </a:schemeClr>
              </a:solidFill>
            </a:endParaRPr>
          </a:p>
          <a:p>
            <a:pPr marL="0" indent="0">
              <a:lnSpc>
                <a:spcPct val="120000"/>
              </a:lnSpc>
              <a:spcBef>
                <a:spcPts val="600"/>
              </a:spcBef>
              <a:buNone/>
            </a:pPr>
            <a:r>
              <a:rPr lang="en-US" sz="1700" dirty="0"/>
              <a:t>What are the initiatives to recruit new people and to connect to other groups internationally ? </a:t>
            </a:r>
          </a:p>
          <a:p>
            <a:pPr>
              <a:lnSpc>
                <a:spcPct val="120000"/>
              </a:lnSpc>
              <a:spcBef>
                <a:spcPts val="600"/>
              </a:spcBef>
            </a:pPr>
            <a:r>
              <a:rPr lang="en-US" sz="1700" dirty="0">
                <a:solidFill>
                  <a:schemeClr val="accent1">
                    <a:lumMod val="75000"/>
                  </a:schemeClr>
                </a:solidFill>
              </a:rPr>
              <a:t>Discussions in KET (German Committee for Particle Physics), community engagement.</a:t>
            </a:r>
          </a:p>
          <a:p>
            <a:pPr>
              <a:lnSpc>
                <a:spcPct val="120000"/>
              </a:lnSpc>
              <a:spcBef>
                <a:spcPts val="600"/>
              </a:spcBef>
            </a:pPr>
            <a:endParaRPr lang="en-US" sz="1700" dirty="0">
              <a:solidFill>
                <a:schemeClr val="accent1">
                  <a:lumMod val="75000"/>
                </a:schemeClr>
              </a:solidFill>
            </a:endParaRPr>
          </a:p>
          <a:p>
            <a:pPr marL="0" indent="0">
              <a:lnSpc>
                <a:spcPct val="120000"/>
              </a:lnSpc>
              <a:spcBef>
                <a:spcPts val="600"/>
              </a:spcBef>
              <a:buNone/>
            </a:pPr>
            <a:r>
              <a:rPr lang="en-US" sz="1700" dirty="0"/>
              <a:t>Do you plan a National (or Regional ) FCC workshops in 2022?</a:t>
            </a:r>
          </a:p>
          <a:p>
            <a:pPr>
              <a:lnSpc>
                <a:spcPct val="120000"/>
              </a:lnSpc>
              <a:spcBef>
                <a:spcPts val="600"/>
              </a:spcBef>
            </a:pPr>
            <a:r>
              <a:rPr lang="en-US" sz="1700" dirty="0">
                <a:solidFill>
                  <a:schemeClr val="accent1">
                    <a:lumMod val="75000"/>
                  </a:schemeClr>
                </a:solidFill>
              </a:rPr>
              <a:t>Yes, a </a:t>
            </a:r>
            <a:r>
              <a:rPr lang="en-US" sz="1700" dirty="0" err="1">
                <a:solidFill>
                  <a:schemeClr val="accent1">
                    <a:lumMod val="75000"/>
                  </a:schemeClr>
                </a:solidFill>
              </a:rPr>
              <a:t>FCForum</a:t>
            </a:r>
            <a:r>
              <a:rPr lang="en-US" sz="1700" dirty="0">
                <a:solidFill>
                  <a:schemeClr val="accent1">
                    <a:lumMod val="75000"/>
                  </a:schemeClr>
                </a:solidFill>
              </a:rPr>
              <a:t> meeting is planned for later in 2022 (pending evolution of pandemic). Not clear yet if this will be branded as FCC workshop, or rather more generic, with FCC focus.</a:t>
            </a:r>
          </a:p>
          <a:p>
            <a:pPr>
              <a:lnSpc>
                <a:spcPct val="120000"/>
              </a:lnSpc>
              <a:spcBef>
                <a:spcPts val="600"/>
              </a:spcBef>
            </a:pPr>
            <a:endParaRPr lang="en-US" sz="1700" dirty="0">
              <a:solidFill>
                <a:schemeClr val="accent1">
                  <a:lumMod val="75000"/>
                </a:schemeClr>
              </a:solidFill>
            </a:endParaRPr>
          </a:p>
          <a:p>
            <a:pPr marL="0" indent="0">
              <a:lnSpc>
                <a:spcPct val="120000"/>
              </a:lnSpc>
              <a:spcBef>
                <a:spcPts val="600"/>
              </a:spcBef>
              <a:buNone/>
            </a:pPr>
            <a:r>
              <a:rPr lang="en-US" sz="1700" dirty="0"/>
              <a:t>Can you list the persons involved at 15% FTE or more in PED activities in your country</a:t>
            </a:r>
          </a:p>
          <a:p>
            <a:pPr>
              <a:lnSpc>
                <a:spcPct val="120000"/>
              </a:lnSpc>
              <a:spcBef>
                <a:spcPts val="600"/>
              </a:spcBef>
            </a:pPr>
            <a:r>
              <a:rPr lang="en-US" sz="1700" dirty="0">
                <a:solidFill>
                  <a:schemeClr val="accent1">
                    <a:lumMod val="75000"/>
                  </a:schemeClr>
                </a:solidFill>
              </a:rPr>
              <a:t>Hard to do – Coordination roles: Christophe </a:t>
            </a:r>
            <a:r>
              <a:rPr lang="en-US" sz="1700" dirty="0" err="1">
                <a:solidFill>
                  <a:schemeClr val="accent1">
                    <a:lumMod val="75000"/>
                  </a:schemeClr>
                </a:solidFill>
              </a:rPr>
              <a:t>Grojean</a:t>
            </a:r>
            <a:r>
              <a:rPr lang="en-US" sz="1700" dirty="0">
                <a:solidFill>
                  <a:schemeClr val="accent1">
                    <a:lumMod val="75000"/>
                  </a:schemeClr>
                </a:solidFill>
              </a:rPr>
              <a:t>, Clement </a:t>
            </a:r>
            <a:r>
              <a:rPr lang="en-US" sz="1700" dirty="0" err="1">
                <a:solidFill>
                  <a:schemeClr val="accent1">
                    <a:lumMod val="75000"/>
                  </a:schemeClr>
                </a:solidFill>
              </a:rPr>
              <a:t>Helsens</a:t>
            </a:r>
            <a:r>
              <a:rPr lang="en-US" sz="1700" dirty="0">
                <a:solidFill>
                  <a:schemeClr val="accent1">
                    <a:lumMod val="75000"/>
                  </a:schemeClr>
                </a:solidFill>
              </a:rPr>
              <a:t>, Markus </a:t>
            </a:r>
            <a:r>
              <a:rPr lang="en-US" sz="1700" dirty="0" err="1">
                <a:solidFill>
                  <a:schemeClr val="accent1">
                    <a:lumMod val="75000"/>
                  </a:schemeClr>
                </a:solidFill>
              </a:rPr>
              <a:t>Klute</a:t>
            </a:r>
            <a:r>
              <a:rPr lang="en-US" sz="1700" dirty="0">
                <a:solidFill>
                  <a:schemeClr val="accent1">
                    <a:lumMod val="75000"/>
                  </a:schemeClr>
                </a:solidFill>
              </a:rPr>
              <a:t>, Felix </a:t>
            </a:r>
            <a:r>
              <a:rPr lang="en-US" sz="1700" dirty="0" err="1">
                <a:solidFill>
                  <a:schemeClr val="accent1">
                    <a:lumMod val="75000"/>
                  </a:schemeClr>
                </a:solidFill>
              </a:rPr>
              <a:t>Sefkow</a:t>
            </a:r>
            <a:r>
              <a:rPr lang="en-US" sz="1700" dirty="0">
                <a:solidFill>
                  <a:schemeClr val="accent1">
                    <a:lumMod val="75000"/>
                  </a:schemeClr>
                </a:solidFill>
              </a:rPr>
              <a:t>, Frank Simon (not all reaching 15%) – expect in particular students / postdocs to reach higher fractions of their time. </a:t>
            </a:r>
          </a:p>
          <a:p>
            <a:pPr>
              <a:lnSpc>
                <a:spcPct val="120000"/>
              </a:lnSpc>
              <a:spcBef>
                <a:spcPts val="600"/>
              </a:spcBef>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p:txBody>
      </p:sp>
      <p:sp>
        <p:nvSpPr>
          <p:cNvPr id="4" name="Rectangle 3">
            <a:extLst>
              <a:ext uri="{FF2B5EF4-FFF2-40B4-BE49-F238E27FC236}">
                <a16:creationId xmlns:a16="http://schemas.microsoft.com/office/drawing/2014/main" id="{5736BBE8-0CD5-4785-9335-F7DA0BB6462A}"/>
              </a:ext>
            </a:extLst>
          </p:cNvPr>
          <p:cNvSpPr/>
          <p:nvPr/>
        </p:nvSpPr>
        <p:spPr>
          <a:xfrm>
            <a:off x="10474036" y="0"/>
            <a:ext cx="1670863" cy="338554"/>
          </a:xfrm>
          <a:prstGeom prst="rect">
            <a:avLst/>
          </a:prstGeom>
        </p:spPr>
        <p:txBody>
          <a:bodyPr wrap="square">
            <a:spAutoFit/>
          </a:bodyPr>
          <a:lstStyle/>
          <a:p>
            <a:r>
              <a:rPr lang="en-US" sz="1600" dirty="0"/>
              <a:t>Frank Simon </a:t>
            </a:r>
            <a:endParaRPr lang="fr-FR" sz="1600" dirty="0"/>
          </a:p>
        </p:txBody>
      </p:sp>
    </p:spTree>
    <p:extLst>
      <p:ext uri="{BB962C8B-B14F-4D97-AF65-F5344CB8AC3E}">
        <p14:creationId xmlns:p14="http://schemas.microsoft.com/office/powerpoint/2010/main" val="2648448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re 1"/>
          <p:cNvSpPr txBox="1">
            <a:spLocks noGrp="1"/>
          </p:cNvSpPr>
          <p:nvPr>
            <p:ph type="title"/>
          </p:nvPr>
        </p:nvSpPr>
        <p:spPr>
          <a:xfrm>
            <a:off x="931024" y="-34932"/>
            <a:ext cx="10723420" cy="766454"/>
          </a:xfrm>
          <a:prstGeom prst="rect">
            <a:avLst/>
          </a:prstGeom>
        </p:spPr>
        <p:txBody>
          <a:bodyPr/>
          <a:lstStyle>
            <a:lvl1pPr algn="ctr">
              <a:defRPr sz="3600"/>
            </a:lvl1pPr>
          </a:lstStyle>
          <a:p>
            <a:r>
              <a:rPr lang="fr-FR" b="1" dirty="0" err="1"/>
              <a:t>Austria</a:t>
            </a:r>
            <a:r>
              <a:rPr lang="fr-FR" b="1" dirty="0"/>
              <a:t> (1)</a:t>
            </a:r>
            <a:endParaRPr b="1" dirty="0"/>
          </a:p>
        </p:txBody>
      </p:sp>
      <p:sp>
        <p:nvSpPr>
          <p:cNvPr id="95" name="Espace réservé du contenu 2"/>
          <p:cNvSpPr txBox="1">
            <a:spLocks noGrp="1"/>
          </p:cNvSpPr>
          <p:nvPr>
            <p:ph type="body" idx="1"/>
          </p:nvPr>
        </p:nvSpPr>
        <p:spPr>
          <a:xfrm>
            <a:off x="326966" y="940221"/>
            <a:ext cx="11538068" cy="6120336"/>
          </a:xfrm>
          <a:prstGeom prst="rect">
            <a:avLst/>
          </a:prstGeom>
        </p:spPr>
        <p:txBody>
          <a:bodyPr>
            <a:normAutofit/>
          </a:bodyPr>
          <a:lstStyle/>
          <a:p>
            <a:pPr marL="0" indent="0" defTabSz="749808">
              <a:lnSpc>
                <a:spcPct val="108000"/>
              </a:lnSpc>
              <a:spcBef>
                <a:spcPts val="400"/>
              </a:spcBef>
              <a:buSzTx/>
              <a:buNone/>
              <a:defRPr sz="1394"/>
            </a:pPr>
            <a:r>
              <a:rPr sz="1700" dirty="0"/>
              <a:t>What were the Physics-</a:t>
            </a:r>
            <a:r>
              <a:rPr sz="1700" dirty="0" err="1"/>
              <a:t>Expts</a:t>
            </a:r>
            <a:r>
              <a:rPr sz="1700" dirty="0"/>
              <a:t> and Detectors (PED)  Activities in 2021  in your country (type and FTE) ?</a:t>
            </a:r>
          </a:p>
          <a:p>
            <a:pPr marL="0" lvl="1" indent="507682" defTabSz="749808">
              <a:lnSpc>
                <a:spcPct val="108000"/>
              </a:lnSpc>
              <a:spcBef>
                <a:spcPts val="400"/>
              </a:spcBef>
              <a:buSzTx/>
              <a:buNone/>
              <a:defRPr sz="1394"/>
            </a:pPr>
            <a:r>
              <a:rPr sz="1700" dirty="0">
                <a:solidFill>
                  <a:schemeClr val="accent1">
                    <a:lumMod val="75000"/>
                  </a:schemeClr>
                </a:solidFill>
              </a:rPr>
              <a:t>Austrian wide Workshop to ramp up activities</a:t>
            </a:r>
          </a:p>
          <a:p>
            <a:pPr marL="0" indent="0" defTabSz="749808">
              <a:lnSpc>
                <a:spcPct val="108000"/>
              </a:lnSpc>
              <a:spcBef>
                <a:spcPts val="400"/>
              </a:spcBef>
              <a:buSzTx/>
              <a:buNone/>
              <a:defRPr sz="1394"/>
            </a:pPr>
            <a:r>
              <a:rPr sz="1700" dirty="0"/>
              <a:t>What is the situation with the MOU and Addenda for your country ? Are there commitments related to PED ?</a:t>
            </a:r>
          </a:p>
          <a:p>
            <a:pPr marL="0" lvl="1" indent="507682" defTabSz="749808">
              <a:lnSpc>
                <a:spcPct val="108000"/>
              </a:lnSpc>
              <a:spcBef>
                <a:spcPts val="400"/>
              </a:spcBef>
              <a:buSzTx/>
              <a:buNone/>
              <a:defRPr sz="1394"/>
            </a:pPr>
            <a:r>
              <a:rPr sz="1700" dirty="0">
                <a:solidFill>
                  <a:schemeClr val="accent1">
                    <a:lumMod val="75000"/>
                  </a:schemeClr>
                </a:solidFill>
              </a:rPr>
              <a:t>HEPHY signed the MoU, the side letter with the commitments is under discussion</a:t>
            </a:r>
          </a:p>
          <a:p>
            <a:pPr marL="0" indent="0" defTabSz="749808">
              <a:lnSpc>
                <a:spcPct val="108000"/>
              </a:lnSpc>
              <a:spcBef>
                <a:spcPts val="400"/>
              </a:spcBef>
              <a:buSzTx/>
              <a:buNone/>
              <a:defRPr sz="1394"/>
            </a:pPr>
            <a:r>
              <a:rPr sz="1700" dirty="0"/>
              <a:t>Relations between PED and the Accelerator community working on FCC ?</a:t>
            </a:r>
          </a:p>
          <a:p>
            <a:pPr marL="0" lvl="1" indent="507682" defTabSz="749808">
              <a:lnSpc>
                <a:spcPct val="108000"/>
              </a:lnSpc>
              <a:spcBef>
                <a:spcPts val="400"/>
              </a:spcBef>
              <a:buSzTx/>
              <a:buNone/>
              <a:defRPr sz="1394"/>
            </a:pPr>
            <a:r>
              <a:rPr sz="1700" dirty="0">
                <a:solidFill>
                  <a:schemeClr val="accent1">
                    <a:lumMod val="75000"/>
                  </a:schemeClr>
                </a:solidFill>
              </a:rPr>
              <a:t>common workshop in 2022, but no collaboration or common efforts</a:t>
            </a:r>
            <a:endParaRPr lang="fr-FR" sz="1700" dirty="0">
              <a:solidFill>
                <a:schemeClr val="accent1">
                  <a:lumMod val="75000"/>
                </a:schemeClr>
              </a:solidFill>
            </a:endParaRPr>
          </a:p>
          <a:p>
            <a:pPr marL="0" lvl="1" indent="507682" defTabSz="749808">
              <a:lnSpc>
                <a:spcPct val="108000"/>
              </a:lnSpc>
              <a:spcBef>
                <a:spcPts val="400"/>
              </a:spcBef>
              <a:buSzTx/>
              <a:buNone/>
              <a:defRPr sz="1394"/>
            </a:pPr>
            <a:endParaRPr sz="1700" dirty="0">
              <a:solidFill>
                <a:schemeClr val="accent1">
                  <a:lumMod val="75000"/>
                </a:schemeClr>
              </a:solidFill>
            </a:endParaRPr>
          </a:p>
          <a:p>
            <a:pPr marL="0" indent="0" defTabSz="749808">
              <a:lnSpc>
                <a:spcPct val="108000"/>
              </a:lnSpc>
              <a:spcBef>
                <a:spcPts val="400"/>
              </a:spcBef>
              <a:buSzTx/>
              <a:buNone/>
              <a:defRPr sz="1394"/>
            </a:pPr>
            <a:r>
              <a:rPr sz="1700" dirty="0"/>
              <a:t>How is the FCC vs. other </a:t>
            </a:r>
            <a:r>
              <a:rPr sz="1700" dirty="0" err="1"/>
              <a:t>ee</a:t>
            </a:r>
            <a:r>
              <a:rPr sz="1700" dirty="0"/>
              <a:t>-colliders situation evolving in your country ?</a:t>
            </a:r>
          </a:p>
          <a:p>
            <a:pPr marL="0" lvl="1" indent="507682" defTabSz="749808">
              <a:lnSpc>
                <a:spcPct val="108000"/>
              </a:lnSpc>
              <a:spcBef>
                <a:spcPts val="400"/>
              </a:spcBef>
              <a:buSzTx/>
              <a:buNone/>
              <a:defRPr sz="1394"/>
            </a:pPr>
            <a:r>
              <a:rPr sz="1700" dirty="0">
                <a:solidFill>
                  <a:schemeClr val="accent1">
                    <a:lumMod val="75000"/>
                  </a:schemeClr>
                </a:solidFill>
              </a:rPr>
              <a:t>mainly </a:t>
            </a:r>
            <a:r>
              <a:rPr sz="1700" dirty="0" err="1">
                <a:solidFill>
                  <a:schemeClr val="accent1">
                    <a:lumMod val="75000"/>
                  </a:schemeClr>
                </a:solidFill>
              </a:rPr>
              <a:t>FCCee</a:t>
            </a:r>
            <a:r>
              <a:rPr sz="1700" dirty="0">
                <a:solidFill>
                  <a:schemeClr val="accent1">
                    <a:lumMod val="75000"/>
                  </a:schemeClr>
                </a:solidFill>
              </a:rPr>
              <a:t> related activities, some generic </a:t>
            </a:r>
            <a:r>
              <a:rPr sz="1700" dirty="0" err="1">
                <a:solidFill>
                  <a:schemeClr val="accent1">
                    <a:lumMod val="75000"/>
                  </a:schemeClr>
                </a:solidFill>
              </a:rPr>
              <a:t>ee</a:t>
            </a:r>
            <a:r>
              <a:rPr sz="1700" dirty="0">
                <a:solidFill>
                  <a:schemeClr val="accent1">
                    <a:lumMod val="75000"/>
                  </a:schemeClr>
                </a:solidFill>
              </a:rPr>
              <a:t> related efforts</a:t>
            </a:r>
          </a:p>
          <a:p>
            <a:pPr marL="0" indent="0" defTabSz="749808">
              <a:lnSpc>
                <a:spcPct val="108000"/>
              </a:lnSpc>
              <a:spcBef>
                <a:spcPts val="400"/>
              </a:spcBef>
              <a:buSzTx/>
              <a:buNone/>
              <a:defRPr sz="1394"/>
            </a:pPr>
            <a:r>
              <a:rPr sz="1700" dirty="0"/>
              <a:t>Estimate of the resources (human and funds) that the labs in your country or your national institute plan to commit for FCC PED in 2022 and 2023 ?</a:t>
            </a:r>
            <a:r>
              <a:rPr lang="fr-FR" sz="1700" dirty="0"/>
              <a:t>    </a:t>
            </a:r>
            <a:r>
              <a:rPr sz="1700" dirty="0">
                <a:solidFill>
                  <a:schemeClr val="accent1">
                    <a:lumMod val="75000"/>
                  </a:schemeClr>
                </a:solidFill>
              </a:rPr>
              <a:t>no number available yet</a:t>
            </a:r>
          </a:p>
          <a:p>
            <a:pPr marL="0" indent="0" defTabSz="749808">
              <a:lnSpc>
                <a:spcPct val="108000"/>
              </a:lnSpc>
              <a:spcBef>
                <a:spcPts val="400"/>
              </a:spcBef>
              <a:buSzTx/>
              <a:buNone/>
              <a:defRPr sz="1394"/>
            </a:pPr>
            <a:r>
              <a:rPr sz="1700" dirty="0"/>
              <a:t>What are the initiatives to recruit new people and to connect to other groups internationally ?</a:t>
            </a:r>
          </a:p>
          <a:p>
            <a:pPr marL="0" lvl="1" indent="507682" defTabSz="749808">
              <a:lnSpc>
                <a:spcPct val="108000"/>
              </a:lnSpc>
              <a:spcBef>
                <a:spcPts val="400"/>
              </a:spcBef>
              <a:buSzTx/>
              <a:buNone/>
              <a:defRPr sz="1394"/>
            </a:pPr>
            <a:r>
              <a:rPr sz="1700" dirty="0">
                <a:solidFill>
                  <a:schemeClr val="accent1">
                    <a:lumMod val="75000"/>
                  </a:schemeClr>
                </a:solidFill>
              </a:rPr>
              <a:t>start discussions with collaborators from other projects</a:t>
            </a:r>
            <a:endParaRPr lang="fr-FR" sz="1700" dirty="0">
              <a:solidFill>
                <a:schemeClr val="accent1">
                  <a:lumMod val="75000"/>
                </a:schemeClr>
              </a:solidFill>
            </a:endParaRPr>
          </a:p>
          <a:p>
            <a:pPr marL="0" lvl="1" indent="507682" defTabSz="749808">
              <a:lnSpc>
                <a:spcPct val="108000"/>
              </a:lnSpc>
              <a:spcBef>
                <a:spcPts val="400"/>
              </a:spcBef>
              <a:buSzTx/>
              <a:buNone/>
              <a:defRPr sz="1394"/>
            </a:pPr>
            <a:endParaRPr sz="1700" dirty="0">
              <a:solidFill>
                <a:schemeClr val="accent1">
                  <a:lumMod val="75000"/>
                </a:schemeClr>
              </a:solidFill>
            </a:endParaRPr>
          </a:p>
          <a:p>
            <a:pPr marL="0" indent="0" defTabSz="749808">
              <a:lnSpc>
                <a:spcPct val="108000"/>
              </a:lnSpc>
              <a:spcBef>
                <a:spcPts val="400"/>
              </a:spcBef>
              <a:buSzTx/>
              <a:buNone/>
              <a:defRPr sz="1394"/>
            </a:pPr>
            <a:r>
              <a:rPr sz="1700" dirty="0"/>
              <a:t>Do you plan a National (or Regional ) FCC workshops in 2022?</a:t>
            </a:r>
          </a:p>
          <a:p>
            <a:pPr marL="0" lvl="1" indent="507682" defTabSz="749808">
              <a:lnSpc>
                <a:spcPct val="108000"/>
              </a:lnSpc>
              <a:spcBef>
                <a:spcPts val="400"/>
              </a:spcBef>
              <a:buSzTx/>
              <a:buNone/>
              <a:defRPr sz="1394"/>
            </a:pPr>
            <a:r>
              <a:rPr sz="1700" dirty="0">
                <a:solidFill>
                  <a:schemeClr val="accent1">
                    <a:lumMod val="75000"/>
                  </a:schemeClr>
                </a:solidFill>
              </a:rPr>
              <a:t>yes</a:t>
            </a:r>
          </a:p>
          <a:p>
            <a:pPr marL="0" indent="0" defTabSz="749808">
              <a:lnSpc>
                <a:spcPct val="108000"/>
              </a:lnSpc>
              <a:spcBef>
                <a:spcPts val="400"/>
              </a:spcBef>
              <a:buSzTx/>
              <a:buNone/>
              <a:defRPr sz="1394"/>
            </a:pPr>
            <a:r>
              <a:rPr sz="1700" dirty="0"/>
              <a:t>Are you building or planning to join a Regional FCC “cluster” with neighboring nations </a:t>
            </a:r>
            <a:endParaRPr lang="fr-FR" sz="1700" dirty="0"/>
          </a:p>
          <a:p>
            <a:pPr marL="0" indent="0" defTabSz="749808">
              <a:lnSpc>
                <a:spcPct val="108000"/>
              </a:lnSpc>
              <a:spcBef>
                <a:spcPts val="400"/>
              </a:spcBef>
              <a:buSzTx/>
              <a:buNone/>
              <a:defRPr sz="1394"/>
            </a:pPr>
            <a:r>
              <a:rPr lang="fr-FR" sz="1700" dirty="0">
                <a:solidFill>
                  <a:schemeClr val="accent1">
                    <a:lumMod val="75000"/>
                  </a:schemeClr>
                </a:solidFill>
              </a:rPr>
              <a:t>         </a:t>
            </a:r>
            <a:r>
              <a:rPr sz="1700" dirty="0">
                <a:solidFill>
                  <a:schemeClr val="accent1">
                    <a:lumMod val="75000"/>
                  </a:schemeClr>
                </a:solidFill>
              </a:rPr>
              <a:t>we started to think about it</a:t>
            </a:r>
          </a:p>
        </p:txBody>
      </p:sp>
      <p:sp>
        <p:nvSpPr>
          <p:cNvPr id="4" name="Rectangle 3">
            <a:extLst>
              <a:ext uri="{FF2B5EF4-FFF2-40B4-BE49-F238E27FC236}">
                <a16:creationId xmlns:a16="http://schemas.microsoft.com/office/drawing/2014/main" id="{69415557-0532-4BF4-A0A5-D156C3F58E45}"/>
              </a:ext>
            </a:extLst>
          </p:cNvPr>
          <p:cNvSpPr/>
          <p:nvPr/>
        </p:nvSpPr>
        <p:spPr>
          <a:xfrm>
            <a:off x="10474036" y="0"/>
            <a:ext cx="1670863" cy="338554"/>
          </a:xfrm>
          <a:prstGeom prst="rect">
            <a:avLst/>
          </a:prstGeom>
        </p:spPr>
        <p:txBody>
          <a:bodyPr wrap="square">
            <a:spAutoFit/>
          </a:bodyPr>
          <a:lstStyle/>
          <a:p>
            <a:r>
              <a:rPr lang="en-US" sz="1600" dirty="0"/>
              <a:t>Jochen </a:t>
            </a:r>
            <a:r>
              <a:rPr lang="en-US" sz="1600" dirty="0" err="1"/>
              <a:t>Schieck</a:t>
            </a:r>
            <a:r>
              <a:rPr lang="en-US" sz="1600" dirty="0"/>
              <a:t> </a:t>
            </a:r>
            <a:endParaRPr lang="fr-FR" sz="16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CC related news from Austria"/>
          <p:cNvSpPr txBox="1">
            <a:spLocks noGrp="1"/>
          </p:cNvSpPr>
          <p:nvPr>
            <p:ph type="title"/>
          </p:nvPr>
        </p:nvSpPr>
        <p:spPr>
          <a:xfrm>
            <a:off x="1037705" y="340191"/>
            <a:ext cx="10515600" cy="1325563"/>
          </a:xfrm>
          <a:prstGeom prst="rect">
            <a:avLst/>
          </a:prstGeom>
        </p:spPr>
        <p:txBody>
          <a:bodyPr>
            <a:normAutofit/>
          </a:bodyPr>
          <a:lstStyle/>
          <a:p>
            <a:r>
              <a:rPr sz="3600" b="1" dirty="0"/>
              <a:t>FCC related news from Austria</a:t>
            </a:r>
          </a:p>
        </p:txBody>
      </p:sp>
      <p:sp>
        <p:nvSpPr>
          <p:cNvPr id="128" name="HEPHY signed the FCC MoU…"/>
          <p:cNvSpPr txBox="1">
            <a:spLocks noGrp="1"/>
          </p:cNvSpPr>
          <p:nvPr>
            <p:ph type="body" idx="1"/>
          </p:nvPr>
        </p:nvSpPr>
        <p:spPr>
          <a:xfrm>
            <a:off x="838200" y="2690044"/>
            <a:ext cx="10515600" cy="4351338"/>
          </a:xfrm>
          <a:prstGeom prst="rect">
            <a:avLst/>
          </a:prstGeom>
        </p:spPr>
        <p:txBody>
          <a:bodyPr>
            <a:normAutofit/>
          </a:bodyPr>
          <a:lstStyle/>
          <a:p>
            <a:r>
              <a:rPr sz="2000" dirty="0">
                <a:solidFill>
                  <a:schemeClr val="accent1">
                    <a:lumMod val="75000"/>
                  </a:schemeClr>
                </a:solidFill>
              </a:rPr>
              <a:t>HEPHY signed the FCC MoU</a:t>
            </a:r>
          </a:p>
          <a:p>
            <a:pPr lvl="1"/>
            <a:r>
              <a:rPr sz="1800" dirty="0">
                <a:solidFill>
                  <a:schemeClr val="accent1">
                    <a:lumMod val="75000"/>
                  </a:schemeClr>
                </a:solidFill>
              </a:rPr>
              <a:t>R. </a:t>
            </a:r>
            <a:r>
              <a:rPr sz="1800" dirty="0" err="1">
                <a:solidFill>
                  <a:schemeClr val="accent1">
                    <a:lumMod val="75000"/>
                  </a:schemeClr>
                </a:solidFill>
              </a:rPr>
              <a:t>Schöfbeck</a:t>
            </a:r>
            <a:r>
              <a:rPr sz="1800" dirty="0">
                <a:solidFill>
                  <a:schemeClr val="accent1">
                    <a:lumMod val="75000"/>
                  </a:schemeClr>
                </a:solidFill>
              </a:rPr>
              <a:t> coordinates the HEPHY FCC efforts</a:t>
            </a:r>
          </a:p>
          <a:p>
            <a:pPr lvl="1"/>
            <a:r>
              <a:rPr sz="1800" dirty="0">
                <a:solidFill>
                  <a:schemeClr val="accent1">
                    <a:lumMod val="75000"/>
                  </a:schemeClr>
                </a:solidFill>
              </a:rPr>
              <a:t>detailed discussions about FCC contributions ongoing</a:t>
            </a:r>
          </a:p>
          <a:p>
            <a:pPr lvl="1"/>
            <a:r>
              <a:rPr sz="1800" dirty="0">
                <a:solidFill>
                  <a:schemeClr val="accent1">
                    <a:lumMod val="75000"/>
                  </a:schemeClr>
                </a:solidFill>
              </a:rPr>
              <a:t>participation in physics and detector studies planed</a:t>
            </a:r>
            <a:endParaRPr lang="fr-FR" sz="1800" dirty="0">
              <a:solidFill>
                <a:schemeClr val="accent1">
                  <a:lumMod val="75000"/>
                </a:schemeClr>
              </a:solidFill>
            </a:endParaRPr>
          </a:p>
          <a:p>
            <a:pPr lvl="1"/>
            <a:endParaRPr sz="1800" dirty="0">
              <a:solidFill>
                <a:schemeClr val="accent1">
                  <a:lumMod val="75000"/>
                </a:schemeClr>
              </a:solidFill>
            </a:endParaRPr>
          </a:p>
          <a:p>
            <a:r>
              <a:rPr sz="2000" dirty="0">
                <a:solidFill>
                  <a:schemeClr val="accent1">
                    <a:lumMod val="75000"/>
                  </a:schemeClr>
                </a:solidFill>
              </a:rPr>
              <a:t>FCC related theoretical investigations at the University of</a:t>
            </a:r>
            <a:r>
              <a:rPr lang="en-US" sz="2000" dirty="0">
                <a:solidFill>
                  <a:schemeClr val="accent1">
                    <a:lumMod val="75000"/>
                  </a:schemeClr>
                </a:solidFill>
              </a:rPr>
              <a:t> Vienna and the University of</a:t>
            </a:r>
            <a:r>
              <a:rPr sz="2000" dirty="0">
                <a:solidFill>
                  <a:schemeClr val="accent1">
                    <a:lumMod val="75000"/>
                  </a:schemeClr>
                </a:solidFill>
              </a:rPr>
              <a:t> Graz are ongoing</a:t>
            </a:r>
          </a:p>
        </p:txBody>
      </p:sp>
      <p:pic>
        <p:nvPicPr>
          <p:cNvPr id="129" name="HEPHY-logo-update-homepage.png" descr="HEPHY-logo-update-homepage.png"/>
          <p:cNvPicPr>
            <a:picLocks noChangeAspect="1"/>
          </p:cNvPicPr>
          <p:nvPr/>
        </p:nvPicPr>
        <p:blipFill>
          <a:blip r:embed="rId2"/>
          <a:stretch>
            <a:fillRect/>
          </a:stretch>
        </p:blipFill>
        <p:spPr>
          <a:xfrm>
            <a:off x="8054654" y="1191029"/>
            <a:ext cx="2278571" cy="676573"/>
          </a:xfrm>
          <a:prstGeom prst="rect">
            <a:avLst/>
          </a:prstGeom>
          <a:ln w="12700">
            <a:miter lim="400000"/>
          </a:ln>
        </p:spPr>
      </p:pic>
      <p:pic>
        <p:nvPicPr>
          <p:cNvPr id="130" name="Screenshot 2022-02-08 at 07.20.26.png" descr="Screenshot 2022-02-08 at 07.20.26.png"/>
          <p:cNvPicPr>
            <a:picLocks noChangeAspect="1"/>
          </p:cNvPicPr>
          <p:nvPr/>
        </p:nvPicPr>
        <p:blipFill>
          <a:blip r:embed="rId3"/>
          <a:stretch>
            <a:fillRect/>
          </a:stretch>
        </p:blipFill>
        <p:spPr>
          <a:xfrm>
            <a:off x="7912525" y="2033064"/>
            <a:ext cx="2562829" cy="819811"/>
          </a:xfrm>
          <a:prstGeom prst="rect">
            <a:avLst/>
          </a:prstGeom>
          <a:ln w="12700">
            <a:miter lim="400000"/>
          </a:ln>
        </p:spPr>
      </p:pic>
      <p:pic>
        <p:nvPicPr>
          <p:cNvPr id="3" name="Picture 2">
            <a:extLst>
              <a:ext uri="{FF2B5EF4-FFF2-40B4-BE49-F238E27FC236}">
                <a16:creationId xmlns:a16="http://schemas.microsoft.com/office/drawing/2014/main" id="{C0E377BE-D92C-FA48-8A25-807272BB3C1C}"/>
              </a:ext>
            </a:extLst>
          </p:cNvPr>
          <p:cNvPicPr>
            <a:picLocks noChangeAspect="1"/>
          </p:cNvPicPr>
          <p:nvPr/>
        </p:nvPicPr>
        <p:blipFill>
          <a:blip r:embed="rId4"/>
          <a:stretch>
            <a:fillRect/>
          </a:stretch>
        </p:blipFill>
        <p:spPr>
          <a:xfrm>
            <a:off x="8202848" y="3017709"/>
            <a:ext cx="2130377" cy="588390"/>
          </a:xfrm>
          <a:prstGeom prst="rect">
            <a:avLst/>
          </a:prstGeom>
        </p:spPr>
      </p:pic>
      <p:sp>
        <p:nvSpPr>
          <p:cNvPr id="7" name="Rectangle 6">
            <a:extLst>
              <a:ext uri="{FF2B5EF4-FFF2-40B4-BE49-F238E27FC236}">
                <a16:creationId xmlns:a16="http://schemas.microsoft.com/office/drawing/2014/main" id="{4D482CE1-5588-4A3B-92AA-700F5FB344E3}"/>
              </a:ext>
            </a:extLst>
          </p:cNvPr>
          <p:cNvSpPr/>
          <p:nvPr/>
        </p:nvSpPr>
        <p:spPr>
          <a:xfrm>
            <a:off x="10474036" y="0"/>
            <a:ext cx="1670863" cy="338554"/>
          </a:xfrm>
          <a:prstGeom prst="rect">
            <a:avLst/>
          </a:prstGeom>
        </p:spPr>
        <p:txBody>
          <a:bodyPr wrap="square">
            <a:spAutoFit/>
          </a:bodyPr>
          <a:lstStyle/>
          <a:p>
            <a:r>
              <a:rPr lang="en-US" sz="1600" dirty="0"/>
              <a:t>Jochen </a:t>
            </a:r>
            <a:r>
              <a:rPr lang="en-US" sz="1600" dirty="0" err="1"/>
              <a:t>Schieck</a:t>
            </a:r>
            <a:r>
              <a:rPr lang="en-US" sz="1600" dirty="0"/>
              <a:t> </a:t>
            </a:r>
            <a:endParaRPr lang="fr-FR" sz="1600" dirty="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Belgium</a:t>
            </a:r>
            <a:endParaRPr lang="fr-FR" sz="3600" b="1" dirty="0"/>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856527"/>
            <a:ext cx="11538066" cy="5521124"/>
          </a:xfrm>
        </p:spPr>
        <p:txBody>
          <a:bodyPr>
            <a:normAutofit/>
          </a:bodyPr>
          <a:lstStyle/>
          <a:p>
            <a:pPr marL="0" indent="0" algn="ctr">
              <a:lnSpc>
                <a:spcPct val="120000"/>
              </a:lnSpc>
              <a:spcBef>
                <a:spcPts val="600"/>
              </a:spcBef>
              <a:buNone/>
            </a:pPr>
            <a:r>
              <a:rPr lang="en-US" sz="1800" i="1" dirty="0">
                <a:solidFill>
                  <a:schemeClr val="accent1">
                    <a:lumMod val="75000"/>
                  </a:schemeClr>
                </a:solidFill>
              </a:rPr>
              <a:t>Development of </a:t>
            </a:r>
            <a:r>
              <a:rPr lang="en-US" sz="1800" i="1" dirty="0" err="1">
                <a:solidFill>
                  <a:schemeClr val="accent1">
                    <a:lumMod val="75000"/>
                  </a:schemeClr>
                </a:solidFill>
              </a:rPr>
              <a:t>flavour</a:t>
            </a:r>
            <a:r>
              <a:rPr lang="en-US" sz="1800" i="1" dirty="0">
                <a:solidFill>
                  <a:schemeClr val="accent1">
                    <a:lumMod val="75000"/>
                  </a:schemeClr>
                </a:solidFill>
              </a:rPr>
              <a:t> tagging methods for FCC-</a:t>
            </a:r>
            <a:r>
              <a:rPr lang="en-US" sz="1800" i="1" dirty="0" err="1">
                <a:solidFill>
                  <a:schemeClr val="accent1">
                    <a:lumMod val="75000"/>
                  </a:schemeClr>
                </a:solidFill>
              </a:rPr>
              <a:t>ee</a:t>
            </a:r>
            <a:r>
              <a:rPr lang="en-US" sz="1800" i="1" dirty="0">
                <a:solidFill>
                  <a:schemeClr val="accent1">
                    <a:lumMod val="75000"/>
                  </a:schemeClr>
                </a:solidFill>
              </a:rPr>
              <a:t> and exploring the physics potential they unlock.</a:t>
            </a:r>
          </a:p>
          <a:p>
            <a:pPr marL="0" indent="0" algn="ctr">
              <a:lnSpc>
                <a:spcPct val="120000"/>
              </a:lnSpc>
              <a:spcBef>
                <a:spcPts val="600"/>
              </a:spcBef>
              <a:buNone/>
            </a:pPr>
            <a:endParaRPr lang="en-US" sz="1800" i="1" dirty="0">
              <a:solidFill>
                <a:schemeClr val="accent1">
                  <a:lumMod val="75000"/>
                </a:schemeClr>
              </a:solidFill>
            </a:endParaRPr>
          </a:p>
          <a:p>
            <a:pPr marL="0" indent="0">
              <a:lnSpc>
                <a:spcPct val="120000"/>
              </a:lnSpc>
              <a:spcBef>
                <a:spcPts val="600"/>
              </a:spcBef>
              <a:buNone/>
            </a:pPr>
            <a:r>
              <a:rPr lang="en-US" sz="1800" dirty="0" err="1">
                <a:solidFill>
                  <a:schemeClr val="accent1">
                    <a:lumMod val="75000"/>
                  </a:schemeClr>
                </a:solidFill>
              </a:rPr>
              <a:t>Flavour</a:t>
            </a:r>
            <a:r>
              <a:rPr lang="en-US" sz="1800" dirty="0">
                <a:solidFill>
                  <a:schemeClr val="accent1">
                    <a:lumMod val="75000"/>
                  </a:schemeClr>
                </a:solidFill>
              </a:rPr>
              <a:t> tagging depends, amongst others on the detector technology, and much less on the accelerator geometry</a:t>
            </a:r>
          </a:p>
          <a:p>
            <a:pPr marL="0" indent="0">
              <a:lnSpc>
                <a:spcPct val="120000"/>
              </a:lnSpc>
              <a:spcBef>
                <a:spcPts val="600"/>
              </a:spcBef>
              <a:buNone/>
            </a:pPr>
            <a:r>
              <a:rPr lang="en-US" sz="1800" dirty="0">
                <a:solidFill>
                  <a:schemeClr val="accent1">
                    <a:lumMod val="75000"/>
                  </a:schemeClr>
                </a:solidFill>
              </a:rPr>
              <a:t>Status: presentation at this FCC week</a:t>
            </a:r>
          </a:p>
          <a:p>
            <a:pPr marL="0" indent="0">
              <a:lnSpc>
                <a:spcPct val="120000"/>
              </a:lnSpc>
              <a:spcBef>
                <a:spcPts val="600"/>
              </a:spcBef>
              <a:buNone/>
            </a:pPr>
            <a:r>
              <a:rPr lang="en-US" sz="1800" dirty="0">
                <a:hlinkClick r:id="rId2"/>
              </a:rPr>
              <a:t>https://indico.cern.ch/event/1066234/contributions/4710424/attachments/2386869/4079308/S-Tagging_CNN_FCCPhysicsWorkshop.pdf</a:t>
            </a:r>
            <a:r>
              <a:rPr lang="en-US" sz="1800" dirty="0"/>
              <a:t> </a:t>
            </a:r>
          </a:p>
          <a:p>
            <a:pPr marL="0" indent="0">
              <a:lnSpc>
                <a:spcPct val="120000"/>
              </a:lnSpc>
              <a:spcBef>
                <a:spcPts val="600"/>
              </a:spcBef>
              <a:buNone/>
            </a:pPr>
            <a:endParaRPr lang="en-US" sz="1800" dirty="0"/>
          </a:p>
          <a:p>
            <a:pPr marL="0" indent="0">
              <a:lnSpc>
                <a:spcPct val="120000"/>
              </a:lnSpc>
              <a:spcBef>
                <a:spcPts val="600"/>
              </a:spcBef>
              <a:buNone/>
            </a:pPr>
            <a:r>
              <a:rPr lang="en-US" sz="1800" dirty="0">
                <a:solidFill>
                  <a:schemeClr val="accent1">
                    <a:lumMod val="75000"/>
                  </a:schemeClr>
                </a:solidFill>
              </a:rPr>
              <a:t>The MoU is signed by the Vrije Universiteit Brussel (VUB)</a:t>
            </a:r>
          </a:p>
          <a:p>
            <a:pPr marL="0" indent="0">
              <a:lnSpc>
                <a:spcPct val="120000"/>
              </a:lnSpc>
              <a:spcBef>
                <a:spcPts val="600"/>
              </a:spcBef>
              <a:buNone/>
            </a:pPr>
            <a:endParaRPr lang="en-US" sz="1800" dirty="0">
              <a:solidFill>
                <a:schemeClr val="accent1">
                  <a:lumMod val="75000"/>
                </a:schemeClr>
              </a:solidFill>
            </a:endParaRPr>
          </a:p>
          <a:p>
            <a:pPr marL="0" indent="0">
              <a:lnSpc>
                <a:spcPct val="120000"/>
              </a:lnSpc>
              <a:spcBef>
                <a:spcPts val="600"/>
              </a:spcBef>
              <a:buNone/>
            </a:pPr>
            <a:r>
              <a:rPr lang="en-US" sz="1800" dirty="0">
                <a:solidFill>
                  <a:schemeClr val="accent1">
                    <a:lumMod val="75000"/>
                  </a:schemeClr>
                </a:solidFill>
              </a:rPr>
              <a:t>At this stage, we have a budget for two PhD students (4y each) and an adequate running budget for them</a:t>
            </a:r>
          </a:p>
          <a:p>
            <a:pPr marL="0" indent="0">
              <a:lnSpc>
                <a:spcPct val="120000"/>
              </a:lnSpc>
              <a:spcBef>
                <a:spcPts val="600"/>
              </a:spcBef>
              <a:buNone/>
            </a:pPr>
            <a:r>
              <a:rPr lang="en-US" sz="1800" dirty="0">
                <a:solidFill>
                  <a:schemeClr val="accent1">
                    <a:lumMod val="75000"/>
                  </a:schemeClr>
                </a:solidFill>
              </a:rPr>
              <a:t>A project-specific connection between VUB (</a:t>
            </a:r>
            <a:r>
              <a:rPr lang="en-US" sz="1800" dirty="0" err="1">
                <a:solidFill>
                  <a:schemeClr val="accent1">
                    <a:lumMod val="75000"/>
                  </a:schemeClr>
                </a:solidFill>
              </a:rPr>
              <a:t>D’Hondt</a:t>
            </a:r>
            <a:r>
              <a:rPr lang="en-US" sz="1800" dirty="0">
                <a:solidFill>
                  <a:schemeClr val="accent1">
                    <a:lumMod val="75000"/>
                  </a:schemeClr>
                </a:solidFill>
              </a:rPr>
              <a:t>), DESY (</a:t>
            </a:r>
            <a:r>
              <a:rPr lang="en-US" sz="1800" dirty="0" err="1">
                <a:solidFill>
                  <a:schemeClr val="accent1">
                    <a:lumMod val="75000"/>
                  </a:schemeClr>
                </a:solidFill>
              </a:rPr>
              <a:t>Blekman</a:t>
            </a:r>
            <a:r>
              <a:rPr lang="en-US" sz="1800" dirty="0">
                <a:solidFill>
                  <a:schemeClr val="accent1">
                    <a:lumMod val="75000"/>
                  </a:schemeClr>
                </a:solidFill>
              </a:rPr>
              <a:t>) and </a:t>
            </a:r>
            <a:r>
              <a:rPr lang="en-US" sz="1800" dirty="0" err="1">
                <a:solidFill>
                  <a:schemeClr val="accent1">
                    <a:lumMod val="75000"/>
                  </a:schemeClr>
                </a:solidFill>
              </a:rPr>
              <a:t>UZurich</a:t>
            </a:r>
            <a:r>
              <a:rPr lang="en-US" sz="1800" dirty="0">
                <a:solidFill>
                  <a:schemeClr val="accent1">
                    <a:lumMod val="75000"/>
                  </a:schemeClr>
                </a:solidFill>
              </a:rPr>
              <a:t> (</a:t>
            </a:r>
            <a:r>
              <a:rPr lang="en-US" sz="1800" dirty="0" err="1">
                <a:solidFill>
                  <a:schemeClr val="accent1">
                    <a:lumMod val="75000"/>
                  </a:schemeClr>
                </a:solidFill>
              </a:rPr>
              <a:t>Canelli</a:t>
            </a:r>
            <a:r>
              <a:rPr lang="en-US" sz="1800" dirty="0">
                <a:solidFill>
                  <a:schemeClr val="accent1">
                    <a:lumMod val="75000"/>
                  </a:schemeClr>
                </a:solidFill>
              </a:rPr>
              <a:t>) for the two PhD students</a:t>
            </a:r>
          </a:p>
          <a:p>
            <a:pPr marL="0" indent="0">
              <a:lnSpc>
                <a:spcPct val="120000"/>
              </a:lnSpc>
              <a:spcBef>
                <a:spcPts val="600"/>
              </a:spcBef>
              <a:buNone/>
            </a:pPr>
            <a:endParaRPr lang="en-US" sz="1800" dirty="0">
              <a:solidFill>
                <a:schemeClr val="accent1">
                  <a:lumMod val="75000"/>
                </a:schemeClr>
              </a:solidFill>
            </a:endParaRPr>
          </a:p>
          <a:p>
            <a:pPr marL="0" indent="0">
              <a:lnSpc>
                <a:spcPct val="120000"/>
              </a:lnSpc>
              <a:spcBef>
                <a:spcPts val="600"/>
              </a:spcBef>
              <a:buNone/>
            </a:pPr>
            <a:r>
              <a:rPr lang="en-US" sz="1800" dirty="0">
                <a:solidFill>
                  <a:schemeClr val="accent1">
                    <a:lumMod val="75000"/>
                  </a:schemeClr>
                </a:solidFill>
              </a:rPr>
              <a:t>No national FCC (or future collider) forum at this stage, but intentions to explore the options to cluster BE &amp; NL</a:t>
            </a:r>
          </a:p>
          <a:p>
            <a:pPr marL="0" indent="0">
              <a:lnSpc>
                <a:spcPct val="12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p:txBody>
      </p:sp>
      <p:sp>
        <p:nvSpPr>
          <p:cNvPr id="4" name="Rectangle 3">
            <a:extLst>
              <a:ext uri="{FF2B5EF4-FFF2-40B4-BE49-F238E27FC236}">
                <a16:creationId xmlns:a16="http://schemas.microsoft.com/office/drawing/2014/main" id="{8F05B296-5ACC-4E1B-BF5E-F09493F4DFC1}"/>
              </a:ext>
            </a:extLst>
          </p:cNvPr>
          <p:cNvSpPr/>
          <p:nvPr/>
        </p:nvSpPr>
        <p:spPr>
          <a:xfrm>
            <a:off x="10474036" y="0"/>
            <a:ext cx="1670863" cy="338554"/>
          </a:xfrm>
          <a:prstGeom prst="rect">
            <a:avLst/>
          </a:prstGeom>
        </p:spPr>
        <p:txBody>
          <a:bodyPr wrap="square">
            <a:spAutoFit/>
          </a:bodyPr>
          <a:lstStyle/>
          <a:p>
            <a:r>
              <a:rPr lang="en-US" sz="1600" dirty="0"/>
              <a:t>Jorgen </a:t>
            </a:r>
            <a:r>
              <a:rPr lang="en-US" sz="1600" dirty="0" err="1"/>
              <a:t>d’Hondt</a:t>
            </a:r>
            <a:r>
              <a:rPr lang="en-US" sz="1600" dirty="0"/>
              <a:t> </a:t>
            </a:r>
            <a:endParaRPr lang="fr-FR" sz="1600" dirty="0"/>
          </a:p>
        </p:txBody>
      </p:sp>
    </p:spTree>
    <p:extLst>
      <p:ext uri="{BB962C8B-B14F-4D97-AF65-F5344CB8AC3E}">
        <p14:creationId xmlns:p14="http://schemas.microsoft.com/office/powerpoint/2010/main" val="20983673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31669"/>
            <a:ext cx="10723418" cy="766452"/>
          </a:xfrm>
        </p:spPr>
        <p:txBody>
          <a:bodyPr>
            <a:normAutofit/>
          </a:bodyPr>
          <a:lstStyle/>
          <a:p>
            <a:pPr algn="ctr"/>
            <a:r>
              <a:rPr lang="fr-FR" sz="3600" b="1" dirty="0"/>
              <a:t>U.K.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442717" y="1152299"/>
            <a:ext cx="11538066" cy="5244443"/>
          </a:xfrm>
        </p:spPr>
        <p:txBody>
          <a:bodyPr>
            <a:normAutofit/>
          </a:bodyPr>
          <a:lstStyle/>
          <a:p>
            <a:pPr marL="0" indent="0">
              <a:lnSpc>
                <a:spcPct val="120000"/>
              </a:lnSpc>
              <a:spcBef>
                <a:spcPts val="600"/>
              </a:spcBef>
              <a:buNone/>
            </a:pPr>
            <a:r>
              <a:rPr lang="en-US" sz="1800" dirty="0"/>
              <a:t>What were the Physics-</a:t>
            </a:r>
            <a:r>
              <a:rPr lang="en-US" sz="1800" dirty="0" err="1"/>
              <a:t>Expts</a:t>
            </a:r>
            <a:r>
              <a:rPr lang="en-US" sz="1800" dirty="0"/>
              <a:t> and Detectors (PED)  Activities in 2021  in your country (type and FTE) ?</a:t>
            </a:r>
          </a:p>
          <a:p>
            <a:pPr>
              <a:lnSpc>
                <a:spcPct val="120000"/>
              </a:lnSpc>
              <a:spcBef>
                <a:spcPts val="600"/>
              </a:spcBef>
            </a:pPr>
            <a:r>
              <a:rPr lang="en-US" sz="1800" dirty="0">
                <a:solidFill>
                  <a:srgbClr val="0070C0"/>
                </a:solidFill>
              </a:rPr>
              <a:t>Generic detector R&amp;D in many institutes for silicon-vertex/trackers, calorimetry. There is additional interest in DAQ and electronics for FCC.</a:t>
            </a:r>
          </a:p>
          <a:p>
            <a:pPr>
              <a:lnSpc>
                <a:spcPct val="120000"/>
              </a:lnSpc>
              <a:spcBef>
                <a:spcPts val="600"/>
              </a:spcBef>
            </a:pPr>
            <a:r>
              <a:rPr lang="en-US" sz="1800" dirty="0">
                <a:solidFill>
                  <a:srgbClr val="0070C0"/>
                </a:solidFill>
              </a:rPr>
              <a:t>Physics studies for </a:t>
            </a:r>
            <a:r>
              <a:rPr lang="en-US" sz="1800" dirty="0" err="1">
                <a:solidFill>
                  <a:srgbClr val="0070C0"/>
                </a:solidFill>
              </a:rPr>
              <a:t>ee</a:t>
            </a:r>
            <a:r>
              <a:rPr lang="en-US" sz="1800" dirty="0">
                <a:solidFill>
                  <a:srgbClr val="0070C0"/>
                </a:solidFill>
              </a:rPr>
              <a:t>, eh, and </a:t>
            </a:r>
            <a:r>
              <a:rPr lang="en-US" sz="1800" dirty="0" err="1">
                <a:solidFill>
                  <a:srgbClr val="0070C0"/>
                </a:solidFill>
              </a:rPr>
              <a:t>hh</a:t>
            </a:r>
            <a:r>
              <a:rPr lang="en-US" sz="1800" dirty="0">
                <a:solidFill>
                  <a:srgbClr val="0070C0"/>
                </a:solidFill>
              </a:rPr>
              <a:t>. New interest shown recently in joining such efforts.</a:t>
            </a:r>
          </a:p>
          <a:p>
            <a:pPr>
              <a:lnSpc>
                <a:spcPct val="120000"/>
              </a:lnSpc>
              <a:spcBef>
                <a:spcPts val="600"/>
              </a:spcBef>
            </a:pPr>
            <a:r>
              <a:rPr lang="en-US" sz="1800" dirty="0">
                <a:solidFill>
                  <a:srgbClr val="0070C0"/>
                </a:solidFill>
              </a:rPr>
              <a:t>Wilkinson and </a:t>
            </a:r>
            <a:r>
              <a:rPr lang="en-US" sz="1800" dirty="0" err="1">
                <a:solidFill>
                  <a:srgbClr val="0070C0"/>
                </a:solidFill>
              </a:rPr>
              <a:t>Leonidopoulos</a:t>
            </a:r>
            <a:r>
              <a:rPr lang="en-US" sz="1800" dirty="0">
                <a:solidFill>
                  <a:srgbClr val="0070C0"/>
                </a:solidFill>
              </a:rPr>
              <a:t> members of PED Coordination Group, who have also been active in preparing EPJC articles and </a:t>
            </a:r>
            <a:r>
              <a:rPr lang="en-US" sz="1800" dirty="0" err="1">
                <a:solidFill>
                  <a:srgbClr val="0070C0"/>
                </a:solidFill>
              </a:rPr>
              <a:t>organisation</a:t>
            </a:r>
            <a:r>
              <a:rPr lang="en-US" sz="1800" dirty="0">
                <a:solidFill>
                  <a:srgbClr val="0070C0"/>
                </a:solidFill>
              </a:rPr>
              <a:t> of FCC Physics Workshop.</a:t>
            </a:r>
          </a:p>
          <a:p>
            <a:pPr marL="0" indent="0">
              <a:lnSpc>
                <a:spcPct val="120000"/>
              </a:lnSpc>
              <a:spcBef>
                <a:spcPts val="600"/>
              </a:spcBef>
              <a:buNone/>
            </a:pPr>
            <a:endParaRPr lang="en-US" sz="1800" dirty="0"/>
          </a:p>
          <a:p>
            <a:pPr marL="0" indent="0">
              <a:lnSpc>
                <a:spcPct val="120000"/>
              </a:lnSpc>
              <a:spcBef>
                <a:spcPts val="600"/>
              </a:spcBef>
              <a:buNone/>
            </a:pPr>
            <a:r>
              <a:rPr lang="en-US" sz="1800" dirty="0"/>
              <a:t>What is the situation with the MOU and Addenda for your country ? Are there commitments related to PED ?</a:t>
            </a:r>
          </a:p>
          <a:p>
            <a:pPr>
              <a:lnSpc>
                <a:spcPct val="120000"/>
              </a:lnSpc>
              <a:spcBef>
                <a:spcPts val="600"/>
              </a:spcBef>
            </a:pPr>
            <a:r>
              <a:rPr lang="en-US" sz="1800" dirty="0">
                <a:solidFill>
                  <a:srgbClr val="0070C0"/>
                </a:solidFill>
              </a:rPr>
              <a:t>Few institutes have signed the MoU yet. </a:t>
            </a:r>
          </a:p>
          <a:p>
            <a:pPr marL="0" indent="0">
              <a:lnSpc>
                <a:spcPct val="120000"/>
              </a:lnSpc>
              <a:spcBef>
                <a:spcPts val="600"/>
              </a:spcBef>
              <a:buNone/>
            </a:pPr>
            <a:endParaRPr lang="en-US" sz="1800" dirty="0"/>
          </a:p>
          <a:p>
            <a:pPr marL="0" indent="0">
              <a:lnSpc>
                <a:spcPct val="120000"/>
              </a:lnSpc>
              <a:spcBef>
                <a:spcPts val="600"/>
              </a:spcBef>
              <a:buNone/>
            </a:pPr>
            <a:r>
              <a:rPr lang="en-US" sz="1800" dirty="0"/>
              <a:t>Relations between PED and the Accelerator community working on FCC ?</a:t>
            </a:r>
          </a:p>
          <a:p>
            <a:pPr>
              <a:lnSpc>
                <a:spcPct val="120000"/>
              </a:lnSpc>
              <a:spcBef>
                <a:spcPts val="600"/>
              </a:spcBef>
            </a:pPr>
            <a:r>
              <a:rPr lang="en-US" sz="1800" dirty="0">
                <a:solidFill>
                  <a:srgbClr val="0070C0"/>
                </a:solidFill>
              </a:rPr>
              <a:t>Close collaboration through Cockcroft and John Adams Institutes, and Daresbury and the Rutherford lab.</a:t>
            </a:r>
          </a:p>
          <a:p>
            <a:pPr marL="0" indent="0">
              <a:lnSpc>
                <a:spcPct val="12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p:txBody>
      </p:sp>
      <p:sp>
        <p:nvSpPr>
          <p:cNvPr id="4" name="Rectangle 3">
            <a:extLst>
              <a:ext uri="{FF2B5EF4-FFF2-40B4-BE49-F238E27FC236}">
                <a16:creationId xmlns:a16="http://schemas.microsoft.com/office/drawing/2014/main" id="{1EC46C72-1D5E-45A2-8B3B-DEE8557CDF4C}"/>
              </a:ext>
            </a:extLst>
          </p:cNvPr>
          <p:cNvSpPr/>
          <p:nvPr/>
        </p:nvSpPr>
        <p:spPr>
          <a:xfrm>
            <a:off x="10390911" y="0"/>
            <a:ext cx="1945183" cy="338554"/>
          </a:xfrm>
          <a:prstGeom prst="rect">
            <a:avLst/>
          </a:prstGeom>
        </p:spPr>
        <p:txBody>
          <a:bodyPr wrap="square">
            <a:spAutoFit/>
          </a:bodyPr>
          <a:lstStyle/>
          <a:p>
            <a:r>
              <a:rPr lang="en-US" sz="1600" dirty="0"/>
              <a:t>Andrew Pilkington </a:t>
            </a:r>
            <a:endParaRPr lang="fr-FR" sz="1600" dirty="0"/>
          </a:p>
        </p:txBody>
      </p:sp>
    </p:spTree>
    <p:extLst>
      <p:ext uri="{BB962C8B-B14F-4D97-AF65-F5344CB8AC3E}">
        <p14:creationId xmlns:p14="http://schemas.microsoft.com/office/powerpoint/2010/main" val="2712343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297469" y="478191"/>
            <a:ext cx="11808391" cy="6509021"/>
          </a:xfrm>
        </p:spPr>
        <p:txBody>
          <a:bodyPr>
            <a:noAutofit/>
          </a:bodyPr>
          <a:lstStyle/>
          <a:p>
            <a:pPr marL="0" indent="0">
              <a:lnSpc>
                <a:spcPct val="120000"/>
              </a:lnSpc>
              <a:spcBef>
                <a:spcPts val="600"/>
              </a:spcBef>
              <a:buNone/>
            </a:pPr>
            <a:r>
              <a:rPr lang="en-US" sz="1700" dirty="0"/>
              <a:t>How is the FCC vs. other </a:t>
            </a:r>
            <a:r>
              <a:rPr lang="en-US" sz="1700" dirty="0" err="1"/>
              <a:t>ee</a:t>
            </a:r>
            <a:r>
              <a:rPr lang="en-US" sz="1700" dirty="0"/>
              <a:t>-colliders situation evolving in your country ?</a:t>
            </a:r>
          </a:p>
          <a:p>
            <a:pPr>
              <a:lnSpc>
                <a:spcPct val="120000"/>
              </a:lnSpc>
              <a:spcBef>
                <a:spcPts val="600"/>
              </a:spcBef>
            </a:pPr>
            <a:r>
              <a:rPr lang="en-US" sz="1700" dirty="0">
                <a:solidFill>
                  <a:srgbClr val="0070C0"/>
                </a:solidFill>
              </a:rPr>
              <a:t>UK has an established linear collider community involved in ILC as well as CLIC.    Majority of physicists and institutes would be happy to see either FCC-</a:t>
            </a:r>
            <a:r>
              <a:rPr lang="en-US" sz="1700" dirty="0" err="1">
                <a:solidFill>
                  <a:srgbClr val="0070C0"/>
                </a:solidFill>
              </a:rPr>
              <a:t>ee</a:t>
            </a:r>
            <a:r>
              <a:rPr lang="en-US" sz="1700" dirty="0">
                <a:solidFill>
                  <a:srgbClr val="0070C0"/>
                </a:solidFill>
              </a:rPr>
              <a:t> or ILC move forward and have a positive opinion towards both facilities.  Agreement between FCC-</a:t>
            </a:r>
            <a:r>
              <a:rPr lang="en-US" sz="1700" dirty="0" err="1">
                <a:solidFill>
                  <a:srgbClr val="0070C0"/>
                </a:solidFill>
              </a:rPr>
              <a:t>ee</a:t>
            </a:r>
            <a:r>
              <a:rPr lang="en-US" sz="1700" dirty="0">
                <a:solidFill>
                  <a:srgbClr val="0070C0"/>
                </a:solidFill>
              </a:rPr>
              <a:t> and ILC communities, and reflected in recent UK roadmap, that joint detector R&amp;D support should be sought for both initiatives. </a:t>
            </a:r>
          </a:p>
          <a:p>
            <a:pPr>
              <a:lnSpc>
                <a:spcPct val="120000"/>
              </a:lnSpc>
              <a:spcBef>
                <a:spcPts val="600"/>
              </a:spcBef>
            </a:pPr>
            <a:r>
              <a:rPr lang="en-US" sz="1700" dirty="0">
                <a:solidFill>
                  <a:srgbClr val="0070C0"/>
                </a:solidFill>
              </a:rPr>
              <a:t>The FCC-</a:t>
            </a:r>
            <a:r>
              <a:rPr lang="en-US" sz="1700" dirty="0" err="1">
                <a:solidFill>
                  <a:srgbClr val="0070C0"/>
                </a:solidFill>
              </a:rPr>
              <a:t>hh</a:t>
            </a:r>
            <a:r>
              <a:rPr lang="en-US" sz="1700" dirty="0">
                <a:solidFill>
                  <a:srgbClr val="0070C0"/>
                </a:solidFill>
              </a:rPr>
              <a:t> and FCC-eh communities naturally focus on developing the physics/detector cases for FCC.</a:t>
            </a:r>
          </a:p>
          <a:p>
            <a:pPr>
              <a:lnSpc>
                <a:spcPct val="120000"/>
              </a:lnSpc>
              <a:spcBef>
                <a:spcPts val="600"/>
              </a:spcBef>
            </a:pPr>
            <a:endParaRPr lang="en-US" sz="1700" dirty="0">
              <a:solidFill>
                <a:srgbClr val="0070C0"/>
              </a:solidFill>
            </a:endParaRPr>
          </a:p>
          <a:p>
            <a:pPr marL="0" indent="0">
              <a:lnSpc>
                <a:spcPct val="120000"/>
              </a:lnSpc>
              <a:spcBef>
                <a:spcPts val="600"/>
              </a:spcBef>
              <a:buNone/>
            </a:pPr>
            <a:r>
              <a:rPr lang="en-US" sz="1700" dirty="0"/>
              <a:t>Estimate of the resources (human and funds) that the labs in your country or your national institute plan to commit for FCC PED in 2022 and 2023 ?</a:t>
            </a:r>
          </a:p>
          <a:p>
            <a:pPr>
              <a:lnSpc>
                <a:spcPct val="120000"/>
              </a:lnSpc>
              <a:spcBef>
                <a:spcPts val="600"/>
              </a:spcBef>
            </a:pPr>
            <a:r>
              <a:rPr lang="en-US" sz="1700" dirty="0">
                <a:solidFill>
                  <a:srgbClr val="0070C0"/>
                </a:solidFill>
              </a:rPr>
              <a:t>It is likely that physicists from many institutes will become active in PED-related activities, and existing detector studies will continue.  </a:t>
            </a:r>
          </a:p>
          <a:p>
            <a:pPr>
              <a:lnSpc>
                <a:spcPct val="120000"/>
              </a:lnSpc>
              <a:spcBef>
                <a:spcPts val="600"/>
              </a:spcBef>
            </a:pPr>
            <a:r>
              <a:rPr lang="en-US" sz="1700" dirty="0">
                <a:solidFill>
                  <a:srgbClr val="0070C0"/>
                </a:solidFill>
              </a:rPr>
              <a:t>It is unlikely, however, that dedicated FCC funding at a significant level will become available during this period. We have submitted a case for improved funding for FCC-related activities to the STFC PPTAP recently, to try to improve the situation</a:t>
            </a:r>
          </a:p>
          <a:p>
            <a:pPr>
              <a:lnSpc>
                <a:spcPct val="120000"/>
              </a:lnSpc>
              <a:spcBef>
                <a:spcPts val="600"/>
              </a:spcBef>
            </a:pPr>
            <a:endParaRPr lang="en-US" sz="1700" dirty="0"/>
          </a:p>
          <a:p>
            <a:pPr marL="0" indent="0">
              <a:lnSpc>
                <a:spcPct val="120000"/>
              </a:lnSpc>
              <a:spcBef>
                <a:spcPts val="600"/>
              </a:spcBef>
              <a:buNone/>
            </a:pPr>
            <a:r>
              <a:rPr lang="en-US" sz="1700" dirty="0"/>
              <a:t>What are the initiatives to recruit new people and to connect to other groups internationally ?</a:t>
            </a:r>
          </a:p>
          <a:p>
            <a:pPr>
              <a:lnSpc>
                <a:spcPct val="120000"/>
              </a:lnSpc>
              <a:spcBef>
                <a:spcPts val="600"/>
              </a:spcBef>
            </a:pPr>
            <a:r>
              <a:rPr lang="en-US" sz="1700" dirty="0">
                <a:solidFill>
                  <a:srgbClr val="0070C0"/>
                </a:solidFill>
              </a:rPr>
              <a:t>We will continue to stimulate activity in the UK institutes through workshops. This will include some training in how to run software for physics studies, to reduce barriers for new collaborators.</a:t>
            </a:r>
          </a:p>
          <a:p>
            <a:pPr>
              <a:lnSpc>
                <a:spcPct val="120000"/>
              </a:lnSpc>
              <a:spcBef>
                <a:spcPts val="600"/>
              </a:spcBef>
            </a:pPr>
            <a:r>
              <a:rPr lang="en-US" sz="1700" dirty="0">
                <a:solidFill>
                  <a:srgbClr val="0070C0"/>
                </a:solidFill>
              </a:rPr>
              <a:t>The UK recently restructured its activities in FCC, with clearly defined coordinators for FCC-</a:t>
            </a:r>
            <a:r>
              <a:rPr lang="en-US" sz="1700" dirty="0" err="1">
                <a:solidFill>
                  <a:srgbClr val="0070C0"/>
                </a:solidFill>
              </a:rPr>
              <a:t>ee</a:t>
            </a:r>
            <a:r>
              <a:rPr lang="en-US" sz="1700" dirty="0">
                <a:solidFill>
                  <a:srgbClr val="0070C0"/>
                </a:solidFill>
              </a:rPr>
              <a:t> (</a:t>
            </a:r>
            <a:r>
              <a:rPr lang="en-US" sz="1700" dirty="0" err="1">
                <a:solidFill>
                  <a:srgbClr val="0070C0"/>
                </a:solidFill>
              </a:rPr>
              <a:t>G.Wilkinson</a:t>
            </a:r>
            <a:r>
              <a:rPr lang="en-US" sz="1700" dirty="0">
                <a:solidFill>
                  <a:srgbClr val="0070C0"/>
                </a:solidFill>
              </a:rPr>
              <a:t>), FCC-</a:t>
            </a:r>
            <a:r>
              <a:rPr lang="en-US" sz="1700" dirty="0" err="1">
                <a:solidFill>
                  <a:srgbClr val="0070C0"/>
                </a:solidFill>
              </a:rPr>
              <a:t>hh</a:t>
            </a:r>
            <a:r>
              <a:rPr lang="en-US" sz="1700" dirty="0">
                <a:solidFill>
                  <a:srgbClr val="0070C0"/>
                </a:solidFill>
              </a:rPr>
              <a:t> (</a:t>
            </a:r>
            <a:r>
              <a:rPr lang="en-US" sz="1700" dirty="0" err="1">
                <a:solidFill>
                  <a:srgbClr val="0070C0"/>
                </a:solidFill>
              </a:rPr>
              <a:t>A.Pilkington</a:t>
            </a:r>
            <a:r>
              <a:rPr lang="en-US" sz="1700" dirty="0">
                <a:solidFill>
                  <a:srgbClr val="0070C0"/>
                </a:solidFill>
              </a:rPr>
              <a:t>) and FCC-eh (</a:t>
            </a:r>
            <a:r>
              <a:rPr lang="en-US" sz="1700" dirty="0" err="1">
                <a:solidFill>
                  <a:srgbClr val="0070C0"/>
                </a:solidFill>
              </a:rPr>
              <a:t>U.Klein</a:t>
            </a:r>
            <a:r>
              <a:rPr lang="en-US" sz="1700" dirty="0">
                <a:solidFill>
                  <a:srgbClr val="0070C0"/>
                </a:solidFill>
              </a:rPr>
              <a:t>). Pilkington acts as the overall FCC-UK national contact. The purpose of this is develop activities in each area and encouraging cross-collaboration in areas of common interest.</a:t>
            </a:r>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a:p>
            <a:pPr marL="0" indent="0">
              <a:lnSpc>
                <a:spcPct val="120000"/>
              </a:lnSpc>
              <a:spcBef>
                <a:spcPts val="600"/>
              </a:spcBef>
              <a:buNone/>
            </a:pPr>
            <a:endParaRPr lang="en-US" sz="1700" dirty="0"/>
          </a:p>
        </p:txBody>
      </p:sp>
      <p:sp>
        <p:nvSpPr>
          <p:cNvPr id="3" name="Titre 1">
            <a:extLst>
              <a:ext uri="{FF2B5EF4-FFF2-40B4-BE49-F238E27FC236}">
                <a16:creationId xmlns:a16="http://schemas.microsoft.com/office/drawing/2014/main" id="{F7E66351-D70F-463E-B52D-7C7739A382E4}"/>
              </a:ext>
            </a:extLst>
          </p:cNvPr>
          <p:cNvSpPr>
            <a:spLocks noGrp="1"/>
          </p:cNvSpPr>
          <p:nvPr>
            <p:ph type="title"/>
          </p:nvPr>
        </p:nvSpPr>
        <p:spPr>
          <a:xfrm>
            <a:off x="815278" y="-89544"/>
            <a:ext cx="10723418" cy="766452"/>
          </a:xfrm>
        </p:spPr>
        <p:txBody>
          <a:bodyPr>
            <a:normAutofit/>
          </a:bodyPr>
          <a:lstStyle/>
          <a:p>
            <a:pPr algn="ctr"/>
            <a:r>
              <a:rPr lang="fr-FR" sz="3600" b="1" dirty="0"/>
              <a:t>U.K. (2)</a:t>
            </a:r>
          </a:p>
        </p:txBody>
      </p:sp>
      <p:sp>
        <p:nvSpPr>
          <p:cNvPr id="5" name="Rectangle 4">
            <a:extLst>
              <a:ext uri="{FF2B5EF4-FFF2-40B4-BE49-F238E27FC236}">
                <a16:creationId xmlns:a16="http://schemas.microsoft.com/office/drawing/2014/main" id="{65E6B947-EF66-4C4E-AD52-4E9686CF6EFE}"/>
              </a:ext>
            </a:extLst>
          </p:cNvPr>
          <p:cNvSpPr/>
          <p:nvPr/>
        </p:nvSpPr>
        <p:spPr>
          <a:xfrm>
            <a:off x="10390911" y="8313"/>
            <a:ext cx="1945183" cy="338554"/>
          </a:xfrm>
          <a:prstGeom prst="rect">
            <a:avLst/>
          </a:prstGeom>
        </p:spPr>
        <p:txBody>
          <a:bodyPr wrap="square">
            <a:spAutoFit/>
          </a:bodyPr>
          <a:lstStyle/>
          <a:p>
            <a:r>
              <a:rPr lang="en-US" sz="1600" dirty="0"/>
              <a:t>Andrew Pilkington </a:t>
            </a:r>
            <a:endParaRPr lang="fr-FR" sz="1600" dirty="0"/>
          </a:p>
        </p:txBody>
      </p:sp>
    </p:spTree>
    <p:extLst>
      <p:ext uri="{BB962C8B-B14F-4D97-AF65-F5344CB8AC3E}">
        <p14:creationId xmlns:p14="http://schemas.microsoft.com/office/powerpoint/2010/main" val="3125969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1171717"/>
            <a:ext cx="11538066" cy="5244443"/>
          </a:xfrm>
        </p:spPr>
        <p:txBody>
          <a:bodyPr>
            <a:normAutofit/>
          </a:bodyPr>
          <a:lstStyle/>
          <a:p>
            <a:pPr marL="0" indent="0">
              <a:lnSpc>
                <a:spcPct val="120000"/>
              </a:lnSpc>
              <a:spcBef>
                <a:spcPts val="600"/>
              </a:spcBef>
              <a:buNone/>
            </a:pPr>
            <a:r>
              <a:rPr lang="en-US" sz="1900" dirty="0"/>
              <a:t>Do you plan a National (or Regional ) FCC workshops in 2022?</a:t>
            </a:r>
          </a:p>
          <a:p>
            <a:pPr>
              <a:lnSpc>
                <a:spcPct val="120000"/>
              </a:lnSpc>
              <a:spcBef>
                <a:spcPts val="600"/>
              </a:spcBef>
            </a:pPr>
            <a:r>
              <a:rPr lang="en-US" sz="1900" dirty="0">
                <a:solidFill>
                  <a:srgbClr val="0070C0"/>
                </a:solidFill>
              </a:rPr>
              <a:t>We had a national FCC-UK workshop in December 2021 and another one is likely in 2022. </a:t>
            </a:r>
          </a:p>
          <a:p>
            <a:pPr>
              <a:lnSpc>
                <a:spcPct val="120000"/>
              </a:lnSpc>
              <a:spcBef>
                <a:spcPts val="600"/>
              </a:spcBef>
            </a:pPr>
            <a:r>
              <a:rPr lang="en-US" sz="1900" dirty="0">
                <a:solidFill>
                  <a:srgbClr val="0070C0"/>
                </a:solidFill>
              </a:rPr>
              <a:t>We plan to have other workshops focused on specific activities (see answer to previous question).  </a:t>
            </a:r>
          </a:p>
          <a:p>
            <a:pPr marL="0" indent="0">
              <a:lnSpc>
                <a:spcPct val="120000"/>
              </a:lnSpc>
              <a:spcBef>
                <a:spcPts val="600"/>
              </a:spcBef>
              <a:buNone/>
            </a:pPr>
            <a:endParaRPr lang="en-US" sz="1900" dirty="0"/>
          </a:p>
          <a:p>
            <a:pPr marL="0" indent="0">
              <a:lnSpc>
                <a:spcPct val="120000"/>
              </a:lnSpc>
              <a:spcBef>
                <a:spcPts val="600"/>
              </a:spcBef>
              <a:buNone/>
            </a:pPr>
            <a:r>
              <a:rPr lang="en-US" sz="1900" dirty="0"/>
              <a:t>Are you building or planning to join a Regional FCC “cluster” with neighboring nations ?</a:t>
            </a:r>
          </a:p>
          <a:p>
            <a:pPr marL="0" indent="0">
              <a:lnSpc>
                <a:spcPct val="120000"/>
              </a:lnSpc>
              <a:spcBef>
                <a:spcPts val="600"/>
              </a:spcBef>
              <a:buNone/>
            </a:pPr>
            <a:r>
              <a:rPr lang="en-US" sz="1900" dirty="0">
                <a:solidFill>
                  <a:srgbClr val="0070C0"/>
                </a:solidFill>
              </a:rPr>
              <a:t>We do not plan for this currently. We focus instead on building the UK community.</a:t>
            </a:r>
          </a:p>
          <a:p>
            <a:pPr marL="0" indent="0">
              <a:lnSpc>
                <a:spcPct val="120000"/>
              </a:lnSpc>
              <a:spcBef>
                <a:spcPts val="600"/>
              </a:spcBef>
              <a:buNone/>
            </a:pPr>
            <a:endParaRPr lang="en-US" sz="1900" dirty="0"/>
          </a:p>
          <a:p>
            <a:pPr marL="0" indent="0">
              <a:lnSpc>
                <a:spcPct val="120000"/>
              </a:lnSpc>
              <a:spcBef>
                <a:spcPts val="600"/>
              </a:spcBef>
              <a:buNone/>
            </a:pPr>
            <a:r>
              <a:rPr lang="en-US" sz="1900" dirty="0"/>
              <a:t>Can you list the persons involved at 15% FTE or more in PED activities in your country</a:t>
            </a:r>
            <a:endParaRPr lang="en-US" sz="2000" dirty="0">
              <a:solidFill>
                <a:srgbClr val="0070C0"/>
              </a:solidFill>
            </a:endParaRPr>
          </a:p>
          <a:p>
            <a:pPr marL="0" indent="0">
              <a:lnSpc>
                <a:spcPct val="120000"/>
              </a:lnSpc>
              <a:spcBef>
                <a:spcPts val="600"/>
              </a:spcBef>
              <a:buNone/>
            </a:pPr>
            <a:r>
              <a:rPr lang="en-US" sz="2000" dirty="0">
                <a:solidFill>
                  <a:srgbClr val="0070C0"/>
                </a:solidFill>
              </a:rPr>
              <a:t>We estimate that most institutes have at least one physicist who will contribute to PED activities at the 15% FTE level, or higher. </a:t>
            </a: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
        <p:nvSpPr>
          <p:cNvPr id="3" name="Titre 1">
            <a:extLst>
              <a:ext uri="{FF2B5EF4-FFF2-40B4-BE49-F238E27FC236}">
                <a16:creationId xmlns:a16="http://schemas.microsoft.com/office/drawing/2014/main" id="{38889B3D-82D9-4A33-97B3-D606817804F8}"/>
              </a:ext>
            </a:extLst>
          </p:cNvPr>
          <p:cNvSpPr>
            <a:spLocks noGrp="1"/>
          </p:cNvSpPr>
          <p:nvPr>
            <p:ph type="title"/>
          </p:nvPr>
        </p:nvSpPr>
        <p:spPr>
          <a:xfrm>
            <a:off x="815278" y="-89544"/>
            <a:ext cx="10723418" cy="766452"/>
          </a:xfrm>
        </p:spPr>
        <p:txBody>
          <a:bodyPr>
            <a:normAutofit/>
          </a:bodyPr>
          <a:lstStyle/>
          <a:p>
            <a:pPr algn="ctr"/>
            <a:r>
              <a:rPr lang="fr-FR" sz="3600" b="1" dirty="0"/>
              <a:t>U.K. (3)</a:t>
            </a:r>
          </a:p>
        </p:txBody>
      </p:sp>
      <p:sp>
        <p:nvSpPr>
          <p:cNvPr id="5" name="Rectangle 4">
            <a:extLst>
              <a:ext uri="{FF2B5EF4-FFF2-40B4-BE49-F238E27FC236}">
                <a16:creationId xmlns:a16="http://schemas.microsoft.com/office/drawing/2014/main" id="{C94FCB1F-F6BB-4F33-BCCC-CBB1D8633C68}"/>
              </a:ext>
            </a:extLst>
          </p:cNvPr>
          <p:cNvSpPr/>
          <p:nvPr/>
        </p:nvSpPr>
        <p:spPr>
          <a:xfrm>
            <a:off x="10390911" y="8313"/>
            <a:ext cx="1945183" cy="338554"/>
          </a:xfrm>
          <a:prstGeom prst="rect">
            <a:avLst/>
          </a:prstGeom>
        </p:spPr>
        <p:txBody>
          <a:bodyPr wrap="square">
            <a:spAutoFit/>
          </a:bodyPr>
          <a:lstStyle/>
          <a:p>
            <a:r>
              <a:rPr lang="en-US" sz="1600" dirty="0"/>
              <a:t>Andrew Pilkington </a:t>
            </a:r>
            <a:endParaRPr lang="fr-FR" sz="1600" dirty="0"/>
          </a:p>
        </p:txBody>
      </p:sp>
    </p:spTree>
    <p:extLst>
      <p:ext uri="{BB962C8B-B14F-4D97-AF65-F5344CB8AC3E}">
        <p14:creationId xmlns:p14="http://schemas.microsoft.com/office/powerpoint/2010/main" val="240929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317567" y="-89544"/>
            <a:ext cx="10723418" cy="766452"/>
          </a:xfrm>
        </p:spPr>
        <p:txBody>
          <a:bodyPr>
            <a:normAutofit/>
          </a:bodyPr>
          <a:lstStyle/>
          <a:p>
            <a:pPr algn="ctr"/>
            <a:r>
              <a:rPr lang="fr-FR" sz="3600" b="1" dirty="0"/>
              <a:t>Portugal (1)</a:t>
            </a:r>
          </a:p>
        </p:txBody>
      </p:sp>
      <p:sp>
        <p:nvSpPr>
          <p:cNvPr id="6" name="Content Placeholder 2">
            <a:extLst>
              <a:ext uri="{FF2B5EF4-FFF2-40B4-BE49-F238E27FC236}">
                <a16:creationId xmlns:a16="http://schemas.microsoft.com/office/drawing/2014/main" id="{AF27FD7D-F642-420E-A59E-B72B6FECF943}"/>
              </a:ext>
            </a:extLst>
          </p:cNvPr>
          <p:cNvSpPr txBox="1">
            <a:spLocks/>
          </p:cNvSpPr>
          <p:nvPr/>
        </p:nvSpPr>
        <p:spPr>
          <a:xfrm>
            <a:off x="581483" y="704826"/>
            <a:ext cx="11369508" cy="488053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pt-PT" sz="1800" dirty="0">
                <a:solidFill>
                  <a:schemeClr val="accent5">
                    <a:lumMod val="75000"/>
                  </a:schemeClr>
                </a:solidFill>
              </a:rPr>
              <a:t>Just started! </a:t>
            </a:r>
          </a:p>
          <a:p>
            <a:pPr lvl="1"/>
            <a:r>
              <a:rPr lang="pt-PT" sz="1800" dirty="0">
                <a:solidFill>
                  <a:schemeClr val="accent5">
                    <a:lumMod val="75000"/>
                  </a:schemeClr>
                </a:solidFill>
              </a:rPr>
              <a:t>MoU signed in Nov. 2021 by LIP </a:t>
            </a:r>
            <a:r>
              <a:rPr lang="mr-IN" sz="1800" dirty="0">
                <a:solidFill>
                  <a:schemeClr val="accent5">
                    <a:lumMod val="75000"/>
                  </a:schemeClr>
                </a:solidFill>
              </a:rPr>
              <a:t>–</a:t>
            </a:r>
            <a:r>
              <a:rPr lang="pt-PT" sz="1800" dirty="0">
                <a:solidFill>
                  <a:schemeClr val="accent5">
                    <a:lumMod val="75000"/>
                  </a:schemeClr>
                </a:solidFill>
              </a:rPr>
              <a:t> Lab. for Instrumentation and Particles</a:t>
            </a:r>
          </a:p>
          <a:p>
            <a:endParaRPr lang="pt-PT" sz="1800" dirty="0">
              <a:solidFill>
                <a:schemeClr val="accent5">
                  <a:lumMod val="75000"/>
                </a:schemeClr>
              </a:solidFill>
            </a:endParaRPr>
          </a:p>
          <a:p>
            <a:r>
              <a:rPr lang="pt-PT" sz="1800" dirty="0">
                <a:solidFill>
                  <a:schemeClr val="accent5">
                    <a:lumMod val="75000"/>
                  </a:schemeClr>
                </a:solidFill>
              </a:rPr>
              <a:t>Starting small:</a:t>
            </a:r>
          </a:p>
          <a:p>
            <a:pPr lvl="1"/>
            <a:r>
              <a:rPr lang="pt-PT" sz="1800" dirty="0">
                <a:solidFill>
                  <a:schemeClr val="accent5">
                    <a:lumMod val="75000"/>
                  </a:schemeClr>
                </a:solidFill>
              </a:rPr>
              <a:t>Started from core of people who contributed to FCC CDR, from LHC experiments &amp; pheno.</a:t>
            </a:r>
          </a:p>
          <a:p>
            <a:pPr lvl="1"/>
            <a:r>
              <a:rPr lang="pt-PT" sz="1800" dirty="0">
                <a:solidFill>
                  <a:schemeClr val="accent5">
                    <a:lumMod val="75000"/>
                  </a:schemeClr>
                </a:solidFill>
              </a:rPr>
              <a:t>4 academics from different universities; 3 researchers from LIP; 1 PhD student from ATLAS</a:t>
            </a:r>
          </a:p>
          <a:p>
            <a:pPr lvl="1"/>
            <a:r>
              <a:rPr lang="pt-PT" sz="1800" dirty="0">
                <a:solidFill>
                  <a:schemeClr val="accent5">
                    <a:lumMod val="75000"/>
                  </a:schemeClr>
                </a:solidFill>
              </a:rPr>
              <a:t>1 very small funded project: 2 MSc grants and some travel money</a:t>
            </a:r>
          </a:p>
          <a:p>
            <a:r>
              <a:rPr lang="pt-PT" sz="1800" dirty="0">
                <a:solidFill>
                  <a:schemeClr val="accent5">
                    <a:lumMod val="75000"/>
                  </a:schemeClr>
                </a:solidFill>
              </a:rPr>
              <a:t>...but aim to grow with recruiting:</a:t>
            </a:r>
          </a:p>
          <a:p>
            <a:pPr lvl="1"/>
            <a:r>
              <a:rPr lang="pt-PT" sz="1800" dirty="0">
                <a:solidFill>
                  <a:schemeClr val="accent5">
                    <a:lumMod val="75000"/>
                  </a:schemeClr>
                </a:solidFill>
              </a:rPr>
              <a:t>Colleagues from other groups, especially theory</a:t>
            </a:r>
          </a:p>
          <a:p>
            <a:pPr lvl="1"/>
            <a:r>
              <a:rPr lang="pt-PT" sz="1800" dirty="0">
                <a:solidFill>
                  <a:schemeClr val="accent5">
                    <a:lumMod val="75000"/>
                  </a:schemeClr>
                </a:solidFill>
              </a:rPr>
              <a:t>LIP colleagues working on detector R&amp;D</a:t>
            </a:r>
          </a:p>
          <a:p>
            <a:pPr lvl="1"/>
            <a:r>
              <a:rPr lang="pt-PT" sz="1800" dirty="0">
                <a:solidFill>
                  <a:schemeClr val="accent5">
                    <a:lumMod val="75000"/>
                  </a:schemeClr>
                </a:solidFill>
              </a:rPr>
              <a:t>MSc or PhD students </a:t>
            </a:r>
            <a:r>
              <a:rPr lang="mr-IN" sz="1800" dirty="0">
                <a:solidFill>
                  <a:schemeClr val="accent5">
                    <a:lumMod val="75000"/>
                  </a:schemeClr>
                </a:solidFill>
              </a:rPr>
              <a:t>–</a:t>
            </a:r>
            <a:r>
              <a:rPr lang="pt-PT" sz="1800" dirty="0">
                <a:solidFill>
                  <a:schemeClr val="accent5">
                    <a:lumMod val="75000"/>
                  </a:schemeClr>
                </a:solidFill>
              </a:rPr>
              <a:t> advantage in having academics from 3 universities</a:t>
            </a:r>
          </a:p>
          <a:p>
            <a:endParaRPr lang="pt-PT" sz="1800" dirty="0">
              <a:solidFill>
                <a:schemeClr val="accent5">
                  <a:lumMod val="75000"/>
                </a:schemeClr>
              </a:solidFill>
            </a:endParaRPr>
          </a:p>
          <a:p>
            <a:r>
              <a:rPr lang="pt-PT" sz="1800" dirty="0">
                <a:solidFill>
                  <a:schemeClr val="accent5">
                    <a:lumMod val="75000"/>
                  </a:schemeClr>
                </a:solidFill>
              </a:rPr>
              <a:t>Activity already initiated or planned for 2021:</a:t>
            </a:r>
          </a:p>
          <a:p>
            <a:pPr lvl="1"/>
            <a:r>
              <a:rPr lang="pt-PT" sz="1800" dirty="0">
                <a:solidFill>
                  <a:schemeClr val="accent5">
                    <a:lumMod val="75000"/>
                  </a:schemeClr>
                </a:solidFill>
              </a:rPr>
              <a:t>Theory: virtual photon scattering in FCC-ee; precision α</a:t>
            </a:r>
            <a:r>
              <a:rPr lang="pt-PT" sz="1800" baseline="-25000" dirty="0">
                <a:solidFill>
                  <a:schemeClr val="accent5">
                    <a:lumMod val="75000"/>
                  </a:schemeClr>
                </a:solidFill>
              </a:rPr>
              <a:t>S</a:t>
            </a:r>
            <a:r>
              <a:rPr lang="pt-PT" sz="1800" dirty="0">
                <a:solidFill>
                  <a:schemeClr val="accent5">
                    <a:lumMod val="75000"/>
                  </a:schemeClr>
                </a:solidFill>
              </a:rPr>
              <a:t> measurements in FCC-ee; jet substructure</a:t>
            </a:r>
          </a:p>
          <a:p>
            <a:pPr lvl="1"/>
            <a:r>
              <a:rPr lang="pt-PT" sz="1800" dirty="0">
                <a:solidFill>
                  <a:schemeClr val="accent5">
                    <a:lumMod val="75000"/>
                  </a:schemeClr>
                </a:solidFill>
              </a:rPr>
              <a:t>Experiment: development of rad-hard plastic scintillators together with polymer research group focusing on FCC-hh; calorimetry simulation for FCC-ee</a:t>
            </a:r>
          </a:p>
          <a:p>
            <a:pPr marL="457200" lvl="1" indent="0">
              <a:buFont typeface="Arial" panose="020B0604020202020204" pitchFamily="34" charset="0"/>
              <a:buNone/>
            </a:pPr>
            <a:endParaRPr lang="pt-PT" sz="1800" dirty="0">
              <a:solidFill>
                <a:schemeClr val="accent5">
                  <a:lumMod val="75000"/>
                </a:schemeClr>
              </a:solidFill>
            </a:endParaRPr>
          </a:p>
        </p:txBody>
      </p:sp>
      <p:sp>
        <p:nvSpPr>
          <p:cNvPr id="7" name="Rectangle 6">
            <a:extLst>
              <a:ext uri="{FF2B5EF4-FFF2-40B4-BE49-F238E27FC236}">
                <a16:creationId xmlns:a16="http://schemas.microsoft.com/office/drawing/2014/main" id="{0B2CC19A-89B0-4790-94B4-5F1DBCFA37E7}"/>
              </a:ext>
            </a:extLst>
          </p:cNvPr>
          <p:cNvSpPr/>
          <p:nvPr/>
        </p:nvSpPr>
        <p:spPr>
          <a:xfrm>
            <a:off x="837236" y="5954721"/>
            <a:ext cx="9661004" cy="811889"/>
          </a:xfrm>
          <a:prstGeom prst="rect">
            <a:avLst/>
          </a:prstGeom>
        </p:spPr>
        <p:txBody>
          <a:bodyPr wrap="square">
            <a:spAutoFit/>
          </a:bodyPr>
          <a:lstStyle/>
          <a:p>
            <a:pPr>
              <a:lnSpc>
                <a:spcPct val="120000"/>
              </a:lnSpc>
              <a:spcBef>
                <a:spcPts val="600"/>
              </a:spcBef>
            </a:pPr>
            <a:r>
              <a:rPr lang="en-US" dirty="0"/>
              <a:t>Can you list the persons involved at 15% FTE or more in PED activities in your country</a:t>
            </a:r>
          </a:p>
          <a:p>
            <a:pPr>
              <a:lnSpc>
                <a:spcPct val="120000"/>
              </a:lnSpc>
              <a:spcBef>
                <a:spcPts val="600"/>
              </a:spcBef>
            </a:pPr>
            <a:r>
              <a:rPr lang="en-US" dirty="0">
                <a:solidFill>
                  <a:schemeClr val="accent5">
                    <a:lumMod val="75000"/>
                  </a:schemeClr>
                </a:solidFill>
              </a:rPr>
              <a:t>Theory: 1 academic, 2 researchers;        Experiment: 3 academics, 3 researchers, 1 PhD student</a:t>
            </a:r>
          </a:p>
        </p:txBody>
      </p:sp>
      <p:sp>
        <p:nvSpPr>
          <p:cNvPr id="8" name="Rectangle 7">
            <a:extLst>
              <a:ext uri="{FF2B5EF4-FFF2-40B4-BE49-F238E27FC236}">
                <a16:creationId xmlns:a16="http://schemas.microsoft.com/office/drawing/2014/main" id="{55579FFE-B046-4CEB-A8D5-F0E675D7B3D4}"/>
              </a:ext>
            </a:extLst>
          </p:cNvPr>
          <p:cNvSpPr/>
          <p:nvPr/>
        </p:nvSpPr>
        <p:spPr>
          <a:xfrm>
            <a:off x="10731731" y="0"/>
            <a:ext cx="1670863" cy="338554"/>
          </a:xfrm>
          <a:prstGeom prst="rect">
            <a:avLst/>
          </a:prstGeom>
        </p:spPr>
        <p:txBody>
          <a:bodyPr wrap="square">
            <a:spAutoFit/>
          </a:bodyPr>
          <a:lstStyle/>
          <a:p>
            <a:r>
              <a:rPr lang="en-US" sz="1600" dirty="0"/>
              <a:t>Jose Goncalo </a:t>
            </a:r>
            <a:endParaRPr lang="fr-FR" sz="1600" dirty="0"/>
          </a:p>
        </p:txBody>
      </p:sp>
    </p:spTree>
    <p:extLst>
      <p:ext uri="{BB962C8B-B14F-4D97-AF65-F5344CB8AC3E}">
        <p14:creationId xmlns:p14="http://schemas.microsoft.com/office/powerpoint/2010/main" val="26870214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nvPr>
        </p:nvGraphicFramePr>
        <p:xfrm>
          <a:off x="5154930" y="116205"/>
          <a:ext cx="7406640" cy="77876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p:cNvGraphicFramePr>
            <a:graphicFrameLocks noGrp="1"/>
          </p:cNvGraphicFramePr>
          <p:nvPr>
            <p:extLst/>
          </p:nvPr>
        </p:nvGraphicFramePr>
        <p:xfrm>
          <a:off x="815975" y="314325"/>
          <a:ext cx="2270125" cy="6248704"/>
        </p:xfrm>
        <a:graphic>
          <a:graphicData uri="http://schemas.openxmlformats.org/drawingml/2006/table">
            <a:tbl>
              <a:tblPr>
                <a:tableStyleId>{5C22544A-7EE6-4342-B048-85BDC9FD1C3A}</a:tableStyleId>
              </a:tblPr>
              <a:tblGrid>
                <a:gridCol w="1384223">
                  <a:extLst>
                    <a:ext uri="{9D8B030D-6E8A-4147-A177-3AD203B41FA5}">
                      <a16:colId xmlns:a16="http://schemas.microsoft.com/office/drawing/2014/main" val="1397250159"/>
                    </a:ext>
                  </a:extLst>
                </a:gridCol>
                <a:gridCol w="885902">
                  <a:extLst>
                    <a:ext uri="{9D8B030D-6E8A-4147-A177-3AD203B41FA5}">
                      <a16:colId xmlns:a16="http://schemas.microsoft.com/office/drawing/2014/main" val="2691289612"/>
                    </a:ext>
                  </a:extLst>
                </a:gridCol>
              </a:tblGrid>
              <a:tr h="182869">
                <a:tc>
                  <a:txBody>
                    <a:bodyPr/>
                    <a:lstStyle/>
                    <a:p>
                      <a:pPr algn="l" fontAlgn="b"/>
                      <a:r>
                        <a:rPr lang="en-US" sz="1200" b="1" u="none" strike="noStrike">
                          <a:effectLst/>
                        </a:rPr>
                        <a:t>USA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77</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621867097"/>
                  </a:ext>
                </a:extLst>
              </a:tr>
              <a:tr h="182869">
                <a:tc>
                  <a:txBody>
                    <a:bodyPr/>
                    <a:lstStyle/>
                    <a:p>
                      <a:pPr algn="l" fontAlgn="b"/>
                      <a:r>
                        <a:rPr lang="en-US" sz="1200" b="1" u="none" strike="noStrike" dirty="0">
                          <a:effectLst/>
                        </a:rPr>
                        <a:t>Italy</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65</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371859612"/>
                  </a:ext>
                </a:extLst>
              </a:tr>
              <a:tr h="182869">
                <a:tc>
                  <a:txBody>
                    <a:bodyPr/>
                    <a:lstStyle/>
                    <a:p>
                      <a:pPr algn="l" fontAlgn="b"/>
                      <a:r>
                        <a:rPr lang="en-US" sz="1200" b="1" u="none" strike="noStrike" dirty="0">
                          <a:effectLst/>
                        </a:rPr>
                        <a:t>UK</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57</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478748146"/>
                  </a:ext>
                </a:extLst>
              </a:tr>
              <a:tr h="182869">
                <a:tc>
                  <a:txBody>
                    <a:bodyPr/>
                    <a:lstStyle/>
                    <a:p>
                      <a:pPr algn="l" fontAlgn="b"/>
                      <a:r>
                        <a:rPr lang="en-US" sz="1200" b="1" u="none" strike="noStrike">
                          <a:effectLst/>
                        </a:rPr>
                        <a:t>CERN</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56</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257511213"/>
                  </a:ext>
                </a:extLst>
              </a:tr>
              <a:tr h="182869">
                <a:tc>
                  <a:txBody>
                    <a:bodyPr/>
                    <a:lstStyle/>
                    <a:p>
                      <a:pPr algn="l" fontAlgn="b"/>
                      <a:r>
                        <a:rPr lang="en-US" sz="1200" b="1" u="none" strike="noStrike">
                          <a:effectLst/>
                        </a:rPr>
                        <a:t>France</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45</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784457452"/>
                  </a:ext>
                </a:extLst>
              </a:tr>
              <a:tr h="182869">
                <a:tc>
                  <a:txBody>
                    <a:bodyPr/>
                    <a:lstStyle/>
                    <a:p>
                      <a:pPr algn="l" fontAlgn="b"/>
                      <a:r>
                        <a:rPr lang="en-US" sz="1200" b="1" u="none" strike="noStrike">
                          <a:effectLst/>
                        </a:rPr>
                        <a:t>Germany</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39</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680755169"/>
                  </a:ext>
                </a:extLst>
              </a:tr>
              <a:tr h="182869">
                <a:tc>
                  <a:txBody>
                    <a:bodyPr/>
                    <a:lstStyle/>
                    <a:p>
                      <a:pPr algn="l" fontAlgn="b"/>
                      <a:r>
                        <a:rPr lang="en-US" sz="1200" b="1" u="none" strike="noStrike">
                          <a:effectLst/>
                        </a:rPr>
                        <a:t>Russia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31</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879613175"/>
                  </a:ext>
                </a:extLst>
              </a:tr>
              <a:tr h="182869">
                <a:tc>
                  <a:txBody>
                    <a:bodyPr/>
                    <a:lstStyle/>
                    <a:p>
                      <a:pPr algn="l" fontAlgn="b"/>
                      <a:r>
                        <a:rPr lang="en-US" sz="1200" b="1" u="none" strike="noStrike">
                          <a:effectLst/>
                        </a:rPr>
                        <a:t>India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29</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4261740192"/>
                  </a:ext>
                </a:extLst>
              </a:tr>
              <a:tr h="182869">
                <a:tc>
                  <a:txBody>
                    <a:bodyPr/>
                    <a:lstStyle/>
                    <a:p>
                      <a:pPr algn="l" fontAlgn="b"/>
                      <a:r>
                        <a:rPr lang="en-US" sz="1200" b="1" u="none" strike="noStrike" dirty="0">
                          <a:effectLst/>
                        </a:rPr>
                        <a:t>China</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22</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492479833"/>
                  </a:ext>
                </a:extLst>
              </a:tr>
              <a:tr h="182869">
                <a:tc>
                  <a:txBody>
                    <a:bodyPr/>
                    <a:lstStyle/>
                    <a:p>
                      <a:pPr algn="l" fontAlgn="b"/>
                      <a:r>
                        <a:rPr lang="en-US" sz="1200" b="1" u="none" strike="noStrike">
                          <a:effectLst/>
                        </a:rPr>
                        <a:t>Poland</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18</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705751680"/>
                  </a:ext>
                </a:extLst>
              </a:tr>
              <a:tr h="182869">
                <a:tc>
                  <a:txBody>
                    <a:bodyPr/>
                    <a:lstStyle/>
                    <a:p>
                      <a:pPr algn="l" fontAlgn="b"/>
                      <a:r>
                        <a:rPr lang="en-US" sz="1200" b="1" u="none" strike="noStrike">
                          <a:effectLst/>
                        </a:rPr>
                        <a:t>Spain</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18</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403038054"/>
                  </a:ext>
                </a:extLst>
              </a:tr>
              <a:tr h="185080">
                <a:tc>
                  <a:txBody>
                    <a:bodyPr/>
                    <a:lstStyle/>
                    <a:p>
                      <a:pPr algn="l" fontAlgn="b"/>
                      <a:r>
                        <a:rPr lang="en-US" sz="1200" b="1" u="none" strike="noStrike" dirty="0">
                          <a:effectLst/>
                        </a:rPr>
                        <a:t>Switzerland</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18</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695551915"/>
                  </a:ext>
                </a:extLst>
              </a:tr>
              <a:tr h="182869">
                <a:tc>
                  <a:txBody>
                    <a:bodyPr/>
                    <a:lstStyle/>
                    <a:p>
                      <a:pPr algn="l" fontAlgn="b"/>
                      <a:r>
                        <a:rPr lang="en-US" sz="1200" b="1" u="none" strike="noStrike">
                          <a:effectLst/>
                        </a:rPr>
                        <a:t>Turkey</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15</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945644133"/>
                  </a:ext>
                </a:extLst>
              </a:tr>
              <a:tr h="182869">
                <a:tc>
                  <a:txBody>
                    <a:bodyPr/>
                    <a:lstStyle/>
                    <a:p>
                      <a:pPr algn="l" fontAlgn="b"/>
                      <a:r>
                        <a:rPr lang="en-US" sz="1200" b="1" u="none" strike="noStrike" dirty="0">
                          <a:effectLst/>
                        </a:rPr>
                        <a:t>Brazil</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13</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970619508"/>
                  </a:ext>
                </a:extLst>
              </a:tr>
              <a:tr h="182869">
                <a:tc>
                  <a:txBody>
                    <a:bodyPr/>
                    <a:lstStyle/>
                    <a:p>
                      <a:pPr algn="l" fontAlgn="b"/>
                      <a:r>
                        <a:rPr lang="en-US" sz="1200" b="1" u="none" strike="noStrike">
                          <a:effectLst/>
                        </a:rPr>
                        <a:t>Portugal</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9</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595253783"/>
                  </a:ext>
                </a:extLst>
              </a:tr>
              <a:tr h="182869">
                <a:tc>
                  <a:txBody>
                    <a:bodyPr/>
                    <a:lstStyle/>
                    <a:p>
                      <a:pPr algn="l" fontAlgn="b"/>
                      <a:r>
                        <a:rPr lang="en-US" sz="1200" b="1" u="none" strike="noStrike" dirty="0">
                          <a:effectLst/>
                        </a:rPr>
                        <a:t>Japan</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7</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642879098"/>
                  </a:ext>
                </a:extLst>
              </a:tr>
              <a:tr h="182869">
                <a:tc>
                  <a:txBody>
                    <a:bodyPr/>
                    <a:lstStyle/>
                    <a:p>
                      <a:pPr algn="l" fontAlgn="b"/>
                      <a:r>
                        <a:rPr lang="en-US" sz="1200" b="1" u="none" strike="noStrike">
                          <a:effectLst/>
                        </a:rPr>
                        <a:t>Pakistan</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7</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429864842"/>
                  </a:ext>
                </a:extLst>
              </a:tr>
              <a:tr h="182869">
                <a:tc>
                  <a:txBody>
                    <a:bodyPr/>
                    <a:lstStyle/>
                    <a:p>
                      <a:pPr algn="l" fontAlgn="b"/>
                      <a:r>
                        <a:rPr lang="en-US" sz="1200" b="1" u="none" strike="noStrike">
                          <a:effectLst/>
                        </a:rPr>
                        <a:t>Scandinavia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7</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206676788"/>
                  </a:ext>
                </a:extLst>
              </a:tr>
              <a:tr h="182869">
                <a:tc>
                  <a:txBody>
                    <a:bodyPr/>
                    <a:lstStyle/>
                    <a:p>
                      <a:pPr algn="l" fontAlgn="b"/>
                      <a:r>
                        <a:rPr lang="en-US" sz="1200" b="1" u="none" strike="noStrike">
                          <a:effectLst/>
                        </a:rPr>
                        <a:t>Korea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5</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576941314"/>
                  </a:ext>
                </a:extLst>
              </a:tr>
              <a:tr h="182869">
                <a:tc>
                  <a:txBody>
                    <a:bodyPr/>
                    <a:lstStyle/>
                    <a:p>
                      <a:pPr algn="l" fontAlgn="b"/>
                      <a:r>
                        <a:rPr lang="en-US" sz="1200" b="1" u="none" strike="noStrike" dirty="0">
                          <a:effectLst/>
                        </a:rPr>
                        <a:t>Greece</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5</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856579647"/>
                  </a:ext>
                </a:extLst>
              </a:tr>
              <a:tr h="182869">
                <a:tc>
                  <a:txBody>
                    <a:bodyPr/>
                    <a:lstStyle/>
                    <a:p>
                      <a:pPr algn="l" fontAlgn="b"/>
                      <a:r>
                        <a:rPr lang="en-US" sz="1200" b="1" u="none" strike="noStrike" dirty="0">
                          <a:effectLst/>
                        </a:rPr>
                        <a:t>Canada</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4</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919641918"/>
                  </a:ext>
                </a:extLst>
              </a:tr>
              <a:tr h="182869">
                <a:tc>
                  <a:txBody>
                    <a:bodyPr/>
                    <a:lstStyle/>
                    <a:p>
                      <a:pPr algn="l" fontAlgn="b"/>
                      <a:r>
                        <a:rPr lang="en-US" sz="1200" b="1" u="none" strike="noStrike" dirty="0">
                          <a:effectLst/>
                        </a:rPr>
                        <a:t>Iran</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4</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058604572"/>
                  </a:ext>
                </a:extLst>
              </a:tr>
              <a:tr h="182869">
                <a:tc>
                  <a:txBody>
                    <a:bodyPr/>
                    <a:lstStyle/>
                    <a:p>
                      <a:pPr algn="l" fontAlgn="b"/>
                      <a:r>
                        <a:rPr lang="en-US" sz="1200" b="1" u="none" strike="noStrike" dirty="0" err="1">
                          <a:effectLst/>
                        </a:rPr>
                        <a:t>Marocco</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4</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466507095"/>
                  </a:ext>
                </a:extLst>
              </a:tr>
              <a:tr h="182869">
                <a:tc>
                  <a:txBody>
                    <a:bodyPr/>
                    <a:lstStyle/>
                    <a:p>
                      <a:pPr algn="l" fontAlgn="b"/>
                      <a:r>
                        <a:rPr lang="en-US" sz="1200" b="1" u="none" strike="noStrike">
                          <a:effectLst/>
                        </a:rPr>
                        <a:t>Austria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3</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4214179948"/>
                  </a:ext>
                </a:extLst>
              </a:tr>
              <a:tr h="182869">
                <a:tc>
                  <a:txBody>
                    <a:bodyPr/>
                    <a:lstStyle/>
                    <a:p>
                      <a:pPr algn="l" fontAlgn="b"/>
                      <a:r>
                        <a:rPr lang="en-US" sz="1200" b="1" u="none" strike="noStrike">
                          <a:effectLst/>
                        </a:rPr>
                        <a:t>Belgium</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3</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659440751"/>
                  </a:ext>
                </a:extLst>
              </a:tr>
              <a:tr h="182869">
                <a:tc>
                  <a:txBody>
                    <a:bodyPr/>
                    <a:lstStyle/>
                    <a:p>
                      <a:pPr algn="l" fontAlgn="b"/>
                      <a:r>
                        <a:rPr lang="en-US" sz="1200" b="1" u="none" strike="noStrike">
                          <a:effectLst/>
                        </a:rPr>
                        <a:t>Netherlands</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2</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130426282"/>
                  </a:ext>
                </a:extLst>
              </a:tr>
              <a:tr h="182869">
                <a:tc>
                  <a:txBody>
                    <a:bodyPr/>
                    <a:lstStyle/>
                    <a:p>
                      <a:pPr algn="l" fontAlgn="b"/>
                      <a:r>
                        <a:rPr lang="en-US" sz="1200" b="1" u="none" strike="noStrike">
                          <a:effectLst/>
                        </a:rPr>
                        <a:t>others America</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4</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266450391"/>
                  </a:ext>
                </a:extLst>
              </a:tr>
              <a:tr h="248499">
                <a:tc>
                  <a:txBody>
                    <a:bodyPr/>
                    <a:lstStyle/>
                    <a:p>
                      <a:pPr algn="l" fontAlgn="b"/>
                      <a:r>
                        <a:rPr lang="en-US" sz="1200" b="1" u="none" strike="noStrike" dirty="0">
                          <a:effectLst/>
                        </a:rPr>
                        <a:t>others </a:t>
                      </a:r>
                      <a:r>
                        <a:rPr lang="en-US" sz="1200" b="1" u="none" strike="noStrike" dirty="0" err="1">
                          <a:effectLst/>
                        </a:rPr>
                        <a:t>Asia&amp;Africa</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28</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101067576"/>
                  </a:ext>
                </a:extLst>
              </a:tr>
              <a:tr h="182869">
                <a:tc>
                  <a:txBody>
                    <a:bodyPr/>
                    <a:lstStyle/>
                    <a:p>
                      <a:pPr algn="l" fontAlgn="b"/>
                      <a:r>
                        <a:rPr lang="en-US" sz="1200" b="1" u="none" strike="noStrike">
                          <a:effectLst/>
                        </a:rPr>
                        <a:t>others Europe</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11</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458219103"/>
                  </a:ext>
                </a:extLst>
              </a:tr>
              <a:tr h="182869">
                <a:tc>
                  <a:txBody>
                    <a:bodyPr/>
                    <a:lstStyle/>
                    <a:p>
                      <a:pPr algn="l" fontAlgn="b"/>
                      <a:r>
                        <a:rPr lang="en-US" sz="1200" b="1" u="none" strike="noStrike">
                          <a:effectLst/>
                        </a:rPr>
                        <a:t>unidentified</a:t>
                      </a:r>
                      <a:endParaRPr lang="en-US" sz="1200" b="1" i="0" u="none" strike="noStrike">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a:effectLst/>
                        </a:rPr>
                        <a:t>28</a:t>
                      </a:r>
                      <a:endParaRPr lang="en-CH" sz="1200" b="1" i="0" u="none" strike="noStrike">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3060550573"/>
                  </a:ext>
                </a:extLst>
              </a:tr>
              <a:tr h="182869">
                <a:tc>
                  <a:txBody>
                    <a:bodyPr/>
                    <a:lstStyle/>
                    <a:p>
                      <a:pPr algn="l" fontAlgn="b"/>
                      <a:r>
                        <a:rPr lang="en-US" sz="1200" b="0" u="none" strike="noStrike" dirty="0">
                          <a:solidFill>
                            <a:schemeClr val="bg1">
                              <a:lumMod val="95000"/>
                            </a:schemeClr>
                          </a:solidFill>
                          <a:effectLst/>
                        </a:rPr>
                        <a:t>sum</a:t>
                      </a:r>
                      <a:endParaRPr lang="en-US" sz="1200" b="0" i="0" u="none" strike="noStrike" dirty="0">
                        <a:solidFill>
                          <a:schemeClr val="bg1">
                            <a:lumMod val="95000"/>
                          </a:schemeClr>
                        </a:solidFill>
                        <a:effectLst/>
                        <a:latin typeface="Calibri" panose="020F0502020204030204" pitchFamily="34" charset="0"/>
                      </a:endParaRPr>
                    </a:p>
                  </a:txBody>
                  <a:tcPr marL="5515" marR="5515" marT="5515" marB="0" anchor="b"/>
                </a:tc>
                <a:tc>
                  <a:txBody>
                    <a:bodyPr/>
                    <a:lstStyle/>
                    <a:p>
                      <a:pPr algn="r" fontAlgn="b"/>
                      <a:r>
                        <a:rPr lang="en-CH" sz="1200" b="0" u="none" strike="noStrike" dirty="0">
                          <a:solidFill>
                            <a:schemeClr val="bg1">
                              <a:lumMod val="95000"/>
                            </a:schemeClr>
                          </a:solidFill>
                          <a:effectLst/>
                        </a:rPr>
                        <a:t>606</a:t>
                      </a:r>
                      <a:endParaRPr lang="en-CH" sz="1200" b="0" i="0" u="none" strike="noStrike" dirty="0">
                        <a:solidFill>
                          <a:schemeClr val="bg1">
                            <a:lumMod val="95000"/>
                          </a:schemeClr>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869902930"/>
                  </a:ext>
                </a:extLst>
              </a:tr>
              <a:tr h="348355">
                <a:tc>
                  <a:txBody>
                    <a:bodyPr/>
                    <a:lstStyle/>
                    <a:p>
                      <a:pPr algn="l" fontAlgn="b"/>
                      <a:r>
                        <a:rPr lang="en-US" sz="1200" b="1" u="none" strike="noStrike" dirty="0">
                          <a:effectLst/>
                        </a:rPr>
                        <a:t>grand total 634</a:t>
                      </a:r>
                      <a:endParaRPr lang="en-US" sz="1200" b="1" i="0" u="none" strike="noStrike" dirty="0">
                        <a:solidFill>
                          <a:srgbClr val="000000"/>
                        </a:solidFill>
                        <a:effectLst/>
                        <a:latin typeface="Calibri" panose="020F0502020204030204" pitchFamily="34" charset="0"/>
                      </a:endParaRPr>
                    </a:p>
                  </a:txBody>
                  <a:tcPr marL="5515" marR="5515" marT="5515" marB="0" anchor="b"/>
                </a:tc>
                <a:tc>
                  <a:txBody>
                    <a:bodyPr/>
                    <a:lstStyle/>
                    <a:p>
                      <a:pPr algn="r" fontAlgn="b"/>
                      <a:r>
                        <a:rPr lang="en-CH" sz="1200" b="1" u="none" strike="noStrike" dirty="0">
                          <a:effectLst/>
                        </a:rPr>
                        <a:t>634</a:t>
                      </a:r>
                      <a:endParaRPr lang="en-CH" sz="1200" b="1" i="0" u="none" strike="noStrike" dirty="0">
                        <a:solidFill>
                          <a:srgbClr val="000000"/>
                        </a:solidFill>
                        <a:effectLst/>
                        <a:latin typeface="Calibri" panose="020F0502020204030204" pitchFamily="34" charset="0"/>
                      </a:endParaRPr>
                    </a:p>
                  </a:txBody>
                  <a:tcPr marL="5515" marR="5515" marT="5515" marB="0" anchor="b"/>
                </a:tc>
                <a:extLst>
                  <a:ext uri="{0D108BD9-81ED-4DB2-BD59-A6C34878D82A}">
                    <a16:rowId xmlns:a16="http://schemas.microsoft.com/office/drawing/2014/main" val="1302839087"/>
                  </a:ext>
                </a:extLst>
              </a:tr>
            </a:tbl>
          </a:graphicData>
        </a:graphic>
      </p:graphicFrame>
      <p:pic>
        <p:nvPicPr>
          <p:cNvPr id="7" name="Image 6">
            <a:extLst>
              <a:ext uri="{FF2B5EF4-FFF2-40B4-BE49-F238E27FC236}">
                <a16:creationId xmlns:a16="http://schemas.microsoft.com/office/drawing/2014/main" id="{3FAA5494-467E-4393-B0E2-C9854FBE273F}"/>
              </a:ext>
            </a:extLst>
          </p:cNvPr>
          <p:cNvPicPr>
            <a:picLocks noChangeAspect="1"/>
          </p:cNvPicPr>
          <p:nvPr/>
        </p:nvPicPr>
        <p:blipFill>
          <a:blip r:embed="rId3"/>
          <a:stretch>
            <a:fillRect/>
          </a:stretch>
        </p:blipFill>
        <p:spPr>
          <a:xfrm>
            <a:off x="826993" y="34529"/>
            <a:ext cx="11184898" cy="6441086"/>
          </a:xfrm>
          <a:prstGeom prst="rect">
            <a:avLst/>
          </a:prstGeom>
        </p:spPr>
      </p:pic>
      <p:sp>
        <p:nvSpPr>
          <p:cNvPr id="8" name="ZoneTexte 7">
            <a:extLst>
              <a:ext uri="{FF2B5EF4-FFF2-40B4-BE49-F238E27FC236}">
                <a16:creationId xmlns:a16="http://schemas.microsoft.com/office/drawing/2014/main" id="{DB27D99A-13FE-4613-9C76-AB85AA91EB46}"/>
              </a:ext>
            </a:extLst>
          </p:cNvPr>
          <p:cNvSpPr txBox="1"/>
          <p:nvPr/>
        </p:nvSpPr>
        <p:spPr>
          <a:xfrm>
            <a:off x="440577" y="66497"/>
            <a:ext cx="640077" cy="6055504"/>
          </a:xfrm>
          <a:prstGeom prst="rect">
            <a:avLst/>
          </a:prstGeom>
          <a:noFill/>
        </p:spPr>
        <p:txBody>
          <a:bodyPr wrap="square" rtlCol="0">
            <a:spAutoFit/>
          </a:bodyPr>
          <a:lstStyle/>
          <a:p>
            <a:r>
              <a:rPr lang="fr-FR" sz="1250" b="1" dirty="0">
                <a:solidFill>
                  <a:srgbClr val="FF0000"/>
                </a:solidFill>
              </a:rPr>
              <a:t>Slides</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endParaRPr lang="fr-FR" sz="1250" b="1" dirty="0">
              <a:solidFill>
                <a:srgbClr val="FF0000"/>
              </a:solidFill>
            </a:endParaRPr>
          </a:p>
          <a:p>
            <a:endParaRPr lang="fr-FR" sz="1250" b="1" dirty="0">
              <a:solidFill>
                <a:srgbClr val="FF0000"/>
              </a:solidFill>
            </a:endParaRPr>
          </a:p>
          <a:p>
            <a:endParaRPr lang="fr-FR" sz="1250" b="1" dirty="0">
              <a:solidFill>
                <a:srgbClr val="FF0000"/>
              </a:solidFill>
            </a:endParaRP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endParaRPr lang="fr-FR" sz="1250" b="1" dirty="0">
              <a:solidFill>
                <a:srgbClr val="FF0000"/>
              </a:solidFill>
            </a:endParaRPr>
          </a:p>
          <a:p>
            <a:r>
              <a:rPr lang="fr-FR" sz="1250" b="1" dirty="0">
                <a:solidFill>
                  <a:srgbClr val="FF0000"/>
                </a:solidFill>
              </a:rPr>
              <a:t>+</a:t>
            </a:r>
          </a:p>
          <a:p>
            <a:endParaRPr lang="fr-FR" sz="1250" b="1" dirty="0">
              <a:solidFill>
                <a:srgbClr val="FF0000"/>
              </a:solidFill>
            </a:endParaRP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r>
              <a:rPr lang="fr-FR" sz="1250" b="1" dirty="0">
                <a:solidFill>
                  <a:srgbClr val="FF0000"/>
                </a:solidFill>
              </a:rPr>
              <a:t>°</a:t>
            </a:r>
          </a:p>
          <a:p>
            <a:endParaRPr lang="fr-FR" sz="1250" b="1" dirty="0">
              <a:solidFill>
                <a:srgbClr val="FF0000"/>
              </a:solidFill>
            </a:endParaRPr>
          </a:p>
          <a:p>
            <a:endParaRPr lang="fr-FR" sz="1250" b="1" dirty="0">
              <a:solidFill>
                <a:srgbClr val="FF0000"/>
              </a:solidFill>
            </a:endParaRPr>
          </a:p>
          <a:p>
            <a:endParaRPr lang="fr-FR" sz="1250" b="1" dirty="0">
              <a:solidFill>
                <a:srgbClr val="FF0000"/>
              </a:solidFill>
            </a:endParaRPr>
          </a:p>
          <a:p>
            <a:r>
              <a:rPr lang="fr-FR" sz="1250" b="1" dirty="0">
                <a:solidFill>
                  <a:srgbClr val="FF0000"/>
                </a:solidFill>
              </a:rPr>
              <a:t>+</a:t>
            </a:r>
          </a:p>
          <a:p>
            <a:r>
              <a:rPr lang="fr-FR" sz="1250" b="1" dirty="0">
                <a:solidFill>
                  <a:srgbClr val="FF0000"/>
                </a:solidFill>
              </a:rPr>
              <a:t>+</a:t>
            </a:r>
          </a:p>
          <a:p>
            <a:endParaRPr lang="fr-FR" sz="1250" b="1" dirty="0">
              <a:solidFill>
                <a:srgbClr val="FF0000"/>
              </a:solidFill>
            </a:endParaRPr>
          </a:p>
          <a:p>
            <a:endParaRPr lang="fr-FR" sz="1250" b="1" dirty="0">
              <a:solidFill>
                <a:srgbClr val="FF0000"/>
              </a:solidFill>
            </a:endParaRPr>
          </a:p>
          <a:p>
            <a:endParaRPr lang="fr-FR" sz="1250" b="1" dirty="0">
              <a:solidFill>
                <a:srgbClr val="FF0000"/>
              </a:solidFill>
            </a:endParaRPr>
          </a:p>
          <a:p>
            <a:r>
              <a:rPr lang="fr-FR" sz="1250" b="1" dirty="0">
                <a:solidFill>
                  <a:srgbClr val="FF0000"/>
                </a:solidFill>
              </a:rPr>
              <a:t>+</a:t>
            </a:r>
          </a:p>
        </p:txBody>
      </p:sp>
      <p:sp>
        <p:nvSpPr>
          <p:cNvPr id="3" name="Rectangle 2">
            <a:extLst>
              <a:ext uri="{FF2B5EF4-FFF2-40B4-BE49-F238E27FC236}">
                <a16:creationId xmlns:a16="http://schemas.microsoft.com/office/drawing/2014/main" id="{A7AC76AF-2FD5-4EDD-9C2E-261338DF1E70}"/>
              </a:ext>
            </a:extLst>
          </p:cNvPr>
          <p:cNvSpPr/>
          <p:nvPr/>
        </p:nvSpPr>
        <p:spPr>
          <a:xfrm>
            <a:off x="440577" y="6392487"/>
            <a:ext cx="2942703" cy="2493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a:extLst>
              <a:ext uri="{FF2B5EF4-FFF2-40B4-BE49-F238E27FC236}">
                <a16:creationId xmlns:a16="http://schemas.microsoft.com/office/drawing/2014/main" id="{14DD781F-24EC-4E55-B05B-D351DFF4995C}"/>
              </a:ext>
            </a:extLst>
          </p:cNvPr>
          <p:cNvSpPr/>
          <p:nvPr/>
        </p:nvSpPr>
        <p:spPr>
          <a:xfrm>
            <a:off x="3144574" y="3103013"/>
            <a:ext cx="300082" cy="307777"/>
          </a:xfrm>
          <a:prstGeom prst="rect">
            <a:avLst/>
          </a:prstGeom>
        </p:spPr>
        <p:txBody>
          <a:bodyPr wrap="square">
            <a:spAutoFit/>
          </a:bodyPr>
          <a:lstStyle/>
          <a:p>
            <a:r>
              <a:rPr lang="fr-FR" sz="1400" b="1" dirty="0">
                <a:solidFill>
                  <a:srgbClr val="FF0000"/>
                </a:solidFill>
              </a:rPr>
              <a:t>+</a:t>
            </a:r>
          </a:p>
        </p:txBody>
      </p:sp>
      <p:sp>
        <p:nvSpPr>
          <p:cNvPr id="9" name="Rectangle 8">
            <a:extLst>
              <a:ext uri="{FF2B5EF4-FFF2-40B4-BE49-F238E27FC236}">
                <a16:creationId xmlns:a16="http://schemas.microsoft.com/office/drawing/2014/main" id="{F6A1C213-0321-4B08-AD1D-54472C57FED1}"/>
              </a:ext>
            </a:extLst>
          </p:cNvPr>
          <p:cNvSpPr/>
          <p:nvPr/>
        </p:nvSpPr>
        <p:spPr>
          <a:xfrm>
            <a:off x="3180592" y="2257885"/>
            <a:ext cx="300082" cy="307777"/>
          </a:xfrm>
          <a:prstGeom prst="rect">
            <a:avLst/>
          </a:prstGeom>
        </p:spPr>
        <p:txBody>
          <a:bodyPr wrap="square">
            <a:spAutoFit/>
          </a:bodyPr>
          <a:lstStyle/>
          <a:p>
            <a:r>
              <a:rPr lang="fr-FR" sz="1400" b="1" dirty="0">
                <a:solidFill>
                  <a:srgbClr val="FF0000"/>
                </a:solidFill>
              </a:rPr>
              <a:t>°</a:t>
            </a:r>
          </a:p>
        </p:txBody>
      </p:sp>
      <p:sp>
        <p:nvSpPr>
          <p:cNvPr id="10" name="Rectangle 9">
            <a:extLst>
              <a:ext uri="{FF2B5EF4-FFF2-40B4-BE49-F238E27FC236}">
                <a16:creationId xmlns:a16="http://schemas.microsoft.com/office/drawing/2014/main" id="{9EFD332D-3066-48DB-A7B7-BF3A68402CF6}"/>
              </a:ext>
            </a:extLst>
          </p:cNvPr>
          <p:cNvSpPr/>
          <p:nvPr/>
        </p:nvSpPr>
        <p:spPr>
          <a:xfrm>
            <a:off x="3183362" y="2426911"/>
            <a:ext cx="300082" cy="307777"/>
          </a:xfrm>
          <a:prstGeom prst="rect">
            <a:avLst/>
          </a:prstGeom>
        </p:spPr>
        <p:txBody>
          <a:bodyPr wrap="square">
            <a:spAutoFit/>
          </a:bodyPr>
          <a:lstStyle/>
          <a:p>
            <a:r>
              <a:rPr lang="fr-FR" sz="1400" b="1" dirty="0">
                <a:solidFill>
                  <a:srgbClr val="FF0000"/>
                </a:solidFill>
              </a:rPr>
              <a:t>°</a:t>
            </a:r>
          </a:p>
        </p:txBody>
      </p:sp>
      <p:sp>
        <p:nvSpPr>
          <p:cNvPr id="11" name="Rectangle 10">
            <a:extLst>
              <a:ext uri="{FF2B5EF4-FFF2-40B4-BE49-F238E27FC236}">
                <a16:creationId xmlns:a16="http://schemas.microsoft.com/office/drawing/2014/main" id="{C5AEE335-CEF7-4AB5-B468-4E018F89C5C4}"/>
              </a:ext>
            </a:extLst>
          </p:cNvPr>
          <p:cNvSpPr/>
          <p:nvPr/>
        </p:nvSpPr>
        <p:spPr>
          <a:xfrm>
            <a:off x="3172279" y="2565454"/>
            <a:ext cx="300082" cy="307777"/>
          </a:xfrm>
          <a:prstGeom prst="rect">
            <a:avLst/>
          </a:prstGeom>
        </p:spPr>
        <p:txBody>
          <a:bodyPr wrap="square">
            <a:spAutoFit/>
          </a:bodyPr>
          <a:lstStyle/>
          <a:p>
            <a:r>
              <a:rPr lang="fr-FR" sz="1400" b="1" dirty="0">
                <a:solidFill>
                  <a:srgbClr val="FF0000"/>
                </a:solidFill>
              </a:rPr>
              <a:t>+</a:t>
            </a:r>
          </a:p>
        </p:txBody>
      </p:sp>
    </p:spTree>
    <p:extLst>
      <p:ext uri="{BB962C8B-B14F-4D97-AF65-F5344CB8AC3E}">
        <p14:creationId xmlns:p14="http://schemas.microsoft.com/office/powerpoint/2010/main" val="16462392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317567" y="-89544"/>
            <a:ext cx="10723418" cy="766452"/>
          </a:xfrm>
        </p:spPr>
        <p:txBody>
          <a:bodyPr>
            <a:normAutofit/>
          </a:bodyPr>
          <a:lstStyle/>
          <a:p>
            <a:pPr algn="ctr"/>
            <a:r>
              <a:rPr lang="fr-FR" sz="3600" b="1" dirty="0"/>
              <a:t>Portugal (2)</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630608"/>
            <a:ext cx="11538066" cy="6318832"/>
          </a:xfrm>
        </p:spPr>
        <p:txBody>
          <a:bodyPr>
            <a:noAutofit/>
          </a:bodyPr>
          <a:lstStyle/>
          <a:p>
            <a:pPr marL="0" indent="0">
              <a:lnSpc>
                <a:spcPct val="100000"/>
              </a:lnSpc>
              <a:spcBef>
                <a:spcPts val="600"/>
              </a:spcBef>
              <a:buNone/>
            </a:pPr>
            <a:r>
              <a:rPr lang="en-US" sz="1700" dirty="0">
                <a:latin typeface="Calibri (Corps)"/>
              </a:rPr>
              <a:t>What were the Physics-</a:t>
            </a:r>
            <a:r>
              <a:rPr lang="en-US" sz="1700" dirty="0" err="1">
                <a:latin typeface="Calibri (Corps)"/>
              </a:rPr>
              <a:t>Expts</a:t>
            </a:r>
            <a:r>
              <a:rPr lang="en-US" sz="1700" dirty="0">
                <a:latin typeface="Calibri (Corps)"/>
              </a:rPr>
              <a:t> and Detectors (PED)  Activities in 2021  in your country (type and FTE) ?</a:t>
            </a:r>
          </a:p>
          <a:p>
            <a:pPr marL="0" indent="0">
              <a:lnSpc>
                <a:spcPct val="100000"/>
              </a:lnSpc>
              <a:spcBef>
                <a:spcPts val="600"/>
              </a:spcBef>
              <a:buNone/>
            </a:pPr>
            <a:r>
              <a:rPr lang="en-US" sz="1700" dirty="0">
                <a:solidFill>
                  <a:schemeClr val="accent5">
                    <a:lumMod val="75000"/>
                  </a:schemeClr>
                </a:solidFill>
                <a:latin typeface="Calibri (Corps)"/>
              </a:rPr>
              <a:t>In Portugal we have just started this activity. Generic investigation of new rad-hard scintillator materials started. Planned work on phenomenology to start later this year.</a:t>
            </a:r>
          </a:p>
          <a:p>
            <a:pPr marL="0" indent="0">
              <a:lnSpc>
                <a:spcPct val="100000"/>
              </a:lnSpc>
              <a:spcBef>
                <a:spcPts val="600"/>
              </a:spcBef>
              <a:buNone/>
            </a:pPr>
            <a:r>
              <a:rPr lang="en-US" sz="1700" dirty="0">
                <a:latin typeface="Calibri (Corps)"/>
              </a:rPr>
              <a:t>What is the situation with the MOU and Addenda for your country ? Are there commitments related to PED ?</a:t>
            </a:r>
          </a:p>
          <a:p>
            <a:pPr marL="0" indent="0">
              <a:lnSpc>
                <a:spcPct val="100000"/>
              </a:lnSpc>
              <a:spcBef>
                <a:spcPts val="600"/>
              </a:spcBef>
              <a:buNone/>
            </a:pPr>
            <a:r>
              <a:rPr lang="en-US" sz="1700" dirty="0">
                <a:solidFill>
                  <a:schemeClr val="accent5">
                    <a:lumMod val="75000"/>
                  </a:schemeClr>
                </a:solidFill>
                <a:latin typeface="Calibri (Corps)"/>
              </a:rPr>
              <a:t> </a:t>
            </a:r>
            <a:r>
              <a:rPr lang="en-US" sz="1700" dirty="0" err="1">
                <a:solidFill>
                  <a:schemeClr val="accent5">
                    <a:lumMod val="75000"/>
                  </a:schemeClr>
                </a:solidFill>
                <a:latin typeface="Calibri (Corps)"/>
              </a:rPr>
              <a:t>MoU</a:t>
            </a:r>
            <a:r>
              <a:rPr lang="en-US" sz="1700" dirty="0">
                <a:solidFill>
                  <a:schemeClr val="accent5">
                    <a:lumMod val="75000"/>
                  </a:schemeClr>
                </a:solidFill>
                <a:latin typeface="Calibri (Corps)"/>
              </a:rPr>
              <a:t> signed (5/11/2021). Addendum will take a few months to define</a:t>
            </a:r>
            <a:r>
              <a:rPr lang="en-US" sz="1700" dirty="0">
                <a:solidFill>
                  <a:srgbClr val="FF0000"/>
                </a:solidFill>
                <a:latin typeface="Calibri (Corps)"/>
              </a:rPr>
              <a:t>.</a:t>
            </a:r>
          </a:p>
          <a:p>
            <a:pPr marL="0" indent="0">
              <a:lnSpc>
                <a:spcPct val="100000"/>
              </a:lnSpc>
              <a:spcBef>
                <a:spcPts val="600"/>
              </a:spcBef>
              <a:buNone/>
            </a:pPr>
            <a:endParaRPr lang="en-US" sz="1700" dirty="0">
              <a:latin typeface="Calibri (Corps)"/>
            </a:endParaRPr>
          </a:p>
          <a:p>
            <a:pPr marL="0" indent="0">
              <a:lnSpc>
                <a:spcPct val="100000"/>
              </a:lnSpc>
              <a:spcBef>
                <a:spcPts val="600"/>
              </a:spcBef>
              <a:buNone/>
            </a:pPr>
            <a:r>
              <a:rPr lang="en-US" sz="1700" dirty="0">
                <a:latin typeface="Calibri (Corps)"/>
              </a:rPr>
              <a:t>Relations between PED and the Accelerator community working on FCC ?</a:t>
            </a:r>
          </a:p>
          <a:p>
            <a:pPr marL="0" indent="0">
              <a:lnSpc>
                <a:spcPct val="100000"/>
              </a:lnSpc>
              <a:spcBef>
                <a:spcPts val="600"/>
              </a:spcBef>
              <a:buNone/>
            </a:pPr>
            <a:r>
              <a:rPr lang="en-US" sz="1700" dirty="0">
                <a:solidFill>
                  <a:schemeClr val="accent5">
                    <a:lumMod val="75000"/>
                  </a:schemeClr>
                </a:solidFill>
                <a:latin typeface="Calibri (Corps)"/>
              </a:rPr>
              <a:t>No accelerator activity apart from </a:t>
            </a:r>
            <a:r>
              <a:rPr lang="en-US" sz="1700" dirty="0" err="1">
                <a:solidFill>
                  <a:schemeClr val="accent5">
                    <a:lumMod val="75000"/>
                  </a:schemeClr>
                </a:solidFill>
                <a:latin typeface="Calibri (Corps)"/>
              </a:rPr>
              <a:t>wakefield</a:t>
            </a:r>
            <a:r>
              <a:rPr lang="en-US" sz="1700" dirty="0">
                <a:solidFill>
                  <a:schemeClr val="accent5">
                    <a:lumMod val="75000"/>
                  </a:schemeClr>
                </a:solidFill>
                <a:latin typeface="Calibri (Corps)"/>
              </a:rPr>
              <a:t> acceleration in plasmas group. Initial contact made but no results so far.</a:t>
            </a:r>
            <a:endParaRPr lang="fr-FR" sz="1700" dirty="0">
              <a:solidFill>
                <a:schemeClr val="accent5">
                  <a:lumMod val="75000"/>
                </a:schemeClr>
              </a:solidFill>
              <a:latin typeface="Calibri (Corps)"/>
            </a:endParaRPr>
          </a:p>
          <a:p>
            <a:pPr marL="0" indent="0">
              <a:lnSpc>
                <a:spcPct val="100000"/>
              </a:lnSpc>
              <a:spcBef>
                <a:spcPts val="600"/>
              </a:spcBef>
              <a:buNone/>
            </a:pPr>
            <a:r>
              <a:rPr lang="en-US" sz="1700" dirty="0">
                <a:latin typeface="Calibri (Corps)"/>
              </a:rPr>
              <a:t>How is the FCC vs. other </a:t>
            </a:r>
            <a:r>
              <a:rPr lang="en-US" sz="1700" dirty="0" err="1">
                <a:latin typeface="Calibri (Corps)"/>
              </a:rPr>
              <a:t>ee</a:t>
            </a:r>
            <a:r>
              <a:rPr lang="en-US" sz="1700" dirty="0">
                <a:latin typeface="Calibri (Corps)"/>
              </a:rPr>
              <a:t>-colliders situation evolving in your country ?</a:t>
            </a:r>
          </a:p>
          <a:p>
            <a:pPr marL="0" indent="0">
              <a:lnSpc>
                <a:spcPct val="100000"/>
              </a:lnSpc>
              <a:spcBef>
                <a:spcPts val="600"/>
              </a:spcBef>
              <a:buNone/>
            </a:pPr>
            <a:r>
              <a:rPr lang="en-US" sz="1700" dirty="0">
                <a:solidFill>
                  <a:schemeClr val="accent5">
                    <a:lumMod val="75000"/>
                  </a:schemeClr>
                </a:solidFill>
                <a:latin typeface="Calibri (Corps)"/>
              </a:rPr>
              <a:t>No other specific work on future  accelerators.</a:t>
            </a:r>
          </a:p>
          <a:p>
            <a:pPr marL="0" indent="0">
              <a:lnSpc>
                <a:spcPct val="100000"/>
              </a:lnSpc>
              <a:spcBef>
                <a:spcPts val="600"/>
              </a:spcBef>
              <a:buNone/>
            </a:pPr>
            <a:endParaRPr lang="en-US" sz="1700" dirty="0">
              <a:latin typeface="Calibri (Corps)"/>
            </a:endParaRPr>
          </a:p>
          <a:p>
            <a:pPr marL="0" indent="0">
              <a:lnSpc>
                <a:spcPct val="100000"/>
              </a:lnSpc>
              <a:spcBef>
                <a:spcPts val="600"/>
              </a:spcBef>
              <a:buNone/>
            </a:pPr>
            <a:r>
              <a:rPr lang="en-US" sz="1700" dirty="0">
                <a:latin typeface="Calibri (Corps)"/>
              </a:rPr>
              <a:t>Estimate of the resources (human and funds) that the labs in your country or your national institute plan to commit for FCC PED in 2022 and 2023 ?</a:t>
            </a:r>
          </a:p>
          <a:p>
            <a:pPr marL="0" indent="0">
              <a:lnSpc>
                <a:spcPct val="100000"/>
              </a:lnSpc>
              <a:spcBef>
                <a:spcPts val="600"/>
              </a:spcBef>
              <a:buNone/>
            </a:pPr>
            <a:r>
              <a:rPr lang="en-US" sz="1700" dirty="0">
                <a:solidFill>
                  <a:schemeClr val="accent5">
                    <a:lumMod val="75000"/>
                  </a:schemeClr>
                </a:solidFill>
                <a:latin typeface="Calibri (Corps)"/>
              </a:rPr>
              <a:t>About 1.5 FFTE may be expected on average, but small fractions of several people.</a:t>
            </a:r>
          </a:p>
          <a:p>
            <a:pPr marL="0" indent="0">
              <a:lnSpc>
                <a:spcPct val="100000"/>
              </a:lnSpc>
              <a:spcBef>
                <a:spcPts val="600"/>
              </a:spcBef>
              <a:buNone/>
            </a:pPr>
            <a:r>
              <a:rPr lang="en-US" sz="1700" dirty="0">
                <a:latin typeface="Calibri (Corps)"/>
              </a:rPr>
              <a:t>What are the initiatives to recruit new people and to connect to other groups internationally ?</a:t>
            </a:r>
          </a:p>
          <a:p>
            <a:pPr marL="0" indent="0">
              <a:lnSpc>
                <a:spcPct val="100000"/>
              </a:lnSpc>
              <a:spcBef>
                <a:spcPts val="600"/>
              </a:spcBef>
              <a:buNone/>
            </a:pPr>
            <a:r>
              <a:rPr lang="en-US" sz="1700" dirty="0">
                <a:solidFill>
                  <a:schemeClr val="accent5">
                    <a:lumMod val="75000"/>
                  </a:schemeClr>
                </a:solidFill>
                <a:latin typeface="Calibri (Corps)"/>
              </a:rPr>
              <a:t>Expect 2 MSc students in the next year. Also plan to reach out to colleagues in other groups.</a:t>
            </a:r>
          </a:p>
          <a:p>
            <a:pPr marL="0" indent="0">
              <a:lnSpc>
                <a:spcPct val="100000"/>
              </a:lnSpc>
              <a:spcBef>
                <a:spcPts val="600"/>
              </a:spcBef>
              <a:buNone/>
            </a:pPr>
            <a:endParaRPr lang="en-US" sz="1700" dirty="0">
              <a:latin typeface="Calibri (Corps)"/>
            </a:endParaRPr>
          </a:p>
          <a:p>
            <a:pPr marL="0" indent="0">
              <a:lnSpc>
                <a:spcPct val="100000"/>
              </a:lnSpc>
              <a:spcBef>
                <a:spcPts val="600"/>
              </a:spcBef>
              <a:buNone/>
            </a:pPr>
            <a:r>
              <a:rPr lang="en-US" sz="1700" dirty="0">
                <a:latin typeface="Calibri (Corps)"/>
              </a:rPr>
              <a:t>Do you plan a National (or Regional ) FCC workshops in 2022? Are you building or planning to join a Regional FCC “cluster”</a:t>
            </a:r>
          </a:p>
          <a:p>
            <a:pPr marL="0" indent="0">
              <a:lnSpc>
                <a:spcPct val="100000"/>
              </a:lnSpc>
              <a:spcBef>
                <a:spcPts val="600"/>
              </a:spcBef>
              <a:buNone/>
            </a:pPr>
            <a:r>
              <a:rPr lang="en-US" sz="1700" dirty="0">
                <a:solidFill>
                  <a:schemeClr val="accent5">
                    <a:lumMod val="75000"/>
                  </a:schemeClr>
                </a:solidFill>
                <a:latin typeface="Calibri (Corps)"/>
              </a:rPr>
              <a:t>Most likely will happen only in 2023.   Not yet</a:t>
            </a:r>
            <a:r>
              <a:rPr lang="mr-IN" sz="1700" dirty="0">
                <a:solidFill>
                  <a:schemeClr val="accent5">
                    <a:lumMod val="75000"/>
                  </a:schemeClr>
                </a:solidFill>
                <a:latin typeface="Calibri (Corps)"/>
              </a:rPr>
              <a:t>…</a:t>
            </a:r>
            <a:r>
              <a:rPr lang="en-US" sz="1700" dirty="0">
                <a:solidFill>
                  <a:schemeClr val="accent5">
                    <a:lumMod val="75000"/>
                  </a:schemeClr>
                </a:solidFill>
                <a:latin typeface="Calibri (Corps)"/>
              </a:rPr>
              <a:t> just started</a:t>
            </a:r>
          </a:p>
          <a:p>
            <a:pPr marL="0" indent="0">
              <a:lnSpc>
                <a:spcPct val="100000"/>
              </a:lnSpc>
              <a:spcBef>
                <a:spcPts val="600"/>
              </a:spcBef>
              <a:buNone/>
            </a:pPr>
            <a:endParaRPr lang="en-US" sz="1700" dirty="0">
              <a:solidFill>
                <a:srgbClr val="FF0000"/>
              </a:solidFill>
              <a:latin typeface="Calibri (Corps)"/>
            </a:endParaRPr>
          </a:p>
          <a:p>
            <a:pPr marL="0" indent="0">
              <a:lnSpc>
                <a:spcPct val="100000"/>
              </a:lnSpc>
              <a:spcBef>
                <a:spcPts val="600"/>
              </a:spcBef>
              <a:buNone/>
            </a:pPr>
            <a:endParaRPr lang="en-US" sz="1700" dirty="0">
              <a:latin typeface="Calibri (Corps)"/>
            </a:endParaRPr>
          </a:p>
          <a:p>
            <a:pPr marL="0" indent="0">
              <a:lnSpc>
                <a:spcPct val="100000"/>
              </a:lnSpc>
              <a:spcBef>
                <a:spcPts val="600"/>
              </a:spcBef>
              <a:buNone/>
            </a:pPr>
            <a:endParaRPr lang="en-US" sz="1700" dirty="0">
              <a:latin typeface="Calibri (Corps)"/>
            </a:endParaRPr>
          </a:p>
          <a:p>
            <a:pPr marL="0" indent="0">
              <a:lnSpc>
                <a:spcPct val="100000"/>
              </a:lnSpc>
              <a:spcBef>
                <a:spcPts val="600"/>
              </a:spcBef>
              <a:buNone/>
            </a:pPr>
            <a:endParaRPr lang="en-US" sz="1700" dirty="0">
              <a:latin typeface="Calibri (Corps)"/>
            </a:endParaRPr>
          </a:p>
        </p:txBody>
      </p:sp>
      <p:sp>
        <p:nvSpPr>
          <p:cNvPr id="4" name="Rectangle 3">
            <a:extLst>
              <a:ext uri="{FF2B5EF4-FFF2-40B4-BE49-F238E27FC236}">
                <a16:creationId xmlns:a16="http://schemas.microsoft.com/office/drawing/2014/main" id="{D7F401C6-9BF6-4384-8616-6B0E74D0D8DF}"/>
              </a:ext>
            </a:extLst>
          </p:cNvPr>
          <p:cNvSpPr/>
          <p:nvPr/>
        </p:nvSpPr>
        <p:spPr>
          <a:xfrm>
            <a:off x="10731731" y="0"/>
            <a:ext cx="1670863" cy="338554"/>
          </a:xfrm>
          <a:prstGeom prst="rect">
            <a:avLst/>
          </a:prstGeom>
        </p:spPr>
        <p:txBody>
          <a:bodyPr wrap="square">
            <a:spAutoFit/>
          </a:bodyPr>
          <a:lstStyle/>
          <a:p>
            <a:r>
              <a:rPr lang="en-US" sz="1600" dirty="0"/>
              <a:t>Jose Goncalo </a:t>
            </a:r>
            <a:endParaRPr lang="fr-FR" sz="1600" dirty="0"/>
          </a:p>
        </p:txBody>
      </p:sp>
    </p:spTree>
    <p:extLst>
      <p:ext uri="{BB962C8B-B14F-4D97-AF65-F5344CB8AC3E}">
        <p14:creationId xmlns:p14="http://schemas.microsoft.com/office/powerpoint/2010/main" val="21153945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title"/>
          </p:nvPr>
        </p:nvSpPr>
        <p:spPr>
          <a:xfrm>
            <a:off x="920140" y="-43244"/>
            <a:ext cx="10723418" cy="76645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Calibri"/>
              <a:buNone/>
            </a:pPr>
            <a:r>
              <a:rPr lang="en-US" sz="3600" b="1" dirty="0"/>
              <a:t>Spain (1)</a:t>
            </a:r>
            <a:endParaRPr dirty="0"/>
          </a:p>
        </p:txBody>
      </p:sp>
      <p:sp>
        <p:nvSpPr>
          <p:cNvPr id="85" name="Google Shape;85;p1"/>
          <p:cNvSpPr txBox="1">
            <a:spLocks noGrp="1"/>
          </p:cNvSpPr>
          <p:nvPr>
            <p:ph type="body" idx="1"/>
          </p:nvPr>
        </p:nvSpPr>
        <p:spPr>
          <a:xfrm>
            <a:off x="326974" y="918452"/>
            <a:ext cx="11865025" cy="5939547"/>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760"/>
              <a:buNone/>
            </a:pPr>
            <a:r>
              <a:rPr lang="en-US" sz="1700" dirty="0"/>
              <a:t>What were the Physics-</a:t>
            </a:r>
            <a:r>
              <a:rPr lang="en-US" sz="1700" dirty="0" err="1"/>
              <a:t>Expts</a:t>
            </a:r>
            <a:r>
              <a:rPr lang="en-US" sz="1700" dirty="0"/>
              <a:t> and Detectors (PED)  Activities in 2021  in your country (type and FTE) ?</a:t>
            </a:r>
            <a:endParaRPr sz="1700" dirty="0"/>
          </a:p>
          <a:p>
            <a:pPr marL="0" lvl="0" indent="0" algn="l" rtl="0">
              <a:lnSpc>
                <a:spcPct val="100000"/>
              </a:lnSpc>
              <a:spcBef>
                <a:spcPts val="0"/>
              </a:spcBef>
              <a:spcAft>
                <a:spcPts val="0"/>
              </a:spcAft>
              <a:buClr>
                <a:schemeClr val="dk1"/>
              </a:buClr>
              <a:buSzPts val="760"/>
              <a:buNone/>
            </a:pPr>
            <a:r>
              <a:rPr lang="en-US" sz="1700" dirty="0">
                <a:solidFill>
                  <a:schemeClr val="accent5">
                    <a:lumMod val="75000"/>
                  </a:schemeClr>
                </a:solidFill>
              </a:rPr>
              <a:t>         Minimal, due to pandemics and the aim to get the next meeting of the Spanish Future Collider Network in “in person” mode</a:t>
            </a:r>
          </a:p>
          <a:p>
            <a:pPr marL="0" lvl="0" indent="0" algn="l" rtl="0">
              <a:lnSpc>
                <a:spcPct val="100000"/>
              </a:lnSpc>
              <a:spcBef>
                <a:spcPts val="0"/>
              </a:spcBef>
              <a:spcAft>
                <a:spcPts val="0"/>
              </a:spcAft>
              <a:buClr>
                <a:schemeClr val="dk1"/>
              </a:buClr>
              <a:buSzPts val="760"/>
              <a:buNone/>
            </a:pPr>
            <a:endParaRPr sz="1700" dirty="0"/>
          </a:p>
          <a:p>
            <a:pPr marL="0" lvl="0" indent="0" algn="l" rtl="0">
              <a:lnSpc>
                <a:spcPct val="100000"/>
              </a:lnSpc>
              <a:spcBef>
                <a:spcPts val="600"/>
              </a:spcBef>
              <a:spcAft>
                <a:spcPts val="0"/>
              </a:spcAft>
              <a:buClr>
                <a:schemeClr val="dk1"/>
              </a:buClr>
              <a:buSzPts val="760"/>
              <a:buNone/>
            </a:pPr>
            <a:r>
              <a:rPr lang="en-US" sz="1700" dirty="0"/>
              <a:t>What is the situation with the MOU and Addenda for your country ? Are there commitments related to PED ?</a:t>
            </a:r>
            <a:endParaRPr sz="1700" dirty="0"/>
          </a:p>
          <a:p>
            <a:pPr marL="0" lvl="0" indent="0" algn="l" rtl="0">
              <a:lnSpc>
                <a:spcPct val="100000"/>
              </a:lnSpc>
              <a:spcBef>
                <a:spcPts val="600"/>
              </a:spcBef>
              <a:spcAft>
                <a:spcPts val="0"/>
              </a:spcAft>
              <a:buClr>
                <a:schemeClr val="dk1"/>
              </a:buClr>
              <a:buSzPts val="760"/>
              <a:buNone/>
            </a:pPr>
            <a:r>
              <a:rPr lang="en-US" sz="1700" dirty="0"/>
              <a:t>	</a:t>
            </a:r>
            <a:r>
              <a:rPr lang="en-US" sz="1700" dirty="0">
                <a:solidFill>
                  <a:schemeClr val="accent5">
                    <a:lumMod val="75000"/>
                  </a:schemeClr>
                </a:solidFill>
              </a:rPr>
              <a:t>For the moment only the existing groups signing the previous MoU, and involved in technological activities (CIEMAT, CELLS/ALBA, …)  stay involved. </a:t>
            </a:r>
            <a:r>
              <a:rPr lang="en-US" sz="1700" dirty="0" err="1">
                <a:solidFill>
                  <a:schemeClr val="accent5">
                    <a:lumMod val="75000"/>
                  </a:schemeClr>
                </a:solidFill>
              </a:rPr>
              <a:t>Addendas</a:t>
            </a:r>
            <a:r>
              <a:rPr lang="en-US" sz="1700" dirty="0">
                <a:solidFill>
                  <a:schemeClr val="accent5">
                    <a:lumMod val="75000"/>
                  </a:schemeClr>
                </a:solidFill>
              </a:rPr>
              <a:t> have to be discussed. New groups were contacted too, but without positive answer for the moment. There is some reluctance from their administration to get involved early  in what is perceived as a “formal commitment”  (even if it is only on a best effort basis) while getting involved only in PED activities, which look as secondary activities in the context of the FCC feasibility study.</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760"/>
              <a:buNone/>
            </a:pPr>
            <a:endParaRPr lang="en-US" sz="1700" dirty="0"/>
          </a:p>
          <a:p>
            <a:pPr marL="0" lvl="0" indent="0" algn="l" rtl="0">
              <a:lnSpc>
                <a:spcPct val="100000"/>
              </a:lnSpc>
              <a:spcBef>
                <a:spcPts val="600"/>
              </a:spcBef>
              <a:spcAft>
                <a:spcPts val="0"/>
              </a:spcAft>
              <a:buClr>
                <a:schemeClr val="dk1"/>
              </a:buClr>
              <a:buSzPts val="760"/>
              <a:buNone/>
            </a:pPr>
            <a:r>
              <a:rPr lang="en-US" sz="1700" dirty="0"/>
              <a:t>Relations between PED and the Accelerator community working on FCC ?</a:t>
            </a:r>
            <a:endParaRPr sz="1700" dirty="0"/>
          </a:p>
          <a:p>
            <a:pPr marL="0" lvl="0" indent="0" algn="l" rtl="0">
              <a:lnSpc>
                <a:spcPct val="100000"/>
              </a:lnSpc>
              <a:spcBef>
                <a:spcPts val="600"/>
              </a:spcBef>
              <a:spcAft>
                <a:spcPts val="0"/>
              </a:spcAft>
              <a:buClr>
                <a:schemeClr val="dk1"/>
              </a:buClr>
              <a:buSzPts val="760"/>
              <a:buNone/>
            </a:pPr>
            <a:r>
              <a:rPr lang="en-US" sz="1700" dirty="0"/>
              <a:t>	</a:t>
            </a:r>
            <a:r>
              <a:rPr lang="en-US" sz="1700" dirty="0">
                <a:solidFill>
                  <a:schemeClr val="accent5">
                    <a:lumMod val="75000"/>
                  </a:schemeClr>
                </a:solidFill>
              </a:rPr>
              <a:t>These aspects are really well embedded in the Spanish Future Collider Network and discussions are global (also with industry). In cases like CIEMAT, communications occur  in the same center and are fluid. However their objectives are a bit disconnected for the moment (development superconducting magnets for FCC versus FCC-</a:t>
            </a:r>
            <a:r>
              <a:rPr lang="en-US" sz="1700" dirty="0" err="1">
                <a:solidFill>
                  <a:schemeClr val="accent5">
                    <a:lumMod val="75000"/>
                  </a:schemeClr>
                </a:solidFill>
              </a:rPr>
              <a:t>ee</a:t>
            </a:r>
            <a:r>
              <a:rPr lang="en-US" sz="1700" dirty="0">
                <a:solidFill>
                  <a:schemeClr val="accent5">
                    <a:lumMod val="75000"/>
                  </a:schemeClr>
                </a:solidFill>
              </a:rPr>
              <a:t> PED activities, for instance).</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760"/>
              <a:buNone/>
            </a:pPr>
            <a:endParaRPr lang="en-US" sz="1700" dirty="0"/>
          </a:p>
          <a:p>
            <a:pPr marL="0" lvl="0" indent="0" algn="l" rtl="0">
              <a:lnSpc>
                <a:spcPct val="100000"/>
              </a:lnSpc>
              <a:spcBef>
                <a:spcPts val="600"/>
              </a:spcBef>
              <a:spcAft>
                <a:spcPts val="0"/>
              </a:spcAft>
              <a:buClr>
                <a:schemeClr val="dk1"/>
              </a:buClr>
              <a:buSzPts val="760"/>
              <a:buNone/>
            </a:pPr>
            <a:r>
              <a:rPr lang="en-US" sz="1700" dirty="0"/>
              <a:t>How is the FCC vs. other </a:t>
            </a:r>
            <a:r>
              <a:rPr lang="en-US" sz="1700" dirty="0" err="1"/>
              <a:t>ee</a:t>
            </a:r>
            <a:r>
              <a:rPr lang="en-US" sz="1700" dirty="0"/>
              <a:t>-colliders situation evolving in your country ?</a:t>
            </a:r>
            <a:endParaRPr sz="1700" dirty="0"/>
          </a:p>
          <a:p>
            <a:pPr marL="0" lvl="0" indent="0" algn="l" rtl="0">
              <a:lnSpc>
                <a:spcPct val="100000"/>
              </a:lnSpc>
              <a:spcBef>
                <a:spcPts val="600"/>
              </a:spcBef>
              <a:spcAft>
                <a:spcPts val="0"/>
              </a:spcAft>
              <a:buClr>
                <a:schemeClr val="dk1"/>
              </a:buClr>
              <a:buSzPts val="760"/>
              <a:buNone/>
            </a:pPr>
            <a:r>
              <a:rPr lang="en-US" sz="1700" dirty="0"/>
              <a:t>	</a:t>
            </a:r>
            <a:r>
              <a:rPr lang="en-US" sz="1700" dirty="0">
                <a:solidFill>
                  <a:schemeClr val="accent5">
                    <a:lumMod val="75000"/>
                  </a:schemeClr>
                </a:solidFill>
              </a:rPr>
              <a:t>The Spanish community has been and is still strongly involved in linear collider activities. Despite that, FCC activities and, in particular common </a:t>
            </a:r>
            <a:r>
              <a:rPr lang="en-US" sz="1700" dirty="0" err="1">
                <a:solidFill>
                  <a:schemeClr val="accent5">
                    <a:lumMod val="75000"/>
                  </a:schemeClr>
                </a:solidFill>
              </a:rPr>
              <a:t>ee</a:t>
            </a:r>
            <a:r>
              <a:rPr lang="en-US" sz="1700" dirty="0">
                <a:solidFill>
                  <a:schemeClr val="accent5">
                    <a:lumMod val="75000"/>
                  </a:schemeClr>
                </a:solidFill>
              </a:rPr>
              <a:t> activities in the context of the ECFA PED initiative are being developed in an almost agnostic way regarding the collider choice. IFIC and CIEMAT groups have also prepared a coordinated project that covers all future </a:t>
            </a:r>
            <a:r>
              <a:rPr lang="en-US" sz="1700" dirty="0" err="1">
                <a:solidFill>
                  <a:schemeClr val="accent5">
                    <a:lumMod val="75000"/>
                  </a:schemeClr>
                </a:solidFill>
              </a:rPr>
              <a:t>ee</a:t>
            </a:r>
            <a:r>
              <a:rPr lang="en-US" sz="1700" dirty="0">
                <a:solidFill>
                  <a:schemeClr val="accent5">
                    <a:lumMod val="75000"/>
                  </a:schemeClr>
                </a:solidFill>
              </a:rPr>
              <a:t> collider activities (it includes ongoing  FCC, ILC and ECFA PED activities).</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800"/>
              <a:buNone/>
            </a:pPr>
            <a:endParaRPr sz="1700" dirty="0"/>
          </a:p>
          <a:p>
            <a:pPr marL="0" lvl="0" indent="0" algn="l" rtl="0">
              <a:lnSpc>
                <a:spcPct val="100000"/>
              </a:lnSpc>
              <a:spcBef>
                <a:spcPts val="600"/>
              </a:spcBef>
              <a:spcAft>
                <a:spcPts val="0"/>
              </a:spcAft>
              <a:buClr>
                <a:schemeClr val="dk1"/>
              </a:buClr>
              <a:buSzPts val="800"/>
              <a:buNone/>
            </a:pPr>
            <a:endParaRPr sz="1700" dirty="0"/>
          </a:p>
          <a:p>
            <a:pPr marL="0" lvl="0" indent="0" algn="l" rtl="0">
              <a:lnSpc>
                <a:spcPct val="100000"/>
              </a:lnSpc>
              <a:spcBef>
                <a:spcPts val="600"/>
              </a:spcBef>
              <a:spcAft>
                <a:spcPts val="0"/>
              </a:spcAft>
              <a:buClr>
                <a:schemeClr val="dk1"/>
              </a:buClr>
              <a:buSzPts val="800"/>
              <a:buNone/>
            </a:pPr>
            <a:endParaRPr sz="1700" dirty="0"/>
          </a:p>
        </p:txBody>
      </p:sp>
      <p:sp>
        <p:nvSpPr>
          <p:cNvPr id="4" name="Rectangle 3">
            <a:extLst>
              <a:ext uri="{FF2B5EF4-FFF2-40B4-BE49-F238E27FC236}">
                <a16:creationId xmlns:a16="http://schemas.microsoft.com/office/drawing/2014/main" id="{A11D4219-B4FB-4661-8E01-1B65C4FFC9FA}"/>
              </a:ext>
            </a:extLst>
          </p:cNvPr>
          <p:cNvSpPr/>
          <p:nvPr/>
        </p:nvSpPr>
        <p:spPr>
          <a:xfrm>
            <a:off x="10582104" y="0"/>
            <a:ext cx="1670863" cy="338554"/>
          </a:xfrm>
          <a:prstGeom prst="rect">
            <a:avLst/>
          </a:prstGeom>
        </p:spPr>
        <p:txBody>
          <a:bodyPr wrap="square">
            <a:spAutoFit/>
          </a:bodyPr>
          <a:lstStyle/>
          <a:p>
            <a:r>
              <a:rPr lang="en-US" sz="1600" dirty="0"/>
              <a:t>Juan Alcaraz </a:t>
            </a:r>
            <a:endParaRPr lang="fr-FR" sz="16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a:spLocks noGrp="1"/>
          </p:cNvSpPr>
          <p:nvPr>
            <p:ph type="title"/>
          </p:nvPr>
        </p:nvSpPr>
        <p:spPr>
          <a:xfrm>
            <a:off x="931025" y="-43244"/>
            <a:ext cx="10723418" cy="76645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dk1"/>
              </a:buClr>
              <a:buSzPts val="3600"/>
              <a:buFont typeface="Calibri"/>
              <a:buNone/>
            </a:pPr>
            <a:r>
              <a:rPr lang="en-US" sz="3600" b="1" dirty="0"/>
              <a:t>Spain (2)</a:t>
            </a:r>
            <a:endParaRPr dirty="0"/>
          </a:p>
        </p:txBody>
      </p:sp>
      <p:sp>
        <p:nvSpPr>
          <p:cNvPr id="85" name="Google Shape;85;p1"/>
          <p:cNvSpPr txBox="1">
            <a:spLocks noGrp="1"/>
          </p:cNvSpPr>
          <p:nvPr>
            <p:ph type="body" idx="1"/>
          </p:nvPr>
        </p:nvSpPr>
        <p:spPr>
          <a:xfrm>
            <a:off x="326975" y="787825"/>
            <a:ext cx="11538000" cy="57474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600"/>
              </a:spcBef>
              <a:spcAft>
                <a:spcPts val="0"/>
              </a:spcAft>
              <a:buClr>
                <a:schemeClr val="dk1"/>
              </a:buClr>
              <a:buSzPts val="760"/>
              <a:buNone/>
            </a:pPr>
            <a:r>
              <a:rPr lang="en-US" sz="1700" dirty="0"/>
              <a:t>Estimate of the resources (human and funds) that the labs in your country or your national institute plan to commit for FCC PED in 2022 and 2023 ?</a:t>
            </a:r>
            <a:endParaRPr sz="1700" dirty="0"/>
          </a:p>
          <a:p>
            <a:pPr marL="0" lvl="0" indent="0" algn="l" rtl="0">
              <a:lnSpc>
                <a:spcPct val="100000"/>
              </a:lnSpc>
              <a:spcBef>
                <a:spcPts val="600"/>
              </a:spcBef>
              <a:spcAft>
                <a:spcPts val="0"/>
              </a:spcAft>
              <a:buClr>
                <a:schemeClr val="dk1"/>
              </a:buClr>
              <a:buSzPts val="760"/>
              <a:buNone/>
            </a:pPr>
            <a:r>
              <a:rPr lang="en-US" sz="1700" dirty="0">
                <a:solidFill>
                  <a:schemeClr val="accent5">
                    <a:lumMod val="75000"/>
                  </a:schemeClr>
                </a:solidFill>
              </a:rPr>
              <a:t>    Unclear. We have prepared requests that will be evaluated during this year 2022, but we do not expect strong support compared with other, more urgent, matters (LHC upgrades, for instance)</a:t>
            </a:r>
          </a:p>
          <a:p>
            <a:pPr marL="0" lvl="0" indent="0" algn="l" rtl="0">
              <a:lnSpc>
                <a:spcPct val="100000"/>
              </a:lnSpc>
              <a:spcBef>
                <a:spcPts val="600"/>
              </a:spcBef>
              <a:spcAft>
                <a:spcPts val="0"/>
              </a:spcAft>
              <a:buClr>
                <a:schemeClr val="dk1"/>
              </a:buClr>
              <a:buSzPts val="760"/>
              <a:buNone/>
            </a:pPr>
            <a:endParaRPr sz="1700" dirty="0">
              <a:solidFill>
                <a:srgbClr val="0000FF"/>
              </a:solidFill>
            </a:endParaRPr>
          </a:p>
          <a:p>
            <a:pPr marL="0" lvl="0" indent="0" algn="l" rtl="0">
              <a:lnSpc>
                <a:spcPct val="100000"/>
              </a:lnSpc>
              <a:spcBef>
                <a:spcPts val="600"/>
              </a:spcBef>
              <a:spcAft>
                <a:spcPts val="0"/>
              </a:spcAft>
              <a:buClr>
                <a:schemeClr val="dk1"/>
              </a:buClr>
              <a:buSzPts val="760"/>
              <a:buNone/>
            </a:pPr>
            <a:r>
              <a:rPr lang="en-US" sz="1700" dirty="0"/>
              <a:t>What are the initiatives to recruit new people and to connect to other groups internationally ?</a:t>
            </a:r>
            <a:endParaRPr sz="1700" dirty="0"/>
          </a:p>
          <a:p>
            <a:pPr marL="0" lvl="0" indent="0" algn="l" rtl="0">
              <a:lnSpc>
                <a:spcPct val="100000"/>
              </a:lnSpc>
              <a:spcBef>
                <a:spcPts val="600"/>
              </a:spcBef>
              <a:spcAft>
                <a:spcPts val="0"/>
              </a:spcAft>
              <a:buClr>
                <a:schemeClr val="dk1"/>
              </a:buClr>
              <a:buSzPts val="760"/>
              <a:buNone/>
            </a:pPr>
            <a:r>
              <a:rPr lang="en-US" sz="1700" dirty="0">
                <a:solidFill>
                  <a:srgbClr val="0000FF"/>
                </a:solidFill>
              </a:rPr>
              <a:t>     </a:t>
            </a:r>
            <a:r>
              <a:rPr lang="en-US" sz="1700" dirty="0">
                <a:solidFill>
                  <a:schemeClr val="accent5">
                    <a:lumMod val="75000"/>
                  </a:schemeClr>
                </a:solidFill>
              </a:rPr>
              <a:t>We are mostly relying on existing manpower working in other projects (LHC) and on new students (master thesis works, …). We are connecting to other international groups via existing FCC structures and the new ECFA PED initiative. It is unclear for the moment how much we will be able to profit from the new FC unit at CERN.</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760"/>
              <a:buNone/>
            </a:pPr>
            <a:endParaRPr lang="en-US" sz="1700" dirty="0"/>
          </a:p>
          <a:p>
            <a:pPr marL="0" lvl="0" indent="0" algn="l" rtl="0">
              <a:lnSpc>
                <a:spcPct val="100000"/>
              </a:lnSpc>
              <a:spcBef>
                <a:spcPts val="600"/>
              </a:spcBef>
              <a:spcAft>
                <a:spcPts val="0"/>
              </a:spcAft>
              <a:buClr>
                <a:schemeClr val="dk1"/>
              </a:buClr>
              <a:buSzPts val="760"/>
              <a:buNone/>
            </a:pPr>
            <a:r>
              <a:rPr lang="en-US" sz="1700" dirty="0"/>
              <a:t>Do you plan a National (or Regional ) FCC workshops in 2022?</a:t>
            </a:r>
          </a:p>
          <a:p>
            <a:pPr marL="0" lvl="0" indent="0" algn="l" rtl="0">
              <a:lnSpc>
                <a:spcPct val="100000"/>
              </a:lnSpc>
              <a:spcBef>
                <a:spcPts val="600"/>
              </a:spcBef>
              <a:spcAft>
                <a:spcPts val="0"/>
              </a:spcAft>
              <a:buClr>
                <a:schemeClr val="dk1"/>
              </a:buClr>
              <a:buSzPts val="760"/>
              <a:buNone/>
            </a:pPr>
            <a:r>
              <a:rPr lang="en-US" sz="1700" dirty="0">
                <a:solidFill>
                  <a:srgbClr val="0000FF"/>
                </a:solidFill>
              </a:rPr>
              <a:t>    </a:t>
            </a:r>
            <a:r>
              <a:rPr lang="en-US" sz="1700" dirty="0">
                <a:solidFill>
                  <a:schemeClr val="accent5">
                    <a:lumMod val="75000"/>
                  </a:schemeClr>
                </a:solidFill>
              </a:rPr>
              <a:t>Yes, but not FCC-only workshops for the moment. No dates have been fixed yet, because we aim for meetings in person </a:t>
            </a:r>
          </a:p>
          <a:p>
            <a:pPr marL="0" lvl="0" indent="0" algn="l" rtl="0">
              <a:lnSpc>
                <a:spcPct val="100000"/>
              </a:lnSpc>
              <a:spcBef>
                <a:spcPts val="600"/>
              </a:spcBef>
              <a:spcAft>
                <a:spcPts val="0"/>
              </a:spcAft>
              <a:buClr>
                <a:schemeClr val="dk1"/>
              </a:buClr>
              <a:buSzPts val="760"/>
              <a:buNone/>
            </a:pPr>
            <a:r>
              <a:rPr lang="en-US" sz="1700" dirty="0"/>
              <a:t>Are you building or planning to join a Regional FCC “cluster” with neighboring nations (cf. Nordic countries) ?</a:t>
            </a:r>
            <a:endParaRPr sz="1700" dirty="0"/>
          </a:p>
          <a:p>
            <a:pPr marL="0" lvl="0" indent="0" algn="l" rtl="0">
              <a:lnSpc>
                <a:spcPct val="100000"/>
              </a:lnSpc>
              <a:spcBef>
                <a:spcPts val="600"/>
              </a:spcBef>
              <a:spcAft>
                <a:spcPts val="0"/>
              </a:spcAft>
              <a:buClr>
                <a:schemeClr val="dk1"/>
              </a:buClr>
              <a:buSzPts val="760"/>
              <a:buNone/>
            </a:pPr>
            <a:r>
              <a:rPr lang="en-US" sz="1700" dirty="0">
                <a:solidFill>
                  <a:srgbClr val="0000FF"/>
                </a:solidFill>
              </a:rPr>
              <a:t>    </a:t>
            </a:r>
            <a:r>
              <a:rPr lang="en-US" sz="1700" dirty="0">
                <a:solidFill>
                  <a:schemeClr val="accent5">
                    <a:lumMod val="75000"/>
                  </a:schemeClr>
                </a:solidFill>
              </a:rPr>
              <a:t>No. At least for the moment.</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760"/>
              <a:buNone/>
            </a:pPr>
            <a:endParaRPr lang="en-US" sz="1700" dirty="0"/>
          </a:p>
          <a:p>
            <a:pPr marL="0" lvl="0" indent="0" algn="l" rtl="0">
              <a:lnSpc>
                <a:spcPct val="100000"/>
              </a:lnSpc>
              <a:spcBef>
                <a:spcPts val="600"/>
              </a:spcBef>
              <a:spcAft>
                <a:spcPts val="0"/>
              </a:spcAft>
              <a:buClr>
                <a:schemeClr val="dk1"/>
              </a:buClr>
              <a:buSzPts val="760"/>
              <a:buNone/>
            </a:pPr>
            <a:r>
              <a:rPr lang="en-US" sz="1700" dirty="0"/>
              <a:t>Can you list the persons involved at 15% FTE or more in PED activities in your country</a:t>
            </a:r>
          </a:p>
          <a:p>
            <a:pPr marL="0" lvl="0" indent="0" algn="l" rtl="0">
              <a:lnSpc>
                <a:spcPct val="100000"/>
              </a:lnSpc>
              <a:spcBef>
                <a:spcPts val="600"/>
              </a:spcBef>
              <a:spcAft>
                <a:spcPts val="0"/>
              </a:spcAft>
              <a:buClr>
                <a:schemeClr val="dk1"/>
              </a:buClr>
              <a:buSzPts val="760"/>
              <a:buNone/>
            </a:pPr>
            <a:r>
              <a:rPr lang="en-US" sz="1700" dirty="0">
                <a:solidFill>
                  <a:schemeClr val="accent5">
                    <a:lumMod val="75000"/>
                  </a:schemeClr>
                </a:solidFill>
              </a:rPr>
              <a:t>      Regarding FCC PED: Strictly speaking (i.e. existing project paying for that activity for &gt;=15% of the time), nobody. </a:t>
            </a:r>
            <a:endParaRPr sz="1700" dirty="0">
              <a:solidFill>
                <a:schemeClr val="accent5">
                  <a:lumMod val="75000"/>
                </a:schemeClr>
              </a:solidFill>
            </a:endParaRPr>
          </a:p>
          <a:p>
            <a:pPr marL="0" lvl="0" indent="0" algn="l" rtl="0">
              <a:lnSpc>
                <a:spcPct val="100000"/>
              </a:lnSpc>
              <a:spcBef>
                <a:spcPts val="600"/>
              </a:spcBef>
              <a:spcAft>
                <a:spcPts val="0"/>
              </a:spcAft>
              <a:buClr>
                <a:schemeClr val="dk1"/>
              </a:buClr>
              <a:buSzPts val="800"/>
              <a:buNone/>
            </a:pPr>
            <a:endParaRPr sz="1700" dirty="0"/>
          </a:p>
          <a:p>
            <a:pPr marL="0" lvl="0" indent="0" algn="l" rtl="0">
              <a:lnSpc>
                <a:spcPct val="100000"/>
              </a:lnSpc>
              <a:spcBef>
                <a:spcPts val="600"/>
              </a:spcBef>
              <a:spcAft>
                <a:spcPts val="0"/>
              </a:spcAft>
              <a:buClr>
                <a:schemeClr val="dk1"/>
              </a:buClr>
              <a:buSzPts val="800"/>
              <a:buNone/>
            </a:pPr>
            <a:endParaRPr sz="1700" dirty="0"/>
          </a:p>
          <a:p>
            <a:pPr marL="0" lvl="0" indent="0" algn="l" rtl="0">
              <a:lnSpc>
                <a:spcPct val="100000"/>
              </a:lnSpc>
              <a:spcBef>
                <a:spcPts val="600"/>
              </a:spcBef>
              <a:spcAft>
                <a:spcPts val="0"/>
              </a:spcAft>
              <a:buClr>
                <a:schemeClr val="dk1"/>
              </a:buClr>
              <a:buSzPts val="800"/>
              <a:buNone/>
            </a:pPr>
            <a:endParaRPr sz="1700" dirty="0"/>
          </a:p>
        </p:txBody>
      </p:sp>
      <p:sp>
        <p:nvSpPr>
          <p:cNvPr id="4" name="Rectangle 3">
            <a:extLst>
              <a:ext uri="{FF2B5EF4-FFF2-40B4-BE49-F238E27FC236}">
                <a16:creationId xmlns:a16="http://schemas.microsoft.com/office/drawing/2014/main" id="{E4E4411E-C98C-4B2E-8BBA-58F66E219EA2}"/>
              </a:ext>
            </a:extLst>
          </p:cNvPr>
          <p:cNvSpPr/>
          <p:nvPr/>
        </p:nvSpPr>
        <p:spPr>
          <a:xfrm>
            <a:off x="10582104" y="0"/>
            <a:ext cx="1670863" cy="338554"/>
          </a:xfrm>
          <a:prstGeom prst="rect">
            <a:avLst/>
          </a:prstGeom>
        </p:spPr>
        <p:txBody>
          <a:bodyPr wrap="square">
            <a:spAutoFit/>
          </a:bodyPr>
          <a:lstStyle/>
          <a:p>
            <a:r>
              <a:rPr lang="en-US" sz="1600" dirty="0"/>
              <a:t>Juan Alcaraz </a:t>
            </a:r>
            <a:endParaRPr lang="fr-FR" sz="1600" dirty="0"/>
          </a:p>
        </p:txBody>
      </p:sp>
    </p:spTree>
    <p:extLst>
      <p:ext uri="{BB962C8B-B14F-4D97-AF65-F5344CB8AC3E}">
        <p14:creationId xmlns:p14="http://schemas.microsoft.com/office/powerpoint/2010/main" val="2543407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Italy</a:t>
            </a:r>
            <a:r>
              <a:rPr lang="fr-FR" sz="3600" b="1" dirty="0"/>
              <a:t>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506027" y="789300"/>
            <a:ext cx="11538066" cy="5244443"/>
          </a:xfrm>
        </p:spPr>
        <p:txBody>
          <a:bodyPr>
            <a:noAutofit/>
          </a:bodyPr>
          <a:lstStyle/>
          <a:p>
            <a:pPr marL="0" indent="0">
              <a:lnSpc>
                <a:spcPct val="120000"/>
              </a:lnSpc>
              <a:spcBef>
                <a:spcPts val="600"/>
              </a:spcBef>
              <a:buNone/>
            </a:pPr>
            <a:r>
              <a:rPr lang="en-US" sz="1600" dirty="0"/>
              <a:t>What were the Physics-</a:t>
            </a:r>
            <a:r>
              <a:rPr lang="en-US" sz="1600" dirty="0" err="1"/>
              <a:t>Expts</a:t>
            </a:r>
            <a:r>
              <a:rPr lang="en-US" sz="1600" dirty="0"/>
              <a:t> and Detectors (PED)  Activities in 2021  in your country (type and FTE) ?</a:t>
            </a:r>
          </a:p>
          <a:p>
            <a:pPr marL="0" indent="0">
              <a:lnSpc>
                <a:spcPct val="120000"/>
              </a:lnSpc>
              <a:spcBef>
                <a:spcPts val="600"/>
              </a:spcBef>
              <a:buNone/>
            </a:pPr>
            <a:r>
              <a:rPr lang="en-US" sz="1400" dirty="0">
                <a:solidFill>
                  <a:srgbClr val="0070C0"/>
                </a:solidFill>
              </a:rPr>
              <a:t>	</a:t>
            </a:r>
            <a:r>
              <a:rPr lang="en-US" sz="1600" dirty="0">
                <a:solidFill>
                  <a:srgbClr val="0070C0"/>
                </a:solidFill>
              </a:rPr>
              <a:t>Current activities are organized by work packages.  Below is the list:</a:t>
            </a:r>
          </a:p>
          <a:p>
            <a:pPr marL="457200" indent="-457200">
              <a:lnSpc>
                <a:spcPct val="120000"/>
              </a:lnSpc>
              <a:spcBef>
                <a:spcPts val="600"/>
              </a:spcBef>
              <a:buAutoNum type="arabicPeriod"/>
            </a:pPr>
            <a:r>
              <a:rPr lang="en-US" sz="1600" dirty="0">
                <a:solidFill>
                  <a:srgbClr val="0070C0"/>
                </a:solidFill>
              </a:rPr>
              <a:t>Physics studies, Simulation &amp; Software development</a:t>
            </a:r>
          </a:p>
          <a:p>
            <a:pPr marL="457200" indent="-457200">
              <a:lnSpc>
                <a:spcPct val="120000"/>
              </a:lnSpc>
              <a:spcBef>
                <a:spcPts val="600"/>
              </a:spcBef>
              <a:buAutoNum type="arabicPeriod"/>
            </a:pPr>
            <a:endParaRPr lang="en-US" sz="1600" dirty="0">
              <a:solidFill>
                <a:srgbClr val="0070C0"/>
              </a:solidFill>
            </a:endParaRPr>
          </a:p>
          <a:p>
            <a:pPr marL="457200" indent="-457200">
              <a:lnSpc>
                <a:spcPct val="120000"/>
              </a:lnSpc>
              <a:spcBef>
                <a:spcPts val="600"/>
              </a:spcBef>
              <a:buAutoNum type="arabicPeriod"/>
            </a:pPr>
            <a:endParaRPr lang="en-US" sz="1600" dirty="0">
              <a:solidFill>
                <a:srgbClr val="0070C0"/>
              </a:solidFill>
            </a:endParaRPr>
          </a:p>
          <a:p>
            <a:pPr marL="457200" indent="-457200">
              <a:lnSpc>
                <a:spcPct val="120000"/>
              </a:lnSpc>
              <a:spcBef>
                <a:spcPts val="600"/>
              </a:spcBef>
              <a:buAutoNum type="arabicPeriod"/>
            </a:pPr>
            <a:endParaRPr lang="en-US" sz="1600" dirty="0">
              <a:solidFill>
                <a:srgbClr val="0070C0"/>
              </a:solidFill>
            </a:endParaRPr>
          </a:p>
          <a:p>
            <a:pPr marL="457200" indent="-457200">
              <a:lnSpc>
                <a:spcPct val="120000"/>
              </a:lnSpc>
              <a:spcBef>
                <a:spcPts val="600"/>
              </a:spcBef>
              <a:buAutoNum type="arabicPeriod"/>
            </a:pPr>
            <a:r>
              <a:rPr lang="en-US" sz="1600" dirty="0">
                <a:solidFill>
                  <a:srgbClr val="0070C0"/>
                </a:solidFill>
              </a:rPr>
              <a:t>Machine Detector Interface studies</a:t>
            </a:r>
          </a:p>
          <a:p>
            <a:pPr marL="457200" indent="-457200">
              <a:lnSpc>
                <a:spcPct val="120000"/>
              </a:lnSpc>
              <a:spcBef>
                <a:spcPts val="600"/>
              </a:spcBef>
              <a:buAutoNum type="arabicPeriod"/>
            </a:pPr>
            <a:r>
              <a:rPr lang="en-US" sz="1600" dirty="0">
                <a:solidFill>
                  <a:srgbClr val="0070C0"/>
                </a:solidFill>
              </a:rPr>
              <a:t>Silicon Detectors (Vertex and trackers) R&amp;D</a:t>
            </a:r>
          </a:p>
          <a:p>
            <a:pPr marL="457200" indent="-457200">
              <a:lnSpc>
                <a:spcPct val="120000"/>
              </a:lnSpc>
              <a:spcBef>
                <a:spcPts val="600"/>
              </a:spcBef>
              <a:buAutoNum type="arabicPeriod"/>
            </a:pPr>
            <a:r>
              <a:rPr lang="en-US" sz="1600" dirty="0">
                <a:solidFill>
                  <a:srgbClr val="0070C0"/>
                </a:solidFill>
              </a:rPr>
              <a:t>Drift Chamber R&amp;D</a:t>
            </a:r>
          </a:p>
          <a:p>
            <a:pPr marL="457200" indent="-457200">
              <a:lnSpc>
                <a:spcPct val="120000"/>
              </a:lnSpc>
              <a:spcBef>
                <a:spcPts val="600"/>
              </a:spcBef>
              <a:buAutoNum type="arabicPeriod"/>
            </a:pPr>
            <a:r>
              <a:rPr lang="en-US" sz="1600" dirty="0">
                <a:solidFill>
                  <a:srgbClr val="0070C0"/>
                </a:solidFill>
              </a:rPr>
              <a:t>MPGD for muon chambers and pre-shower</a:t>
            </a:r>
          </a:p>
          <a:p>
            <a:pPr marL="457200" indent="-457200">
              <a:lnSpc>
                <a:spcPct val="120000"/>
              </a:lnSpc>
              <a:spcBef>
                <a:spcPts val="600"/>
              </a:spcBef>
              <a:buAutoNum type="arabicPeriod"/>
            </a:pPr>
            <a:r>
              <a:rPr lang="en-US" sz="1600" dirty="0">
                <a:solidFill>
                  <a:srgbClr val="0070C0"/>
                </a:solidFill>
              </a:rPr>
              <a:t>Dual Readout Calorimetry R&amp;D</a:t>
            </a:r>
          </a:p>
          <a:p>
            <a:pPr marL="0" indent="0">
              <a:lnSpc>
                <a:spcPct val="120000"/>
              </a:lnSpc>
              <a:spcBef>
                <a:spcPts val="600"/>
              </a:spcBef>
              <a:buNone/>
            </a:pPr>
            <a:endParaRPr lang="en-US" sz="1400" dirty="0">
              <a:solidFill>
                <a:srgbClr val="0070C0"/>
              </a:solidFill>
            </a:endParaRPr>
          </a:p>
          <a:p>
            <a:pPr marL="0" indent="0">
              <a:lnSpc>
                <a:spcPct val="120000"/>
              </a:lnSpc>
              <a:spcBef>
                <a:spcPts val="600"/>
              </a:spcBef>
              <a:buNone/>
            </a:pPr>
            <a:r>
              <a:rPr lang="en-US" sz="2000" dirty="0">
                <a:solidFill>
                  <a:srgbClr val="0070C0"/>
                </a:solidFill>
              </a:rPr>
              <a:t>Number of researchers/Engineers involved in 2021 is 91 people for 15.7 FTE</a:t>
            </a:r>
          </a:p>
          <a:p>
            <a:pPr marL="0" indent="0">
              <a:lnSpc>
                <a:spcPct val="120000"/>
              </a:lnSpc>
              <a:spcBef>
                <a:spcPts val="600"/>
              </a:spcBef>
              <a:buNone/>
            </a:pPr>
            <a:endParaRPr lang="en-US" sz="1600" dirty="0"/>
          </a:p>
          <a:p>
            <a:pPr marL="0" indent="0">
              <a:lnSpc>
                <a:spcPct val="120000"/>
              </a:lnSpc>
              <a:spcBef>
                <a:spcPts val="600"/>
              </a:spcBef>
              <a:buNone/>
            </a:pPr>
            <a:r>
              <a:rPr lang="en-US" sz="1600" dirty="0"/>
              <a:t>Relations between PED and the Accelerator community working on FCC ?</a:t>
            </a:r>
          </a:p>
          <a:p>
            <a:pPr marL="0" indent="0">
              <a:lnSpc>
                <a:spcPct val="120000"/>
              </a:lnSpc>
              <a:spcBef>
                <a:spcPts val="600"/>
              </a:spcBef>
              <a:buNone/>
            </a:pPr>
            <a:r>
              <a:rPr lang="en-US" sz="1600" dirty="0"/>
              <a:t>	</a:t>
            </a:r>
            <a:r>
              <a:rPr lang="en-US" sz="1600" dirty="0">
                <a:solidFill>
                  <a:srgbClr val="0070C0"/>
                </a:solidFill>
              </a:rPr>
              <a:t>Good interaction on MDI and background studies through MDI work Package</a:t>
            </a:r>
            <a:endParaRPr lang="fr-FR" sz="1600" dirty="0">
              <a:solidFill>
                <a:srgbClr val="0070C0"/>
              </a:solidFill>
            </a:endParaRPr>
          </a:p>
          <a:p>
            <a:pPr marL="0" indent="0">
              <a:lnSpc>
                <a:spcPct val="120000"/>
              </a:lnSpc>
              <a:spcBef>
                <a:spcPts val="600"/>
              </a:spcBef>
              <a:buNone/>
            </a:pPr>
            <a:endParaRPr lang="en-US" sz="1400" dirty="0"/>
          </a:p>
        </p:txBody>
      </p:sp>
      <p:pic>
        <p:nvPicPr>
          <p:cNvPr id="4" name="Image 3">
            <a:extLst>
              <a:ext uri="{FF2B5EF4-FFF2-40B4-BE49-F238E27FC236}">
                <a16:creationId xmlns:a16="http://schemas.microsoft.com/office/drawing/2014/main" id="{33D2AB81-B78A-4F05-81EC-4B8F753D7CEB}"/>
              </a:ext>
            </a:extLst>
          </p:cNvPr>
          <p:cNvPicPr>
            <a:picLocks noChangeAspect="1"/>
          </p:cNvPicPr>
          <p:nvPr/>
        </p:nvPicPr>
        <p:blipFill rotWithShape="1">
          <a:blip r:embed="rId2"/>
          <a:srcRect t="31873" b="14876"/>
          <a:stretch/>
        </p:blipFill>
        <p:spPr>
          <a:xfrm>
            <a:off x="5386941" y="1456830"/>
            <a:ext cx="6863920" cy="1824270"/>
          </a:xfrm>
          <a:prstGeom prst="rect">
            <a:avLst/>
          </a:prstGeom>
        </p:spPr>
      </p:pic>
      <p:sp>
        <p:nvSpPr>
          <p:cNvPr id="5" name="Rectangle 4">
            <a:extLst>
              <a:ext uri="{FF2B5EF4-FFF2-40B4-BE49-F238E27FC236}">
                <a16:creationId xmlns:a16="http://schemas.microsoft.com/office/drawing/2014/main" id="{ACDBD5B0-2D8A-4B06-B9AA-D3340CFD7C43}"/>
              </a:ext>
            </a:extLst>
          </p:cNvPr>
          <p:cNvSpPr/>
          <p:nvPr/>
        </p:nvSpPr>
        <p:spPr>
          <a:xfrm>
            <a:off x="10474036" y="0"/>
            <a:ext cx="1670863" cy="338554"/>
          </a:xfrm>
          <a:prstGeom prst="rect">
            <a:avLst/>
          </a:prstGeom>
        </p:spPr>
        <p:txBody>
          <a:bodyPr wrap="square">
            <a:spAutoFit/>
          </a:bodyPr>
          <a:lstStyle/>
          <a:p>
            <a:r>
              <a:rPr lang="en-US" sz="1600" dirty="0"/>
              <a:t>Franco </a:t>
            </a:r>
            <a:r>
              <a:rPr lang="en-US" sz="1600" dirty="0" err="1"/>
              <a:t>Bedeschi</a:t>
            </a:r>
            <a:r>
              <a:rPr lang="en-US" sz="1600" dirty="0"/>
              <a:t> </a:t>
            </a:r>
            <a:endParaRPr lang="fr-FR" sz="1600" dirty="0"/>
          </a:p>
        </p:txBody>
      </p:sp>
    </p:spTree>
    <p:extLst>
      <p:ext uri="{BB962C8B-B14F-4D97-AF65-F5344CB8AC3E}">
        <p14:creationId xmlns:p14="http://schemas.microsoft.com/office/powerpoint/2010/main" val="27406629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88AA289-837A-44F4-AAF2-3480504B1F47}"/>
              </a:ext>
            </a:extLst>
          </p:cNvPr>
          <p:cNvSpPr>
            <a:spLocks noGrp="1"/>
          </p:cNvSpPr>
          <p:nvPr>
            <p:ph idx="1"/>
          </p:nvPr>
        </p:nvSpPr>
        <p:spPr>
          <a:xfrm>
            <a:off x="838199" y="816429"/>
            <a:ext cx="10816243" cy="6183085"/>
          </a:xfrm>
        </p:spPr>
        <p:txBody>
          <a:bodyPr>
            <a:normAutofit lnSpcReduction="10000"/>
          </a:bodyPr>
          <a:lstStyle/>
          <a:p>
            <a:pPr marL="0" indent="0">
              <a:lnSpc>
                <a:spcPct val="120000"/>
              </a:lnSpc>
              <a:spcBef>
                <a:spcPts val="600"/>
              </a:spcBef>
              <a:buNone/>
            </a:pPr>
            <a:r>
              <a:rPr lang="en-US" sz="1700" dirty="0"/>
              <a:t>What is the situation with the MOU and Addenda for your country ? Are there commitments related to PED ?</a:t>
            </a:r>
          </a:p>
          <a:p>
            <a:pPr marL="0" indent="0">
              <a:lnSpc>
                <a:spcPct val="120000"/>
              </a:lnSpc>
              <a:spcBef>
                <a:spcPts val="600"/>
              </a:spcBef>
              <a:buNone/>
            </a:pPr>
            <a:r>
              <a:rPr lang="en-US" sz="1700" dirty="0"/>
              <a:t>	</a:t>
            </a:r>
            <a:r>
              <a:rPr lang="en-US" sz="1700" dirty="0">
                <a:solidFill>
                  <a:srgbClr val="0070C0"/>
                </a:solidFill>
              </a:rPr>
              <a:t>A list of Italian institutions with a signed MoU follows. Only INFN is clearly committed to PED, but has not yet submitted addenda.</a:t>
            </a:r>
          </a:p>
          <a:p>
            <a:pPr marL="0" indent="0">
              <a:lnSpc>
                <a:spcPct val="120000"/>
              </a:lnSpc>
              <a:spcBef>
                <a:spcPts val="600"/>
              </a:spcBef>
              <a:buNone/>
            </a:pPr>
            <a:r>
              <a:rPr lang="en-US" sz="1700" dirty="0">
                <a:solidFill>
                  <a:srgbClr val="0070C0"/>
                </a:solidFill>
              </a:rPr>
              <a:t>	CNR-SPIN		Commitment to PED? 	NO (Superconducting materials)</a:t>
            </a:r>
          </a:p>
          <a:p>
            <a:pPr marL="0" indent="0">
              <a:lnSpc>
                <a:spcPct val="120000"/>
              </a:lnSpc>
              <a:spcBef>
                <a:spcPts val="600"/>
              </a:spcBef>
              <a:buNone/>
            </a:pPr>
            <a:r>
              <a:rPr lang="en-US" sz="1700" dirty="0">
                <a:solidFill>
                  <a:srgbClr val="0070C0"/>
                </a:solidFill>
              </a:rPr>
              <a:t>	CSIL		Commitment to PED? 	NO (Economics)</a:t>
            </a:r>
          </a:p>
          <a:p>
            <a:pPr marL="0" indent="0">
              <a:lnSpc>
                <a:spcPct val="120000"/>
              </a:lnSpc>
              <a:spcBef>
                <a:spcPts val="600"/>
              </a:spcBef>
              <a:buNone/>
            </a:pPr>
            <a:r>
              <a:rPr lang="en-US" sz="1700" dirty="0">
                <a:solidFill>
                  <a:srgbClr val="0070C0"/>
                </a:solidFill>
              </a:rPr>
              <a:t>	INFN		Commitment to PED? 	YES </a:t>
            </a:r>
          </a:p>
          <a:p>
            <a:pPr marL="0" indent="0">
              <a:lnSpc>
                <a:spcPct val="120000"/>
              </a:lnSpc>
              <a:spcBef>
                <a:spcPts val="600"/>
              </a:spcBef>
              <a:buNone/>
            </a:pPr>
            <a:r>
              <a:rPr lang="en-US" sz="1700" dirty="0">
                <a:solidFill>
                  <a:srgbClr val="0070C0"/>
                </a:solidFill>
              </a:rPr>
              <a:t>	UNIROMA1	Commitment to PED? 	~YES (Accelerator / MDI)</a:t>
            </a:r>
          </a:p>
          <a:p>
            <a:pPr marL="0" indent="0">
              <a:lnSpc>
                <a:spcPct val="120000"/>
              </a:lnSpc>
              <a:spcBef>
                <a:spcPts val="600"/>
              </a:spcBef>
              <a:buNone/>
            </a:pPr>
            <a:r>
              <a:rPr lang="en-US" sz="1700" dirty="0">
                <a:solidFill>
                  <a:srgbClr val="0070C0"/>
                </a:solidFill>
              </a:rPr>
              <a:t>	UNIGENOA	Commitment to PED? 	NO (Superconducting materials with CNR-SPIN)</a:t>
            </a:r>
          </a:p>
          <a:p>
            <a:pPr marL="0" indent="0">
              <a:lnSpc>
                <a:spcPct val="120000"/>
              </a:lnSpc>
              <a:spcBef>
                <a:spcPts val="600"/>
              </a:spcBef>
              <a:buNone/>
            </a:pPr>
            <a:r>
              <a:rPr lang="en-US" sz="1700" dirty="0">
                <a:solidFill>
                  <a:srgbClr val="0070C0"/>
                </a:solidFill>
              </a:rPr>
              <a:t>	UNIMI		Commitment to PED? 	NO (Economics)</a:t>
            </a:r>
          </a:p>
          <a:p>
            <a:pPr marL="0" indent="0">
              <a:lnSpc>
                <a:spcPct val="120000"/>
              </a:lnSpc>
              <a:spcBef>
                <a:spcPts val="600"/>
              </a:spcBef>
              <a:buNone/>
            </a:pPr>
            <a:r>
              <a:rPr lang="en-US" sz="1700" dirty="0"/>
              <a:t>	</a:t>
            </a:r>
            <a:r>
              <a:rPr lang="en-US" sz="1700" dirty="0">
                <a:solidFill>
                  <a:srgbClr val="0070C0"/>
                </a:solidFill>
              </a:rPr>
              <a:t>UNIROMA3	Commitment to PED?	NO (Economics)</a:t>
            </a:r>
          </a:p>
          <a:p>
            <a:pPr marL="0" indent="0">
              <a:lnSpc>
                <a:spcPct val="120000"/>
              </a:lnSpc>
              <a:spcBef>
                <a:spcPts val="600"/>
              </a:spcBef>
              <a:buNone/>
            </a:pPr>
            <a:endParaRPr lang="en-US" sz="1700" dirty="0"/>
          </a:p>
          <a:p>
            <a:pPr marL="0" indent="0">
              <a:lnSpc>
                <a:spcPct val="120000"/>
              </a:lnSpc>
              <a:spcBef>
                <a:spcPts val="600"/>
              </a:spcBef>
              <a:buNone/>
            </a:pPr>
            <a:r>
              <a:rPr lang="en-US" sz="1700" dirty="0"/>
              <a:t>How is the FCC vs. other </a:t>
            </a:r>
            <a:r>
              <a:rPr lang="en-US" sz="1700" dirty="0" err="1"/>
              <a:t>ee</a:t>
            </a:r>
            <a:r>
              <a:rPr lang="en-US" sz="1700" dirty="0"/>
              <a:t>-colliders situation evolving in your country ?</a:t>
            </a:r>
          </a:p>
          <a:p>
            <a:pPr marL="0" indent="0">
              <a:lnSpc>
                <a:spcPct val="120000"/>
              </a:lnSpc>
              <a:spcBef>
                <a:spcPts val="600"/>
              </a:spcBef>
              <a:buNone/>
            </a:pPr>
            <a:r>
              <a:rPr lang="en-US" sz="1700" dirty="0"/>
              <a:t>	</a:t>
            </a:r>
            <a:r>
              <a:rPr lang="en-US" sz="1700" dirty="0">
                <a:solidFill>
                  <a:srgbClr val="0070C0"/>
                </a:solidFill>
              </a:rPr>
              <a:t>Main interest is </a:t>
            </a:r>
            <a:r>
              <a:rPr lang="en-US" sz="1700" dirty="0" err="1">
                <a:solidFill>
                  <a:srgbClr val="0070C0"/>
                </a:solidFill>
              </a:rPr>
              <a:t>FCCee</a:t>
            </a:r>
            <a:r>
              <a:rPr lang="en-US" sz="1700" dirty="0">
                <a:solidFill>
                  <a:srgbClr val="0070C0"/>
                </a:solidFill>
              </a:rPr>
              <a:t> (CEPC as a backup option). No major involvement in CLIC or ILC.</a:t>
            </a:r>
          </a:p>
          <a:p>
            <a:pPr marL="0" indent="0">
              <a:lnSpc>
                <a:spcPct val="120000"/>
              </a:lnSpc>
              <a:spcBef>
                <a:spcPts val="600"/>
              </a:spcBef>
              <a:buNone/>
            </a:pPr>
            <a:endParaRPr lang="en-US" sz="1700" dirty="0"/>
          </a:p>
          <a:p>
            <a:pPr marL="0" indent="0">
              <a:lnSpc>
                <a:spcPct val="120000"/>
              </a:lnSpc>
              <a:spcBef>
                <a:spcPts val="600"/>
              </a:spcBef>
              <a:buNone/>
            </a:pPr>
            <a:r>
              <a:rPr lang="en-US" sz="1700" dirty="0"/>
              <a:t>Estimate of the resources (human and funds) that the labs in your country or your national institute plan to commit for FCC PED in 2022 and 2023 ?</a:t>
            </a:r>
          </a:p>
          <a:p>
            <a:pPr marL="0" indent="0">
              <a:lnSpc>
                <a:spcPct val="120000"/>
              </a:lnSpc>
              <a:spcBef>
                <a:spcPts val="600"/>
              </a:spcBef>
              <a:buNone/>
            </a:pPr>
            <a:r>
              <a:rPr lang="en-US" sz="1700" dirty="0"/>
              <a:t>	</a:t>
            </a:r>
            <a:r>
              <a:rPr lang="en-US" sz="1700" dirty="0">
                <a:solidFill>
                  <a:srgbClr val="0070C0"/>
                </a:solidFill>
              </a:rPr>
              <a:t>Funding scale for 2022 is 600-700 k€ with about 120 people involved. Expect growth in 2023.</a:t>
            </a:r>
          </a:p>
          <a:p>
            <a:pPr marL="0" indent="0">
              <a:lnSpc>
                <a:spcPct val="120000"/>
              </a:lnSpc>
              <a:spcBef>
                <a:spcPts val="600"/>
              </a:spcBef>
              <a:buNone/>
            </a:pPr>
            <a:endParaRPr lang="en-US" sz="1400" dirty="0">
              <a:solidFill>
                <a:srgbClr val="0070C0"/>
              </a:solidFill>
            </a:endParaRPr>
          </a:p>
          <a:p>
            <a:pPr marL="0" indent="0">
              <a:lnSpc>
                <a:spcPct val="120000"/>
              </a:lnSpc>
              <a:spcBef>
                <a:spcPts val="600"/>
              </a:spcBef>
              <a:buNone/>
            </a:pPr>
            <a:endParaRPr lang="en-US" sz="1400" dirty="0"/>
          </a:p>
          <a:p>
            <a:endParaRPr lang="en-US" sz="1400" dirty="0"/>
          </a:p>
        </p:txBody>
      </p:sp>
      <p:sp>
        <p:nvSpPr>
          <p:cNvPr id="6" name="Titre 1">
            <a:extLst>
              <a:ext uri="{FF2B5EF4-FFF2-40B4-BE49-F238E27FC236}">
                <a16:creationId xmlns:a16="http://schemas.microsoft.com/office/drawing/2014/main" id="{9BDC8E76-8A81-4066-85A4-DA403A0E073B}"/>
              </a:ext>
            </a:extLst>
          </p:cNvPr>
          <p:cNvSpPr>
            <a:spLocks noGrp="1"/>
          </p:cNvSpPr>
          <p:nvPr>
            <p:ph type="title"/>
          </p:nvPr>
        </p:nvSpPr>
        <p:spPr>
          <a:xfrm>
            <a:off x="931025" y="-43244"/>
            <a:ext cx="10723418" cy="766452"/>
          </a:xfrm>
        </p:spPr>
        <p:txBody>
          <a:bodyPr>
            <a:normAutofit/>
          </a:bodyPr>
          <a:lstStyle/>
          <a:p>
            <a:pPr algn="ctr"/>
            <a:r>
              <a:rPr lang="fr-FR" sz="3600" b="1" dirty="0" err="1"/>
              <a:t>Italy</a:t>
            </a:r>
            <a:r>
              <a:rPr lang="fr-FR" sz="3600" b="1" dirty="0"/>
              <a:t> (2)</a:t>
            </a:r>
          </a:p>
        </p:txBody>
      </p:sp>
      <p:sp>
        <p:nvSpPr>
          <p:cNvPr id="4" name="Rectangle 3">
            <a:extLst>
              <a:ext uri="{FF2B5EF4-FFF2-40B4-BE49-F238E27FC236}">
                <a16:creationId xmlns:a16="http://schemas.microsoft.com/office/drawing/2014/main" id="{8735203B-1C80-4599-81BD-24C8D20327EE}"/>
              </a:ext>
            </a:extLst>
          </p:cNvPr>
          <p:cNvSpPr/>
          <p:nvPr/>
        </p:nvSpPr>
        <p:spPr>
          <a:xfrm>
            <a:off x="10474036" y="0"/>
            <a:ext cx="1670863" cy="338554"/>
          </a:xfrm>
          <a:prstGeom prst="rect">
            <a:avLst/>
          </a:prstGeom>
        </p:spPr>
        <p:txBody>
          <a:bodyPr wrap="square">
            <a:spAutoFit/>
          </a:bodyPr>
          <a:lstStyle/>
          <a:p>
            <a:r>
              <a:rPr lang="en-US" sz="1600" dirty="0"/>
              <a:t>Franco </a:t>
            </a:r>
            <a:r>
              <a:rPr lang="en-US" sz="1600" dirty="0" err="1"/>
              <a:t>Bedeschi</a:t>
            </a:r>
            <a:r>
              <a:rPr lang="en-US" sz="1600" dirty="0"/>
              <a:t> </a:t>
            </a:r>
            <a:endParaRPr lang="fr-FR" sz="1600" dirty="0"/>
          </a:p>
        </p:txBody>
      </p:sp>
    </p:spTree>
    <p:extLst>
      <p:ext uri="{BB962C8B-B14F-4D97-AF65-F5344CB8AC3E}">
        <p14:creationId xmlns:p14="http://schemas.microsoft.com/office/powerpoint/2010/main" val="10451286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88AA289-837A-44F4-AAF2-3480504B1F47}"/>
              </a:ext>
            </a:extLst>
          </p:cNvPr>
          <p:cNvSpPr>
            <a:spLocks noGrp="1"/>
          </p:cNvSpPr>
          <p:nvPr>
            <p:ph idx="1"/>
          </p:nvPr>
        </p:nvSpPr>
        <p:spPr>
          <a:xfrm>
            <a:off x="500743" y="1401083"/>
            <a:ext cx="10515600" cy="5038628"/>
          </a:xfrm>
        </p:spPr>
        <p:txBody>
          <a:bodyPr>
            <a:normAutofit fontScale="62500" lnSpcReduction="20000"/>
          </a:bodyPr>
          <a:lstStyle/>
          <a:p>
            <a:pPr marL="0" indent="0">
              <a:lnSpc>
                <a:spcPct val="120000"/>
              </a:lnSpc>
              <a:spcBef>
                <a:spcPts val="600"/>
              </a:spcBef>
              <a:buNone/>
            </a:pPr>
            <a:r>
              <a:rPr lang="en-US" sz="2800" dirty="0"/>
              <a:t>What are the initiatives to recruit new people and to connect to other groups internationally ?</a:t>
            </a:r>
          </a:p>
          <a:p>
            <a:pPr marL="0" indent="0">
              <a:lnSpc>
                <a:spcPct val="120000"/>
              </a:lnSpc>
              <a:spcBef>
                <a:spcPts val="600"/>
              </a:spcBef>
              <a:buNone/>
            </a:pPr>
            <a:r>
              <a:rPr lang="en-US" sz="2800" dirty="0"/>
              <a:t>	</a:t>
            </a:r>
            <a:r>
              <a:rPr lang="en-US" sz="2800" dirty="0">
                <a:solidFill>
                  <a:srgbClr val="0070C0"/>
                </a:solidFill>
              </a:rPr>
              <a:t>First FCC-Italy workshop on March 21-22 – CERN </a:t>
            </a:r>
            <a:r>
              <a:rPr lang="en-US" sz="2800" dirty="0" err="1">
                <a:solidFill>
                  <a:srgbClr val="0070C0"/>
                </a:solidFill>
              </a:rPr>
              <a:t>similfellows</a:t>
            </a:r>
            <a:r>
              <a:rPr lang="en-US" sz="2800" dirty="0">
                <a:solidFill>
                  <a:srgbClr val="0070C0"/>
                </a:solidFill>
              </a:rPr>
              <a:t> program now open also for FCC - Participation in </a:t>
            </a:r>
            <a:r>
              <a:rPr lang="en-US" sz="2800" dirty="0" err="1">
                <a:solidFill>
                  <a:srgbClr val="0070C0"/>
                </a:solidFill>
              </a:rPr>
              <a:t>FCCee</a:t>
            </a:r>
            <a:r>
              <a:rPr lang="en-US" sz="2800" dirty="0">
                <a:solidFill>
                  <a:srgbClr val="0070C0"/>
                </a:solidFill>
              </a:rPr>
              <a:t> meetings and workshop organization – R&amp;D activities within Work Packages – Involvement in EU programs (e.g. </a:t>
            </a:r>
            <a:r>
              <a:rPr lang="en-US" sz="2800" dirty="0" err="1">
                <a:solidFill>
                  <a:srgbClr val="0070C0"/>
                </a:solidFill>
              </a:rPr>
              <a:t>AidaInnova</a:t>
            </a:r>
            <a:r>
              <a:rPr lang="en-US" sz="2800" dirty="0">
                <a:solidFill>
                  <a:srgbClr val="0070C0"/>
                </a:solidFill>
              </a:rPr>
              <a:t>)</a:t>
            </a:r>
          </a:p>
          <a:p>
            <a:pPr marL="0" indent="0">
              <a:lnSpc>
                <a:spcPct val="120000"/>
              </a:lnSpc>
              <a:spcBef>
                <a:spcPts val="600"/>
              </a:spcBef>
              <a:buNone/>
            </a:pPr>
            <a:endParaRPr lang="en-US" sz="2800" dirty="0"/>
          </a:p>
          <a:p>
            <a:pPr marL="0" indent="0">
              <a:lnSpc>
                <a:spcPct val="120000"/>
              </a:lnSpc>
              <a:spcBef>
                <a:spcPts val="600"/>
              </a:spcBef>
              <a:buNone/>
            </a:pPr>
            <a:r>
              <a:rPr lang="en-US" sz="2800" dirty="0"/>
              <a:t>Do you plan a National (or Regional ) FCC workshops in 2022?</a:t>
            </a:r>
          </a:p>
          <a:p>
            <a:pPr marL="0" indent="0">
              <a:lnSpc>
                <a:spcPct val="120000"/>
              </a:lnSpc>
              <a:spcBef>
                <a:spcPts val="600"/>
              </a:spcBef>
              <a:buNone/>
            </a:pPr>
            <a:r>
              <a:rPr lang="en-US" dirty="0"/>
              <a:t>	</a:t>
            </a:r>
            <a:r>
              <a:rPr lang="en-US" dirty="0">
                <a:solidFill>
                  <a:srgbClr val="0070C0"/>
                </a:solidFill>
              </a:rPr>
              <a:t>Yes.</a:t>
            </a:r>
            <a:r>
              <a:rPr lang="en-US" dirty="0"/>
              <a:t> </a:t>
            </a:r>
            <a:r>
              <a:rPr lang="en-US" sz="2800" dirty="0">
                <a:solidFill>
                  <a:srgbClr val="0070C0"/>
                </a:solidFill>
              </a:rPr>
              <a:t>First FCC-Italy workshop on March 21-22 </a:t>
            </a:r>
          </a:p>
          <a:p>
            <a:pPr marL="0" indent="0">
              <a:lnSpc>
                <a:spcPct val="120000"/>
              </a:lnSpc>
              <a:spcBef>
                <a:spcPts val="600"/>
              </a:spcBef>
              <a:buNone/>
            </a:pPr>
            <a:endParaRPr lang="en-US" sz="2800" dirty="0"/>
          </a:p>
          <a:p>
            <a:pPr marL="0" indent="0">
              <a:lnSpc>
                <a:spcPct val="120000"/>
              </a:lnSpc>
              <a:spcBef>
                <a:spcPts val="600"/>
              </a:spcBef>
              <a:buNone/>
            </a:pPr>
            <a:r>
              <a:rPr lang="en-US" sz="2800" dirty="0"/>
              <a:t>Are you building or planning to join a Regional FCC “cluster” with neighboring nations (cf. Nordic countries) ?</a:t>
            </a:r>
          </a:p>
          <a:p>
            <a:pPr marL="0" indent="0">
              <a:lnSpc>
                <a:spcPct val="120000"/>
              </a:lnSpc>
              <a:spcBef>
                <a:spcPts val="600"/>
              </a:spcBef>
              <a:buNone/>
            </a:pPr>
            <a:r>
              <a:rPr lang="en-US" sz="2800" dirty="0">
                <a:solidFill>
                  <a:srgbClr val="0070C0"/>
                </a:solidFill>
              </a:rPr>
              <a:t>	Not at the moment although we are preparing an ITN EU grant request that could help in this context</a:t>
            </a:r>
          </a:p>
          <a:p>
            <a:pPr marL="0" indent="0">
              <a:lnSpc>
                <a:spcPct val="120000"/>
              </a:lnSpc>
              <a:spcBef>
                <a:spcPts val="600"/>
              </a:spcBef>
              <a:buNone/>
            </a:pPr>
            <a:endParaRPr lang="en-US" sz="2800" dirty="0"/>
          </a:p>
          <a:p>
            <a:pPr marL="0" indent="0">
              <a:lnSpc>
                <a:spcPct val="120000"/>
              </a:lnSpc>
              <a:spcBef>
                <a:spcPts val="600"/>
              </a:spcBef>
              <a:buNone/>
            </a:pPr>
            <a:r>
              <a:rPr lang="en-US" sz="2800" dirty="0"/>
              <a:t>Can you list the persons involved at 15% FTE or more in PED activities in your country</a:t>
            </a:r>
          </a:p>
          <a:p>
            <a:pPr marL="0" indent="0">
              <a:lnSpc>
                <a:spcPct val="120000"/>
              </a:lnSpc>
              <a:spcBef>
                <a:spcPts val="600"/>
              </a:spcBef>
              <a:buNone/>
            </a:pPr>
            <a:r>
              <a:rPr lang="en-US" dirty="0"/>
              <a:t>	</a:t>
            </a:r>
            <a:r>
              <a:rPr lang="en-US" dirty="0">
                <a:solidFill>
                  <a:srgbClr val="0070C0"/>
                </a:solidFill>
              </a:rPr>
              <a:t>yes, but it’s a list of 32 people in 2022. I can provide the names if needed.</a:t>
            </a:r>
            <a:endParaRPr lang="en-US" sz="2800" dirty="0">
              <a:solidFill>
                <a:srgbClr val="0070C0"/>
              </a:solidFill>
            </a:endParaRPr>
          </a:p>
          <a:p>
            <a:pPr marL="0" indent="0">
              <a:lnSpc>
                <a:spcPct val="120000"/>
              </a:lnSpc>
              <a:spcBef>
                <a:spcPts val="600"/>
              </a:spcBef>
              <a:buNone/>
            </a:pPr>
            <a:endParaRPr lang="en-US" sz="2800" dirty="0">
              <a:solidFill>
                <a:srgbClr val="0070C0"/>
              </a:solidFill>
            </a:endParaRPr>
          </a:p>
          <a:p>
            <a:pPr marL="0" indent="0">
              <a:lnSpc>
                <a:spcPct val="120000"/>
              </a:lnSpc>
              <a:spcBef>
                <a:spcPts val="600"/>
              </a:spcBef>
              <a:buNone/>
            </a:pPr>
            <a:endParaRPr lang="en-US" sz="2800" dirty="0"/>
          </a:p>
          <a:p>
            <a:pPr marL="0" indent="0">
              <a:lnSpc>
                <a:spcPct val="120000"/>
              </a:lnSpc>
              <a:spcBef>
                <a:spcPts val="600"/>
              </a:spcBef>
              <a:buNone/>
            </a:pPr>
            <a:endParaRPr lang="en-US" sz="2800" dirty="0"/>
          </a:p>
          <a:p>
            <a:endParaRPr lang="en-US" dirty="0"/>
          </a:p>
        </p:txBody>
      </p:sp>
      <p:sp>
        <p:nvSpPr>
          <p:cNvPr id="6" name="Titre 1">
            <a:extLst>
              <a:ext uri="{FF2B5EF4-FFF2-40B4-BE49-F238E27FC236}">
                <a16:creationId xmlns:a16="http://schemas.microsoft.com/office/drawing/2014/main" id="{02E33216-93BE-443A-86E0-26AA66C95B18}"/>
              </a:ext>
            </a:extLst>
          </p:cNvPr>
          <p:cNvSpPr>
            <a:spLocks noGrp="1"/>
          </p:cNvSpPr>
          <p:nvPr>
            <p:ph type="title"/>
          </p:nvPr>
        </p:nvSpPr>
        <p:spPr>
          <a:xfrm>
            <a:off x="931025" y="-43244"/>
            <a:ext cx="10723418" cy="766452"/>
          </a:xfrm>
        </p:spPr>
        <p:txBody>
          <a:bodyPr>
            <a:normAutofit/>
          </a:bodyPr>
          <a:lstStyle/>
          <a:p>
            <a:pPr algn="ctr"/>
            <a:r>
              <a:rPr lang="fr-FR" sz="3600" b="1" dirty="0" err="1"/>
              <a:t>Italy</a:t>
            </a:r>
            <a:r>
              <a:rPr lang="fr-FR" sz="3600" b="1" dirty="0"/>
              <a:t> (3)</a:t>
            </a:r>
          </a:p>
        </p:txBody>
      </p:sp>
      <p:sp>
        <p:nvSpPr>
          <p:cNvPr id="4" name="Rectangle 3">
            <a:extLst>
              <a:ext uri="{FF2B5EF4-FFF2-40B4-BE49-F238E27FC236}">
                <a16:creationId xmlns:a16="http://schemas.microsoft.com/office/drawing/2014/main" id="{C95BE75E-A0F7-4000-A4B3-9FB531E1F2ED}"/>
              </a:ext>
            </a:extLst>
          </p:cNvPr>
          <p:cNvSpPr/>
          <p:nvPr/>
        </p:nvSpPr>
        <p:spPr>
          <a:xfrm>
            <a:off x="10474036" y="0"/>
            <a:ext cx="1670863" cy="338554"/>
          </a:xfrm>
          <a:prstGeom prst="rect">
            <a:avLst/>
          </a:prstGeom>
        </p:spPr>
        <p:txBody>
          <a:bodyPr wrap="square">
            <a:spAutoFit/>
          </a:bodyPr>
          <a:lstStyle/>
          <a:p>
            <a:r>
              <a:rPr lang="en-US" sz="1600" dirty="0"/>
              <a:t>Franco </a:t>
            </a:r>
            <a:r>
              <a:rPr lang="en-US" sz="1600" dirty="0" err="1"/>
              <a:t>Bedeschi</a:t>
            </a:r>
            <a:r>
              <a:rPr lang="en-US" sz="1600" dirty="0"/>
              <a:t> </a:t>
            </a:r>
            <a:endParaRPr lang="fr-FR" sz="1600" dirty="0"/>
          </a:p>
        </p:txBody>
      </p:sp>
    </p:spTree>
    <p:extLst>
      <p:ext uri="{BB962C8B-B14F-4D97-AF65-F5344CB8AC3E}">
        <p14:creationId xmlns:p14="http://schemas.microsoft.com/office/powerpoint/2010/main" val="36364558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France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6" y="720296"/>
            <a:ext cx="11784677" cy="6224507"/>
          </a:xfrm>
        </p:spPr>
        <p:txBody>
          <a:bodyPr>
            <a:normAutofit fontScale="92500" lnSpcReduction="10000"/>
          </a:bodyPr>
          <a:lstStyle/>
          <a:p>
            <a:pPr marL="0" indent="0">
              <a:lnSpc>
                <a:spcPct val="120000"/>
              </a:lnSpc>
              <a:spcBef>
                <a:spcPts val="600"/>
              </a:spcBef>
              <a:buNone/>
            </a:pPr>
            <a:r>
              <a:rPr lang="en-US" sz="1900" dirty="0"/>
              <a:t>What were the Physics-Experiments and Detectors (PED)  Activities in 2021  in your country (type and FTE) ?</a:t>
            </a:r>
          </a:p>
          <a:p>
            <a:pPr>
              <a:lnSpc>
                <a:spcPct val="120000"/>
              </a:lnSpc>
              <a:spcBef>
                <a:spcPts val="600"/>
              </a:spcBef>
            </a:pPr>
            <a:r>
              <a:rPr lang="en-US" sz="1900" dirty="0">
                <a:solidFill>
                  <a:schemeClr val="accent1">
                    <a:lumMod val="75000"/>
                  </a:schemeClr>
                </a:solidFill>
              </a:rPr>
              <a:t>Contributions to physics studies at  12  institutes; involvement in PED case studies (Higgs, QCD, Heavy </a:t>
            </a:r>
            <a:r>
              <a:rPr lang="en-US" sz="1900" dirty="0" err="1">
                <a:solidFill>
                  <a:schemeClr val="accent1">
                    <a:lumMod val="75000"/>
                  </a:schemeClr>
                </a:solidFill>
              </a:rPr>
              <a:t>Flavour</a:t>
            </a:r>
            <a:r>
              <a:rPr lang="en-US" sz="1900" dirty="0">
                <a:solidFill>
                  <a:schemeClr val="accent1">
                    <a:lumMod val="75000"/>
                  </a:schemeClr>
                </a:solidFill>
              </a:rPr>
              <a:t>, Electroweak, BSM)  (40 persons / 9 FTE)</a:t>
            </a:r>
          </a:p>
          <a:p>
            <a:pPr>
              <a:lnSpc>
                <a:spcPct val="120000"/>
              </a:lnSpc>
              <a:spcBef>
                <a:spcPts val="600"/>
              </a:spcBef>
            </a:pPr>
            <a:r>
              <a:rPr lang="en-US" sz="1900" dirty="0">
                <a:solidFill>
                  <a:schemeClr val="accent1">
                    <a:lumMod val="75000"/>
                  </a:schemeClr>
                </a:solidFill>
              </a:rPr>
              <a:t>Detector R&amp;D activities )  (</a:t>
            </a:r>
            <a:r>
              <a:rPr lang="en-US" sz="1900" dirty="0" err="1">
                <a:solidFill>
                  <a:schemeClr val="accent1">
                    <a:lumMod val="75000"/>
                  </a:schemeClr>
                </a:solidFill>
              </a:rPr>
              <a:t>microvertex</a:t>
            </a:r>
            <a:r>
              <a:rPr lang="en-US" sz="1900" dirty="0">
                <a:solidFill>
                  <a:schemeClr val="accent1">
                    <a:lumMod val="75000"/>
                  </a:schemeClr>
                </a:solidFill>
              </a:rPr>
              <a:t>, TPC, </a:t>
            </a:r>
            <a:r>
              <a:rPr lang="en-US" sz="1900" dirty="0" err="1">
                <a:solidFill>
                  <a:schemeClr val="accent1">
                    <a:lumMod val="75000"/>
                  </a:schemeClr>
                </a:solidFill>
              </a:rPr>
              <a:t>ToF</a:t>
            </a:r>
            <a:r>
              <a:rPr lang="en-US" sz="1900" dirty="0">
                <a:solidFill>
                  <a:schemeClr val="accent1">
                    <a:lumMod val="75000"/>
                  </a:schemeClr>
                </a:solidFill>
              </a:rPr>
              <a:t>, Calorimetry, RPC, wireless connections) , often developed initially for ILC, but now moving towards  FCC.  </a:t>
            </a:r>
          </a:p>
          <a:p>
            <a:pPr>
              <a:lnSpc>
                <a:spcPct val="120000"/>
              </a:lnSpc>
              <a:spcBef>
                <a:spcPts val="600"/>
              </a:spcBef>
            </a:pPr>
            <a:r>
              <a:rPr lang="en-US" sz="1900" dirty="0">
                <a:solidFill>
                  <a:schemeClr val="accent1">
                    <a:lumMod val="75000"/>
                  </a:schemeClr>
                </a:solidFill>
              </a:rPr>
              <a:t>Phenomenology and theory projects, </a:t>
            </a:r>
            <a:r>
              <a:rPr lang="en-US" sz="1900" dirty="0" err="1">
                <a:solidFill>
                  <a:schemeClr val="accent1">
                    <a:lumMod val="75000"/>
                  </a:schemeClr>
                </a:solidFill>
              </a:rPr>
              <a:t>ee</a:t>
            </a:r>
            <a:r>
              <a:rPr lang="en-US" sz="1900" dirty="0">
                <a:solidFill>
                  <a:schemeClr val="accent1">
                    <a:lumMod val="75000"/>
                  </a:schemeClr>
                </a:solidFill>
              </a:rPr>
              <a:t> and </a:t>
            </a:r>
            <a:r>
              <a:rPr lang="en-US" sz="1900" dirty="0" err="1">
                <a:solidFill>
                  <a:schemeClr val="accent1">
                    <a:lumMod val="75000"/>
                  </a:schemeClr>
                </a:solidFill>
              </a:rPr>
              <a:t>hh</a:t>
            </a:r>
            <a:r>
              <a:rPr lang="en-US" sz="1900" dirty="0">
                <a:solidFill>
                  <a:schemeClr val="accent1">
                    <a:lumMod val="75000"/>
                  </a:schemeClr>
                </a:solidFill>
              </a:rPr>
              <a:t> / theory involvement at several places (5 persons / 2FTE)</a:t>
            </a:r>
          </a:p>
          <a:p>
            <a:pPr>
              <a:lnSpc>
                <a:spcPct val="120000"/>
              </a:lnSpc>
              <a:spcBef>
                <a:spcPts val="600"/>
              </a:spcBef>
            </a:pPr>
            <a:endParaRPr lang="en-US" sz="1900" dirty="0">
              <a:solidFill>
                <a:schemeClr val="accent1">
                  <a:lumMod val="75000"/>
                </a:schemeClr>
              </a:solidFill>
            </a:endParaRPr>
          </a:p>
          <a:p>
            <a:pPr marL="0" indent="0">
              <a:lnSpc>
                <a:spcPct val="120000"/>
              </a:lnSpc>
              <a:spcBef>
                <a:spcPts val="600"/>
              </a:spcBef>
              <a:buNone/>
            </a:pPr>
            <a:r>
              <a:rPr lang="en-US" sz="1900" dirty="0"/>
              <a:t>What is the situation with the MOU and Addenda for your country ? Are there commitments related to PED ?</a:t>
            </a:r>
          </a:p>
          <a:p>
            <a:pPr>
              <a:lnSpc>
                <a:spcPct val="120000"/>
              </a:lnSpc>
              <a:spcBef>
                <a:spcPts val="600"/>
              </a:spcBef>
            </a:pPr>
            <a:r>
              <a:rPr lang="en-US" sz="1900" dirty="0">
                <a:solidFill>
                  <a:schemeClr val="accent1">
                    <a:lumMod val="75000"/>
                  </a:schemeClr>
                </a:solidFill>
              </a:rPr>
              <a:t>4 MOU’s signed by IN2P3 and CEA </a:t>
            </a:r>
            <a:r>
              <a:rPr lang="en-US" sz="1900" dirty="0" err="1">
                <a:solidFill>
                  <a:schemeClr val="accent1">
                    <a:lumMod val="75000"/>
                  </a:schemeClr>
                </a:solidFill>
              </a:rPr>
              <a:t>Saclay</a:t>
            </a:r>
            <a:r>
              <a:rPr lang="en-US" sz="1900" dirty="0">
                <a:solidFill>
                  <a:schemeClr val="accent1">
                    <a:lumMod val="75000"/>
                  </a:schemeClr>
                </a:solidFill>
              </a:rPr>
              <a:t> for accelerators mostly in 2014,2015 . 4 MOU’s also for enterprises working on the accelerator (2017-2019). New MOU’s and Addenda for PED being prepared, related to collaboration board evolution.</a:t>
            </a:r>
          </a:p>
          <a:p>
            <a:pPr marL="0" indent="0">
              <a:lnSpc>
                <a:spcPct val="120000"/>
              </a:lnSpc>
              <a:spcBef>
                <a:spcPts val="600"/>
              </a:spcBef>
              <a:buNone/>
            </a:pPr>
            <a:r>
              <a:rPr lang="en-US" sz="1900" dirty="0">
                <a:solidFill>
                  <a:schemeClr val="accent1">
                    <a:lumMod val="75000"/>
                  </a:schemeClr>
                </a:solidFill>
              </a:rPr>
              <a:t> </a:t>
            </a:r>
          </a:p>
          <a:p>
            <a:pPr marL="0" indent="0">
              <a:lnSpc>
                <a:spcPct val="120000"/>
              </a:lnSpc>
              <a:spcBef>
                <a:spcPts val="600"/>
              </a:spcBef>
              <a:buNone/>
            </a:pPr>
            <a:r>
              <a:rPr lang="en-US" sz="1900" dirty="0"/>
              <a:t>Relations between PED and the Accelerator community working on FCC ?</a:t>
            </a:r>
          </a:p>
          <a:p>
            <a:pPr>
              <a:lnSpc>
                <a:spcPct val="120000"/>
              </a:lnSpc>
              <a:spcBef>
                <a:spcPts val="600"/>
              </a:spcBef>
            </a:pPr>
            <a:r>
              <a:rPr lang="en-US" sz="1900" dirty="0">
                <a:solidFill>
                  <a:schemeClr val="accent1">
                    <a:lumMod val="75000"/>
                  </a:schemeClr>
                </a:solidFill>
              </a:rPr>
              <a:t>Exchanges during the FCC-France workshops, where a full accelerator session is reserved</a:t>
            </a:r>
          </a:p>
          <a:p>
            <a:pPr>
              <a:lnSpc>
                <a:spcPct val="120000"/>
              </a:lnSpc>
              <a:spcBef>
                <a:spcPts val="600"/>
              </a:spcBef>
            </a:pPr>
            <a:endParaRPr lang="fr-FR" sz="1900" dirty="0">
              <a:solidFill>
                <a:schemeClr val="accent1">
                  <a:lumMod val="75000"/>
                </a:schemeClr>
              </a:solidFill>
            </a:endParaRPr>
          </a:p>
          <a:p>
            <a:pPr marL="0" indent="0">
              <a:lnSpc>
                <a:spcPct val="120000"/>
              </a:lnSpc>
              <a:spcBef>
                <a:spcPts val="600"/>
              </a:spcBef>
              <a:buNone/>
            </a:pPr>
            <a:r>
              <a:rPr lang="en-US" sz="1900" dirty="0"/>
              <a:t>How is the FCC vs. other </a:t>
            </a:r>
            <a:r>
              <a:rPr lang="en-US" sz="1900" dirty="0" err="1"/>
              <a:t>ee</a:t>
            </a:r>
            <a:r>
              <a:rPr lang="en-US" sz="1900" dirty="0"/>
              <a:t>-colliders situation evolving in your country ?</a:t>
            </a:r>
          </a:p>
          <a:p>
            <a:pPr>
              <a:lnSpc>
                <a:spcPct val="120000"/>
              </a:lnSpc>
              <a:spcBef>
                <a:spcPts val="600"/>
              </a:spcBef>
            </a:pPr>
            <a:r>
              <a:rPr lang="en-US" sz="1900" dirty="0">
                <a:solidFill>
                  <a:schemeClr val="accent1">
                    <a:lumMod val="75000"/>
                  </a:schemeClr>
                </a:solidFill>
              </a:rPr>
              <a:t>FCC-</a:t>
            </a:r>
            <a:r>
              <a:rPr lang="en-US" sz="1900" dirty="0" err="1">
                <a:solidFill>
                  <a:schemeClr val="accent1">
                    <a:lumMod val="75000"/>
                  </a:schemeClr>
                </a:solidFill>
              </a:rPr>
              <a:t>ee</a:t>
            </a:r>
            <a:r>
              <a:rPr lang="en-US" sz="1900" dirty="0">
                <a:solidFill>
                  <a:schemeClr val="accent1">
                    <a:lumMod val="75000"/>
                  </a:schemeClr>
                </a:solidFill>
              </a:rPr>
              <a:t> priority is evolving positively relative to other </a:t>
            </a:r>
            <a:r>
              <a:rPr lang="en-US" sz="1900" dirty="0" err="1">
                <a:solidFill>
                  <a:schemeClr val="accent1">
                    <a:lumMod val="75000"/>
                  </a:schemeClr>
                </a:solidFill>
              </a:rPr>
              <a:t>e+e</a:t>
            </a:r>
            <a:r>
              <a:rPr lang="en-US" sz="1900" dirty="0">
                <a:solidFill>
                  <a:schemeClr val="accent1">
                    <a:lumMod val="75000"/>
                  </a:schemeClr>
                </a:solidFill>
              </a:rPr>
              <a:t>- colliders. ILC-France community is participating to FCC France workshops.</a:t>
            </a:r>
            <a:endParaRPr lang="en-US" sz="19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
        <p:nvSpPr>
          <p:cNvPr id="4" name="Rectangle 3">
            <a:extLst>
              <a:ext uri="{FF2B5EF4-FFF2-40B4-BE49-F238E27FC236}">
                <a16:creationId xmlns:a16="http://schemas.microsoft.com/office/drawing/2014/main" id="{13839E6F-E374-44C1-A335-29FCBDEB5B00}"/>
              </a:ext>
            </a:extLst>
          </p:cNvPr>
          <p:cNvSpPr/>
          <p:nvPr/>
        </p:nvSpPr>
        <p:spPr>
          <a:xfrm>
            <a:off x="10474036" y="0"/>
            <a:ext cx="1670863" cy="584775"/>
          </a:xfrm>
          <a:prstGeom prst="rect">
            <a:avLst/>
          </a:prstGeom>
        </p:spPr>
        <p:txBody>
          <a:bodyPr wrap="square">
            <a:spAutoFit/>
          </a:bodyPr>
          <a:lstStyle/>
          <a:p>
            <a:r>
              <a:rPr lang="en-US" sz="1600" dirty="0"/>
              <a:t>Roy </a:t>
            </a:r>
            <a:r>
              <a:rPr lang="en-US" sz="1600" dirty="0" err="1"/>
              <a:t>Aleksan</a:t>
            </a:r>
            <a:r>
              <a:rPr lang="en-US" sz="1600" dirty="0"/>
              <a:t> </a:t>
            </a:r>
            <a:endParaRPr lang="fr-FR" sz="1600" dirty="0"/>
          </a:p>
          <a:p>
            <a:r>
              <a:rPr lang="en-US" sz="1600" dirty="0"/>
              <a:t>Gregorio </a:t>
            </a:r>
            <a:r>
              <a:rPr lang="en-US" sz="1600" dirty="0" err="1"/>
              <a:t>Bernardi</a:t>
            </a:r>
            <a:endParaRPr lang="en-US" sz="1600" dirty="0"/>
          </a:p>
        </p:txBody>
      </p:sp>
    </p:spTree>
    <p:extLst>
      <p:ext uri="{BB962C8B-B14F-4D97-AF65-F5344CB8AC3E}">
        <p14:creationId xmlns:p14="http://schemas.microsoft.com/office/powerpoint/2010/main" val="17476040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France (2)</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868102"/>
            <a:ext cx="11538066" cy="5802700"/>
          </a:xfrm>
        </p:spPr>
        <p:txBody>
          <a:bodyPr>
            <a:normAutofit fontScale="92500"/>
          </a:bodyPr>
          <a:lstStyle/>
          <a:p>
            <a:pPr marL="0" indent="0">
              <a:lnSpc>
                <a:spcPct val="120000"/>
              </a:lnSpc>
              <a:spcBef>
                <a:spcPts val="600"/>
              </a:spcBef>
              <a:buNone/>
            </a:pPr>
            <a:r>
              <a:rPr lang="en-US" sz="1900" dirty="0"/>
              <a:t>Estimate of the resources (human and funds) that the labs in your country or your national institute plan to commit for FCC PED in 2022 and 2023 ?</a:t>
            </a:r>
          </a:p>
          <a:p>
            <a:pPr>
              <a:lnSpc>
                <a:spcPct val="120000"/>
              </a:lnSpc>
              <a:spcBef>
                <a:spcPts val="600"/>
              </a:spcBef>
            </a:pPr>
            <a:r>
              <a:rPr lang="en-US" sz="1900" dirty="0">
                <a:solidFill>
                  <a:schemeClr val="accent1">
                    <a:lumMod val="75000"/>
                  </a:schemeClr>
                </a:solidFill>
              </a:rPr>
              <a:t>Number is slowly but steadily growing. 2 Postdocs and 2 </a:t>
            </a:r>
            <a:r>
              <a:rPr lang="en-US" sz="1900" dirty="0" err="1">
                <a:solidFill>
                  <a:schemeClr val="accent1">
                    <a:lumMod val="75000"/>
                  </a:schemeClr>
                </a:solidFill>
              </a:rPr>
              <a:t>Ph.D</a:t>
            </a:r>
            <a:r>
              <a:rPr lang="en-US" sz="1900" dirty="0">
                <a:solidFill>
                  <a:schemeClr val="accent1">
                    <a:lumMod val="75000"/>
                  </a:schemeClr>
                </a:solidFill>
              </a:rPr>
              <a:t> Student are starting on FCC in 2022 + many 3-4 months trainee (~12) presenting their work in an annual Jamboree. New members are also joining/increasing their commitment</a:t>
            </a:r>
          </a:p>
          <a:p>
            <a:pPr>
              <a:lnSpc>
                <a:spcPct val="120000"/>
              </a:lnSpc>
              <a:spcBef>
                <a:spcPts val="600"/>
              </a:spcBef>
            </a:pPr>
            <a:endParaRPr lang="en-US" sz="1900" dirty="0">
              <a:solidFill>
                <a:schemeClr val="accent1">
                  <a:lumMod val="75000"/>
                </a:schemeClr>
              </a:solidFill>
            </a:endParaRPr>
          </a:p>
          <a:p>
            <a:pPr marL="0" indent="0">
              <a:lnSpc>
                <a:spcPct val="120000"/>
              </a:lnSpc>
              <a:spcBef>
                <a:spcPts val="600"/>
              </a:spcBef>
              <a:buNone/>
            </a:pPr>
            <a:r>
              <a:rPr lang="en-US" sz="1900" dirty="0"/>
              <a:t>What are the initiatives to recruit new people and to connect to other groups internationally ? </a:t>
            </a:r>
          </a:p>
          <a:p>
            <a:pPr>
              <a:lnSpc>
                <a:spcPct val="120000"/>
              </a:lnSpc>
              <a:spcBef>
                <a:spcPts val="600"/>
              </a:spcBef>
            </a:pPr>
            <a:r>
              <a:rPr lang="en-US" sz="1900" dirty="0">
                <a:solidFill>
                  <a:schemeClr val="accent1">
                    <a:lumMod val="75000"/>
                  </a:schemeClr>
                </a:solidFill>
              </a:rPr>
              <a:t>European/French ANR grants are being submitted in 2022 (Calorimetry, </a:t>
            </a:r>
            <a:r>
              <a:rPr lang="en-US" sz="1900" dirty="0" err="1">
                <a:solidFill>
                  <a:schemeClr val="accent1">
                    <a:lumMod val="75000"/>
                  </a:schemeClr>
                </a:solidFill>
              </a:rPr>
              <a:t>Microvertex</a:t>
            </a:r>
            <a:r>
              <a:rPr lang="en-US" sz="1900" dirty="0">
                <a:solidFill>
                  <a:schemeClr val="accent1">
                    <a:lumMod val="75000"/>
                  </a:schemeClr>
                </a:solidFill>
              </a:rPr>
              <a:t>) to get funds and person-power. </a:t>
            </a:r>
          </a:p>
          <a:p>
            <a:pPr>
              <a:lnSpc>
                <a:spcPct val="120000"/>
              </a:lnSpc>
              <a:spcBef>
                <a:spcPts val="600"/>
              </a:spcBef>
            </a:pPr>
            <a:endParaRPr lang="en-US" sz="1900" dirty="0">
              <a:solidFill>
                <a:schemeClr val="accent1">
                  <a:lumMod val="75000"/>
                </a:schemeClr>
              </a:solidFill>
            </a:endParaRPr>
          </a:p>
          <a:p>
            <a:pPr marL="0" indent="0">
              <a:lnSpc>
                <a:spcPct val="120000"/>
              </a:lnSpc>
              <a:spcBef>
                <a:spcPts val="600"/>
              </a:spcBef>
              <a:buNone/>
            </a:pPr>
            <a:r>
              <a:rPr lang="en-US" sz="1900" dirty="0"/>
              <a:t>Do you plan a National (or Regional ) FCC workshops in 2022?</a:t>
            </a:r>
          </a:p>
          <a:p>
            <a:pPr>
              <a:lnSpc>
                <a:spcPct val="120000"/>
              </a:lnSpc>
              <a:spcBef>
                <a:spcPts val="600"/>
              </a:spcBef>
            </a:pPr>
            <a:r>
              <a:rPr lang="en-US" sz="1900" dirty="0">
                <a:solidFill>
                  <a:schemeClr val="accent1">
                    <a:lumMod val="75000"/>
                  </a:schemeClr>
                </a:solidFill>
              </a:rPr>
              <a:t>Yes, a 4</a:t>
            </a:r>
            <a:r>
              <a:rPr lang="en-US" sz="1900" baseline="30000" dirty="0">
                <a:solidFill>
                  <a:schemeClr val="accent1">
                    <a:lumMod val="75000"/>
                  </a:schemeClr>
                </a:solidFill>
              </a:rPr>
              <a:t>th</a:t>
            </a:r>
            <a:r>
              <a:rPr lang="en-US" sz="1900" dirty="0">
                <a:solidFill>
                  <a:schemeClr val="accent1">
                    <a:lumMod val="75000"/>
                  </a:schemeClr>
                </a:solidFill>
              </a:rPr>
              <a:t> FCC-France meeting (jointly with other </a:t>
            </a:r>
            <a:r>
              <a:rPr lang="en-US" sz="1900" dirty="0" err="1">
                <a:solidFill>
                  <a:schemeClr val="accent1">
                    <a:lumMod val="75000"/>
                  </a:schemeClr>
                </a:solidFill>
              </a:rPr>
              <a:t>ee</a:t>
            </a:r>
            <a:r>
              <a:rPr lang="en-US" sz="1900" dirty="0">
                <a:solidFill>
                  <a:schemeClr val="accent1">
                    <a:lumMod val="75000"/>
                  </a:schemeClr>
                </a:solidFill>
              </a:rPr>
              <a:t> colliders) is planned for November 2022 in Lyon (funding obtained). The 3</a:t>
            </a:r>
            <a:r>
              <a:rPr lang="en-US" sz="1900" baseline="30000" dirty="0">
                <a:solidFill>
                  <a:schemeClr val="accent1">
                    <a:lumMod val="75000"/>
                  </a:schemeClr>
                </a:solidFill>
              </a:rPr>
              <a:t>rd</a:t>
            </a:r>
            <a:r>
              <a:rPr lang="en-US" sz="1900" dirty="0">
                <a:solidFill>
                  <a:schemeClr val="accent1">
                    <a:lumMod val="75000"/>
                  </a:schemeClr>
                </a:solidFill>
              </a:rPr>
              <a:t> took place in Annecy in 2021 in Hybrid mode with 50 on-site, &gt; 80 off-site. In 2023 we could envisage a joint FCC-regional meeting, for instance with Italy with whom we are already sharing some activities</a:t>
            </a:r>
          </a:p>
          <a:p>
            <a:pPr>
              <a:lnSpc>
                <a:spcPct val="120000"/>
              </a:lnSpc>
              <a:spcBef>
                <a:spcPts val="600"/>
              </a:spcBef>
            </a:pPr>
            <a:endParaRPr lang="en-US" sz="1900" dirty="0">
              <a:solidFill>
                <a:schemeClr val="accent1">
                  <a:lumMod val="75000"/>
                </a:schemeClr>
              </a:solidFill>
            </a:endParaRPr>
          </a:p>
          <a:p>
            <a:pPr marL="0" indent="0">
              <a:lnSpc>
                <a:spcPct val="120000"/>
              </a:lnSpc>
              <a:spcBef>
                <a:spcPts val="600"/>
              </a:spcBef>
              <a:buNone/>
            </a:pPr>
            <a:r>
              <a:rPr lang="en-US" sz="1900" dirty="0"/>
              <a:t>Can you list the persons involved at 15% FTE or more in PED activities in your country</a:t>
            </a:r>
          </a:p>
          <a:p>
            <a:pPr>
              <a:lnSpc>
                <a:spcPct val="120000"/>
              </a:lnSpc>
              <a:spcBef>
                <a:spcPts val="600"/>
              </a:spcBef>
            </a:pPr>
            <a:r>
              <a:rPr lang="en-US" sz="1900" dirty="0">
                <a:solidFill>
                  <a:schemeClr val="accent5">
                    <a:lumMod val="75000"/>
                  </a:schemeClr>
                </a:solidFill>
              </a:rPr>
              <a:t>Between 1 and  4 persons in each of the 12 IN2P3 and IRFU labs</a:t>
            </a:r>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
        <p:nvSpPr>
          <p:cNvPr id="4" name="Rectangle 3">
            <a:extLst>
              <a:ext uri="{FF2B5EF4-FFF2-40B4-BE49-F238E27FC236}">
                <a16:creationId xmlns:a16="http://schemas.microsoft.com/office/drawing/2014/main" id="{B450F5A7-96C1-470B-A42E-CCE76710555E}"/>
              </a:ext>
            </a:extLst>
          </p:cNvPr>
          <p:cNvSpPr/>
          <p:nvPr/>
        </p:nvSpPr>
        <p:spPr>
          <a:xfrm>
            <a:off x="10474036" y="0"/>
            <a:ext cx="1670863" cy="584775"/>
          </a:xfrm>
          <a:prstGeom prst="rect">
            <a:avLst/>
          </a:prstGeom>
        </p:spPr>
        <p:txBody>
          <a:bodyPr wrap="square">
            <a:spAutoFit/>
          </a:bodyPr>
          <a:lstStyle/>
          <a:p>
            <a:r>
              <a:rPr lang="en-US" sz="1600" dirty="0"/>
              <a:t>Roy </a:t>
            </a:r>
            <a:r>
              <a:rPr lang="en-US" sz="1600" dirty="0" err="1"/>
              <a:t>Aleksan</a:t>
            </a:r>
            <a:r>
              <a:rPr lang="en-US" sz="1600" dirty="0"/>
              <a:t> </a:t>
            </a:r>
            <a:endParaRPr lang="fr-FR" sz="1600" dirty="0"/>
          </a:p>
          <a:p>
            <a:r>
              <a:rPr lang="en-US" sz="1600" dirty="0"/>
              <a:t>Gregorio </a:t>
            </a:r>
            <a:r>
              <a:rPr lang="en-US" sz="1600" dirty="0" err="1"/>
              <a:t>Bernardi</a:t>
            </a:r>
            <a:endParaRPr lang="en-US" sz="1600" dirty="0"/>
          </a:p>
        </p:txBody>
      </p:sp>
    </p:spTree>
    <p:extLst>
      <p:ext uri="{BB962C8B-B14F-4D97-AF65-F5344CB8AC3E}">
        <p14:creationId xmlns:p14="http://schemas.microsoft.com/office/powerpoint/2010/main" val="27125636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509785" y="0"/>
            <a:ext cx="10723418" cy="766452"/>
          </a:xfrm>
        </p:spPr>
        <p:txBody>
          <a:bodyPr>
            <a:normAutofit/>
          </a:bodyPr>
          <a:lstStyle/>
          <a:p>
            <a:pPr algn="ctr"/>
            <a:r>
              <a:rPr lang="fr-FR" sz="3600" b="1" dirty="0" err="1"/>
              <a:t>Switzerland</a:t>
            </a:r>
            <a:endParaRPr lang="fr-FR" sz="3600" b="1" dirty="0"/>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186522" y="778913"/>
            <a:ext cx="11538066" cy="6079087"/>
          </a:xfrm>
        </p:spPr>
        <p:txBody>
          <a:bodyPr>
            <a:normAutofit lnSpcReduction="10000"/>
          </a:bodyPr>
          <a:lstStyle/>
          <a:p>
            <a:pPr>
              <a:lnSpc>
                <a:spcPct val="120000"/>
              </a:lnSpc>
              <a:spcBef>
                <a:spcPts val="600"/>
              </a:spcBef>
            </a:pPr>
            <a:r>
              <a:rPr lang="en-US" sz="2000" dirty="0">
                <a:solidFill>
                  <a:schemeClr val="accent1">
                    <a:lumMod val="75000"/>
                  </a:schemeClr>
                </a:solidFill>
              </a:rPr>
              <a:t>Host country</a:t>
            </a:r>
          </a:p>
          <a:p>
            <a:pPr lvl="1">
              <a:lnSpc>
                <a:spcPct val="120000"/>
              </a:lnSpc>
              <a:spcBef>
                <a:spcPts val="600"/>
              </a:spcBef>
            </a:pPr>
            <a:r>
              <a:rPr lang="en-US" sz="1800" dirty="0">
                <a:solidFill>
                  <a:schemeClr val="accent1">
                    <a:lumMod val="75000"/>
                  </a:schemeClr>
                </a:solidFill>
              </a:rPr>
              <a:t>Strong support </a:t>
            </a:r>
            <a:br>
              <a:rPr lang="en-US" sz="1800" dirty="0">
                <a:solidFill>
                  <a:schemeClr val="accent1">
                    <a:lumMod val="75000"/>
                  </a:schemeClr>
                </a:solidFill>
              </a:rPr>
            </a:br>
            <a:r>
              <a:rPr lang="en-US" sz="1800" dirty="0">
                <a:solidFill>
                  <a:schemeClr val="accent1">
                    <a:lumMod val="75000"/>
                  </a:schemeClr>
                </a:solidFill>
              </a:rPr>
              <a:t>and leading involvement</a:t>
            </a:r>
            <a:br>
              <a:rPr lang="en-US" sz="1800" dirty="0">
                <a:solidFill>
                  <a:schemeClr val="accent1">
                    <a:lumMod val="75000"/>
                  </a:schemeClr>
                </a:solidFill>
              </a:rPr>
            </a:br>
            <a:r>
              <a:rPr lang="en-US" sz="1800" dirty="0">
                <a:solidFill>
                  <a:schemeClr val="accent1">
                    <a:lumMod val="75000"/>
                  </a:schemeClr>
                </a:solidFill>
              </a:rPr>
              <a:t>from the beginning</a:t>
            </a:r>
          </a:p>
          <a:p>
            <a:pPr lvl="1">
              <a:lnSpc>
                <a:spcPct val="120000"/>
              </a:lnSpc>
              <a:spcBef>
                <a:spcPts val="600"/>
              </a:spcBef>
            </a:pPr>
            <a:r>
              <a:rPr lang="en-US" sz="1800" dirty="0">
                <a:solidFill>
                  <a:schemeClr val="accent1">
                    <a:lumMod val="75000"/>
                  </a:schemeClr>
                </a:solidFill>
              </a:rPr>
              <a:t>From bottom-up roadmap effort</a:t>
            </a:r>
            <a:br>
              <a:rPr lang="en-US" sz="1800" dirty="0">
                <a:solidFill>
                  <a:schemeClr val="accent1">
                    <a:lumMod val="75000"/>
                  </a:schemeClr>
                </a:solidFill>
              </a:rPr>
            </a:br>
            <a:r>
              <a:rPr lang="en-US" sz="1800" dirty="0">
                <a:solidFill>
                  <a:schemeClr val="accent1">
                    <a:lumMod val="75000"/>
                  </a:schemeClr>
                </a:solidFill>
              </a:rPr>
              <a:t> and "political" level</a:t>
            </a:r>
          </a:p>
          <a:p>
            <a:pPr lvl="1">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2000" dirty="0">
                <a:solidFill>
                  <a:schemeClr val="accent1">
                    <a:lumMod val="75000"/>
                  </a:schemeClr>
                </a:solidFill>
              </a:rPr>
              <a:t>CHART: accelerator R&amp;D stimulus program (HTS, beam dynamics, injector, geology)</a:t>
            </a:r>
          </a:p>
          <a:p>
            <a:pPr>
              <a:lnSpc>
                <a:spcPct val="120000"/>
              </a:lnSpc>
              <a:spcBef>
                <a:spcPts val="600"/>
              </a:spcBef>
            </a:pPr>
            <a:endParaRPr lang="en-US" sz="2000" dirty="0">
              <a:solidFill>
                <a:schemeClr val="accent1">
                  <a:lumMod val="75000"/>
                </a:schemeClr>
              </a:solidFill>
            </a:endParaRPr>
          </a:p>
          <a:p>
            <a:pPr>
              <a:lnSpc>
                <a:spcPct val="120000"/>
              </a:lnSpc>
              <a:spcBef>
                <a:spcPts val="600"/>
              </a:spcBef>
            </a:pPr>
            <a:r>
              <a:rPr lang="en-US" sz="2000" dirty="0">
                <a:solidFill>
                  <a:schemeClr val="accent1">
                    <a:lumMod val="75000"/>
                  </a:schemeClr>
                </a:solidFill>
              </a:rPr>
              <a:t>ETHZ, EPFL, PSI, </a:t>
            </a:r>
            <a:r>
              <a:rPr lang="en-US" sz="2000" dirty="0" err="1">
                <a:solidFill>
                  <a:schemeClr val="accent1">
                    <a:lumMod val="75000"/>
                  </a:schemeClr>
                </a:solidFill>
              </a:rPr>
              <a:t>UniBE</a:t>
            </a:r>
            <a:r>
              <a:rPr lang="en-US" sz="2000" dirty="0">
                <a:solidFill>
                  <a:schemeClr val="accent1">
                    <a:lumMod val="75000"/>
                  </a:schemeClr>
                </a:solidFill>
              </a:rPr>
              <a:t>, </a:t>
            </a:r>
            <a:r>
              <a:rPr lang="en-US" sz="2000" dirty="0" err="1">
                <a:solidFill>
                  <a:schemeClr val="accent1">
                    <a:lumMod val="75000"/>
                  </a:schemeClr>
                </a:solidFill>
              </a:rPr>
              <a:t>UniGE</a:t>
            </a:r>
            <a:r>
              <a:rPr lang="en-US" sz="2000" dirty="0">
                <a:solidFill>
                  <a:schemeClr val="accent1">
                    <a:lumMod val="75000"/>
                  </a:schemeClr>
                </a:solidFill>
              </a:rPr>
              <a:t>, </a:t>
            </a:r>
            <a:r>
              <a:rPr lang="en-US" sz="2000" dirty="0" err="1">
                <a:solidFill>
                  <a:schemeClr val="accent1">
                    <a:lumMod val="75000"/>
                  </a:schemeClr>
                </a:solidFill>
              </a:rPr>
              <a:t>UniZH</a:t>
            </a:r>
            <a:r>
              <a:rPr lang="en-US" sz="2000" dirty="0">
                <a:solidFill>
                  <a:schemeClr val="accent1">
                    <a:lumMod val="75000"/>
                  </a:schemeClr>
                </a:solidFill>
              </a:rPr>
              <a:t> long history of particle detector R&amp;D</a:t>
            </a:r>
          </a:p>
          <a:p>
            <a:pPr lvl="1">
              <a:lnSpc>
                <a:spcPct val="120000"/>
              </a:lnSpc>
              <a:spcBef>
                <a:spcPts val="600"/>
              </a:spcBef>
            </a:pPr>
            <a:r>
              <a:rPr lang="en-US" sz="1800" dirty="0">
                <a:solidFill>
                  <a:schemeClr val="accent1">
                    <a:lumMod val="75000"/>
                  </a:schemeClr>
                </a:solidFill>
              </a:rPr>
              <a:t>Main priority on collider physics is for now the HL-LHC</a:t>
            </a:r>
          </a:p>
          <a:p>
            <a:pPr lvl="1">
              <a:lnSpc>
                <a:spcPct val="120000"/>
              </a:lnSpc>
              <a:spcBef>
                <a:spcPts val="600"/>
              </a:spcBef>
            </a:pPr>
            <a:r>
              <a:rPr lang="en-US" sz="1800" dirty="0">
                <a:solidFill>
                  <a:schemeClr val="accent1">
                    <a:lumMod val="75000"/>
                  </a:schemeClr>
                </a:solidFill>
              </a:rPr>
              <a:t>FCC as obvious continuation</a:t>
            </a:r>
          </a:p>
          <a:p>
            <a:pPr lvl="1">
              <a:lnSpc>
                <a:spcPct val="120000"/>
              </a:lnSpc>
              <a:spcBef>
                <a:spcPts val="600"/>
              </a:spcBef>
            </a:pPr>
            <a:r>
              <a:rPr lang="en-US" sz="1800" dirty="0" err="1">
                <a:solidFill>
                  <a:schemeClr val="accent1">
                    <a:lumMod val="75000"/>
                  </a:schemeClr>
                </a:solidFill>
              </a:rPr>
              <a:t>UniZH</a:t>
            </a:r>
            <a:r>
              <a:rPr lang="en-US" sz="1800" dirty="0">
                <a:solidFill>
                  <a:schemeClr val="accent1">
                    <a:lumMod val="75000"/>
                  </a:schemeClr>
                </a:solidFill>
              </a:rPr>
              <a:t> and </a:t>
            </a:r>
            <a:r>
              <a:rPr lang="en-US" sz="1800" dirty="0" err="1">
                <a:solidFill>
                  <a:schemeClr val="accent1">
                    <a:lumMod val="75000"/>
                  </a:schemeClr>
                </a:solidFill>
              </a:rPr>
              <a:t>UniGE</a:t>
            </a:r>
            <a:r>
              <a:rPr lang="en-US" sz="1800" dirty="0">
                <a:solidFill>
                  <a:schemeClr val="accent1">
                    <a:lumMod val="75000"/>
                  </a:schemeClr>
                </a:solidFill>
              </a:rPr>
              <a:t> have dedicated efforts. Physics studies and HW; at </a:t>
            </a:r>
            <a:r>
              <a:rPr lang="en-US" sz="1800" dirty="0" err="1">
                <a:solidFill>
                  <a:schemeClr val="accent1">
                    <a:lumMod val="75000"/>
                  </a:schemeClr>
                </a:solidFill>
              </a:rPr>
              <a:t>UniZH</a:t>
            </a:r>
            <a:r>
              <a:rPr lang="en-US" sz="1800" dirty="0">
                <a:solidFill>
                  <a:schemeClr val="accent1">
                    <a:lumMod val="75000"/>
                  </a:schemeClr>
                </a:solidFill>
              </a:rPr>
              <a:t> also in collaboration with VUB</a:t>
            </a:r>
          </a:p>
          <a:p>
            <a:pPr lvl="1">
              <a:lnSpc>
                <a:spcPct val="120000"/>
              </a:lnSpc>
              <a:spcBef>
                <a:spcPts val="600"/>
              </a:spcBef>
            </a:pPr>
            <a:endParaRPr lang="en-US" sz="1800" dirty="0">
              <a:solidFill>
                <a:schemeClr val="accent1">
                  <a:lumMod val="75000"/>
                </a:schemeClr>
              </a:solidFill>
            </a:endParaRPr>
          </a:p>
          <a:p>
            <a:pPr>
              <a:lnSpc>
                <a:spcPct val="120000"/>
              </a:lnSpc>
              <a:spcBef>
                <a:spcPts val="600"/>
              </a:spcBef>
            </a:pPr>
            <a:r>
              <a:rPr lang="en-US" sz="2000" dirty="0">
                <a:solidFill>
                  <a:schemeClr val="accent1">
                    <a:lumMod val="75000"/>
                  </a:schemeClr>
                </a:solidFill>
              </a:rPr>
              <a:t>Had one general workshop in Sept 2021. Next workshop in Spring 2022 and interactions with funding agency to find strategy for more concrete involvements.</a:t>
            </a:r>
          </a:p>
          <a:p>
            <a:pPr>
              <a:lnSpc>
                <a:spcPct val="120000"/>
              </a:lnSpc>
              <a:spcBef>
                <a:spcPts val="600"/>
              </a:spcBef>
            </a:pPr>
            <a:endParaRPr lang="en-US" sz="2400" dirty="0"/>
          </a:p>
          <a:p>
            <a:pPr>
              <a:lnSpc>
                <a:spcPct val="120000"/>
              </a:lnSpc>
              <a:spcBef>
                <a:spcPts val="600"/>
              </a:spcBef>
            </a:pPr>
            <a:endParaRPr lang="en-US" sz="2400" dirty="0"/>
          </a:p>
        </p:txBody>
      </p:sp>
      <p:grpSp>
        <p:nvGrpSpPr>
          <p:cNvPr id="6" name="Group 5">
            <a:extLst>
              <a:ext uri="{FF2B5EF4-FFF2-40B4-BE49-F238E27FC236}">
                <a16:creationId xmlns:a16="http://schemas.microsoft.com/office/drawing/2014/main" id="{297A4108-847B-6142-95EA-471B3808DEAF}"/>
              </a:ext>
            </a:extLst>
          </p:cNvPr>
          <p:cNvGrpSpPr/>
          <p:nvPr/>
        </p:nvGrpSpPr>
        <p:grpSpPr>
          <a:xfrm>
            <a:off x="4637312" y="985942"/>
            <a:ext cx="7368166" cy="2216319"/>
            <a:chOff x="4637312" y="985942"/>
            <a:chExt cx="7368166" cy="2216319"/>
          </a:xfrm>
        </p:grpSpPr>
        <p:pic>
          <p:nvPicPr>
            <p:cNvPr id="4" name="Picture 3">
              <a:extLst>
                <a:ext uri="{FF2B5EF4-FFF2-40B4-BE49-F238E27FC236}">
                  <a16:creationId xmlns:a16="http://schemas.microsoft.com/office/drawing/2014/main" id="{1D7047FC-FBEF-C349-8DFC-632C9EF14709}"/>
                </a:ext>
              </a:extLst>
            </p:cNvPr>
            <p:cNvPicPr>
              <a:picLocks noChangeAspect="1"/>
            </p:cNvPicPr>
            <p:nvPr/>
          </p:nvPicPr>
          <p:blipFill>
            <a:blip r:embed="rId2"/>
            <a:stretch>
              <a:fillRect/>
            </a:stretch>
          </p:blipFill>
          <p:spPr>
            <a:xfrm>
              <a:off x="4637312" y="985942"/>
              <a:ext cx="7368166" cy="18936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id="{35070BF4-7211-A946-A35C-34575A633085}"/>
                </a:ext>
              </a:extLst>
            </p:cNvPr>
            <p:cNvSpPr txBox="1"/>
            <p:nvPr/>
          </p:nvSpPr>
          <p:spPr>
            <a:xfrm>
              <a:off x="8202321" y="2925262"/>
              <a:ext cx="3803157" cy="276999"/>
            </a:xfrm>
            <a:prstGeom prst="rect">
              <a:avLst/>
            </a:prstGeom>
            <a:noFill/>
          </p:spPr>
          <p:txBody>
            <a:bodyPr wrap="none" rtlCol="0">
              <a:spAutoFit/>
            </a:bodyPr>
            <a:lstStyle/>
            <a:p>
              <a:r>
                <a:rPr lang="en-US" sz="1200" dirty="0"/>
                <a:t>Swiss roadmap for particle and astroparticle physics, 2020</a:t>
              </a:r>
            </a:p>
          </p:txBody>
        </p:sp>
      </p:grpSp>
      <p:sp>
        <p:nvSpPr>
          <p:cNvPr id="7" name="Rectangle 6">
            <a:extLst>
              <a:ext uri="{FF2B5EF4-FFF2-40B4-BE49-F238E27FC236}">
                <a16:creationId xmlns:a16="http://schemas.microsoft.com/office/drawing/2014/main" id="{61ABCD44-85A9-4DC4-B727-66989768849B}"/>
              </a:ext>
            </a:extLst>
          </p:cNvPr>
          <p:cNvSpPr/>
          <p:nvPr/>
        </p:nvSpPr>
        <p:spPr>
          <a:xfrm>
            <a:off x="10582102" y="13894"/>
            <a:ext cx="1669691" cy="338554"/>
          </a:xfrm>
          <a:prstGeom prst="rect">
            <a:avLst/>
          </a:prstGeom>
        </p:spPr>
        <p:txBody>
          <a:bodyPr wrap="square">
            <a:spAutoFit/>
          </a:bodyPr>
          <a:lstStyle/>
          <a:p>
            <a:r>
              <a:rPr lang="en-US" sz="1600" dirty="0"/>
              <a:t>Michele Weber</a:t>
            </a:r>
            <a:endParaRPr lang="fr-FR" sz="1600" dirty="0"/>
          </a:p>
        </p:txBody>
      </p:sp>
    </p:spTree>
    <p:extLst>
      <p:ext uri="{BB962C8B-B14F-4D97-AF65-F5344CB8AC3E}">
        <p14:creationId xmlns:p14="http://schemas.microsoft.com/office/powerpoint/2010/main" val="105948228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re 1"/>
          <p:cNvSpPr txBox="1">
            <a:spLocks noGrp="1"/>
          </p:cNvSpPr>
          <p:nvPr>
            <p:ph type="title"/>
          </p:nvPr>
        </p:nvSpPr>
        <p:spPr>
          <a:xfrm>
            <a:off x="931024" y="-34932"/>
            <a:ext cx="10723420" cy="766454"/>
          </a:xfrm>
          <a:prstGeom prst="rect">
            <a:avLst/>
          </a:prstGeom>
        </p:spPr>
        <p:txBody>
          <a:bodyPr/>
          <a:lstStyle>
            <a:lvl1pPr algn="ctr">
              <a:defRPr sz="3600"/>
            </a:lvl1pPr>
          </a:lstStyle>
          <a:p>
            <a:r>
              <a:rPr lang="fr-FR" b="1" dirty="0"/>
              <a:t>CERN</a:t>
            </a:r>
            <a:endParaRPr b="1" dirty="0"/>
          </a:p>
        </p:txBody>
      </p:sp>
      <p:sp>
        <p:nvSpPr>
          <p:cNvPr id="95" name="Espace réservé du contenu 2"/>
          <p:cNvSpPr txBox="1">
            <a:spLocks noGrp="1"/>
          </p:cNvSpPr>
          <p:nvPr>
            <p:ph type="body" idx="1"/>
          </p:nvPr>
        </p:nvSpPr>
        <p:spPr>
          <a:xfrm>
            <a:off x="326966" y="715776"/>
            <a:ext cx="11538068" cy="6228487"/>
          </a:xfrm>
          <a:prstGeom prst="rect">
            <a:avLst/>
          </a:prstGeom>
        </p:spPr>
        <p:txBody>
          <a:bodyPr>
            <a:normAutofit fontScale="92500" lnSpcReduction="10000"/>
          </a:bodyPr>
          <a:lstStyle/>
          <a:p>
            <a:pPr marL="0" indent="0" defTabSz="749808">
              <a:lnSpc>
                <a:spcPct val="108000"/>
              </a:lnSpc>
              <a:spcBef>
                <a:spcPts val="400"/>
              </a:spcBef>
              <a:buSzTx/>
              <a:buNone/>
              <a:defRPr sz="1394"/>
            </a:pPr>
            <a:r>
              <a:rPr sz="1900" dirty="0"/>
              <a:t>What were the Physics-</a:t>
            </a:r>
            <a:r>
              <a:rPr sz="1900" dirty="0" err="1"/>
              <a:t>Expts</a:t>
            </a:r>
            <a:r>
              <a:rPr sz="1900" dirty="0"/>
              <a:t> and Detectors (PED)  Activities in 2021 </a:t>
            </a:r>
            <a:r>
              <a:rPr lang="fr-FR" sz="1900" dirty="0"/>
              <a:t>?</a:t>
            </a:r>
          </a:p>
          <a:p>
            <a:pPr marL="0" indent="0" defTabSz="749808">
              <a:lnSpc>
                <a:spcPct val="108000"/>
              </a:lnSpc>
              <a:spcBef>
                <a:spcPts val="400"/>
              </a:spcBef>
              <a:buSzTx/>
              <a:buNone/>
              <a:defRPr sz="1394"/>
            </a:pPr>
            <a:r>
              <a:rPr lang="en-US" sz="1900" dirty="0">
                <a:solidFill>
                  <a:schemeClr val="accent1">
                    <a:lumMod val="75000"/>
                  </a:schemeClr>
                </a:solidFill>
              </a:rPr>
              <a:t>Pretty much all areas of PED are covered at CERN, including overall coordination</a:t>
            </a:r>
            <a:endParaRPr sz="1900" dirty="0">
              <a:solidFill>
                <a:schemeClr val="accent1">
                  <a:lumMod val="75000"/>
                </a:schemeClr>
              </a:solidFill>
            </a:endParaRPr>
          </a:p>
          <a:p>
            <a:pPr marL="0" indent="0" defTabSz="749808">
              <a:lnSpc>
                <a:spcPct val="108000"/>
              </a:lnSpc>
              <a:spcBef>
                <a:spcPts val="400"/>
              </a:spcBef>
              <a:buSzTx/>
              <a:buNone/>
              <a:defRPr sz="1394"/>
            </a:pPr>
            <a:endParaRPr lang="fr-FR" sz="1900" dirty="0"/>
          </a:p>
          <a:p>
            <a:pPr marL="0" indent="0" defTabSz="749808">
              <a:lnSpc>
                <a:spcPct val="108000"/>
              </a:lnSpc>
              <a:spcBef>
                <a:spcPts val="400"/>
              </a:spcBef>
              <a:buSzTx/>
              <a:buNone/>
              <a:defRPr sz="1394"/>
            </a:pPr>
            <a:r>
              <a:rPr sz="1900" dirty="0"/>
              <a:t>Estimate of the resources (human and funds) that the lab plan to commit for FCC PED in 2022 and 2023 </a:t>
            </a:r>
            <a:endParaRPr lang="fr-FR" sz="1900" dirty="0"/>
          </a:p>
          <a:p>
            <a:pPr marL="0" indent="0" defTabSz="749808">
              <a:lnSpc>
                <a:spcPct val="108000"/>
              </a:lnSpc>
              <a:spcBef>
                <a:spcPts val="400"/>
              </a:spcBef>
              <a:buSzTx/>
              <a:buNone/>
              <a:defRPr sz="1394"/>
            </a:pPr>
            <a:r>
              <a:rPr lang="en-US" sz="1900" dirty="0">
                <a:solidFill>
                  <a:schemeClr val="accent1">
                    <a:lumMod val="75000"/>
                  </a:schemeClr>
                </a:solidFill>
              </a:rPr>
              <a:t>About 8-10 FTEs, distributed over more than 15 members of staff, fellows and scientific associates</a:t>
            </a:r>
          </a:p>
          <a:p>
            <a:pPr marL="0" indent="0" defTabSz="749808">
              <a:lnSpc>
                <a:spcPct val="108000"/>
              </a:lnSpc>
              <a:spcBef>
                <a:spcPts val="400"/>
              </a:spcBef>
              <a:buSzTx/>
              <a:buNone/>
              <a:defRPr sz="1394"/>
            </a:pPr>
            <a:endParaRPr sz="1900" dirty="0">
              <a:solidFill>
                <a:schemeClr val="accent1">
                  <a:lumMod val="75000"/>
                </a:schemeClr>
              </a:solidFill>
            </a:endParaRPr>
          </a:p>
          <a:p>
            <a:pPr marL="0" indent="0" defTabSz="749808">
              <a:lnSpc>
                <a:spcPct val="108000"/>
              </a:lnSpc>
              <a:spcBef>
                <a:spcPts val="400"/>
              </a:spcBef>
              <a:buSzTx/>
              <a:buNone/>
              <a:defRPr sz="1394"/>
            </a:pPr>
            <a:r>
              <a:rPr sz="1900" dirty="0"/>
              <a:t>What are the initiatives to recruit new people and to connect to other groups internationally </a:t>
            </a:r>
            <a:endParaRPr lang="fr-FR" sz="1900" dirty="0"/>
          </a:p>
          <a:p>
            <a:pPr marL="0" indent="0" defTabSz="749808">
              <a:lnSpc>
                <a:spcPct val="108000"/>
              </a:lnSpc>
              <a:spcBef>
                <a:spcPts val="400"/>
              </a:spcBef>
              <a:buSzTx/>
              <a:buNone/>
              <a:defRPr sz="1394"/>
            </a:pPr>
            <a:r>
              <a:rPr lang="en-US" sz="1900" dirty="0">
                <a:solidFill>
                  <a:schemeClr val="accent1">
                    <a:lumMod val="75000"/>
                  </a:schemeClr>
                </a:solidFill>
              </a:rPr>
              <a:t>We expect to hire two postdocs on FCC PED in 2022, and have submitted 4 FCC projects to the selection committee for CERN's Summer Student </a:t>
            </a:r>
            <a:r>
              <a:rPr lang="en-US" sz="1900" dirty="0" err="1">
                <a:solidFill>
                  <a:schemeClr val="accent1">
                    <a:lumMod val="75000"/>
                  </a:schemeClr>
                </a:solidFill>
              </a:rPr>
              <a:t>programme</a:t>
            </a:r>
            <a:r>
              <a:rPr lang="en-US" sz="1900" dirty="0">
                <a:solidFill>
                  <a:schemeClr val="accent1">
                    <a:lumMod val="75000"/>
                  </a:schemeClr>
                </a:solidFill>
              </a:rPr>
              <a:t>. Our resources for the Scientific Associate (SASS) </a:t>
            </a:r>
            <a:r>
              <a:rPr lang="en-US" sz="1900" dirty="0" err="1">
                <a:solidFill>
                  <a:schemeClr val="accent1">
                    <a:lumMod val="75000"/>
                  </a:schemeClr>
                </a:solidFill>
              </a:rPr>
              <a:t>programme</a:t>
            </a:r>
            <a:r>
              <a:rPr lang="en-US" sz="1900" dirty="0">
                <a:solidFill>
                  <a:schemeClr val="accent1">
                    <a:lumMod val="75000"/>
                  </a:schemeClr>
                </a:solidFill>
              </a:rPr>
              <a:t> allowed us so far to secure a SASS dedicated to FCC starting in March '22 (</a:t>
            </a:r>
            <a:r>
              <a:rPr lang="en-US" sz="1900" dirty="0" err="1">
                <a:solidFill>
                  <a:schemeClr val="accent1">
                    <a:lumMod val="75000"/>
                  </a:schemeClr>
                </a:solidFill>
              </a:rPr>
              <a:t>P.Azzi</a:t>
            </a:r>
            <a:r>
              <a:rPr lang="en-US" sz="1900" dirty="0">
                <a:solidFill>
                  <a:schemeClr val="accent1">
                    <a:lumMod val="75000"/>
                  </a:schemeClr>
                </a:solidFill>
              </a:rPr>
              <a:t>).</a:t>
            </a:r>
          </a:p>
          <a:p>
            <a:pPr marL="0" indent="0" defTabSz="749808">
              <a:lnSpc>
                <a:spcPct val="108000"/>
              </a:lnSpc>
              <a:spcBef>
                <a:spcPts val="400"/>
              </a:spcBef>
              <a:buSzTx/>
              <a:buNone/>
              <a:defRPr sz="1394"/>
            </a:pPr>
            <a:endParaRPr lang="fr-FR" sz="1800" dirty="0">
              <a:solidFill>
                <a:schemeClr val="accent1">
                  <a:lumMod val="75000"/>
                </a:schemeClr>
              </a:solidFill>
            </a:endParaRPr>
          </a:p>
          <a:p>
            <a:pPr marL="0" indent="0" defTabSz="749808">
              <a:lnSpc>
                <a:spcPct val="108000"/>
              </a:lnSpc>
              <a:spcBef>
                <a:spcPts val="400"/>
              </a:spcBef>
              <a:buSzTx/>
              <a:buNone/>
              <a:defRPr sz="1394"/>
            </a:pPr>
            <a:r>
              <a:rPr lang="en-US" sz="1394" dirty="0"/>
              <a:t> </a:t>
            </a:r>
            <a:r>
              <a:rPr lang="en-US" sz="1800" dirty="0"/>
              <a:t>Persons involved at 15% FTE or more in PED activities</a:t>
            </a:r>
          </a:p>
          <a:p>
            <a:pPr marL="457200" lvl="1" indent="0" defTabSz="749808">
              <a:lnSpc>
                <a:spcPct val="108000"/>
              </a:lnSpc>
              <a:spcBef>
                <a:spcPts val="400"/>
              </a:spcBef>
              <a:buNone/>
              <a:defRPr sz="1394"/>
            </a:pPr>
            <a:r>
              <a:rPr lang="fr-FR" sz="1300" dirty="0">
                <a:solidFill>
                  <a:srgbClr val="C00000"/>
                </a:solidFill>
              </a:rPr>
              <a:t>EP:</a:t>
            </a:r>
            <a:br>
              <a:rPr lang="fr-FR" sz="1300" dirty="0">
                <a:solidFill>
                  <a:srgbClr val="C00000"/>
                </a:solidFill>
              </a:rPr>
            </a:br>
            <a:r>
              <a:rPr lang="fr-FR" sz="1300" dirty="0">
                <a:solidFill>
                  <a:srgbClr val="C00000"/>
                </a:solidFill>
              </a:rPr>
              <a:t>Patrick Janot</a:t>
            </a:r>
            <a:br>
              <a:rPr lang="fr-FR" sz="1300" dirty="0">
                <a:solidFill>
                  <a:srgbClr val="C00000"/>
                </a:solidFill>
              </a:rPr>
            </a:br>
            <a:r>
              <a:rPr lang="fr-FR" sz="1300" dirty="0">
                <a:solidFill>
                  <a:srgbClr val="C00000"/>
                </a:solidFill>
              </a:rPr>
              <a:t>David D'</a:t>
            </a:r>
            <a:r>
              <a:rPr lang="fr-FR" sz="1300" dirty="0" err="1">
                <a:solidFill>
                  <a:srgbClr val="C00000"/>
                </a:solidFill>
              </a:rPr>
              <a:t>Enterria</a:t>
            </a:r>
            <a:br>
              <a:rPr lang="fr-FR" sz="1300" dirty="0">
                <a:solidFill>
                  <a:srgbClr val="C00000"/>
                </a:solidFill>
              </a:rPr>
            </a:br>
            <a:r>
              <a:rPr lang="fr-FR" sz="1300" dirty="0">
                <a:solidFill>
                  <a:srgbClr val="C00000"/>
                </a:solidFill>
              </a:rPr>
              <a:t>Emmanuel Perez</a:t>
            </a:r>
            <a:br>
              <a:rPr lang="fr-FR" sz="1300" dirty="0">
                <a:solidFill>
                  <a:srgbClr val="C00000"/>
                </a:solidFill>
              </a:rPr>
            </a:br>
            <a:r>
              <a:rPr lang="fr-FR" sz="1300" dirty="0">
                <a:solidFill>
                  <a:srgbClr val="C00000"/>
                </a:solidFill>
              </a:rPr>
              <a:t>Martin </a:t>
            </a:r>
            <a:r>
              <a:rPr lang="fr-FR" sz="1300" dirty="0" err="1">
                <a:solidFill>
                  <a:srgbClr val="C00000"/>
                </a:solidFill>
              </a:rPr>
              <a:t>Aleksa</a:t>
            </a:r>
            <a:br>
              <a:rPr lang="fr-FR" sz="1300" dirty="0">
                <a:solidFill>
                  <a:srgbClr val="C00000"/>
                </a:solidFill>
              </a:rPr>
            </a:br>
            <a:r>
              <a:rPr lang="fr-FR" sz="1300" dirty="0">
                <a:solidFill>
                  <a:srgbClr val="C00000"/>
                </a:solidFill>
              </a:rPr>
              <a:t>Michele </a:t>
            </a:r>
            <a:r>
              <a:rPr lang="fr-FR" sz="1300" dirty="0" err="1">
                <a:solidFill>
                  <a:srgbClr val="C00000"/>
                </a:solidFill>
              </a:rPr>
              <a:t>Selvaggi</a:t>
            </a:r>
            <a:br>
              <a:rPr lang="fr-FR" sz="1300" dirty="0">
                <a:solidFill>
                  <a:srgbClr val="C00000"/>
                </a:solidFill>
              </a:rPr>
            </a:br>
            <a:r>
              <a:rPr lang="fr-FR" sz="1300" dirty="0" err="1">
                <a:solidFill>
                  <a:srgbClr val="C00000"/>
                </a:solidFill>
              </a:rPr>
              <a:t>Loukas</a:t>
            </a:r>
            <a:r>
              <a:rPr lang="fr-FR" sz="1300" dirty="0">
                <a:solidFill>
                  <a:srgbClr val="C00000"/>
                </a:solidFill>
              </a:rPr>
              <a:t> </a:t>
            </a:r>
            <a:r>
              <a:rPr lang="fr-FR" sz="1300" dirty="0" err="1">
                <a:solidFill>
                  <a:srgbClr val="C00000"/>
                </a:solidFill>
              </a:rPr>
              <a:t>Gouskos</a:t>
            </a:r>
            <a:br>
              <a:rPr lang="fr-FR" sz="1300" dirty="0">
                <a:solidFill>
                  <a:srgbClr val="C00000"/>
                </a:solidFill>
              </a:rPr>
            </a:br>
            <a:r>
              <a:rPr lang="fr-FR" sz="1300" dirty="0">
                <a:solidFill>
                  <a:srgbClr val="C00000"/>
                </a:solidFill>
              </a:rPr>
              <a:t>Anna </a:t>
            </a:r>
            <a:r>
              <a:rPr lang="fr-FR" sz="1300" dirty="0" err="1">
                <a:solidFill>
                  <a:srgbClr val="C00000"/>
                </a:solidFill>
              </a:rPr>
              <a:t>Gaborowska</a:t>
            </a:r>
            <a:br>
              <a:rPr lang="fr-FR" sz="1300" dirty="0">
                <a:solidFill>
                  <a:srgbClr val="C00000"/>
                </a:solidFill>
              </a:rPr>
            </a:br>
            <a:r>
              <a:rPr lang="fr-FR" sz="1300" dirty="0">
                <a:solidFill>
                  <a:srgbClr val="C00000"/>
                </a:solidFill>
              </a:rPr>
              <a:t>Philip </a:t>
            </a:r>
            <a:r>
              <a:rPr lang="fr-FR" sz="1300" dirty="0" err="1">
                <a:solidFill>
                  <a:srgbClr val="C00000"/>
                </a:solidFill>
              </a:rPr>
              <a:t>Roloff</a:t>
            </a:r>
            <a:br>
              <a:rPr lang="fr-FR" sz="1300" dirty="0">
                <a:solidFill>
                  <a:srgbClr val="C00000"/>
                </a:solidFill>
              </a:rPr>
            </a:br>
            <a:r>
              <a:rPr lang="fr-FR" sz="1300" dirty="0">
                <a:solidFill>
                  <a:srgbClr val="C00000"/>
                </a:solidFill>
              </a:rPr>
              <a:t>Andreas </a:t>
            </a:r>
            <a:r>
              <a:rPr lang="fr-FR" sz="1300" dirty="0" err="1">
                <a:solidFill>
                  <a:srgbClr val="C00000"/>
                </a:solidFill>
              </a:rPr>
              <a:t>Salzburger</a:t>
            </a:r>
            <a:br>
              <a:rPr lang="fr-FR" sz="1300" dirty="0">
                <a:solidFill>
                  <a:srgbClr val="C00000"/>
                </a:solidFill>
              </a:rPr>
            </a:br>
            <a:r>
              <a:rPr lang="fr-FR" sz="1300" dirty="0">
                <a:solidFill>
                  <a:srgbClr val="C00000"/>
                </a:solidFill>
              </a:rPr>
              <a:t>Werner </a:t>
            </a:r>
            <a:r>
              <a:rPr lang="fr-FR" sz="1300" dirty="0" err="1">
                <a:solidFill>
                  <a:srgbClr val="C00000"/>
                </a:solidFill>
              </a:rPr>
              <a:t>Riegler</a:t>
            </a:r>
            <a:br>
              <a:rPr lang="fr-FR" sz="1300" dirty="0">
                <a:solidFill>
                  <a:srgbClr val="C00000"/>
                </a:solidFill>
              </a:rPr>
            </a:br>
            <a:r>
              <a:rPr lang="fr-FR" sz="1300" dirty="0">
                <a:solidFill>
                  <a:srgbClr val="C00000"/>
                </a:solidFill>
              </a:rPr>
              <a:t>Patrizia Azzi (SASS)</a:t>
            </a:r>
            <a:br>
              <a:rPr lang="fr-FR" sz="1300" dirty="0">
                <a:solidFill>
                  <a:srgbClr val="C00000"/>
                </a:solidFill>
              </a:rPr>
            </a:br>
            <a:r>
              <a:rPr lang="fr-FR" sz="1300" dirty="0">
                <a:solidFill>
                  <a:srgbClr val="C00000"/>
                </a:solidFill>
              </a:rPr>
              <a:t>+ 2 </a:t>
            </a:r>
            <a:r>
              <a:rPr lang="fr-FR" sz="1300" dirty="0" err="1">
                <a:solidFill>
                  <a:srgbClr val="C00000"/>
                </a:solidFill>
              </a:rPr>
              <a:t>fellows</a:t>
            </a:r>
            <a:r>
              <a:rPr lang="fr-FR" sz="1300" dirty="0">
                <a:solidFill>
                  <a:srgbClr val="C00000"/>
                </a:solidFill>
              </a:rPr>
              <a:t> to </a:t>
            </a:r>
            <a:r>
              <a:rPr lang="fr-FR" sz="1300" dirty="0" err="1">
                <a:solidFill>
                  <a:srgbClr val="C00000"/>
                </a:solidFill>
              </a:rPr>
              <a:t>be</a:t>
            </a:r>
            <a:r>
              <a:rPr lang="fr-FR" sz="1300" dirty="0">
                <a:solidFill>
                  <a:srgbClr val="C00000"/>
                </a:solidFill>
              </a:rPr>
              <a:t> </a:t>
            </a:r>
            <a:r>
              <a:rPr lang="fr-FR" sz="1300" dirty="0" err="1">
                <a:solidFill>
                  <a:srgbClr val="C00000"/>
                </a:solidFill>
              </a:rPr>
              <a:t>hired</a:t>
            </a:r>
            <a:endParaRPr sz="1300" dirty="0">
              <a:solidFill>
                <a:srgbClr val="C00000"/>
              </a:solidFill>
            </a:endParaRPr>
          </a:p>
        </p:txBody>
      </p:sp>
      <p:sp>
        <p:nvSpPr>
          <p:cNvPr id="2" name="Rectangle 1">
            <a:extLst>
              <a:ext uri="{FF2B5EF4-FFF2-40B4-BE49-F238E27FC236}">
                <a16:creationId xmlns:a16="http://schemas.microsoft.com/office/drawing/2014/main" id="{88FB7C5F-8D04-49FB-9379-310550C9C351}"/>
              </a:ext>
            </a:extLst>
          </p:cNvPr>
          <p:cNvSpPr/>
          <p:nvPr/>
        </p:nvSpPr>
        <p:spPr>
          <a:xfrm>
            <a:off x="3521825" y="4339075"/>
            <a:ext cx="6096000" cy="1200329"/>
          </a:xfrm>
          <a:prstGeom prst="rect">
            <a:avLst/>
          </a:prstGeom>
        </p:spPr>
        <p:txBody>
          <a:bodyPr>
            <a:spAutoFit/>
          </a:bodyPr>
          <a:lstStyle/>
          <a:p>
            <a:r>
              <a:rPr lang="en-US" sz="1200" dirty="0">
                <a:solidFill>
                  <a:srgbClr val="500050"/>
                </a:solidFill>
                <a:latin typeface="Calibri (Corps)"/>
              </a:rPr>
              <a:t>TH:</a:t>
            </a:r>
            <a:br>
              <a:rPr lang="en-US" sz="1200" dirty="0">
                <a:latin typeface="Calibri (Corps)"/>
              </a:rPr>
            </a:br>
            <a:r>
              <a:rPr lang="en-US" sz="1200" dirty="0">
                <a:solidFill>
                  <a:srgbClr val="500050"/>
                </a:solidFill>
                <a:latin typeface="Calibri (Corps)"/>
              </a:rPr>
              <a:t>Michelangelo </a:t>
            </a:r>
            <a:r>
              <a:rPr lang="en-US" sz="1200" dirty="0" err="1">
                <a:solidFill>
                  <a:srgbClr val="500050"/>
                </a:solidFill>
                <a:latin typeface="Calibri (Corps)"/>
              </a:rPr>
              <a:t>Mangano</a:t>
            </a:r>
            <a:br>
              <a:rPr lang="en-US" sz="1200" dirty="0">
                <a:latin typeface="Calibri (Corps)"/>
              </a:rPr>
            </a:br>
            <a:r>
              <a:rPr lang="en-US" sz="1200" dirty="0">
                <a:solidFill>
                  <a:srgbClr val="500050"/>
                </a:solidFill>
                <a:latin typeface="Calibri (Corps)"/>
              </a:rPr>
              <a:t>Matthew Mc </a:t>
            </a:r>
            <a:r>
              <a:rPr lang="en-US" sz="1200" dirty="0" err="1">
                <a:solidFill>
                  <a:srgbClr val="500050"/>
                </a:solidFill>
                <a:latin typeface="Calibri (Corps)"/>
              </a:rPr>
              <a:t>Cullough</a:t>
            </a:r>
            <a:br>
              <a:rPr lang="en-US" sz="1200" dirty="0">
                <a:latin typeface="Calibri (Corps)"/>
              </a:rPr>
            </a:br>
            <a:r>
              <a:rPr lang="en-US" sz="1200" dirty="0">
                <a:solidFill>
                  <a:srgbClr val="500050"/>
                </a:solidFill>
                <a:latin typeface="Calibri (Corps)"/>
              </a:rPr>
              <a:t>Johann </a:t>
            </a:r>
            <a:r>
              <a:rPr lang="en-US" sz="1200" dirty="0" err="1">
                <a:solidFill>
                  <a:srgbClr val="500050"/>
                </a:solidFill>
                <a:latin typeface="Calibri (Corps)"/>
              </a:rPr>
              <a:t>Usovitsch</a:t>
            </a:r>
            <a:br>
              <a:rPr lang="en-US" sz="1200" dirty="0">
                <a:latin typeface="Calibri (Corps)"/>
              </a:rPr>
            </a:br>
            <a:r>
              <a:rPr lang="en-US" sz="1200" dirty="0">
                <a:solidFill>
                  <a:srgbClr val="500050"/>
                </a:solidFill>
                <a:latin typeface="Calibri (Corps)"/>
              </a:rPr>
              <a:t>+ several who occasionally write papers</a:t>
            </a:r>
          </a:p>
          <a:p>
            <a:r>
              <a:rPr lang="en-US" sz="1200" dirty="0">
                <a:solidFill>
                  <a:srgbClr val="500050"/>
                </a:solidFill>
                <a:latin typeface="Calibri (Corps)"/>
              </a:rPr>
              <a:t>     - typically BSM - of relevance to FCC</a:t>
            </a:r>
            <a:endParaRPr lang="fr-FR" sz="1200" dirty="0">
              <a:latin typeface="Calibri (Corps)"/>
            </a:endParaRPr>
          </a:p>
        </p:txBody>
      </p:sp>
      <p:sp>
        <p:nvSpPr>
          <p:cNvPr id="3" name="Rectangle 2">
            <a:extLst>
              <a:ext uri="{FF2B5EF4-FFF2-40B4-BE49-F238E27FC236}">
                <a16:creationId xmlns:a16="http://schemas.microsoft.com/office/drawing/2014/main" id="{E9D66F60-91FA-4068-8216-237DD283E02A}"/>
              </a:ext>
            </a:extLst>
          </p:cNvPr>
          <p:cNvSpPr/>
          <p:nvPr/>
        </p:nvSpPr>
        <p:spPr>
          <a:xfrm>
            <a:off x="6638835" y="4162565"/>
            <a:ext cx="6096000" cy="646331"/>
          </a:xfrm>
          <a:prstGeom prst="rect">
            <a:avLst/>
          </a:prstGeom>
        </p:spPr>
        <p:txBody>
          <a:bodyPr>
            <a:spAutoFit/>
          </a:bodyPr>
          <a:lstStyle/>
          <a:p>
            <a:br>
              <a:rPr lang="fr-FR" sz="1200" dirty="0">
                <a:solidFill>
                  <a:srgbClr val="C00000"/>
                </a:solidFill>
                <a:latin typeface="Calibri (Corps)"/>
              </a:rPr>
            </a:br>
            <a:r>
              <a:rPr lang="fr-FR" sz="1200" dirty="0">
                <a:solidFill>
                  <a:srgbClr val="C00000"/>
                </a:solidFill>
                <a:latin typeface="Calibri (Corps)"/>
              </a:rPr>
              <a:t>EP/</a:t>
            </a:r>
            <a:r>
              <a:rPr lang="fr-FR" sz="1200" dirty="0" err="1">
                <a:solidFill>
                  <a:srgbClr val="C00000"/>
                </a:solidFill>
                <a:latin typeface="Calibri (Corps)"/>
              </a:rPr>
              <a:t>SoftWare</a:t>
            </a:r>
            <a:r>
              <a:rPr lang="fr-FR" sz="1200" dirty="0">
                <a:solidFill>
                  <a:srgbClr val="C00000"/>
                </a:solidFill>
                <a:latin typeface="Calibri (Corps)"/>
              </a:rPr>
              <a:t>:</a:t>
            </a:r>
            <a:br>
              <a:rPr lang="fr-FR" sz="1200" dirty="0">
                <a:solidFill>
                  <a:srgbClr val="C00000"/>
                </a:solidFill>
                <a:latin typeface="Calibri (Corps)"/>
              </a:rPr>
            </a:br>
            <a:r>
              <a:rPr lang="fr-FR" sz="1200" dirty="0">
                <a:solidFill>
                  <a:srgbClr val="C00000"/>
                </a:solidFill>
                <a:latin typeface="Calibri (Corps)"/>
              </a:rPr>
              <a:t>Gerri </a:t>
            </a:r>
            <a:r>
              <a:rPr lang="fr-FR" sz="1200" dirty="0" err="1">
                <a:solidFill>
                  <a:srgbClr val="C00000"/>
                </a:solidFill>
                <a:latin typeface="Calibri (Corps)"/>
              </a:rPr>
              <a:t>Ganis</a:t>
            </a:r>
            <a:endParaRPr lang="fr-FR" sz="1200" dirty="0">
              <a:solidFill>
                <a:srgbClr val="C00000"/>
              </a:solidFill>
              <a:latin typeface="Calibri (Corps)"/>
            </a:endParaRPr>
          </a:p>
        </p:txBody>
      </p:sp>
    </p:spTree>
    <p:extLst>
      <p:ext uri="{BB962C8B-B14F-4D97-AF65-F5344CB8AC3E}">
        <p14:creationId xmlns:p14="http://schemas.microsoft.com/office/powerpoint/2010/main" val="1305310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1155468" y="-34931"/>
            <a:ext cx="9716193" cy="766452"/>
          </a:xfrm>
        </p:spPr>
        <p:txBody>
          <a:bodyPr>
            <a:normAutofit/>
          </a:bodyPr>
          <a:lstStyle/>
          <a:p>
            <a:pPr algn="ctr"/>
            <a:r>
              <a:rPr lang="fr-FR" sz="3600" b="1" dirty="0" err="1"/>
              <a:t>Answers</a:t>
            </a:r>
            <a:r>
              <a:rPr lang="fr-FR" sz="3600" b="1" dirty="0"/>
              <a:t> </a:t>
            </a:r>
            <a:r>
              <a:rPr lang="fr-FR" sz="3600" b="1" dirty="0" err="1"/>
              <a:t>without</a:t>
            </a:r>
            <a:r>
              <a:rPr lang="fr-FR" sz="3600" b="1" dirty="0"/>
              <a:t> Slides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940222"/>
            <a:ext cx="11538066" cy="5244443"/>
          </a:xfrm>
        </p:spPr>
        <p:txBody>
          <a:bodyPr>
            <a:noAutofit/>
          </a:bodyPr>
          <a:lstStyle/>
          <a:p>
            <a:pPr marL="0" indent="0">
              <a:buNone/>
            </a:pPr>
            <a:r>
              <a:rPr lang="en-US" sz="1500" dirty="0"/>
              <a:t>There is still no dedicated activity towards FCC in </a:t>
            </a:r>
            <a:r>
              <a:rPr lang="en-US" sz="1500" dirty="0">
                <a:solidFill>
                  <a:srgbClr val="FF0000"/>
                </a:solidFill>
              </a:rPr>
              <a:t>Norway</a:t>
            </a:r>
            <a:r>
              <a:rPr lang="en-US" sz="1500" dirty="0"/>
              <a:t>.</a:t>
            </a:r>
          </a:p>
          <a:p>
            <a:pPr marL="0" indent="0">
              <a:buNone/>
            </a:pPr>
            <a:r>
              <a:rPr lang="en-US" sz="1500" dirty="0"/>
              <a:t>Sincerely yours, Alex Read (Norway)</a:t>
            </a:r>
          </a:p>
          <a:p>
            <a:pPr marL="0" indent="0">
              <a:buNone/>
            </a:pPr>
            <a:r>
              <a:rPr lang="en-US" sz="1500" dirty="0"/>
              <a:t>----------------</a:t>
            </a:r>
          </a:p>
          <a:p>
            <a:pPr marL="0" indent="0">
              <a:buNone/>
            </a:pPr>
            <a:r>
              <a:rPr lang="en-US" sz="1500" dirty="0"/>
              <a:t>In </a:t>
            </a:r>
            <a:r>
              <a:rPr lang="en-US" sz="1500" dirty="0">
                <a:solidFill>
                  <a:srgbClr val="FF0000"/>
                </a:solidFill>
              </a:rPr>
              <a:t>Bulgaria</a:t>
            </a:r>
            <a:r>
              <a:rPr lang="en-US" sz="1500" dirty="0"/>
              <a:t> there is no activity for FCC at the moment.</a:t>
            </a:r>
          </a:p>
          <a:p>
            <a:pPr marL="0" indent="0">
              <a:buNone/>
            </a:pPr>
            <a:r>
              <a:rPr lang="en-US" sz="1500" dirty="0"/>
              <a:t>Best!               </a:t>
            </a:r>
            <a:r>
              <a:rPr lang="en-US" sz="1500" dirty="0" err="1"/>
              <a:t>Plamen</a:t>
            </a:r>
            <a:r>
              <a:rPr lang="en-US" sz="1500" dirty="0"/>
              <a:t> </a:t>
            </a:r>
            <a:r>
              <a:rPr lang="en-US" sz="1500" dirty="0" err="1"/>
              <a:t>Iaydjiev</a:t>
            </a:r>
            <a:endParaRPr lang="en-US" sz="1500" dirty="0"/>
          </a:p>
          <a:p>
            <a:pPr marL="0" indent="0">
              <a:lnSpc>
                <a:spcPct val="120000"/>
              </a:lnSpc>
              <a:spcBef>
                <a:spcPts val="600"/>
              </a:spcBef>
              <a:buNone/>
            </a:pPr>
            <a:r>
              <a:rPr lang="en-US" sz="1500" dirty="0"/>
              <a:t>---------------</a:t>
            </a:r>
          </a:p>
          <a:p>
            <a:pPr marL="0" indent="0">
              <a:buNone/>
            </a:pPr>
            <a:r>
              <a:rPr lang="en-US" sz="1500" dirty="0"/>
              <a:t>There is no dedicated activity for FCC in </a:t>
            </a:r>
            <a:r>
              <a:rPr lang="en-US" sz="1500" dirty="0">
                <a:solidFill>
                  <a:srgbClr val="FF0000"/>
                </a:solidFill>
              </a:rPr>
              <a:t>Israel</a:t>
            </a:r>
            <a:r>
              <a:rPr lang="en-US" sz="1500" dirty="0"/>
              <a:t> at the moment. </a:t>
            </a:r>
          </a:p>
          <a:p>
            <a:pPr marL="0" indent="0">
              <a:buNone/>
            </a:pPr>
            <a:r>
              <a:rPr lang="en-US" sz="1500" dirty="0"/>
              <a:t>Done detector R&amp;D but not within a dedicated FCC activity </a:t>
            </a:r>
          </a:p>
          <a:p>
            <a:pPr marL="0" indent="0">
              <a:buNone/>
            </a:pPr>
            <a:r>
              <a:rPr lang="en-US" sz="1500" dirty="0" err="1"/>
              <a:t>Eilam</a:t>
            </a:r>
            <a:r>
              <a:rPr lang="en-US" sz="1500" dirty="0"/>
              <a:t> Gross</a:t>
            </a:r>
          </a:p>
          <a:p>
            <a:pPr marL="0" indent="0">
              <a:buNone/>
            </a:pPr>
            <a:r>
              <a:rPr lang="en-US" sz="1500" dirty="0"/>
              <a:t>---------------</a:t>
            </a:r>
          </a:p>
          <a:p>
            <a:pPr marL="0" indent="0">
              <a:buNone/>
            </a:pPr>
            <a:r>
              <a:rPr lang="en-US" sz="1500" dirty="0"/>
              <a:t>No dedicated FCC activity to report from </a:t>
            </a:r>
            <a:r>
              <a:rPr lang="en-US" sz="1500" dirty="0">
                <a:solidFill>
                  <a:srgbClr val="FF0000"/>
                </a:solidFill>
              </a:rPr>
              <a:t>Slovenia</a:t>
            </a:r>
            <a:r>
              <a:rPr lang="en-US" sz="1500" dirty="0"/>
              <a:t> for 2020/21. </a:t>
            </a:r>
          </a:p>
          <a:p>
            <a:pPr marL="0" indent="0">
              <a:buNone/>
            </a:pPr>
            <a:r>
              <a:rPr lang="en-US" sz="1500" dirty="0"/>
              <a:t>There is some detector RD towards FCC-</a:t>
            </a:r>
            <a:r>
              <a:rPr lang="en-US" sz="1500" dirty="0" err="1"/>
              <a:t>hh</a:t>
            </a:r>
            <a:r>
              <a:rPr lang="en-US" sz="1500" dirty="0"/>
              <a:t>, beyond that all resources are allocated to (HL-)LHC and Belle2.</a:t>
            </a:r>
          </a:p>
          <a:p>
            <a:pPr marL="0" indent="0">
              <a:buNone/>
            </a:pPr>
            <a:r>
              <a:rPr lang="en-US" sz="1500" dirty="0"/>
              <a:t>Best, Marko </a:t>
            </a:r>
            <a:r>
              <a:rPr lang="en-US" sz="1500" dirty="0" err="1"/>
              <a:t>Mirkuz</a:t>
            </a:r>
            <a:endParaRPr lang="en-US" sz="1500" dirty="0"/>
          </a:p>
          <a:p>
            <a:pPr marL="0" indent="0">
              <a:buNone/>
            </a:pPr>
            <a:r>
              <a:rPr lang="en-US" sz="1500" dirty="0"/>
              <a:t>-----------------</a:t>
            </a:r>
          </a:p>
          <a:p>
            <a:pPr marL="0" indent="0">
              <a:buNone/>
            </a:pPr>
            <a:r>
              <a:rPr lang="en-US" sz="1500" dirty="0"/>
              <a:t>We </a:t>
            </a:r>
            <a:r>
              <a:rPr lang="en-US" sz="1500" dirty="0">
                <a:solidFill>
                  <a:srgbClr val="FF0000"/>
                </a:solidFill>
              </a:rPr>
              <a:t>(Pakistan) </a:t>
            </a:r>
            <a:r>
              <a:rPr lang="en-US" sz="1500" dirty="0"/>
              <a:t>have nothing new to report.</a:t>
            </a:r>
          </a:p>
          <a:p>
            <a:pPr marL="0" indent="0">
              <a:buNone/>
            </a:pPr>
            <a:r>
              <a:rPr lang="en-US" sz="1500" dirty="0"/>
              <a:t>Best regards — Hafeez </a:t>
            </a:r>
            <a:r>
              <a:rPr lang="en-US" sz="1500" dirty="0" err="1"/>
              <a:t>Hoorani</a:t>
            </a:r>
            <a:endParaRPr lang="en-US" sz="1500" dirty="0"/>
          </a:p>
          <a:p>
            <a:pPr marL="0" indent="0">
              <a:buNone/>
            </a:pPr>
            <a:endParaRPr lang="en-US" sz="1500" dirty="0"/>
          </a:p>
          <a:p>
            <a:pPr marL="0" indent="0">
              <a:buNone/>
            </a:pPr>
            <a:endParaRPr lang="en-US" sz="1500" dirty="0"/>
          </a:p>
          <a:p>
            <a:pPr marL="0" indent="0">
              <a:lnSpc>
                <a:spcPct val="120000"/>
              </a:lnSpc>
              <a:spcBef>
                <a:spcPts val="600"/>
              </a:spcBef>
              <a:buNone/>
            </a:pPr>
            <a:endParaRPr lang="en-US" sz="1500" dirty="0"/>
          </a:p>
          <a:p>
            <a:pPr marL="0" indent="0">
              <a:lnSpc>
                <a:spcPct val="120000"/>
              </a:lnSpc>
              <a:spcBef>
                <a:spcPts val="600"/>
              </a:spcBef>
              <a:buNone/>
            </a:pPr>
            <a:endParaRPr lang="en-US" sz="1500" dirty="0"/>
          </a:p>
          <a:p>
            <a:pPr marL="0" indent="0">
              <a:lnSpc>
                <a:spcPct val="120000"/>
              </a:lnSpc>
              <a:spcBef>
                <a:spcPts val="600"/>
              </a:spcBef>
              <a:buNone/>
            </a:pPr>
            <a:endParaRPr lang="en-US" sz="1500" dirty="0"/>
          </a:p>
          <a:p>
            <a:pPr marL="0" indent="0">
              <a:lnSpc>
                <a:spcPct val="120000"/>
              </a:lnSpc>
              <a:spcBef>
                <a:spcPts val="600"/>
              </a:spcBef>
              <a:buNone/>
            </a:pPr>
            <a:endParaRPr lang="en-US" sz="1500" dirty="0"/>
          </a:p>
        </p:txBody>
      </p:sp>
    </p:spTree>
    <p:extLst>
      <p:ext uri="{BB962C8B-B14F-4D97-AF65-F5344CB8AC3E}">
        <p14:creationId xmlns:p14="http://schemas.microsoft.com/office/powerpoint/2010/main" val="2563832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323BC46-8BD1-4EB9-9390-7C8ACA0E8EA9}"/>
              </a:ext>
            </a:extLst>
          </p:cNvPr>
          <p:cNvSpPr>
            <a:spLocks noGrp="1"/>
          </p:cNvSpPr>
          <p:nvPr>
            <p:ph idx="1"/>
          </p:nvPr>
        </p:nvSpPr>
        <p:spPr>
          <a:xfrm>
            <a:off x="588818" y="1055524"/>
            <a:ext cx="10515600" cy="4351338"/>
          </a:xfrm>
        </p:spPr>
        <p:txBody>
          <a:bodyPr>
            <a:normAutofit/>
          </a:bodyPr>
          <a:lstStyle/>
          <a:p>
            <a:pPr marL="0" indent="0">
              <a:buNone/>
            </a:pPr>
            <a:r>
              <a:rPr lang="en-US" sz="1500" dirty="0"/>
              <a:t>For </a:t>
            </a:r>
            <a:r>
              <a:rPr lang="en-US" sz="1500" dirty="0">
                <a:solidFill>
                  <a:srgbClr val="FF0000"/>
                </a:solidFill>
              </a:rPr>
              <a:t>Hungary,</a:t>
            </a:r>
            <a:r>
              <a:rPr lang="en-US" sz="1500" dirty="0"/>
              <a:t> Daniel </a:t>
            </a:r>
            <a:r>
              <a:rPr lang="en-US" sz="1500" dirty="0" err="1"/>
              <a:t>Barna</a:t>
            </a:r>
            <a:r>
              <a:rPr lang="en-US" sz="1500" dirty="0"/>
              <a:t> reported his group's intense R&amp;D activities related to FCC.</a:t>
            </a:r>
            <a:br>
              <a:rPr lang="en-US" sz="1500" dirty="0"/>
            </a:br>
            <a:r>
              <a:rPr lang="en-US" sz="1500" dirty="0"/>
              <a:t>1. His group is working on the Sushi septum magnet   (the prototype will be tested in September in </a:t>
            </a:r>
            <a:r>
              <a:rPr lang="en-US" sz="1500" dirty="0" err="1"/>
              <a:t>Sweeden</a:t>
            </a:r>
            <a:r>
              <a:rPr lang="en-US" sz="1500" dirty="0"/>
              <a:t>).</a:t>
            </a:r>
          </a:p>
          <a:p>
            <a:pPr marL="0" indent="0">
              <a:buNone/>
            </a:pPr>
            <a:r>
              <a:rPr lang="en-US" sz="1500" dirty="0"/>
              <a:t>2.  A collaboration was started on CCT magnets with </a:t>
            </a:r>
            <a:r>
              <a:rPr lang="en-US" sz="1500" dirty="0">
                <a:solidFill>
                  <a:srgbClr val="FF0000"/>
                </a:solidFill>
              </a:rPr>
              <a:t>Hungarian</a:t>
            </a:r>
            <a:r>
              <a:rPr lang="en-US" sz="1500" dirty="0"/>
              <a:t> contribution.</a:t>
            </a:r>
            <a:br>
              <a:rPr lang="en-US" sz="1500" dirty="0"/>
            </a:br>
            <a:r>
              <a:rPr lang="en-US" sz="1500" dirty="0"/>
              <a:t>     We are not working directly on FCC Detectors.</a:t>
            </a:r>
            <a:br>
              <a:rPr lang="en-US" sz="1500" dirty="0"/>
            </a:br>
            <a:r>
              <a:rPr lang="en-US" sz="1500" dirty="0"/>
              <a:t>Best Regard,  Peter </a:t>
            </a:r>
            <a:r>
              <a:rPr lang="en-US" sz="1500" dirty="0" err="1"/>
              <a:t>Levai</a:t>
            </a:r>
            <a:r>
              <a:rPr lang="en-US" sz="1500" dirty="0"/>
              <a:t> (director of Wigner RCP)</a:t>
            </a:r>
          </a:p>
          <a:p>
            <a:pPr marL="0" indent="0">
              <a:buNone/>
            </a:pPr>
            <a:r>
              <a:rPr lang="en-US" sz="1500" dirty="0"/>
              <a:t>---------------------------</a:t>
            </a:r>
          </a:p>
          <a:p>
            <a:pPr marL="0" indent="0">
              <a:buNone/>
            </a:pPr>
            <a:r>
              <a:rPr lang="en-US" sz="1500" dirty="0"/>
              <a:t>At the moment there is still no official activity in </a:t>
            </a:r>
            <a:r>
              <a:rPr lang="en-US" sz="1500" dirty="0">
                <a:solidFill>
                  <a:srgbClr val="FF0000"/>
                </a:solidFill>
              </a:rPr>
              <a:t>Cyprus</a:t>
            </a:r>
            <a:r>
              <a:rPr lang="en-US" sz="1500" dirty="0"/>
              <a:t> on the FCC .</a:t>
            </a:r>
            <a:br>
              <a:rPr lang="en-US" sz="1500" dirty="0"/>
            </a:br>
            <a:r>
              <a:rPr lang="en-US" sz="1500" dirty="0"/>
              <a:t>Best regards, </a:t>
            </a:r>
            <a:r>
              <a:rPr lang="en-US" sz="1500" dirty="0" err="1"/>
              <a:t>Panos</a:t>
            </a:r>
            <a:r>
              <a:rPr lang="en-US" sz="1500" dirty="0"/>
              <a:t> </a:t>
            </a:r>
            <a:r>
              <a:rPr lang="en-US" sz="1500" dirty="0" err="1"/>
              <a:t>Razis</a:t>
            </a:r>
            <a:endParaRPr lang="en-US" sz="1500" dirty="0"/>
          </a:p>
          <a:p>
            <a:pPr marL="0" indent="0">
              <a:buNone/>
            </a:pPr>
            <a:r>
              <a:rPr lang="en-US" sz="1500" dirty="0"/>
              <a:t>----------------------------</a:t>
            </a:r>
          </a:p>
          <a:p>
            <a:pPr marL="0" indent="0">
              <a:buNone/>
            </a:pPr>
            <a:r>
              <a:rPr lang="en-US" sz="1500" dirty="0"/>
              <a:t>As at the time of the previous status report, </a:t>
            </a:r>
            <a:r>
              <a:rPr lang="en-US" sz="1500" dirty="0">
                <a:solidFill>
                  <a:srgbClr val="FF0000"/>
                </a:solidFill>
              </a:rPr>
              <a:t>Greece </a:t>
            </a:r>
            <a:r>
              <a:rPr lang="en-US" sz="1500" dirty="0"/>
              <a:t>has no dedicated FCC activity yet. </a:t>
            </a:r>
          </a:p>
          <a:p>
            <a:pPr marL="0" indent="0">
              <a:buNone/>
            </a:pPr>
            <a:r>
              <a:rPr lang="en-US" sz="1500" dirty="0"/>
              <a:t>While there is interest, resources are stretched with the current physics program (LHC+HL-LHC).</a:t>
            </a:r>
          </a:p>
          <a:p>
            <a:pPr marL="0" indent="0">
              <a:buNone/>
            </a:pPr>
            <a:r>
              <a:rPr lang="en-US" sz="1500" dirty="0"/>
              <a:t>Best, Paris </a:t>
            </a:r>
            <a:r>
              <a:rPr lang="en-US" sz="1500" dirty="0" err="1"/>
              <a:t>Sphicas</a:t>
            </a:r>
            <a:endParaRPr lang="en-US" sz="1500" dirty="0"/>
          </a:p>
          <a:p>
            <a:pPr marL="0" indent="0">
              <a:buNone/>
            </a:pPr>
            <a:r>
              <a:rPr lang="fr-FR" sz="1500" dirty="0"/>
              <a:t>----------------------------------</a:t>
            </a:r>
          </a:p>
        </p:txBody>
      </p:sp>
      <p:sp>
        <p:nvSpPr>
          <p:cNvPr id="6" name="Titre 1">
            <a:extLst>
              <a:ext uri="{FF2B5EF4-FFF2-40B4-BE49-F238E27FC236}">
                <a16:creationId xmlns:a16="http://schemas.microsoft.com/office/drawing/2014/main" id="{359D8A5D-CE2A-4DBE-8BD4-84372120C201}"/>
              </a:ext>
            </a:extLst>
          </p:cNvPr>
          <p:cNvSpPr>
            <a:spLocks noGrp="1"/>
          </p:cNvSpPr>
          <p:nvPr>
            <p:ph type="title"/>
          </p:nvPr>
        </p:nvSpPr>
        <p:spPr>
          <a:xfrm>
            <a:off x="1155468" y="-43244"/>
            <a:ext cx="9716193" cy="766452"/>
          </a:xfrm>
        </p:spPr>
        <p:txBody>
          <a:bodyPr>
            <a:normAutofit/>
          </a:bodyPr>
          <a:lstStyle/>
          <a:p>
            <a:pPr algn="ctr"/>
            <a:r>
              <a:rPr lang="fr-FR" sz="3600" b="1" dirty="0" err="1"/>
              <a:t>Answers</a:t>
            </a:r>
            <a:r>
              <a:rPr lang="fr-FR" sz="3600" b="1" dirty="0"/>
              <a:t> </a:t>
            </a:r>
            <a:r>
              <a:rPr lang="fr-FR" sz="3600" b="1" dirty="0" err="1"/>
              <a:t>without</a:t>
            </a:r>
            <a:r>
              <a:rPr lang="fr-FR" sz="3600" b="1" dirty="0"/>
              <a:t> Slides  (2)</a:t>
            </a:r>
          </a:p>
        </p:txBody>
      </p:sp>
    </p:spTree>
    <p:extLst>
      <p:ext uri="{BB962C8B-B14F-4D97-AF65-F5344CB8AC3E}">
        <p14:creationId xmlns:p14="http://schemas.microsoft.com/office/powerpoint/2010/main" val="549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a:t> </a:t>
            </a:r>
            <a:r>
              <a:rPr lang="fr-FR" sz="3600" b="1" dirty="0" err="1"/>
              <a:t>Korea</a:t>
            </a:r>
            <a:r>
              <a:rPr lang="fr-FR" sz="3600" b="1" dirty="0"/>
              <a:t> (1)</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940222"/>
            <a:ext cx="11538066" cy="5244443"/>
          </a:xfrm>
        </p:spPr>
        <p:txBody>
          <a:bodyPr>
            <a:normAutofit lnSpcReduction="10000"/>
          </a:bodyPr>
          <a:lstStyle/>
          <a:p>
            <a:pPr marL="0" indent="0">
              <a:lnSpc>
                <a:spcPct val="120000"/>
              </a:lnSpc>
              <a:spcBef>
                <a:spcPts val="600"/>
              </a:spcBef>
              <a:buNone/>
            </a:pPr>
            <a:r>
              <a:rPr lang="en-US" sz="1900" dirty="0"/>
              <a:t>What were the Physics-</a:t>
            </a:r>
            <a:r>
              <a:rPr lang="en-US" sz="1900" dirty="0" err="1"/>
              <a:t>Expts</a:t>
            </a:r>
            <a:r>
              <a:rPr lang="en-US" sz="1900" dirty="0"/>
              <a:t> and Detectors (PED)  Activities in 2021  in your country (type and FTE) ?</a:t>
            </a:r>
          </a:p>
          <a:p>
            <a:pPr marL="457200" indent="-457200">
              <a:lnSpc>
                <a:spcPct val="120000"/>
              </a:lnSpc>
              <a:spcBef>
                <a:spcPts val="600"/>
              </a:spcBef>
              <a:buAutoNum type="alphaUcParenR"/>
            </a:pPr>
            <a:r>
              <a:rPr lang="en-US" sz="1900" dirty="0">
                <a:solidFill>
                  <a:schemeClr val="accent5">
                    <a:lumMod val="75000"/>
                  </a:schemeClr>
                </a:solidFill>
              </a:rPr>
              <a:t>We were quite active as follows.</a:t>
            </a:r>
          </a:p>
          <a:p>
            <a:pPr>
              <a:lnSpc>
                <a:spcPct val="120000"/>
              </a:lnSpc>
              <a:spcBef>
                <a:spcPts val="600"/>
              </a:spcBef>
              <a:buFontTx/>
              <a:buChar char="-"/>
            </a:pPr>
            <a:r>
              <a:rPr lang="en-US" sz="1900" dirty="0">
                <a:solidFill>
                  <a:schemeClr val="accent5">
                    <a:lumMod val="75000"/>
                  </a:schemeClr>
                </a:solidFill>
              </a:rPr>
              <a:t>Form Korea Future Collider Consortium (KFCC): more than 50 physicists have joined</a:t>
            </a:r>
          </a:p>
          <a:p>
            <a:pPr>
              <a:lnSpc>
                <a:spcPct val="120000"/>
              </a:lnSpc>
              <a:spcBef>
                <a:spcPts val="600"/>
              </a:spcBef>
              <a:buFontTx/>
              <a:buChar char="-"/>
            </a:pPr>
            <a:r>
              <a:rPr lang="en-US" sz="1900" dirty="0">
                <a:solidFill>
                  <a:schemeClr val="accent5">
                    <a:lumMod val="75000"/>
                  </a:schemeClr>
                </a:solidFill>
              </a:rPr>
              <a:t>4 dedicated workshops under KFCC organization were held with domestic and international invited speakers</a:t>
            </a:r>
          </a:p>
          <a:p>
            <a:pPr marL="457200" indent="-457200">
              <a:lnSpc>
                <a:spcPct val="120000"/>
              </a:lnSpc>
              <a:spcBef>
                <a:spcPts val="600"/>
              </a:spcBef>
              <a:buAutoNum type="arabicPeriod"/>
            </a:pPr>
            <a:r>
              <a:rPr lang="en-US" sz="1900" dirty="0">
                <a:solidFill>
                  <a:schemeClr val="accent5">
                    <a:lumMod val="75000"/>
                  </a:schemeClr>
                </a:solidFill>
              </a:rPr>
              <a:t>kick-off workshop (Feb. 25, 2021): overview of FCC project, physics, and detector</a:t>
            </a:r>
          </a:p>
          <a:p>
            <a:pPr marL="457200" indent="-457200">
              <a:lnSpc>
                <a:spcPct val="120000"/>
              </a:lnSpc>
              <a:spcBef>
                <a:spcPts val="600"/>
              </a:spcBef>
              <a:buAutoNum type="arabicPeriod"/>
            </a:pPr>
            <a:r>
              <a:rPr lang="en-US" sz="1900" dirty="0">
                <a:solidFill>
                  <a:schemeClr val="accent5">
                    <a:lumMod val="75000"/>
                  </a:schemeClr>
                </a:solidFill>
              </a:rPr>
              <a:t>Summer workshop (Aug. 26-27, 2021): discuss local activities &amp; funding idea, interesting topics etc. </a:t>
            </a:r>
          </a:p>
          <a:p>
            <a:pPr marL="457200" indent="-457200">
              <a:lnSpc>
                <a:spcPct val="120000"/>
              </a:lnSpc>
              <a:spcBef>
                <a:spcPts val="600"/>
              </a:spcBef>
              <a:buAutoNum type="arabicPeriod"/>
            </a:pPr>
            <a:r>
              <a:rPr lang="en-US" sz="1900" dirty="0">
                <a:solidFill>
                  <a:schemeClr val="accent5">
                    <a:lumMod val="75000"/>
                  </a:schemeClr>
                </a:solidFill>
              </a:rPr>
              <a:t>Fall workshop (Nov. 12 – 14, 2021): strategic discussion for future roadmap</a:t>
            </a:r>
          </a:p>
          <a:p>
            <a:pPr marL="457200" indent="-457200">
              <a:lnSpc>
                <a:spcPct val="120000"/>
              </a:lnSpc>
              <a:spcBef>
                <a:spcPts val="600"/>
              </a:spcBef>
              <a:buAutoNum type="arabicPeriod"/>
            </a:pPr>
            <a:r>
              <a:rPr lang="en-US" sz="1900" dirty="0">
                <a:solidFill>
                  <a:schemeClr val="accent5">
                    <a:lumMod val="75000"/>
                  </a:schemeClr>
                </a:solidFill>
              </a:rPr>
              <a:t>Winter workshop (Jan. 6– 8, 2022): discuss overview &amp; interesting physics topics for FCC projects</a:t>
            </a:r>
          </a:p>
          <a:p>
            <a:pPr>
              <a:lnSpc>
                <a:spcPct val="120000"/>
              </a:lnSpc>
              <a:spcBef>
                <a:spcPts val="600"/>
              </a:spcBef>
              <a:buFontTx/>
              <a:buChar char="-"/>
            </a:pPr>
            <a:r>
              <a:rPr lang="en-US" sz="1900" dirty="0">
                <a:solidFill>
                  <a:schemeClr val="accent5">
                    <a:lumMod val="75000"/>
                  </a:schemeClr>
                </a:solidFill>
              </a:rPr>
              <a:t>Development on dual-readout calorimeter R&amp;D under IDEA detector concept</a:t>
            </a:r>
          </a:p>
          <a:p>
            <a:pPr>
              <a:lnSpc>
                <a:spcPct val="120000"/>
              </a:lnSpc>
              <a:spcBef>
                <a:spcPts val="600"/>
              </a:spcBef>
              <a:buFont typeface="Symbol" pitchFamily="2" charset="2"/>
              <a:buChar char="Þ"/>
            </a:pPr>
            <a:r>
              <a:rPr lang="en-US" sz="1900" dirty="0">
                <a:solidFill>
                  <a:schemeClr val="accent5">
                    <a:lumMod val="75000"/>
                  </a:schemeClr>
                </a:solidFill>
              </a:rPr>
              <a:t> building prototype detector with various R&amp;D and engineering points</a:t>
            </a:r>
          </a:p>
          <a:p>
            <a:pPr>
              <a:lnSpc>
                <a:spcPct val="120000"/>
              </a:lnSpc>
              <a:spcBef>
                <a:spcPts val="600"/>
              </a:spcBef>
              <a:buFont typeface="Symbol" pitchFamily="2" charset="2"/>
              <a:buChar char="Þ"/>
            </a:pPr>
            <a:r>
              <a:rPr lang="en-US" sz="1900" dirty="0">
                <a:solidFill>
                  <a:schemeClr val="accent5">
                    <a:lumMod val="75000"/>
                  </a:schemeClr>
                </a:solidFill>
              </a:rPr>
              <a:t> 5-year secured national funding: total $2M (2020 – 2024)</a:t>
            </a:r>
          </a:p>
          <a:p>
            <a:pPr>
              <a:lnSpc>
                <a:spcPct val="120000"/>
              </a:lnSpc>
              <a:spcBef>
                <a:spcPts val="600"/>
              </a:spcBef>
              <a:buFontTx/>
              <a:buChar char="-"/>
            </a:pPr>
            <a:r>
              <a:rPr lang="en-US" sz="1900" dirty="0">
                <a:solidFill>
                  <a:schemeClr val="accent5">
                    <a:lumMod val="75000"/>
                  </a:schemeClr>
                </a:solidFill>
              </a:rPr>
              <a:t>It’s difficult to estimate FTE for our activities but at least for the dual-readout calorimeter R&amp;D approximately</a:t>
            </a:r>
          </a:p>
          <a:p>
            <a:pPr lvl="1">
              <a:lnSpc>
                <a:spcPct val="120000"/>
              </a:lnSpc>
              <a:spcBef>
                <a:spcPts val="600"/>
              </a:spcBef>
              <a:buFontTx/>
              <a:buChar char="-"/>
            </a:pPr>
            <a:r>
              <a:rPr lang="en-US" sz="1500" dirty="0">
                <a:solidFill>
                  <a:schemeClr val="accent5">
                    <a:lumMod val="75000"/>
                  </a:schemeClr>
                </a:solidFill>
              </a:rPr>
              <a:t>3 faculties (0.9 FTE), 3 postdocs (1.2 FTE), 10 graduate students (3.0 FTE), 5 undergraduate internship (1.0 FTE)</a:t>
            </a:r>
          </a:p>
          <a:p>
            <a:pPr marL="0" indent="0">
              <a:lnSpc>
                <a:spcPct val="120000"/>
              </a:lnSpc>
              <a:spcBef>
                <a:spcPts val="600"/>
              </a:spcBef>
              <a:buNone/>
            </a:pPr>
            <a:endParaRPr lang="en-US" sz="19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
        <p:nvSpPr>
          <p:cNvPr id="4" name="Rectangle 3">
            <a:extLst>
              <a:ext uri="{FF2B5EF4-FFF2-40B4-BE49-F238E27FC236}">
                <a16:creationId xmlns:a16="http://schemas.microsoft.com/office/drawing/2014/main" id="{8B469E0B-3C6C-4DD5-97A6-1CFF01920AB3}"/>
              </a:ext>
            </a:extLst>
          </p:cNvPr>
          <p:cNvSpPr/>
          <p:nvPr/>
        </p:nvSpPr>
        <p:spPr>
          <a:xfrm>
            <a:off x="9698744" y="0"/>
            <a:ext cx="3461460" cy="338554"/>
          </a:xfrm>
          <a:prstGeom prst="rect">
            <a:avLst/>
          </a:prstGeom>
        </p:spPr>
        <p:txBody>
          <a:bodyPr wrap="square">
            <a:spAutoFit/>
          </a:bodyPr>
          <a:lstStyle/>
          <a:p>
            <a:r>
              <a:rPr lang="en-US" sz="1600" dirty="0" err="1"/>
              <a:t>Pyungwon</a:t>
            </a:r>
            <a:r>
              <a:rPr lang="en-US" sz="1600" dirty="0"/>
              <a:t> Ko, </a:t>
            </a:r>
            <a:r>
              <a:rPr lang="en-US" sz="1600" dirty="0" err="1"/>
              <a:t>Hwidong</a:t>
            </a:r>
            <a:r>
              <a:rPr lang="en-US" sz="1600" dirty="0"/>
              <a:t> </a:t>
            </a:r>
            <a:r>
              <a:rPr lang="en-US" sz="1600" dirty="0" err="1"/>
              <a:t>Yoo</a:t>
            </a:r>
            <a:r>
              <a:rPr lang="en-US" sz="1600" dirty="0"/>
              <a:t> </a:t>
            </a:r>
            <a:endParaRPr lang="fr-FR" sz="1600" dirty="0"/>
          </a:p>
        </p:txBody>
      </p:sp>
    </p:spTree>
    <p:extLst>
      <p:ext uri="{BB962C8B-B14F-4D97-AF65-F5344CB8AC3E}">
        <p14:creationId xmlns:p14="http://schemas.microsoft.com/office/powerpoint/2010/main" val="33325110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Korea</a:t>
            </a:r>
            <a:r>
              <a:rPr lang="fr-FR" sz="3600" b="1" dirty="0"/>
              <a:t> (2)</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940222"/>
            <a:ext cx="11538066" cy="5244443"/>
          </a:xfrm>
        </p:spPr>
        <p:txBody>
          <a:bodyPr>
            <a:normAutofit fontScale="92500" lnSpcReduction="20000"/>
          </a:bodyPr>
          <a:lstStyle/>
          <a:p>
            <a:pPr marL="0" indent="0">
              <a:lnSpc>
                <a:spcPct val="120000"/>
              </a:lnSpc>
              <a:spcBef>
                <a:spcPts val="600"/>
              </a:spcBef>
              <a:buNone/>
            </a:pPr>
            <a:r>
              <a:rPr lang="en-US" sz="1900" dirty="0"/>
              <a:t>What is the situation with the MOU and Addenda for your country ? </a:t>
            </a:r>
          </a:p>
          <a:p>
            <a:pPr marL="0" indent="0">
              <a:lnSpc>
                <a:spcPct val="120000"/>
              </a:lnSpc>
              <a:spcBef>
                <a:spcPts val="600"/>
              </a:spcBef>
              <a:buNone/>
            </a:pPr>
            <a:r>
              <a:rPr lang="en-US" sz="1900" dirty="0">
                <a:solidFill>
                  <a:schemeClr val="accent5">
                    <a:lumMod val="75000"/>
                  </a:schemeClr>
                </a:solidFill>
              </a:rPr>
              <a:t>A) 5 institutions since 2016: </a:t>
            </a:r>
            <a:r>
              <a:rPr lang="en-US" sz="1900" dirty="0" err="1">
                <a:solidFill>
                  <a:schemeClr val="accent5">
                    <a:lumMod val="75000"/>
                  </a:schemeClr>
                </a:solidFill>
              </a:rPr>
              <a:t>Gangneung-Wonju</a:t>
            </a:r>
            <a:r>
              <a:rPr lang="en-US" sz="1900" dirty="0">
                <a:solidFill>
                  <a:schemeClr val="accent5">
                    <a:lumMod val="75000"/>
                  </a:schemeClr>
                </a:solidFill>
              </a:rPr>
              <a:t> National University, KAIST, KIAS, Korea University (Seoul, </a:t>
            </a:r>
            <a:r>
              <a:rPr lang="en-US" sz="1900" dirty="0" err="1">
                <a:solidFill>
                  <a:schemeClr val="accent5">
                    <a:lumMod val="75000"/>
                  </a:schemeClr>
                </a:solidFill>
              </a:rPr>
              <a:t>Sejong</a:t>
            </a:r>
            <a:r>
              <a:rPr lang="en-US" sz="1900" dirty="0">
                <a:solidFill>
                  <a:schemeClr val="accent5">
                    <a:lumMod val="75000"/>
                  </a:schemeClr>
                </a:solidFill>
              </a:rPr>
              <a:t>)</a:t>
            </a:r>
          </a:p>
          <a:p>
            <a:pPr marL="0" indent="0">
              <a:lnSpc>
                <a:spcPct val="120000"/>
              </a:lnSpc>
              <a:spcBef>
                <a:spcPts val="600"/>
              </a:spcBef>
              <a:buNone/>
            </a:pPr>
            <a:r>
              <a:rPr lang="en-US" sz="1900" dirty="0">
                <a:solidFill>
                  <a:schemeClr val="accent5">
                    <a:lumMod val="75000"/>
                  </a:schemeClr>
                </a:solidFill>
              </a:rPr>
              <a:t>We had an informal meeting with CERN FCC management team at Sep. 3, 2021 (</a:t>
            </a:r>
            <a:r>
              <a:rPr lang="en-US" sz="1900" dirty="0">
                <a:solidFill>
                  <a:schemeClr val="accent5">
                    <a:lumMod val="75000"/>
                  </a:schemeClr>
                </a:solidFill>
                <a:hlinkClick r:id="rId2">
                  <a:extLst>
                    <a:ext uri="{A12FA001-AC4F-418D-AE19-62706E023703}">
                      <ahyp:hlinkClr xmlns:ahyp="http://schemas.microsoft.com/office/drawing/2018/hyperlinkcolor" val="tx"/>
                    </a:ext>
                  </a:extLst>
                </a:hlinkClick>
              </a:rPr>
              <a:t>https://indico.cern.ch/event/1065948/</a:t>
            </a:r>
            <a:r>
              <a:rPr lang="en-US" sz="1900" dirty="0">
                <a:solidFill>
                  <a:schemeClr val="accent5">
                    <a:lumMod val="75000"/>
                  </a:schemeClr>
                </a:solidFill>
              </a:rPr>
              <a:t>) and more institutions with MOU and Addendum are under discussion</a:t>
            </a:r>
          </a:p>
          <a:p>
            <a:pPr marL="0" indent="0">
              <a:lnSpc>
                <a:spcPct val="120000"/>
              </a:lnSpc>
              <a:spcBef>
                <a:spcPts val="600"/>
              </a:spcBef>
              <a:buNone/>
            </a:pPr>
            <a:endParaRPr lang="en-US" sz="1900" dirty="0"/>
          </a:p>
          <a:p>
            <a:pPr marL="0" indent="0">
              <a:lnSpc>
                <a:spcPct val="120000"/>
              </a:lnSpc>
              <a:spcBef>
                <a:spcPts val="600"/>
              </a:spcBef>
              <a:buNone/>
            </a:pPr>
            <a:r>
              <a:rPr lang="en-US" sz="1900" dirty="0"/>
              <a:t>Are there commitments related to PED ?</a:t>
            </a:r>
          </a:p>
          <a:p>
            <a:pPr marL="0" indent="0">
              <a:lnSpc>
                <a:spcPct val="120000"/>
              </a:lnSpc>
              <a:spcBef>
                <a:spcPts val="600"/>
              </a:spcBef>
              <a:buNone/>
            </a:pPr>
            <a:r>
              <a:rPr lang="en-US" sz="1900" dirty="0">
                <a:solidFill>
                  <a:schemeClr val="accent5">
                    <a:lumMod val="75000"/>
                  </a:schemeClr>
                </a:solidFill>
              </a:rPr>
              <a:t>A) </a:t>
            </a:r>
            <a:r>
              <a:rPr lang="en-US" sz="1900" dirty="0" err="1">
                <a:solidFill>
                  <a:schemeClr val="accent5">
                    <a:lumMod val="75000"/>
                  </a:schemeClr>
                </a:solidFill>
              </a:rPr>
              <a:t>Gangneung-Wonju</a:t>
            </a:r>
            <a:r>
              <a:rPr lang="en-US" sz="1900" dirty="0">
                <a:solidFill>
                  <a:schemeClr val="accent5">
                    <a:lumMod val="75000"/>
                  </a:schemeClr>
                </a:solidFill>
              </a:rPr>
              <a:t> National University, KAIST, KIAS, Korea University (Seoul)</a:t>
            </a:r>
          </a:p>
          <a:p>
            <a:pPr marL="0" indent="0">
              <a:lnSpc>
                <a:spcPct val="120000"/>
              </a:lnSpc>
              <a:spcBef>
                <a:spcPts val="600"/>
              </a:spcBef>
              <a:buNone/>
            </a:pPr>
            <a:endParaRPr lang="en-US" sz="1900" dirty="0"/>
          </a:p>
          <a:p>
            <a:pPr marL="0" indent="0">
              <a:lnSpc>
                <a:spcPct val="120000"/>
              </a:lnSpc>
              <a:spcBef>
                <a:spcPts val="600"/>
              </a:spcBef>
              <a:buNone/>
            </a:pPr>
            <a:r>
              <a:rPr lang="en-US" sz="1900" dirty="0"/>
              <a:t>Relations between PED and the Accelerator community working on FCC ?</a:t>
            </a:r>
          </a:p>
          <a:p>
            <a:pPr marL="457200" indent="-457200">
              <a:lnSpc>
                <a:spcPct val="120000"/>
              </a:lnSpc>
              <a:spcBef>
                <a:spcPts val="600"/>
              </a:spcBef>
              <a:buAutoNum type="alphaUcParenR"/>
            </a:pPr>
            <a:r>
              <a:rPr lang="en-US" sz="1900" dirty="0">
                <a:solidFill>
                  <a:schemeClr val="accent5">
                    <a:lumMod val="75000"/>
                  </a:schemeClr>
                </a:solidFill>
              </a:rPr>
              <a:t>We are discussing with accelerator community in Korea to collaborate on FCC</a:t>
            </a:r>
          </a:p>
          <a:p>
            <a:pPr marL="457200" indent="-457200">
              <a:lnSpc>
                <a:spcPct val="120000"/>
              </a:lnSpc>
              <a:spcBef>
                <a:spcPts val="600"/>
              </a:spcBef>
              <a:buAutoNum type="alphaUcParenR"/>
            </a:pPr>
            <a:endParaRPr lang="en-US" sz="1900" dirty="0">
              <a:solidFill>
                <a:srgbClr val="FF0000"/>
              </a:solidFill>
            </a:endParaRPr>
          </a:p>
          <a:p>
            <a:pPr marL="0" indent="0">
              <a:lnSpc>
                <a:spcPct val="120000"/>
              </a:lnSpc>
              <a:spcBef>
                <a:spcPts val="600"/>
              </a:spcBef>
              <a:buNone/>
            </a:pPr>
            <a:r>
              <a:rPr lang="en-US" sz="1900" dirty="0"/>
              <a:t>How is the FCC vs. other </a:t>
            </a:r>
            <a:r>
              <a:rPr lang="en-US" sz="1900" dirty="0" err="1"/>
              <a:t>ee</a:t>
            </a:r>
            <a:r>
              <a:rPr lang="en-US" sz="1900" dirty="0"/>
              <a:t>-colliders situation evolving in your country ?</a:t>
            </a:r>
          </a:p>
          <a:p>
            <a:pPr marL="0" indent="0">
              <a:lnSpc>
                <a:spcPct val="120000"/>
              </a:lnSpc>
              <a:spcBef>
                <a:spcPts val="600"/>
              </a:spcBef>
              <a:buNone/>
            </a:pPr>
            <a:r>
              <a:rPr lang="en-US" sz="1900" dirty="0">
                <a:solidFill>
                  <a:schemeClr val="accent5">
                    <a:lumMod val="75000"/>
                  </a:schemeClr>
                </a:solidFill>
              </a:rPr>
              <a:t>A) Activities are pretty concentrated on the FCC project. For CEPC, physics &amp; detector R&amp;D are quite similar, so we are working with same direction. For ILC, Korean community’s contributions have been quite huge by middle of 2010, but they are not so active now. </a:t>
            </a:r>
          </a:p>
          <a:p>
            <a:pPr marL="0" indent="0">
              <a:lnSpc>
                <a:spcPct val="120000"/>
              </a:lnSpc>
              <a:spcBef>
                <a:spcPts val="600"/>
              </a:spcBef>
              <a:buNone/>
            </a:pPr>
            <a:endParaRPr lang="fr-FR" sz="1900" dirty="0"/>
          </a:p>
          <a:p>
            <a:pPr marL="0" indent="0">
              <a:lnSpc>
                <a:spcPct val="120000"/>
              </a:lnSpc>
              <a:spcBef>
                <a:spcPts val="600"/>
              </a:spcBef>
              <a:buNone/>
            </a:pPr>
            <a:endParaRPr lang="en-US" sz="19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sp>
        <p:nvSpPr>
          <p:cNvPr id="4" name="Rectangle 3">
            <a:extLst>
              <a:ext uri="{FF2B5EF4-FFF2-40B4-BE49-F238E27FC236}">
                <a16:creationId xmlns:a16="http://schemas.microsoft.com/office/drawing/2014/main" id="{9C20BB49-A840-4D9C-AF73-4AF2AE975081}"/>
              </a:ext>
            </a:extLst>
          </p:cNvPr>
          <p:cNvSpPr/>
          <p:nvPr/>
        </p:nvSpPr>
        <p:spPr>
          <a:xfrm>
            <a:off x="9698744" y="0"/>
            <a:ext cx="3461460" cy="338554"/>
          </a:xfrm>
          <a:prstGeom prst="rect">
            <a:avLst/>
          </a:prstGeom>
        </p:spPr>
        <p:txBody>
          <a:bodyPr wrap="square">
            <a:spAutoFit/>
          </a:bodyPr>
          <a:lstStyle/>
          <a:p>
            <a:r>
              <a:rPr lang="en-US" sz="1600" dirty="0" err="1"/>
              <a:t>Pyungwon</a:t>
            </a:r>
            <a:r>
              <a:rPr lang="en-US" sz="1600" dirty="0"/>
              <a:t> Ko, </a:t>
            </a:r>
            <a:r>
              <a:rPr lang="en-US" sz="1600" dirty="0" err="1"/>
              <a:t>Hwidong</a:t>
            </a:r>
            <a:r>
              <a:rPr lang="en-US" sz="1600" dirty="0"/>
              <a:t> </a:t>
            </a:r>
            <a:r>
              <a:rPr lang="en-US" sz="1600" dirty="0" err="1"/>
              <a:t>Yoo</a:t>
            </a:r>
            <a:r>
              <a:rPr lang="en-US" sz="1600" dirty="0"/>
              <a:t> </a:t>
            </a:r>
            <a:endParaRPr lang="fr-FR" sz="1600" dirty="0"/>
          </a:p>
        </p:txBody>
      </p:sp>
    </p:spTree>
    <p:extLst>
      <p:ext uri="{BB962C8B-B14F-4D97-AF65-F5344CB8AC3E}">
        <p14:creationId xmlns:p14="http://schemas.microsoft.com/office/powerpoint/2010/main" val="1570379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Korea</a:t>
            </a:r>
            <a:r>
              <a:rPr lang="fr-FR" sz="3600" b="1" dirty="0"/>
              <a:t> (3)</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326967" y="551501"/>
            <a:ext cx="11538066" cy="6513325"/>
          </a:xfrm>
        </p:spPr>
        <p:txBody>
          <a:bodyPr>
            <a:normAutofit fontScale="92500" lnSpcReduction="20000"/>
          </a:bodyPr>
          <a:lstStyle/>
          <a:p>
            <a:pPr marL="0" indent="0">
              <a:lnSpc>
                <a:spcPct val="100000"/>
              </a:lnSpc>
              <a:spcBef>
                <a:spcPts val="600"/>
              </a:spcBef>
              <a:buNone/>
            </a:pPr>
            <a:r>
              <a:rPr lang="en-US" sz="1800" dirty="0"/>
              <a:t>Estimate of the resources (human and funds) that the labs in your country or your national institute plan to commit for FCC PED in 2022 and 2023 ?</a:t>
            </a:r>
          </a:p>
          <a:p>
            <a:pPr marL="0" indent="0">
              <a:lnSpc>
                <a:spcPct val="100000"/>
              </a:lnSpc>
              <a:spcBef>
                <a:spcPts val="600"/>
              </a:spcBef>
              <a:buNone/>
            </a:pPr>
            <a:r>
              <a:rPr lang="en-US" sz="1800" dirty="0">
                <a:solidFill>
                  <a:schemeClr val="accent5">
                    <a:lumMod val="75000"/>
                  </a:schemeClr>
                </a:solidFill>
              </a:rPr>
              <a:t>A) Not easy to estimate at the moment but at least the dual-readout calorimeter R&amp;D activity is secured in 2022</a:t>
            </a:r>
          </a:p>
          <a:p>
            <a:pPr>
              <a:lnSpc>
                <a:spcPct val="100000"/>
              </a:lnSpc>
              <a:spcBef>
                <a:spcPts val="600"/>
              </a:spcBef>
              <a:buFontTx/>
              <a:buChar char="-"/>
            </a:pPr>
            <a:r>
              <a:rPr lang="en-US" sz="1800" dirty="0">
                <a:solidFill>
                  <a:schemeClr val="accent5">
                    <a:lumMod val="75000"/>
                  </a:schemeClr>
                </a:solidFill>
              </a:rPr>
              <a:t>$400k (totally $2M for 5 years by end of 2024)</a:t>
            </a:r>
          </a:p>
          <a:p>
            <a:pPr>
              <a:lnSpc>
                <a:spcPct val="100000"/>
              </a:lnSpc>
              <a:spcBef>
                <a:spcPts val="600"/>
              </a:spcBef>
              <a:buFontTx/>
              <a:buChar char="-"/>
            </a:pPr>
            <a:r>
              <a:rPr lang="en-US" sz="1800" dirty="0">
                <a:solidFill>
                  <a:schemeClr val="accent5">
                    <a:lumMod val="75000"/>
                  </a:schemeClr>
                </a:solidFill>
              </a:rPr>
              <a:t>3 faculties (0.9 FTE), 3 postdocs (1.2 FTE), 10 graduate students (3.0 FTE), 5 undergraduate internship (1.0 FTE)</a:t>
            </a:r>
          </a:p>
          <a:p>
            <a:pPr>
              <a:lnSpc>
                <a:spcPct val="100000"/>
              </a:lnSpc>
              <a:spcBef>
                <a:spcPts val="600"/>
              </a:spcBef>
              <a:buFontTx/>
              <a:buChar char="-"/>
            </a:pPr>
            <a:r>
              <a:rPr lang="en-US" sz="1800" dirty="0">
                <a:solidFill>
                  <a:schemeClr val="accent5">
                    <a:lumMod val="75000"/>
                  </a:schemeClr>
                </a:solidFill>
              </a:rPr>
              <a:t>More people have a plan to join this activity</a:t>
            </a:r>
          </a:p>
          <a:p>
            <a:pPr>
              <a:lnSpc>
                <a:spcPct val="100000"/>
              </a:lnSpc>
              <a:spcBef>
                <a:spcPts val="600"/>
              </a:spcBef>
              <a:buFontTx/>
              <a:buChar char="-"/>
            </a:pPr>
            <a:endParaRPr lang="en-US" sz="1800" dirty="0">
              <a:solidFill>
                <a:schemeClr val="accent5">
                  <a:lumMod val="75000"/>
                </a:schemeClr>
              </a:solidFill>
            </a:endParaRPr>
          </a:p>
          <a:p>
            <a:pPr marL="0" indent="0">
              <a:lnSpc>
                <a:spcPct val="100000"/>
              </a:lnSpc>
              <a:spcBef>
                <a:spcPts val="600"/>
              </a:spcBef>
              <a:buNone/>
            </a:pPr>
            <a:r>
              <a:rPr lang="en-US" sz="1800" dirty="0"/>
              <a:t>What are the initiatives to recruit new people and to connect to other groups internationally ?</a:t>
            </a:r>
          </a:p>
          <a:p>
            <a:pPr marL="457200" indent="-457200">
              <a:lnSpc>
                <a:spcPct val="100000"/>
              </a:lnSpc>
              <a:spcBef>
                <a:spcPts val="600"/>
              </a:spcBef>
              <a:buAutoNum type="alphaUcParenR"/>
            </a:pPr>
            <a:r>
              <a:rPr lang="en-US" sz="1800" dirty="0">
                <a:solidFill>
                  <a:schemeClr val="accent5">
                    <a:lumMod val="75000"/>
                  </a:schemeClr>
                </a:solidFill>
              </a:rPr>
              <a:t>We are already quite active as described in our achievements. Moreover we are major team in various international collaboration, for example, in dual-readout calorimeter R&amp;D team (EU, USA, Korea)</a:t>
            </a:r>
          </a:p>
          <a:p>
            <a:pPr marL="0" indent="0">
              <a:lnSpc>
                <a:spcPct val="100000"/>
              </a:lnSpc>
              <a:spcBef>
                <a:spcPts val="600"/>
              </a:spcBef>
              <a:buNone/>
            </a:pPr>
            <a:r>
              <a:rPr lang="en-US" sz="1800" dirty="0">
                <a:solidFill>
                  <a:schemeClr val="accent5">
                    <a:lumMod val="75000"/>
                  </a:schemeClr>
                </a:solidFill>
              </a:rPr>
              <a:t>For recruiting, we consider two directions: </a:t>
            </a:r>
          </a:p>
          <a:p>
            <a:pPr marL="457200" indent="-457200">
              <a:lnSpc>
                <a:spcPct val="100000"/>
              </a:lnSpc>
              <a:spcBef>
                <a:spcPts val="600"/>
              </a:spcBef>
              <a:buAutoNum type="arabicPeriod"/>
            </a:pPr>
            <a:r>
              <a:rPr lang="en-US" sz="1800" dirty="0">
                <a:solidFill>
                  <a:schemeClr val="accent5">
                    <a:lumMod val="75000"/>
                  </a:schemeClr>
                </a:solidFill>
              </a:rPr>
              <a:t>Extension of local community: accelerator community, civil engineering community</a:t>
            </a:r>
          </a:p>
          <a:p>
            <a:pPr marL="457200" indent="-457200">
              <a:lnSpc>
                <a:spcPct val="100000"/>
              </a:lnSpc>
              <a:spcBef>
                <a:spcPts val="600"/>
              </a:spcBef>
              <a:buAutoNum type="arabicPeriod"/>
            </a:pPr>
            <a:r>
              <a:rPr lang="en-US" sz="1800" dirty="0">
                <a:solidFill>
                  <a:schemeClr val="accent5">
                    <a:lumMod val="75000"/>
                  </a:schemeClr>
                </a:solidFill>
              </a:rPr>
              <a:t>Extension of international community: consider to form Asian consortium for FCC activity</a:t>
            </a:r>
          </a:p>
          <a:p>
            <a:pPr marL="457200" indent="-457200">
              <a:lnSpc>
                <a:spcPct val="100000"/>
              </a:lnSpc>
              <a:spcBef>
                <a:spcPts val="600"/>
              </a:spcBef>
              <a:buAutoNum type="arabicPeriod"/>
            </a:pPr>
            <a:endParaRPr lang="en-US" sz="1800" dirty="0">
              <a:solidFill>
                <a:schemeClr val="accent5">
                  <a:lumMod val="75000"/>
                </a:schemeClr>
              </a:solidFill>
            </a:endParaRPr>
          </a:p>
          <a:p>
            <a:pPr marL="0" indent="0">
              <a:lnSpc>
                <a:spcPct val="120000"/>
              </a:lnSpc>
              <a:spcBef>
                <a:spcPts val="600"/>
              </a:spcBef>
              <a:buNone/>
            </a:pPr>
            <a:r>
              <a:rPr lang="en-US" sz="1800" dirty="0"/>
              <a:t>Do you plan a National (or Regional ) FCC workshops in 2022? Are you building or planning to join a Regional FCC “cluster” with neighboring nations (cf. Nordic countries) ?</a:t>
            </a:r>
          </a:p>
          <a:p>
            <a:pPr marL="0" indent="0">
              <a:lnSpc>
                <a:spcPct val="120000"/>
              </a:lnSpc>
              <a:spcBef>
                <a:spcPts val="600"/>
              </a:spcBef>
              <a:buNone/>
            </a:pPr>
            <a:r>
              <a:rPr lang="en-US" sz="1800" dirty="0">
                <a:solidFill>
                  <a:schemeClr val="accent5">
                    <a:lumMod val="75000"/>
                  </a:schemeClr>
                </a:solidFill>
              </a:rPr>
              <a:t>A) Yes, we have several national/regional FCC workshops in this year (but the plan is not finalized yet)</a:t>
            </a:r>
          </a:p>
          <a:p>
            <a:pPr marL="0" indent="0">
              <a:lnSpc>
                <a:spcPct val="120000"/>
              </a:lnSpc>
              <a:spcBef>
                <a:spcPts val="600"/>
              </a:spcBef>
              <a:buNone/>
            </a:pPr>
            <a:r>
              <a:rPr lang="en-US" sz="1800" dirty="0">
                <a:solidFill>
                  <a:schemeClr val="accent5">
                    <a:lumMod val="75000"/>
                  </a:schemeClr>
                </a:solidFill>
              </a:rPr>
              <a:t>B) Yes we consider with Japan, Taiwan, China, etc., but it needs to discuss carefully in KFCC first then with other countries</a:t>
            </a:r>
          </a:p>
          <a:p>
            <a:pPr marL="0" indent="0">
              <a:lnSpc>
                <a:spcPct val="120000"/>
              </a:lnSpc>
              <a:spcBef>
                <a:spcPts val="600"/>
              </a:spcBef>
              <a:buNone/>
            </a:pPr>
            <a:endParaRPr lang="en-US" sz="1800" dirty="0">
              <a:solidFill>
                <a:schemeClr val="accent5">
                  <a:lumMod val="75000"/>
                </a:schemeClr>
              </a:solidFill>
            </a:endParaRPr>
          </a:p>
          <a:p>
            <a:pPr marL="0" indent="0">
              <a:lnSpc>
                <a:spcPct val="120000"/>
              </a:lnSpc>
              <a:spcBef>
                <a:spcPts val="600"/>
              </a:spcBef>
              <a:buNone/>
            </a:pPr>
            <a:r>
              <a:rPr lang="en-US" sz="1800" dirty="0"/>
              <a:t>Can you list the persons involved at 15% FTE or more in PED activities in your country</a:t>
            </a:r>
          </a:p>
          <a:p>
            <a:pPr marL="0" indent="0">
              <a:lnSpc>
                <a:spcPct val="120000"/>
              </a:lnSpc>
              <a:spcBef>
                <a:spcPts val="600"/>
              </a:spcBef>
              <a:buNone/>
            </a:pPr>
            <a:r>
              <a:rPr lang="en-US" sz="1800" dirty="0">
                <a:solidFill>
                  <a:schemeClr val="accent5">
                    <a:lumMod val="75000"/>
                  </a:schemeClr>
                </a:solidFill>
              </a:rPr>
              <a:t>A) Prof. </a:t>
            </a:r>
            <a:r>
              <a:rPr lang="en-US" sz="1800" dirty="0" err="1">
                <a:solidFill>
                  <a:schemeClr val="accent5">
                    <a:lumMod val="75000"/>
                  </a:schemeClr>
                </a:solidFill>
              </a:rPr>
              <a:t>Hwidong</a:t>
            </a:r>
            <a:r>
              <a:rPr lang="en-US" sz="1800" dirty="0">
                <a:solidFill>
                  <a:schemeClr val="accent5">
                    <a:lumMod val="75000"/>
                  </a:schemeClr>
                </a:solidFill>
              </a:rPr>
              <a:t> </a:t>
            </a:r>
            <a:r>
              <a:rPr lang="en-US" sz="1800" dirty="0" err="1">
                <a:solidFill>
                  <a:schemeClr val="accent5">
                    <a:lumMod val="75000"/>
                  </a:schemeClr>
                </a:solidFill>
              </a:rPr>
              <a:t>Yoo</a:t>
            </a:r>
            <a:r>
              <a:rPr lang="en-US" sz="1800" dirty="0">
                <a:solidFill>
                  <a:schemeClr val="accent5">
                    <a:lumMod val="75000"/>
                  </a:schemeClr>
                </a:solidFill>
              </a:rPr>
              <a:t> (Yonsei University), Prof. </a:t>
            </a:r>
            <a:r>
              <a:rPr lang="en-US" sz="1800" dirty="0" err="1">
                <a:solidFill>
                  <a:schemeClr val="accent5">
                    <a:lumMod val="75000"/>
                  </a:schemeClr>
                </a:solidFill>
              </a:rPr>
              <a:t>Sehwook</a:t>
            </a:r>
            <a:r>
              <a:rPr lang="en-US" sz="1800" dirty="0">
                <a:solidFill>
                  <a:schemeClr val="accent5">
                    <a:lumMod val="75000"/>
                  </a:schemeClr>
                </a:solidFill>
              </a:rPr>
              <a:t> Lee (Kyungpook National University), Prof. Jason Lee (University of Seoul) and their teams for the dual-readout calorimeter R&amp;D</a:t>
            </a:r>
          </a:p>
          <a:p>
            <a:pPr marL="0" indent="0">
              <a:lnSpc>
                <a:spcPct val="10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a:p>
            <a:pPr marL="0" indent="0">
              <a:lnSpc>
                <a:spcPct val="120000"/>
              </a:lnSpc>
              <a:spcBef>
                <a:spcPts val="600"/>
              </a:spcBef>
              <a:buNone/>
            </a:pPr>
            <a:endParaRPr lang="en-US" sz="1800" dirty="0"/>
          </a:p>
        </p:txBody>
      </p:sp>
      <p:sp>
        <p:nvSpPr>
          <p:cNvPr id="4" name="Rectangle 3">
            <a:extLst>
              <a:ext uri="{FF2B5EF4-FFF2-40B4-BE49-F238E27FC236}">
                <a16:creationId xmlns:a16="http://schemas.microsoft.com/office/drawing/2014/main" id="{9AC93642-E52B-42EE-92D3-2A611A9778B6}"/>
              </a:ext>
            </a:extLst>
          </p:cNvPr>
          <p:cNvSpPr/>
          <p:nvPr/>
        </p:nvSpPr>
        <p:spPr>
          <a:xfrm>
            <a:off x="9698744" y="0"/>
            <a:ext cx="3461460" cy="338554"/>
          </a:xfrm>
          <a:prstGeom prst="rect">
            <a:avLst/>
          </a:prstGeom>
        </p:spPr>
        <p:txBody>
          <a:bodyPr wrap="square">
            <a:spAutoFit/>
          </a:bodyPr>
          <a:lstStyle/>
          <a:p>
            <a:r>
              <a:rPr lang="en-US" sz="1600" dirty="0" err="1"/>
              <a:t>Pyungwon</a:t>
            </a:r>
            <a:r>
              <a:rPr lang="en-US" sz="1600" dirty="0"/>
              <a:t> Ko, </a:t>
            </a:r>
            <a:r>
              <a:rPr lang="en-US" sz="1600" dirty="0" err="1"/>
              <a:t>Hwidong</a:t>
            </a:r>
            <a:r>
              <a:rPr lang="en-US" sz="1600" dirty="0"/>
              <a:t> </a:t>
            </a:r>
            <a:r>
              <a:rPr lang="en-US" sz="1600" dirty="0" err="1"/>
              <a:t>Yoo</a:t>
            </a:r>
            <a:r>
              <a:rPr lang="en-US" sz="1600" dirty="0"/>
              <a:t> </a:t>
            </a:r>
            <a:endParaRPr lang="fr-FR" sz="1600" dirty="0"/>
          </a:p>
        </p:txBody>
      </p:sp>
    </p:spTree>
    <p:extLst>
      <p:ext uri="{BB962C8B-B14F-4D97-AF65-F5344CB8AC3E}">
        <p14:creationId xmlns:p14="http://schemas.microsoft.com/office/powerpoint/2010/main" val="1743702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5CD14C-FDF4-4AAD-80E2-8A5F03F91414}"/>
              </a:ext>
            </a:extLst>
          </p:cNvPr>
          <p:cNvSpPr>
            <a:spLocks noGrp="1"/>
          </p:cNvSpPr>
          <p:nvPr>
            <p:ph type="title"/>
          </p:nvPr>
        </p:nvSpPr>
        <p:spPr>
          <a:xfrm>
            <a:off x="931025" y="-43244"/>
            <a:ext cx="10723418" cy="766452"/>
          </a:xfrm>
        </p:spPr>
        <p:txBody>
          <a:bodyPr>
            <a:normAutofit/>
          </a:bodyPr>
          <a:lstStyle/>
          <a:p>
            <a:pPr algn="ctr"/>
            <a:r>
              <a:rPr lang="fr-FR" sz="3600" b="1" dirty="0" err="1"/>
              <a:t>Korea</a:t>
            </a:r>
            <a:r>
              <a:rPr lang="fr-FR" sz="3600" b="1" dirty="0"/>
              <a:t> (4)</a:t>
            </a:r>
          </a:p>
        </p:txBody>
      </p:sp>
      <p:sp>
        <p:nvSpPr>
          <p:cNvPr id="3" name="Espace réservé du contenu 2">
            <a:extLst>
              <a:ext uri="{FF2B5EF4-FFF2-40B4-BE49-F238E27FC236}">
                <a16:creationId xmlns:a16="http://schemas.microsoft.com/office/drawing/2014/main" id="{AC88468D-D12C-47BF-AE84-AB838D8A69E9}"/>
              </a:ext>
            </a:extLst>
          </p:cNvPr>
          <p:cNvSpPr>
            <a:spLocks noGrp="1"/>
          </p:cNvSpPr>
          <p:nvPr>
            <p:ph idx="1"/>
          </p:nvPr>
        </p:nvSpPr>
        <p:spPr>
          <a:xfrm>
            <a:off x="297921" y="561850"/>
            <a:ext cx="6935681" cy="5344964"/>
          </a:xfrm>
        </p:spPr>
        <p:txBody>
          <a:bodyPr>
            <a:normAutofit/>
          </a:bodyPr>
          <a:lstStyle/>
          <a:p>
            <a:pPr>
              <a:lnSpc>
                <a:spcPct val="120000"/>
              </a:lnSpc>
              <a:spcBef>
                <a:spcPts val="600"/>
              </a:spcBef>
            </a:pPr>
            <a:r>
              <a:rPr lang="en-US" sz="1900" dirty="0" err="1"/>
              <a:t>Pyungwon</a:t>
            </a:r>
            <a:r>
              <a:rPr lang="en-US" sz="1900" dirty="0"/>
              <a:t> </a:t>
            </a:r>
            <a:r>
              <a:rPr lang="en-US" sz="1900" dirty="0" err="1"/>
              <a:t>Ko</a:t>
            </a:r>
            <a:r>
              <a:rPr lang="en-US" sz="1900" dirty="0"/>
              <a:t> (KIAS), </a:t>
            </a:r>
            <a:r>
              <a:rPr lang="en-US" sz="1900" dirty="0" err="1"/>
              <a:t>Hwidong</a:t>
            </a:r>
            <a:r>
              <a:rPr lang="en-US" sz="1900" dirty="0"/>
              <a:t> </a:t>
            </a:r>
            <a:r>
              <a:rPr lang="en-US" sz="1900" dirty="0" err="1"/>
              <a:t>Yoo</a:t>
            </a:r>
            <a:r>
              <a:rPr lang="en-US" sz="1900" dirty="0"/>
              <a:t> (Yonsei University)</a:t>
            </a:r>
          </a:p>
          <a:p>
            <a:pPr>
              <a:lnSpc>
                <a:spcPct val="120000"/>
              </a:lnSpc>
              <a:spcBef>
                <a:spcPts val="600"/>
              </a:spcBef>
            </a:pPr>
            <a:r>
              <a:rPr lang="en-US" sz="1900" dirty="0"/>
              <a:t>Korea Future Collider Consortium activities: 4 local workshops have been organized in 2021</a:t>
            </a:r>
          </a:p>
          <a:p>
            <a:pPr lvl="1">
              <a:lnSpc>
                <a:spcPct val="120000"/>
              </a:lnSpc>
              <a:spcBef>
                <a:spcPts val="600"/>
              </a:spcBef>
            </a:pPr>
            <a:r>
              <a:rPr lang="en-US" sz="1500" dirty="0"/>
              <a:t>Kick-off (overview), summer (wide topics), fall (strategic), and winter (phenomenology)</a:t>
            </a:r>
          </a:p>
          <a:p>
            <a:pPr lvl="1">
              <a:lnSpc>
                <a:spcPct val="120000"/>
              </a:lnSpc>
              <a:spcBef>
                <a:spcPts val="600"/>
              </a:spcBef>
            </a:pPr>
            <a:r>
              <a:rPr lang="en-US" sz="1500" dirty="0"/>
              <a:t>More than 50 physicists have participated in the workshops </a:t>
            </a:r>
          </a:p>
          <a:p>
            <a:pPr lvl="1">
              <a:lnSpc>
                <a:spcPct val="120000"/>
              </a:lnSpc>
              <a:spcBef>
                <a:spcPts val="600"/>
              </a:spcBef>
            </a:pPr>
            <a:r>
              <a:rPr lang="en-US" sz="1500" dirty="0"/>
              <a:t>Informal meeting with CERN management (Sep. 3): many institutes are interested in MOU and addendum</a:t>
            </a:r>
          </a:p>
          <a:p>
            <a:pPr lvl="1">
              <a:lnSpc>
                <a:spcPct val="120000"/>
              </a:lnSpc>
              <a:spcBef>
                <a:spcPts val="600"/>
              </a:spcBef>
            </a:pPr>
            <a:r>
              <a:rPr lang="en-US" sz="1500" dirty="0"/>
              <a:t>Start a discussion for national-wide funding and activity: initiate with NRF and Science Minist</a:t>
            </a:r>
            <a:r>
              <a:rPr lang="en-US" altLang="ko-KR" sz="1500" dirty="0"/>
              <a:t>ry of Science</a:t>
            </a:r>
          </a:p>
          <a:p>
            <a:pPr>
              <a:lnSpc>
                <a:spcPct val="120000"/>
              </a:lnSpc>
              <a:spcBef>
                <a:spcPts val="600"/>
              </a:spcBef>
            </a:pPr>
            <a:r>
              <a:rPr lang="en-US" altLang="ko-KR" sz="1900" dirty="0"/>
              <a:t>Detector R&amp;D: dual-readout calorimeter</a:t>
            </a:r>
          </a:p>
          <a:p>
            <a:pPr lvl="1">
              <a:lnSpc>
                <a:spcPct val="120000"/>
              </a:lnSpc>
              <a:spcBef>
                <a:spcPts val="600"/>
              </a:spcBef>
            </a:pPr>
            <a:r>
              <a:rPr lang="en-US" altLang="ko-KR" sz="1500" dirty="0"/>
              <a:t>Two modules are being built for test-beam 2022 (expect at June)</a:t>
            </a:r>
          </a:p>
          <a:p>
            <a:pPr lvl="1">
              <a:lnSpc>
                <a:spcPct val="120000"/>
              </a:lnSpc>
              <a:spcBef>
                <a:spcPts val="600"/>
              </a:spcBef>
            </a:pPr>
            <a:r>
              <a:rPr lang="en-US" altLang="ko-KR" sz="1500" dirty="0"/>
              <a:t>New electronics readout and assembly systems are produced</a:t>
            </a:r>
          </a:p>
          <a:p>
            <a:pPr lvl="1">
              <a:lnSpc>
                <a:spcPct val="120000"/>
              </a:lnSpc>
              <a:spcBef>
                <a:spcPts val="600"/>
              </a:spcBef>
            </a:pPr>
            <a:r>
              <a:rPr lang="en-US" altLang="ko-KR" sz="1500" dirty="0"/>
              <a:t>3D metal printing based copper forming is successful</a:t>
            </a:r>
          </a:p>
          <a:p>
            <a:pPr lvl="1">
              <a:lnSpc>
                <a:spcPct val="120000"/>
              </a:lnSpc>
              <a:spcBef>
                <a:spcPts val="600"/>
              </a:spcBef>
            </a:pPr>
            <a:r>
              <a:rPr lang="en-US" altLang="ko-KR" sz="1500" dirty="0"/>
              <a:t>Various simulation performance study has been done</a:t>
            </a:r>
          </a:p>
          <a:p>
            <a:pPr lvl="1">
              <a:lnSpc>
                <a:spcPct val="120000"/>
              </a:lnSpc>
              <a:spcBef>
                <a:spcPts val="600"/>
              </a:spcBef>
            </a:pPr>
            <a:endParaRPr lang="en-US" sz="15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a:p>
            <a:pPr marL="0" indent="0">
              <a:lnSpc>
                <a:spcPct val="120000"/>
              </a:lnSpc>
              <a:spcBef>
                <a:spcPts val="600"/>
              </a:spcBef>
              <a:buNone/>
            </a:pPr>
            <a:endParaRPr lang="en-US" sz="2000" dirty="0"/>
          </a:p>
        </p:txBody>
      </p:sp>
      <p:pic>
        <p:nvPicPr>
          <p:cNvPr id="4" name="Picture 3">
            <a:extLst>
              <a:ext uri="{FF2B5EF4-FFF2-40B4-BE49-F238E27FC236}">
                <a16:creationId xmlns:a16="http://schemas.microsoft.com/office/drawing/2014/main" id="{699FB21D-69D6-AA46-8BB3-09E437551DDC}"/>
              </a:ext>
            </a:extLst>
          </p:cNvPr>
          <p:cNvPicPr>
            <a:picLocks noChangeAspect="1"/>
          </p:cNvPicPr>
          <p:nvPr/>
        </p:nvPicPr>
        <p:blipFill>
          <a:blip r:embed="rId2"/>
          <a:stretch>
            <a:fillRect/>
          </a:stretch>
        </p:blipFill>
        <p:spPr>
          <a:xfrm>
            <a:off x="8387255" y="0"/>
            <a:ext cx="3720662" cy="2198904"/>
          </a:xfrm>
          <a:prstGeom prst="rect">
            <a:avLst/>
          </a:prstGeom>
        </p:spPr>
      </p:pic>
      <p:pic>
        <p:nvPicPr>
          <p:cNvPr id="7" name="Picture 6">
            <a:extLst>
              <a:ext uri="{FF2B5EF4-FFF2-40B4-BE49-F238E27FC236}">
                <a16:creationId xmlns:a16="http://schemas.microsoft.com/office/drawing/2014/main" id="{33183546-D607-AA49-96AB-FC01AFC0D991}"/>
              </a:ext>
            </a:extLst>
          </p:cNvPr>
          <p:cNvPicPr>
            <a:picLocks noChangeAspect="1"/>
          </p:cNvPicPr>
          <p:nvPr/>
        </p:nvPicPr>
        <p:blipFill>
          <a:blip r:embed="rId3"/>
          <a:stretch>
            <a:fillRect/>
          </a:stretch>
        </p:blipFill>
        <p:spPr>
          <a:xfrm>
            <a:off x="5360072" y="5405605"/>
            <a:ext cx="2668401" cy="1263321"/>
          </a:xfrm>
          <a:prstGeom prst="rect">
            <a:avLst/>
          </a:prstGeom>
        </p:spPr>
      </p:pic>
      <p:pic>
        <p:nvPicPr>
          <p:cNvPr id="9" name="Picture 8">
            <a:extLst>
              <a:ext uri="{FF2B5EF4-FFF2-40B4-BE49-F238E27FC236}">
                <a16:creationId xmlns:a16="http://schemas.microsoft.com/office/drawing/2014/main" id="{191C8375-0EA2-4348-9F5F-EAFFC59B689A}"/>
              </a:ext>
            </a:extLst>
          </p:cNvPr>
          <p:cNvPicPr>
            <a:picLocks noChangeAspect="1"/>
          </p:cNvPicPr>
          <p:nvPr/>
        </p:nvPicPr>
        <p:blipFill rotWithShape="1">
          <a:blip r:embed="rId4"/>
          <a:srcRect r="50172"/>
          <a:stretch/>
        </p:blipFill>
        <p:spPr>
          <a:xfrm>
            <a:off x="8028473" y="5163377"/>
            <a:ext cx="3767745" cy="1694623"/>
          </a:xfrm>
          <a:prstGeom prst="rect">
            <a:avLst/>
          </a:prstGeom>
        </p:spPr>
      </p:pic>
      <p:pic>
        <p:nvPicPr>
          <p:cNvPr id="11" name="Picture 10">
            <a:extLst>
              <a:ext uri="{FF2B5EF4-FFF2-40B4-BE49-F238E27FC236}">
                <a16:creationId xmlns:a16="http://schemas.microsoft.com/office/drawing/2014/main" id="{0A375175-389E-AE41-816E-44D9741081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4616" y="2289724"/>
            <a:ext cx="2056716" cy="2743200"/>
          </a:xfrm>
          <a:prstGeom prst="rect">
            <a:avLst/>
          </a:prstGeom>
        </p:spPr>
      </p:pic>
      <p:pic>
        <p:nvPicPr>
          <p:cNvPr id="13" name="Picture 12">
            <a:extLst>
              <a:ext uri="{FF2B5EF4-FFF2-40B4-BE49-F238E27FC236}">
                <a16:creationId xmlns:a16="http://schemas.microsoft.com/office/drawing/2014/main" id="{5055A1DA-18FF-7A47-93A4-E976ADD2DAE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695416" y="2292085"/>
            <a:ext cx="2085683" cy="2740840"/>
          </a:xfrm>
          <a:prstGeom prst="rect">
            <a:avLst/>
          </a:prstGeom>
        </p:spPr>
      </p:pic>
    </p:spTree>
    <p:extLst>
      <p:ext uri="{BB962C8B-B14F-4D97-AF65-F5344CB8AC3E}">
        <p14:creationId xmlns:p14="http://schemas.microsoft.com/office/powerpoint/2010/main" val="297601943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3897</TotalTime>
  <Words>7673</Words>
  <Application>Microsoft Office PowerPoint</Application>
  <PresentationFormat>Grand écran</PresentationFormat>
  <Paragraphs>689</Paragraphs>
  <Slides>39</Slides>
  <Notes>2</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39</vt:i4>
      </vt:variant>
    </vt:vector>
  </HeadingPairs>
  <TitlesOfParts>
    <vt:vector size="50" baseType="lpstr">
      <vt:lpstr>맑은 고딕</vt:lpstr>
      <vt:lpstr>Arial</vt:lpstr>
      <vt:lpstr>Calibri</vt:lpstr>
      <vt:lpstr>Calibri (Corps)</vt:lpstr>
      <vt:lpstr>Calibri Light</vt:lpstr>
      <vt:lpstr>Comic Sans MS</vt:lpstr>
      <vt:lpstr>Mangal</vt:lpstr>
      <vt:lpstr>Open Sans Light</vt:lpstr>
      <vt:lpstr>Symbol</vt:lpstr>
      <vt:lpstr>Wingdings</vt:lpstr>
      <vt:lpstr>Thème Office</vt:lpstr>
      <vt:lpstr>Présentation PowerPoint</vt:lpstr>
      <vt:lpstr>Questions to the National Contact</vt:lpstr>
      <vt:lpstr>Présentation PowerPoint</vt:lpstr>
      <vt:lpstr>Answers without Slides  (1)</vt:lpstr>
      <vt:lpstr>Answers without Slides  (2)</vt:lpstr>
      <vt:lpstr> Korea (1)</vt:lpstr>
      <vt:lpstr>Korea (2)</vt:lpstr>
      <vt:lpstr>Korea (3)</vt:lpstr>
      <vt:lpstr>Korea (4)</vt:lpstr>
      <vt:lpstr> United States of America (1)</vt:lpstr>
      <vt:lpstr> United States of America (2)</vt:lpstr>
      <vt:lpstr>Turkey (1)</vt:lpstr>
      <vt:lpstr>Turkey (2)</vt:lpstr>
      <vt:lpstr>Finland</vt:lpstr>
      <vt:lpstr>Sweden </vt:lpstr>
      <vt:lpstr>Denmark</vt:lpstr>
      <vt:lpstr>Poland (1)</vt:lpstr>
      <vt:lpstr>Poland (2)</vt:lpstr>
      <vt:lpstr>Présentation PowerPoint</vt:lpstr>
      <vt:lpstr>Présentation PowerPoint</vt:lpstr>
      <vt:lpstr>Germany (1)</vt:lpstr>
      <vt:lpstr>Germany (2)</vt:lpstr>
      <vt:lpstr>Austria (1)</vt:lpstr>
      <vt:lpstr>FCC related news from Austria</vt:lpstr>
      <vt:lpstr>Belgium</vt:lpstr>
      <vt:lpstr>U.K. (1)</vt:lpstr>
      <vt:lpstr>U.K. (2)</vt:lpstr>
      <vt:lpstr>U.K. (3)</vt:lpstr>
      <vt:lpstr>Portugal (1)</vt:lpstr>
      <vt:lpstr>Portugal (2)</vt:lpstr>
      <vt:lpstr>Spain (1)</vt:lpstr>
      <vt:lpstr>Spain (2)</vt:lpstr>
      <vt:lpstr>Italy (1)</vt:lpstr>
      <vt:lpstr>Italy (2)</vt:lpstr>
      <vt:lpstr>Italy (3)</vt:lpstr>
      <vt:lpstr>France (1)</vt:lpstr>
      <vt:lpstr>France (2)</vt:lpstr>
      <vt:lpstr>Switzerland</vt:lpstr>
      <vt:lpstr>CERN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gregorio</dc:creator>
  <cp:lastModifiedBy>gregorio</cp:lastModifiedBy>
  <cp:revision>56</cp:revision>
  <dcterms:created xsi:type="dcterms:W3CDTF">2022-01-26T08:18:00Z</dcterms:created>
  <dcterms:modified xsi:type="dcterms:W3CDTF">2022-02-10T16:29:57Z</dcterms:modified>
</cp:coreProperties>
</file>