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322" r:id="rId3"/>
    <p:sldId id="321" r:id="rId4"/>
    <p:sldId id="320" r:id="rId5"/>
    <p:sldId id="299" r:id="rId6"/>
    <p:sldId id="301" r:id="rId7"/>
    <p:sldId id="303" r:id="rId8"/>
    <p:sldId id="304" r:id="rId9"/>
    <p:sldId id="306" r:id="rId10"/>
    <p:sldId id="297" r:id="rId11"/>
    <p:sldId id="308" r:id="rId12"/>
    <p:sldId id="305" r:id="rId13"/>
    <p:sldId id="309" r:id="rId14"/>
    <p:sldId id="307" r:id="rId15"/>
    <p:sldId id="310" r:id="rId16"/>
    <p:sldId id="311" r:id="rId17"/>
    <p:sldId id="312" r:id="rId18"/>
    <p:sldId id="313" r:id="rId19"/>
    <p:sldId id="314" r:id="rId20"/>
    <p:sldId id="315" r:id="rId21"/>
    <p:sldId id="316" r:id="rId22"/>
    <p:sldId id="317" r:id="rId23"/>
    <p:sldId id="318" r:id="rId24"/>
    <p:sldId id="319" r:id="rId25"/>
    <p:sldId id="269" r:id="rId26"/>
    <p:sldId id="323" r:id="rId27"/>
    <p:sldId id="324" r:id="rId28"/>
    <p:sldId id="287" r:id="rId29"/>
    <p:sldId id="286" r:id="rId30"/>
    <p:sldId id="289" r:id="rId31"/>
    <p:sldId id="291" r:id="rId32"/>
    <p:sldId id="290" r:id="rId33"/>
    <p:sldId id="325" r:id="rId34"/>
    <p:sldId id="300" r:id="rId35"/>
    <p:sldId id="270" r:id="rId36"/>
    <p:sldId id="272" r:id="rId37"/>
    <p:sldId id="273" r:id="rId38"/>
    <p:sldId id="275" r:id="rId39"/>
    <p:sldId id="283" r:id="rId40"/>
    <p:sldId id="281" r:id="rId41"/>
    <p:sldId id="282" r:id="rId42"/>
    <p:sldId id="285" r:id="rId43"/>
    <p:sldId id="292" r:id="rId44"/>
    <p:sldId id="293" r:id="rId45"/>
    <p:sldId id="294" r:id="rId46"/>
    <p:sldId id="295"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D5EA"/>
    <a:srgbClr val="E9EBF5"/>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71" autoAdjust="0"/>
  </p:normalViewPr>
  <p:slideViewPr>
    <p:cSldViewPr snapToGrid="0">
      <p:cViewPr varScale="1">
        <p:scale>
          <a:sx n="121" d="100"/>
          <a:sy n="121" d="100"/>
        </p:scale>
        <p:origin x="1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C:\Users\iortegar\cernbox\projects\experimental_areas\EABI_WG\deliverables\nacons_spending_profil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iortegar\cernbox\projects\experimental_areas\EABI_WG\deliverables\nacons_spending_profile.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r>
              <a:rPr lang="en-US"/>
              <a:t>NACONS Beam Instrumentation Spending Profile - Original Proposal</a:t>
            </a:r>
          </a:p>
        </c:rich>
      </c:tx>
      <c:overlay val="0"/>
      <c:spPr>
        <a:noFill/>
        <a:ln>
          <a:noFill/>
        </a:ln>
        <a:effectLst/>
      </c:spPr>
      <c:txPr>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endParaRPr lang="en-US"/>
        </a:p>
      </c:txPr>
    </c:title>
    <c:autoTitleDeleted val="0"/>
    <c:plotArea>
      <c:layout>
        <c:manualLayout>
          <c:layoutTarget val="inner"/>
          <c:xMode val="edge"/>
          <c:yMode val="edge"/>
          <c:x val="8.1795001962203268E-2"/>
          <c:y val="0.17512250503570775"/>
          <c:w val="0.888021343011136"/>
          <c:h val="0.72350949154611488"/>
        </c:manualLayout>
      </c:layout>
      <c:barChart>
        <c:barDir val="col"/>
        <c:grouping val="stacked"/>
        <c:varyColors val="0"/>
        <c:ser>
          <c:idx val="1"/>
          <c:order val="0"/>
          <c:tx>
            <c:v>Urgent LS2</c:v>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original!$A$2:$A$13</c:f>
              <c:numCache>
                <c:formatCode>General</c:formatCode>
                <c:ptCount val="12"/>
                <c:pt idx="0">
                  <c:v>2019</c:v>
                </c:pt>
                <c:pt idx="1">
                  <c:v>2020</c:v>
                </c:pt>
                <c:pt idx="2">
                  <c:v>2021</c:v>
                </c:pt>
                <c:pt idx="3">
                  <c:v>2022</c:v>
                </c:pt>
                <c:pt idx="4">
                  <c:v>2023</c:v>
                </c:pt>
                <c:pt idx="5">
                  <c:v>2024</c:v>
                </c:pt>
                <c:pt idx="6">
                  <c:v>2025</c:v>
                </c:pt>
                <c:pt idx="7">
                  <c:v>2026</c:v>
                </c:pt>
                <c:pt idx="8">
                  <c:v>2027</c:v>
                </c:pt>
                <c:pt idx="9">
                  <c:v>2028</c:v>
                </c:pt>
                <c:pt idx="10">
                  <c:v>2029</c:v>
                </c:pt>
                <c:pt idx="11">
                  <c:v>2030</c:v>
                </c:pt>
              </c:numCache>
            </c:numRef>
          </c:cat>
          <c:val>
            <c:numRef>
              <c:f>original!$B$2:$B$3</c:f>
              <c:numCache>
                <c:formatCode>General</c:formatCode>
                <c:ptCount val="2"/>
                <c:pt idx="0">
                  <c:v>200</c:v>
                </c:pt>
                <c:pt idx="1">
                  <c:v>200</c:v>
                </c:pt>
              </c:numCache>
            </c:numRef>
          </c:val>
          <c:extLst>
            <c:ext xmlns:c16="http://schemas.microsoft.com/office/drawing/2014/chart" uri="{C3380CC4-5D6E-409C-BE32-E72D297353CC}">
              <c16:uniqueId val="{00000000-6BB5-42FF-BE02-010BEBF312CB}"/>
            </c:ext>
          </c:extLst>
        </c:ser>
        <c:ser>
          <c:idx val="0"/>
          <c:order val="1"/>
          <c:tx>
            <c:v>Cons. Primary</c:v>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original!$A$2:$A$13</c:f>
              <c:numCache>
                <c:formatCode>General</c:formatCode>
                <c:ptCount val="12"/>
                <c:pt idx="0">
                  <c:v>2019</c:v>
                </c:pt>
                <c:pt idx="1">
                  <c:v>2020</c:v>
                </c:pt>
                <c:pt idx="2">
                  <c:v>2021</c:v>
                </c:pt>
                <c:pt idx="3">
                  <c:v>2022</c:v>
                </c:pt>
                <c:pt idx="4">
                  <c:v>2023</c:v>
                </c:pt>
                <c:pt idx="5">
                  <c:v>2024</c:v>
                </c:pt>
                <c:pt idx="6">
                  <c:v>2025</c:v>
                </c:pt>
                <c:pt idx="7">
                  <c:v>2026</c:v>
                </c:pt>
                <c:pt idx="8">
                  <c:v>2027</c:v>
                </c:pt>
                <c:pt idx="9">
                  <c:v>2028</c:v>
                </c:pt>
                <c:pt idx="10">
                  <c:v>2029</c:v>
                </c:pt>
                <c:pt idx="11">
                  <c:v>2030</c:v>
                </c:pt>
              </c:numCache>
            </c:numRef>
          </c:cat>
          <c:val>
            <c:numRef>
              <c:f>original!$D$2:$D$13</c:f>
              <c:numCache>
                <c:formatCode>General</c:formatCode>
                <c:ptCount val="12"/>
                <c:pt idx="2">
                  <c:v>54</c:v>
                </c:pt>
                <c:pt idx="3">
                  <c:v>134</c:v>
                </c:pt>
                <c:pt idx="4">
                  <c:v>210</c:v>
                </c:pt>
                <c:pt idx="5">
                  <c:v>270</c:v>
                </c:pt>
                <c:pt idx="6">
                  <c:v>270</c:v>
                </c:pt>
                <c:pt idx="7">
                  <c:v>220</c:v>
                </c:pt>
              </c:numCache>
            </c:numRef>
          </c:val>
          <c:extLst>
            <c:ext xmlns:c16="http://schemas.microsoft.com/office/drawing/2014/chart" uri="{C3380CC4-5D6E-409C-BE32-E72D297353CC}">
              <c16:uniqueId val="{00000001-6BB5-42FF-BE02-010BEBF312CB}"/>
            </c:ext>
          </c:extLst>
        </c:ser>
        <c:ser>
          <c:idx val="3"/>
          <c:order val="2"/>
          <c:tx>
            <c:v>Cons. Secondary</c:v>
          </c:tx>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9525" cap="flat" cmpd="sng" algn="ctr">
              <a:solidFill>
                <a:schemeClr val="accent4">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original!$A$2:$A$13</c:f>
              <c:numCache>
                <c:formatCode>General</c:formatCode>
                <c:ptCount val="12"/>
                <c:pt idx="0">
                  <c:v>2019</c:v>
                </c:pt>
                <c:pt idx="1">
                  <c:v>2020</c:v>
                </c:pt>
                <c:pt idx="2">
                  <c:v>2021</c:v>
                </c:pt>
                <c:pt idx="3">
                  <c:v>2022</c:v>
                </c:pt>
                <c:pt idx="4">
                  <c:v>2023</c:v>
                </c:pt>
                <c:pt idx="5">
                  <c:v>2024</c:v>
                </c:pt>
                <c:pt idx="6">
                  <c:v>2025</c:v>
                </c:pt>
                <c:pt idx="7">
                  <c:v>2026</c:v>
                </c:pt>
                <c:pt idx="8">
                  <c:v>2027</c:v>
                </c:pt>
                <c:pt idx="9">
                  <c:v>2028</c:v>
                </c:pt>
                <c:pt idx="10">
                  <c:v>2029</c:v>
                </c:pt>
                <c:pt idx="11">
                  <c:v>2030</c:v>
                </c:pt>
              </c:numCache>
            </c:numRef>
          </c:cat>
          <c:val>
            <c:numRef>
              <c:f>original!$F$2:$F$13</c:f>
              <c:numCache>
                <c:formatCode>General</c:formatCode>
                <c:ptCount val="12"/>
                <c:pt idx="2">
                  <c:v>180</c:v>
                </c:pt>
                <c:pt idx="3">
                  <c:v>330</c:v>
                </c:pt>
                <c:pt idx="4">
                  <c:v>350</c:v>
                </c:pt>
                <c:pt idx="5">
                  <c:v>380</c:v>
                </c:pt>
                <c:pt idx="6">
                  <c:v>445</c:v>
                </c:pt>
                <c:pt idx="7">
                  <c:v>460</c:v>
                </c:pt>
                <c:pt idx="8">
                  <c:v>440</c:v>
                </c:pt>
                <c:pt idx="9">
                  <c:v>420</c:v>
                </c:pt>
                <c:pt idx="10">
                  <c:v>300</c:v>
                </c:pt>
                <c:pt idx="11">
                  <c:v>210</c:v>
                </c:pt>
              </c:numCache>
            </c:numRef>
          </c:val>
          <c:extLst>
            <c:ext xmlns:c16="http://schemas.microsoft.com/office/drawing/2014/chart" uri="{C3380CC4-5D6E-409C-BE32-E72D297353CC}">
              <c16:uniqueId val="{00000002-6BB5-42FF-BE02-010BEBF312CB}"/>
            </c:ext>
          </c:extLst>
        </c:ser>
        <c:ser>
          <c:idx val="2"/>
          <c:order val="3"/>
          <c:tx>
            <c:v>Upgr. Primary</c:v>
          </c:tx>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original!$A$2:$A$13</c:f>
              <c:numCache>
                <c:formatCode>General</c:formatCode>
                <c:ptCount val="12"/>
                <c:pt idx="0">
                  <c:v>2019</c:v>
                </c:pt>
                <c:pt idx="1">
                  <c:v>2020</c:v>
                </c:pt>
                <c:pt idx="2">
                  <c:v>2021</c:v>
                </c:pt>
                <c:pt idx="3">
                  <c:v>2022</c:v>
                </c:pt>
                <c:pt idx="4">
                  <c:v>2023</c:v>
                </c:pt>
                <c:pt idx="5">
                  <c:v>2024</c:v>
                </c:pt>
                <c:pt idx="6">
                  <c:v>2025</c:v>
                </c:pt>
                <c:pt idx="7">
                  <c:v>2026</c:v>
                </c:pt>
                <c:pt idx="8">
                  <c:v>2027</c:v>
                </c:pt>
                <c:pt idx="9">
                  <c:v>2028</c:v>
                </c:pt>
                <c:pt idx="10">
                  <c:v>2029</c:v>
                </c:pt>
                <c:pt idx="11">
                  <c:v>2030</c:v>
                </c:pt>
              </c:numCache>
            </c:numRef>
          </c:cat>
          <c:val>
            <c:numRef>
              <c:f>original!$E$2:$E$13</c:f>
              <c:numCache>
                <c:formatCode>General</c:formatCode>
                <c:ptCount val="12"/>
                <c:pt idx="3">
                  <c:v>40</c:v>
                </c:pt>
                <c:pt idx="4">
                  <c:v>100</c:v>
                </c:pt>
                <c:pt idx="5">
                  <c:v>210</c:v>
                </c:pt>
                <c:pt idx="6">
                  <c:v>410</c:v>
                </c:pt>
                <c:pt idx="7">
                  <c:v>430</c:v>
                </c:pt>
                <c:pt idx="8">
                  <c:v>60</c:v>
                </c:pt>
              </c:numCache>
            </c:numRef>
          </c:val>
          <c:extLst>
            <c:ext xmlns:c16="http://schemas.microsoft.com/office/drawing/2014/chart" uri="{C3380CC4-5D6E-409C-BE32-E72D297353CC}">
              <c16:uniqueId val="{00000003-6BB5-42FF-BE02-010BEBF312CB}"/>
            </c:ext>
          </c:extLst>
        </c:ser>
        <c:ser>
          <c:idx val="4"/>
          <c:order val="4"/>
          <c:tx>
            <c:v>Upgr. Secondary</c:v>
          </c:tx>
          <c:spPr>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9525" cap="flat" cmpd="sng" algn="ctr">
              <a:solidFill>
                <a:schemeClr val="accent5">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original!$A$2:$A$13</c:f>
              <c:numCache>
                <c:formatCode>General</c:formatCode>
                <c:ptCount val="12"/>
                <c:pt idx="0">
                  <c:v>2019</c:v>
                </c:pt>
                <c:pt idx="1">
                  <c:v>2020</c:v>
                </c:pt>
                <c:pt idx="2">
                  <c:v>2021</c:v>
                </c:pt>
                <c:pt idx="3">
                  <c:v>2022</c:v>
                </c:pt>
                <c:pt idx="4">
                  <c:v>2023</c:v>
                </c:pt>
                <c:pt idx="5">
                  <c:v>2024</c:v>
                </c:pt>
                <c:pt idx="6">
                  <c:v>2025</c:v>
                </c:pt>
                <c:pt idx="7">
                  <c:v>2026</c:v>
                </c:pt>
                <c:pt idx="8">
                  <c:v>2027</c:v>
                </c:pt>
                <c:pt idx="9">
                  <c:v>2028</c:v>
                </c:pt>
                <c:pt idx="10">
                  <c:v>2029</c:v>
                </c:pt>
                <c:pt idx="11">
                  <c:v>2030</c:v>
                </c:pt>
              </c:numCache>
            </c:numRef>
          </c:cat>
          <c:val>
            <c:numRef>
              <c:f>original!$G$2:$G$13</c:f>
              <c:numCache>
                <c:formatCode>General</c:formatCode>
                <c:ptCount val="12"/>
                <c:pt idx="6">
                  <c:v>100</c:v>
                </c:pt>
                <c:pt idx="7">
                  <c:v>220</c:v>
                </c:pt>
                <c:pt idx="8">
                  <c:v>150</c:v>
                </c:pt>
                <c:pt idx="9">
                  <c:v>300</c:v>
                </c:pt>
                <c:pt idx="10">
                  <c:v>310</c:v>
                </c:pt>
                <c:pt idx="11">
                  <c:v>220</c:v>
                </c:pt>
              </c:numCache>
            </c:numRef>
          </c:val>
          <c:extLst>
            <c:ext xmlns:c16="http://schemas.microsoft.com/office/drawing/2014/chart" uri="{C3380CC4-5D6E-409C-BE32-E72D297353CC}">
              <c16:uniqueId val="{00000004-6BB5-42FF-BE02-010BEBF312CB}"/>
            </c:ext>
          </c:extLst>
        </c:ser>
        <c:dLbls>
          <c:dLblPos val="ctr"/>
          <c:showLegendKey val="0"/>
          <c:showVal val="1"/>
          <c:showCatName val="0"/>
          <c:showSerName val="0"/>
          <c:showPercent val="0"/>
          <c:showBubbleSize val="0"/>
        </c:dLbls>
        <c:gapWidth val="150"/>
        <c:overlap val="100"/>
        <c:axId val="354270688"/>
        <c:axId val="354267408"/>
      </c:barChart>
      <c:catAx>
        <c:axId val="354270688"/>
        <c:scaling>
          <c:orientation val="minMax"/>
        </c:scaling>
        <c:delete val="0"/>
        <c:axPos val="b"/>
        <c:title>
          <c:tx>
            <c:rich>
              <a:bodyPr rot="0" spcFirstLastPara="1" vertOverflow="ellipsis" vert="horz" wrap="square" anchor="ctr" anchorCtr="1"/>
              <a:lstStyle/>
              <a:p>
                <a:pPr>
                  <a:defRPr sz="900" b="0" i="0" u="none" strike="noStrike" kern="1200" cap="all" baseline="0">
                    <a:solidFill>
                      <a:schemeClr val="tx1">
                        <a:lumMod val="50000"/>
                        <a:lumOff val="50000"/>
                      </a:schemeClr>
                    </a:solidFill>
                    <a:latin typeface="+mn-lt"/>
                    <a:ea typeface="+mn-ea"/>
                    <a:cs typeface="+mn-cs"/>
                  </a:defRPr>
                </a:pPr>
                <a:r>
                  <a:rPr lang="en-GB"/>
                  <a:t>Year</a:t>
                </a:r>
              </a:p>
            </c:rich>
          </c:tx>
          <c:overlay val="0"/>
          <c:spPr>
            <a:noFill/>
            <a:ln>
              <a:noFill/>
            </a:ln>
            <a:effectLst/>
          </c:spPr>
          <c:txPr>
            <a:bodyPr rot="0" spcFirstLastPara="1" vertOverflow="ellipsis" vert="horz" wrap="square" anchor="ctr" anchorCtr="1"/>
            <a:lstStyle/>
            <a:p>
              <a:pPr>
                <a:defRPr sz="900" b="0" i="0" u="none" strike="noStrike" kern="1200" cap="all" baseline="0">
                  <a:solidFill>
                    <a:schemeClr val="tx1">
                      <a:lumMod val="50000"/>
                      <a:lumOff val="50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n-US"/>
          </a:p>
        </c:txPr>
        <c:crossAx val="354267408"/>
        <c:crosses val="autoZero"/>
        <c:auto val="0"/>
        <c:lblAlgn val="ctr"/>
        <c:lblOffset val="100"/>
        <c:noMultiLvlLbl val="0"/>
      </c:catAx>
      <c:valAx>
        <c:axId val="3542674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900" b="0" i="0" u="none" strike="noStrike" kern="1200" cap="all" baseline="0">
                    <a:solidFill>
                      <a:schemeClr val="tx1">
                        <a:lumMod val="50000"/>
                        <a:lumOff val="50000"/>
                      </a:schemeClr>
                    </a:solidFill>
                    <a:latin typeface="+mn-lt"/>
                    <a:ea typeface="+mn-ea"/>
                    <a:cs typeface="+mn-cs"/>
                  </a:defRPr>
                </a:pPr>
                <a:r>
                  <a:rPr lang="en-GB"/>
                  <a:t>Cost (kCHF)</a:t>
                </a:r>
              </a:p>
            </c:rich>
          </c:tx>
          <c:layout>
            <c:manualLayout>
              <c:xMode val="edge"/>
              <c:yMode val="edge"/>
              <c:x val="1.7897091722595078E-2"/>
              <c:y val="8.2295794421046203E-2"/>
            </c:manualLayout>
          </c:layout>
          <c:overlay val="0"/>
          <c:spPr>
            <a:noFill/>
            <a:ln>
              <a:noFill/>
            </a:ln>
            <a:effectLst/>
          </c:spPr>
          <c:txPr>
            <a:bodyPr rot="0" spcFirstLastPara="1" vertOverflow="ellipsis" wrap="square" anchor="ctr" anchorCtr="1"/>
            <a:lstStyle/>
            <a:p>
              <a:pPr>
                <a:defRPr sz="900" b="0" i="0" u="none" strike="noStrike" kern="1200" cap="all" baseline="0">
                  <a:solidFill>
                    <a:schemeClr val="tx1">
                      <a:lumMod val="50000"/>
                      <a:lumOff val="50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n-US"/>
          </a:p>
        </c:txPr>
        <c:crossAx val="354270688"/>
        <c:crosses val="autoZero"/>
        <c:crossBetween val="between"/>
      </c:valAx>
      <c:spPr>
        <a:noFill/>
        <a:ln>
          <a:noFill/>
        </a:ln>
        <a:effectLst/>
      </c:spPr>
    </c:plotArea>
    <c:legend>
      <c:legendPos val="b"/>
      <c:layout>
        <c:manualLayout>
          <c:xMode val="edge"/>
          <c:yMode val="edge"/>
          <c:x val="0.10019988574871845"/>
          <c:y val="0.27332236741253468"/>
          <c:w val="0.24907610828481835"/>
          <c:h val="0.32209338948910449"/>
        </c:manualLayout>
      </c:layout>
      <c:overlay val="0"/>
      <c:spPr>
        <a:noFill/>
        <a:ln>
          <a:noFill/>
        </a:ln>
        <a:effectLst/>
      </c:spPr>
      <c:txPr>
        <a:bodyPr rot="0" spcFirstLastPara="1" vertOverflow="ellipsis" vert="horz" wrap="square" anchor="ctr" anchorCtr="0"/>
        <a:lstStyle/>
        <a:p>
          <a:pPr>
            <a:defRPr sz="900"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r>
              <a:rPr lang="en-US"/>
              <a:t>NACONS Beam Instrumentation Spending Profile - Amended</a:t>
            </a:r>
          </a:p>
        </c:rich>
      </c:tx>
      <c:overlay val="0"/>
      <c:spPr>
        <a:noFill/>
        <a:ln>
          <a:noFill/>
        </a:ln>
        <a:effectLst/>
      </c:spPr>
      <c:txPr>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endParaRPr lang="en-US"/>
        </a:p>
      </c:txPr>
    </c:title>
    <c:autoTitleDeleted val="0"/>
    <c:plotArea>
      <c:layout>
        <c:manualLayout>
          <c:layoutTarget val="inner"/>
          <c:xMode val="edge"/>
          <c:yMode val="edge"/>
          <c:x val="8.1795001962203268E-2"/>
          <c:y val="0.17512250503570775"/>
          <c:w val="0.888021343011136"/>
          <c:h val="0.72350949154611488"/>
        </c:manualLayout>
      </c:layout>
      <c:barChart>
        <c:barDir val="col"/>
        <c:grouping val="stacked"/>
        <c:varyColors val="0"/>
        <c:ser>
          <c:idx val="1"/>
          <c:order val="0"/>
          <c:tx>
            <c:v>Urgent LS2</c:v>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amended!$A$2:$A$13</c:f>
              <c:numCache>
                <c:formatCode>General</c:formatCode>
                <c:ptCount val="12"/>
                <c:pt idx="0">
                  <c:v>2019</c:v>
                </c:pt>
                <c:pt idx="1">
                  <c:v>2020</c:v>
                </c:pt>
                <c:pt idx="2">
                  <c:v>2021</c:v>
                </c:pt>
                <c:pt idx="3">
                  <c:v>2022</c:v>
                </c:pt>
                <c:pt idx="4">
                  <c:v>2023</c:v>
                </c:pt>
                <c:pt idx="5">
                  <c:v>2024</c:v>
                </c:pt>
                <c:pt idx="6">
                  <c:v>2025</c:v>
                </c:pt>
                <c:pt idx="7">
                  <c:v>2026</c:v>
                </c:pt>
                <c:pt idx="8">
                  <c:v>2027</c:v>
                </c:pt>
                <c:pt idx="9">
                  <c:v>2028</c:v>
                </c:pt>
                <c:pt idx="10">
                  <c:v>2029</c:v>
                </c:pt>
                <c:pt idx="11">
                  <c:v>2030</c:v>
                </c:pt>
              </c:numCache>
            </c:numRef>
          </c:cat>
          <c:val>
            <c:numRef>
              <c:f>amended!$C$2:$C$13</c:f>
              <c:numCache>
                <c:formatCode>General</c:formatCode>
                <c:ptCount val="12"/>
                <c:pt idx="0">
                  <c:v>50</c:v>
                </c:pt>
                <c:pt idx="1">
                  <c:v>100</c:v>
                </c:pt>
                <c:pt idx="2">
                  <c:v>15</c:v>
                </c:pt>
              </c:numCache>
            </c:numRef>
          </c:val>
          <c:extLst>
            <c:ext xmlns:c16="http://schemas.microsoft.com/office/drawing/2014/chart" uri="{C3380CC4-5D6E-409C-BE32-E72D297353CC}">
              <c16:uniqueId val="{00000000-3E9B-4B88-B14E-5FCD0DAFA637}"/>
            </c:ext>
          </c:extLst>
        </c:ser>
        <c:ser>
          <c:idx val="0"/>
          <c:order val="1"/>
          <c:tx>
            <c:v>Cons. Primary</c:v>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amended!$A$2:$A$13</c:f>
              <c:numCache>
                <c:formatCode>General</c:formatCode>
                <c:ptCount val="12"/>
                <c:pt idx="0">
                  <c:v>2019</c:v>
                </c:pt>
                <c:pt idx="1">
                  <c:v>2020</c:v>
                </c:pt>
                <c:pt idx="2">
                  <c:v>2021</c:v>
                </c:pt>
                <c:pt idx="3">
                  <c:v>2022</c:v>
                </c:pt>
                <c:pt idx="4">
                  <c:v>2023</c:v>
                </c:pt>
                <c:pt idx="5">
                  <c:v>2024</c:v>
                </c:pt>
                <c:pt idx="6">
                  <c:v>2025</c:v>
                </c:pt>
                <c:pt idx="7">
                  <c:v>2026</c:v>
                </c:pt>
                <c:pt idx="8">
                  <c:v>2027</c:v>
                </c:pt>
                <c:pt idx="9">
                  <c:v>2028</c:v>
                </c:pt>
                <c:pt idx="10">
                  <c:v>2029</c:v>
                </c:pt>
                <c:pt idx="11">
                  <c:v>2030</c:v>
                </c:pt>
              </c:numCache>
            </c:numRef>
          </c:cat>
          <c:val>
            <c:numRef>
              <c:f>amended!$D$2:$D$13</c:f>
              <c:numCache>
                <c:formatCode>General</c:formatCode>
                <c:ptCount val="12"/>
                <c:pt idx="2">
                  <c:v>54</c:v>
                </c:pt>
                <c:pt idx="3">
                  <c:v>134</c:v>
                </c:pt>
                <c:pt idx="4">
                  <c:v>210</c:v>
                </c:pt>
                <c:pt idx="5">
                  <c:v>270</c:v>
                </c:pt>
                <c:pt idx="6">
                  <c:v>270</c:v>
                </c:pt>
                <c:pt idx="7">
                  <c:v>220</c:v>
                </c:pt>
              </c:numCache>
            </c:numRef>
          </c:val>
          <c:extLst>
            <c:ext xmlns:c16="http://schemas.microsoft.com/office/drawing/2014/chart" uri="{C3380CC4-5D6E-409C-BE32-E72D297353CC}">
              <c16:uniqueId val="{00000001-3E9B-4B88-B14E-5FCD0DAFA637}"/>
            </c:ext>
          </c:extLst>
        </c:ser>
        <c:ser>
          <c:idx val="3"/>
          <c:order val="2"/>
          <c:tx>
            <c:v>Cons. Secondary</c:v>
          </c:tx>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9525" cap="flat" cmpd="sng" algn="ctr">
              <a:solidFill>
                <a:schemeClr val="accent4">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amended!$A$2:$A$13</c:f>
              <c:numCache>
                <c:formatCode>General</c:formatCode>
                <c:ptCount val="12"/>
                <c:pt idx="0">
                  <c:v>2019</c:v>
                </c:pt>
                <c:pt idx="1">
                  <c:v>2020</c:v>
                </c:pt>
                <c:pt idx="2">
                  <c:v>2021</c:v>
                </c:pt>
                <c:pt idx="3">
                  <c:v>2022</c:v>
                </c:pt>
                <c:pt idx="4">
                  <c:v>2023</c:v>
                </c:pt>
                <c:pt idx="5">
                  <c:v>2024</c:v>
                </c:pt>
                <c:pt idx="6">
                  <c:v>2025</c:v>
                </c:pt>
                <c:pt idx="7">
                  <c:v>2026</c:v>
                </c:pt>
                <c:pt idx="8">
                  <c:v>2027</c:v>
                </c:pt>
                <c:pt idx="9">
                  <c:v>2028</c:v>
                </c:pt>
                <c:pt idx="10">
                  <c:v>2029</c:v>
                </c:pt>
                <c:pt idx="11">
                  <c:v>2030</c:v>
                </c:pt>
              </c:numCache>
            </c:numRef>
          </c:cat>
          <c:val>
            <c:numRef>
              <c:f>amended!$F$2:$F$13</c:f>
              <c:numCache>
                <c:formatCode>General</c:formatCode>
                <c:ptCount val="12"/>
                <c:pt idx="2">
                  <c:v>90</c:v>
                </c:pt>
                <c:pt idx="3">
                  <c:v>200</c:v>
                </c:pt>
                <c:pt idx="4">
                  <c:v>250</c:v>
                </c:pt>
                <c:pt idx="5">
                  <c:v>270</c:v>
                </c:pt>
                <c:pt idx="6">
                  <c:v>385</c:v>
                </c:pt>
                <c:pt idx="7">
                  <c:v>295</c:v>
                </c:pt>
                <c:pt idx="8">
                  <c:v>390</c:v>
                </c:pt>
                <c:pt idx="9">
                  <c:v>520</c:v>
                </c:pt>
                <c:pt idx="10">
                  <c:v>400</c:v>
                </c:pt>
                <c:pt idx="11">
                  <c:v>325</c:v>
                </c:pt>
              </c:numCache>
            </c:numRef>
          </c:val>
          <c:extLst>
            <c:ext xmlns:c16="http://schemas.microsoft.com/office/drawing/2014/chart" uri="{C3380CC4-5D6E-409C-BE32-E72D297353CC}">
              <c16:uniqueId val="{00000002-3E9B-4B88-B14E-5FCD0DAFA637}"/>
            </c:ext>
          </c:extLst>
        </c:ser>
        <c:ser>
          <c:idx val="2"/>
          <c:order val="3"/>
          <c:tx>
            <c:v>Upgr. Primary</c:v>
          </c:tx>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amended!$A$2:$A$13</c:f>
              <c:numCache>
                <c:formatCode>General</c:formatCode>
                <c:ptCount val="12"/>
                <c:pt idx="0">
                  <c:v>2019</c:v>
                </c:pt>
                <c:pt idx="1">
                  <c:v>2020</c:v>
                </c:pt>
                <c:pt idx="2">
                  <c:v>2021</c:v>
                </c:pt>
                <c:pt idx="3">
                  <c:v>2022</c:v>
                </c:pt>
                <c:pt idx="4">
                  <c:v>2023</c:v>
                </c:pt>
                <c:pt idx="5">
                  <c:v>2024</c:v>
                </c:pt>
                <c:pt idx="6">
                  <c:v>2025</c:v>
                </c:pt>
                <c:pt idx="7">
                  <c:v>2026</c:v>
                </c:pt>
                <c:pt idx="8">
                  <c:v>2027</c:v>
                </c:pt>
                <c:pt idx="9">
                  <c:v>2028</c:v>
                </c:pt>
                <c:pt idx="10">
                  <c:v>2029</c:v>
                </c:pt>
                <c:pt idx="11">
                  <c:v>2030</c:v>
                </c:pt>
              </c:numCache>
            </c:numRef>
          </c:cat>
          <c:val>
            <c:numRef>
              <c:f>amended!$E$2:$E$13</c:f>
              <c:numCache>
                <c:formatCode>General</c:formatCode>
                <c:ptCount val="12"/>
                <c:pt idx="2">
                  <c:v>10</c:v>
                </c:pt>
                <c:pt idx="3">
                  <c:v>30</c:v>
                </c:pt>
                <c:pt idx="4">
                  <c:v>80</c:v>
                </c:pt>
                <c:pt idx="5">
                  <c:v>100</c:v>
                </c:pt>
                <c:pt idx="6">
                  <c:v>100</c:v>
                </c:pt>
                <c:pt idx="7">
                  <c:v>60</c:v>
                </c:pt>
                <c:pt idx="8">
                  <c:v>140</c:v>
                </c:pt>
                <c:pt idx="9">
                  <c:v>100</c:v>
                </c:pt>
                <c:pt idx="10">
                  <c:v>120</c:v>
                </c:pt>
                <c:pt idx="11">
                  <c:v>60</c:v>
                </c:pt>
              </c:numCache>
            </c:numRef>
          </c:val>
          <c:extLst>
            <c:ext xmlns:c16="http://schemas.microsoft.com/office/drawing/2014/chart" uri="{C3380CC4-5D6E-409C-BE32-E72D297353CC}">
              <c16:uniqueId val="{00000003-3E9B-4B88-B14E-5FCD0DAFA637}"/>
            </c:ext>
          </c:extLst>
        </c:ser>
        <c:ser>
          <c:idx val="4"/>
          <c:order val="4"/>
          <c:tx>
            <c:v>Upgr. Secondary</c:v>
          </c:tx>
          <c:spPr>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9525" cap="flat" cmpd="sng" algn="ctr">
              <a:solidFill>
                <a:schemeClr val="accent5">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amended!$A$2:$A$13</c:f>
              <c:numCache>
                <c:formatCode>General</c:formatCode>
                <c:ptCount val="12"/>
                <c:pt idx="0">
                  <c:v>2019</c:v>
                </c:pt>
                <c:pt idx="1">
                  <c:v>2020</c:v>
                </c:pt>
                <c:pt idx="2">
                  <c:v>2021</c:v>
                </c:pt>
                <c:pt idx="3">
                  <c:v>2022</c:v>
                </c:pt>
                <c:pt idx="4">
                  <c:v>2023</c:v>
                </c:pt>
                <c:pt idx="5">
                  <c:v>2024</c:v>
                </c:pt>
                <c:pt idx="6">
                  <c:v>2025</c:v>
                </c:pt>
                <c:pt idx="7">
                  <c:v>2026</c:v>
                </c:pt>
                <c:pt idx="8">
                  <c:v>2027</c:v>
                </c:pt>
                <c:pt idx="9">
                  <c:v>2028</c:v>
                </c:pt>
                <c:pt idx="10">
                  <c:v>2029</c:v>
                </c:pt>
                <c:pt idx="11">
                  <c:v>2030</c:v>
                </c:pt>
              </c:numCache>
            </c:numRef>
          </c:cat>
          <c:val>
            <c:numRef>
              <c:f>amended!$G$2:$G$13</c:f>
              <c:numCache>
                <c:formatCode>General</c:formatCode>
                <c:ptCount val="12"/>
                <c:pt idx="6">
                  <c:v>65</c:v>
                </c:pt>
                <c:pt idx="7">
                  <c:v>160</c:v>
                </c:pt>
                <c:pt idx="8">
                  <c:v>230</c:v>
                </c:pt>
                <c:pt idx="9">
                  <c:v>330</c:v>
                </c:pt>
                <c:pt idx="10">
                  <c:v>320</c:v>
                </c:pt>
                <c:pt idx="11">
                  <c:v>220</c:v>
                </c:pt>
              </c:numCache>
            </c:numRef>
          </c:val>
          <c:extLst>
            <c:ext xmlns:c16="http://schemas.microsoft.com/office/drawing/2014/chart" uri="{C3380CC4-5D6E-409C-BE32-E72D297353CC}">
              <c16:uniqueId val="{00000004-3E9B-4B88-B14E-5FCD0DAFA637}"/>
            </c:ext>
          </c:extLst>
        </c:ser>
        <c:dLbls>
          <c:dLblPos val="ctr"/>
          <c:showLegendKey val="0"/>
          <c:showVal val="1"/>
          <c:showCatName val="0"/>
          <c:showSerName val="0"/>
          <c:showPercent val="0"/>
          <c:showBubbleSize val="0"/>
        </c:dLbls>
        <c:gapWidth val="150"/>
        <c:overlap val="100"/>
        <c:axId val="354270688"/>
        <c:axId val="354267408"/>
      </c:barChart>
      <c:catAx>
        <c:axId val="354270688"/>
        <c:scaling>
          <c:orientation val="minMax"/>
        </c:scaling>
        <c:delete val="0"/>
        <c:axPos val="b"/>
        <c:title>
          <c:tx>
            <c:rich>
              <a:bodyPr rot="0" spcFirstLastPara="1" vertOverflow="ellipsis" vert="horz" wrap="square" anchor="ctr" anchorCtr="1"/>
              <a:lstStyle/>
              <a:p>
                <a:pPr>
                  <a:defRPr sz="900" b="0" i="0" u="none" strike="noStrike" kern="1200" cap="all" baseline="0">
                    <a:solidFill>
                      <a:schemeClr val="tx1">
                        <a:lumMod val="50000"/>
                        <a:lumOff val="50000"/>
                      </a:schemeClr>
                    </a:solidFill>
                    <a:latin typeface="+mn-lt"/>
                    <a:ea typeface="+mn-ea"/>
                    <a:cs typeface="+mn-cs"/>
                  </a:defRPr>
                </a:pPr>
                <a:r>
                  <a:rPr lang="en-GB"/>
                  <a:t>Year</a:t>
                </a:r>
              </a:p>
            </c:rich>
          </c:tx>
          <c:overlay val="0"/>
          <c:spPr>
            <a:noFill/>
            <a:ln>
              <a:noFill/>
            </a:ln>
            <a:effectLst/>
          </c:spPr>
          <c:txPr>
            <a:bodyPr rot="0" spcFirstLastPara="1" vertOverflow="ellipsis" vert="horz" wrap="square" anchor="ctr" anchorCtr="1"/>
            <a:lstStyle/>
            <a:p>
              <a:pPr>
                <a:defRPr sz="900" b="0" i="0" u="none" strike="noStrike" kern="1200" cap="all" baseline="0">
                  <a:solidFill>
                    <a:schemeClr val="tx1">
                      <a:lumMod val="50000"/>
                      <a:lumOff val="50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n-US"/>
          </a:p>
        </c:txPr>
        <c:crossAx val="354267408"/>
        <c:crosses val="autoZero"/>
        <c:auto val="0"/>
        <c:lblAlgn val="ctr"/>
        <c:lblOffset val="100"/>
        <c:noMultiLvlLbl val="0"/>
      </c:catAx>
      <c:valAx>
        <c:axId val="354267408"/>
        <c:scaling>
          <c:orientation val="minMax"/>
          <c:max val="140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900" b="0" i="0" u="none" strike="noStrike" kern="1200" cap="all" baseline="0">
                    <a:solidFill>
                      <a:schemeClr val="tx1">
                        <a:lumMod val="50000"/>
                        <a:lumOff val="50000"/>
                      </a:schemeClr>
                    </a:solidFill>
                    <a:latin typeface="+mn-lt"/>
                    <a:ea typeface="+mn-ea"/>
                    <a:cs typeface="+mn-cs"/>
                  </a:defRPr>
                </a:pPr>
                <a:r>
                  <a:rPr lang="en-GB"/>
                  <a:t>Cost (kCHF)</a:t>
                </a:r>
              </a:p>
            </c:rich>
          </c:tx>
          <c:layout>
            <c:manualLayout>
              <c:xMode val="edge"/>
              <c:yMode val="edge"/>
              <c:x val="1.7897091722595078E-2"/>
              <c:y val="8.2295794421046203E-2"/>
            </c:manualLayout>
          </c:layout>
          <c:overlay val="0"/>
          <c:spPr>
            <a:noFill/>
            <a:ln>
              <a:noFill/>
            </a:ln>
            <a:effectLst/>
          </c:spPr>
          <c:txPr>
            <a:bodyPr rot="0" spcFirstLastPara="1" vertOverflow="ellipsis" wrap="square" anchor="ctr" anchorCtr="1"/>
            <a:lstStyle/>
            <a:p>
              <a:pPr>
                <a:defRPr sz="900" b="0" i="0" u="none" strike="noStrike" kern="1200" cap="all" baseline="0">
                  <a:solidFill>
                    <a:schemeClr val="tx1">
                      <a:lumMod val="50000"/>
                      <a:lumOff val="50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n-US"/>
          </a:p>
        </c:txPr>
        <c:crossAx val="354270688"/>
        <c:crosses val="autoZero"/>
        <c:crossBetween val="between"/>
      </c:valAx>
      <c:spPr>
        <a:noFill/>
        <a:ln>
          <a:noFill/>
        </a:ln>
        <a:effectLst/>
      </c:spPr>
    </c:plotArea>
    <c:legend>
      <c:legendPos val="b"/>
      <c:layout>
        <c:manualLayout>
          <c:xMode val="edge"/>
          <c:yMode val="edge"/>
          <c:x val="0.11073873723344269"/>
          <c:y val="0.27480583531709701"/>
          <c:w val="0.17225854998577853"/>
          <c:h val="0.30969028871391074"/>
        </c:manualLayout>
      </c:layout>
      <c:overlay val="0"/>
      <c:spPr>
        <a:noFill/>
        <a:ln>
          <a:noFill/>
        </a:ln>
        <a:effectLst/>
      </c:spPr>
      <c:txPr>
        <a:bodyPr rot="0" spcFirstLastPara="1" vertOverflow="ellipsis" vert="horz" wrap="square" anchor="ctr" anchorCtr="0"/>
        <a:lstStyle/>
        <a:p>
          <a:pPr>
            <a:defRPr sz="900"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B05321-0A4A-45E9-8997-0C8F9502B43B}" type="datetimeFigureOut">
              <a:rPr lang="en-GB" smtClean="0"/>
              <a:t>23/02/2021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E9896B-95C1-4DC2-B343-4B94342152FC}" type="slidenum">
              <a:rPr lang="en-GB" smtClean="0"/>
              <a:t>‹#›</a:t>
            </a:fld>
            <a:endParaRPr lang="en-GB"/>
          </a:p>
        </p:txBody>
      </p:sp>
    </p:spTree>
    <p:extLst>
      <p:ext uri="{BB962C8B-B14F-4D97-AF65-F5344CB8AC3E}">
        <p14:creationId xmlns:p14="http://schemas.microsoft.com/office/powerpoint/2010/main" val="2326233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of the beam instrumentation, in both primary and secondary lines, is 40 years old and shows a degraded performance:</a:t>
            </a:r>
          </a:p>
          <a:p>
            <a:pPr marL="171450" indent="-171450">
              <a:buFontTx/>
              <a:buChar char="-"/>
            </a:pPr>
            <a:r>
              <a:rPr lang="en-US" dirty="0"/>
              <a:t>Proves to be insufficient for an efficient normal operation. Has caused downtime (BLM)</a:t>
            </a:r>
          </a:p>
          <a:p>
            <a:pPr marL="171450" indent="-171450">
              <a:buFontTx/>
              <a:buChar char="-"/>
            </a:pPr>
            <a:r>
              <a:rPr lang="en-US" dirty="0"/>
              <a:t>Increases radiological risks. Activation risk around splitters, as mentioned for example by Matthew Fraser.</a:t>
            </a:r>
          </a:p>
          <a:p>
            <a:pPr marL="171450" indent="-171450">
              <a:buFontTx/>
              <a:buChar char="-"/>
            </a:pPr>
            <a:r>
              <a:rPr lang="en-US" dirty="0"/>
              <a:t>Impossibility to go to higher intensities.</a:t>
            </a:r>
          </a:p>
          <a:p>
            <a:pPr marL="171450" indent="-171450">
              <a:buFontTx/>
              <a:buChar char="-"/>
            </a:pPr>
            <a:r>
              <a:rPr lang="en-US" dirty="0"/>
              <a:t>Hinder future projects in the framework of the ESPP, such as PBC and BDF.</a:t>
            </a:r>
          </a:p>
          <a:p>
            <a:pPr marL="0" indent="0">
              <a:buFontTx/>
              <a:buNone/>
            </a:pPr>
            <a:r>
              <a:rPr lang="en-US" dirty="0"/>
              <a:t>The IEFC mandated in 2018 the creation of the EABI-WG, which is made up of over 30 members from different groups of the ATS Departments, consolidation projects, representatives of the major experiments, as well as the PS and SPS coordinator.</a:t>
            </a:r>
          </a:p>
          <a:p>
            <a:pPr marL="0" indent="0">
              <a:buFontTx/>
              <a:buNone/>
            </a:pPr>
            <a:r>
              <a:rPr lang="en-US" dirty="0"/>
              <a:t>The WG provided the following deliverables:</a:t>
            </a:r>
          </a:p>
          <a:p>
            <a:pPr marL="0" indent="0">
              <a:buFontTx/>
              <a:buNone/>
            </a:pPr>
            <a:r>
              <a:rPr lang="en-US" dirty="0"/>
              <a:t>1- Inventory of the present situation – identification of shortcomings and impact on operation.</a:t>
            </a:r>
          </a:p>
          <a:p>
            <a:pPr marL="0" indent="0">
              <a:buFontTx/>
              <a:buNone/>
            </a:pPr>
            <a:r>
              <a:rPr lang="en-US" dirty="0"/>
              <a:t>2- Evaluation of the state of the hardware, possibilities and difficulties for maintenance and long-term availability of expertise.</a:t>
            </a:r>
          </a:p>
          <a:p>
            <a:pPr marL="0" indent="0">
              <a:buFontTx/>
              <a:buNone/>
            </a:pPr>
            <a:r>
              <a:rPr lang="en-US" dirty="0"/>
              <a:t>3- Study of present and future R&amp;D needs.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Baseline requirements for post-LS2 and LS3, including associated resources.</a:t>
            </a:r>
          </a:p>
          <a:p>
            <a:pPr marL="0" indent="0">
              <a:buFontTx/>
              <a:buNone/>
            </a:pPr>
            <a:r>
              <a:rPr lang="en-US" dirty="0"/>
              <a:t>The deliverables are available in EDMS</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2</a:t>
            </a:fld>
            <a:endParaRPr lang="en-GB"/>
          </a:p>
        </p:txBody>
      </p:sp>
    </p:spTree>
    <p:extLst>
      <p:ext uri="{BB962C8B-B14F-4D97-AF65-F5344CB8AC3E}">
        <p14:creationId xmlns:p14="http://schemas.microsoft.com/office/powerpoint/2010/main" val="4588712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Concerning beam intensity monitors, we have 2 families of instruments:</a:t>
            </a:r>
            <a:endParaRPr lang="en-GB" dirty="0"/>
          </a:p>
          <a:p>
            <a:pPr marL="171450" indent="-171450">
              <a:buFontTx/>
              <a:buChar char="-"/>
            </a:pPr>
            <a:r>
              <a:rPr lang="en-GB" dirty="0"/>
              <a:t>Scintillating paddles for low and medium intensities.</a:t>
            </a:r>
          </a:p>
          <a:p>
            <a:pPr marL="171450" indent="-171450">
              <a:buFontTx/>
              <a:buChar char="-"/>
            </a:pPr>
            <a:r>
              <a:rPr lang="en-GB" dirty="0"/>
              <a:t>Secondary emission monitors filled with gas (XION) for higher intensities.</a:t>
            </a:r>
            <a:endParaRPr lang="en-US" dirty="0"/>
          </a:p>
        </p:txBody>
      </p:sp>
      <p:sp>
        <p:nvSpPr>
          <p:cNvPr id="4" name="Slide Number Placeholder 3"/>
          <p:cNvSpPr>
            <a:spLocks noGrp="1"/>
          </p:cNvSpPr>
          <p:nvPr>
            <p:ph type="sldNum" sz="quarter" idx="5"/>
          </p:nvPr>
        </p:nvSpPr>
        <p:spPr/>
        <p:txBody>
          <a:bodyPr/>
          <a:lstStyle/>
          <a:p>
            <a:fld id="{EFE9896B-95C1-4DC2-B343-4B94342152FC}" type="slidenum">
              <a:rPr lang="en-GB" smtClean="0"/>
              <a:t>11</a:t>
            </a:fld>
            <a:endParaRPr lang="en-GB"/>
          </a:p>
        </p:txBody>
      </p:sp>
    </p:spTree>
    <p:extLst>
      <p:ext uri="{BB962C8B-B14F-4D97-AF65-F5344CB8AC3E}">
        <p14:creationId xmlns:p14="http://schemas.microsoft.com/office/powerpoint/2010/main" val="1127176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status of the intensity monitors:</a:t>
            </a:r>
          </a:p>
        </p:txBody>
      </p:sp>
      <p:sp>
        <p:nvSpPr>
          <p:cNvPr id="4" name="Slide Number Placeholder 3"/>
          <p:cNvSpPr>
            <a:spLocks noGrp="1"/>
          </p:cNvSpPr>
          <p:nvPr>
            <p:ph type="sldNum" sz="quarter" idx="5"/>
          </p:nvPr>
        </p:nvSpPr>
        <p:spPr/>
        <p:txBody>
          <a:bodyPr/>
          <a:lstStyle/>
          <a:p>
            <a:fld id="{EFE9896B-95C1-4DC2-B343-4B94342152FC}" type="slidenum">
              <a:rPr lang="en-GB" smtClean="0"/>
              <a:t>12</a:t>
            </a:fld>
            <a:endParaRPr lang="en-GB"/>
          </a:p>
        </p:txBody>
      </p:sp>
    </p:spTree>
    <p:extLst>
      <p:ext uri="{BB962C8B-B14F-4D97-AF65-F5344CB8AC3E}">
        <p14:creationId xmlns:p14="http://schemas.microsoft.com/office/powerpoint/2010/main" val="2260697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pass now to the particle identification monitors:</a:t>
            </a:r>
          </a:p>
          <a:p>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13</a:t>
            </a:fld>
            <a:endParaRPr lang="en-GB"/>
          </a:p>
        </p:txBody>
      </p:sp>
    </p:spTree>
    <p:extLst>
      <p:ext uri="{BB962C8B-B14F-4D97-AF65-F5344CB8AC3E}">
        <p14:creationId xmlns:p14="http://schemas.microsoft.com/office/powerpoint/2010/main" val="355637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XCET and CEDAR have a common gas system, which is obsolete. </a:t>
            </a:r>
          </a:p>
          <a:p>
            <a:r>
              <a:rPr lang="en-US" dirty="0"/>
              <a:t>The motorization of the XEMC is unreliable and has caused incidents in the past (stuck inside the beam).</a:t>
            </a:r>
          </a:p>
          <a:p>
            <a:r>
              <a:rPr lang="en-US" dirty="0"/>
              <a:t>The readout of the XEMC is outdated and incompatible with modern control systems.</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14</a:t>
            </a:fld>
            <a:endParaRPr lang="en-GB"/>
          </a:p>
        </p:txBody>
      </p:sp>
    </p:spTree>
    <p:extLst>
      <p:ext uri="{BB962C8B-B14F-4D97-AF65-F5344CB8AC3E}">
        <p14:creationId xmlns:p14="http://schemas.microsoft.com/office/powerpoint/2010/main" val="4248086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preferred solution for profile monitoring is to replace the XWCA, DWC and FISC by the XBPF. </a:t>
            </a:r>
          </a:p>
          <a:p>
            <a:r>
              <a:rPr lang="en-US" dirty="0"/>
              <a:t>The expertise to produce chambers is lost and would consume many resources.</a:t>
            </a:r>
          </a:p>
          <a:p>
            <a:r>
              <a:rPr lang="en-US" dirty="0"/>
              <a:t>XBPF can cover all intensity ranges, has easy maintenance, is vacuum compatible and is becoming the standard in the experimental areas: Neutrino Platform and East Area.</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15</a:t>
            </a:fld>
            <a:endParaRPr lang="en-GB"/>
          </a:p>
        </p:txBody>
      </p:sp>
    </p:spTree>
    <p:extLst>
      <p:ext uri="{BB962C8B-B14F-4D97-AF65-F5344CB8AC3E}">
        <p14:creationId xmlns:p14="http://schemas.microsoft.com/office/powerpoint/2010/main" val="2444862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 note, the whole gas distribution network of the North Area will be renovated in Phase 2 (Gas WP).</a:t>
            </a:r>
          </a:p>
          <a:p>
            <a:r>
              <a:rPr lang="en-US" dirty="0"/>
              <a:t>XCET mechanics: the new design is compatible with higher pressure, which extends the dynamic range of the monitor as requested by future experiments.</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17</a:t>
            </a:fld>
            <a:endParaRPr lang="en-GB"/>
          </a:p>
        </p:txBody>
      </p:sp>
    </p:spTree>
    <p:extLst>
      <p:ext uri="{BB962C8B-B14F-4D97-AF65-F5344CB8AC3E}">
        <p14:creationId xmlns:p14="http://schemas.microsoft.com/office/powerpoint/2010/main" val="2573927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18</a:t>
            </a:fld>
            <a:endParaRPr lang="en-GB"/>
          </a:p>
        </p:txBody>
      </p:sp>
    </p:spTree>
    <p:extLst>
      <p:ext uri="{BB962C8B-B14F-4D97-AF65-F5344CB8AC3E}">
        <p14:creationId xmlns:p14="http://schemas.microsoft.com/office/powerpoint/2010/main" val="19914566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20</a:t>
            </a:fld>
            <a:endParaRPr lang="en-GB"/>
          </a:p>
        </p:txBody>
      </p:sp>
    </p:spTree>
    <p:extLst>
      <p:ext uri="{BB962C8B-B14F-4D97-AF65-F5344CB8AC3E}">
        <p14:creationId xmlns:p14="http://schemas.microsoft.com/office/powerpoint/2010/main" val="42006348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Spill monitor: two technologies being explored (Cherenkov radiator placed in the beam, as studied by the UA9 experiment), OTR light from a thin foil.</a:t>
            </a:r>
          </a:p>
          <a:p>
            <a:r>
              <a:rPr lang="en-US" dirty="0"/>
              <a:t>2- Two technologies available: gas-filled coaxial cable or optical </a:t>
            </a:r>
            <a:r>
              <a:rPr lang="en-US" dirty="0" err="1"/>
              <a:t>fibre</a:t>
            </a:r>
            <a:r>
              <a:rPr lang="en-US" dirty="0"/>
              <a:t>. R&amp;D on optical </a:t>
            </a:r>
            <a:r>
              <a:rPr lang="en-US" dirty="0" err="1"/>
              <a:t>fibre</a:t>
            </a:r>
            <a:r>
              <a:rPr lang="en-US" dirty="0"/>
              <a:t> has already started in BI.</a:t>
            </a:r>
          </a:p>
          <a:p>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21</a:t>
            </a:fld>
            <a:endParaRPr lang="en-GB"/>
          </a:p>
        </p:txBody>
      </p:sp>
    </p:spTree>
    <p:extLst>
      <p:ext uri="{BB962C8B-B14F-4D97-AF65-F5344CB8AC3E}">
        <p14:creationId xmlns:p14="http://schemas.microsoft.com/office/powerpoint/2010/main" val="859915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profile monitors are not suited for some high radiation areas in the tunnels.</a:t>
            </a:r>
          </a:p>
          <a:p>
            <a:r>
              <a:rPr lang="en-US" dirty="0"/>
              <a:t>We don’t have dedicated instrumentation for heavy ions.</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23</a:t>
            </a:fld>
            <a:endParaRPr lang="en-GB"/>
          </a:p>
        </p:txBody>
      </p:sp>
    </p:spTree>
    <p:extLst>
      <p:ext uri="{BB962C8B-B14F-4D97-AF65-F5344CB8AC3E}">
        <p14:creationId xmlns:p14="http://schemas.microsoft.com/office/powerpoint/2010/main" val="4249685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present now the inventory and status of the instrumentation in the primary lines:</a:t>
            </a:r>
          </a:p>
          <a:p>
            <a:pPr marL="171450" indent="-171450">
              <a:buFontTx/>
              <a:buChar char="-"/>
            </a:pPr>
            <a:r>
              <a:rPr lang="en-US" dirty="0"/>
              <a:t>4 stations containing different combinations of secondary emission monitors: BSI (full foils), BSP (split-foils) and BSG (grids).</a:t>
            </a:r>
          </a:p>
          <a:p>
            <a:pPr marL="171450" indent="-171450">
              <a:buFontTx/>
              <a:buChar char="-"/>
            </a:pPr>
            <a:r>
              <a:rPr lang="en-US" dirty="0"/>
              <a:t>3 stations of BTV</a:t>
            </a:r>
          </a:p>
          <a:p>
            <a:pPr marL="171450" indent="-171450">
              <a:buFontTx/>
              <a:buChar char="-"/>
            </a:pPr>
            <a:r>
              <a:rPr lang="en-US" dirty="0"/>
              <a:t>30 BLM</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3</a:t>
            </a:fld>
            <a:endParaRPr lang="en-GB"/>
          </a:p>
        </p:txBody>
      </p:sp>
    </p:spTree>
    <p:extLst>
      <p:ext uri="{BB962C8B-B14F-4D97-AF65-F5344CB8AC3E}">
        <p14:creationId xmlns:p14="http://schemas.microsoft.com/office/powerpoint/2010/main" val="26984571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present now some examples of operation issues related to the beam instrumentation: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Drastic increase of beam losses around LSS2 and splitters. The SLAWG had to invest enormous efforts and MD time due to missing BLM, missing beam profile data and inadequate beam intensity information.</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Spill quality is a serious problem for COMPASS and NA62, which have lost for this reason many days of physics or operated at reduced beam intensities.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The beam spot size at the T10 target has more than doubled in 2018. Despite the efforts from many groups, the problem is not yet understood due to lack of beam instrumentation. It has caused, so far, one week of physics lost for NA62.</a:t>
            </a:r>
            <a:endParaRPr lang="en-GB" dirty="0"/>
          </a:p>
          <a:p>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24</a:t>
            </a:fld>
            <a:endParaRPr lang="en-GB"/>
          </a:p>
        </p:txBody>
      </p:sp>
    </p:spTree>
    <p:extLst>
      <p:ext uri="{BB962C8B-B14F-4D97-AF65-F5344CB8AC3E}">
        <p14:creationId xmlns:p14="http://schemas.microsoft.com/office/powerpoint/2010/main" val="2642533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present now timeline of the works to be done for the primary lines:</a:t>
            </a:r>
          </a:p>
          <a:p>
            <a:r>
              <a:rPr lang="en-US" dirty="0"/>
              <a:t>- Urgent items take place during LS2.</a:t>
            </a:r>
          </a:p>
          <a:p>
            <a:r>
              <a:rPr lang="en-US" dirty="0"/>
              <a:t>- Standard BI equipment (no need for R&amp;D) will be produced gradually during run 3 and installed during LS3.</a:t>
            </a:r>
          </a:p>
          <a:p>
            <a:r>
              <a:rPr lang="en-US" dirty="0"/>
              <a:t>- R&amp;D items should kick-off this year to be ready for a production before LS3 and installation in LS3.</a:t>
            </a:r>
          </a:p>
          <a:p>
            <a:r>
              <a:rPr lang="en-US" dirty="0"/>
              <a:t>- The SEM grids for LSS2 and T2 are standard and can be produced during run 4 and installed in LS4. I should remark that the SEM grids for LSS2 have been moved from Phase 1 to Phase 2.</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26</a:t>
            </a:fld>
            <a:endParaRPr lang="en-GB"/>
          </a:p>
        </p:txBody>
      </p:sp>
    </p:spTree>
    <p:extLst>
      <p:ext uri="{BB962C8B-B14F-4D97-AF65-F5344CB8AC3E}">
        <p14:creationId xmlns:p14="http://schemas.microsoft.com/office/powerpoint/2010/main" val="4999605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present now the timeline for the secondary lines:</a:t>
            </a:r>
          </a:p>
          <a:p>
            <a:pPr marL="171450" indent="-171450">
              <a:buFontTx/>
              <a:buChar char="-"/>
            </a:pPr>
            <a:r>
              <a:rPr lang="en-US" dirty="0"/>
              <a:t>The electronics renovation and the rad-hard profile monitor share a similar timeline: they should begin this year, 2021, in order to do the necessary R&amp;D, begin a production before LS3 and installation in LS3.</a:t>
            </a:r>
          </a:p>
          <a:p>
            <a:pPr marL="171450" indent="-171450">
              <a:buFontTx/>
              <a:buChar char="-"/>
            </a:pPr>
            <a:r>
              <a:rPr lang="en-US" dirty="0"/>
              <a:t>The XBPF need some prototyping in Phase to adapt the design to the North Area and study the motorization. The number of XPBF in Phase 1 has been reduced to 15 units in Phase 1, thus making 50 units for Phase 2.</a:t>
            </a:r>
          </a:p>
          <a:p>
            <a:pPr marL="171450" indent="-171450">
              <a:buFontTx/>
              <a:buChar char="-"/>
            </a:pPr>
            <a:r>
              <a:rPr lang="en-US" dirty="0"/>
              <a:t>The consolidation items for the XSCI, CEDAR and XCET would take place during run 4, for a deployment in LS4.</a:t>
            </a:r>
          </a:p>
          <a:p>
            <a:pPr marL="171450" indent="-171450">
              <a:buFontTx/>
              <a:buChar char="-"/>
            </a:pPr>
            <a:r>
              <a:rPr lang="en-US" dirty="0"/>
              <a:t>Due to the large production of XBPF in Phase 2, a large production phase is expected.</a:t>
            </a:r>
          </a:p>
          <a:p>
            <a:pPr marL="171450" indent="-171450">
              <a:buFontTx/>
              <a:buChar char="-"/>
            </a:pPr>
            <a:r>
              <a:rPr lang="en-US" dirty="0"/>
              <a:t>The R&amp;D for the heavy ion profile monitor and the XCET/CEDAR upgrade would be as shown.</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27</a:t>
            </a:fld>
            <a:endParaRPr lang="en-GB"/>
          </a:p>
        </p:txBody>
      </p:sp>
    </p:spTree>
    <p:extLst>
      <p:ext uri="{BB962C8B-B14F-4D97-AF65-F5344CB8AC3E}">
        <p14:creationId xmlns:p14="http://schemas.microsoft.com/office/powerpoint/2010/main" val="31002759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cost breakdown by NA-CONS phase, primary or secondary line and consolidation or upgrade item.</a:t>
            </a:r>
          </a:p>
          <a:p>
            <a:r>
              <a:rPr lang="en-US" dirty="0"/>
              <a:t>A total per beam line is presented at the bottom.</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28</a:t>
            </a:fld>
            <a:endParaRPr lang="en-GB"/>
          </a:p>
        </p:txBody>
      </p:sp>
    </p:spTree>
    <p:extLst>
      <p:ext uri="{BB962C8B-B14F-4D97-AF65-F5344CB8AC3E}">
        <p14:creationId xmlns:p14="http://schemas.microsoft.com/office/powerpoint/2010/main" val="38266361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can see the spending profile as proposed originally and after the request to reprofile and move items to Phase 2.</a:t>
            </a:r>
          </a:p>
          <a:p>
            <a:r>
              <a:rPr lang="en-US" dirty="0"/>
              <a:t>We can see a smoother profile in the new version, without the high peak in LS3 of the original version.</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29</a:t>
            </a:fld>
            <a:endParaRPr lang="en-GB"/>
          </a:p>
        </p:txBody>
      </p:sp>
    </p:spTree>
    <p:extLst>
      <p:ext uri="{BB962C8B-B14F-4D97-AF65-F5344CB8AC3E}">
        <p14:creationId xmlns:p14="http://schemas.microsoft.com/office/powerpoint/2010/main" val="2125435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performance of all equipment is severely degraded due to ageing and radiation damage -&gt; as many colleagues have pointed out before: no longer reliable.</a:t>
            </a:r>
          </a:p>
          <a:p>
            <a:r>
              <a:rPr lang="en-US" dirty="0"/>
              <a:t>Some of the BTV are in extremely high radiation areas.</a:t>
            </a:r>
          </a:p>
          <a:p>
            <a:r>
              <a:rPr lang="en-US" dirty="0"/>
              <a:t>The BLM system has experienced failures that led to facility stop. Urgent re-cabling performed during LS2, but complete system needs consolidation.</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4</a:t>
            </a:fld>
            <a:endParaRPr lang="en-GB"/>
          </a:p>
        </p:txBody>
      </p:sp>
    </p:spTree>
    <p:extLst>
      <p:ext uri="{BB962C8B-B14F-4D97-AF65-F5344CB8AC3E}">
        <p14:creationId xmlns:p14="http://schemas.microsoft.com/office/powerpoint/2010/main" val="2756309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present now the proposed solution for the different instruments.</a:t>
            </a:r>
          </a:p>
          <a:p>
            <a:r>
              <a:rPr lang="en-US" dirty="0"/>
              <a:t>For the BSI: this option is preferred because it also offers the possibility to adapt the design to attempt achieving &lt;1% systematic error, as requested by the SPS Losses and Activation WG.</a:t>
            </a:r>
          </a:p>
          <a:p>
            <a:r>
              <a:rPr lang="en-GB" dirty="0"/>
              <a:t>For the BSP: SEM grids are preferred due to limited usefulness of BSPs.</a:t>
            </a:r>
          </a:p>
        </p:txBody>
      </p:sp>
      <p:sp>
        <p:nvSpPr>
          <p:cNvPr id="4" name="Slide Number Placeholder 3"/>
          <p:cNvSpPr>
            <a:spLocks noGrp="1"/>
          </p:cNvSpPr>
          <p:nvPr>
            <p:ph type="sldNum" sz="quarter" idx="5"/>
          </p:nvPr>
        </p:nvSpPr>
        <p:spPr/>
        <p:txBody>
          <a:bodyPr/>
          <a:lstStyle/>
          <a:p>
            <a:fld id="{EFE9896B-95C1-4DC2-B343-4B94342152FC}" type="slidenum">
              <a:rPr lang="en-GB" smtClean="0"/>
              <a:t>5</a:t>
            </a:fld>
            <a:endParaRPr lang="en-GB"/>
          </a:p>
        </p:txBody>
      </p:sp>
    </p:spTree>
    <p:extLst>
      <p:ext uri="{BB962C8B-B14F-4D97-AF65-F5344CB8AC3E}">
        <p14:creationId xmlns:p14="http://schemas.microsoft.com/office/powerpoint/2010/main" val="596131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BTV: this is the standard procedure and the most efficient. The new system would reduce significantly the dose to personnel.</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6</a:t>
            </a:fld>
            <a:endParaRPr lang="en-GB"/>
          </a:p>
        </p:txBody>
      </p:sp>
    </p:spTree>
    <p:extLst>
      <p:ext uri="{BB962C8B-B14F-4D97-AF65-F5344CB8AC3E}">
        <p14:creationId xmlns:p14="http://schemas.microsoft.com/office/powerpoint/2010/main" val="3894359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BLM: a general BLM consolidation for the SPS is funded for LS3 -&gt; use the same ionization chamber technology.</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7</a:t>
            </a:fld>
            <a:endParaRPr lang="en-GB"/>
          </a:p>
        </p:txBody>
      </p:sp>
    </p:spTree>
    <p:extLst>
      <p:ext uri="{BB962C8B-B14F-4D97-AF65-F5344CB8AC3E}">
        <p14:creationId xmlns:p14="http://schemas.microsoft.com/office/powerpoint/2010/main" val="1485707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consequences of non-consolidation.</a:t>
            </a:r>
          </a:p>
        </p:txBody>
      </p:sp>
      <p:sp>
        <p:nvSpPr>
          <p:cNvPr id="4" name="Slide Number Placeholder 3"/>
          <p:cNvSpPr>
            <a:spLocks noGrp="1"/>
          </p:cNvSpPr>
          <p:nvPr>
            <p:ph type="sldNum" sz="quarter" idx="5"/>
          </p:nvPr>
        </p:nvSpPr>
        <p:spPr/>
        <p:txBody>
          <a:bodyPr/>
          <a:lstStyle/>
          <a:p>
            <a:fld id="{EFE9896B-95C1-4DC2-B343-4B94342152FC}" type="slidenum">
              <a:rPr lang="en-GB" smtClean="0"/>
              <a:t>8</a:t>
            </a:fld>
            <a:endParaRPr lang="en-GB"/>
          </a:p>
        </p:txBody>
      </p:sp>
    </p:spTree>
    <p:extLst>
      <p:ext uri="{BB962C8B-B14F-4D97-AF65-F5344CB8AC3E}">
        <p14:creationId xmlns:p14="http://schemas.microsoft.com/office/powerpoint/2010/main" val="771709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now present the inventory and status of the BI in the secondary lines.</a:t>
            </a:r>
          </a:p>
          <a:p>
            <a:r>
              <a:rPr lang="en-US" dirty="0"/>
              <a:t>I’ll start with profile monitoring, which is composed of MWPC, DWC and FISCs.</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9</a:t>
            </a:fld>
            <a:endParaRPr lang="en-GB"/>
          </a:p>
        </p:txBody>
      </p:sp>
    </p:spTree>
    <p:extLst>
      <p:ext uri="{BB962C8B-B14F-4D97-AF65-F5344CB8AC3E}">
        <p14:creationId xmlns:p14="http://schemas.microsoft.com/office/powerpoint/2010/main" val="3675295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of the wire chambers show severe degradation due to ageing and radiation damage, including the spare units.</a:t>
            </a:r>
          </a:p>
          <a:p>
            <a:r>
              <a:rPr lang="en-US" dirty="0"/>
              <a:t>The expertise to repair or produce them has been lost.</a:t>
            </a:r>
          </a:p>
          <a:p>
            <a:r>
              <a:rPr lang="en-US" dirty="0"/>
              <a:t>The status of the FISC is good in general because their maintenance is very easy (replace filament and PMT).</a:t>
            </a:r>
          </a:p>
          <a:p>
            <a:r>
              <a:rPr lang="en-US" dirty="0"/>
              <a:t>There is a common issue to all these monitors: they cannot cover properly all intensity ranges in the North Area.</a:t>
            </a:r>
            <a:endParaRPr lang="en-GB" dirty="0"/>
          </a:p>
        </p:txBody>
      </p:sp>
      <p:sp>
        <p:nvSpPr>
          <p:cNvPr id="4" name="Slide Number Placeholder 3"/>
          <p:cNvSpPr>
            <a:spLocks noGrp="1"/>
          </p:cNvSpPr>
          <p:nvPr>
            <p:ph type="sldNum" sz="quarter" idx="5"/>
          </p:nvPr>
        </p:nvSpPr>
        <p:spPr/>
        <p:txBody>
          <a:bodyPr/>
          <a:lstStyle/>
          <a:p>
            <a:fld id="{EFE9896B-95C1-4DC2-B343-4B94342152FC}" type="slidenum">
              <a:rPr lang="en-GB" smtClean="0"/>
              <a:t>10</a:t>
            </a:fld>
            <a:endParaRPr lang="en-GB"/>
          </a:p>
        </p:txBody>
      </p:sp>
    </p:spTree>
    <p:extLst>
      <p:ext uri="{BB962C8B-B14F-4D97-AF65-F5344CB8AC3E}">
        <p14:creationId xmlns:p14="http://schemas.microsoft.com/office/powerpoint/2010/main" val="3982072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685B8-0098-41BC-900D-C8596B37723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04F8349-ADE7-4C9E-BD9E-364858DFF5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CAD878E-ADE3-4278-AFEF-54E910E6B8C4}"/>
              </a:ext>
            </a:extLst>
          </p:cNvPr>
          <p:cNvSpPr>
            <a:spLocks noGrp="1"/>
          </p:cNvSpPr>
          <p:nvPr>
            <p:ph type="dt" sz="half" idx="10"/>
          </p:nvPr>
        </p:nvSpPr>
        <p:spPr/>
        <p:txBody>
          <a:bodyPr/>
          <a:lstStyle/>
          <a:p>
            <a:fld id="{B9A5DAA5-B49E-4730-8A7C-975B4FDE4655}" type="datetimeFigureOut">
              <a:rPr lang="en-GB" smtClean="0"/>
              <a:t>23/02/2021</a:t>
            </a:fld>
            <a:endParaRPr lang="en-GB" dirty="0"/>
          </a:p>
        </p:txBody>
      </p:sp>
      <p:sp>
        <p:nvSpPr>
          <p:cNvPr id="5" name="Footer Placeholder 4">
            <a:extLst>
              <a:ext uri="{FF2B5EF4-FFF2-40B4-BE49-F238E27FC236}">
                <a16:creationId xmlns:a16="http://schemas.microsoft.com/office/drawing/2014/main" id="{DB39FB6F-F453-4A31-82E1-02073323BA1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0BB7FF7-CB7F-4DA5-A477-8AB4C7C38B1E}"/>
              </a:ext>
            </a:extLst>
          </p:cNvPr>
          <p:cNvSpPr>
            <a:spLocks noGrp="1"/>
          </p:cNvSpPr>
          <p:nvPr>
            <p:ph type="sldNum" sz="quarter" idx="12"/>
          </p:nvPr>
        </p:nvSpPr>
        <p:spPr/>
        <p:txBody>
          <a:bodyPr/>
          <a:lstStyle/>
          <a:p>
            <a:fld id="{E6CBF7AD-F438-4D3D-B1F7-3FE228B4FE0B}" type="slidenum">
              <a:rPr lang="en-GB" smtClean="0"/>
              <a:t>‹#›</a:t>
            </a:fld>
            <a:endParaRPr lang="en-GB" dirty="0"/>
          </a:p>
        </p:txBody>
      </p:sp>
    </p:spTree>
    <p:extLst>
      <p:ext uri="{BB962C8B-B14F-4D97-AF65-F5344CB8AC3E}">
        <p14:creationId xmlns:p14="http://schemas.microsoft.com/office/powerpoint/2010/main" val="3856218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43D20-8084-40DA-B475-563BF38A621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D11C18C-7FFF-48D1-954B-D8B71E3332B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41B8BB5-35B5-4628-AA02-A95F380012A7}"/>
              </a:ext>
            </a:extLst>
          </p:cNvPr>
          <p:cNvSpPr>
            <a:spLocks noGrp="1"/>
          </p:cNvSpPr>
          <p:nvPr>
            <p:ph type="dt" sz="half" idx="10"/>
          </p:nvPr>
        </p:nvSpPr>
        <p:spPr/>
        <p:txBody>
          <a:bodyPr/>
          <a:lstStyle/>
          <a:p>
            <a:fld id="{B9A5DAA5-B49E-4730-8A7C-975B4FDE4655}" type="datetimeFigureOut">
              <a:rPr lang="en-GB" smtClean="0"/>
              <a:t>23/02/2021</a:t>
            </a:fld>
            <a:endParaRPr lang="en-GB" dirty="0"/>
          </a:p>
        </p:txBody>
      </p:sp>
      <p:sp>
        <p:nvSpPr>
          <p:cNvPr id="5" name="Footer Placeholder 4">
            <a:extLst>
              <a:ext uri="{FF2B5EF4-FFF2-40B4-BE49-F238E27FC236}">
                <a16:creationId xmlns:a16="http://schemas.microsoft.com/office/drawing/2014/main" id="{6EA81A61-88E8-4AFC-AAFC-9E11C5DB5B3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20BDF0C-A085-4D45-B5AD-2FFBBAD37EA1}"/>
              </a:ext>
            </a:extLst>
          </p:cNvPr>
          <p:cNvSpPr>
            <a:spLocks noGrp="1"/>
          </p:cNvSpPr>
          <p:nvPr>
            <p:ph type="sldNum" sz="quarter" idx="12"/>
          </p:nvPr>
        </p:nvSpPr>
        <p:spPr/>
        <p:txBody>
          <a:bodyPr/>
          <a:lstStyle/>
          <a:p>
            <a:fld id="{E6CBF7AD-F438-4D3D-B1F7-3FE228B4FE0B}" type="slidenum">
              <a:rPr lang="en-GB" smtClean="0"/>
              <a:t>‹#›</a:t>
            </a:fld>
            <a:endParaRPr lang="en-GB" dirty="0"/>
          </a:p>
        </p:txBody>
      </p:sp>
    </p:spTree>
    <p:extLst>
      <p:ext uri="{BB962C8B-B14F-4D97-AF65-F5344CB8AC3E}">
        <p14:creationId xmlns:p14="http://schemas.microsoft.com/office/powerpoint/2010/main" val="3781890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8FD0F0-33BA-4EB7-8665-7E8F9C57609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898C542-1020-48A8-B024-0F8A256073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F93D38-EFEB-4B96-A175-5953F2C54599}"/>
              </a:ext>
            </a:extLst>
          </p:cNvPr>
          <p:cNvSpPr>
            <a:spLocks noGrp="1"/>
          </p:cNvSpPr>
          <p:nvPr>
            <p:ph type="dt" sz="half" idx="10"/>
          </p:nvPr>
        </p:nvSpPr>
        <p:spPr/>
        <p:txBody>
          <a:bodyPr/>
          <a:lstStyle/>
          <a:p>
            <a:fld id="{B9A5DAA5-B49E-4730-8A7C-975B4FDE4655}" type="datetimeFigureOut">
              <a:rPr lang="en-GB" smtClean="0"/>
              <a:t>23/02/2021</a:t>
            </a:fld>
            <a:endParaRPr lang="en-GB" dirty="0"/>
          </a:p>
        </p:txBody>
      </p:sp>
      <p:sp>
        <p:nvSpPr>
          <p:cNvPr id="5" name="Footer Placeholder 4">
            <a:extLst>
              <a:ext uri="{FF2B5EF4-FFF2-40B4-BE49-F238E27FC236}">
                <a16:creationId xmlns:a16="http://schemas.microsoft.com/office/drawing/2014/main" id="{22E5A58A-BD76-4CEF-975A-73719A7A6F7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7C53D07-6A79-4238-8200-F9D7AAB94B38}"/>
              </a:ext>
            </a:extLst>
          </p:cNvPr>
          <p:cNvSpPr>
            <a:spLocks noGrp="1"/>
          </p:cNvSpPr>
          <p:nvPr>
            <p:ph type="sldNum" sz="quarter" idx="12"/>
          </p:nvPr>
        </p:nvSpPr>
        <p:spPr/>
        <p:txBody>
          <a:bodyPr/>
          <a:lstStyle/>
          <a:p>
            <a:fld id="{E6CBF7AD-F438-4D3D-B1F7-3FE228B4FE0B}" type="slidenum">
              <a:rPr lang="en-GB" smtClean="0"/>
              <a:t>‹#›</a:t>
            </a:fld>
            <a:endParaRPr lang="en-GB" dirty="0"/>
          </a:p>
        </p:txBody>
      </p:sp>
    </p:spTree>
    <p:extLst>
      <p:ext uri="{BB962C8B-B14F-4D97-AF65-F5344CB8AC3E}">
        <p14:creationId xmlns:p14="http://schemas.microsoft.com/office/powerpoint/2010/main" val="2505936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F7811-0453-4767-88D7-AC83CD7C564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271605D-7D41-44C6-B9C4-C419AE2660F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DD4EBA-74FA-4B24-AB2C-D9D86F754638}"/>
              </a:ext>
            </a:extLst>
          </p:cNvPr>
          <p:cNvSpPr>
            <a:spLocks noGrp="1"/>
          </p:cNvSpPr>
          <p:nvPr>
            <p:ph type="dt" sz="half" idx="10"/>
          </p:nvPr>
        </p:nvSpPr>
        <p:spPr/>
        <p:txBody>
          <a:bodyPr/>
          <a:lstStyle/>
          <a:p>
            <a:fld id="{B9A5DAA5-B49E-4730-8A7C-975B4FDE4655}" type="datetimeFigureOut">
              <a:rPr lang="en-GB" smtClean="0"/>
              <a:t>23/02/2021</a:t>
            </a:fld>
            <a:endParaRPr lang="en-GB" dirty="0"/>
          </a:p>
        </p:txBody>
      </p:sp>
      <p:sp>
        <p:nvSpPr>
          <p:cNvPr id="5" name="Footer Placeholder 4">
            <a:extLst>
              <a:ext uri="{FF2B5EF4-FFF2-40B4-BE49-F238E27FC236}">
                <a16:creationId xmlns:a16="http://schemas.microsoft.com/office/drawing/2014/main" id="{835C54BD-E97C-433C-8BC4-F8154A9FF6F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C0837680-0598-45C0-8FB1-C86230476A8E}"/>
              </a:ext>
            </a:extLst>
          </p:cNvPr>
          <p:cNvSpPr>
            <a:spLocks noGrp="1"/>
          </p:cNvSpPr>
          <p:nvPr>
            <p:ph type="sldNum" sz="quarter" idx="12"/>
          </p:nvPr>
        </p:nvSpPr>
        <p:spPr/>
        <p:txBody>
          <a:bodyPr/>
          <a:lstStyle/>
          <a:p>
            <a:fld id="{E6CBF7AD-F438-4D3D-B1F7-3FE228B4FE0B}" type="slidenum">
              <a:rPr lang="en-GB" smtClean="0"/>
              <a:t>‹#›</a:t>
            </a:fld>
            <a:endParaRPr lang="en-GB" dirty="0"/>
          </a:p>
        </p:txBody>
      </p:sp>
    </p:spTree>
    <p:extLst>
      <p:ext uri="{BB962C8B-B14F-4D97-AF65-F5344CB8AC3E}">
        <p14:creationId xmlns:p14="http://schemas.microsoft.com/office/powerpoint/2010/main" val="3475672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96BEB-3501-4ECA-A1FB-3BC8F2FBC32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634324E-5BC8-4BF6-B177-75B85D4AC7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E24A623-D824-4F85-A4DD-EF7C683D681A}"/>
              </a:ext>
            </a:extLst>
          </p:cNvPr>
          <p:cNvSpPr>
            <a:spLocks noGrp="1"/>
          </p:cNvSpPr>
          <p:nvPr>
            <p:ph type="dt" sz="half" idx="10"/>
          </p:nvPr>
        </p:nvSpPr>
        <p:spPr/>
        <p:txBody>
          <a:bodyPr/>
          <a:lstStyle/>
          <a:p>
            <a:fld id="{B9A5DAA5-B49E-4730-8A7C-975B4FDE4655}" type="datetimeFigureOut">
              <a:rPr lang="en-GB" smtClean="0"/>
              <a:t>23/02/2021</a:t>
            </a:fld>
            <a:endParaRPr lang="en-GB" dirty="0"/>
          </a:p>
        </p:txBody>
      </p:sp>
      <p:sp>
        <p:nvSpPr>
          <p:cNvPr id="5" name="Footer Placeholder 4">
            <a:extLst>
              <a:ext uri="{FF2B5EF4-FFF2-40B4-BE49-F238E27FC236}">
                <a16:creationId xmlns:a16="http://schemas.microsoft.com/office/drawing/2014/main" id="{F2A28ADD-4FBC-4D2D-A6E0-70E3BE37128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A0FFE57-D293-4C38-9002-1F16FADA4BBD}"/>
              </a:ext>
            </a:extLst>
          </p:cNvPr>
          <p:cNvSpPr>
            <a:spLocks noGrp="1"/>
          </p:cNvSpPr>
          <p:nvPr>
            <p:ph type="sldNum" sz="quarter" idx="12"/>
          </p:nvPr>
        </p:nvSpPr>
        <p:spPr/>
        <p:txBody>
          <a:bodyPr/>
          <a:lstStyle/>
          <a:p>
            <a:fld id="{E6CBF7AD-F438-4D3D-B1F7-3FE228B4FE0B}" type="slidenum">
              <a:rPr lang="en-GB" smtClean="0"/>
              <a:t>‹#›</a:t>
            </a:fld>
            <a:endParaRPr lang="en-GB" dirty="0"/>
          </a:p>
        </p:txBody>
      </p:sp>
    </p:spTree>
    <p:extLst>
      <p:ext uri="{BB962C8B-B14F-4D97-AF65-F5344CB8AC3E}">
        <p14:creationId xmlns:p14="http://schemas.microsoft.com/office/powerpoint/2010/main" val="3521463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FBD2E-C94B-41A5-8705-173415693D4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C54B2B5-ADB0-4E9C-871E-6B2FB8B7DB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22A15F6-BB0A-4AC9-A4D3-B546574F23B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D9C973F-AC99-4B53-B732-52446983D5F8}"/>
              </a:ext>
            </a:extLst>
          </p:cNvPr>
          <p:cNvSpPr>
            <a:spLocks noGrp="1"/>
          </p:cNvSpPr>
          <p:nvPr>
            <p:ph type="dt" sz="half" idx="10"/>
          </p:nvPr>
        </p:nvSpPr>
        <p:spPr/>
        <p:txBody>
          <a:bodyPr/>
          <a:lstStyle/>
          <a:p>
            <a:fld id="{B9A5DAA5-B49E-4730-8A7C-975B4FDE4655}" type="datetimeFigureOut">
              <a:rPr lang="en-GB" smtClean="0"/>
              <a:t>23/02/2021</a:t>
            </a:fld>
            <a:endParaRPr lang="en-GB" dirty="0"/>
          </a:p>
        </p:txBody>
      </p:sp>
      <p:sp>
        <p:nvSpPr>
          <p:cNvPr id="6" name="Footer Placeholder 5">
            <a:extLst>
              <a:ext uri="{FF2B5EF4-FFF2-40B4-BE49-F238E27FC236}">
                <a16:creationId xmlns:a16="http://schemas.microsoft.com/office/drawing/2014/main" id="{236A925A-DD82-4D43-8F6E-B104148745F8}"/>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94FE97B7-2C8D-429C-A565-B21B58167F5D}"/>
              </a:ext>
            </a:extLst>
          </p:cNvPr>
          <p:cNvSpPr>
            <a:spLocks noGrp="1"/>
          </p:cNvSpPr>
          <p:nvPr>
            <p:ph type="sldNum" sz="quarter" idx="12"/>
          </p:nvPr>
        </p:nvSpPr>
        <p:spPr/>
        <p:txBody>
          <a:bodyPr/>
          <a:lstStyle/>
          <a:p>
            <a:fld id="{E6CBF7AD-F438-4D3D-B1F7-3FE228B4FE0B}" type="slidenum">
              <a:rPr lang="en-GB" smtClean="0"/>
              <a:t>‹#›</a:t>
            </a:fld>
            <a:endParaRPr lang="en-GB" dirty="0"/>
          </a:p>
        </p:txBody>
      </p:sp>
    </p:spTree>
    <p:extLst>
      <p:ext uri="{BB962C8B-B14F-4D97-AF65-F5344CB8AC3E}">
        <p14:creationId xmlns:p14="http://schemas.microsoft.com/office/powerpoint/2010/main" val="3640648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AF860-98E3-4EFE-8E2C-B14E4F43CC8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324729A-2129-45D6-910D-F981B623FF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C6AE37D-A9F9-4288-80B9-A2C76D3A21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27F67F3-2FF6-48F2-94CC-24002B5EF1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20340DE-4ECE-45EB-AB70-2ACCB21467F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9774D78-111D-4444-A6E8-2637B4F35836}"/>
              </a:ext>
            </a:extLst>
          </p:cNvPr>
          <p:cNvSpPr>
            <a:spLocks noGrp="1"/>
          </p:cNvSpPr>
          <p:nvPr>
            <p:ph type="dt" sz="half" idx="10"/>
          </p:nvPr>
        </p:nvSpPr>
        <p:spPr/>
        <p:txBody>
          <a:bodyPr/>
          <a:lstStyle/>
          <a:p>
            <a:fld id="{B9A5DAA5-B49E-4730-8A7C-975B4FDE4655}" type="datetimeFigureOut">
              <a:rPr lang="en-GB" smtClean="0"/>
              <a:t>23/02/2021</a:t>
            </a:fld>
            <a:endParaRPr lang="en-GB" dirty="0"/>
          </a:p>
        </p:txBody>
      </p:sp>
      <p:sp>
        <p:nvSpPr>
          <p:cNvPr id="8" name="Footer Placeholder 7">
            <a:extLst>
              <a:ext uri="{FF2B5EF4-FFF2-40B4-BE49-F238E27FC236}">
                <a16:creationId xmlns:a16="http://schemas.microsoft.com/office/drawing/2014/main" id="{CE99F914-57A1-4288-B489-CF35EAA1149E}"/>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71E04F1A-7A26-4A12-A116-30D6903B1745}"/>
              </a:ext>
            </a:extLst>
          </p:cNvPr>
          <p:cNvSpPr>
            <a:spLocks noGrp="1"/>
          </p:cNvSpPr>
          <p:nvPr>
            <p:ph type="sldNum" sz="quarter" idx="12"/>
          </p:nvPr>
        </p:nvSpPr>
        <p:spPr/>
        <p:txBody>
          <a:bodyPr/>
          <a:lstStyle/>
          <a:p>
            <a:fld id="{E6CBF7AD-F438-4D3D-B1F7-3FE228B4FE0B}" type="slidenum">
              <a:rPr lang="en-GB" smtClean="0"/>
              <a:t>‹#›</a:t>
            </a:fld>
            <a:endParaRPr lang="en-GB" dirty="0"/>
          </a:p>
        </p:txBody>
      </p:sp>
    </p:spTree>
    <p:extLst>
      <p:ext uri="{BB962C8B-B14F-4D97-AF65-F5344CB8AC3E}">
        <p14:creationId xmlns:p14="http://schemas.microsoft.com/office/powerpoint/2010/main" val="3563134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BA7D4-1456-45B8-A98A-36A65F07B55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DE7ADB8-FDE8-437A-8286-B5156495AF66}"/>
              </a:ext>
            </a:extLst>
          </p:cNvPr>
          <p:cNvSpPr>
            <a:spLocks noGrp="1"/>
          </p:cNvSpPr>
          <p:nvPr>
            <p:ph type="dt" sz="half" idx="10"/>
          </p:nvPr>
        </p:nvSpPr>
        <p:spPr/>
        <p:txBody>
          <a:bodyPr/>
          <a:lstStyle/>
          <a:p>
            <a:fld id="{B9A5DAA5-B49E-4730-8A7C-975B4FDE4655}" type="datetimeFigureOut">
              <a:rPr lang="en-GB" smtClean="0"/>
              <a:t>23/02/2021</a:t>
            </a:fld>
            <a:endParaRPr lang="en-GB" dirty="0"/>
          </a:p>
        </p:txBody>
      </p:sp>
      <p:sp>
        <p:nvSpPr>
          <p:cNvPr id="4" name="Footer Placeholder 3">
            <a:extLst>
              <a:ext uri="{FF2B5EF4-FFF2-40B4-BE49-F238E27FC236}">
                <a16:creationId xmlns:a16="http://schemas.microsoft.com/office/drawing/2014/main" id="{0B8B79BE-F453-4A07-84FE-2BA1E7953B2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4BE07A37-E7A6-40AE-B938-AF72136B96FE}"/>
              </a:ext>
            </a:extLst>
          </p:cNvPr>
          <p:cNvSpPr>
            <a:spLocks noGrp="1"/>
          </p:cNvSpPr>
          <p:nvPr>
            <p:ph type="sldNum" sz="quarter" idx="12"/>
          </p:nvPr>
        </p:nvSpPr>
        <p:spPr/>
        <p:txBody>
          <a:bodyPr/>
          <a:lstStyle/>
          <a:p>
            <a:fld id="{E6CBF7AD-F438-4D3D-B1F7-3FE228B4FE0B}" type="slidenum">
              <a:rPr lang="en-GB" smtClean="0"/>
              <a:t>‹#›</a:t>
            </a:fld>
            <a:endParaRPr lang="en-GB" dirty="0"/>
          </a:p>
        </p:txBody>
      </p:sp>
    </p:spTree>
    <p:extLst>
      <p:ext uri="{BB962C8B-B14F-4D97-AF65-F5344CB8AC3E}">
        <p14:creationId xmlns:p14="http://schemas.microsoft.com/office/powerpoint/2010/main" val="451974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99B76C-77D0-4C10-B712-5E56DF50D774}"/>
              </a:ext>
            </a:extLst>
          </p:cNvPr>
          <p:cNvSpPr>
            <a:spLocks noGrp="1"/>
          </p:cNvSpPr>
          <p:nvPr>
            <p:ph type="dt" sz="half" idx="10"/>
          </p:nvPr>
        </p:nvSpPr>
        <p:spPr/>
        <p:txBody>
          <a:bodyPr/>
          <a:lstStyle/>
          <a:p>
            <a:fld id="{B9A5DAA5-B49E-4730-8A7C-975B4FDE4655}" type="datetimeFigureOut">
              <a:rPr lang="en-GB" smtClean="0"/>
              <a:t>23/02/2021</a:t>
            </a:fld>
            <a:endParaRPr lang="en-GB" dirty="0"/>
          </a:p>
        </p:txBody>
      </p:sp>
      <p:sp>
        <p:nvSpPr>
          <p:cNvPr id="3" name="Footer Placeholder 2">
            <a:extLst>
              <a:ext uri="{FF2B5EF4-FFF2-40B4-BE49-F238E27FC236}">
                <a16:creationId xmlns:a16="http://schemas.microsoft.com/office/drawing/2014/main" id="{ED9A0CDD-F9D1-48BC-99BD-33C763D31906}"/>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8A1EBAFF-B303-4071-AEDE-4B5BEE22924E}"/>
              </a:ext>
            </a:extLst>
          </p:cNvPr>
          <p:cNvSpPr>
            <a:spLocks noGrp="1"/>
          </p:cNvSpPr>
          <p:nvPr>
            <p:ph type="sldNum" sz="quarter" idx="12"/>
          </p:nvPr>
        </p:nvSpPr>
        <p:spPr/>
        <p:txBody>
          <a:bodyPr/>
          <a:lstStyle/>
          <a:p>
            <a:fld id="{E6CBF7AD-F438-4D3D-B1F7-3FE228B4FE0B}" type="slidenum">
              <a:rPr lang="en-GB" smtClean="0"/>
              <a:t>‹#›</a:t>
            </a:fld>
            <a:endParaRPr lang="en-GB" dirty="0"/>
          </a:p>
        </p:txBody>
      </p:sp>
    </p:spTree>
    <p:extLst>
      <p:ext uri="{BB962C8B-B14F-4D97-AF65-F5344CB8AC3E}">
        <p14:creationId xmlns:p14="http://schemas.microsoft.com/office/powerpoint/2010/main" val="1971849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0EDF2-E0E5-4829-979E-98DC45E30B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702C1B2-EC0B-4829-BDD0-CD384CBCFC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60A49DE-5601-4E05-A06A-5AD1EC95E9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574839-0DE1-4420-9294-78B9E1919B4F}"/>
              </a:ext>
            </a:extLst>
          </p:cNvPr>
          <p:cNvSpPr>
            <a:spLocks noGrp="1"/>
          </p:cNvSpPr>
          <p:nvPr>
            <p:ph type="dt" sz="half" idx="10"/>
          </p:nvPr>
        </p:nvSpPr>
        <p:spPr/>
        <p:txBody>
          <a:bodyPr/>
          <a:lstStyle/>
          <a:p>
            <a:fld id="{B9A5DAA5-B49E-4730-8A7C-975B4FDE4655}" type="datetimeFigureOut">
              <a:rPr lang="en-GB" smtClean="0"/>
              <a:t>23/02/2021</a:t>
            </a:fld>
            <a:endParaRPr lang="en-GB" dirty="0"/>
          </a:p>
        </p:txBody>
      </p:sp>
      <p:sp>
        <p:nvSpPr>
          <p:cNvPr id="6" name="Footer Placeholder 5">
            <a:extLst>
              <a:ext uri="{FF2B5EF4-FFF2-40B4-BE49-F238E27FC236}">
                <a16:creationId xmlns:a16="http://schemas.microsoft.com/office/drawing/2014/main" id="{C58D42BE-AEF5-4F3C-8811-CC7B81C10B7A}"/>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8D873ED6-D24B-4BA7-8287-9CCE493B8D15}"/>
              </a:ext>
            </a:extLst>
          </p:cNvPr>
          <p:cNvSpPr>
            <a:spLocks noGrp="1"/>
          </p:cNvSpPr>
          <p:nvPr>
            <p:ph type="sldNum" sz="quarter" idx="12"/>
          </p:nvPr>
        </p:nvSpPr>
        <p:spPr/>
        <p:txBody>
          <a:bodyPr/>
          <a:lstStyle/>
          <a:p>
            <a:fld id="{E6CBF7AD-F438-4D3D-B1F7-3FE228B4FE0B}" type="slidenum">
              <a:rPr lang="en-GB" smtClean="0"/>
              <a:t>‹#›</a:t>
            </a:fld>
            <a:endParaRPr lang="en-GB" dirty="0"/>
          </a:p>
        </p:txBody>
      </p:sp>
    </p:spTree>
    <p:extLst>
      <p:ext uri="{BB962C8B-B14F-4D97-AF65-F5344CB8AC3E}">
        <p14:creationId xmlns:p14="http://schemas.microsoft.com/office/powerpoint/2010/main" val="3700500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E09AC-A3A6-4950-8460-70092C54F3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62E7828-12FA-45BD-88CA-720BE3C7B1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28B8A343-FCE4-4611-B41B-371306B2DA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13A26F2-317E-455C-85E6-280519AE7401}"/>
              </a:ext>
            </a:extLst>
          </p:cNvPr>
          <p:cNvSpPr>
            <a:spLocks noGrp="1"/>
          </p:cNvSpPr>
          <p:nvPr>
            <p:ph type="dt" sz="half" idx="10"/>
          </p:nvPr>
        </p:nvSpPr>
        <p:spPr/>
        <p:txBody>
          <a:bodyPr/>
          <a:lstStyle/>
          <a:p>
            <a:fld id="{B9A5DAA5-B49E-4730-8A7C-975B4FDE4655}" type="datetimeFigureOut">
              <a:rPr lang="en-GB" smtClean="0"/>
              <a:t>23/02/2021</a:t>
            </a:fld>
            <a:endParaRPr lang="en-GB" dirty="0"/>
          </a:p>
        </p:txBody>
      </p:sp>
      <p:sp>
        <p:nvSpPr>
          <p:cNvPr id="6" name="Footer Placeholder 5">
            <a:extLst>
              <a:ext uri="{FF2B5EF4-FFF2-40B4-BE49-F238E27FC236}">
                <a16:creationId xmlns:a16="http://schemas.microsoft.com/office/drawing/2014/main" id="{8B1BE3B4-0AB4-4C0F-BC60-CF6F3289D96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EDB257B-D7C1-4FF3-9891-CA0A8CA0707F}"/>
              </a:ext>
            </a:extLst>
          </p:cNvPr>
          <p:cNvSpPr>
            <a:spLocks noGrp="1"/>
          </p:cNvSpPr>
          <p:nvPr>
            <p:ph type="sldNum" sz="quarter" idx="12"/>
          </p:nvPr>
        </p:nvSpPr>
        <p:spPr/>
        <p:txBody>
          <a:bodyPr/>
          <a:lstStyle/>
          <a:p>
            <a:fld id="{E6CBF7AD-F438-4D3D-B1F7-3FE228B4FE0B}" type="slidenum">
              <a:rPr lang="en-GB" smtClean="0"/>
              <a:t>‹#›</a:t>
            </a:fld>
            <a:endParaRPr lang="en-GB" dirty="0"/>
          </a:p>
        </p:txBody>
      </p:sp>
    </p:spTree>
    <p:extLst>
      <p:ext uri="{BB962C8B-B14F-4D97-AF65-F5344CB8AC3E}">
        <p14:creationId xmlns:p14="http://schemas.microsoft.com/office/powerpoint/2010/main" val="2635390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6E9F7A-05B3-486B-822D-93266922D4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FF9D327-F2AE-41EC-9EAF-2A7F6FE1EA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18C88C-F0E4-4707-8AC2-451B060BEF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A5DAA5-B49E-4730-8A7C-975B4FDE4655}" type="datetimeFigureOut">
              <a:rPr lang="en-GB" smtClean="0"/>
              <a:t>23/02/2021</a:t>
            </a:fld>
            <a:endParaRPr lang="en-GB" dirty="0"/>
          </a:p>
        </p:txBody>
      </p:sp>
      <p:sp>
        <p:nvSpPr>
          <p:cNvPr id="5" name="Footer Placeholder 4">
            <a:extLst>
              <a:ext uri="{FF2B5EF4-FFF2-40B4-BE49-F238E27FC236}">
                <a16:creationId xmlns:a16="http://schemas.microsoft.com/office/drawing/2014/main" id="{727F3EFF-60D0-49A7-B2E3-3EEF7E17C2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6A42AFED-8BE3-47EC-BE31-4780C0DBC1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CBF7AD-F438-4D3D-B1F7-3FE228B4FE0B}" type="slidenum">
              <a:rPr lang="en-GB" smtClean="0"/>
              <a:t>‹#›</a:t>
            </a:fld>
            <a:endParaRPr lang="en-GB" dirty="0"/>
          </a:p>
        </p:txBody>
      </p:sp>
    </p:spTree>
    <p:extLst>
      <p:ext uri="{BB962C8B-B14F-4D97-AF65-F5344CB8AC3E}">
        <p14:creationId xmlns:p14="http://schemas.microsoft.com/office/powerpoint/2010/main" val="2553100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edms.cern.ch/document/2222321/1.2"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edms.cern.ch/document/2159595/1" TargetMode="External"/><Relationship Id="rId4" Type="http://schemas.openxmlformats.org/officeDocument/2006/relationships/hyperlink" Target="https://edms.cern.ch/document/2206350/2.2"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https://edms.cern.ch/document/2206350/2.2"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3E488-7409-4930-B1F6-C475EEC509C8}"/>
              </a:ext>
            </a:extLst>
          </p:cNvPr>
          <p:cNvSpPr>
            <a:spLocks noGrp="1"/>
          </p:cNvSpPr>
          <p:nvPr>
            <p:ph type="ctrTitle"/>
          </p:nvPr>
        </p:nvSpPr>
        <p:spPr/>
        <p:txBody>
          <a:bodyPr>
            <a:normAutofit fontScale="90000"/>
          </a:bodyPr>
          <a:lstStyle/>
          <a:p>
            <a:r>
              <a:rPr lang="en-US" dirty="0"/>
              <a:t>Consolidation and upgrade of the North Area beam instrumentation</a:t>
            </a:r>
            <a:endParaRPr lang="en-GB" dirty="0"/>
          </a:p>
        </p:txBody>
      </p:sp>
      <p:sp>
        <p:nvSpPr>
          <p:cNvPr id="3" name="Subtitle 2">
            <a:extLst>
              <a:ext uri="{FF2B5EF4-FFF2-40B4-BE49-F238E27FC236}">
                <a16:creationId xmlns:a16="http://schemas.microsoft.com/office/drawing/2014/main" id="{F1A6B73F-ECF5-4B63-A3CD-E8ACDF4F6780}"/>
              </a:ext>
            </a:extLst>
          </p:cNvPr>
          <p:cNvSpPr>
            <a:spLocks noGrp="1"/>
          </p:cNvSpPr>
          <p:nvPr>
            <p:ph type="subTitle" idx="1"/>
          </p:nvPr>
        </p:nvSpPr>
        <p:spPr>
          <a:xfrm>
            <a:off x="1524000" y="3602037"/>
            <a:ext cx="9144000" cy="2133599"/>
          </a:xfrm>
        </p:spPr>
        <p:txBody>
          <a:bodyPr>
            <a:normAutofit lnSpcReduction="10000"/>
          </a:bodyPr>
          <a:lstStyle/>
          <a:p>
            <a:endParaRPr lang="en-US" dirty="0"/>
          </a:p>
          <a:p>
            <a:r>
              <a:rPr lang="en-US" dirty="0"/>
              <a:t>Inaki Ortega &amp; Jocelyn Tan (SY-BI)</a:t>
            </a:r>
          </a:p>
          <a:p>
            <a:endParaRPr lang="en-US" dirty="0"/>
          </a:p>
          <a:p>
            <a:r>
              <a:rPr lang="en-GB" b="1" dirty="0"/>
              <a:t>North Area Consolidation Project Approval Review</a:t>
            </a:r>
          </a:p>
          <a:p>
            <a:r>
              <a:rPr lang="en-US" dirty="0"/>
              <a:t>23-24 February 2021 – CERN</a:t>
            </a:r>
          </a:p>
          <a:p>
            <a:endParaRPr lang="en-GB" dirty="0"/>
          </a:p>
        </p:txBody>
      </p:sp>
    </p:spTree>
    <p:extLst>
      <p:ext uri="{BB962C8B-B14F-4D97-AF65-F5344CB8AC3E}">
        <p14:creationId xmlns:p14="http://schemas.microsoft.com/office/powerpoint/2010/main" val="26459076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2056838"/>
            <a:ext cx="8631178" cy="4801161"/>
          </a:xfrm>
          <a:prstGeom prst="rect">
            <a:avLst/>
          </a:prstGeom>
        </p:spPr>
      </p:pic>
      <p:sp>
        <p:nvSpPr>
          <p:cNvPr id="3" name="TextBox 2">
            <a:extLst>
              <a:ext uri="{FF2B5EF4-FFF2-40B4-BE49-F238E27FC236}">
                <a16:creationId xmlns:a16="http://schemas.microsoft.com/office/drawing/2014/main" id="{43CF2DE7-CAA0-4DCF-A0BF-F748C8D3FAD1}"/>
              </a:ext>
            </a:extLst>
          </p:cNvPr>
          <p:cNvSpPr txBox="1"/>
          <p:nvPr/>
        </p:nvSpPr>
        <p:spPr>
          <a:xfrm>
            <a:off x="413238" y="474785"/>
            <a:ext cx="9038372" cy="461665"/>
          </a:xfrm>
          <a:prstGeom prst="rect">
            <a:avLst/>
          </a:prstGeom>
          <a:noFill/>
        </p:spPr>
        <p:txBody>
          <a:bodyPr wrap="none" rtlCol="0">
            <a:spAutoFit/>
          </a:bodyPr>
          <a:lstStyle/>
          <a:p>
            <a:r>
              <a:rPr lang="en-US" sz="2400" dirty="0"/>
              <a:t>Beam instrumentation in the secondary lines (H2, H4, H6, H8, M2, K12)</a:t>
            </a:r>
            <a:endParaRPr lang="en-GB" sz="2400" dirty="0"/>
          </a:p>
        </p:txBody>
      </p:sp>
      <p:sp>
        <p:nvSpPr>
          <p:cNvPr id="4" name="TextBox 3">
            <a:extLst>
              <a:ext uri="{FF2B5EF4-FFF2-40B4-BE49-F238E27FC236}">
                <a16:creationId xmlns:a16="http://schemas.microsoft.com/office/drawing/2014/main" id="{80B0BD08-3914-463B-BB14-9225DF78074C}"/>
              </a:ext>
            </a:extLst>
          </p:cNvPr>
          <p:cNvSpPr txBox="1"/>
          <p:nvPr/>
        </p:nvSpPr>
        <p:spPr>
          <a:xfrm>
            <a:off x="2421686" y="1027464"/>
            <a:ext cx="2541530" cy="369332"/>
          </a:xfrm>
          <a:prstGeom prst="rect">
            <a:avLst/>
          </a:prstGeom>
          <a:noFill/>
        </p:spPr>
        <p:txBody>
          <a:bodyPr wrap="none" rtlCol="0">
            <a:spAutoFit/>
          </a:bodyPr>
          <a:lstStyle/>
          <a:p>
            <a:r>
              <a:rPr lang="en-US" u="sng" dirty="0"/>
              <a:t>Beam profile monitoring:</a:t>
            </a:r>
          </a:p>
        </p:txBody>
      </p:sp>
      <p:sp>
        <p:nvSpPr>
          <p:cNvPr id="5" name="TextBox 4">
            <a:extLst>
              <a:ext uri="{FF2B5EF4-FFF2-40B4-BE49-F238E27FC236}">
                <a16:creationId xmlns:a16="http://schemas.microsoft.com/office/drawing/2014/main" id="{E0A7BB57-6275-4440-BAA5-DE3F9B9EA7BA}"/>
              </a:ext>
            </a:extLst>
          </p:cNvPr>
          <p:cNvSpPr txBox="1"/>
          <p:nvPr/>
        </p:nvSpPr>
        <p:spPr>
          <a:xfrm>
            <a:off x="2708695" y="1365000"/>
            <a:ext cx="6996787" cy="369332"/>
          </a:xfrm>
          <a:prstGeom prst="rect">
            <a:avLst/>
          </a:prstGeom>
          <a:noFill/>
        </p:spPr>
        <p:txBody>
          <a:bodyPr wrap="none" rtlCol="0">
            <a:spAutoFit/>
          </a:bodyPr>
          <a:lstStyle/>
          <a:p>
            <a:pPr marL="285750" indent="-285750">
              <a:buFont typeface="Arial" panose="020B0604020202020204" pitchFamily="34" charset="0"/>
              <a:buChar char="•"/>
            </a:pPr>
            <a:r>
              <a:rPr lang="en-US" dirty="0"/>
              <a:t>Multi-wire proportional chambers (XWCA): 29 operational + 21 spare.</a:t>
            </a:r>
          </a:p>
        </p:txBody>
      </p:sp>
      <p:sp>
        <p:nvSpPr>
          <p:cNvPr id="6" name="TextBox 5">
            <a:extLst>
              <a:ext uri="{FF2B5EF4-FFF2-40B4-BE49-F238E27FC236}">
                <a16:creationId xmlns:a16="http://schemas.microsoft.com/office/drawing/2014/main" id="{AD8F733F-7699-4EB8-9867-45C936A5B331}"/>
              </a:ext>
            </a:extLst>
          </p:cNvPr>
          <p:cNvSpPr txBox="1"/>
          <p:nvPr/>
        </p:nvSpPr>
        <p:spPr>
          <a:xfrm>
            <a:off x="2708695" y="1801933"/>
            <a:ext cx="5652894" cy="369332"/>
          </a:xfrm>
          <a:prstGeom prst="rect">
            <a:avLst/>
          </a:prstGeom>
          <a:noFill/>
        </p:spPr>
        <p:txBody>
          <a:bodyPr wrap="none" rtlCol="0">
            <a:spAutoFit/>
          </a:bodyPr>
          <a:lstStyle/>
          <a:p>
            <a:pPr marL="285750" indent="-285750">
              <a:buFont typeface="Arial" panose="020B0604020202020204" pitchFamily="34" charset="0"/>
              <a:buChar char="•"/>
            </a:pPr>
            <a:r>
              <a:rPr lang="en-US" dirty="0"/>
              <a:t>Delay wire chambers (DWC): 16 operational + 19 spare.</a:t>
            </a:r>
            <a:endParaRPr lang="en-GB" dirty="0"/>
          </a:p>
        </p:txBody>
      </p:sp>
      <p:sp>
        <p:nvSpPr>
          <p:cNvPr id="7" name="TextBox 6">
            <a:extLst>
              <a:ext uri="{FF2B5EF4-FFF2-40B4-BE49-F238E27FC236}">
                <a16:creationId xmlns:a16="http://schemas.microsoft.com/office/drawing/2014/main" id="{C9DC2216-276D-4F81-B6BA-15B25C0BCE5B}"/>
              </a:ext>
            </a:extLst>
          </p:cNvPr>
          <p:cNvSpPr txBox="1"/>
          <p:nvPr/>
        </p:nvSpPr>
        <p:spPr>
          <a:xfrm>
            <a:off x="2708695" y="2241504"/>
            <a:ext cx="5922483" cy="369332"/>
          </a:xfrm>
          <a:prstGeom prst="rect">
            <a:avLst/>
          </a:prstGeom>
          <a:noFill/>
        </p:spPr>
        <p:txBody>
          <a:bodyPr wrap="square" rtlCol="0">
            <a:spAutoFit/>
          </a:bodyPr>
          <a:lstStyle/>
          <a:p>
            <a:pPr marL="285750" indent="-285750">
              <a:buFont typeface="Arial" panose="020B0604020202020204" pitchFamily="34" charset="0"/>
              <a:buChar char="•"/>
            </a:pPr>
            <a:r>
              <a:rPr lang="en-US" dirty="0"/>
              <a:t>Scintillating finger scanner (FISC): 56 operational + 5 spare.</a:t>
            </a:r>
            <a:endParaRPr lang="en-GB" dirty="0"/>
          </a:p>
        </p:txBody>
      </p:sp>
      <p:sp>
        <p:nvSpPr>
          <p:cNvPr id="8" name="Right Brace 7">
            <a:extLst>
              <a:ext uri="{FF2B5EF4-FFF2-40B4-BE49-F238E27FC236}">
                <a16:creationId xmlns:a16="http://schemas.microsoft.com/office/drawing/2014/main" id="{E7C9C939-2470-4405-A37C-B9753DEA7342}"/>
              </a:ext>
            </a:extLst>
          </p:cNvPr>
          <p:cNvSpPr/>
          <p:nvPr/>
        </p:nvSpPr>
        <p:spPr>
          <a:xfrm>
            <a:off x="9552623" y="1365000"/>
            <a:ext cx="152859" cy="80626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9" name="TextBox 8">
            <a:extLst>
              <a:ext uri="{FF2B5EF4-FFF2-40B4-BE49-F238E27FC236}">
                <a16:creationId xmlns:a16="http://schemas.microsoft.com/office/drawing/2014/main" id="{F19BACFF-A171-41E2-ACA0-B889D8C3AB5E}"/>
              </a:ext>
            </a:extLst>
          </p:cNvPr>
          <p:cNvSpPr txBox="1"/>
          <p:nvPr/>
        </p:nvSpPr>
        <p:spPr>
          <a:xfrm>
            <a:off x="9822212" y="936450"/>
            <a:ext cx="2292821" cy="2031325"/>
          </a:xfrm>
          <a:prstGeom prst="rect">
            <a:avLst/>
          </a:prstGeom>
          <a:noFill/>
        </p:spPr>
        <p:txBody>
          <a:bodyPr wrap="square" rtlCol="0">
            <a:spAutoFit/>
          </a:bodyPr>
          <a:lstStyle/>
          <a:p>
            <a:r>
              <a:rPr lang="en-US" u="sng" dirty="0"/>
              <a:t>Status</a:t>
            </a:r>
            <a:r>
              <a:rPr lang="en-US" dirty="0"/>
              <a:t>:</a:t>
            </a:r>
          </a:p>
          <a:p>
            <a:pPr marL="285750" indent="-285750">
              <a:buFont typeface="Wingdings" panose="05000000000000000000" pitchFamily="2" charset="2"/>
              <a:buChar char="§"/>
            </a:pPr>
            <a:r>
              <a:rPr lang="en-US" dirty="0"/>
              <a:t>Performance severely degraded due to ageing and radiation damage, including spares.</a:t>
            </a:r>
          </a:p>
          <a:p>
            <a:pPr marL="285750" indent="-285750">
              <a:buFont typeface="Wingdings" panose="05000000000000000000" pitchFamily="2" charset="2"/>
              <a:buChar char="§"/>
            </a:pPr>
            <a:r>
              <a:rPr lang="en-US" dirty="0"/>
              <a:t>Lost expertise.</a:t>
            </a:r>
            <a:endParaRPr lang="en-GB" dirty="0"/>
          </a:p>
        </p:txBody>
      </p:sp>
      <p:cxnSp>
        <p:nvCxnSpPr>
          <p:cNvPr id="15" name="Connector: Elbow 14">
            <a:extLst>
              <a:ext uri="{FF2B5EF4-FFF2-40B4-BE49-F238E27FC236}">
                <a16:creationId xmlns:a16="http://schemas.microsoft.com/office/drawing/2014/main" id="{4D257974-7750-443C-A260-267541983FB9}"/>
              </a:ext>
            </a:extLst>
          </p:cNvPr>
          <p:cNvCxnSpPr>
            <a:cxnSpLocks/>
          </p:cNvCxnSpPr>
          <p:nvPr/>
        </p:nvCxnSpPr>
        <p:spPr>
          <a:xfrm>
            <a:off x="3856008" y="2575707"/>
            <a:ext cx="388188" cy="219251"/>
          </a:xfrm>
          <a:prstGeom prst="bentConnector3">
            <a:avLst>
              <a:gd name="adj1" fmla="val -3333"/>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89FB74D-BDC2-43C1-B926-85E74D8DBF66}"/>
              </a:ext>
            </a:extLst>
          </p:cNvPr>
          <p:cNvSpPr txBox="1"/>
          <p:nvPr/>
        </p:nvSpPr>
        <p:spPr>
          <a:xfrm>
            <a:off x="4263146" y="2610836"/>
            <a:ext cx="2344168" cy="369332"/>
          </a:xfrm>
          <a:prstGeom prst="rect">
            <a:avLst/>
          </a:prstGeom>
          <a:noFill/>
        </p:spPr>
        <p:txBody>
          <a:bodyPr wrap="none" rtlCol="0">
            <a:spAutoFit/>
          </a:bodyPr>
          <a:lstStyle/>
          <a:p>
            <a:r>
              <a:rPr lang="en-US" dirty="0"/>
              <a:t>Good status in general.</a:t>
            </a:r>
            <a:endParaRPr lang="en-GB" dirty="0"/>
          </a:p>
        </p:txBody>
      </p:sp>
    </p:spTree>
    <p:extLst>
      <p:ext uri="{BB962C8B-B14F-4D97-AF65-F5344CB8AC3E}">
        <p14:creationId xmlns:p14="http://schemas.microsoft.com/office/powerpoint/2010/main" val="233242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2056838"/>
            <a:ext cx="8631178" cy="4801161"/>
          </a:xfrm>
          <a:prstGeom prst="rect">
            <a:avLst/>
          </a:prstGeom>
        </p:spPr>
      </p:pic>
      <p:sp>
        <p:nvSpPr>
          <p:cNvPr id="3" name="TextBox 2">
            <a:extLst>
              <a:ext uri="{FF2B5EF4-FFF2-40B4-BE49-F238E27FC236}">
                <a16:creationId xmlns:a16="http://schemas.microsoft.com/office/drawing/2014/main" id="{43CF2DE7-CAA0-4DCF-A0BF-F748C8D3FAD1}"/>
              </a:ext>
            </a:extLst>
          </p:cNvPr>
          <p:cNvSpPr txBox="1"/>
          <p:nvPr/>
        </p:nvSpPr>
        <p:spPr>
          <a:xfrm>
            <a:off x="413238" y="474785"/>
            <a:ext cx="9038372" cy="461665"/>
          </a:xfrm>
          <a:prstGeom prst="rect">
            <a:avLst/>
          </a:prstGeom>
          <a:noFill/>
        </p:spPr>
        <p:txBody>
          <a:bodyPr wrap="none" rtlCol="0">
            <a:spAutoFit/>
          </a:bodyPr>
          <a:lstStyle/>
          <a:p>
            <a:r>
              <a:rPr lang="en-US" sz="2400" dirty="0"/>
              <a:t>Beam instrumentation in the secondary lines (H2, H4, H6, H8, M2, K12)</a:t>
            </a:r>
            <a:endParaRPr lang="en-GB" sz="2400" dirty="0"/>
          </a:p>
        </p:txBody>
      </p:sp>
      <p:sp>
        <p:nvSpPr>
          <p:cNvPr id="4" name="TextBox 3">
            <a:extLst>
              <a:ext uri="{FF2B5EF4-FFF2-40B4-BE49-F238E27FC236}">
                <a16:creationId xmlns:a16="http://schemas.microsoft.com/office/drawing/2014/main" id="{80B0BD08-3914-463B-BB14-9225DF78074C}"/>
              </a:ext>
            </a:extLst>
          </p:cNvPr>
          <p:cNvSpPr txBox="1"/>
          <p:nvPr/>
        </p:nvSpPr>
        <p:spPr>
          <a:xfrm>
            <a:off x="2421686" y="1027464"/>
            <a:ext cx="2795509" cy="369332"/>
          </a:xfrm>
          <a:prstGeom prst="rect">
            <a:avLst/>
          </a:prstGeom>
          <a:noFill/>
        </p:spPr>
        <p:txBody>
          <a:bodyPr wrap="none" rtlCol="0">
            <a:spAutoFit/>
          </a:bodyPr>
          <a:lstStyle/>
          <a:p>
            <a:r>
              <a:rPr lang="en-US" u="sng" dirty="0"/>
              <a:t>Beam intensity monitoring:</a:t>
            </a:r>
          </a:p>
        </p:txBody>
      </p:sp>
      <p:sp>
        <p:nvSpPr>
          <p:cNvPr id="5" name="TextBox 4">
            <a:extLst>
              <a:ext uri="{FF2B5EF4-FFF2-40B4-BE49-F238E27FC236}">
                <a16:creationId xmlns:a16="http://schemas.microsoft.com/office/drawing/2014/main" id="{E0A7BB57-6275-4440-BAA5-DE3F9B9EA7BA}"/>
              </a:ext>
            </a:extLst>
          </p:cNvPr>
          <p:cNvSpPr txBox="1"/>
          <p:nvPr/>
        </p:nvSpPr>
        <p:spPr>
          <a:xfrm>
            <a:off x="2708695" y="1365000"/>
            <a:ext cx="5503110" cy="369332"/>
          </a:xfrm>
          <a:prstGeom prst="rect">
            <a:avLst/>
          </a:prstGeom>
          <a:noFill/>
        </p:spPr>
        <p:txBody>
          <a:bodyPr wrap="none" rtlCol="0">
            <a:spAutoFit/>
          </a:bodyPr>
          <a:lstStyle/>
          <a:p>
            <a:pPr marL="285750" indent="-285750">
              <a:buFont typeface="Arial" panose="020B0604020202020204" pitchFamily="34" charset="0"/>
              <a:buChar char="•"/>
            </a:pPr>
            <a:r>
              <a:rPr lang="en-US" dirty="0"/>
              <a:t>Scintillating paddles (XSCI): 32 operational + 10 spare.</a:t>
            </a:r>
          </a:p>
        </p:txBody>
      </p:sp>
      <p:sp>
        <p:nvSpPr>
          <p:cNvPr id="6" name="TextBox 5">
            <a:extLst>
              <a:ext uri="{FF2B5EF4-FFF2-40B4-BE49-F238E27FC236}">
                <a16:creationId xmlns:a16="http://schemas.microsoft.com/office/drawing/2014/main" id="{AD8F733F-7699-4EB8-9867-45C936A5B331}"/>
              </a:ext>
            </a:extLst>
          </p:cNvPr>
          <p:cNvSpPr txBox="1"/>
          <p:nvPr/>
        </p:nvSpPr>
        <p:spPr>
          <a:xfrm>
            <a:off x="2708695" y="1785965"/>
            <a:ext cx="6466001" cy="369332"/>
          </a:xfrm>
          <a:prstGeom prst="rect">
            <a:avLst/>
          </a:prstGeom>
          <a:noFill/>
        </p:spPr>
        <p:txBody>
          <a:bodyPr wrap="none" rtlCol="0">
            <a:spAutoFit/>
          </a:bodyPr>
          <a:lstStyle/>
          <a:p>
            <a:pPr marL="285750" indent="-285750">
              <a:buFont typeface="Arial" panose="020B0604020202020204" pitchFamily="34" charset="0"/>
              <a:buChar char="•"/>
            </a:pPr>
            <a:r>
              <a:rPr lang="en-US" dirty="0"/>
              <a:t>Secondary emission monitors (XION): 3 operational + 2 spare.</a:t>
            </a:r>
            <a:endParaRPr lang="en-GB" dirty="0"/>
          </a:p>
        </p:txBody>
      </p:sp>
    </p:spTree>
    <p:extLst>
      <p:ext uri="{BB962C8B-B14F-4D97-AF65-F5344CB8AC3E}">
        <p14:creationId xmlns:p14="http://schemas.microsoft.com/office/powerpoint/2010/main" val="2198827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2056838"/>
            <a:ext cx="8631178" cy="4801161"/>
          </a:xfrm>
          <a:prstGeom prst="rect">
            <a:avLst/>
          </a:prstGeom>
        </p:spPr>
      </p:pic>
      <p:sp>
        <p:nvSpPr>
          <p:cNvPr id="3" name="TextBox 2">
            <a:extLst>
              <a:ext uri="{FF2B5EF4-FFF2-40B4-BE49-F238E27FC236}">
                <a16:creationId xmlns:a16="http://schemas.microsoft.com/office/drawing/2014/main" id="{43CF2DE7-CAA0-4DCF-A0BF-F748C8D3FAD1}"/>
              </a:ext>
            </a:extLst>
          </p:cNvPr>
          <p:cNvSpPr txBox="1"/>
          <p:nvPr/>
        </p:nvSpPr>
        <p:spPr>
          <a:xfrm>
            <a:off x="413238" y="474785"/>
            <a:ext cx="9038372" cy="461665"/>
          </a:xfrm>
          <a:prstGeom prst="rect">
            <a:avLst/>
          </a:prstGeom>
          <a:noFill/>
        </p:spPr>
        <p:txBody>
          <a:bodyPr wrap="none" rtlCol="0">
            <a:spAutoFit/>
          </a:bodyPr>
          <a:lstStyle/>
          <a:p>
            <a:r>
              <a:rPr lang="en-US" sz="2400" dirty="0"/>
              <a:t>Beam instrumentation in the secondary lines (H2, H4, H6, H8, M2, K12)</a:t>
            </a:r>
            <a:endParaRPr lang="en-GB" sz="2400" dirty="0"/>
          </a:p>
        </p:txBody>
      </p:sp>
      <p:sp>
        <p:nvSpPr>
          <p:cNvPr id="4" name="TextBox 3">
            <a:extLst>
              <a:ext uri="{FF2B5EF4-FFF2-40B4-BE49-F238E27FC236}">
                <a16:creationId xmlns:a16="http://schemas.microsoft.com/office/drawing/2014/main" id="{80B0BD08-3914-463B-BB14-9225DF78074C}"/>
              </a:ext>
            </a:extLst>
          </p:cNvPr>
          <p:cNvSpPr txBox="1"/>
          <p:nvPr/>
        </p:nvSpPr>
        <p:spPr>
          <a:xfrm>
            <a:off x="2421686" y="1027464"/>
            <a:ext cx="2737801" cy="369332"/>
          </a:xfrm>
          <a:prstGeom prst="rect">
            <a:avLst/>
          </a:prstGeom>
          <a:noFill/>
        </p:spPr>
        <p:txBody>
          <a:bodyPr wrap="none" rtlCol="0">
            <a:spAutoFit/>
          </a:bodyPr>
          <a:lstStyle/>
          <a:p>
            <a:r>
              <a:rPr lang="en-US" u="sng" dirty="0"/>
              <a:t>Beam intensity monitoring:</a:t>
            </a:r>
          </a:p>
        </p:txBody>
      </p:sp>
      <p:sp>
        <p:nvSpPr>
          <p:cNvPr id="5" name="TextBox 4">
            <a:extLst>
              <a:ext uri="{FF2B5EF4-FFF2-40B4-BE49-F238E27FC236}">
                <a16:creationId xmlns:a16="http://schemas.microsoft.com/office/drawing/2014/main" id="{E0A7BB57-6275-4440-BAA5-DE3F9B9EA7BA}"/>
              </a:ext>
            </a:extLst>
          </p:cNvPr>
          <p:cNvSpPr txBox="1"/>
          <p:nvPr/>
        </p:nvSpPr>
        <p:spPr>
          <a:xfrm>
            <a:off x="2708695" y="1365000"/>
            <a:ext cx="5503110" cy="369332"/>
          </a:xfrm>
          <a:prstGeom prst="rect">
            <a:avLst/>
          </a:prstGeom>
          <a:noFill/>
        </p:spPr>
        <p:txBody>
          <a:bodyPr wrap="none" rtlCol="0">
            <a:spAutoFit/>
          </a:bodyPr>
          <a:lstStyle/>
          <a:p>
            <a:pPr marL="285750" indent="-285750">
              <a:buFont typeface="Arial" panose="020B0604020202020204" pitchFamily="34" charset="0"/>
              <a:buChar char="•"/>
            </a:pPr>
            <a:r>
              <a:rPr lang="en-US" dirty="0"/>
              <a:t>Scintillating paddles (XSCI): 32 operational + 10 spare.</a:t>
            </a:r>
          </a:p>
        </p:txBody>
      </p:sp>
      <p:sp>
        <p:nvSpPr>
          <p:cNvPr id="6" name="TextBox 5">
            <a:extLst>
              <a:ext uri="{FF2B5EF4-FFF2-40B4-BE49-F238E27FC236}">
                <a16:creationId xmlns:a16="http://schemas.microsoft.com/office/drawing/2014/main" id="{AD8F733F-7699-4EB8-9867-45C936A5B331}"/>
              </a:ext>
            </a:extLst>
          </p:cNvPr>
          <p:cNvSpPr txBox="1"/>
          <p:nvPr/>
        </p:nvSpPr>
        <p:spPr>
          <a:xfrm>
            <a:off x="2708695" y="2105994"/>
            <a:ext cx="6466001" cy="369332"/>
          </a:xfrm>
          <a:prstGeom prst="rect">
            <a:avLst/>
          </a:prstGeom>
          <a:noFill/>
        </p:spPr>
        <p:txBody>
          <a:bodyPr wrap="none" rtlCol="0">
            <a:spAutoFit/>
          </a:bodyPr>
          <a:lstStyle/>
          <a:p>
            <a:pPr marL="285750" indent="-285750">
              <a:buFont typeface="Arial" panose="020B0604020202020204" pitchFamily="34" charset="0"/>
              <a:buChar char="•"/>
            </a:pPr>
            <a:r>
              <a:rPr lang="en-US" dirty="0"/>
              <a:t>Secondary emission monitors (XION): 3 operational + 2 spare.</a:t>
            </a:r>
            <a:endParaRPr lang="en-GB" dirty="0"/>
          </a:p>
        </p:txBody>
      </p:sp>
      <p:cxnSp>
        <p:nvCxnSpPr>
          <p:cNvPr id="10" name="Connector: Elbow 9">
            <a:extLst>
              <a:ext uri="{FF2B5EF4-FFF2-40B4-BE49-F238E27FC236}">
                <a16:creationId xmlns:a16="http://schemas.microsoft.com/office/drawing/2014/main" id="{4A843349-244C-477C-B1AE-A3A2EDF21D4A}"/>
              </a:ext>
            </a:extLst>
          </p:cNvPr>
          <p:cNvCxnSpPr>
            <a:cxnSpLocks/>
          </p:cNvCxnSpPr>
          <p:nvPr/>
        </p:nvCxnSpPr>
        <p:spPr>
          <a:xfrm>
            <a:off x="3407435" y="1699826"/>
            <a:ext cx="414067" cy="241117"/>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434E5C8-CB20-4E01-B33E-5CAAC849BAF1}"/>
              </a:ext>
            </a:extLst>
          </p:cNvPr>
          <p:cNvSpPr txBox="1"/>
          <p:nvPr/>
        </p:nvSpPr>
        <p:spPr>
          <a:xfrm>
            <a:off x="3821502" y="1737085"/>
            <a:ext cx="4152868" cy="369332"/>
          </a:xfrm>
          <a:prstGeom prst="rect">
            <a:avLst/>
          </a:prstGeom>
          <a:noFill/>
        </p:spPr>
        <p:txBody>
          <a:bodyPr wrap="none" rtlCol="0">
            <a:spAutoFit/>
          </a:bodyPr>
          <a:lstStyle/>
          <a:p>
            <a:r>
              <a:rPr lang="en-US" u="sng" dirty="0"/>
              <a:t>Status</a:t>
            </a:r>
            <a:r>
              <a:rPr lang="en-US" dirty="0"/>
              <a:t>: some XSCI show radiation damage.</a:t>
            </a:r>
            <a:endParaRPr lang="en-GB" dirty="0"/>
          </a:p>
        </p:txBody>
      </p:sp>
      <p:cxnSp>
        <p:nvCxnSpPr>
          <p:cNvPr id="14" name="Connector: Elbow 13">
            <a:extLst>
              <a:ext uri="{FF2B5EF4-FFF2-40B4-BE49-F238E27FC236}">
                <a16:creationId xmlns:a16="http://schemas.microsoft.com/office/drawing/2014/main" id="{8EE0BC9C-44E8-47A9-8E80-E22F08F418E0}"/>
              </a:ext>
            </a:extLst>
          </p:cNvPr>
          <p:cNvCxnSpPr>
            <a:cxnSpLocks/>
          </p:cNvCxnSpPr>
          <p:nvPr/>
        </p:nvCxnSpPr>
        <p:spPr>
          <a:xfrm>
            <a:off x="3407435" y="2475326"/>
            <a:ext cx="414067" cy="241117"/>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E4948CA-4F1A-41A1-9A32-95D2DA9C3A00}"/>
              </a:ext>
            </a:extLst>
          </p:cNvPr>
          <p:cNvSpPr txBox="1"/>
          <p:nvPr/>
        </p:nvSpPr>
        <p:spPr>
          <a:xfrm>
            <a:off x="3821502" y="2512585"/>
            <a:ext cx="6329297" cy="369332"/>
          </a:xfrm>
          <a:prstGeom prst="rect">
            <a:avLst/>
          </a:prstGeom>
          <a:noFill/>
        </p:spPr>
        <p:txBody>
          <a:bodyPr wrap="none" rtlCol="0">
            <a:spAutoFit/>
          </a:bodyPr>
          <a:lstStyle/>
          <a:p>
            <a:r>
              <a:rPr lang="en-US" u="sng" dirty="0"/>
              <a:t>Status</a:t>
            </a:r>
            <a:r>
              <a:rPr lang="en-US" dirty="0"/>
              <a:t>: severe calibration problems. Unknown status of gas inside.</a:t>
            </a:r>
            <a:endParaRPr lang="en-GB" dirty="0"/>
          </a:p>
        </p:txBody>
      </p:sp>
    </p:spTree>
    <p:extLst>
      <p:ext uri="{BB962C8B-B14F-4D97-AF65-F5344CB8AC3E}">
        <p14:creationId xmlns:p14="http://schemas.microsoft.com/office/powerpoint/2010/main" val="61845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2049551"/>
            <a:ext cx="8631178" cy="4801161"/>
          </a:xfrm>
          <a:prstGeom prst="rect">
            <a:avLst/>
          </a:prstGeom>
        </p:spPr>
      </p:pic>
      <p:sp>
        <p:nvSpPr>
          <p:cNvPr id="3" name="TextBox 2">
            <a:extLst>
              <a:ext uri="{FF2B5EF4-FFF2-40B4-BE49-F238E27FC236}">
                <a16:creationId xmlns:a16="http://schemas.microsoft.com/office/drawing/2014/main" id="{43CF2DE7-CAA0-4DCF-A0BF-F748C8D3FAD1}"/>
              </a:ext>
            </a:extLst>
          </p:cNvPr>
          <p:cNvSpPr txBox="1"/>
          <p:nvPr/>
        </p:nvSpPr>
        <p:spPr>
          <a:xfrm>
            <a:off x="413238" y="474785"/>
            <a:ext cx="9038372" cy="461665"/>
          </a:xfrm>
          <a:prstGeom prst="rect">
            <a:avLst/>
          </a:prstGeom>
          <a:noFill/>
        </p:spPr>
        <p:txBody>
          <a:bodyPr wrap="none" rtlCol="0">
            <a:spAutoFit/>
          </a:bodyPr>
          <a:lstStyle/>
          <a:p>
            <a:r>
              <a:rPr lang="en-US" sz="2400" dirty="0"/>
              <a:t>Beam instrumentation in the secondary lines (H2, H4, H6, H8, M2, K12)</a:t>
            </a:r>
            <a:endParaRPr lang="en-GB" sz="2400" dirty="0"/>
          </a:p>
        </p:txBody>
      </p:sp>
      <p:sp>
        <p:nvSpPr>
          <p:cNvPr id="4" name="TextBox 3">
            <a:extLst>
              <a:ext uri="{FF2B5EF4-FFF2-40B4-BE49-F238E27FC236}">
                <a16:creationId xmlns:a16="http://schemas.microsoft.com/office/drawing/2014/main" id="{80B0BD08-3914-463B-BB14-9225DF78074C}"/>
              </a:ext>
            </a:extLst>
          </p:cNvPr>
          <p:cNvSpPr txBox="1"/>
          <p:nvPr/>
        </p:nvSpPr>
        <p:spPr>
          <a:xfrm>
            <a:off x="1033051" y="1000717"/>
            <a:ext cx="2241447" cy="369332"/>
          </a:xfrm>
          <a:prstGeom prst="rect">
            <a:avLst/>
          </a:prstGeom>
          <a:noFill/>
        </p:spPr>
        <p:txBody>
          <a:bodyPr wrap="none" rtlCol="0">
            <a:spAutoFit/>
          </a:bodyPr>
          <a:lstStyle/>
          <a:p>
            <a:r>
              <a:rPr lang="en-US" u="sng" dirty="0"/>
              <a:t>Particle identification:</a:t>
            </a:r>
          </a:p>
        </p:txBody>
      </p:sp>
      <p:sp>
        <p:nvSpPr>
          <p:cNvPr id="5" name="TextBox 4">
            <a:extLst>
              <a:ext uri="{FF2B5EF4-FFF2-40B4-BE49-F238E27FC236}">
                <a16:creationId xmlns:a16="http://schemas.microsoft.com/office/drawing/2014/main" id="{E0A7BB57-6275-4440-BAA5-DE3F9B9EA7BA}"/>
              </a:ext>
            </a:extLst>
          </p:cNvPr>
          <p:cNvSpPr txBox="1"/>
          <p:nvPr/>
        </p:nvSpPr>
        <p:spPr>
          <a:xfrm>
            <a:off x="3274498" y="1006489"/>
            <a:ext cx="6699655" cy="369332"/>
          </a:xfrm>
          <a:prstGeom prst="rect">
            <a:avLst/>
          </a:prstGeom>
          <a:noFill/>
        </p:spPr>
        <p:txBody>
          <a:bodyPr wrap="none" rtlCol="0">
            <a:spAutoFit/>
          </a:bodyPr>
          <a:lstStyle/>
          <a:p>
            <a:pPr marL="285750" indent="-285750">
              <a:buFont typeface="Arial" panose="020B0604020202020204" pitchFamily="34" charset="0"/>
              <a:buChar char="•"/>
            </a:pPr>
            <a:r>
              <a:rPr lang="en-US" dirty="0"/>
              <a:t>Cherenkov Threshold Counters (XCET): 8 operational + spare parts.</a:t>
            </a:r>
          </a:p>
        </p:txBody>
      </p:sp>
      <p:sp>
        <p:nvSpPr>
          <p:cNvPr id="6" name="TextBox 5">
            <a:extLst>
              <a:ext uri="{FF2B5EF4-FFF2-40B4-BE49-F238E27FC236}">
                <a16:creationId xmlns:a16="http://schemas.microsoft.com/office/drawing/2014/main" id="{AD8F733F-7699-4EB8-9867-45C936A5B331}"/>
              </a:ext>
            </a:extLst>
          </p:cNvPr>
          <p:cNvSpPr txBox="1"/>
          <p:nvPr/>
        </p:nvSpPr>
        <p:spPr>
          <a:xfrm>
            <a:off x="3274498" y="1432801"/>
            <a:ext cx="6829049" cy="369332"/>
          </a:xfrm>
          <a:prstGeom prst="rect">
            <a:avLst/>
          </a:prstGeom>
          <a:noFill/>
        </p:spPr>
        <p:txBody>
          <a:bodyPr wrap="none" rtlCol="0">
            <a:spAutoFit/>
          </a:bodyPr>
          <a:lstStyle/>
          <a:p>
            <a:pPr marL="285750" indent="-285750">
              <a:buFont typeface="Arial" panose="020B0604020202020204" pitchFamily="34" charset="0"/>
              <a:buChar char="•"/>
            </a:pPr>
            <a:r>
              <a:rPr lang="en-US" dirty="0"/>
              <a:t>CEDAR: 2 operational + 3 spare + unknown situation of other spares.</a:t>
            </a:r>
            <a:endParaRPr lang="en-GB" dirty="0"/>
          </a:p>
        </p:txBody>
      </p:sp>
      <p:sp>
        <p:nvSpPr>
          <p:cNvPr id="12" name="TextBox 11">
            <a:extLst>
              <a:ext uri="{FF2B5EF4-FFF2-40B4-BE49-F238E27FC236}">
                <a16:creationId xmlns:a16="http://schemas.microsoft.com/office/drawing/2014/main" id="{8A5029D7-07D0-436B-A276-702CEFF4B0E9}"/>
              </a:ext>
            </a:extLst>
          </p:cNvPr>
          <p:cNvSpPr txBox="1"/>
          <p:nvPr/>
        </p:nvSpPr>
        <p:spPr>
          <a:xfrm>
            <a:off x="3274498" y="1864885"/>
            <a:ext cx="6295698" cy="369332"/>
          </a:xfrm>
          <a:prstGeom prst="rect">
            <a:avLst/>
          </a:prstGeom>
          <a:noFill/>
        </p:spPr>
        <p:txBody>
          <a:bodyPr wrap="none" rtlCol="0">
            <a:spAutoFit/>
          </a:bodyPr>
          <a:lstStyle/>
          <a:p>
            <a:pPr marL="285750" indent="-285750">
              <a:buFont typeface="Arial" panose="020B0604020202020204" pitchFamily="34" charset="0"/>
              <a:buChar char="•"/>
            </a:pPr>
            <a:r>
              <a:rPr lang="en-US" dirty="0"/>
              <a:t>Electromagnetic calorimeter (XEMC): 3 operational + 2 spare.</a:t>
            </a:r>
            <a:endParaRPr lang="en-GB" dirty="0"/>
          </a:p>
        </p:txBody>
      </p:sp>
    </p:spTree>
    <p:extLst>
      <p:ext uri="{BB962C8B-B14F-4D97-AF65-F5344CB8AC3E}">
        <p14:creationId xmlns:p14="http://schemas.microsoft.com/office/powerpoint/2010/main" val="1757880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2056838"/>
            <a:ext cx="8631178" cy="4801161"/>
          </a:xfrm>
          <a:prstGeom prst="rect">
            <a:avLst/>
          </a:prstGeom>
        </p:spPr>
      </p:pic>
      <p:sp>
        <p:nvSpPr>
          <p:cNvPr id="3" name="TextBox 2">
            <a:extLst>
              <a:ext uri="{FF2B5EF4-FFF2-40B4-BE49-F238E27FC236}">
                <a16:creationId xmlns:a16="http://schemas.microsoft.com/office/drawing/2014/main" id="{43CF2DE7-CAA0-4DCF-A0BF-F748C8D3FAD1}"/>
              </a:ext>
            </a:extLst>
          </p:cNvPr>
          <p:cNvSpPr txBox="1"/>
          <p:nvPr/>
        </p:nvSpPr>
        <p:spPr>
          <a:xfrm>
            <a:off x="413238" y="474785"/>
            <a:ext cx="9038372" cy="461665"/>
          </a:xfrm>
          <a:prstGeom prst="rect">
            <a:avLst/>
          </a:prstGeom>
          <a:noFill/>
        </p:spPr>
        <p:txBody>
          <a:bodyPr wrap="none" rtlCol="0">
            <a:spAutoFit/>
          </a:bodyPr>
          <a:lstStyle/>
          <a:p>
            <a:r>
              <a:rPr lang="en-US" sz="2400" dirty="0"/>
              <a:t>Beam instrumentation in the secondary lines (H2, H4, H6, H8, M2, K12)</a:t>
            </a:r>
            <a:endParaRPr lang="en-GB" sz="2400" dirty="0"/>
          </a:p>
        </p:txBody>
      </p:sp>
      <p:sp>
        <p:nvSpPr>
          <p:cNvPr id="4" name="TextBox 3">
            <a:extLst>
              <a:ext uri="{FF2B5EF4-FFF2-40B4-BE49-F238E27FC236}">
                <a16:creationId xmlns:a16="http://schemas.microsoft.com/office/drawing/2014/main" id="{80B0BD08-3914-463B-BB14-9225DF78074C}"/>
              </a:ext>
            </a:extLst>
          </p:cNvPr>
          <p:cNvSpPr txBox="1"/>
          <p:nvPr/>
        </p:nvSpPr>
        <p:spPr>
          <a:xfrm>
            <a:off x="1033051" y="994357"/>
            <a:ext cx="2241447" cy="369332"/>
          </a:xfrm>
          <a:prstGeom prst="rect">
            <a:avLst/>
          </a:prstGeom>
          <a:noFill/>
        </p:spPr>
        <p:txBody>
          <a:bodyPr wrap="none" rtlCol="0">
            <a:spAutoFit/>
          </a:bodyPr>
          <a:lstStyle/>
          <a:p>
            <a:r>
              <a:rPr lang="en-US" u="sng" dirty="0"/>
              <a:t>Particle identification:</a:t>
            </a:r>
          </a:p>
        </p:txBody>
      </p:sp>
      <p:sp>
        <p:nvSpPr>
          <p:cNvPr id="5" name="TextBox 4">
            <a:extLst>
              <a:ext uri="{FF2B5EF4-FFF2-40B4-BE49-F238E27FC236}">
                <a16:creationId xmlns:a16="http://schemas.microsoft.com/office/drawing/2014/main" id="{E0A7BB57-6275-4440-BAA5-DE3F9B9EA7BA}"/>
              </a:ext>
            </a:extLst>
          </p:cNvPr>
          <p:cNvSpPr txBox="1"/>
          <p:nvPr/>
        </p:nvSpPr>
        <p:spPr>
          <a:xfrm>
            <a:off x="3274498" y="1006489"/>
            <a:ext cx="6699655" cy="369332"/>
          </a:xfrm>
          <a:prstGeom prst="rect">
            <a:avLst/>
          </a:prstGeom>
          <a:noFill/>
        </p:spPr>
        <p:txBody>
          <a:bodyPr wrap="none" rtlCol="0">
            <a:spAutoFit/>
          </a:bodyPr>
          <a:lstStyle/>
          <a:p>
            <a:pPr marL="285750" indent="-285750">
              <a:buFont typeface="Arial" panose="020B0604020202020204" pitchFamily="34" charset="0"/>
              <a:buChar char="•"/>
            </a:pPr>
            <a:r>
              <a:rPr lang="en-US" dirty="0"/>
              <a:t>Cherenkov Threshold Counters (XCET): 8 operational + spare parts.</a:t>
            </a:r>
          </a:p>
        </p:txBody>
      </p:sp>
      <p:sp>
        <p:nvSpPr>
          <p:cNvPr id="6" name="TextBox 5">
            <a:extLst>
              <a:ext uri="{FF2B5EF4-FFF2-40B4-BE49-F238E27FC236}">
                <a16:creationId xmlns:a16="http://schemas.microsoft.com/office/drawing/2014/main" id="{AD8F733F-7699-4EB8-9867-45C936A5B331}"/>
              </a:ext>
            </a:extLst>
          </p:cNvPr>
          <p:cNvSpPr txBox="1"/>
          <p:nvPr/>
        </p:nvSpPr>
        <p:spPr>
          <a:xfrm>
            <a:off x="3274498" y="1683861"/>
            <a:ext cx="6829049" cy="369332"/>
          </a:xfrm>
          <a:prstGeom prst="rect">
            <a:avLst/>
          </a:prstGeom>
          <a:noFill/>
        </p:spPr>
        <p:txBody>
          <a:bodyPr wrap="none" rtlCol="0">
            <a:spAutoFit/>
          </a:bodyPr>
          <a:lstStyle/>
          <a:p>
            <a:pPr marL="285750" indent="-285750">
              <a:buFont typeface="Arial" panose="020B0604020202020204" pitchFamily="34" charset="0"/>
              <a:buChar char="•"/>
            </a:pPr>
            <a:r>
              <a:rPr lang="en-US" dirty="0"/>
              <a:t>CEDAR: 2 operational + 3 spare + unknown situation of other spares.</a:t>
            </a:r>
            <a:endParaRPr lang="en-GB" dirty="0"/>
          </a:p>
        </p:txBody>
      </p:sp>
      <p:cxnSp>
        <p:nvCxnSpPr>
          <p:cNvPr id="10" name="Connector: Elbow 9">
            <a:extLst>
              <a:ext uri="{FF2B5EF4-FFF2-40B4-BE49-F238E27FC236}">
                <a16:creationId xmlns:a16="http://schemas.microsoft.com/office/drawing/2014/main" id="{4A843349-244C-477C-B1AE-A3A2EDF21D4A}"/>
              </a:ext>
            </a:extLst>
          </p:cNvPr>
          <p:cNvCxnSpPr>
            <a:cxnSpLocks/>
          </p:cNvCxnSpPr>
          <p:nvPr/>
        </p:nvCxnSpPr>
        <p:spPr>
          <a:xfrm>
            <a:off x="3973238" y="1378820"/>
            <a:ext cx="414067" cy="143730"/>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434E5C8-CB20-4E01-B33E-5CAAC849BAF1}"/>
              </a:ext>
            </a:extLst>
          </p:cNvPr>
          <p:cNvSpPr txBox="1"/>
          <p:nvPr/>
        </p:nvSpPr>
        <p:spPr>
          <a:xfrm>
            <a:off x="4387305" y="1330757"/>
            <a:ext cx="5473806" cy="369332"/>
          </a:xfrm>
          <a:prstGeom prst="rect">
            <a:avLst/>
          </a:prstGeom>
          <a:noFill/>
        </p:spPr>
        <p:txBody>
          <a:bodyPr wrap="none" rtlCol="0">
            <a:spAutoFit/>
          </a:bodyPr>
          <a:lstStyle/>
          <a:p>
            <a:r>
              <a:rPr lang="en-US" u="sng" dirty="0"/>
              <a:t>Status</a:t>
            </a:r>
            <a:r>
              <a:rPr lang="en-US" dirty="0"/>
              <a:t>: gas system is obsolete. Mirrors must be replaced.</a:t>
            </a:r>
            <a:endParaRPr lang="en-GB" dirty="0"/>
          </a:p>
        </p:txBody>
      </p:sp>
      <p:cxnSp>
        <p:nvCxnSpPr>
          <p:cNvPr id="14" name="Connector: Elbow 13">
            <a:extLst>
              <a:ext uri="{FF2B5EF4-FFF2-40B4-BE49-F238E27FC236}">
                <a16:creationId xmlns:a16="http://schemas.microsoft.com/office/drawing/2014/main" id="{8EE0BC9C-44E8-47A9-8E80-E22F08F418E0}"/>
              </a:ext>
            </a:extLst>
          </p:cNvPr>
          <p:cNvCxnSpPr>
            <a:cxnSpLocks/>
          </p:cNvCxnSpPr>
          <p:nvPr/>
        </p:nvCxnSpPr>
        <p:spPr>
          <a:xfrm>
            <a:off x="3973238" y="2121301"/>
            <a:ext cx="414067" cy="145438"/>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E4948CA-4F1A-41A1-9A32-95D2DA9C3A00}"/>
              </a:ext>
            </a:extLst>
          </p:cNvPr>
          <p:cNvSpPr txBox="1"/>
          <p:nvPr/>
        </p:nvSpPr>
        <p:spPr>
          <a:xfrm>
            <a:off x="4387305" y="2082951"/>
            <a:ext cx="6686189" cy="369332"/>
          </a:xfrm>
          <a:prstGeom prst="rect">
            <a:avLst/>
          </a:prstGeom>
          <a:noFill/>
        </p:spPr>
        <p:txBody>
          <a:bodyPr wrap="none" rtlCol="0">
            <a:spAutoFit/>
          </a:bodyPr>
          <a:lstStyle/>
          <a:p>
            <a:r>
              <a:rPr lang="en-US" u="sng" dirty="0"/>
              <a:t>Status</a:t>
            </a:r>
            <a:r>
              <a:rPr lang="en-US" dirty="0"/>
              <a:t>: gas system is obsolete. Thermal housing is severely degraded.</a:t>
            </a:r>
            <a:endParaRPr lang="en-GB" dirty="0"/>
          </a:p>
        </p:txBody>
      </p:sp>
      <p:sp>
        <p:nvSpPr>
          <p:cNvPr id="12" name="TextBox 11">
            <a:extLst>
              <a:ext uri="{FF2B5EF4-FFF2-40B4-BE49-F238E27FC236}">
                <a16:creationId xmlns:a16="http://schemas.microsoft.com/office/drawing/2014/main" id="{8A5029D7-07D0-436B-A276-702CEFF4B0E9}"/>
              </a:ext>
            </a:extLst>
          </p:cNvPr>
          <p:cNvSpPr txBox="1"/>
          <p:nvPr/>
        </p:nvSpPr>
        <p:spPr>
          <a:xfrm>
            <a:off x="3274575" y="2487350"/>
            <a:ext cx="6295698" cy="369332"/>
          </a:xfrm>
          <a:prstGeom prst="rect">
            <a:avLst/>
          </a:prstGeom>
          <a:noFill/>
        </p:spPr>
        <p:txBody>
          <a:bodyPr wrap="none" rtlCol="0">
            <a:spAutoFit/>
          </a:bodyPr>
          <a:lstStyle/>
          <a:p>
            <a:pPr marL="285750" indent="-285750">
              <a:buFont typeface="Arial" panose="020B0604020202020204" pitchFamily="34" charset="0"/>
              <a:buChar char="•"/>
            </a:pPr>
            <a:r>
              <a:rPr lang="en-US" dirty="0"/>
              <a:t>Electromagnetic calorimeter (XEMC): 3 operational + 2 spare.</a:t>
            </a:r>
            <a:endParaRPr lang="en-GB" dirty="0"/>
          </a:p>
        </p:txBody>
      </p:sp>
      <p:cxnSp>
        <p:nvCxnSpPr>
          <p:cNvPr id="13" name="Connector: Elbow 12">
            <a:extLst>
              <a:ext uri="{FF2B5EF4-FFF2-40B4-BE49-F238E27FC236}">
                <a16:creationId xmlns:a16="http://schemas.microsoft.com/office/drawing/2014/main" id="{1D069848-6EA2-4F8E-93CA-59564AB5FAB9}"/>
              </a:ext>
            </a:extLst>
          </p:cNvPr>
          <p:cNvCxnSpPr>
            <a:cxnSpLocks/>
          </p:cNvCxnSpPr>
          <p:nvPr/>
        </p:nvCxnSpPr>
        <p:spPr>
          <a:xfrm>
            <a:off x="3958807" y="2899473"/>
            <a:ext cx="408941" cy="153129"/>
          </a:xfrm>
          <a:prstGeom prst="bentConnector3">
            <a:avLst>
              <a:gd name="adj1" fmla="val -627"/>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3D55C92-9C05-4E98-887B-351ED05205AC}"/>
              </a:ext>
            </a:extLst>
          </p:cNvPr>
          <p:cNvSpPr txBox="1"/>
          <p:nvPr/>
        </p:nvSpPr>
        <p:spPr>
          <a:xfrm>
            <a:off x="4367748" y="2868814"/>
            <a:ext cx="6705746" cy="369332"/>
          </a:xfrm>
          <a:prstGeom prst="rect">
            <a:avLst/>
          </a:prstGeom>
          <a:noFill/>
        </p:spPr>
        <p:txBody>
          <a:bodyPr wrap="none" rtlCol="0">
            <a:spAutoFit/>
          </a:bodyPr>
          <a:lstStyle/>
          <a:p>
            <a:r>
              <a:rPr lang="en-GB" u="sng" dirty="0"/>
              <a:t>Status</a:t>
            </a:r>
            <a:r>
              <a:rPr lang="en-GB" dirty="0"/>
              <a:t>: motorisation must be replaced. Outdated readout electronics.</a:t>
            </a:r>
          </a:p>
        </p:txBody>
      </p:sp>
    </p:spTree>
    <p:extLst>
      <p:ext uri="{BB962C8B-B14F-4D97-AF65-F5344CB8AC3E}">
        <p14:creationId xmlns:p14="http://schemas.microsoft.com/office/powerpoint/2010/main" val="2652842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2"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2056839"/>
            <a:ext cx="8631178" cy="4801161"/>
          </a:xfrm>
          <a:prstGeom prst="rect">
            <a:avLst/>
          </a:prstGeom>
        </p:spPr>
      </p:pic>
      <p:sp>
        <p:nvSpPr>
          <p:cNvPr id="3" name="TextBox 2">
            <a:extLst>
              <a:ext uri="{FF2B5EF4-FFF2-40B4-BE49-F238E27FC236}">
                <a16:creationId xmlns:a16="http://schemas.microsoft.com/office/drawing/2014/main" id="{43CF2DE7-CAA0-4DCF-A0BF-F748C8D3FAD1}"/>
              </a:ext>
            </a:extLst>
          </p:cNvPr>
          <p:cNvSpPr txBox="1"/>
          <p:nvPr/>
        </p:nvSpPr>
        <p:spPr>
          <a:xfrm>
            <a:off x="413238" y="474785"/>
            <a:ext cx="9038372" cy="461665"/>
          </a:xfrm>
          <a:prstGeom prst="rect">
            <a:avLst/>
          </a:prstGeom>
          <a:noFill/>
        </p:spPr>
        <p:txBody>
          <a:bodyPr wrap="none" rtlCol="0">
            <a:spAutoFit/>
          </a:bodyPr>
          <a:lstStyle/>
          <a:p>
            <a:r>
              <a:rPr lang="en-US" sz="2400" dirty="0"/>
              <a:t>Beam instrumentation in the secondary lines (H2, H4, H6, H8, M2, K12)</a:t>
            </a:r>
            <a:endParaRPr lang="en-GB" sz="2400" dirty="0"/>
          </a:p>
        </p:txBody>
      </p:sp>
      <p:sp>
        <p:nvSpPr>
          <p:cNvPr id="4" name="TextBox 3">
            <a:extLst>
              <a:ext uri="{FF2B5EF4-FFF2-40B4-BE49-F238E27FC236}">
                <a16:creationId xmlns:a16="http://schemas.microsoft.com/office/drawing/2014/main" id="{80B0BD08-3914-463B-BB14-9225DF78074C}"/>
              </a:ext>
            </a:extLst>
          </p:cNvPr>
          <p:cNvSpPr txBox="1"/>
          <p:nvPr/>
        </p:nvSpPr>
        <p:spPr>
          <a:xfrm>
            <a:off x="2447565" y="1133510"/>
            <a:ext cx="4612032" cy="369332"/>
          </a:xfrm>
          <a:prstGeom prst="rect">
            <a:avLst/>
          </a:prstGeom>
          <a:noFill/>
        </p:spPr>
        <p:txBody>
          <a:bodyPr wrap="none" rtlCol="0">
            <a:spAutoFit/>
          </a:bodyPr>
          <a:lstStyle/>
          <a:p>
            <a:r>
              <a:rPr lang="en-US" dirty="0"/>
              <a:t>Proposed solution for beam profile monitoring:</a:t>
            </a:r>
          </a:p>
        </p:txBody>
      </p:sp>
      <p:sp>
        <p:nvSpPr>
          <p:cNvPr id="14" name="Arrow: Down 13">
            <a:extLst>
              <a:ext uri="{FF2B5EF4-FFF2-40B4-BE49-F238E27FC236}">
                <a16:creationId xmlns:a16="http://schemas.microsoft.com/office/drawing/2014/main" id="{28870F3D-B14B-4CF9-B519-FDBC73EFB253}"/>
              </a:ext>
            </a:extLst>
          </p:cNvPr>
          <p:cNvSpPr/>
          <p:nvPr/>
        </p:nvSpPr>
        <p:spPr>
          <a:xfrm>
            <a:off x="4442604" y="2795501"/>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Arrow: Down 15">
            <a:extLst>
              <a:ext uri="{FF2B5EF4-FFF2-40B4-BE49-F238E27FC236}">
                <a16:creationId xmlns:a16="http://schemas.microsoft.com/office/drawing/2014/main" id="{11414D4B-A962-4913-AA2A-D3DA86EEF4B3}"/>
              </a:ext>
            </a:extLst>
          </p:cNvPr>
          <p:cNvSpPr/>
          <p:nvPr/>
        </p:nvSpPr>
        <p:spPr>
          <a:xfrm>
            <a:off x="6797615" y="4429102"/>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Arrow: Down 16">
            <a:extLst>
              <a:ext uri="{FF2B5EF4-FFF2-40B4-BE49-F238E27FC236}">
                <a16:creationId xmlns:a16="http://schemas.microsoft.com/office/drawing/2014/main" id="{F2B0722C-43E9-4DF0-82D7-C56FCA2F151E}"/>
              </a:ext>
            </a:extLst>
          </p:cNvPr>
          <p:cNvSpPr/>
          <p:nvPr/>
        </p:nvSpPr>
        <p:spPr>
          <a:xfrm>
            <a:off x="7403846" y="5201205"/>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63D7355B-A019-47D9-8490-C5D8322BA2AD}"/>
              </a:ext>
            </a:extLst>
          </p:cNvPr>
          <p:cNvSpPr txBox="1"/>
          <p:nvPr/>
        </p:nvSpPr>
        <p:spPr>
          <a:xfrm>
            <a:off x="2424021" y="1545105"/>
            <a:ext cx="9601201" cy="646331"/>
          </a:xfrm>
          <a:prstGeom prst="rect">
            <a:avLst/>
          </a:prstGeom>
          <a:noFill/>
        </p:spPr>
        <p:txBody>
          <a:bodyPr wrap="square" rtlCol="0">
            <a:spAutoFit/>
          </a:bodyPr>
          <a:lstStyle/>
          <a:p>
            <a:pPr marL="285750" indent="-285750">
              <a:buFont typeface="Arial" panose="020B0604020202020204" pitchFamily="34" charset="0"/>
              <a:buChar char="•"/>
            </a:pPr>
            <a:r>
              <a:rPr lang="en-GB" dirty="0"/>
              <a:t>Replace most of the XWCA, DWC and FISC by XBPFs, the new scintillating fibre monitor developed by SY-BI → standard profile monitor in CERN Neutrino Platform and East Area.</a:t>
            </a:r>
          </a:p>
        </p:txBody>
      </p:sp>
    </p:spTree>
    <p:extLst>
      <p:ext uri="{BB962C8B-B14F-4D97-AF65-F5344CB8AC3E}">
        <p14:creationId xmlns:p14="http://schemas.microsoft.com/office/powerpoint/2010/main" val="2264880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2056839"/>
            <a:ext cx="8631178" cy="4801161"/>
          </a:xfrm>
          <a:prstGeom prst="rect">
            <a:avLst/>
          </a:prstGeom>
        </p:spPr>
      </p:pic>
      <p:sp>
        <p:nvSpPr>
          <p:cNvPr id="3" name="TextBox 2">
            <a:extLst>
              <a:ext uri="{FF2B5EF4-FFF2-40B4-BE49-F238E27FC236}">
                <a16:creationId xmlns:a16="http://schemas.microsoft.com/office/drawing/2014/main" id="{43CF2DE7-CAA0-4DCF-A0BF-F748C8D3FAD1}"/>
              </a:ext>
            </a:extLst>
          </p:cNvPr>
          <p:cNvSpPr txBox="1"/>
          <p:nvPr/>
        </p:nvSpPr>
        <p:spPr>
          <a:xfrm>
            <a:off x="413238" y="474785"/>
            <a:ext cx="9038372" cy="461665"/>
          </a:xfrm>
          <a:prstGeom prst="rect">
            <a:avLst/>
          </a:prstGeom>
          <a:noFill/>
        </p:spPr>
        <p:txBody>
          <a:bodyPr wrap="none" rtlCol="0">
            <a:spAutoFit/>
          </a:bodyPr>
          <a:lstStyle/>
          <a:p>
            <a:r>
              <a:rPr lang="en-US" sz="2400" dirty="0"/>
              <a:t>Beam instrumentation in the secondary lines (H2, H4, H6, H8, M2, K12)</a:t>
            </a:r>
            <a:endParaRPr lang="en-GB" sz="2400" dirty="0"/>
          </a:p>
        </p:txBody>
      </p:sp>
      <p:sp>
        <p:nvSpPr>
          <p:cNvPr id="4" name="TextBox 3">
            <a:extLst>
              <a:ext uri="{FF2B5EF4-FFF2-40B4-BE49-F238E27FC236}">
                <a16:creationId xmlns:a16="http://schemas.microsoft.com/office/drawing/2014/main" id="{80B0BD08-3914-463B-BB14-9225DF78074C}"/>
              </a:ext>
            </a:extLst>
          </p:cNvPr>
          <p:cNvSpPr txBox="1"/>
          <p:nvPr/>
        </p:nvSpPr>
        <p:spPr>
          <a:xfrm>
            <a:off x="2447565" y="1133510"/>
            <a:ext cx="4898072" cy="369332"/>
          </a:xfrm>
          <a:prstGeom prst="rect">
            <a:avLst/>
          </a:prstGeom>
          <a:noFill/>
        </p:spPr>
        <p:txBody>
          <a:bodyPr wrap="none" rtlCol="0">
            <a:spAutoFit/>
          </a:bodyPr>
          <a:lstStyle/>
          <a:p>
            <a:r>
              <a:rPr lang="en-US" dirty="0"/>
              <a:t>Proposed solutions for beam intensity monitoring:</a:t>
            </a:r>
          </a:p>
        </p:txBody>
      </p:sp>
      <p:sp>
        <p:nvSpPr>
          <p:cNvPr id="14" name="Arrow: Down 13">
            <a:extLst>
              <a:ext uri="{FF2B5EF4-FFF2-40B4-BE49-F238E27FC236}">
                <a16:creationId xmlns:a16="http://schemas.microsoft.com/office/drawing/2014/main" id="{28870F3D-B14B-4CF9-B519-FDBC73EFB253}"/>
              </a:ext>
            </a:extLst>
          </p:cNvPr>
          <p:cNvSpPr/>
          <p:nvPr/>
        </p:nvSpPr>
        <p:spPr>
          <a:xfrm>
            <a:off x="4442604" y="2795501"/>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Arrow: Down 15">
            <a:extLst>
              <a:ext uri="{FF2B5EF4-FFF2-40B4-BE49-F238E27FC236}">
                <a16:creationId xmlns:a16="http://schemas.microsoft.com/office/drawing/2014/main" id="{11414D4B-A962-4913-AA2A-D3DA86EEF4B3}"/>
              </a:ext>
            </a:extLst>
          </p:cNvPr>
          <p:cNvSpPr/>
          <p:nvPr/>
        </p:nvSpPr>
        <p:spPr>
          <a:xfrm>
            <a:off x="6797615" y="4429102"/>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Arrow: Down 16">
            <a:extLst>
              <a:ext uri="{FF2B5EF4-FFF2-40B4-BE49-F238E27FC236}">
                <a16:creationId xmlns:a16="http://schemas.microsoft.com/office/drawing/2014/main" id="{F2B0722C-43E9-4DF0-82D7-C56FCA2F151E}"/>
              </a:ext>
            </a:extLst>
          </p:cNvPr>
          <p:cNvSpPr/>
          <p:nvPr/>
        </p:nvSpPr>
        <p:spPr>
          <a:xfrm>
            <a:off x="7403846" y="5201205"/>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63D7355B-A019-47D9-8490-C5D8322BA2AD}"/>
              </a:ext>
            </a:extLst>
          </p:cNvPr>
          <p:cNvSpPr txBox="1"/>
          <p:nvPr/>
        </p:nvSpPr>
        <p:spPr>
          <a:xfrm>
            <a:off x="2424021" y="1545105"/>
            <a:ext cx="9601201" cy="369332"/>
          </a:xfrm>
          <a:prstGeom prst="rect">
            <a:avLst/>
          </a:prstGeom>
          <a:noFill/>
        </p:spPr>
        <p:txBody>
          <a:bodyPr wrap="square" rtlCol="0">
            <a:spAutoFit/>
          </a:bodyPr>
          <a:lstStyle/>
          <a:p>
            <a:pPr marL="285750" indent="-285750">
              <a:buFont typeface="Arial" panose="020B0604020202020204" pitchFamily="34" charset="0"/>
              <a:buChar char="•"/>
            </a:pPr>
            <a:r>
              <a:rPr lang="en-GB" dirty="0"/>
              <a:t>XSCI: build new scintillating paddles. Replace voltage dividers by modern transistorised version.  </a:t>
            </a:r>
          </a:p>
        </p:txBody>
      </p:sp>
      <p:sp>
        <p:nvSpPr>
          <p:cNvPr id="9" name="TextBox 8">
            <a:extLst>
              <a:ext uri="{FF2B5EF4-FFF2-40B4-BE49-F238E27FC236}">
                <a16:creationId xmlns:a16="http://schemas.microsoft.com/office/drawing/2014/main" id="{44B031BF-076B-451E-BAB5-30D8CA2EEB71}"/>
              </a:ext>
            </a:extLst>
          </p:cNvPr>
          <p:cNvSpPr txBox="1"/>
          <p:nvPr/>
        </p:nvSpPr>
        <p:spPr>
          <a:xfrm>
            <a:off x="2424020" y="1865975"/>
            <a:ext cx="9601201" cy="369332"/>
          </a:xfrm>
          <a:prstGeom prst="rect">
            <a:avLst/>
          </a:prstGeom>
          <a:noFill/>
        </p:spPr>
        <p:txBody>
          <a:bodyPr wrap="square" rtlCol="0">
            <a:spAutoFit/>
          </a:bodyPr>
          <a:lstStyle/>
          <a:p>
            <a:pPr marL="285750" indent="-285750">
              <a:buFont typeface="Arial" panose="020B0604020202020204" pitchFamily="34" charset="0"/>
              <a:buChar char="•"/>
            </a:pPr>
            <a:r>
              <a:rPr lang="en-GB" dirty="0"/>
              <a:t>XION: recondition monitors.  </a:t>
            </a:r>
          </a:p>
        </p:txBody>
      </p:sp>
    </p:spTree>
    <p:extLst>
      <p:ext uri="{BB962C8B-B14F-4D97-AF65-F5344CB8AC3E}">
        <p14:creationId xmlns:p14="http://schemas.microsoft.com/office/powerpoint/2010/main" val="1816909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2056839"/>
            <a:ext cx="8631178" cy="4801161"/>
          </a:xfrm>
          <a:prstGeom prst="rect">
            <a:avLst/>
          </a:prstGeom>
        </p:spPr>
      </p:pic>
      <p:sp>
        <p:nvSpPr>
          <p:cNvPr id="3" name="TextBox 2">
            <a:extLst>
              <a:ext uri="{FF2B5EF4-FFF2-40B4-BE49-F238E27FC236}">
                <a16:creationId xmlns:a16="http://schemas.microsoft.com/office/drawing/2014/main" id="{43CF2DE7-CAA0-4DCF-A0BF-F748C8D3FAD1}"/>
              </a:ext>
            </a:extLst>
          </p:cNvPr>
          <p:cNvSpPr txBox="1"/>
          <p:nvPr/>
        </p:nvSpPr>
        <p:spPr>
          <a:xfrm>
            <a:off x="413238" y="474785"/>
            <a:ext cx="9038372" cy="461665"/>
          </a:xfrm>
          <a:prstGeom prst="rect">
            <a:avLst/>
          </a:prstGeom>
          <a:noFill/>
        </p:spPr>
        <p:txBody>
          <a:bodyPr wrap="none" rtlCol="0">
            <a:spAutoFit/>
          </a:bodyPr>
          <a:lstStyle/>
          <a:p>
            <a:r>
              <a:rPr lang="en-US" sz="2400" dirty="0"/>
              <a:t>Beam instrumentation in the secondary lines (H2, H4, H6, H8, M2, K12)</a:t>
            </a:r>
            <a:endParaRPr lang="en-GB" sz="2400" dirty="0"/>
          </a:p>
        </p:txBody>
      </p:sp>
      <p:sp>
        <p:nvSpPr>
          <p:cNvPr id="4" name="TextBox 3">
            <a:extLst>
              <a:ext uri="{FF2B5EF4-FFF2-40B4-BE49-F238E27FC236}">
                <a16:creationId xmlns:a16="http://schemas.microsoft.com/office/drawing/2014/main" id="{80B0BD08-3914-463B-BB14-9225DF78074C}"/>
              </a:ext>
            </a:extLst>
          </p:cNvPr>
          <p:cNvSpPr txBox="1"/>
          <p:nvPr/>
        </p:nvSpPr>
        <p:spPr>
          <a:xfrm>
            <a:off x="956702" y="1006485"/>
            <a:ext cx="2570127" cy="646331"/>
          </a:xfrm>
          <a:prstGeom prst="rect">
            <a:avLst/>
          </a:prstGeom>
          <a:noFill/>
        </p:spPr>
        <p:txBody>
          <a:bodyPr wrap="none" rtlCol="0">
            <a:spAutoFit/>
          </a:bodyPr>
          <a:lstStyle/>
          <a:p>
            <a:r>
              <a:rPr lang="en-US" dirty="0"/>
              <a:t>Proposed solutions </a:t>
            </a:r>
          </a:p>
          <a:p>
            <a:r>
              <a:rPr lang="en-US" dirty="0"/>
              <a:t>for particle identification:</a:t>
            </a:r>
          </a:p>
        </p:txBody>
      </p:sp>
      <p:sp>
        <p:nvSpPr>
          <p:cNvPr id="8" name="TextBox 7">
            <a:extLst>
              <a:ext uri="{FF2B5EF4-FFF2-40B4-BE49-F238E27FC236}">
                <a16:creationId xmlns:a16="http://schemas.microsoft.com/office/drawing/2014/main" id="{63D7355B-A019-47D9-8490-C5D8322BA2AD}"/>
              </a:ext>
            </a:extLst>
          </p:cNvPr>
          <p:cNvSpPr txBox="1"/>
          <p:nvPr/>
        </p:nvSpPr>
        <p:spPr>
          <a:xfrm>
            <a:off x="3660470" y="1036195"/>
            <a:ext cx="8438009" cy="646331"/>
          </a:xfrm>
          <a:prstGeom prst="rect">
            <a:avLst/>
          </a:prstGeom>
          <a:noFill/>
        </p:spPr>
        <p:txBody>
          <a:bodyPr wrap="square" rtlCol="0">
            <a:spAutoFit/>
          </a:bodyPr>
          <a:lstStyle/>
          <a:p>
            <a:pPr marL="285750" indent="-285750">
              <a:buFont typeface="Arial" panose="020B0604020202020204" pitchFamily="34" charset="0"/>
              <a:buChar char="•"/>
            </a:pPr>
            <a:r>
              <a:rPr lang="en-GB" dirty="0"/>
              <a:t>Replace XCET and CEDAR gas systems with the new one developed for the East Area Renovation → standardisation to the North Area.</a:t>
            </a:r>
          </a:p>
        </p:txBody>
      </p:sp>
      <p:sp>
        <p:nvSpPr>
          <p:cNvPr id="9" name="TextBox 8">
            <a:extLst>
              <a:ext uri="{FF2B5EF4-FFF2-40B4-BE49-F238E27FC236}">
                <a16:creationId xmlns:a16="http://schemas.microsoft.com/office/drawing/2014/main" id="{44B031BF-076B-451E-BAB5-30D8CA2EEB71}"/>
              </a:ext>
            </a:extLst>
          </p:cNvPr>
          <p:cNvSpPr txBox="1"/>
          <p:nvPr/>
        </p:nvSpPr>
        <p:spPr>
          <a:xfrm>
            <a:off x="3660471" y="1626377"/>
            <a:ext cx="5182782" cy="369332"/>
          </a:xfrm>
          <a:prstGeom prst="rect">
            <a:avLst/>
          </a:prstGeom>
          <a:noFill/>
        </p:spPr>
        <p:txBody>
          <a:bodyPr wrap="square" rtlCol="0">
            <a:spAutoFit/>
          </a:bodyPr>
          <a:lstStyle/>
          <a:p>
            <a:pPr marL="285750" indent="-285750">
              <a:buFont typeface="Arial" panose="020B0604020202020204" pitchFamily="34" charset="0"/>
              <a:buChar char="•"/>
            </a:pPr>
            <a:r>
              <a:rPr lang="en-GB" dirty="0"/>
              <a:t>XCET reconditioning: produce new mirrors.  </a:t>
            </a:r>
          </a:p>
        </p:txBody>
      </p:sp>
      <p:sp>
        <p:nvSpPr>
          <p:cNvPr id="12" name="TextBox 11">
            <a:extLst>
              <a:ext uri="{FF2B5EF4-FFF2-40B4-BE49-F238E27FC236}">
                <a16:creationId xmlns:a16="http://schemas.microsoft.com/office/drawing/2014/main" id="{562600A5-6532-433C-9CDD-CFD6E5500A94}"/>
              </a:ext>
            </a:extLst>
          </p:cNvPr>
          <p:cNvSpPr txBox="1"/>
          <p:nvPr/>
        </p:nvSpPr>
        <p:spPr>
          <a:xfrm>
            <a:off x="3660470" y="1986804"/>
            <a:ext cx="8531530" cy="369332"/>
          </a:xfrm>
          <a:prstGeom prst="rect">
            <a:avLst/>
          </a:prstGeom>
          <a:noFill/>
        </p:spPr>
        <p:txBody>
          <a:bodyPr wrap="square" rtlCol="0">
            <a:spAutoFit/>
          </a:bodyPr>
          <a:lstStyle/>
          <a:p>
            <a:pPr marL="285750" indent="-285750">
              <a:buFont typeface="Arial" panose="020B0604020202020204" pitchFamily="34" charset="0"/>
              <a:buChar char="•"/>
            </a:pPr>
            <a:r>
              <a:rPr lang="en-GB" dirty="0"/>
              <a:t>XCET mechanics: implement design from EAR → solves non-conformity safety issues.  </a:t>
            </a:r>
          </a:p>
        </p:txBody>
      </p:sp>
      <p:sp>
        <p:nvSpPr>
          <p:cNvPr id="13" name="TextBox 12">
            <a:extLst>
              <a:ext uri="{FF2B5EF4-FFF2-40B4-BE49-F238E27FC236}">
                <a16:creationId xmlns:a16="http://schemas.microsoft.com/office/drawing/2014/main" id="{DED3554F-8A75-4765-969A-E4C5DD7751F7}"/>
              </a:ext>
            </a:extLst>
          </p:cNvPr>
          <p:cNvSpPr txBox="1"/>
          <p:nvPr/>
        </p:nvSpPr>
        <p:spPr>
          <a:xfrm>
            <a:off x="3660470" y="2353925"/>
            <a:ext cx="8531530" cy="369332"/>
          </a:xfrm>
          <a:prstGeom prst="rect">
            <a:avLst/>
          </a:prstGeom>
          <a:noFill/>
        </p:spPr>
        <p:txBody>
          <a:bodyPr wrap="square" rtlCol="0">
            <a:spAutoFit/>
          </a:bodyPr>
          <a:lstStyle/>
          <a:p>
            <a:pPr marL="285750" indent="-285750">
              <a:buFont typeface="Arial" panose="020B0604020202020204" pitchFamily="34" charset="0"/>
              <a:buChar char="•"/>
            </a:pPr>
            <a:r>
              <a:rPr lang="en-GB" dirty="0"/>
              <a:t>CEDAR reconditioning: repair thermal housing.  </a:t>
            </a:r>
          </a:p>
        </p:txBody>
      </p:sp>
      <p:sp>
        <p:nvSpPr>
          <p:cNvPr id="15" name="TextBox 14">
            <a:extLst>
              <a:ext uri="{FF2B5EF4-FFF2-40B4-BE49-F238E27FC236}">
                <a16:creationId xmlns:a16="http://schemas.microsoft.com/office/drawing/2014/main" id="{A671C124-BE48-4DC9-ABEA-3EB816050B31}"/>
              </a:ext>
            </a:extLst>
          </p:cNvPr>
          <p:cNvSpPr txBox="1"/>
          <p:nvPr/>
        </p:nvSpPr>
        <p:spPr>
          <a:xfrm>
            <a:off x="3660470" y="2703238"/>
            <a:ext cx="8531530" cy="369332"/>
          </a:xfrm>
          <a:prstGeom prst="rect">
            <a:avLst/>
          </a:prstGeom>
          <a:noFill/>
        </p:spPr>
        <p:txBody>
          <a:bodyPr wrap="square" rtlCol="0">
            <a:spAutoFit/>
          </a:bodyPr>
          <a:lstStyle/>
          <a:p>
            <a:pPr marL="285750" indent="-285750">
              <a:buFont typeface="Arial" panose="020B0604020202020204" pitchFamily="34" charset="0"/>
              <a:buChar char="•"/>
            </a:pPr>
            <a:r>
              <a:rPr lang="en-GB" dirty="0"/>
              <a:t>XEMC: produce new motorisation. Replace photomultiplier readout.  </a:t>
            </a:r>
          </a:p>
        </p:txBody>
      </p:sp>
    </p:spTree>
    <p:extLst>
      <p:ext uri="{BB962C8B-B14F-4D97-AF65-F5344CB8AC3E}">
        <p14:creationId xmlns:p14="http://schemas.microsoft.com/office/powerpoint/2010/main" val="268978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2056839"/>
            <a:ext cx="8631178" cy="4801161"/>
          </a:xfrm>
          <a:prstGeom prst="rect">
            <a:avLst/>
          </a:prstGeom>
        </p:spPr>
      </p:pic>
      <p:sp>
        <p:nvSpPr>
          <p:cNvPr id="3" name="TextBox 2">
            <a:extLst>
              <a:ext uri="{FF2B5EF4-FFF2-40B4-BE49-F238E27FC236}">
                <a16:creationId xmlns:a16="http://schemas.microsoft.com/office/drawing/2014/main" id="{43CF2DE7-CAA0-4DCF-A0BF-F748C8D3FAD1}"/>
              </a:ext>
            </a:extLst>
          </p:cNvPr>
          <p:cNvSpPr txBox="1"/>
          <p:nvPr/>
        </p:nvSpPr>
        <p:spPr>
          <a:xfrm>
            <a:off x="413238" y="474785"/>
            <a:ext cx="9038372" cy="461665"/>
          </a:xfrm>
          <a:prstGeom prst="rect">
            <a:avLst/>
          </a:prstGeom>
          <a:noFill/>
        </p:spPr>
        <p:txBody>
          <a:bodyPr wrap="none" rtlCol="0">
            <a:spAutoFit/>
          </a:bodyPr>
          <a:lstStyle/>
          <a:p>
            <a:r>
              <a:rPr lang="en-US" sz="2400" dirty="0"/>
              <a:t>Beam instrumentation in the secondary lines (H2, H4, H6, H8, M2, K12)</a:t>
            </a:r>
            <a:endParaRPr lang="en-GB" sz="2400" dirty="0"/>
          </a:p>
        </p:txBody>
      </p:sp>
      <p:sp>
        <p:nvSpPr>
          <p:cNvPr id="4" name="TextBox 3">
            <a:extLst>
              <a:ext uri="{FF2B5EF4-FFF2-40B4-BE49-F238E27FC236}">
                <a16:creationId xmlns:a16="http://schemas.microsoft.com/office/drawing/2014/main" id="{80B0BD08-3914-463B-BB14-9225DF78074C}"/>
              </a:ext>
            </a:extLst>
          </p:cNvPr>
          <p:cNvSpPr txBox="1"/>
          <p:nvPr/>
        </p:nvSpPr>
        <p:spPr>
          <a:xfrm>
            <a:off x="2362297" y="1308410"/>
            <a:ext cx="5510419" cy="369332"/>
          </a:xfrm>
          <a:prstGeom prst="rect">
            <a:avLst/>
          </a:prstGeom>
          <a:noFill/>
        </p:spPr>
        <p:txBody>
          <a:bodyPr wrap="none" rtlCol="0">
            <a:spAutoFit/>
          </a:bodyPr>
          <a:lstStyle/>
          <a:p>
            <a:r>
              <a:rPr lang="en-US" dirty="0"/>
              <a:t>All systems in the secondary lines share a common issue:</a:t>
            </a:r>
          </a:p>
        </p:txBody>
      </p:sp>
      <p:sp>
        <p:nvSpPr>
          <p:cNvPr id="10" name="TextBox 9">
            <a:extLst>
              <a:ext uri="{FF2B5EF4-FFF2-40B4-BE49-F238E27FC236}">
                <a16:creationId xmlns:a16="http://schemas.microsoft.com/office/drawing/2014/main" id="{75B3E53A-91CF-4DA3-96F0-A101D9687983}"/>
              </a:ext>
            </a:extLst>
          </p:cNvPr>
          <p:cNvSpPr txBox="1"/>
          <p:nvPr/>
        </p:nvSpPr>
        <p:spPr>
          <a:xfrm>
            <a:off x="2362297" y="1677742"/>
            <a:ext cx="9376798" cy="369332"/>
          </a:xfrm>
          <a:prstGeom prst="rect">
            <a:avLst/>
          </a:prstGeom>
          <a:noFill/>
        </p:spPr>
        <p:txBody>
          <a:bodyPr wrap="none" rtlCol="0">
            <a:spAutoFit/>
          </a:bodyPr>
          <a:lstStyle/>
          <a:p>
            <a:pPr marL="285750" indent="-285750">
              <a:buFont typeface="Arial" panose="020B0604020202020204" pitchFamily="34" charset="0"/>
              <a:buChar char="•"/>
            </a:pPr>
            <a:r>
              <a:rPr lang="en-US" dirty="0"/>
              <a:t>The readout electronics are outdated and need urgent replacement. Limited number of spares.</a:t>
            </a:r>
          </a:p>
        </p:txBody>
      </p:sp>
    </p:spTree>
    <p:extLst>
      <p:ext uri="{BB962C8B-B14F-4D97-AF65-F5344CB8AC3E}">
        <p14:creationId xmlns:p14="http://schemas.microsoft.com/office/powerpoint/2010/main" val="2760321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2056839"/>
            <a:ext cx="8631178" cy="4801161"/>
          </a:xfrm>
          <a:prstGeom prst="rect">
            <a:avLst/>
          </a:prstGeom>
        </p:spPr>
      </p:pic>
      <p:sp>
        <p:nvSpPr>
          <p:cNvPr id="3" name="TextBox 2">
            <a:extLst>
              <a:ext uri="{FF2B5EF4-FFF2-40B4-BE49-F238E27FC236}">
                <a16:creationId xmlns:a16="http://schemas.microsoft.com/office/drawing/2014/main" id="{43CF2DE7-CAA0-4DCF-A0BF-F748C8D3FAD1}"/>
              </a:ext>
            </a:extLst>
          </p:cNvPr>
          <p:cNvSpPr txBox="1"/>
          <p:nvPr/>
        </p:nvSpPr>
        <p:spPr>
          <a:xfrm>
            <a:off x="413238" y="474785"/>
            <a:ext cx="9038372" cy="461665"/>
          </a:xfrm>
          <a:prstGeom prst="rect">
            <a:avLst/>
          </a:prstGeom>
          <a:noFill/>
        </p:spPr>
        <p:txBody>
          <a:bodyPr wrap="none" rtlCol="0">
            <a:spAutoFit/>
          </a:bodyPr>
          <a:lstStyle/>
          <a:p>
            <a:r>
              <a:rPr lang="en-US" sz="2400" dirty="0"/>
              <a:t>Beam instrumentation in the secondary lines (H2, H4, H6, H8, M2, K12)</a:t>
            </a:r>
            <a:endParaRPr lang="en-GB" sz="2400" dirty="0"/>
          </a:p>
        </p:txBody>
      </p:sp>
      <p:sp>
        <p:nvSpPr>
          <p:cNvPr id="4" name="TextBox 3">
            <a:extLst>
              <a:ext uri="{FF2B5EF4-FFF2-40B4-BE49-F238E27FC236}">
                <a16:creationId xmlns:a16="http://schemas.microsoft.com/office/drawing/2014/main" id="{80B0BD08-3914-463B-BB14-9225DF78074C}"/>
              </a:ext>
            </a:extLst>
          </p:cNvPr>
          <p:cNvSpPr txBox="1"/>
          <p:nvPr/>
        </p:nvSpPr>
        <p:spPr>
          <a:xfrm>
            <a:off x="587730" y="1378735"/>
            <a:ext cx="3598229" cy="369332"/>
          </a:xfrm>
          <a:prstGeom prst="rect">
            <a:avLst/>
          </a:prstGeom>
          <a:noFill/>
        </p:spPr>
        <p:txBody>
          <a:bodyPr wrap="none" rtlCol="0">
            <a:spAutoFit/>
          </a:bodyPr>
          <a:lstStyle/>
          <a:p>
            <a:r>
              <a:rPr lang="en-US" dirty="0"/>
              <a:t>Consequences of non-consolidation:</a:t>
            </a:r>
          </a:p>
        </p:txBody>
      </p:sp>
      <p:sp>
        <p:nvSpPr>
          <p:cNvPr id="10" name="TextBox 9">
            <a:extLst>
              <a:ext uri="{FF2B5EF4-FFF2-40B4-BE49-F238E27FC236}">
                <a16:creationId xmlns:a16="http://schemas.microsoft.com/office/drawing/2014/main" id="{75B3E53A-91CF-4DA3-96F0-A101D9687983}"/>
              </a:ext>
            </a:extLst>
          </p:cNvPr>
          <p:cNvSpPr txBox="1"/>
          <p:nvPr/>
        </p:nvSpPr>
        <p:spPr>
          <a:xfrm>
            <a:off x="4185959" y="1378735"/>
            <a:ext cx="6845895" cy="369332"/>
          </a:xfrm>
          <a:prstGeom prst="rect">
            <a:avLst/>
          </a:prstGeom>
          <a:noFill/>
        </p:spPr>
        <p:txBody>
          <a:bodyPr wrap="square" rtlCol="0">
            <a:spAutoFit/>
          </a:bodyPr>
          <a:lstStyle/>
          <a:p>
            <a:pPr marL="285750" indent="-285750">
              <a:buFont typeface="Arial" panose="020B0604020202020204" pitchFamily="34" charset="0"/>
              <a:buChar char="•"/>
            </a:pPr>
            <a:r>
              <a:rPr lang="en-US" dirty="0"/>
              <a:t>Difficulty in setting up the secondary beams → loss of beam time.</a:t>
            </a:r>
          </a:p>
        </p:txBody>
      </p:sp>
      <p:sp>
        <p:nvSpPr>
          <p:cNvPr id="6" name="TextBox 5">
            <a:extLst>
              <a:ext uri="{FF2B5EF4-FFF2-40B4-BE49-F238E27FC236}">
                <a16:creationId xmlns:a16="http://schemas.microsoft.com/office/drawing/2014/main" id="{2C759E0D-11C8-478A-80E7-99743928D028}"/>
              </a:ext>
            </a:extLst>
          </p:cNvPr>
          <p:cNvSpPr txBox="1"/>
          <p:nvPr/>
        </p:nvSpPr>
        <p:spPr>
          <a:xfrm>
            <a:off x="4185959" y="1796986"/>
            <a:ext cx="4224811" cy="369332"/>
          </a:xfrm>
          <a:prstGeom prst="rect">
            <a:avLst/>
          </a:prstGeom>
          <a:noFill/>
        </p:spPr>
        <p:txBody>
          <a:bodyPr wrap="none" rtlCol="0">
            <a:spAutoFit/>
          </a:bodyPr>
          <a:lstStyle/>
          <a:p>
            <a:pPr marL="285750" indent="-285750">
              <a:buFont typeface="Arial" panose="020B0604020202020204" pitchFamily="34" charset="0"/>
              <a:buChar char="•"/>
            </a:pPr>
            <a:r>
              <a:rPr lang="en-US" dirty="0"/>
              <a:t>Impossibility to increase beam intensity.</a:t>
            </a:r>
          </a:p>
        </p:txBody>
      </p:sp>
      <p:sp>
        <p:nvSpPr>
          <p:cNvPr id="7" name="TextBox 6">
            <a:extLst>
              <a:ext uri="{FF2B5EF4-FFF2-40B4-BE49-F238E27FC236}">
                <a16:creationId xmlns:a16="http://schemas.microsoft.com/office/drawing/2014/main" id="{284E9CB3-DC84-40BD-B261-4124E3658521}"/>
              </a:ext>
            </a:extLst>
          </p:cNvPr>
          <p:cNvSpPr txBox="1"/>
          <p:nvPr/>
        </p:nvSpPr>
        <p:spPr>
          <a:xfrm>
            <a:off x="4185959" y="2215237"/>
            <a:ext cx="5771708" cy="369332"/>
          </a:xfrm>
          <a:prstGeom prst="rect">
            <a:avLst/>
          </a:prstGeom>
          <a:noFill/>
        </p:spPr>
        <p:txBody>
          <a:bodyPr wrap="none" rtlCol="0">
            <a:spAutoFit/>
          </a:bodyPr>
          <a:lstStyle/>
          <a:p>
            <a:pPr marL="285750" indent="-285750">
              <a:buFont typeface="Arial" panose="020B0604020202020204" pitchFamily="34" charset="0"/>
              <a:buChar char="•"/>
            </a:pPr>
            <a:r>
              <a:rPr lang="en-US" dirty="0"/>
              <a:t>Particle identification functionality can be compromised.</a:t>
            </a:r>
          </a:p>
        </p:txBody>
      </p:sp>
    </p:spTree>
    <p:extLst>
      <p:ext uri="{BB962C8B-B14F-4D97-AF65-F5344CB8AC3E}">
        <p14:creationId xmlns:p14="http://schemas.microsoft.com/office/powerpoint/2010/main" val="517273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9C5D00B-DB6D-4CAF-B20C-5DB80BCC34AA}"/>
              </a:ext>
            </a:extLst>
          </p:cNvPr>
          <p:cNvSpPr txBox="1"/>
          <p:nvPr/>
        </p:nvSpPr>
        <p:spPr>
          <a:xfrm>
            <a:off x="413238" y="5311294"/>
            <a:ext cx="11220986" cy="369332"/>
          </a:xfrm>
          <a:prstGeom prst="rect">
            <a:avLst/>
          </a:prstGeom>
          <a:noFill/>
        </p:spPr>
        <p:txBody>
          <a:bodyPr wrap="square" rtlCol="0">
            <a:spAutoFit/>
          </a:bodyPr>
          <a:lstStyle/>
          <a:p>
            <a:r>
              <a:rPr lang="en-US" dirty="0"/>
              <a:t>The deliverables of the EABI-WG can be consulted on EDMS:</a:t>
            </a:r>
          </a:p>
        </p:txBody>
      </p:sp>
      <p:sp>
        <p:nvSpPr>
          <p:cNvPr id="5" name="TextBox 4">
            <a:extLst>
              <a:ext uri="{FF2B5EF4-FFF2-40B4-BE49-F238E27FC236}">
                <a16:creationId xmlns:a16="http://schemas.microsoft.com/office/drawing/2014/main" id="{E2A28D24-D243-4FC2-A61E-3D14A468567C}"/>
              </a:ext>
            </a:extLst>
          </p:cNvPr>
          <p:cNvSpPr txBox="1"/>
          <p:nvPr/>
        </p:nvSpPr>
        <p:spPr>
          <a:xfrm>
            <a:off x="413241" y="3205421"/>
            <a:ext cx="11432420" cy="1200329"/>
          </a:xfrm>
          <a:prstGeom prst="rect">
            <a:avLst/>
          </a:prstGeom>
          <a:noFill/>
        </p:spPr>
        <p:txBody>
          <a:bodyPr wrap="square" rtlCol="0">
            <a:spAutoFit/>
          </a:bodyPr>
          <a:lstStyle/>
          <a:p>
            <a:pPr marL="342900" indent="-342900">
              <a:buFont typeface="+mj-lt"/>
              <a:buAutoNum type="arabicPeriod"/>
            </a:pPr>
            <a:r>
              <a:rPr lang="en-US" dirty="0"/>
              <a:t>Inventory of the present situation.</a:t>
            </a:r>
          </a:p>
          <a:p>
            <a:pPr marL="342900" indent="-342900">
              <a:buFont typeface="+mj-lt"/>
              <a:buAutoNum type="arabicPeriod"/>
            </a:pPr>
            <a:r>
              <a:rPr lang="en-US" dirty="0"/>
              <a:t>Evaluate state of the hardware and possibilities of maintenance.</a:t>
            </a:r>
          </a:p>
          <a:p>
            <a:pPr marL="342900" indent="-342900">
              <a:buFont typeface="+mj-lt"/>
              <a:buAutoNum type="arabicPeriod"/>
            </a:pPr>
            <a:r>
              <a:rPr lang="en-US" dirty="0"/>
              <a:t>Study R&amp;D needs.</a:t>
            </a:r>
          </a:p>
          <a:p>
            <a:pPr marL="342900" indent="-342900">
              <a:buFont typeface="+mj-lt"/>
              <a:buAutoNum type="arabicPeriod"/>
            </a:pPr>
            <a:r>
              <a:rPr lang="en-US" dirty="0"/>
              <a:t>Define baseline requirements post-LS2.</a:t>
            </a:r>
          </a:p>
        </p:txBody>
      </p:sp>
      <p:sp>
        <p:nvSpPr>
          <p:cNvPr id="6" name="TextBox 5">
            <a:extLst>
              <a:ext uri="{FF2B5EF4-FFF2-40B4-BE49-F238E27FC236}">
                <a16:creationId xmlns:a16="http://schemas.microsoft.com/office/drawing/2014/main" id="{23413EA2-0AFF-492D-8D75-94B417743F49}"/>
              </a:ext>
            </a:extLst>
          </p:cNvPr>
          <p:cNvSpPr txBox="1"/>
          <p:nvPr/>
        </p:nvSpPr>
        <p:spPr>
          <a:xfrm>
            <a:off x="413241" y="1053519"/>
            <a:ext cx="11153745" cy="369332"/>
          </a:xfrm>
          <a:prstGeom prst="rect">
            <a:avLst/>
          </a:prstGeom>
          <a:noFill/>
        </p:spPr>
        <p:txBody>
          <a:bodyPr wrap="square" rtlCol="0">
            <a:spAutoFit/>
          </a:bodyPr>
          <a:lstStyle/>
          <a:p>
            <a:r>
              <a:rPr lang="en-US" dirty="0"/>
              <a:t>Most of the beam instrumentation is 40 years old and shows a degraded performance:</a:t>
            </a:r>
          </a:p>
        </p:txBody>
      </p:sp>
      <p:sp>
        <p:nvSpPr>
          <p:cNvPr id="7" name="TextBox 6">
            <a:extLst>
              <a:ext uri="{FF2B5EF4-FFF2-40B4-BE49-F238E27FC236}">
                <a16:creationId xmlns:a16="http://schemas.microsoft.com/office/drawing/2014/main" id="{02317B69-6030-4484-9662-1170873BF8A1}"/>
              </a:ext>
            </a:extLst>
          </p:cNvPr>
          <p:cNvSpPr txBox="1"/>
          <p:nvPr/>
        </p:nvSpPr>
        <p:spPr>
          <a:xfrm>
            <a:off x="413238" y="2836089"/>
            <a:ext cx="11153745" cy="369332"/>
          </a:xfrm>
          <a:prstGeom prst="rect">
            <a:avLst/>
          </a:prstGeom>
          <a:noFill/>
        </p:spPr>
        <p:txBody>
          <a:bodyPr wrap="square" rtlCol="0">
            <a:spAutoFit/>
          </a:bodyPr>
          <a:lstStyle/>
          <a:p>
            <a:r>
              <a:rPr lang="en-US" dirty="0"/>
              <a:t>The IEFC mandated in 2018 the creation of the ‘Experimental Areas Beam Instrumentation Working Group’:</a:t>
            </a:r>
            <a:endParaRPr lang="en-GB" dirty="0"/>
          </a:p>
        </p:txBody>
      </p:sp>
      <p:sp>
        <p:nvSpPr>
          <p:cNvPr id="2" name="TextBox 1">
            <a:extLst>
              <a:ext uri="{FF2B5EF4-FFF2-40B4-BE49-F238E27FC236}">
                <a16:creationId xmlns:a16="http://schemas.microsoft.com/office/drawing/2014/main" id="{A0C432F2-BDC8-4702-8AB9-2013BB0ACDEC}"/>
              </a:ext>
            </a:extLst>
          </p:cNvPr>
          <p:cNvSpPr txBox="1"/>
          <p:nvPr/>
        </p:nvSpPr>
        <p:spPr>
          <a:xfrm>
            <a:off x="516955" y="1699404"/>
            <a:ext cx="237566" cy="369332"/>
          </a:xfrm>
          <a:prstGeom prst="rect">
            <a:avLst/>
          </a:prstGeom>
          <a:noFill/>
        </p:spPr>
        <p:txBody>
          <a:bodyPr wrap="none" rtlCol="0">
            <a:spAutoFit/>
          </a:bodyPr>
          <a:lstStyle/>
          <a:p>
            <a:r>
              <a:rPr lang="en-US" dirty="0"/>
              <a:t> </a:t>
            </a:r>
            <a:endParaRPr lang="en-GB" dirty="0"/>
          </a:p>
        </p:txBody>
      </p:sp>
      <p:sp>
        <p:nvSpPr>
          <p:cNvPr id="8" name="TextBox 7">
            <a:extLst>
              <a:ext uri="{FF2B5EF4-FFF2-40B4-BE49-F238E27FC236}">
                <a16:creationId xmlns:a16="http://schemas.microsoft.com/office/drawing/2014/main" id="{A9287178-7F9E-40EE-87A2-6017F5882D9B}"/>
              </a:ext>
            </a:extLst>
          </p:cNvPr>
          <p:cNvSpPr txBox="1"/>
          <p:nvPr/>
        </p:nvSpPr>
        <p:spPr>
          <a:xfrm>
            <a:off x="413240" y="1388345"/>
            <a:ext cx="8616161" cy="369332"/>
          </a:xfrm>
          <a:prstGeom prst="rect">
            <a:avLst/>
          </a:prstGeom>
          <a:noFill/>
        </p:spPr>
        <p:txBody>
          <a:bodyPr wrap="square">
            <a:spAutoFit/>
          </a:bodyPr>
          <a:lstStyle/>
          <a:p>
            <a:pPr marL="285750" indent="-285750">
              <a:buFont typeface="Arial" panose="020B0604020202020204" pitchFamily="34" charset="0"/>
              <a:buChar char="•"/>
            </a:pPr>
            <a:r>
              <a:rPr lang="en-US" dirty="0"/>
              <a:t>Insufficient for normal operation.</a:t>
            </a:r>
          </a:p>
        </p:txBody>
      </p:sp>
      <p:sp>
        <p:nvSpPr>
          <p:cNvPr id="9" name="TextBox 8">
            <a:extLst>
              <a:ext uri="{FF2B5EF4-FFF2-40B4-BE49-F238E27FC236}">
                <a16:creationId xmlns:a16="http://schemas.microsoft.com/office/drawing/2014/main" id="{DED65A14-4D7D-45BB-A4EF-E4FDC372A7CA}"/>
              </a:ext>
            </a:extLst>
          </p:cNvPr>
          <p:cNvSpPr txBox="1"/>
          <p:nvPr/>
        </p:nvSpPr>
        <p:spPr>
          <a:xfrm>
            <a:off x="413238" y="474785"/>
            <a:ext cx="1738168" cy="461665"/>
          </a:xfrm>
          <a:prstGeom prst="rect">
            <a:avLst/>
          </a:prstGeom>
          <a:noFill/>
        </p:spPr>
        <p:txBody>
          <a:bodyPr wrap="none" rtlCol="0">
            <a:spAutoFit/>
          </a:bodyPr>
          <a:lstStyle/>
          <a:p>
            <a:r>
              <a:rPr lang="en-US" sz="2400" dirty="0"/>
              <a:t>Introduction</a:t>
            </a:r>
            <a:endParaRPr lang="en-GB" sz="2400" dirty="0"/>
          </a:p>
        </p:txBody>
      </p:sp>
      <p:sp>
        <p:nvSpPr>
          <p:cNvPr id="11" name="TextBox 10">
            <a:extLst>
              <a:ext uri="{FF2B5EF4-FFF2-40B4-BE49-F238E27FC236}">
                <a16:creationId xmlns:a16="http://schemas.microsoft.com/office/drawing/2014/main" id="{A922CEFD-3DDC-41AB-8AD8-6A25C6F24363}"/>
              </a:ext>
            </a:extLst>
          </p:cNvPr>
          <p:cNvSpPr txBox="1"/>
          <p:nvPr/>
        </p:nvSpPr>
        <p:spPr>
          <a:xfrm>
            <a:off x="413238" y="1681927"/>
            <a:ext cx="6097022" cy="369332"/>
          </a:xfrm>
          <a:prstGeom prst="rect">
            <a:avLst/>
          </a:prstGeom>
          <a:noFill/>
        </p:spPr>
        <p:txBody>
          <a:bodyPr wrap="square">
            <a:spAutoFit/>
          </a:bodyPr>
          <a:lstStyle/>
          <a:p>
            <a:pPr marL="285750" indent="-285750">
              <a:buFont typeface="Arial" panose="020B0604020202020204" pitchFamily="34" charset="0"/>
              <a:buChar char="•"/>
            </a:pPr>
            <a:r>
              <a:rPr lang="en-US" dirty="0"/>
              <a:t>Increases radiological risk.</a:t>
            </a:r>
          </a:p>
        </p:txBody>
      </p:sp>
      <p:sp>
        <p:nvSpPr>
          <p:cNvPr id="13" name="TextBox 12">
            <a:extLst>
              <a:ext uri="{FF2B5EF4-FFF2-40B4-BE49-F238E27FC236}">
                <a16:creationId xmlns:a16="http://schemas.microsoft.com/office/drawing/2014/main" id="{E4EF16AB-EA77-443F-AD29-41CA87A0B9B4}"/>
              </a:ext>
            </a:extLst>
          </p:cNvPr>
          <p:cNvSpPr txBox="1"/>
          <p:nvPr/>
        </p:nvSpPr>
        <p:spPr>
          <a:xfrm>
            <a:off x="413238" y="2265508"/>
            <a:ext cx="8984377" cy="369332"/>
          </a:xfrm>
          <a:prstGeom prst="rect">
            <a:avLst/>
          </a:prstGeom>
          <a:noFill/>
        </p:spPr>
        <p:txBody>
          <a:bodyPr wrap="square">
            <a:spAutoFit/>
          </a:bodyPr>
          <a:lstStyle/>
          <a:p>
            <a:pPr marL="285750" indent="-285750">
              <a:buFont typeface="Arial" panose="020B0604020202020204" pitchFamily="34" charset="0"/>
              <a:buChar char="•"/>
            </a:pPr>
            <a:r>
              <a:rPr lang="en-US" dirty="0"/>
              <a:t>Hinder future projects in the framework of the European Strategy for Particle Physics. </a:t>
            </a:r>
            <a:endParaRPr lang="en-GB" dirty="0"/>
          </a:p>
        </p:txBody>
      </p:sp>
      <p:sp>
        <p:nvSpPr>
          <p:cNvPr id="14" name="TextBox 13">
            <a:extLst>
              <a:ext uri="{FF2B5EF4-FFF2-40B4-BE49-F238E27FC236}">
                <a16:creationId xmlns:a16="http://schemas.microsoft.com/office/drawing/2014/main" id="{4CEA523C-1F99-47F9-981E-C64E9F8AD575}"/>
              </a:ext>
            </a:extLst>
          </p:cNvPr>
          <p:cNvSpPr txBox="1"/>
          <p:nvPr/>
        </p:nvSpPr>
        <p:spPr>
          <a:xfrm>
            <a:off x="413238" y="1982347"/>
            <a:ext cx="8616161" cy="369332"/>
          </a:xfrm>
          <a:prstGeom prst="rect">
            <a:avLst/>
          </a:prstGeom>
          <a:noFill/>
        </p:spPr>
        <p:txBody>
          <a:bodyPr wrap="square">
            <a:spAutoFit/>
          </a:bodyPr>
          <a:lstStyle/>
          <a:p>
            <a:pPr marL="285750" indent="-285750">
              <a:buFont typeface="Arial" panose="020B0604020202020204" pitchFamily="34" charset="0"/>
              <a:buChar char="•"/>
            </a:pPr>
            <a:r>
              <a:rPr lang="en-US" dirty="0"/>
              <a:t>Impossibility to go to higher intensities.</a:t>
            </a:r>
          </a:p>
        </p:txBody>
      </p:sp>
      <p:sp>
        <p:nvSpPr>
          <p:cNvPr id="15" name="TextBox 14">
            <a:extLst>
              <a:ext uri="{FF2B5EF4-FFF2-40B4-BE49-F238E27FC236}">
                <a16:creationId xmlns:a16="http://schemas.microsoft.com/office/drawing/2014/main" id="{8D4FA404-9252-4DFE-BA95-2AD36C660B12}"/>
              </a:ext>
            </a:extLst>
          </p:cNvPr>
          <p:cNvSpPr txBox="1"/>
          <p:nvPr/>
        </p:nvSpPr>
        <p:spPr>
          <a:xfrm>
            <a:off x="413238" y="4628461"/>
            <a:ext cx="9074792" cy="369332"/>
          </a:xfrm>
          <a:prstGeom prst="rect">
            <a:avLst/>
          </a:prstGeom>
          <a:noFill/>
        </p:spPr>
        <p:txBody>
          <a:bodyPr wrap="none" rtlCol="0">
            <a:spAutoFit/>
          </a:bodyPr>
          <a:lstStyle/>
          <a:p>
            <a:r>
              <a:rPr lang="en-GB" dirty="0"/>
              <a:t>The present consolidation &amp; upgrade proposal for BI has been reached by consensus in the WG.</a:t>
            </a:r>
          </a:p>
        </p:txBody>
      </p:sp>
      <p:sp>
        <p:nvSpPr>
          <p:cNvPr id="17" name="TextBox 16">
            <a:extLst>
              <a:ext uri="{FF2B5EF4-FFF2-40B4-BE49-F238E27FC236}">
                <a16:creationId xmlns:a16="http://schemas.microsoft.com/office/drawing/2014/main" id="{253CC898-FE02-4F23-B6B7-A0486116B064}"/>
              </a:ext>
            </a:extLst>
          </p:cNvPr>
          <p:cNvSpPr txBox="1"/>
          <p:nvPr/>
        </p:nvSpPr>
        <p:spPr>
          <a:xfrm>
            <a:off x="413238" y="5906953"/>
            <a:ext cx="6097022" cy="369332"/>
          </a:xfrm>
          <a:prstGeom prst="rect">
            <a:avLst/>
          </a:prstGeom>
          <a:noFill/>
        </p:spPr>
        <p:txBody>
          <a:bodyPr wrap="square">
            <a:spAutoFit/>
          </a:bodyPr>
          <a:lstStyle/>
          <a:p>
            <a:pPr marL="285750" indent="-285750">
              <a:buFont typeface="Arial" panose="020B0604020202020204" pitchFamily="34" charset="0"/>
              <a:buChar char="•"/>
            </a:pPr>
            <a:r>
              <a:rPr lang="en-GB" dirty="0"/>
              <a:t>“Final report of the EABI Working Group”</a:t>
            </a:r>
            <a:r>
              <a:rPr lang="en-US" dirty="0"/>
              <a:t>, </a:t>
            </a:r>
            <a:r>
              <a:rPr lang="en-US" dirty="0">
                <a:hlinkClick r:id="rId3"/>
              </a:rPr>
              <a:t>EDMS 2222321</a:t>
            </a:r>
            <a:endParaRPr lang="en-US" dirty="0"/>
          </a:p>
        </p:txBody>
      </p:sp>
      <p:sp>
        <p:nvSpPr>
          <p:cNvPr id="19" name="TextBox 18">
            <a:extLst>
              <a:ext uri="{FF2B5EF4-FFF2-40B4-BE49-F238E27FC236}">
                <a16:creationId xmlns:a16="http://schemas.microsoft.com/office/drawing/2014/main" id="{A01A6438-3DD5-470B-BCEC-C5E5000BA3C5}"/>
              </a:ext>
            </a:extLst>
          </p:cNvPr>
          <p:cNvSpPr txBox="1"/>
          <p:nvPr/>
        </p:nvSpPr>
        <p:spPr>
          <a:xfrm>
            <a:off x="413238" y="5619815"/>
            <a:ext cx="7126489" cy="369332"/>
          </a:xfrm>
          <a:prstGeom prst="rect">
            <a:avLst/>
          </a:prstGeom>
          <a:noFill/>
        </p:spPr>
        <p:txBody>
          <a:bodyPr wrap="square">
            <a:spAutoFit/>
          </a:bodyPr>
          <a:lstStyle/>
          <a:p>
            <a:pPr marL="285750" indent="-285750">
              <a:buFont typeface="Arial" panose="020B0604020202020204" pitchFamily="34" charset="0"/>
              <a:buChar char="•"/>
            </a:pPr>
            <a:r>
              <a:rPr lang="en-GB" dirty="0"/>
              <a:t>“North Area consolidation requests for BE-BI”, </a:t>
            </a:r>
            <a:r>
              <a:rPr lang="en-GB" dirty="0">
                <a:hlinkClick r:id="rId4"/>
              </a:rPr>
              <a:t>EDMS 2206350</a:t>
            </a:r>
            <a:endParaRPr lang="en-GB" dirty="0"/>
          </a:p>
        </p:txBody>
      </p:sp>
      <p:sp>
        <p:nvSpPr>
          <p:cNvPr id="21" name="TextBox 20">
            <a:extLst>
              <a:ext uri="{FF2B5EF4-FFF2-40B4-BE49-F238E27FC236}">
                <a16:creationId xmlns:a16="http://schemas.microsoft.com/office/drawing/2014/main" id="{2316C0AB-3FDC-41E4-ACF6-F4B9B7DD4DAB}"/>
              </a:ext>
            </a:extLst>
          </p:cNvPr>
          <p:cNvSpPr txBox="1"/>
          <p:nvPr/>
        </p:nvSpPr>
        <p:spPr>
          <a:xfrm>
            <a:off x="413238" y="6214692"/>
            <a:ext cx="6097022" cy="369332"/>
          </a:xfrm>
          <a:prstGeom prst="rect">
            <a:avLst/>
          </a:prstGeom>
          <a:noFill/>
        </p:spPr>
        <p:txBody>
          <a:bodyPr wrap="square">
            <a:spAutoFit/>
          </a:bodyPr>
          <a:lstStyle/>
          <a:p>
            <a:pPr marL="285750" indent="-285750">
              <a:buFont typeface="Arial" panose="020B0604020202020204" pitchFamily="34" charset="0"/>
              <a:buChar char="•"/>
            </a:pPr>
            <a:r>
              <a:rPr lang="en-GB" dirty="0"/>
              <a:t>“Inventory of the present situation”, </a:t>
            </a:r>
            <a:r>
              <a:rPr lang="en-GB" dirty="0">
                <a:hlinkClick r:id="rId5"/>
              </a:rPr>
              <a:t>EDMS 2159595</a:t>
            </a:r>
            <a:endParaRPr lang="en-GB" dirty="0"/>
          </a:p>
        </p:txBody>
      </p:sp>
    </p:spTree>
    <p:extLst>
      <p:ext uri="{BB962C8B-B14F-4D97-AF65-F5344CB8AC3E}">
        <p14:creationId xmlns:p14="http://schemas.microsoft.com/office/powerpoint/2010/main" val="42423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11" grpId="0"/>
      <p:bldP spid="13" grpId="0"/>
      <p:bldP spid="14" grpId="0"/>
      <p:bldP spid="15" grpId="0"/>
      <p:bldP spid="17" grpId="0"/>
      <p:bldP spid="19"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A51B1D-1E6C-4C3E-9D6F-3E8771CF34F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 y="2044391"/>
            <a:ext cx="8609163" cy="4788913"/>
          </a:xfrm>
          <a:prstGeom prst="rect">
            <a:avLst/>
          </a:prstGeom>
        </p:spPr>
      </p:pic>
      <p:sp>
        <p:nvSpPr>
          <p:cNvPr id="3" name="TextBox 2">
            <a:extLst>
              <a:ext uri="{FF2B5EF4-FFF2-40B4-BE49-F238E27FC236}">
                <a16:creationId xmlns:a16="http://schemas.microsoft.com/office/drawing/2014/main" id="{11F5A9D6-5689-463E-9B6C-1EE92741A9BE}"/>
              </a:ext>
            </a:extLst>
          </p:cNvPr>
          <p:cNvSpPr txBox="1"/>
          <p:nvPr/>
        </p:nvSpPr>
        <p:spPr>
          <a:xfrm>
            <a:off x="413238" y="474785"/>
            <a:ext cx="8292014" cy="461665"/>
          </a:xfrm>
          <a:prstGeom prst="rect">
            <a:avLst/>
          </a:prstGeom>
          <a:noFill/>
        </p:spPr>
        <p:txBody>
          <a:bodyPr wrap="none" rtlCol="0">
            <a:spAutoFit/>
          </a:bodyPr>
          <a:lstStyle/>
          <a:p>
            <a:r>
              <a:rPr lang="en-US" sz="2400" dirty="0"/>
              <a:t>Proposed upgrades for the primary lines (LSS2, TT20, TDC2, TCC2)</a:t>
            </a:r>
            <a:endParaRPr lang="en-GB" sz="2400" dirty="0"/>
          </a:p>
        </p:txBody>
      </p:sp>
      <p:sp>
        <p:nvSpPr>
          <p:cNvPr id="5" name="TextBox 4">
            <a:extLst>
              <a:ext uri="{FF2B5EF4-FFF2-40B4-BE49-F238E27FC236}">
                <a16:creationId xmlns:a16="http://schemas.microsoft.com/office/drawing/2014/main" id="{AFF7E460-0733-48AC-8BA8-AE805A3E3889}"/>
              </a:ext>
            </a:extLst>
          </p:cNvPr>
          <p:cNvSpPr txBox="1"/>
          <p:nvPr/>
        </p:nvSpPr>
        <p:spPr>
          <a:xfrm>
            <a:off x="4660451" y="1401724"/>
            <a:ext cx="5014105" cy="369332"/>
          </a:xfrm>
          <a:prstGeom prst="rect">
            <a:avLst/>
          </a:prstGeom>
          <a:noFill/>
        </p:spPr>
        <p:txBody>
          <a:bodyPr wrap="square" rtlCol="0">
            <a:spAutoFit/>
          </a:bodyPr>
          <a:lstStyle/>
          <a:p>
            <a:pPr marL="285750" indent="-285750">
              <a:buFont typeface="Arial" panose="020B0604020202020204" pitchFamily="34" charset="0"/>
              <a:buChar char="•"/>
            </a:pPr>
            <a:r>
              <a:rPr lang="en-US" dirty="0"/>
              <a:t>Improved spill monitoring.</a:t>
            </a:r>
          </a:p>
        </p:txBody>
      </p:sp>
      <p:sp>
        <p:nvSpPr>
          <p:cNvPr id="8" name="TextBox 7">
            <a:extLst>
              <a:ext uri="{FF2B5EF4-FFF2-40B4-BE49-F238E27FC236}">
                <a16:creationId xmlns:a16="http://schemas.microsoft.com/office/drawing/2014/main" id="{2F332C23-9962-4F27-BC94-CEF05ACEF117}"/>
              </a:ext>
            </a:extLst>
          </p:cNvPr>
          <p:cNvSpPr txBox="1"/>
          <p:nvPr/>
        </p:nvSpPr>
        <p:spPr>
          <a:xfrm>
            <a:off x="4660451" y="1754580"/>
            <a:ext cx="7269881" cy="369332"/>
          </a:xfrm>
          <a:prstGeom prst="rect">
            <a:avLst/>
          </a:prstGeom>
          <a:noFill/>
        </p:spPr>
        <p:txBody>
          <a:bodyPr wrap="square">
            <a:spAutoFit/>
          </a:bodyPr>
          <a:lstStyle/>
          <a:p>
            <a:pPr marL="285750" indent="-285750">
              <a:buFont typeface="Arial" panose="020B0604020202020204" pitchFamily="34" charset="0"/>
              <a:buChar char="•"/>
            </a:pPr>
            <a:r>
              <a:rPr lang="en-GB" dirty="0"/>
              <a:t>Continuous, longitudinal beam loss monitor for LSS2 and splitters. </a:t>
            </a:r>
          </a:p>
        </p:txBody>
      </p:sp>
      <p:sp>
        <p:nvSpPr>
          <p:cNvPr id="10" name="TextBox 9">
            <a:extLst>
              <a:ext uri="{FF2B5EF4-FFF2-40B4-BE49-F238E27FC236}">
                <a16:creationId xmlns:a16="http://schemas.microsoft.com/office/drawing/2014/main" id="{B555314B-29BA-430E-950A-C882055EA27A}"/>
              </a:ext>
            </a:extLst>
          </p:cNvPr>
          <p:cNvSpPr txBox="1"/>
          <p:nvPr/>
        </p:nvSpPr>
        <p:spPr>
          <a:xfrm>
            <a:off x="4660451" y="2102963"/>
            <a:ext cx="5691248" cy="369332"/>
          </a:xfrm>
          <a:prstGeom prst="rect">
            <a:avLst/>
          </a:prstGeom>
          <a:noFill/>
        </p:spPr>
        <p:txBody>
          <a:bodyPr wrap="square">
            <a:spAutoFit/>
          </a:bodyPr>
          <a:lstStyle/>
          <a:p>
            <a:pPr marL="285750" indent="-285750">
              <a:buFont typeface="Arial" panose="020B0604020202020204" pitchFamily="34" charset="0"/>
              <a:buChar char="•"/>
            </a:pPr>
            <a:r>
              <a:rPr lang="en-US" dirty="0"/>
              <a:t>New beam position system in front of T2 ion splitter. </a:t>
            </a:r>
            <a:endParaRPr lang="en-GB" dirty="0"/>
          </a:p>
        </p:txBody>
      </p:sp>
      <p:sp>
        <p:nvSpPr>
          <p:cNvPr id="12" name="Arrow: Down 11">
            <a:extLst>
              <a:ext uri="{FF2B5EF4-FFF2-40B4-BE49-F238E27FC236}">
                <a16:creationId xmlns:a16="http://schemas.microsoft.com/office/drawing/2014/main" id="{D57A9777-DE90-44D3-91AD-4329911FB9EA}"/>
              </a:ext>
            </a:extLst>
          </p:cNvPr>
          <p:cNvSpPr/>
          <p:nvPr/>
        </p:nvSpPr>
        <p:spPr>
          <a:xfrm>
            <a:off x="1475117" y="1629008"/>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D2D44638-5517-4D61-BDF8-1F4927DF5808}"/>
              </a:ext>
            </a:extLst>
          </p:cNvPr>
          <p:cNvSpPr txBox="1"/>
          <p:nvPr/>
        </p:nvSpPr>
        <p:spPr>
          <a:xfrm>
            <a:off x="413238" y="964699"/>
            <a:ext cx="11491215" cy="369332"/>
          </a:xfrm>
          <a:prstGeom prst="rect">
            <a:avLst/>
          </a:prstGeom>
          <a:noFill/>
        </p:spPr>
        <p:txBody>
          <a:bodyPr wrap="square" rtlCol="0">
            <a:spAutoFit/>
          </a:bodyPr>
          <a:lstStyle/>
          <a:p>
            <a:r>
              <a:rPr lang="en-US" dirty="0"/>
              <a:t>Needed to ensure efficient operation and in line with the European Strategy for Particle Physics (PBC and BDF):</a:t>
            </a:r>
            <a:endParaRPr lang="en-GB" dirty="0"/>
          </a:p>
        </p:txBody>
      </p:sp>
      <p:sp>
        <p:nvSpPr>
          <p:cNvPr id="11" name="TextBox 10">
            <a:extLst>
              <a:ext uri="{FF2B5EF4-FFF2-40B4-BE49-F238E27FC236}">
                <a16:creationId xmlns:a16="http://schemas.microsoft.com/office/drawing/2014/main" id="{EE64A9B9-4C02-4576-B407-41979DDF5B3A}"/>
              </a:ext>
            </a:extLst>
          </p:cNvPr>
          <p:cNvSpPr txBox="1"/>
          <p:nvPr/>
        </p:nvSpPr>
        <p:spPr>
          <a:xfrm>
            <a:off x="4660451" y="2461039"/>
            <a:ext cx="5691248" cy="369332"/>
          </a:xfrm>
          <a:prstGeom prst="rect">
            <a:avLst/>
          </a:prstGeom>
          <a:noFill/>
        </p:spPr>
        <p:txBody>
          <a:bodyPr wrap="square">
            <a:spAutoFit/>
          </a:bodyPr>
          <a:lstStyle/>
          <a:p>
            <a:pPr marL="285750" indent="-285750">
              <a:buFont typeface="Arial" panose="020B0604020202020204" pitchFamily="34" charset="0"/>
              <a:buChar char="•"/>
            </a:pPr>
            <a:r>
              <a:rPr lang="en-US" dirty="0"/>
              <a:t>Improved profile measurement in LSS2. </a:t>
            </a:r>
            <a:endParaRPr lang="en-GB" dirty="0"/>
          </a:p>
        </p:txBody>
      </p:sp>
      <p:sp>
        <p:nvSpPr>
          <p:cNvPr id="13" name="TextBox 12">
            <a:extLst>
              <a:ext uri="{FF2B5EF4-FFF2-40B4-BE49-F238E27FC236}">
                <a16:creationId xmlns:a16="http://schemas.microsoft.com/office/drawing/2014/main" id="{7DF0AFD1-74EF-46A7-919D-6F39CD814E86}"/>
              </a:ext>
            </a:extLst>
          </p:cNvPr>
          <p:cNvSpPr txBox="1"/>
          <p:nvPr/>
        </p:nvSpPr>
        <p:spPr>
          <a:xfrm>
            <a:off x="4660451" y="2830371"/>
            <a:ext cx="5691248" cy="369332"/>
          </a:xfrm>
          <a:prstGeom prst="rect">
            <a:avLst/>
          </a:prstGeom>
          <a:noFill/>
        </p:spPr>
        <p:txBody>
          <a:bodyPr wrap="square">
            <a:spAutoFit/>
          </a:bodyPr>
          <a:lstStyle/>
          <a:p>
            <a:pPr marL="285750" indent="-285750">
              <a:buFont typeface="Arial" panose="020B0604020202020204" pitchFamily="34" charset="0"/>
              <a:buChar char="•"/>
            </a:pPr>
            <a:r>
              <a:rPr lang="en-US" dirty="0"/>
              <a:t>Add diagnosis to P42 beam line. </a:t>
            </a:r>
            <a:endParaRPr lang="en-GB" dirty="0"/>
          </a:p>
        </p:txBody>
      </p:sp>
    </p:spTree>
    <p:extLst>
      <p:ext uri="{BB962C8B-B14F-4D97-AF65-F5344CB8AC3E}">
        <p14:creationId xmlns:p14="http://schemas.microsoft.com/office/powerpoint/2010/main" val="4262306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P spid="11"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A51B1D-1E6C-4C3E-9D6F-3E8771CF34F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 y="2044391"/>
            <a:ext cx="8609163" cy="4788913"/>
          </a:xfrm>
          <a:prstGeom prst="rect">
            <a:avLst/>
          </a:prstGeom>
        </p:spPr>
      </p:pic>
      <p:sp>
        <p:nvSpPr>
          <p:cNvPr id="3" name="TextBox 2">
            <a:extLst>
              <a:ext uri="{FF2B5EF4-FFF2-40B4-BE49-F238E27FC236}">
                <a16:creationId xmlns:a16="http://schemas.microsoft.com/office/drawing/2014/main" id="{11F5A9D6-5689-463E-9B6C-1EE92741A9BE}"/>
              </a:ext>
            </a:extLst>
          </p:cNvPr>
          <p:cNvSpPr txBox="1"/>
          <p:nvPr/>
        </p:nvSpPr>
        <p:spPr>
          <a:xfrm>
            <a:off x="413238" y="474785"/>
            <a:ext cx="8292014" cy="461665"/>
          </a:xfrm>
          <a:prstGeom prst="rect">
            <a:avLst/>
          </a:prstGeom>
          <a:noFill/>
        </p:spPr>
        <p:txBody>
          <a:bodyPr wrap="none" rtlCol="0">
            <a:spAutoFit/>
          </a:bodyPr>
          <a:lstStyle/>
          <a:p>
            <a:r>
              <a:rPr lang="en-US" sz="2400" dirty="0"/>
              <a:t>Proposed upgrades for the primary lines (LSS2, TT20, TDC2, TCC2)</a:t>
            </a:r>
            <a:endParaRPr lang="en-GB" sz="2400" dirty="0"/>
          </a:p>
        </p:txBody>
      </p:sp>
      <p:sp>
        <p:nvSpPr>
          <p:cNvPr id="5" name="TextBox 4">
            <a:extLst>
              <a:ext uri="{FF2B5EF4-FFF2-40B4-BE49-F238E27FC236}">
                <a16:creationId xmlns:a16="http://schemas.microsoft.com/office/drawing/2014/main" id="{AFF7E460-0733-48AC-8BA8-AE805A3E3889}"/>
              </a:ext>
            </a:extLst>
          </p:cNvPr>
          <p:cNvSpPr txBox="1"/>
          <p:nvPr/>
        </p:nvSpPr>
        <p:spPr>
          <a:xfrm>
            <a:off x="4660451" y="1401724"/>
            <a:ext cx="6778341" cy="369332"/>
          </a:xfrm>
          <a:prstGeom prst="rect">
            <a:avLst/>
          </a:prstGeom>
          <a:noFill/>
        </p:spPr>
        <p:txBody>
          <a:bodyPr wrap="square" rtlCol="0">
            <a:spAutoFit/>
          </a:bodyPr>
          <a:lstStyle/>
          <a:p>
            <a:pPr marL="285750" indent="-285750">
              <a:buFont typeface="Arial" panose="020B0604020202020204" pitchFamily="34" charset="0"/>
              <a:buChar char="•"/>
            </a:pPr>
            <a:r>
              <a:rPr lang="en-US" dirty="0"/>
              <a:t>Improved spill monitoring.</a:t>
            </a:r>
          </a:p>
        </p:txBody>
      </p:sp>
      <p:sp>
        <p:nvSpPr>
          <p:cNvPr id="8" name="TextBox 7">
            <a:extLst>
              <a:ext uri="{FF2B5EF4-FFF2-40B4-BE49-F238E27FC236}">
                <a16:creationId xmlns:a16="http://schemas.microsoft.com/office/drawing/2014/main" id="{2F332C23-9962-4F27-BC94-CEF05ACEF117}"/>
              </a:ext>
            </a:extLst>
          </p:cNvPr>
          <p:cNvSpPr txBox="1"/>
          <p:nvPr/>
        </p:nvSpPr>
        <p:spPr>
          <a:xfrm>
            <a:off x="4672729" y="2296750"/>
            <a:ext cx="7269881" cy="369332"/>
          </a:xfrm>
          <a:prstGeom prst="rect">
            <a:avLst/>
          </a:prstGeom>
          <a:noFill/>
        </p:spPr>
        <p:txBody>
          <a:bodyPr wrap="square">
            <a:spAutoFit/>
          </a:bodyPr>
          <a:lstStyle/>
          <a:p>
            <a:pPr marL="285750" indent="-285750">
              <a:buFont typeface="Arial" panose="020B0604020202020204" pitchFamily="34" charset="0"/>
              <a:buChar char="•"/>
            </a:pPr>
            <a:r>
              <a:rPr lang="en-GB" dirty="0"/>
              <a:t>Continuous, longitudinal beam loss monitor for LSS2 and splitters. </a:t>
            </a:r>
          </a:p>
        </p:txBody>
      </p:sp>
      <p:sp>
        <p:nvSpPr>
          <p:cNvPr id="12" name="Arrow: Down 11">
            <a:extLst>
              <a:ext uri="{FF2B5EF4-FFF2-40B4-BE49-F238E27FC236}">
                <a16:creationId xmlns:a16="http://schemas.microsoft.com/office/drawing/2014/main" id="{D57A9777-DE90-44D3-91AD-4329911FB9EA}"/>
              </a:ext>
            </a:extLst>
          </p:cNvPr>
          <p:cNvSpPr/>
          <p:nvPr/>
        </p:nvSpPr>
        <p:spPr>
          <a:xfrm>
            <a:off x="1475117" y="1629008"/>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D2D44638-5517-4D61-BDF8-1F4927DF5808}"/>
              </a:ext>
            </a:extLst>
          </p:cNvPr>
          <p:cNvSpPr txBox="1"/>
          <p:nvPr/>
        </p:nvSpPr>
        <p:spPr>
          <a:xfrm>
            <a:off x="413238" y="964699"/>
            <a:ext cx="11491215" cy="369332"/>
          </a:xfrm>
          <a:prstGeom prst="rect">
            <a:avLst/>
          </a:prstGeom>
          <a:noFill/>
        </p:spPr>
        <p:txBody>
          <a:bodyPr wrap="square" rtlCol="0">
            <a:spAutoFit/>
          </a:bodyPr>
          <a:lstStyle/>
          <a:p>
            <a:r>
              <a:rPr lang="en-US" dirty="0"/>
              <a:t>Needed to ensure efficient operation and in line with the European Strategy for Particle Physics (PBC and BDF).</a:t>
            </a:r>
            <a:endParaRPr lang="en-GB" dirty="0"/>
          </a:p>
        </p:txBody>
      </p:sp>
      <p:sp>
        <p:nvSpPr>
          <p:cNvPr id="14" name="TextBox 13">
            <a:extLst>
              <a:ext uri="{FF2B5EF4-FFF2-40B4-BE49-F238E27FC236}">
                <a16:creationId xmlns:a16="http://schemas.microsoft.com/office/drawing/2014/main" id="{784E0D57-5D45-4F52-92B4-9BD05F75AE5B}"/>
              </a:ext>
            </a:extLst>
          </p:cNvPr>
          <p:cNvSpPr txBox="1"/>
          <p:nvPr/>
        </p:nvSpPr>
        <p:spPr>
          <a:xfrm>
            <a:off x="5679832" y="1711630"/>
            <a:ext cx="6364274" cy="650740"/>
          </a:xfrm>
          <a:prstGeom prst="rect">
            <a:avLst/>
          </a:prstGeom>
          <a:noFill/>
        </p:spPr>
        <p:txBody>
          <a:bodyPr wrap="square">
            <a:spAutoFit/>
          </a:bodyPr>
          <a:lstStyle/>
          <a:p>
            <a:r>
              <a:rPr lang="en-US" dirty="0"/>
              <a:t>Collaboration with PBC for R&amp;D on technologies to go to 200 MHz and beyond.</a:t>
            </a:r>
            <a:endParaRPr lang="en-GB" dirty="0"/>
          </a:p>
        </p:txBody>
      </p:sp>
      <p:cxnSp>
        <p:nvCxnSpPr>
          <p:cNvPr id="15" name="Connector: Elbow 14">
            <a:extLst>
              <a:ext uri="{FF2B5EF4-FFF2-40B4-BE49-F238E27FC236}">
                <a16:creationId xmlns:a16="http://schemas.microsoft.com/office/drawing/2014/main" id="{F5286F50-E66B-40C9-B0E2-629DE1E70E3B}"/>
              </a:ext>
            </a:extLst>
          </p:cNvPr>
          <p:cNvCxnSpPr>
            <a:cxnSpLocks/>
          </p:cNvCxnSpPr>
          <p:nvPr/>
        </p:nvCxnSpPr>
        <p:spPr>
          <a:xfrm>
            <a:off x="5265765" y="1775421"/>
            <a:ext cx="414067" cy="143730"/>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852F130-FD0F-4550-B714-C7A8EA961362}"/>
              </a:ext>
            </a:extLst>
          </p:cNvPr>
          <p:cNvSpPr txBox="1"/>
          <p:nvPr/>
        </p:nvSpPr>
        <p:spPr>
          <a:xfrm>
            <a:off x="5692110" y="2588216"/>
            <a:ext cx="6250500" cy="369332"/>
          </a:xfrm>
          <a:prstGeom prst="rect">
            <a:avLst/>
          </a:prstGeom>
          <a:noFill/>
        </p:spPr>
        <p:txBody>
          <a:bodyPr wrap="square">
            <a:spAutoFit/>
          </a:bodyPr>
          <a:lstStyle/>
          <a:p>
            <a:r>
              <a:rPr lang="en-US" dirty="0"/>
              <a:t>R&amp;D has already started in SY-BI. </a:t>
            </a:r>
            <a:endParaRPr lang="en-GB" dirty="0"/>
          </a:p>
        </p:txBody>
      </p:sp>
      <p:cxnSp>
        <p:nvCxnSpPr>
          <p:cNvPr id="17" name="Connector: Elbow 16">
            <a:extLst>
              <a:ext uri="{FF2B5EF4-FFF2-40B4-BE49-F238E27FC236}">
                <a16:creationId xmlns:a16="http://schemas.microsoft.com/office/drawing/2014/main" id="{78ED40E8-5E81-47B1-963F-810950A229FA}"/>
              </a:ext>
            </a:extLst>
          </p:cNvPr>
          <p:cNvCxnSpPr>
            <a:cxnSpLocks/>
          </p:cNvCxnSpPr>
          <p:nvPr/>
        </p:nvCxnSpPr>
        <p:spPr>
          <a:xfrm>
            <a:off x="5278043" y="2652007"/>
            <a:ext cx="414067" cy="143730"/>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8369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A51B1D-1E6C-4C3E-9D6F-3E8771CF34FB}"/>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 y="2044391"/>
            <a:ext cx="8609163" cy="4788913"/>
          </a:xfrm>
          <a:prstGeom prst="rect">
            <a:avLst/>
          </a:prstGeom>
        </p:spPr>
      </p:pic>
      <p:sp>
        <p:nvSpPr>
          <p:cNvPr id="3" name="TextBox 2">
            <a:extLst>
              <a:ext uri="{FF2B5EF4-FFF2-40B4-BE49-F238E27FC236}">
                <a16:creationId xmlns:a16="http://schemas.microsoft.com/office/drawing/2014/main" id="{11F5A9D6-5689-463E-9B6C-1EE92741A9BE}"/>
              </a:ext>
            </a:extLst>
          </p:cNvPr>
          <p:cNvSpPr txBox="1"/>
          <p:nvPr/>
        </p:nvSpPr>
        <p:spPr>
          <a:xfrm>
            <a:off x="413238" y="474785"/>
            <a:ext cx="8292014" cy="461665"/>
          </a:xfrm>
          <a:prstGeom prst="rect">
            <a:avLst/>
          </a:prstGeom>
          <a:noFill/>
        </p:spPr>
        <p:txBody>
          <a:bodyPr wrap="none" rtlCol="0">
            <a:spAutoFit/>
          </a:bodyPr>
          <a:lstStyle/>
          <a:p>
            <a:r>
              <a:rPr lang="en-US" sz="2400" dirty="0"/>
              <a:t>Proposed upgrades for the primary lines (LSS2, TT20, TDC2, TCC2)</a:t>
            </a:r>
            <a:endParaRPr lang="en-GB" sz="2400" dirty="0"/>
          </a:p>
        </p:txBody>
      </p:sp>
      <p:sp>
        <p:nvSpPr>
          <p:cNvPr id="5" name="TextBox 4">
            <a:extLst>
              <a:ext uri="{FF2B5EF4-FFF2-40B4-BE49-F238E27FC236}">
                <a16:creationId xmlns:a16="http://schemas.microsoft.com/office/drawing/2014/main" id="{AFF7E460-0733-48AC-8BA8-AE805A3E3889}"/>
              </a:ext>
            </a:extLst>
          </p:cNvPr>
          <p:cNvSpPr txBox="1"/>
          <p:nvPr/>
        </p:nvSpPr>
        <p:spPr>
          <a:xfrm>
            <a:off x="4660451" y="1401724"/>
            <a:ext cx="6778341" cy="369332"/>
          </a:xfrm>
          <a:prstGeom prst="rect">
            <a:avLst/>
          </a:prstGeom>
          <a:noFill/>
        </p:spPr>
        <p:txBody>
          <a:bodyPr wrap="square" rtlCol="0">
            <a:spAutoFit/>
          </a:bodyPr>
          <a:lstStyle/>
          <a:p>
            <a:pPr marL="285750" indent="-285750">
              <a:buFont typeface="Arial" panose="020B0604020202020204" pitchFamily="34" charset="0"/>
              <a:buChar char="•"/>
            </a:pPr>
            <a:r>
              <a:rPr lang="en-US" dirty="0"/>
              <a:t>New beam position system in front of T2 ion splitter. </a:t>
            </a:r>
            <a:endParaRPr lang="en-GB" dirty="0"/>
          </a:p>
        </p:txBody>
      </p:sp>
      <p:sp>
        <p:nvSpPr>
          <p:cNvPr id="8" name="TextBox 7">
            <a:extLst>
              <a:ext uri="{FF2B5EF4-FFF2-40B4-BE49-F238E27FC236}">
                <a16:creationId xmlns:a16="http://schemas.microsoft.com/office/drawing/2014/main" id="{2F332C23-9962-4F27-BC94-CEF05ACEF117}"/>
              </a:ext>
            </a:extLst>
          </p:cNvPr>
          <p:cNvSpPr txBox="1"/>
          <p:nvPr/>
        </p:nvSpPr>
        <p:spPr>
          <a:xfrm>
            <a:off x="4660451" y="2070904"/>
            <a:ext cx="7269881" cy="369332"/>
          </a:xfrm>
          <a:prstGeom prst="rect">
            <a:avLst/>
          </a:prstGeom>
          <a:noFill/>
        </p:spPr>
        <p:txBody>
          <a:bodyPr wrap="square">
            <a:spAutoFit/>
          </a:bodyPr>
          <a:lstStyle/>
          <a:p>
            <a:pPr marL="285750" indent="-285750">
              <a:buFont typeface="Arial" panose="020B0604020202020204" pitchFamily="34" charset="0"/>
              <a:buChar char="•"/>
            </a:pPr>
            <a:r>
              <a:rPr lang="en-US" dirty="0"/>
              <a:t>Improved profile measurement in LSS2. </a:t>
            </a:r>
            <a:r>
              <a:rPr lang="en-GB" dirty="0"/>
              <a:t> </a:t>
            </a:r>
          </a:p>
        </p:txBody>
      </p:sp>
      <p:sp>
        <p:nvSpPr>
          <p:cNvPr id="12" name="Arrow: Down 11">
            <a:extLst>
              <a:ext uri="{FF2B5EF4-FFF2-40B4-BE49-F238E27FC236}">
                <a16:creationId xmlns:a16="http://schemas.microsoft.com/office/drawing/2014/main" id="{D57A9777-DE90-44D3-91AD-4329911FB9EA}"/>
              </a:ext>
            </a:extLst>
          </p:cNvPr>
          <p:cNvSpPr/>
          <p:nvPr/>
        </p:nvSpPr>
        <p:spPr>
          <a:xfrm>
            <a:off x="1475117" y="1629008"/>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D2D44638-5517-4D61-BDF8-1F4927DF5808}"/>
              </a:ext>
            </a:extLst>
          </p:cNvPr>
          <p:cNvSpPr txBox="1"/>
          <p:nvPr/>
        </p:nvSpPr>
        <p:spPr>
          <a:xfrm>
            <a:off x="413238" y="964699"/>
            <a:ext cx="11491215" cy="369332"/>
          </a:xfrm>
          <a:prstGeom prst="rect">
            <a:avLst/>
          </a:prstGeom>
          <a:noFill/>
        </p:spPr>
        <p:txBody>
          <a:bodyPr wrap="square" rtlCol="0">
            <a:spAutoFit/>
          </a:bodyPr>
          <a:lstStyle/>
          <a:p>
            <a:r>
              <a:rPr lang="en-US" dirty="0"/>
              <a:t>Needed to ensure efficient operation and in line with the European Strategy for Particle Physics (PBC and BDF).</a:t>
            </a:r>
            <a:endParaRPr lang="en-GB" dirty="0"/>
          </a:p>
        </p:txBody>
      </p:sp>
      <p:sp>
        <p:nvSpPr>
          <p:cNvPr id="13" name="TextBox 12">
            <a:extLst>
              <a:ext uri="{FF2B5EF4-FFF2-40B4-BE49-F238E27FC236}">
                <a16:creationId xmlns:a16="http://schemas.microsoft.com/office/drawing/2014/main" id="{7DF0AFD1-74EF-46A7-919D-6F39CD814E86}"/>
              </a:ext>
            </a:extLst>
          </p:cNvPr>
          <p:cNvSpPr txBox="1"/>
          <p:nvPr/>
        </p:nvSpPr>
        <p:spPr>
          <a:xfrm>
            <a:off x="4660451" y="2742957"/>
            <a:ext cx="5691248" cy="369332"/>
          </a:xfrm>
          <a:prstGeom prst="rect">
            <a:avLst/>
          </a:prstGeom>
          <a:noFill/>
        </p:spPr>
        <p:txBody>
          <a:bodyPr wrap="square">
            <a:spAutoFit/>
          </a:bodyPr>
          <a:lstStyle/>
          <a:p>
            <a:pPr marL="285750" indent="-285750">
              <a:buFont typeface="Arial" panose="020B0604020202020204" pitchFamily="34" charset="0"/>
              <a:buChar char="•"/>
            </a:pPr>
            <a:r>
              <a:rPr lang="en-US" dirty="0"/>
              <a:t>Add diagnosis to P42 beam line. </a:t>
            </a:r>
            <a:endParaRPr lang="en-GB" dirty="0"/>
          </a:p>
        </p:txBody>
      </p:sp>
      <p:sp>
        <p:nvSpPr>
          <p:cNvPr id="14" name="TextBox 13">
            <a:extLst>
              <a:ext uri="{FF2B5EF4-FFF2-40B4-BE49-F238E27FC236}">
                <a16:creationId xmlns:a16="http://schemas.microsoft.com/office/drawing/2014/main" id="{784E0D57-5D45-4F52-92B4-9BD05F75AE5B}"/>
              </a:ext>
            </a:extLst>
          </p:cNvPr>
          <p:cNvSpPr txBox="1"/>
          <p:nvPr/>
        </p:nvSpPr>
        <p:spPr>
          <a:xfrm>
            <a:off x="5679832" y="1711630"/>
            <a:ext cx="6840414" cy="369332"/>
          </a:xfrm>
          <a:prstGeom prst="rect">
            <a:avLst/>
          </a:prstGeom>
          <a:noFill/>
        </p:spPr>
        <p:txBody>
          <a:bodyPr wrap="square">
            <a:spAutoFit/>
          </a:bodyPr>
          <a:lstStyle/>
          <a:p>
            <a:r>
              <a:rPr lang="en-US" dirty="0"/>
              <a:t>Install 1 dual-plane SEM grid.</a:t>
            </a:r>
            <a:endParaRPr lang="en-GB" dirty="0"/>
          </a:p>
        </p:txBody>
      </p:sp>
      <p:cxnSp>
        <p:nvCxnSpPr>
          <p:cNvPr id="15" name="Connector: Elbow 14">
            <a:extLst>
              <a:ext uri="{FF2B5EF4-FFF2-40B4-BE49-F238E27FC236}">
                <a16:creationId xmlns:a16="http://schemas.microsoft.com/office/drawing/2014/main" id="{F5286F50-E66B-40C9-B0E2-629DE1E70E3B}"/>
              </a:ext>
            </a:extLst>
          </p:cNvPr>
          <p:cNvCxnSpPr>
            <a:cxnSpLocks/>
          </p:cNvCxnSpPr>
          <p:nvPr/>
        </p:nvCxnSpPr>
        <p:spPr>
          <a:xfrm>
            <a:off x="5265765" y="1775421"/>
            <a:ext cx="414067" cy="143730"/>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852F130-FD0F-4550-B714-C7A8EA961362}"/>
              </a:ext>
            </a:extLst>
          </p:cNvPr>
          <p:cNvSpPr txBox="1"/>
          <p:nvPr/>
        </p:nvSpPr>
        <p:spPr>
          <a:xfrm>
            <a:off x="5679832" y="2362370"/>
            <a:ext cx="6250500" cy="369332"/>
          </a:xfrm>
          <a:prstGeom prst="rect">
            <a:avLst/>
          </a:prstGeom>
          <a:noFill/>
        </p:spPr>
        <p:txBody>
          <a:bodyPr wrap="square">
            <a:spAutoFit/>
          </a:bodyPr>
          <a:lstStyle/>
          <a:p>
            <a:r>
              <a:rPr lang="en-GB" dirty="0"/>
              <a:t>Replace existing monitors with higher resolution SEM grids. </a:t>
            </a:r>
          </a:p>
        </p:txBody>
      </p:sp>
      <p:cxnSp>
        <p:nvCxnSpPr>
          <p:cNvPr id="17" name="Connector: Elbow 16">
            <a:extLst>
              <a:ext uri="{FF2B5EF4-FFF2-40B4-BE49-F238E27FC236}">
                <a16:creationId xmlns:a16="http://schemas.microsoft.com/office/drawing/2014/main" id="{78ED40E8-5E81-47B1-963F-810950A229FA}"/>
              </a:ext>
            </a:extLst>
          </p:cNvPr>
          <p:cNvCxnSpPr>
            <a:cxnSpLocks/>
          </p:cNvCxnSpPr>
          <p:nvPr/>
        </p:nvCxnSpPr>
        <p:spPr>
          <a:xfrm>
            <a:off x="5265765" y="2426161"/>
            <a:ext cx="414067" cy="143730"/>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C0D00173-C66B-4B19-A452-C16EDE55620F}"/>
              </a:ext>
            </a:extLst>
          </p:cNvPr>
          <p:cNvSpPr txBox="1"/>
          <p:nvPr/>
        </p:nvSpPr>
        <p:spPr>
          <a:xfrm>
            <a:off x="5693574" y="3074567"/>
            <a:ext cx="6250500" cy="369332"/>
          </a:xfrm>
          <a:prstGeom prst="rect">
            <a:avLst/>
          </a:prstGeom>
          <a:noFill/>
        </p:spPr>
        <p:txBody>
          <a:bodyPr wrap="square">
            <a:spAutoFit/>
          </a:bodyPr>
          <a:lstStyle/>
          <a:p>
            <a:r>
              <a:rPr lang="en-GB" dirty="0"/>
              <a:t>Install 3 dual-plane SEM grids.</a:t>
            </a:r>
          </a:p>
        </p:txBody>
      </p:sp>
      <p:cxnSp>
        <p:nvCxnSpPr>
          <p:cNvPr id="19" name="Connector: Elbow 18">
            <a:extLst>
              <a:ext uri="{FF2B5EF4-FFF2-40B4-BE49-F238E27FC236}">
                <a16:creationId xmlns:a16="http://schemas.microsoft.com/office/drawing/2014/main" id="{51E6AC71-5782-43A9-909D-21211FA26BBB}"/>
              </a:ext>
            </a:extLst>
          </p:cNvPr>
          <p:cNvCxnSpPr>
            <a:cxnSpLocks/>
          </p:cNvCxnSpPr>
          <p:nvPr/>
        </p:nvCxnSpPr>
        <p:spPr>
          <a:xfrm>
            <a:off x="5279507" y="3138358"/>
            <a:ext cx="414067" cy="143730"/>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511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6"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2056839"/>
            <a:ext cx="8631178" cy="4801161"/>
          </a:xfrm>
          <a:prstGeom prst="rect">
            <a:avLst/>
          </a:prstGeom>
        </p:spPr>
      </p:pic>
      <p:sp>
        <p:nvSpPr>
          <p:cNvPr id="14" name="Arrow: Down 13">
            <a:extLst>
              <a:ext uri="{FF2B5EF4-FFF2-40B4-BE49-F238E27FC236}">
                <a16:creationId xmlns:a16="http://schemas.microsoft.com/office/drawing/2014/main" id="{28870F3D-B14B-4CF9-B519-FDBC73EFB253}"/>
              </a:ext>
            </a:extLst>
          </p:cNvPr>
          <p:cNvSpPr/>
          <p:nvPr/>
        </p:nvSpPr>
        <p:spPr>
          <a:xfrm>
            <a:off x="4442604" y="2795501"/>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Arrow: Down 15">
            <a:extLst>
              <a:ext uri="{FF2B5EF4-FFF2-40B4-BE49-F238E27FC236}">
                <a16:creationId xmlns:a16="http://schemas.microsoft.com/office/drawing/2014/main" id="{11414D4B-A962-4913-AA2A-D3DA86EEF4B3}"/>
              </a:ext>
            </a:extLst>
          </p:cNvPr>
          <p:cNvSpPr/>
          <p:nvPr/>
        </p:nvSpPr>
        <p:spPr>
          <a:xfrm>
            <a:off x="6797615" y="4429102"/>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Arrow: Down 16">
            <a:extLst>
              <a:ext uri="{FF2B5EF4-FFF2-40B4-BE49-F238E27FC236}">
                <a16:creationId xmlns:a16="http://schemas.microsoft.com/office/drawing/2014/main" id="{F2B0722C-43E9-4DF0-82D7-C56FCA2F151E}"/>
              </a:ext>
            </a:extLst>
          </p:cNvPr>
          <p:cNvSpPr/>
          <p:nvPr/>
        </p:nvSpPr>
        <p:spPr>
          <a:xfrm>
            <a:off x="7403846" y="5201205"/>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63D7355B-A019-47D9-8490-C5D8322BA2AD}"/>
              </a:ext>
            </a:extLst>
          </p:cNvPr>
          <p:cNvSpPr txBox="1"/>
          <p:nvPr/>
        </p:nvSpPr>
        <p:spPr>
          <a:xfrm>
            <a:off x="2424020" y="1401211"/>
            <a:ext cx="9601201" cy="369332"/>
          </a:xfrm>
          <a:prstGeom prst="rect">
            <a:avLst/>
          </a:prstGeom>
          <a:noFill/>
        </p:spPr>
        <p:txBody>
          <a:bodyPr wrap="square" rtlCol="0">
            <a:spAutoFit/>
          </a:bodyPr>
          <a:lstStyle/>
          <a:p>
            <a:pPr marL="285750" indent="-285750">
              <a:buFont typeface="Arial" panose="020B0604020202020204" pitchFamily="34" charset="0"/>
              <a:buChar char="•"/>
            </a:pPr>
            <a:r>
              <a:rPr lang="en-GB" dirty="0"/>
              <a:t>R&amp;D on a new radiation-hard beam profile monitor.</a:t>
            </a:r>
          </a:p>
        </p:txBody>
      </p:sp>
      <p:sp>
        <p:nvSpPr>
          <p:cNvPr id="9" name="TextBox 8">
            <a:extLst>
              <a:ext uri="{FF2B5EF4-FFF2-40B4-BE49-F238E27FC236}">
                <a16:creationId xmlns:a16="http://schemas.microsoft.com/office/drawing/2014/main" id="{44B031BF-076B-451E-BAB5-30D8CA2EEB71}"/>
              </a:ext>
            </a:extLst>
          </p:cNvPr>
          <p:cNvSpPr txBox="1"/>
          <p:nvPr/>
        </p:nvSpPr>
        <p:spPr>
          <a:xfrm>
            <a:off x="2424019" y="1813972"/>
            <a:ext cx="9601201" cy="369332"/>
          </a:xfrm>
          <a:prstGeom prst="rect">
            <a:avLst/>
          </a:prstGeom>
          <a:noFill/>
        </p:spPr>
        <p:txBody>
          <a:bodyPr wrap="square" rtlCol="0">
            <a:spAutoFit/>
          </a:bodyPr>
          <a:lstStyle/>
          <a:p>
            <a:pPr marL="285750" indent="-285750">
              <a:buFont typeface="Arial" panose="020B0604020202020204" pitchFamily="34" charset="0"/>
              <a:buChar char="•"/>
            </a:pPr>
            <a:r>
              <a:rPr lang="en-GB" dirty="0"/>
              <a:t>R&amp;D on a new heavy ion beam profile monitor.</a:t>
            </a:r>
          </a:p>
        </p:txBody>
      </p:sp>
      <p:sp>
        <p:nvSpPr>
          <p:cNvPr id="10" name="TextBox 9">
            <a:extLst>
              <a:ext uri="{FF2B5EF4-FFF2-40B4-BE49-F238E27FC236}">
                <a16:creationId xmlns:a16="http://schemas.microsoft.com/office/drawing/2014/main" id="{EBB32233-ACCA-4123-870A-BE8372E6CEA1}"/>
              </a:ext>
            </a:extLst>
          </p:cNvPr>
          <p:cNvSpPr txBox="1"/>
          <p:nvPr/>
        </p:nvSpPr>
        <p:spPr>
          <a:xfrm>
            <a:off x="413238" y="474785"/>
            <a:ext cx="8765989" cy="461665"/>
          </a:xfrm>
          <a:prstGeom prst="rect">
            <a:avLst/>
          </a:prstGeom>
          <a:noFill/>
        </p:spPr>
        <p:txBody>
          <a:bodyPr wrap="none" rtlCol="0">
            <a:spAutoFit/>
          </a:bodyPr>
          <a:lstStyle/>
          <a:p>
            <a:r>
              <a:rPr lang="en-US" sz="2400" dirty="0"/>
              <a:t>Proposed upgrades for the secondary lines (H2, H4, H6, H8, M2, K12)</a:t>
            </a:r>
            <a:endParaRPr lang="en-GB" sz="2400" dirty="0"/>
          </a:p>
        </p:txBody>
      </p:sp>
      <p:sp>
        <p:nvSpPr>
          <p:cNvPr id="11" name="TextBox 10">
            <a:extLst>
              <a:ext uri="{FF2B5EF4-FFF2-40B4-BE49-F238E27FC236}">
                <a16:creationId xmlns:a16="http://schemas.microsoft.com/office/drawing/2014/main" id="{C3ED1983-152E-46A7-8E37-6245DFC0908D}"/>
              </a:ext>
            </a:extLst>
          </p:cNvPr>
          <p:cNvSpPr txBox="1"/>
          <p:nvPr/>
        </p:nvSpPr>
        <p:spPr>
          <a:xfrm>
            <a:off x="413238" y="964699"/>
            <a:ext cx="11491215" cy="369332"/>
          </a:xfrm>
          <a:prstGeom prst="rect">
            <a:avLst/>
          </a:prstGeom>
          <a:noFill/>
        </p:spPr>
        <p:txBody>
          <a:bodyPr wrap="square" rtlCol="0">
            <a:spAutoFit/>
          </a:bodyPr>
          <a:lstStyle/>
          <a:p>
            <a:r>
              <a:rPr lang="en-US" dirty="0"/>
              <a:t>Needed to ensure efficient operation and in line with the European Strategy for Particle Physics (PBC and BDF):</a:t>
            </a:r>
            <a:endParaRPr lang="en-GB" dirty="0"/>
          </a:p>
        </p:txBody>
      </p:sp>
      <p:sp>
        <p:nvSpPr>
          <p:cNvPr id="12" name="TextBox 11">
            <a:extLst>
              <a:ext uri="{FF2B5EF4-FFF2-40B4-BE49-F238E27FC236}">
                <a16:creationId xmlns:a16="http://schemas.microsoft.com/office/drawing/2014/main" id="{A1F59C57-C513-49D3-8550-D673D11F8FA3}"/>
              </a:ext>
            </a:extLst>
          </p:cNvPr>
          <p:cNvSpPr txBox="1"/>
          <p:nvPr/>
        </p:nvSpPr>
        <p:spPr>
          <a:xfrm>
            <a:off x="2424019" y="2226733"/>
            <a:ext cx="9601201" cy="369332"/>
          </a:xfrm>
          <a:prstGeom prst="rect">
            <a:avLst/>
          </a:prstGeom>
          <a:noFill/>
        </p:spPr>
        <p:txBody>
          <a:bodyPr wrap="square" rtlCol="0">
            <a:spAutoFit/>
          </a:bodyPr>
          <a:lstStyle/>
          <a:p>
            <a:pPr marL="285750" indent="-285750">
              <a:buFont typeface="Arial" panose="020B0604020202020204" pitchFamily="34" charset="0"/>
              <a:buChar char="•"/>
            </a:pPr>
            <a:r>
              <a:rPr lang="en-GB" dirty="0"/>
              <a:t>XCET and CEDAR: R&amp;D on new readout techniques for higher intensities. </a:t>
            </a:r>
          </a:p>
        </p:txBody>
      </p:sp>
    </p:spTree>
    <p:extLst>
      <p:ext uri="{BB962C8B-B14F-4D97-AF65-F5344CB8AC3E}">
        <p14:creationId xmlns:p14="http://schemas.microsoft.com/office/powerpoint/2010/main" val="4137491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A20D8E5-2CCF-4799-958D-4B935C2669A6}"/>
              </a:ext>
            </a:extLst>
          </p:cNvPr>
          <p:cNvSpPr txBox="1"/>
          <p:nvPr/>
        </p:nvSpPr>
        <p:spPr>
          <a:xfrm>
            <a:off x="500332" y="1274158"/>
            <a:ext cx="11136702" cy="369332"/>
          </a:xfrm>
          <a:prstGeom prst="rect">
            <a:avLst/>
          </a:prstGeom>
          <a:noFill/>
        </p:spPr>
        <p:txBody>
          <a:bodyPr wrap="square" rtlCol="0">
            <a:spAutoFit/>
          </a:bodyPr>
          <a:lstStyle/>
          <a:p>
            <a:pPr marL="285750" indent="-285750">
              <a:buFont typeface="Arial" panose="020B0604020202020204" pitchFamily="34" charset="0"/>
              <a:buChar char="•"/>
            </a:pPr>
            <a:r>
              <a:rPr lang="en-US" dirty="0"/>
              <a:t>Drastic increase of beam losses around LSS2 and splitters. </a:t>
            </a:r>
            <a:endParaRPr lang="en-GB" dirty="0"/>
          </a:p>
        </p:txBody>
      </p:sp>
      <p:sp>
        <p:nvSpPr>
          <p:cNvPr id="4" name="TextBox 3">
            <a:extLst>
              <a:ext uri="{FF2B5EF4-FFF2-40B4-BE49-F238E27FC236}">
                <a16:creationId xmlns:a16="http://schemas.microsoft.com/office/drawing/2014/main" id="{4DC8E9BE-B84D-47CD-B036-6BAE27900EFA}"/>
              </a:ext>
            </a:extLst>
          </p:cNvPr>
          <p:cNvSpPr txBox="1"/>
          <p:nvPr/>
        </p:nvSpPr>
        <p:spPr>
          <a:xfrm>
            <a:off x="500332" y="2022665"/>
            <a:ext cx="11136702" cy="369332"/>
          </a:xfrm>
          <a:prstGeom prst="rect">
            <a:avLst/>
          </a:prstGeom>
          <a:noFill/>
        </p:spPr>
        <p:txBody>
          <a:bodyPr wrap="square" rtlCol="0">
            <a:spAutoFit/>
          </a:bodyPr>
          <a:lstStyle/>
          <a:p>
            <a:pPr marL="285750" indent="-285750">
              <a:buFont typeface="Arial" panose="020B0604020202020204" pitchFamily="34" charset="0"/>
              <a:buChar char="•"/>
            </a:pPr>
            <a:r>
              <a:rPr lang="en-US" dirty="0"/>
              <a:t>Spill quality is a serious problem for COMPASS and NA62 → loss of beam time / reduced beam intensities. </a:t>
            </a:r>
            <a:endParaRPr lang="en-GB" dirty="0"/>
          </a:p>
        </p:txBody>
      </p:sp>
      <p:sp>
        <p:nvSpPr>
          <p:cNvPr id="5" name="TextBox 4">
            <a:extLst>
              <a:ext uri="{FF2B5EF4-FFF2-40B4-BE49-F238E27FC236}">
                <a16:creationId xmlns:a16="http://schemas.microsoft.com/office/drawing/2014/main" id="{5CA35F41-C07A-4E28-B525-8D7365E6448D}"/>
              </a:ext>
            </a:extLst>
          </p:cNvPr>
          <p:cNvSpPr txBox="1"/>
          <p:nvPr/>
        </p:nvSpPr>
        <p:spPr>
          <a:xfrm>
            <a:off x="500331" y="2794168"/>
            <a:ext cx="11412747" cy="369332"/>
          </a:xfrm>
          <a:prstGeom prst="rect">
            <a:avLst/>
          </a:prstGeom>
          <a:noFill/>
        </p:spPr>
        <p:txBody>
          <a:bodyPr wrap="square" rtlCol="0">
            <a:spAutoFit/>
          </a:bodyPr>
          <a:lstStyle/>
          <a:p>
            <a:pPr marL="285750" indent="-285750">
              <a:buFont typeface="Arial" panose="020B0604020202020204" pitchFamily="34" charset="0"/>
              <a:buChar char="•"/>
            </a:pPr>
            <a:r>
              <a:rPr lang="en-US" dirty="0"/>
              <a:t>Lack of instrumentation in T2 ion splitter → loss of beam time for NA61.</a:t>
            </a:r>
            <a:endParaRPr lang="en-GB" dirty="0"/>
          </a:p>
        </p:txBody>
      </p:sp>
      <p:sp>
        <p:nvSpPr>
          <p:cNvPr id="6" name="TextBox 5">
            <a:extLst>
              <a:ext uri="{FF2B5EF4-FFF2-40B4-BE49-F238E27FC236}">
                <a16:creationId xmlns:a16="http://schemas.microsoft.com/office/drawing/2014/main" id="{5D887B28-0AA5-4CE2-BB6E-28C57BCEE9D0}"/>
              </a:ext>
            </a:extLst>
          </p:cNvPr>
          <p:cNvSpPr txBox="1"/>
          <p:nvPr/>
        </p:nvSpPr>
        <p:spPr>
          <a:xfrm>
            <a:off x="500330" y="3509835"/>
            <a:ext cx="11412747" cy="369332"/>
          </a:xfrm>
          <a:prstGeom prst="rect">
            <a:avLst/>
          </a:prstGeom>
          <a:noFill/>
        </p:spPr>
        <p:txBody>
          <a:bodyPr wrap="square" rtlCol="0">
            <a:spAutoFit/>
          </a:bodyPr>
          <a:lstStyle/>
          <a:p>
            <a:pPr marL="285750" indent="-285750">
              <a:buFont typeface="Arial" panose="020B0604020202020204" pitchFamily="34" charset="0"/>
              <a:buChar char="•"/>
            </a:pPr>
            <a:r>
              <a:rPr lang="en-US" dirty="0"/>
              <a:t>Lack of instrumentation in P42: unexplained increase of beam spot size at T10 target → loss of beam time for NA62.</a:t>
            </a:r>
            <a:endParaRPr lang="en-GB" dirty="0"/>
          </a:p>
        </p:txBody>
      </p:sp>
      <p:sp>
        <p:nvSpPr>
          <p:cNvPr id="7" name="TextBox 6">
            <a:extLst>
              <a:ext uri="{FF2B5EF4-FFF2-40B4-BE49-F238E27FC236}">
                <a16:creationId xmlns:a16="http://schemas.microsoft.com/office/drawing/2014/main" id="{A49992F6-95D6-423E-89A0-22EE78774D3B}"/>
              </a:ext>
            </a:extLst>
          </p:cNvPr>
          <p:cNvSpPr txBox="1"/>
          <p:nvPr/>
        </p:nvSpPr>
        <p:spPr>
          <a:xfrm>
            <a:off x="500330" y="4258342"/>
            <a:ext cx="11412747" cy="369332"/>
          </a:xfrm>
          <a:prstGeom prst="rect">
            <a:avLst/>
          </a:prstGeom>
          <a:noFill/>
        </p:spPr>
        <p:txBody>
          <a:bodyPr wrap="square" rtlCol="0">
            <a:spAutoFit/>
          </a:bodyPr>
          <a:lstStyle/>
          <a:p>
            <a:pPr marL="285750" indent="-285750">
              <a:buFont typeface="Arial" panose="020B0604020202020204" pitchFamily="34" charset="0"/>
              <a:buChar char="•"/>
            </a:pPr>
            <a:r>
              <a:rPr lang="en-US" dirty="0"/>
              <a:t>The UA9 proton run in 2017 was completely lost due to insufficient beam instrumentation in the primary lines.</a:t>
            </a:r>
            <a:endParaRPr lang="en-GB" dirty="0"/>
          </a:p>
        </p:txBody>
      </p:sp>
      <p:sp>
        <p:nvSpPr>
          <p:cNvPr id="8" name="TextBox 7">
            <a:extLst>
              <a:ext uri="{FF2B5EF4-FFF2-40B4-BE49-F238E27FC236}">
                <a16:creationId xmlns:a16="http://schemas.microsoft.com/office/drawing/2014/main" id="{7FDC20FA-5990-42EC-BEE6-EA17B8C921ED}"/>
              </a:ext>
            </a:extLst>
          </p:cNvPr>
          <p:cNvSpPr txBox="1"/>
          <p:nvPr/>
        </p:nvSpPr>
        <p:spPr>
          <a:xfrm>
            <a:off x="500330" y="4970105"/>
            <a:ext cx="11412747" cy="646331"/>
          </a:xfrm>
          <a:prstGeom prst="rect">
            <a:avLst/>
          </a:prstGeom>
          <a:noFill/>
        </p:spPr>
        <p:txBody>
          <a:bodyPr wrap="square" rtlCol="0">
            <a:spAutoFit/>
          </a:bodyPr>
          <a:lstStyle/>
          <a:p>
            <a:pPr marL="285750" indent="-285750">
              <a:buFont typeface="Arial" panose="020B0604020202020204" pitchFamily="34" charset="0"/>
              <a:buChar char="•"/>
            </a:pPr>
            <a:r>
              <a:rPr lang="en-US" dirty="0"/>
              <a:t>Beam conditions change frequently in the secondary lines. Beam setup is difficult with old profile monitors → loss of beam time.</a:t>
            </a:r>
            <a:endParaRPr lang="en-GB" dirty="0"/>
          </a:p>
        </p:txBody>
      </p:sp>
      <p:sp>
        <p:nvSpPr>
          <p:cNvPr id="9" name="TextBox 8">
            <a:extLst>
              <a:ext uri="{FF2B5EF4-FFF2-40B4-BE49-F238E27FC236}">
                <a16:creationId xmlns:a16="http://schemas.microsoft.com/office/drawing/2014/main" id="{28DE6FE6-9577-4362-894E-BAA8A937A867}"/>
              </a:ext>
            </a:extLst>
          </p:cNvPr>
          <p:cNvSpPr txBox="1"/>
          <p:nvPr/>
        </p:nvSpPr>
        <p:spPr>
          <a:xfrm>
            <a:off x="413238" y="474785"/>
            <a:ext cx="8025723" cy="461665"/>
          </a:xfrm>
          <a:prstGeom prst="rect">
            <a:avLst/>
          </a:prstGeom>
          <a:noFill/>
        </p:spPr>
        <p:txBody>
          <a:bodyPr wrap="none" rtlCol="0">
            <a:spAutoFit/>
          </a:bodyPr>
          <a:lstStyle/>
          <a:p>
            <a:r>
              <a:rPr lang="en-US" sz="2400" dirty="0"/>
              <a:t>Examples of operation issues related to beam instrumentation</a:t>
            </a:r>
            <a:endParaRPr lang="en-GB" sz="2400" dirty="0"/>
          </a:p>
        </p:txBody>
      </p:sp>
    </p:spTree>
    <p:extLst>
      <p:ext uri="{BB962C8B-B14F-4D97-AF65-F5344CB8AC3E}">
        <p14:creationId xmlns:p14="http://schemas.microsoft.com/office/powerpoint/2010/main" val="3275726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E9BED7-FCE1-49FF-82D7-402C107F7A0B}"/>
              </a:ext>
            </a:extLst>
          </p:cNvPr>
          <p:cNvSpPr txBox="1"/>
          <p:nvPr/>
        </p:nvSpPr>
        <p:spPr>
          <a:xfrm>
            <a:off x="413238" y="474785"/>
            <a:ext cx="2969467" cy="461665"/>
          </a:xfrm>
          <a:prstGeom prst="rect">
            <a:avLst/>
          </a:prstGeom>
          <a:noFill/>
        </p:spPr>
        <p:txBody>
          <a:bodyPr wrap="none" rtlCol="0">
            <a:spAutoFit/>
          </a:bodyPr>
          <a:lstStyle/>
          <a:p>
            <a:r>
              <a:rPr lang="en-US" sz="2400" dirty="0"/>
              <a:t>Consolidation strategy</a:t>
            </a:r>
            <a:endParaRPr lang="en-GB" sz="2400" dirty="0"/>
          </a:p>
        </p:txBody>
      </p:sp>
      <p:sp>
        <p:nvSpPr>
          <p:cNvPr id="3" name="TextBox 2">
            <a:extLst>
              <a:ext uri="{FF2B5EF4-FFF2-40B4-BE49-F238E27FC236}">
                <a16:creationId xmlns:a16="http://schemas.microsoft.com/office/drawing/2014/main" id="{BB9C9B50-6114-4091-A9FD-B0B8A604E4FB}"/>
              </a:ext>
            </a:extLst>
          </p:cNvPr>
          <p:cNvSpPr txBox="1"/>
          <p:nvPr/>
        </p:nvSpPr>
        <p:spPr>
          <a:xfrm>
            <a:off x="413238" y="1346426"/>
            <a:ext cx="11456377" cy="369332"/>
          </a:xfrm>
          <a:prstGeom prst="rect">
            <a:avLst/>
          </a:prstGeom>
          <a:noFill/>
        </p:spPr>
        <p:txBody>
          <a:bodyPr wrap="square" rtlCol="0">
            <a:spAutoFit/>
          </a:bodyPr>
          <a:lstStyle/>
          <a:p>
            <a:r>
              <a:rPr lang="en-US" dirty="0"/>
              <a:t>Objectives: </a:t>
            </a:r>
          </a:p>
        </p:txBody>
      </p:sp>
      <p:sp>
        <p:nvSpPr>
          <p:cNvPr id="4" name="TextBox 3">
            <a:extLst>
              <a:ext uri="{FF2B5EF4-FFF2-40B4-BE49-F238E27FC236}">
                <a16:creationId xmlns:a16="http://schemas.microsoft.com/office/drawing/2014/main" id="{62A6BC6E-054E-446D-B857-0073BAF6DDD1}"/>
              </a:ext>
            </a:extLst>
          </p:cNvPr>
          <p:cNvSpPr txBox="1"/>
          <p:nvPr/>
        </p:nvSpPr>
        <p:spPr>
          <a:xfrm>
            <a:off x="413238" y="3476264"/>
            <a:ext cx="11215170" cy="646331"/>
          </a:xfrm>
          <a:prstGeom prst="rect">
            <a:avLst/>
          </a:prstGeom>
          <a:noFill/>
        </p:spPr>
        <p:txBody>
          <a:bodyPr wrap="square" rtlCol="0">
            <a:spAutoFit/>
          </a:bodyPr>
          <a:lstStyle/>
          <a:p>
            <a:r>
              <a:rPr lang="en-US" dirty="0"/>
              <a:t>The EABI-WG met recently to review the priorities and make potential savings in Phase 1 </a:t>
            </a:r>
            <a:r>
              <a:rPr lang="en-US" dirty="0">
                <a:latin typeface="Calibri" panose="020F0502020204030204" pitchFamily="34" charset="0"/>
                <a:cs typeface="Calibri" panose="020F0502020204030204" pitchFamily="34" charset="0"/>
              </a:rPr>
              <a:t>→</a:t>
            </a:r>
            <a:r>
              <a:rPr lang="en-US" dirty="0"/>
              <a:t> new version 2.3 of the ‘NA-CONS BI request’ proposal (</a:t>
            </a:r>
            <a:r>
              <a:rPr lang="en-GB" dirty="0">
                <a:hlinkClick r:id="rId2"/>
              </a:rPr>
              <a:t>EDMS 2206350</a:t>
            </a:r>
            <a:r>
              <a:rPr lang="en-US" dirty="0"/>
              <a:t>):</a:t>
            </a:r>
          </a:p>
        </p:txBody>
      </p:sp>
      <p:sp>
        <p:nvSpPr>
          <p:cNvPr id="6" name="TextBox 5">
            <a:extLst>
              <a:ext uri="{FF2B5EF4-FFF2-40B4-BE49-F238E27FC236}">
                <a16:creationId xmlns:a16="http://schemas.microsoft.com/office/drawing/2014/main" id="{3FF8E250-7429-4873-8F8D-A87D88D261C3}"/>
              </a:ext>
            </a:extLst>
          </p:cNvPr>
          <p:cNvSpPr txBox="1"/>
          <p:nvPr/>
        </p:nvSpPr>
        <p:spPr>
          <a:xfrm>
            <a:off x="413238" y="2319012"/>
            <a:ext cx="7859320" cy="369332"/>
          </a:xfrm>
          <a:prstGeom prst="rect">
            <a:avLst/>
          </a:prstGeom>
          <a:noFill/>
        </p:spPr>
        <p:txBody>
          <a:bodyPr wrap="square">
            <a:spAutoFit/>
          </a:bodyPr>
          <a:lstStyle/>
          <a:p>
            <a:pPr marL="285750" indent="-285750">
              <a:buFont typeface="Arial" panose="020B0604020202020204" pitchFamily="34" charset="0"/>
              <a:buChar char="•"/>
            </a:pPr>
            <a:r>
              <a:rPr lang="en-US" dirty="0"/>
              <a:t>Make a clear distinction between consolidation and upgrade items.</a:t>
            </a:r>
            <a:endParaRPr lang="en-GB" dirty="0"/>
          </a:p>
        </p:txBody>
      </p:sp>
      <p:sp>
        <p:nvSpPr>
          <p:cNvPr id="8" name="TextBox 7">
            <a:extLst>
              <a:ext uri="{FF2B5EF4-FFF2-40B4-BE49-F238E27FC236}">
                <a16:creationId xmlns:a16="http://schemas.microsoft.com/office/drawing/2014/main" id="{8B5C3CC6-EC0D-4285-9C2F-6F182CE1D590}"/>
              </a:ext>
            </a:extLst>
          </p:cNvPr>
          <p:cNvSpPr txBox="1"/>
          <p:nvPr/>
        </p:nvSpPr>
        <p:spPr>
          <a:xfrm>
            <a:off x="413238" y="2677366"/>
            <a:ext cx="6097022" cy="369332"/>
          </a:xfrm>
          <a:prstGeom prst="rect">
            <a:avLst/>
          </a:prstGeom>
          <a:noFill/>
        </p:spPr>
        <p:txBody>
          <a:bodyPr wrap="square">
            <a:spAutoFit/>
          </a:bodyPr>
          <a:lstStyle/>
          <a:p>
            <a:pPr marL="285750" indent="-285750">
              <a:buFont typeface="Arial" panose="020B0604020202020204" pitchFamily="34" charset="0"/>
              <a:buChar char="•"/>
            </a:pPr>
            <a:r>
              <a:rPr lang="en-GB" dirty="0"/>
              <a:t>Find synergies with PBC and BDF.</a:t>
            </a:r>
          </a:p>
        </p:txBody>
      </p:sp>
      <p:sp>
        <p:nvSpPr>
          <p:cNvPr id="9" name="TextBox 8">
            <a:extLst>
              <a:ext uri="{FF2B5EF4-FFF2-40B4-BE49-F238E27FC236}">
                <a16:creationId xmlns:a16="http://schemas.microsoft.com/office/drawing/2014/main" id="{4859F796-D7C7-4B27-BC58-C9E6F9E066CE}"/>
              </a:ext>
            </a:extLst>
          </p:cNvPr>
          <p:cNvSpPr txBox="1"/>
          <p:nvPr/>
        </p:nvSpPr>
        <p:spPr>
          <a:xfrm>
            <a:off x="413238" y="4129105"/>
            <a:ext cx="6097022" cy="369332"/>
          </a:xfrm>
          <a:prstGeom prst="rect">
            <a:avLst/>
          </a:prstGeom>
          <a:noFill/>
        </p:spPr>
        <p:txBody>
          <a:bodyPr wrap="square">
            <a:spAutoFit/>
          </a:bodyPr>
          <a:lstStyle/>
          <a:p>
            <a:pPr marL="285750" indent="-285750">
              <a:buFont typeface="Arial" panose="020B0604020202020204" pitchFamily="34" charset="0"/>
              <a:buChar char="•"/>
            </a:pPr>
            <a:r>
              <a:rPr lang="en-GB" dirty="0"/>
              <a:t>~500 kCHF savings</a:t>
            </a:r>
            <a:r>
              <a:rPr lang="en-US" dirty="0"/>
              <a:t>: s</a:t>
            </a:r>
            <a:r>
              <a:rPr lang="en-GB" dirty="0" err="1"/>
              <a:t>tudents</a:t>
            </a:r>
            <a:r>
              <a:rPr lang="en-GB" dirty="0"/>
              <a:t> funded by PBC.</a:t>
            </a:r>
          </a:p>
        </p:txBody>
      </p:sp>
      <p:sp>
        <p:nvSpPr>
          <p:cNvPr id="10" name="TextBox 9">
            <a:extLst>
              <a:ext uri="{FF2B5EF4-FFF2-40B4-BE49-F238E27FC236}">
                <a16:creationId xmlns:a16="http://schemas.microsoft.com/office/drawing/2014/main" id="{D76CE037-F600-429A-ABB3-5C0145A07209}"/>
              </a:ext>
            </a:extLst>
          </p:cNvPr>
          <p:cNvSpPr txBox="1"/>
          <p:nvPr/>
        </p:nvSpPr>
        <p:spPr>
          <a:xfrm>
            <a:off x="413238" y="4487459"/>
            <a:ext cx="7116754" cy="369332"/>
          </a:xfrm>
          <a:prstGeom prst="rect">
            <a:avLst/>
          </a:prstGeom>
          <a:noFill/>
        </p:spPr>
        <p:txBody>
          <a:bodyPr wrap="square">
            <a:spAutoFit/>
          </a:bodyPr>
          <a:lstStyle/>
          <a:p>
            <a:pPr marL="285750" indent="-285750">
              <a:buFont typeface="Arial" panose="020B0604020202020204" pitchFamily="34" charset="0"/>
              <a:buChar char="•"/>
            </a:pPr>
            <a:r>
              <a:rPr lang="en-GB" dirty="0"/>
              <a:t>~600 kCHF in primary lines moved to Phase 2.</a:t>
            </a:r>
          </a:p>
        </p:txBody>
      </p:sp>
      <p:sp>
        <p:nvSpPr>
          <p:cNvPr id="11" name="TextBox 10">
            <a:extLst>
              <a:ext uri="{FF2B5EF4-FFF2-40B4-BE49-F238E27FC236}">
                <a16:creationId xmlns:a16="http://schemas.microsoft.com/office/drawing/2014/main" id="{6F65AB15-DBE6-4112-B088-73A9C5308B02}"/>
              </a:ext>
            </a:extLst>
          </p:cNvPr>
          <p:cNvSpPr txBox="1"/>
          <p:nvPr/>
        </p:nvSpPr>
        <p:spPr>
          <a:xfrm>
            <a:off x="413238" y="5584536"/>
            <a:ext cx="6097022" cy="369332"/>
          </a:xfrm>
          <a:prstGeom prst="rect">
            <a:avLst/>
          </a:prstGeom>
          <a:noFill/>
        </p:spPr>
        <p:txBody>
          <a:bodyPr wrap="square">
            <a:spAutoFit/>
          </a:bodyPr>
          <a:lstStyle/>
          <a:p>
            <a:r>
              <a:rPr lang="en-US" dirty="0"/>
              <a:t>Detailed cost breakdown in spare slides.</a:t>
            </a:r>
            <a:endParaRPr lang="en-GB" dirty="0"/>
          </a:p>
        </p:txBody>
      </p:sp>
      <p:sp>
        <p:nvSpPr>
          <p:cNvPr id="12" name="TextBox 11">
            <a:extLst>
              <a:ext uri="{FF2B5EF4-FFF2-40B4-BE49-F238E27FC236}">
                <a16:creationId xmlns:a16="http://schemas.microsoft.com/office/drawing/2014/main" id="{89C90476-7251-424F-AAFD-D348348CF7A2}"/>
              </a:ext>
            </a:extLst>
          </p:cNvPr>
          <p:cNvSpPr txBox="1"/>
          <p:nvPr/>
        </p:nvSpPr>
        <p:spPr>
          <a:xfrm>
            <a:off x="413238" y="4856791"/>
            <a:ext cx="6097022" cy="369332"/>
          </a:xfrm>
          <a:prstGeom prst="rect">
            <a:avLst/>
          </a:prstGeom>
          <a:noFill/>
        </p:spPr>
        <p:txBody>
          <a:bodyPr wrap="square">
            <a:spAutoFit/>
          </a:bodyPr>
          <a:lstStyle/>
          <a:p>
            <a:pPr marL="285750" indent="-285750">
              <a:buFont typeface="Arial" panose="020B0604020202020204" pitchFamily="34" charset="0"/>
              <a:buChar char="•"/>
            </a:pPr>
            <a:r>
              <a:rPr lang="en-GB" dirty="0"/>
              <a:t>~500 kCHF in secondary lines moved to Phase 2.</a:t>
            </a:r>
          </a:p>
        </p:txBody>
      </p:sp>
      <p:sp>
        <p:nvSpPr>
          <p:cNvPr id="14" name="TextBox 13">
            <a:extLst>
              <a:ext uri="{FF2B5EF4-FFF2-40B4-BE49-F238E27FC236}">
                <a16:creationId xmlns:a16="http://schemas.microsoft.com/office/drawing/2014/main" id="{6223A186-001A-45F9-9878-1C7DDB2622D2}"/>
              </a:ext>
            </a:extLst>
          </p:cNvPr>
          <p:cNvSpPr txBox="1"/>
          <p:nvPr/>
        </p:nvSpPr>
        <p:spPr>
          <a:xfrm>
            <a:off x="413237" y="1704615"/>
            <a:ext cx="11456377" cy="646331"/>
          </a:xfrm>
          <a:prstGeom prst="rect">
            <a:avLst/>
          </a:prstGeom>
          <a:noFill/>
        </p:spPr>
        <p:txBody>
          <a:bodyPr wrap="square">
            <a:spAutoFit/>
          </a:bodyPr>
          <a:lstStyle/>
          <a:p>
            <a:pPr marL="285750" indent="-285750">
              <a:buFont typeface="Arial" panose="020B0604020202020204" pitchFamily="34" charset="0"/>
              <a:buChar char="•"/>
            </a:pPr>
            <a:r>
              <a:rPr lang="en-US" dirty="0"/>
              <a:t>Establish priorities to span consolidation and upgrade items across the three phases of NA-CONS: urgent items LS2, Phase 1 and Phase 2.</a:t>
            </a:r>
          </a:p>
        </p:txBody>
      </p:sp>
    </p:spTree>
    <p:extLst>
      <p:ext uri="{BB962C8B-B14F-4D97-AF65-F5344CB8AC3E}">
        <p14:creationId xmlns:p14="http://schemas.microsoft.com/office/powerpoint/2010/main" val="2372061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p:bldP spid="10" grpId="0"/>
      <p:bldP spid="11" grpId="0"/>
      <p:bldP spid="12"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93FAF104-EB27-4D73-AC24-5DC5EB989E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2090" y="1127401"/>
            <a:ext cx="9602197" cy="1533811"/>
          </a:xfrm>
          <a:prstGeom prst="rect">
            <a:avLst/>
          </a:prstGeom>
        </p:spPr>
      </p:pic>
      <p:sp>
        <p:nvSpPr>
          <p:cNvPr id="13" name="TextBox 12">
            <a:extLst>
              <a:ext uri="{FF2B5EF4-FFF2-40B4-BE49-F238E27FC236}">
                <a16:creationId xmlns:a16="http://schemas.microsoft.com/office/drawing/2014/main" id="{292FA2F8-A3D8-4499-92F8-AF758B9FC874}"/>
              </a:ext>
            </a:extLst>
          </p:cNvPr>
          <p:cNvSpPr txBox="1"/>
          <p:nvPr/>
        </p:nvSpPr>
        <p:spPr>
          <a:xfrm>
            <a:off x="413238" y="474785"/>
            <a:ext cx="3180551" cy="461665"/>
          </a:xfrm>
          <a:prstGeom prst="rect">
            <a:avLst/>
          </a:prstGeom>
          <a:noFill/>
        </p:spPr>
        <p:txBody>
          <a:bodyPr wrap="none" rtlCol="0">
            <a:spAutoFit/>
          </a:bodyPr>
          <a:lstStyle/>
          <a:p>
            <a:r>
              <a:rPr lang="en-US" sz="2400" dirty="0"/>
              <a:t>Timeline – primary lines</a:t>
            </a:r>
            <a:endParaRPr lang="en-GB" sz="2400" dirty="0"/>
          </a:p>
        </p:txBody>
      </p:sp>
      <p:graphicFrame>
        <p:nvGraphicFramePr>
          <p:cNvPr id="16" name="Table 15">
            <a:extLst>
              <a:ext uri="{FF2B5EF4-FFF2-40B4-BE49-F238E27FC236}">
                <a16:creationId xmlns:a16="http://schemas.microsoft.com/office/drawing/2014/main" id="{0D1F1940-455A-4EAB-9A07-4196B979CBF5}"/>
              </a:ext>
            </a:extLst>
          </p:cNvPr>
          <p:cNvGraphicFramePr>
            <a:graphicFrameLocks noGrp="1"/>
          </p:cNvGraphicFramePr>
          <p:nvPr>
            <p:extLst>
              <p:ext uri="{D42A27DB-BD31-4B8C-83A1-F6EECF244321}">
                <p14:modId xmlns:p14="http://schemas.microsoft.com/office/powerpoint/2010/main" val="2459654230"/>
              </p:ext>
            </p:extLst>
          </p:nvPr>
        </p:nvGraphicFramePr>
        <p:xfrm>
          <a:off x="181153" y="3417788"/>
          <a:ext cx="10921042" cy="640080"/>
        </p:xfrm>
        <a:graphic>
          <a:graphicData uri="http://schemas.openxmlformats.org/drawingml/2006/table">
            <a:tbl>
              <a:tblPr firstRow="1" bandRow="1">
                <a:tableStyleId>{5C22544A-7EE6-4342-B048-85BDC9FD1C3A}</a:tableStyleId>
              </a:tblPr>
              <a:tblGrid>
                <a:gridCol w="1940945">
                  <a:extLst>
                    <a:ext uri="{9D8B030D-6E8A-4147-A177-3AD203B41FA5}">
                      <a16:colId xmlns:a16="http://schemas.microsoft.com/office/drawing/2014/main" val="4082888282"/>
                    </a:ext>
                  </a:extLst>
                </a:gridCol>
                <a:gridCol w="1733910">
                  <a:extLst>
                    <a:ext uri="{9D8B030D-6E8A-4147-A177-3AD203B41FA5}">
                      <a16:colId xmlns:a16="http://schemas.microsoft.com/office/drawing/2014/main" val="2705465571"/>
                    </a:ext>
                  </a:extLst>
                </a:gridCol>
                <a:gridCol w="2518913">
                  <a:extLst>
                    <a:ext uri="{9D8B030D-6E8A-4147-A177-3AD203B41FA5}">
                      <a16:colId xmlns:a16="http://schemas.microsoft.com/office/drawing/2014/main" val="870985821"/>
                    </a:ext>
                  </a:extLst>
                </a:gridCol>
                <a:gridCol w="1759788">
                  <a:extLst>
                    <a:ext uri="{9D8B030D-6E8A-4147-A177-3AD203B41FA5}">
                      <a16:colId xmlns:a16="http://schemas.microsoft.com/office/drawing/2014/main" val="51578593"/>
                    </a:ext>
                  </a:extLst>
                </a:gridCol>
                <a:gridCol w="2967486">
                  <a:extLst>
                    <a:ext uri="{9D8B030D-6E8A-4147-A177-3AD203B41FA5}">
                      <a16:colId xmlns:a16="http://schemas.microsoft.com/office/drawing/2014/main" val="3166650050"/>
                    </a:ext>
                  </a:extLst>
                </a:gridCol>
              </a:tblGrid>
              <a:tr h="314430">
                <a:tc>
                  <a:txBody>
                    <a:bodyPr/>
                    <a:lstStyle/>
                    <a:p>
                      <a:r>
                        <a:rPr lang="en-US" b="0" dirty="0">
                          <a:solidFill>
                            <a:schemeClr val="bg1"/>
                          </a:solidFill>
                        </a:rPr>
                        <a:t>BSI, BSG, BTV, BLM for TT20, P42</a:t>
                      </a:r>
                      <a:endParaRPr lang="en-GB" b="0" dirty="0">
                        <a:solidFill>
                          <a:schemeClr val="bg1"/>
                        </a:solidFill>
                      </a:endParaRPr>
                    </a:p>
                  </a:txBody>
                  <a:tcPr>
                    <a:solidFill>
                      <a:srgbClr val="4472C4"/>
                    </a:solidFill>
                  </a:tcPr>
                </a:tc>
                <a:tc>
                  <a:txBody>
                    <a:bodyPr/>
                    <a:lstStyle/>
                    <a:p>
                      <a:endParaRPr lang="en-GB" b="0" dirty="0">
                        <a:solidFill>
                          <a:schemeClr val="tx1"/>
                        </a:solidFill>
                      </a:endParaRPr>
                    </a:p>
                  </a:txBody>
                  <a:tcPr>
                    <a:solidFill>
                      <a:srgbClr val="E9EB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Production</a:t>
                      </a:r>
                      <a:endParaRPr lang="en-GB" b="0" dirty="0">
                        <a:solidFill>
                          <a:schemeClr val="tx1"/>
                        </a:solidFill>
                      </a:endParaRPr>
                    </a:p>
                    <a:p>
                      <a:endParaRPr lang="en-GB" b="0" dirty="0">
                        <a:solidFill>
                          <a:schemeClr val="tx1"/>
                        </a:solidFill>
                      </a:endParaRPr>
                    </a:p>
                  </a:txBody>
                  <a:tcPr>
                    <a:solidFill>
                      <a:srgbClr val="E9EB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Installation</a:t>
                      </a:r>
                      <a:endParaRPr lang="en-GB" b="0" dirty="0">
                        <a:solidFill>
                          <a:schemeClr val="tx1"/>
                        </a:solidFill>
                      </a:endParaRPr>
                    </a:p>
                  </a:txBody>
                  <a:tcPr>
                    <a:solidFill>
                      <a:srgbClr val="E9EB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0" dirty="0">
                        <a:solidFill>
                          <a:schemeClr val="tx1"/>
                        </a:solidFill>
                      </a:endParaRPr>
                    </a:p>
                  </a:txBody>
                  <a:tcPr>
                    <a:solidFill>
                      <a:srgbClr val="E9EBF5"/>
                    </a:solidFill>
                  </a:tcPr>
                </a:tc>
                <a:extLst>
                  <a:ext uri="{0D108BD9-81ED-4DB2-BD59-A6C34878D82A}">
                    <a16:rowId xmlns:a16="http://schemas.microsoft.com/office/drawing/2014/main" val="1762937670"/>
                  </a:ext>
                </a:extLst>
              </a:tr>
            </a:tbl>
          </a:graphicData>
        </a:graphic>
      </p:graphicFrame>
      <p:graphicFrame>
        <p:nvGraphicFramePr>
          <p:cNvPr id="18" name="Table 17">
            <a:extLst>
              <a:ext uri="{FF2B5EF4-FFF2-40B4-BE49-F238E27FC236}">
                <a16:creationId xmlns:a16="http://schemas.microsoft.com/office/drawing/2014/main" id="{156FC860-C566-4EF2-9EB2-553FAEF2DCB5}"/>
              </a:ext>
            </a:extLst>
          </p:cNvPr>
          <p:cNvGraphicFramePr>
            <a:graphicFrameLocks noGrp="1"/>
          </p:cNvGraphicFramePr>
          <p:nvPr>
            <p:extLst>
              <p:ext uri="{D42A27DB-BD31-4B8C-83A1-F6EECF244321}">
                <p14:modId xmlns:p14="http://schemas.microsoft.com/office/powerpoint/2010/main" val="1881973662"/>
              </p:ext>
            </p:extLst>
          </p:nvPr>
        </p:nvGraphicFramePr>
        <p:xfrm>
          <a:off x="2052090" y="2861077"/>
          <a:ext cx="1786665" cy="365760"/>
        </p:xfrm>
        <a:graphic>
          <a:graphicData uri="http://schemas.openxmlformats.org/drawingml/2006/table">
            <a:tbl>
              <a:tblPr firstRow="1" bandRow="1">
                <a:tableStyleId>{5C22544A-7EE6-4342-B048-85BDC9FD1C3A}</a:tableStyleId>
              </a:tblPr>
              <a:tblGrid>
                <a:gridCol w="1786665">
                  <a:extLst>
                    <a:ext uri="{9D8B030D-6E8A-4147-A177-3AD203B41FA5}">
                      <a16:colId xmlns:a16="http://schemas.microsoft.com/office/drawing/2014/main" val="2705465571"/>
                    </a:ext>
                  </a:extLst>
                </a:gridCol>
              </a:tblGrid>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Urgent items</a:t>
                      </a:r>
                      <a:endParaRPr lang="en-GB" b="0" dirty="0">
                        <a:solidFill>
                          <a:schemeClr val="tx1"/>
                        </a:solidFill>
                      </a:endParaRPr>
                    </a:p>
                  </a:txBody>
                  <a:tcPr>
                    <a:solidFill>
                      <a:srgbClr val="CFD5EA"/>
                    </a:solidFill>
                  </a:tcPr>
                </a:tc>
                <a:extLst>
                  <a:ext uri="{0D108BD9-81ED-4DB2-BD59-A6C34878D82A}">
                    <a16:rowId xmlns:a16="http://schemas.microsoft.com/office/drawing/2014/main" val="1762937670"/>
                  </a:ext>
                </a:extLst>
              </a:tr>
            </a:tbl>
          </a:graphicData>
        </a:graphic>
      </p:graphicFrame>
      <p:graphicFrame>
        <p:nvGraphicFramePr>
          <p:cNvPr id="19" name="Table 18">
            <a:extLst>
              <a:ext uri="{FF2B5EF4-FFF2-40B4-BE49-F238E27FC236}">
                <a16:creationId xmlns:a16="http://schemas.microsoft.com/office/drawing/2014/main" id="{EBEF1180-0C46-4F4A-B9B8-957B926978B4}"/>
              </a:ext>
            </a:extLst>
          </p:cNvPr>
          <p:cNvGraphicFramePr>
            <a:graphicFrameLocks noGrp="1"/>
          </p:cNvGraphicFramePr>
          <p:nvPr>
            <p:extLst>
              <p:ext uri="{D42A27DB-BD31-4B8C-83A1-F6EECF244321}">
                <p14:modId xmlns:p14="http://schemas.microsoft.com/office/powerpoint/2010/main" val="804511183"/>
              </p:ext>
            </p:extLst>
          </p:nvPr>
        </p:nvGraphicFramePr>
        <p:xfrm>
          <a:off x="181153" y="4406378"/>
          <a:ext cx="10921041" cy="640080"/>
        </p:xfrm>
        <a:graphic>
          <a:graphicData uri="http://schemas.openxmlformats.org/drawingml/2006/table">
            <a:tbl>
              <a:tblPr firstRow="1" bandRow="1">
                <a:tableStyleId>{5C22544A-7EE6-4342-B048-85BDC9FD1C3A}</a:tableStyleId>
              </a:tblPr>
              <a:tblGrid>
                <a:gridCol w="1906439">
                  <a:extLst>
                    <a:ext uri="{9D8B030D-6E8A-4147-A177-3AD203B41FA5}">
                      <a16:colId xmlns:a16="http://schemas.microsoft.com/office/drawing/2014/main" val="3218969173"/>
                    </a:ext>
                  </a:extLst>
                </a:gridCol>
                <a:gridCol w="1742536">
                  <a:extLst>
                    <a:ext uri="{9D8B030D-6E8A-4147-A177-3AD203B41FA5}">
                      <a16:colId xmlns:a16="http://schemas.microsoft.com/office/drawing/2014/main" val="2705465571"/>
                    </a:ext>
                  </a:extLst>
                </a:gridCol>
                <a:gridCol w="1660099">
                  <a:extLst>
                    <a:ext uri="{9D8B030D-6E8A-4147-A177-3AD203B41FA5}">
                      <a16:colId xmlns:a16="http://schemas.microsoft.com/office/drawing/2014/main" val="870985821"/>
                    </a:ext>
                  </a:extLst>
                </a:gridCol>
                <a:gridCol w="1320958">
                  <a:extLst>
                    <a:ext uri="{9D8B030D-6E8A-4147-A177-3AD203B41FA5}">
                      <a16:colId xmlns:a16="http://schemas.microsoft.com/office/drawing/2014/main" val="51578593"/>
                    </a:ext>
                  </a:extLst>
                </a:gridCol>
                <a:gridCol w="1323524">
                  <a:extLst>
                    <a:ext uri="{9D8B030D-6E8A-4147-A177-3AD203B41FA5}">
                      <a16:colId xmlns:a16="http://schemas.microsoft.com/office/drawing/2014/main" val="3166650050"/>
                    </a:ext>
                  </a:extLst>
                </a:gridCol>
                <a:gridCol w="2967485">
                  <a:extLst>
                    <a:ext uri="{9D8B030D-6E8A-4147-A177-3AD203B41FA5}">
                      <a16:colId xmlns:a16="http://schemas.microsoft.com/office/drawing/2014/main" val="1958657601"/>
                    </a:ext>
                  </a:extLst>
                </a:gridCol>
              </a:tblGrid>
              <a:tr h="314430">
                <a:tc>
                  <a:txBody>
                    <a:bodyPr/>
                    <a:lstStyle/>
                    <a:p>
                      <a:r>
                        <a:rPr lang="en-US" b="0" dirty="0">
                          <a:solidFill>
                            <a:schemeClr val="bg1"/>
                          </a:solidFill>
                        </a:rPr>
                        <a:t>Fast Spill, Long. BLM</a:t>
                      </a:r>
                      <a:endParaRPr lang="en-GB" b="0" dirty="0">
                        <a:solidFill>
                          <a:schemeClr val="bg1"/>
                        </a:solidFill>
                      </a:endParaRPr>
                    </a:p>
                  </a:txBody>
                  <a:tcPr>
                    <a:solidFill>
                      <a:srgbClr val="4472C4"/>
                    </a:solidFill>
                  </a:tcPr>
                </a:tc>
                <a:tc>
                  <a:txBody>
                    <a:bodyPr/>
                    <a:lstStyle/>
                    <a:p>
                      <a:endParaRPr lang="en-GB" b="0" dirty="0">
                        <a:solidFill>
                          <a:schemeClr val="tx1"/>
                        </a:solidFill>
                      </a:endParaRPr>
                    </a:p>
                  </a:txBody>
                  <a:tcPr>
                    <a:solidFill>
                      <a:srgbClr val="CFD5E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R&amp;D</a:t>
                      </a:r>
                      <a:endParaRPr lang="en-GB" b="0" dirty="0">
                        <a:solidFill>
                          <a:schemeClr val="tx1"/>
                        </a:solidFill>
                      </a:endParaRPr>
                    </a:p>
                    <a:p>
                      <a:endParaRPr lang="en-GB" b="0" dirty="0">
                        <a:solidFill>
                          <a:schemeClr val="tx1"/>
                        </a:solidFill>
                      </a:endParaRPr>
                    </a:p>
                  </a:txBody>
                  <a:tcPr>
                    <a:solidFill>
                      <a:srgbClr val="CFD5E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Production</a:t>
                      </a:r>
                      <a:endParaRPr lang="en-GB" b="0" dirty="0">
                        <a:solidFill>
                          <a:schemeClr val="tx1"/>
                        </a:solidFill>
                      </a:endParaRPr>
                    </a:p>
                  </a:txBody>
                  <a:tcPr>
                    <a:solidFill>
                      <a:srgbClr val="CFD5E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Installation</a:t>
                      </a:r>
                      <a:endParaRPr lang="en-GB" b="0" dirty="0">
                        <a:solidFill>
                          <a:schemeClr val="tx1"/>
                        </a:solidFill>
                      </a:endParaRPr>
                    </a:p>
                  </a:txBody>
                  <a:tcPr>
                    <a:solidFill>
                      <a:srgbClr val="CFD5EA"/>
                    </a:solidFill>
                  </a:tcPr>
                </a:tc>
                <a:tc>
                  <a:txBody>
                    <a:bodyPr/>
                    <a:lstStyle/>
                    <a:p>
                      <a:endParaRPr lang="en-GB" b="0" dirty="0">
                        <a:solidFill>
                          <a:schemeClr val="tx1"/>
                        </a:solidFill>
                      </a:endParaRPr>
                    </a:p>
                  </a:txBody>
                  <a:tcPr>
                    <a:solidFill>
                      <a:srgbClr val="CFD5EA"/>
                    </a:solidFill>
                  </a:tcPr>
                </a:tc>
                <a:extLst>
                  <a:ext uri="{0D108BD9-81ED-4DB2-BD59-A6C34878D82A}">
                    <a16:rowId xmlns:a16="http://schemas.microsoft.com/office/drawing/2014/main" val="1762937670"/>
                  </a:ext>
                </a:extLst>
              </a:tr>
            </a:tbl>
          </a:graphicData>
        </a:graphic>
      </p:graphicFrame>
      <p:graphicFrame>
        <p:nvGraphicFramePr>
          <p:cNvPr id="20" name="Table 19">
            <a:extLst>
              <a:ext uri="{FF2B5EF4-FFF2-40B4-BE49-F238E27FC236}">
                <a16:creationId xmlns:a16="http://schemas.microsoft.com/office/drawing/2014/main" id="{A4BBA8BA-36BB-4175-A0EB-CA3B6DEC2B9C}"/>
              </a:ext>
            </a:extLst>
          </p:cNvPr>
          <p:cNvGraphicFramePr>
            <a:graphicFrameLocks noGrp="1"/>
          </p:cNvGraphicFramePr>
          <p:nvPr>
            <p:extLst>
              <p:ext uri="{D42A27DB-BD31-4B8C-83A1-F6EECF244321}">
                <p14:modId xmlns:p14="http://schemas.microsoft.com/office/powerpoint/2010/main" val="4116524528"/>
              </p:ext>
            </p:extLst>
          </p:nvPr>
        </p:nvGraphicFramePr>
        <p:xfrm>
          <a:off x="181154" y="5401002"/>
          <a:ext cx="10921041" cy="365760"/>
        </p:xfrm>
        <a:graphic>
          <a:graphicData uri="http://schemas.openxmlformats.org/drawingml/2006/table">
            <a:tbl>
              <a:tblPr firstRow="1" bandRow="1">
                <a:tableStyleId>{5C22544A-7EE6-4342-B048-85BDC9FD1C3A}</a:tableStyleId>
              </a:tblPr>
              <a:tblGrid>
                <a:gridCol w="1906438">
                  <a:extLst>
                    <a:ext uri="{9D8B030D-6E8A-4147-A177-3AD203B41FA5}">
                      <a16:colId xmlns:a16="http://schemas.microsoft.com/office/drawing/2014/main" val="4082888282"/>
                    </a:ext>
                  </a:extLst>
                </a:gridCol>
                <a:gridCol w="6047117">
                  <a:extLst>
                    <a:ext uri="{9D8B030D-6E8A-4147-A177-3AD203B41FA5}">
                      <a16:colId xmlns:a16="http://schemas.microsoft.com/office/drawing/2014/main" val="2705465571"/>
                    </a:ext>
                  </a:extLst>
                </a:gridCol>
                <a:gridCol w="1751163">
                  <a:extLst>
                    <a:ext uri="{9D8B030D-6E8A-4147-A177-3AD203B41FA5}">
                      <a16:colId xmlns:a16="http://schemas.microsoft.com/office/drawing/2014/main" val="3166650050"/>
                    </a:ext>
                  </a:extLst>
                </a:gridCol>
                <a:gridCol w="1216323">
                  <a:extLst>
                    <a:ext uri="{9D8B030D-6E8A-4147-A177-3AD203B41FA5}">
                      <a16:colId xmlns:a16="http://schemas.microsoft.com/office/drawing/2014/main" val="1958657601"/>
                    </a:ext>
                  </a:extLst>
                </a:gridCol>
              </a:tblGrid>
              <a:tr h="314430">
                <a:tc>
                  <a:txBody>
                    <a:bodyPr/>
                    <a:lstStyle/>
                    <a:p>
                      <a:r>
                        <a:rPr lang="en-US" b="0" dirty="0">
                          <a:solidFill>
                            <a:schemeClr val="bg1"/>
                          </a:solidFill>
                        </a:rPr>
                        <a:t>BSG for LSS2, T2</a:t>
                      </a:r>
                      <a:endParaRPr lang="en-GB" b="0" dirty="0">
                        <a:solidFill>
                          <a:schemeClr val="bg1"/>
                        </a:solidFill>
                      </a:endParaRPr>
                    </a:p>
                  </a:txBody>
                  <a:tcPr>
                    <a:solidFill>
                      <a:srgbClr val="4472C4"/>
                    </a:solidFill>
                  </a:tcPr>
                </a:tc>
                <a:tc>
                  <a:txBody>
                    <a:bodyPr/>
                    <a:lstStyle/>
                    <a:p>
                      <a:endParaRPr lang="en-GB" b="0" dirty="0">
                        <a:solidFill>
                          <a:schemeClr val="tx1"/>
                        </a:solidFill>
                      </a:endParaRPr>
                    </a:p>
                  </a:txBody>
                  <a:tcPr>
                    <a:solidFill>
                      <a:srgbClr val="E9EB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Production</a:t>
                      </a:r>
                      <a:endParaRPr lang="en-GB" b="0" dirty="0">
                        <a:solidFill>
                          <a:schemeClr val="tx1"/>
                        </a:solidFill>
                      </a:endParaRPr>
                    </a:p>
                  </a:txBody>
                  <a:tcPr>
                    <a:solidFill>
                      <a:srgbClr val="E9EB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Installation</a:t>
                      </a:r>
                      <a:endParaRPr lang="en-GB" b="0" dirty="0">
                        <a:solidFill>
                          <a:schemeClr val="tx1"/>
                        </a:solidFill>
                      </a:endParaRPr>
                    </a:p>
                  </a:txBody>
                  <a:tcPr>
                    <a:solidFill>
                      <a:srgbClr val="E9EBF5"/>
                    </a:solidFill>
                  </a:tcPr>
                </a:tc>
                <a:extLst>
                  <a:ext uri="{0D108BD9-81ED-4DB2-BD59-A6C34878D82A}">
                    <a16:rowId xmlns:a16="http://schemas.microsoft.com/office/drawing/2014/main" val="1762937670"/>
                  </a:ext>
                </a:extLst>
              </a:tr>
            </a:tbl>
          </a:graphicData>
        </a:graphic>
      </p:graphicFrame>
    </p:spTree>
    <p:extLst>
      <p:ext uri="{BB962C8B-B14F-4D97-AF65-F5344CB8AC3E}">
        <p14:creationId xmlns:p14="http://schemas.microsoft.com/office/powerpoint/2010/main" val="1079968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93FAF104-EB27-4D73-AC24-5DC5EB989E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2090" y="1137410"/>
            <a:ext cx="9602197" cy="1533811"/>
          </a:xfrm>
          <a:prstGeom prst="rect">
            <a:avLst/>
          </a:prstGeom>
        </p:spPr>
      </p:pic>
      <p:sp>
        <p:nvSpPr>
          <p:cNvPr id="13" name="TextBox 12">
            <a:extLst>
              <a:ext uri="{FF2B5EF4-FFF2-40B4-BE49-F238E27FC236}">
                <a16:creationId xmlns:a16="http://schemas.microsoft.com/office/drawing/2014/main" id="{292FA2F8-A3D8-4499-92F8-AF758B9FC874}"/>
              </a:ext>
            </a:extLst>
          </p:cNvPr>
          <p:cNvSpPr txBox="1"/>
          <p:nvPr/>
        </p:nvSpPr>
        <p:spPr>
          <a:xfrm>
            <a:off x="413238" y="474785"/>
            <a:ext cx="3482556" cy="461665"/>
          </a:xfrm>
          <a:prstGeom prst="rect">
            <a:avLst/>
          </a:prstGeom>
          <a:noFill/>
        </p:spPr>
        <p:txBody>
          <a:bodyPr wrap="none" rtlCol="0">
            <a:spAutoFit/>
          </a:bodyPr>
          <a:lstStyle/>
          <a:p>
            <a:r>
              <a:rPr lang="en-US" sz="2400" dirty="0"/>
              <a:t>Timeline – secondary lines</a:t>
            </a:r>
            <a:endParaRPr lang="en-GB" sz="2400" dirty="0"/>
          </a:p>
        </p:txBody>
      </p:sp>
      <p:graphicFrame>
        <p:nvGraphicFramePr>
          <p:cNvPr id="16" name="Table 15">
            <a:extLst>
              <a:ext uri="{FF2B5EF4-FFF2-40B4-BE49-F238E27FC236}">
                <a16:creationId xmlns:a16="http://schemas.microsoft.com/office/drawing/2014/main" id="{0D1F1940-455A-4EAB-9A07-4196B979CBF5}"/>
              </a:ext>
            </a:extLst>
          </p:cNvPr>
          <p:cNvGraphicFramePr>
            <a:graphicFrameLocks noGrp="1"/>
          </p:cNvGraphicFramePr>
          <p:nvPr>
            <p:extLst>
              <p:ext uri="{D42A27DB-BD31-4B8C-83A1-F6EECF244321}">
                <p14:modId xmlns:p14="http://schemas.microsoft.com/office/powerpoint/2010/main" val="2350488608"/>
              </p:ext>
            </p:extLst>
          </p:nvPr>
        </p:nvGraphicFramePr>
        <p:xfrm>
          <a:off x="215659" y="2788920"/>
          <a:ext cx="10921043" cy="914400"/>
        </p:xfrm>
        <a:graphic>
          <a:graphicData uri="http://schemas.openxmlformats.org/drawingml/2006/table">
            <a:tbl>
              <a:tblPr firstRow="1" bandRow="1">
                <a:tableStyleId>{5C22544A-7EE6-4342-B048-85BDC9FD1C3A}</a:tableStyleId>
              </a:tblPr>
              <a:tblGrid>
                <a:gridCol w="1889186">
                  <a:extLst>
                    <a:ext uri="{9D8B030D-6E8A-4147-A177-3AD203B41FA5}">
                      <a16:colId xmlns:a16="http://schemas.microsoft.com/office/drawing/2014/main" val="4082888282"/>
                    </a:ext>
                  </a:extLst>
                </a:gridCol>
                <a:gridCol w="1751162">
                  <a:extLst>
                    <a:ext uri="{9D8B030D-6E8A-4147-A177-3AD203B41FA5}">
                      <a16:colId xmlns:a16="http://schemas.microsoft.com/office/drawing/2014/main" val="2705465571"/>
                    </a:ext>
                  </a:extLst>
                </a:gridCol>
                <a:gridCol w="1846053">
                  <a:extLst>
                    <a:ext uri="{9D8B030D-6E8A-4147-A177-3AD203B41FA5}">
                      <a16:colId xmlns:a16="http://schemas.microsoft.com/office/drawing/2014/main" val="870985821"/>
                    </a:ext>
                  </a:extLst>
                </a:gridCol>
                <a:gridCol w="1457864">
                  <a:extLst>
                    <a:ext uri="{9D8B030D-6E8A-4147-A177-3AD203B41FA5}">
                      <a16:colId xmlns:a16="http://schemas.microsoft.com/office/drawing/2014/main" val="2597258225"/>
                    </a:ext>
                  </a:extLst>
                </a:gridCol>
                <a:gridCol w="1017917">
                  <a:extLst>
                    <a:ext uri="{9D8B030D-6E8A-4147-A177-3AD203B41FA5}">
                      <a16:colId xmlns:a16="http://schemas.microsoft.com/office/drawing/2014/main" val="51578593"/>
                    </a:ext>
                  </a:extLst>
                </a:gridCol>
                <a:gridCol w="2958861">
                  <a:extLst>
                    <a:ext uri="{9D8B030D-6E8A-4147-A177-3AD203B41FA5}">
                      <a16:colId xmlns:a16="http://schemas.microsoft.com/office/drawing/2014/main" val="3166650050"/>
                    </a:ext>
                  </a:extLst>
                </a:gridCol>
              </a:tblGrid>
              <a:tr h="314430">
                <a:tc>
                  <a:txBody>
                    <a:bodyPr/>
                    <a:lstStyle/>
                    <a:p>
                      <a:r>
                        <a:rPr lang="en-US" b="0" dirty="0">
                          <a:solidFill>
                            <a:schemeClr val="bg1"/>
                          </a:solidFill>
                        </a:rPr>
                        <a:t>- Electronics renovation</a:t>
                      </a:r>
                    </a:p>
                    <a:p>
                      <a:r>
                        <a:rPr lang="en-US" b="0" dirty="0">
                          <a:solidFill>
                            <a:schemeClr val="bg1"/>
                          </a:solidFill>
                        </a:rPr>
                        <a:t>- Rad-hard profile</a:t>
                      </a:r>
                      <a:endParaRPr lang="en-GB" b="0" dirty="0">
                        <a:solidFill>
                          <a:schemeClr val="bg1"/>
                        </a:solidFill>
                      </a:endParaRPr>
                    </a:p>
                  </a:txBody>
                  <a:tcPr>
                    <a:solidFill>
                      <a:srgbClr val="4472C4"/>
                    </a:solidFill>
                  </a:tcPr>
                </a:tc>
                <a:tc>
                  <a:txBody>
                    <a:bodyPr/>
                    <a:lstStyle/>
                    <a:p>
                      <a:endParaRPr lang="en-GB" b="0" dirty="0">
                        <a:solidFill>
                          <a:schemeClr val="tx1"/>
                        </a:solidFill>
                      </a:endParaRPr>
                    </a:p>
                  </a:txBody>
                  <a:tcPr>
                    <a:solidFill>
                      <a:srgbClr val="E9EB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R&amp;D – prototyping</a:t>
                      </a:r>
                      <a:endParaRPr lang="en-GB" b="0" dirty="0">
                        <a:solidFill>
                          <a:schemeClr val="tx1"/>
                        </a:solidFill>
                      </a:endParaRPr>
                    </a:p>
                  </a:txBody>
                  <a:tcPr>
                    <a:solidFill>
                      <a:srgbClr val="E9EBF5"/>
                    </a:solidFill>
                  </a:tcPr>
                </a:tc>
                <a:tc>
                  <a:txBody>
                    <a:bodyPr/>
                    <a:lstStyle/>
                    <a:p>
                      <a:r>
                        <a:rPr lang="en-US" b="0" dirty="0">
                          <a:solidFill>
                            <a:schemeClr val="tx1"/>
                          </a:solidFill>
                        </a:rPr>
                        <a:t>Production</a:t>
                      </a:r>
                      <a:endParaRPr lang="en-GB" b="0" dirty="0">
                        <a:solidFill>
                          <a:schemeClr val="tx1"/>
                        </a:solidFill>
                      </a:endParaRPr>
                    </a:p>
                  </a:txBody>
                  <a:tcPr>
                    <a:solidFill>
                      <a:srgbClr val="E9EB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Install.</a:t>
                      </a:r>
                      <a:endParaRPr lang="en-GB" b="0" dirty="0">
                        <a:solidFill>
                          <a:schemeClr val="tx1"/>
                        </a:solidFill>
                      </a:endParaRPr>
                    </a:p>
                  </a:txBody>
                  <a:tcPr>
                    <a:solidFill>
                      <a:srgbClr val="E9EB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0" dirty="0">
                        <a:solidFill>
                          <a:schemeClr val="tx1"/>
                        </a:solidFill>
                      </a:endParaRPr>
                    </a:p>
                  </a:txBody>
                  <a:tcPr>
                    <a:solidFill>
                      <a:srgbClr val="E9EBF5"/>
                    </a:solidFill>
                  </a:tcPr>
                </a:tc>
                <a:extLst>
                  <a:ext uri="{0D108BD9-81ED-4DB2-BD59-A6C34878D82A}">
                    <a16:rowId xmlns:a16="http://schemas.microsoft.com/office/drawing/2014/main" val="1762937670"/>
                  </a:ext>
                </a:extLst>
              </a:tr>
            </a:tbl>
          </a:graphicData>
        </a:graphic>
      </p:graphicFrame>
      <p:graphicFrame>
        <p:nvGraphicFramePr>
          <p:cNvPr id="19" name="Table 18">
            <a:extLst>
              <a:ext uri="{FF2B5EF4-FFF2-40B4-BE49-F238E27FC236}">
                <a16:creationId xmlns:a16="http://schemas.microsoft.com/office/drawing/2014/main" id="{EBEF1180-0C46-4F4A-B9B8-957B926978B4}"/>
              </a:ext>
            </a:extLst>
          </p:cNvPr>
          <p:cNvGraphicFramePr>
            <a:graphicFrameLocks noGrp="1"/>
          </p:cNvGraphicFramePr>
          <p:nvPr>
            <p:extLst>
              <p:ext uri="{D42A27DB-BD31-4B8C-83A1-F6EECF244321}">
                <p14:modId xmlns:p14="http://schemas.microsoft.com/office/powerpoint/2010/main" val="3224116519"/>
              </p:ext>
            </p:extLst>
          </p:nvPr>
        </p:nvGraphicFramePr>
        <p:xfrm>
          <a:off x="215654" y="3822834"/>
          <a:ext cx="10921041" cy="365760"/>
        </p:xfrm>
        <a:graphic>
          <a:graphicData uri="http://schemas.openxmlformats.org/drawingml/2006/table">
            <a:tbl>
              <a:tblPr firstRow="1" bandRow="1">
                <a:tableStyleId>{5C22544A-7EE6-4342-B048-85BDC9FD1C3A}</a:tableStyleId>
              </a:tblPr>
              <a:tblGrid>
                <a:gridCol w="1906439">
                  <a:extLst>
                    <a:ext uri="{9D8B030D-6E8A-4147-A177-3AD203B41FA5}">
                      <a16:colId xmlns:a16="http://schemas.microsoft.com/office/drawing/2014/main" val="3218969173"/>
                    </a:ext>
                  </a:extLst>
                </a:gridCol>
                <a:gridCol w="1725283">
                  <a:extLst>
                    <a:ext uri="{9D8B030D-6E8A-4147-A177-3AD203B41FA5}">
                      <a16:colId xmlns:a16="http://schemas.microsoft.com/office/drawing/2014/main" val="2705465571"/>
                    </a:ext>
                  </a:extLst>
                </a:gridCol>
                <a:gridCol w="1871937">
                  <a:extLst>
                    <a:ext uri="{9D8B030D-6E8A-4147-A177-3AD203B41FA5}">
                      <a16:colId xmlns:a16="http://schemas.microsoft.com/office/drawing/2014/main" val="870985821"/>
                    </a:ext>
                  </a:extLst>
                </a:gridCol>
                <a:gridCol w="1449238">
                  <a:extLst>
                    <a:ext uri="{9D8B030D-6E8A-4147-A177-3AD203B41FA5}">
                      <a16:colId xmlns:a16="http://schemas.microsoft.com/office/drawing/2014/main" val="51578593"/>
                    </a:ext>
                  </a:extLst>
                </a:gridCol>
                <a:gridCol w="1000659">
                  <a:extLst>
                    <a:ext uri="{9D8B030D-6E8A-4147-A177-3AD203B41FA5}">
                      <a16:colId xmlns:a16="http://schemas.microsoft.com/office/drawing/2014/main" val="3166650050"/>
                    </a:ext>
                  </a:extLst>
                </a:gridCol>
                <a:gridCol w="2967485">
                  <a:extLst>
                    <a:ext uri="{9D8B030D-6E8A-4147-A177-3AD203B41FA5}">
                      <a16:colId xmlns:a16="http://schemas.microsoft.com/office/drawing/2014/main" val="1958657601"/>
                    </a:ext>
                  </a:extLst>
                </a:gridCol>
              </a:tblGrid>
              <a:tr h="314430">
                <a:tc>
                  <a:txBody>
                    <a:bodyPr/>
                    <a:lstStyle/>
                    <a:p>
                      <a:r>
                        <a:rPr lang="en-US" b="0" dirty="0">
                          <a:solidFill>
                            <a:schemeClr val="bg1"/>
                          </a:solidFill>
                        </a:rPr>
                        <a:t>XBPF – 15 units</a:t>
                      </a:r>
                      <a:endParaRPr lang="en-GB" b="0" dirty="0">
                        <a:solidFill>
                          <a:schemeClr val="bg1"/>
                        </a:solidFill>
                      </a:endParaRPr>
                    </a:p>
                  </a:txBody>
                  <a:tcPr>
                    <a:solidFill>
                      <a:srgbClr val="4472C4"/>
                    </a:solidFill>
                  </a:tcPr>
                </a:tc>
                <a:tc>
                  <a:txBody>
                    <a:bodyPr/>
                    <a:lstStyle/>
                    <a:p>
                      <a:endParaRPr lang="en-GB" b="0" dirty="0">
                        <a:solidFill>
                          <a:schemeClr val="tx1"/>
                        </a:solidFill>
                      </a:endParaRPr>
                    </a:p>
                  </a:txBody>
                  <a:tcPr>
                    <a:solidFill>
                      <a:srgbClr val="CFD5E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Prototyping</a:t>
                      </a:r>
                      <a:endParaRPr lang="en-GB" b="0" dirty="0">
                        <a:solidFill>
                          <a:schemeClr val="tx1"/>
                        </a:solidFill>
                      </a:endParaRPr>
                    </a:p>
                  </a:txBody>
                  <a:tcPr>
                    <a:solidFill>
                      <a:srgbClr val="CFD5E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Production</a:t>
                      </a:r>
                      <a:endParaRPr lang="en-GB" b="0" dirty="0">
                        <a:solidFill>
                          <a:schemeClr val="tx1"/>
                        </a:solidFill>
                      </a:endParaRPr>
                    </a:p>
                  </a:txBody>
                  <a:tcPr>
                    <a:solidFill>
                      <a:srgbClr val="CFD5E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Install.</a:t>
                      </a:r>
                      <a:endParaRPr lang="en-GB" b="0" dirty="0">
                        <a:solidFill>
                          <a:schemeClr val="tx1"/>
                        </a:solidFill>
                      </a:endParaRPr>
                    </a:p>
                  </a:txBody>
                  <a:tcPr>
                    <a:solidFill>
                      <a:srgbClr val="CFD5EA"/>
                    </a:solidFill>
                  </a:tcPr>
                </a:tc>
                <a:tc>
                  <a:txBody>
                    <a:bodyPr/>
                    <a:lstStyle/>
                    <a:p>
                      <a:endParaRPr lang="en-GB" b="0" dirty="0">
                        <a:solidFill>
                          <a:schemeClr val="tx1"/>
                        </a:solidFill>
                      </a:endParaRPr>
                    </a:p>
                  </a:txBody>
                  <a:tcPr>
                    <a:solidFill>
                      <a:srgbClr val="CFD5EA"/>
                    </a:solidFill>
                  </a:tcPr>
                </a:tc>
                <a:extLst>
                  <a:ext uri="{0D108BD9-81ED-4DB2-BD59-A6C34878D82A}">
                    <a16:rowId xmlns:a16="http://schemas.microsoft.com/office/drawing/2014/main" val="1762937670"/>
                  </a:ext>
                </a:extLst>
              </a:tr>
            </a:tbl>
          </a:graphicData>
        </a:graphic>
      </p:graphicFrame>
      <p:graphicFrame>
        <p:nvGraphicFramePr>
          <p:cNvPr id="9" name="Table 8">
            <a:extLst>
              <a:ext uri="{FF2B5EF4-FFF2-40B4-BE49-F238E27FC236}">
                <a16:creationId xmlns:a16="http://schemas.microsoft.com/office/drawing/2014/main" id="{5B8FD627-905B-4989-AEB3-408A368CEFC3}"/>
              </a:ext>
            </a:extLst>
          </p:cNvPr>
          <p:cNvGraphicFramePr>
            <a:graphicFrameLocks noGrp="1"/>
          </p:cNvGraphicFramePr>
          <p:nvPr>
            <p:extLst>
              <p:ext uri="{D42A27DB-BD31-4B8C-83A1-F6EECF244321}">
                <p14:modId xmlns:p14="http://schemas.microsoft.com/office/powerpoint/2010/main" val="18805548"/>
              </p:ext>
            </p:extLst>
          </p:nvPr>
        </p:nvGraphicFramePr>
        <p:xfrm>
          <a:off x="215654" y="4319810"/>
          <a:ext cx="10921041" cy="640080"/>
        </p:xfrm>
        <a:graphic>
          <a:graphicData uri="http://schemas.openxmlformats.org/drawingml/2006/table">
            <a:tbl>
              <a:tblPr firstRow="1" bandRow="1">
                <a:tableStyleId>{5C22544A-7EE6-4342-B048-85BDC9FD1C3A}</a:tableStyleId>
              </a:tblPr>
              <a:tblGrid>
                <a:gridCol w="1906438">
                  <a:extLst>
                    <a:ext uri="{9D8B030D-6E8A-4147-A177-3AD203B41FA5}">
                      <a16:colId xmlns:a16="http://schemas.microsoft.com/office/drawing/2014/main" val="4082888282"/>
                    </a:ext>
                  </a:extLst>
                </a:gridCol>
                <a:gridCol w="6081626">
                  <a:extLst>
                    <a:ext uri="{9D8B030D-6E8A-4147-A177-3AD203B41FA5}">
                      <a16:colId xmlns:a16="http://schemas.microsoft.com/office/drawing/2014/main" val="2705465571"/>
                    </a:ext>
                  </a:extLst>
                </a:gridCol>
                <a:gridCol w="1811550">
                  <a:extLst>
                    <a:ext uri="{9D8B030D-6E8A-4147-A177-3AD203B41FA5}">
                      <a16:colId xmlns:a16="http://schemas.microsoft.com/office/drawing/2014/main" val="3166650050"/>
                    </a:ext>
                  </a:extLst>
                </a:gridCol>
                <a:gridCol w="1121427">
                  <a:extLst>
                    <a:ext uri="{9D8B030D-6E8A-4147-A177-3AD203B41FA5}">
                      <a16:colId xmlns:a16="http://schemas.microsoft.com/office/drawing/2014/main" val="1958657601"/>
                    </a:ext>
                  </a:extLst>
                </a:gridCol>
              </a:tblGrid>
              <a:tr h="314430">
                <a:tc>
                  <a:txBody>
                    <a:bodyPr/>
                    <a:lstStyle/>
                    <a:p>
                      <a:r>
                        <a:rPr lang="en-US" b="0" dirty="0">
                          <a:solidFill>
                            <a:schemeClr val="bg1"/>
                          </a:solidFill>
                        </a:rPr>
                        <a:t>Consolidation XSCI/CEDAR/XCET</a:t>
                      </a:r>
                      <a:endParaRPr lang="en-GB" b="0" dirty="0">
                        <a:solidFill>
                          <a:schemeClr val="bg1"/>
                        </a:solidFill>
                      </a:endParaRPr>
                    </a:p>
                  </a:txBody>
                  <a:tcPr>
                    <a:solidFill>
                      <a:srgbClr val="4472C4"/>
                    </a:solidFill>
                  </a:tcPr>
                </a:tc>
                <a:tc>
                  <a:txBody>
                    <a:bodyPr/>
                    <a:lstStyle/>
                    <a:p>
                      <a:endParaRPr lang="en-GB" b="0" dirty="0">
                        <a:solidFill>
                          <a:schemeClr val="tx1"/>
                        </a:solidFill>
                      </a:endParaRPr>
                    </a:p>
                  </a:txBody>
                  <a:tcPr>
                    <a:solidFill>
                      <a:srgbClr val="CFD5E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Production</a:t>
                      </a:r>
                      <a:endParaRPr lang="en-GB" b="0" dirty="0">
                        <a:solidFill>
                          <a:schemeClr val="tx1"/>
                        </a:solidFill>
                      </a:endParaRPr>
                    </a:p>
                  </a:txBody>
                  <a:tcPr>
                    <a:solidFill>
                      <a:srgbClr val="CFD5E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Install.</a:t>
                      </a:r>
                      <a:endParaRPr lang="en-GB" b="0" dirty="0">
                        <a:solidFill>
                          <a:schemeClr val="tx1"/>
                        </a:solidFill>
                      </a:endParaRPr>
                    </a:p>
                  </a:txBody>
                  <a:tcPr>
                    <a:solidFill>
                      <a:srgbClr val="CFD5EA"/>
                    </a:solidFill>
                  </a:tcPr>
                </a:tc>
                <a:extLst>
                  <a:ext uri="{0D108BD9-81ED-4DB2-BD59-A6C34878D82A}">
                    <a16:rowId xmlns:a16="http://schemas.microsoft.com/office/drawing/2014/main" val="1762937670"/>
                  </a:ext>
                </a:extLst>
              </a:tr>
            </a:tbl>
          </a:graphicData>
        </a:graphic>
      </p:graphicFrame>
      <p:graphicFrame>
        <p:nvGraphicFramePr>
          <p:cNvPr id="10" name="Table 9">
            <a:extLst>
              <a:ext uri="{FF2B5EF4-FFF2-40B4-BE49-F238E27FC236}">
                <a16:creationId xmlns:a16="http://schemas.microsoft.com/office/drawing/2014/main" id="{CEBEF509-D8B2-4DDD-BF97-C3B0B9794ABC}"/>
              </a:ext>
            </a:extLst>
          </p:cNvPr>
          <p:cNvGraphicFramePr>
            <a:graphicFrameLocks noGrp="1"/>
          </p:cNvGraphicFramePr>
          <p:nvPr>
            <p:extLst>
              <p:ext uri="{D42A27DB-BD31-4B8C-83A1-F6EECF244321}">
                <p14:modId xmlns:p14="http://schemas.microsoft.com/office/powerpoint/2010/main" val="2193363242"/>
              </p:ext>
            </p:extLst>
          </p:nvPr>
        </p:nvGraphicFramePr>
        <p:xfrm>
          <a:off x="215654" y="5104623"/>
          <a:ext cx="10921041" cy="365760"/>
        </p:xfrm>
        <a:graphic>
          <a:graphicData uri="http://schemas.openxmlformats.org/drawingml/2006/table">
            <a:tbl>
              <a:tblPr firstRow="1" bandRow="1">
                <a:tableStyleId>{5C22544A-7EE6-4342-B048-85BDC9FD1C3A}</a:tableStyleId>
              </a:tblPr>
              <a:tblGrid>
                <a:gridCol w="1906438">
                  <a:extLst>
                    <a:ext uri="{9D8B030D-6E8A-4147-A177-3AD203B41FA5}">
                      <a16:colId xmlns:a16="http://schemas.microsoft.com/office/drawing/2014/main" val="4082888282"/>
                    </a:ext>
                  </a:extLst>
                </a:gridCol>
                <a:gridCol w="6081626">
                  <a:extLst>
                    <a:ext uri="{9D8B030D-6E8A-4147-A177-3AD203B41FA5}">
                      <a16:colId xmlns:a16="http://schemas.microsoft.com/office/drawing/2014/main" val="2705465571"/>
                    </a:ext>
                  </a:extLst>
                </a:gridCol>
                <a:gridCol w="2096222">
                  <a:extLst>
                    <a:ext uri="{9D8B030D-6E8A-4147-A177-3AD203B41FA5}">
                      <a16:colId xmlns:a16="http://schemas.microsoft.com/office/drawing/2014/main" val="3166650050"/>
                    </a:ext>
                  </a:extLst>
                </a:gridCol>
                <a:gridCol w="836755">
                  <a:extLst>
                    <a:ext uri="{9D8B030D-6E8A-4147-A177-3AD203B41FA5}">
                      <a16:colId xmlns:a16="http://schemas.microsoft.com/office/drawing/2014/main" val="1958657601"/>
                    </a:ext>
                  </a:extLst>
                </a:gridCol>
              </a:tblGrid>
              <a:tr h="314430">
                <a:tc>
                  <a:txBody>
                    <a:bodyPr/>
                    <a:lstStyle/>
                    <a:p>
                      <a:r>
                        <a:rPr lang="en-US" b="0" dirty="0">
                          <a:solidFill>
                            <a:schemeClr val="bg1"/>
                          </a:solidFill>
                        </a:rPr>
                        <a:t>XBPF – 50 units</a:t>
                      </a:r>
                      <a:endParaRPr lang="en-GB" b="0" dirty="0">
                        <a:solidFill>
                          <a:schemeClr val="bg1"/>
                        </a:solidFill>
                      </a:endParaRPr>
                    </a:p>
                  </a:txBody>
                  <a:tcPr>
                    <a:solidFill>
                      <a:srgbClr val="4472C4"/>
                    </a:solidFill>
                  </a:tcPr>
                </a:tc>
                <a:tc>
                  <a:txBody>
                    <a:bodyPr/>
                    <a:lstStyle/>
                    <a:p>
                      <a:endParaRPr lang="en-GB" b="0" dirty="0">
                        <a:solidFill>
                          <a:schemeClr val="tx1"/>
                        </a:solidFill>
                      </a:endParaRPr>
                    </a:p>
                  </a:txBody>
                  <a:tcPr>
                    <a:solidFill>
                      <a:srgbClr val="E9EB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Production</a:t>
                      </a:r>
                      <a:endParaRPr lang="en-GB" b="0" dirty="0">
                        <a:solidFill>
                          <a:schemeClr val="tx1"/>
                        </a:solidFill>
                      </a:endParaRPr>
                    </a:p>
                  </a:txBody>
                  <a:tcPr>
                    <a:solidFill>
                      <a:srgbClr val="E9EB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Install.</a:t>
                      </a:r>
                      <a:endParaRPr lang="en-GB" b="0" dirty="0">
                        <a:solidFill>
                          <a:schemeClr val="tx1"/>
                        </a:solidFill>
                      </a:endParaRPr>
                    </a:p>
                  </a:txBody>
                  <a:tcPr>
                    <a:solidFill>
                      <a:srgbClr val="E9EBF5"/>
                    </a:solidFill>
                  </a:tcPr>
                </a:tc>
                <a:extLst>
                  <a:ext uri="{0D108BD9-81ED-4DB2-BD59-A6C34878D82A}">
                    <a16:rowId xmlns:a16="http://schemas.microsoft.com/office/drawing/2014/main" val="1762937670"/>
                  </a:ext>
                </a:extLst>
              </a:tr>
            </a:tbl>
          </a:graphicData>
        </a:graphic>
      </p:graphicFrame>
      <p:graphicFrame>
        <p:nvGraphicFramePr>
          <p:cNvPr id="11" name="Table 10">
            <a:extLst>
              <a:ext uri="{FF2B5EF4-FFF2-40B4-BE49-F238E27FC236}">
                <a16:creationId xmlns:a16="http://schemas.microsoft.com/office/drawing/2014/main" id="{3AB55C56-BE9A-4E2F-88CB-EF23CC1ED951}"/>
              </a:ext>
            </a:extLst>
          </p:cNvPr>
          <p:cNvGraphicFramePr>
            <a:graphicFrameLocks noGrp="1"/>
          </p:cNvGraphicFramePr>
          <p:nvPr>
            <p:extLst>
              <p:ext uri="{D42A27DB-BD31-4B8C-83A1-F6EECF244321}">
                <p14:modId xmlns:p14="http://schemas.microsoft.com/office/powerpoint/2010/main" val="2577479648"/>
              </p:ext>
            </p:extLst>
          </p:nvPr>
        </p:nvGraphicFramePr>
        <p:xfrm>
          <a:off x="215654" y="5588082"/>
          <a:ext cx="10921042" cy="914400"/>
        </p:xfrm>
        <a:graphic>
          <a:graphicData uri="http://schemas.openxmlformats.org/drawingml/2006/table">
            <a:tbl>
              <a:tblPr firstRow="1" bandRow="1">
                <a:tableStyleId>{5C22544A-7EE6-4342-B048-85BDC9FD1C3A}</a:tableStyleId>
              </a:tblPr>
              <a:tblGrid>
                <a:gridCol w="1897816">
                  <a:extLst>
                    <a:ext uri="{9D8B030D-6E8A-4147-A177-3AD203B41FA5}">
                      <a16:colId xmlns:a16="http://schemas.microsoft.com/office/drawing/2014/main" val="4082888282"/>
                    </a:ext>
                  </a:extLst>
                </a:gridCol>
                <a:gridCol w="6081622">
                  <a:extLst>
                    <a:ext uri="{9D8B030D-6E8A-4147-A177-3AD203B41FA5}">
                      <a16:colId xmlns:a16="http://schemas.microsoft.com/office/drawing/2014/main" val="2705465571"/>
                    </a:ext>
                  </a:extLst>
                </a:gridCol>
                <a:gridCol w="1095555">
                  <a:extLst>
                    <a:ext uri="{9D8B030D-6E8A-4147-A177-3AD203B41FA5}">
                      <a16:colId xmlns:a16="http://schemas.microsoft.com/office/drawing/2014/main" val="3166650050"/>
                    </a:ext>
                  </a:extLst>
                </a:gridCol>
                <a:gridCol w="1009291">
                  <a:extLst>
                    <a:ext uri="{9D8B030D-6E8A-4147-A177-3AD203B41FA5}">
                      <a16:colId xmlns:a16="http://schemas.microsoft.com/office/drawing/2014/main" val="3871940076"/>
                    </a:ext>
                  </a:extLst>
                </a:gridCol>
                <a:gridCol w="836758">
                  <a:extLst>
                    <a:ext uri="{9D8B030D-6E8A-4147-A177-3AD203B41FA5}">
                      <a16:colId xmlns:a16="http://schemas.microsoft.com/office/drawing/2014/main" val="1958657601"/>
                    </a:ext>
                  </a:extLst>
                </a:gridCol>
              </a:tblGrid>
              <a:tr h="314430">
                <a:tc>
                  <a:txBody>
                    <a:bodyPr/>
                    <a:lstStyle/>
                    <a:p>
                      <a:r>
                        <a:rPr lang="en-US" b="0" dirty="0">
                          <a:solidFill>
                            <a:schemeClr val="bg1"/>
                          </a:solidFill>
                        </a:rPr>
                        <a:t>- Heavy ion profile</a:t>
                      </a:r>
                    </a:p>
                    <a:p>
                      <a:r>
                        <a:rPr lang="en-US" b="0" dirty="0">
                          <a:solidFill>
                            <a:schemeClr val="bg1"/>
                          </a:solidFill>
                        </a:rPr>
                        <a:t>- XCET/CEDAR upgrade</a:t>
                      </a:r>
                      <a:endParaRPr lang="en-GB" b="0" dirty="0">
                        <a:solidFill>
                          <a:schemeClr val="bg1"/>
                        </a:solidFill>
                      </a:endParaRPr>
                    </a:p>
                  </a:txBody>
                  <a:tcPr>
                    <a:solidFill>
                      <a:srgbClr val="4472C4"/>
                    </a:solidFill>
                  </a:tcPr>
                </a:tc>
                <a:tc>
                  <a:txBody>
                    <a:bodyPr/>
                    <a:lstStyle/>
                    <a:p>
                      <a:endParaRPr lang="en-GB" b="0" dirty="0">
                        <a:solidFill>
                          <a:schemeClr val="tx1"/>
                        </a:solidFill>
                      </a:endParaRPr>
                    </a:p>
                  </a:txBody>
                  <a:tcPr>
                    <a:solidFill>
                      <a:srgbClr val="CFD5E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R&amp;D</a:t>
                      </a:r>
                      <a:endParaRPr lang="en-GB" b="0" dirty="0">
                        <a:solidFill>
                          <a:schemeClr val="tx1"/>
                        </a:solidFill>
                      </a:endParaRPr>
                    </a:p>
                  </a:txBody>
                  <a:tcPr>
                    <a:solidFill>
                      <a:srgbClr val="CFD5E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Prod.</a:t>
                      </a:r>
                      <a:endParaRPr lang="en-GB" b="0" dirty="0">
                        <a:solidFill>
                          <a:schemeClr val="tx1"/>
                        </a:solidFill>
                      </a:endParaRPr>
                    </a:p>
                  </a:txBody>
                  <a:tcPr>
                    <a:solidFill>
                      <a:srgbClr val="CFD5E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Install.</a:t>
                      </a:r>
                      <a:endParaRPr lang="en-GB" b="0" dirty="0">
                        <a:solidFill>
                          <a:schemeClr val="tx1"/>
                        </a:solidFill>
                      </a:endParaRPr>
                    </a:p>
                  </a:txBody>
                  <a:tcPr>
                    <a:solidFill>
                      <a:srgbClr val="CFD5EA"/>
                    </a:solidFill>
                  </a:tcPr>
                </a:tc>
                <a:extLst>
                  <a:ext uri="{0D108BD9-81ED-4DB2-BD59-A6C34878D82A}">
                    <a16:rowId xmlns:a16="http://schemas.microsoft.com/office/drawing/2014/main" val="1762937670"/>
                  </a:ext>
                </a:extLst>
              </a:tr>
            </a:tbl>
          </a:graphicData>
        </a:graphic>
      </p:graphicFrame>
    </p:spTree>
    <p:extLst>
      <p:ext uri="{BB962C8B-B14F-4D97-AF65-F5344CB8AC3E}">
        <p14:creationId xmlns:p14="http://schemas.microsoft.com/office/powerpoint/2010/main" val="4042845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51B9DDA1-9FF3-4942-9C2C-AB2514A16FFD}"/>
              </a:ext>
            </a:extLst>
          </p:cNvPr>
          <p:cNvGraphicFramePr>
            <a:graphicFrameLocks noGrp="1"/>
          </p:cNvGraphicFramePr>
          <p:nvPr>
            <p:extLst>
              <p:ext uri="{D42A27DB-BD31-4B8C-83A1-F6EECF244321}">
                <p14:modId xmlns:p14="http://schemas.microsoft.com/office/powerpoint/2010/main" val="1567624294"/>
              </p:ext>
            </p:extLst>
          </p:nvPr>
        </p:nvGraphicFramePr>
        <p:xfrm>
          <a:off x="2069916" y="1727648"/>
          <a:ext cx="7670583" cy="2398211"/>
        </p:xfrm>
        <a:graphic>
          <a:graphicData uri="http://schemas.openxmlformats.org/drawingml/2006/table">
            <a:tbl>
              <a:tblPr firstRow="1" firstCol="1" bandRow="1"/>
              <a:tblGrid>
                <a:gridCol w="3362706">
                  <a:extLst>
                    <a:ext uri="{9D8B030D-6E8A-4147-A177-3AD203B41FA5}">
                      <a16:colId xmlns:a16="http://schemas.microsoft.com/office/drawing/2014/main" val="1325128346"/>
                    </a:ext>
                  </a:extLst>
                </a:gridCol>
                <a:gridCol w="1435411">
                  <a:extLst>
                    <a:ext uri="{9D8B030D-6E8A-4147-A177-3AD203B41FA5}">
                      <a16:colId xmlns:a16="http://schemas.microsoft.com/office/drawing/2014/main" val="1680157937"/>
                    </a:ext>
                  </a:extLst>
                </a:gridCol>
                <a:gridCol w="1436233">
                  <a:extLst>
                    <a:ext uri="{9D8B030D-6E8A-4147-A177-3AD203B41FA5}">
                      <a16:colId xmlns:a16="http://schemas.microsoft.com/office/drawing/2014/main" val="1663775594"/>
                    </a:ext>
                  </a:extLst>
                </a:gridCol>
                <a:gridCol w="1436233">
                  <a:extLst>
                    <a:ext uri="{9D8B030D-6E8A-4147-A177-3AD203B41FA5}">
                      <a16:colId xmlns:a16="http://schemas.microsoft.com/office/drawing/2014/main" val="2671191183"/>
                    </a:ext>
                  </a:extLst>
                </a:gridCol>
              </a:tblGrid>
              <a:tr h="335231">
                <a:tc>
                  <a:txBody>
                    <a:bodyPr/>
                    <a:lstStyle/>
                    <a:p>
                      <a:pPr algn="ctr">
                        <a:lnSpc>
                          <a:spcPts val="1500"/>
                        </a:lnSpc>
                        <a:spcBef>
                          <a:spcPts val="600"/>
                        </a:spcBef>
                      </a:pPr>
                      <a:r>
                        <a:rPr lang="en-GB" sz="1200" b="1" dirty="0">
                          <a:effectLst/>
                          <a:latin typeface="Verdana" panose="020B0604030504040204" pitchFamily="34" charset="0"/>
                          <a:ea typeface="Times New Roman" panose="02020603050405020304" pitchFamily="18" charset="0"/>
                          <a:cs typeface="Times New Roman" panose="02020603050405020304" pitchFamily="18" charset="0"/>
                        </a:rPr>
                        <a:t>Item</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ts val="1500"/>
                        </a:lnSpc>
                        <a:spcBef>
                          <a:spcPts val="600"/>
                        </a:spcBef>
                      </a:pPr>
                      <a:r>
                        <a:rPr lang="en-GB" sz="1200" b="1" dirty="0">
                          <a:effectLst/>
                          <a:latin typeface="Verdana" panose="020B0604030504040204" pitchFamily="34" charset="0"/>
                          <a:ea typeface="Times New Roman" panose="02020603050405020304" pitchFamily="18" charset="0"/>
                          <a:cs typeface="Times New Roman" panose="02020603050405020304" pitchFamily="18" charset="0"/>
                        </a:rPr>
                        <a:t>Total (kCHF)</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ts val="1500"/>
                        </a:lnSpc>
                        <a:spcBef>
                          <a:spcPts val="600"/>
                        </a:spcBef>
                      </a:pPr>
                      <a:r>
                        <a:rPr lang="en-GB" sz="1200" b="1">
                          <a:effectLst/>
                          <a:latin typeface="Verdana" panose="020B0604030504040204" pitchFamily="34" charset="0"/>
                          <a:ea typeface="Times New Roman" panose="02020603050405020304" pitchFamily="18" charset="0"/>
                          <a:cs typeface="Times New Roman" panose="02020603050405020304" pitchFamily="18" charset="0"/>
                        </a:rPr>
                        <a:t>Consolidation</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ts val="1500"/>
                        </a:lnSpc>
                        <a:spcBef>
                          <a:spcPts val="600"/>
                        </a:spcBef>
                      </a:pPr>
                      <a:r>
                        <a:rPr lang="en-GB" sz="1200" b="1">
                          <a:effectLst/>
                          <a:latin typeface="Verdana" panose="020B0604030504040204" pitchFamily="34" charset="0"/>
                          <a:ea typeface="Times New Roman" panose="02020603050405020304" pitchFamily="18" charset="0"/>
                          <a:cs typeface="Times New Roman" panose="02020603050405020304" pitchFamily="18" charset="0"/>
                        </a:rPr>
                        <a:t>Upgrade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9019536"/>
                  </a:ext>
                </a:extLst>
              </a:tr>
              <a:tr h="385011">
                <a:tc>
                  <a:txBody>
                    <a:bodyPr/>
                    <a:lstStyle/>
                    <a:p>
                      <a:pPr algn="just">
                        <a:lnSpc>
                          <a:spcPts val="1500"/>
                        </a:lnSpc>
                        <a:spcBef>
                          <a:spcPts val="600"/>
                        </a:spcBef>
                      </a:pPr>
                      <a:r>
                        <a:rPr lang="en-GB" sz="1200" dirty="0">
                          <a:effectLst/>
                          <a:latin typeface="Verdana" panose="020B0604030504040204" pitchFamily="34" charset="0"/>
                          <a:ea typeface="Times New Roman" panose="02020603050405020304" pitchFamily="18" charset="0"/>
                          <a:cs typeface="Times New Roman" panose="02020603050405020304" pitchFamily="18" charset="0"/>
                        </a:rPr>
                        <a:t>Phase 1 – Primary lines </a:t>
                      </a: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1538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1158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380</a:t>
                      </a: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6065905"/>
                  </a:ext>
                </a:extLst>
              </a:tr>
              <a:tr h="365760">
                <a:tc>
                  <a:txBody>
                    <a:bodyPr/>
                    <a:lstStyle/>
                    <a:p>
                      <a:pPr algn="just">
                        <a:lnSpc>
                          <a:spcPts val="1500"/>
                        </a:lnSpc>
                        <a:spcBef>
                          <a:spcPts val="600"/>
                        </a:spcBef>
                      </a:pPr>
                      <a:r>
                        <a:rPr lang="en-GB" sz="1200" dirty="0">
                          <a:effectLst/>
                          <a:latin typeface="Verdana" panose="020B0604030504040204" pitchFamily="34" charset="0"/>
                          <a:ea typeface="Times New Roman" panose="02020603050405020304" pitchFamily="18" charset="0"/>
                          <a:cs typeface="Times New Roman" panose="02020603050405020304" pitchFamily="18" charset="0"/>
                        </a:rPr>
                        <a:t>Phase 1 – Secondary lines</a:t>
                      </a: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1715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1490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225</a:t>
                      </a: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4747272"/>
                  </a:ext>
                </a:extLst>
              </a:tr>
              <a:tr h="375385">
                <a:tc>
                  <a:txBody>
                    <a:bodyPr/>
                    <a:lstStyle/>
                    <a:p>
                      <a:pPr algn="just">
                        <a:lnSpc>
                          <a:spcPts val="1500"/>
                        </a:lnSpc>
                        <a:spcBef>
                          <a:spcPts val="600"/>
                        </a:spcBef>
                      </a:pPr>
                      <a:r>
                        <a:rPr lang="en-GB" sz="1200" dirty="0">
                          <a:effectLst/>
                          <a:latin typeface="Verdana" panose="020B0604030504040204" pitchFamily="34" charset="0"/>
                          <a:ea typeface="Times New Roman" panose="02020603050405020304" pitchFamily="18" charset="0"/>
                          <a:cs typeface="Times New Roman" panose="02020603050405020304" pitchFamily="18" charset="0"/>
                        </a:rPr>
                        <a:t>Phase 2 – Primary lines</a:t>
                      </a: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420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420</a:t>
                      </a: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6721426"/>
                  </a:ext>
                </a:extLst>
              </a:tr>
              <a:tr h="336884">
                <a:tc>
                  <a:txBody>
                    <a:bodyPr/>
                    <a:lstStyle/>
                    <a:p>
                      <a:pPr algn="just">
                        <a:lnSpc>
                          <a:spcPts val="1500"/>
                        </a:lnSpc>
                        <a:spcBef>
                          <a:spcPts val="600"/>
                        </a:spcBef>
                      </a:pPr>
                      <a:r>
                        <a:rPr lang="en-GB" sz="1200" dirty="0">
                          <a:effectLst/>
                          <a:latin typeface="Verdana" panose="020B0604030504040204" pitchFamily="34" charset="0"/>
                          <a:ea typeface="Times New Roman" panose="02020603050405020304" pitchFamily="18" charset="0"/>
                          <a:cs typeface="Times New Roman" panose="02020603050405020304" pitchFamily="18" charset="0"/>
                        </a:rPr>
                        <a:t>Phase 2 – Secondary lines </a:t>
                      </a: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2735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1635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1100</a:t>
                      </a: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9047124"/>
                  </a:ext>
                </a:extLst>
              </a:tr>
              <a:tr h="336884">
                <a:tc>
                  <a:txBody>
                    <a:bodyPr/>
                    <a:lstStyle/>
                    <a:p>
                      <a:pPr algn="just">
                        <a:lnSpc>
                          <a:spcPts val="1500"/>
                        </a:lnSpc>
                        <a:spcBef>
                          <a:spcPts val="600"/>
                        </a:spcBef>
                      </a:pPr>
                      <a:r>
                        <a:rPr lang="en-GB" sz="1200" dirty="0">
                          <a:effectLst/>
                          <a:latin typeface="Verdana" panose="020B0604030504040204" pitchFamily="34" charset="0"/>
                          <a:ea typeface="Times New Roman" panose="02020603050405020304" pitchFamily="18" charset="0"/>
                          <a:cs typeface="Times New Roman" panose="02020603050405020304" pitchFamily="18" charset="0"/>
                        </a:rPr>
                        <a:t>Urgent items LS2</a:t>
                      </a: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165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ts val="1500"/>
                        </a:lnSpc>
                        <a:spcBef>
                          <a:spcPts val="600"/>
                        </a:spcBef>
                      </a:pPr>
                      <a:r>
                        <a:rPr lang="en-GB" sz="1200">
                          <a:effectLst/>
                          <a:latin typeface="Verdana" panose="020B060403050404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9870312"/>
                  </a:ext>
                </a:extLst>
              </a:tr>
              <a:tr h="263056">
                <a:tc>
                  <a:txBody>
                    <a:bodyPr/>
                    <a:lstStyle/>
                    <a:p>
                      <a:pPr algn="just">
                        <a:lnSpc>
                          <a:spcPts val="1500"/>
                        </a:lnSpc>
                        <a:spcBef>
                          <a:spcPts val="600"/>
                        </a:spcBef>
                      </a:pPr>
                      <a:r>
                        <a:rPr lang="en-GB" sz="12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Total</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r">
                        <a:lnSpc>
                          <a:spcPts val="1500"/>
                        </a:lnSpc>
                        <a:spcBef>
                          <a:spcPts val="600"/>
                        </a:spcBef>
                      </a:pPr>
                      <a:r>
                        <a:rPr lang="en-GB" sz="12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6573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pattFill prst="pct20">
                      <a:fgClr>
                        <a:srgbClr val="FFFFFF"/>
                      </a:fgClr>
                      <a:bgClr>
                        <a:srgbClr val="DFDFDF"/>
                      </a:bgClr>
                    </a:pattFill>
                  </a:tcPr>
                </a:tc>
                <a:tc gridSpan="2">
                  <a:txBody>
                    <a:bodyPr/>
                    <a:lstStyle/>
                    <a:p>
                      <a:pPr algn="just">
                        <a:lnSpc>
                          <a:spcPct val="120000"/>
                        </a:lnSpc>
                      </a:pPr>
                      <a:r>
                        <a:rPr lang="en-GB" sz="1200" dirty="0">
                          <a:effectLst/>
                          <a:latin typeface="Verdana" panose="020B0604030504040204" pitchFamily="34" charset="0"/>
                          <a:ea typeface="Times New Roman" panose="02020603050405020304" pitchFamily="18" charset="0"/>
                          <a:cs typeface="Times New Roman" panose="02020603050405020304" pitchFamily="18" charset="0"/>
                        </a:rPr>
                        <a:t> </a:t>
                      </a:r>
                    </a:p>
                  </a:txBody>
                  <a:tcPr marL="0" marR="0" marT="0" marB="0" anchor="ctr">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tc hMerge="1">
                  <a:txBody>
                    <a:bodyPr/>
                    <a:lstStyle/>
                    <a:p>
                      <a:endParaRPr lang="en-GB"/>
                    </a:p>
                  </a:txBody>
                  <a:tcPr/>
                </a:tc>
                <a:extLst>
                  <a:ext uri="{0D108BD9-81ED-4DB2-BD59-A6C34878D82A}">
                    <a16:rowId xmlns:a16="http://schemas.microsoft.com/office/drawing/2014/main" val="2321212335"/>
                  </a:ext>
                </a:extLst>
              </a:tr>
            </a:tbl>
          </a:graphicData>
        </a:graphic>
      </p:graphicFrame>
      <p:sp>
        <p:nvSpPr>
          <p:cNvPr id="6" name="TextBox 5">
            <a:extLst>
              <a:ext uri="{FF2B5EF4-FFF2-40B4-BE49-F238E27FC236}">
                <a16:creationId xmlns:a16="http://schemas.microsoft.com/office/drawing/2014/main" id="{0317B17D-0210-4B76-8188-423D079A08B2}"/>
              </a:ext>
            </a:extLst>
          </p:cNvPr>
          <p:cNvSpPr txBox="1"/>
          <p:nvPr/>
        </p:nvSpPr>
        <p:spPr>
          <a:xfrm>
            <a:off x="413238" y="474785"/>
            <a:ext cx="2200154" cy="461665"/>
          </a:xfrm>
          <a:prstGeom prst="rect">
            <a:avLst/>
          </a:prstGeom>
          <a:noFill/>
        </p:spPr>
        <p:txBody>
          <a:bodyPr wrap="none" rtlCol="0">
            <a:spAutoFit/>
          </a:bodyPr>
          <a:lstStyle/>
          <a:p>
            <a:r>
              <a:rPr lang="en-US" sz="2400" dirty="0"/>
              <a:t>Cost breakdown</a:t>
            </a:r>
            <a:endParaRPr lang="en-GB" sz="2400" dirty="0"/>
          </a:p>
        </p:txBody>
      </p:sp>
      <p:sp>
        <p:nvSpPr>
          <p:cNvPr id="2" name="TextBox 1">
            <a:extLst>
              <a:ext uri="{FF2B5EF4-FFF2-40B4-BE49-F238E27FC236}">
                <a16:creationId xmlns:a16="http://schemas.microsoft.com/office/drawing/2014/main" id="{5CED3746-9CFB-4351-A6A1-4CF5365919DF}"/>
              </a:ext>
            </a:extLst>
          </p:cNvPr>
          <p:cNvSpPr txBox="1"/>
          <p:nvPr/>
        </p:nvSpPr>
        <p:spPr>
          <a:xfrm>
            <a:off x="854016" y="4830792"/>
            <a:ext cx="3023841" cy="369332"/>
          </a:xfrm>
          <a:prstGeom prst="rect">
            <a:avLst/>
          </a:prstGeom>
          <a:noFill/>
        </p:spPr>
        <p:txBody>
          <a:bodyPr wrap="none" rtlCol="0">
            <a:spAutoFit/>
          </a:bodyPr>
          <a:lstStyle/>
          <a:p>
            <a:r>
              <a:rPr lang="en-US" dirty="0"/>
              <a:t>Total primary lines: 1958 kCHF</a:t>
            </a:r>
            <a:endParaRPr lang="en-GB" dirty="0"/>
          </a:p>
        </p:txBody>
      </p:sp>
      <p:sp>
        <p:nvSpPr>
          <p:cNvPr id="9" name="TextBox 8">
            <a:extLst>
              <a:ext uri="{FF2B5EF4-FFF2-40B4-BE49-F238E27FC236}">
                <a16:creationId xmlns:a16="http://schemas.microsoft.com/office/drawing/2014/main" id="{9E008D08-9E94-4312-8D30-5FDAF407F3CE}"/>
              </a:ext>
            </a:extLst>
          </p:cNvPr>
          <p:cNvSpPr txBox="1"/>
          <p:nvPr/>
        </p:nvSpPr>
        <p:spPr>
          <a:xfrm>
            <a:off x="854016" y="5251947"/>
            <a:ext cx="3251146" cy="369332"/>
          </a:xfrm>
          <a:prstGeom prst="rect">
            <a:avLst/>
          </a:prstGeom>
          <a:noFill/>
        </p:spPr>
        <p:txBody>
          <a:bodyPr wrap="none" rtlCol="0">
            <a:spAutoFit/>
          </a:bodyPr>
          <a:lstStyle/>
          <a:p>
            <a:r>
              <a:rPr lang="en-US" dirty="0"/>
              <a:t>Total secondary lines: 4450 kCHF</a:t>
            </a:r>
            <a:endParaRPr lang="en-GB" dirty="0"/>
          </a:p>
        </p:txBody>
      </p:sp>
    </p:spTree>
    <p:extLst>
      <p:ext uri="{BB962C8B-B14F-4D97-AF65-F5344CB8AC3E}">
        <p14:creationId xmlns:p14="http://schemas.microsoft.com/office/powerpoint/2010/main" val="10889287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00000000-0008-0000-0000-000013000000}"/>
              </a:ext>
            </a:extLst>
          </p:cNvPr>
          <p:cNvGrpSpPr/>
          <p:nvPr/>
        </p:nvGrpSpPr>
        <p:grpSpPr>
          <a:xfrm>
            <a:off x="190067" y="2001351"/>
            <a:ext cx="5556174" cy="4207581"/>
            <a:chOff x="-109090" y="0"/>
            <a:chExt cx="6943725" cy="4095750"/>
          </a:xfrm>
        </p:grpSpPr>
        <p:graphicFrame>
          <p:nvGraphicFramePr>
            <p:cNvPr id="45" name="Chart 44">
              <a:extLst>
                <a:ext uri="{FF2B5EF4-FFF2-40B4-BE49-F238E27FC236}">
                  <a16:creationId xmlns:a16="http://schemas.microsoft.com/office/drawing/2014/main" id="{00000000-0008-0000-0000-000002000000}"/>
                </a:ext>
              </a:extLst>
            </p:cNvPr>
            <p:cNvGraphicFramePr/>
            <p:nvPr>
              <p:extLst>
                <p:ext uri="{D42A27DB-BD31-4B8C-83A1-F6EECF244321}">
                  <p14:modId xmlns:p14="http://schemas.microsoft.com/office/powerpoint/2010/main" val="1525611257"/>
                </p:ext>
              </p:extLst>
            </p:nvPr>
          </p:nvGraphicFramePr>
          <p:xfrm>
            <a:off x="-109090" y="0"/>
            <a:ext cx="6943725" cy="4095750"/>
          </p:xfrm>
          <a:graphic>
            <a:graphicData uri="http://schemas.openxmlformats.org/drawingml/2006/chart">
              <c:chart xmlns:c="http://schemas.openxmlformats.org/drawingml/2006/chart" xmlns:r="http://schemas.openxmlformats.org/officeDocument/2006/relationships" r:id="rId3"/>
            </a:graphicData>
          </a:graphic>
        </p:graphicFrame>
        <p:cxnSp>
          <p:nvCxnSpPr>
            <p:cNvPr id="46" name="Straight Arrow Connector 45">
              <a:extLst>
                <a:ext uri="{FF2B5EF4-FFF2-40B4-BE49-F238E27FC236}">
                  <a16:creationId xmlns:a16="http://schemas.microsoft.com/office/drawing/2014/main" id="{00000000-0008-0000-0000-000004000000}"/>
                </a:ext>
              </a:extLst>
            </p:cNvPr>
            <p:cNvCxnSpPr/>
            <p:nvPr/>
          </p:nvCxnSpPr>
          <p:spPr>
            <a:xfrm flipV="1">
              <a:off x="600076" y="666750"/>
              <a:ext cx="3914775"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00000000-0008-0000-0000-000006000000}"/>
                </a:ext>
              </a:extLst>
            </p:cNvPr>
            <p:cNvCxnSpPr/>
            <p:nvPr/>
          </p:nvCxnSpPr>
          <p:spPr>
            <a:xfrm>
              <a:off x="4552951" y="666750"/>
              <a:ext cx="20955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TextBox 7">
              <a:extLst>
                <a:ext uri="{FF2B5EF4-FFF2-40B4-BE49-F238E27FC236}">
                  <a16:creationId xmlns:a16="http://schemas.microsoft.com/office/drawing/2014/main" id="{00000000-0008-0000-0000-000008000000}"/>
                </a:ext>
              </a:extLst>
            </p:cNvPr>
            <p:cNvSpPr txBox="1"/>
            <p:nvPr/>
          </p:nvSpPr>
          <p:spPr>
            <a:xfrm>
              <a:off x="1990726" y="381000"/>
              <a:ext cx="717440" cy="280205"/>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200" b="0">
                  <a:solidFill>
                    <a:schemeClr val="accent1">
                      <a:lumMod val="75000"/>
                    </a:schemeClr>
                  </a:solidFill>
                </a:rPr>
                <a:t>PHASE 1</a:t>
              </a:r>
            </a:p>
          </p:txBody>
        </p:sp>
        <p:sp>
          <p:nvSpPr>
            <p:cNvPr id="49" name="TextBox 8">
              <a:extLst>
                <a:ext uri="{FF2B5EF4-FFF2-40B4-BE49-F238E27FC236}">
                  <a16:creationId xmlns:a16="http://schemas.microsoft.com/office/drawing/2014/main" id="{00000000-0008-0000-0000-000009000000}"/>
                </a:ext>
              </a:extLst>
            </p:cNvPr>
            <p:cNvSpPr txBox="1"/>
            <p:nvPr/>
          </p:nvSpPr>
          <p:spPr>
            <a:xfrm>
              <a:off x="5172076" y="400050"/>
              <a:ext cx="707758" cy="280205"/>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200" b="0">
                  <a:solidFill>
                    <a:schemeClr val="accent1">
                      <a:lumMod val="75000"/>
                    </a:schemeClr>
                  </a:solidFill>
                </a:rPr>
                <a:t>PHASE 2</a:t>
              </a:r>
            </a:p>
          </p:txBody>
        </p:sp>
        <p:cxnSp>
          <p:nvCxnSpPr>
            <p:cNvPr id="50" name="Straight Arrow Connector 49">
              <a:extLst>
                <a:ext uri="{FF2B5EF4-FFF2-40B4-BE49-F238E27FC236}">
                  <a16:creationId xmlns:a16="http://schemas.microsoft.com/office/drawing/2014/main" id="{00000000-0008-0000-0000-000010000000}"/>
                </a:ext>
              </a:extLst>
            </p:cNvPr>
            <p:cNvCxnSpPr/>
            <p:nvPr/>
          </p:nvCxnSpPr>
          <p:spPr>
            <a:xfrm flipV="1">
              <a:off x="3781426" y="581025"/>
              <a:ext cx="733425" cy="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TextBox 17">
              <a:extLst>
                <a:ext uri="{FF2B5EF4-FFF2-40B4-BE49-F238E27FC236}">
                  <a16:creationId xmlns:a16="http://schemas.microsoft.com/office/drawing/2014/main" id="{00000000-0008-0000-0000-000012000000}"/>
                </a:ext>
              </a:extLst>
            </p:cNvPr>
            <p:cNvSpPr txBox="1"/>
            <p:nvPr/>
          </p:nvSpPr>
          <p:spPr>
            <a:xfrm>
              <a:off x="3952876" y="323850"/>
              <a:ext cx="398058" cy="280205"/>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200" b="0">
                  <a:solidFill>
                    <a:schemeClr val="accent1">
                      <a:lumMod val="75000"/>
                    </a:schemeClr>
                  </a:solidFill>
                </a:rPr>
                <a:t>LS3</a:t>
              </a:r>
            </a:p>
          </p:txBody>
        </p:sp>
      </p:grpSp>
      <p:sp>
        <p:nvSpPr>
          <p:cNvPr id="52" name="TextBox 51">
            <a:extLst>
              <a:ext uri="{FF2B5EF4-FFF2-40B4-BE49-F238E27FC236}">
                <a16:creationId xmlns:a16="http://schemas.microsoft.com/office/drawing/2014/main" id="{B67FF8FE-C5CC-4798-9F08-30997E114C36}"/>
              </a:ext>
            </a:extLst>
          </p:cNvPr>
          <p:cNvSpPr txBox="1"/>
          <p:nvPr/>
        </p:nvSpPr>
        <p:spPr>
          <a:xfrm>
            <a:off x="413238" y="474785"/>
            <a:ext cx="6396623" cy="461665"/>
          </a:xfrm>
          <a:prstGeom prst="rect">
            <a:avLst/>
          </a:prstGeom>
          <a:noFill/>
        </p:spPr>
        <p:txBody>
          <a:bodyPr wrap="none" rtlCol="0">
            <a:spAutoFit/>
          </a:bodyPr>
          <a:lstStyle/>
          <a:p>
            <a:r>
              <a:rPr lang="en-US" sz="2400" dirty="0"/>
              <a:t>Spending profile: original proposal vs amendment</a:t>
            </a:r>
            <a:endParaRPr lang="en-GB" sz="2400" dirty="0"/>
          </a:p>
        </p:txBody>
      </p:sp>
      <p:sp>
        <p:nvSpPr>
          <p:cNvPr id="2" name="TextBox 1">
            <a:extLst>
              <a:ext uri="{FF2B5EF4-FFF2-40B4-BE49-F238E27FC236}">
                <a16:creationId xmlns:a16="http://schemas.microsoft.com/office/drawing/2014/main" id="{CE0C6777-1513-43F0-9B36-B10D38E1E6F2}"/>
              </a:ext>
            </a:extLst>
          </p:cNvPr>
          <p:cNvSpPr txBox="1"/>
          <p:nvPr/>
        </p:nvSpPr>
        <p:spPr>
          <a:xfrm>
            <a:off x="1987966" y="1375924"/>
            <a:ext cx="2678041" cy="400110"/>
          </a:xfrm>
          <a:prstGeom prst="rect">
            <a:avLst/>
          </a:prstGeom>
          <a:noFill/>
        </p:spPr>
        <p:txBody>
          <a:bodyPr wrap="none" rtlCol="0">
            <a:spAutoFit/>
          </a:bodyPr>
          <a:lstStyle/>
          <a:p>
            <a:r>
              <a:rPr lang="en-US" sz="2000" u="sng" dirty="0"/>
              <a:t>Original proposal (v 2.2)</a:t>
            </a:r>
            <a:endParaRPr lang="en-GB" sz="2000" u="sng" dirty="0"/>
          </a:p>
        </p:txBody>
      </p:sp>
      <p:sp>
        <p:nvSpPr>
          <p:cNvPr id="20" name="TextBox 19">
            <a:extLst>
              <a:ext uri="{FF2B5EF4-FFF2-40B4-BE49-F238E27FC236}">
                <a16:creationId xmlns:a16="http://schemas.microsoft.com/office/drawing/2014/main" id="{CD1A4181-65BF-4D51-B3DF-C6930D33235D}"/>
              </a:ext>
            </a:extLst>
          </p:cNvPr>
          <p:cNvSpPr txBox="1"/>
          <p:nvPr/>
        </p:nvSpPr>
        <p:spPr>
          <a:xfrm>
            <a:off x="7464023" y="1401876"/>
            <a:ext cx="2586990" cy="400110"/>
          </a:xfrm>
          <a:prstGeom prst="rect">
            <a:avLst/>
          </a:prstGeom>
          <a:noFill/>
        </p:spPr>
        <p:txBody>
          <a:bodyPr wrap="none" rtlCol="0">
            <a:spAutoFit/>
          </a:bodyPr>
          <a:lstStyle/>
          <a:p>
            <a:r>
              <a:rPr lang="en-US" sz="2000" u="sng" dirty="0"/>
              <a:t>Version 2.3 (reprofiled)</a:t>
            </a:r>
            <a:endParaRPr lang="en-GB" sz="2000" u="sng" dirty="0"/>
          </a:p>
        </p:txBody>
      </p:sp>
      <p:grpSp>
        <p:nvGrpSpPr>
          <p:cNvPr id="22" name="Group 21">
            <a:extLst>
              <a:ext uri="{FF2B5EF4-FFF2-40B4-BE49-F238E27FC236}">
                <a16:creationId xmlns:a16="http://schemas.microsoft.com/office/drawing/2014/main" id="{168867AA-32EB-45DA-B7F7-2C336539C7DC}"/>
              </a:ext>
            </a:extLst>
          </p:cNvPr>
          <p:cNvGrpSpPr/>
          <p:nvPr/>
        </p:nvGrpSpPr>
        <p:grpSpPr>
          <a:xfrm>
            <a:off x="5403550" y="1940943"/>
            <a:ext cx="6707937" cy="4267989"/>
            <a:chOff x="0" y="0"/>
            <a:chExt cx="6943725" cy="4095750"/>
          </a:xfrm>
        </p:grpSpPr>
        <p:graphicFrame>
          <p:nvGraphicFramePr>
            <p:cNvPr id="23" name="Chart 22">
              <a:extLst>
                <a:ext uri="{FF2B5EF4-FFF2-40B4-BE49-F238E27FC236}">
                  <a16:creationId xmlns:a16="http://schemas.microsoft.com/office/drawing/2014/main" id="{4EAA96D7-6072-45D9-8409-8261432F341E}"/>
                </a:ext>
              </a:extLst>
            </p:cNvPr>
            <p:cNvGraphicFramePr/>
            <p:nvPr>
              <p:extLst>
                <p:ext uri="{D42A27DB-BD31-4B8C-83A1-F6EECF244321}">
                  <p14:modId xmlns:p14="http://schemas.microsoft.com/office/powerpoint/2010/main" val="2509635687"/>
                </p:ext>
              </p:extLst>
            </p:nvPr>
          </p:nvGraphicFramePr>
          <p:xfrm>
            <a:off x="0" y="0"/>
            <a:ext cx="6943725" cy="4095750"/>
          </p:xfrm>
          <a:graphic>
            <a:graphicData uri="http://schemas.openxmlformats.org/drawingml/2006/chart">
              <c:chart xmlns:c="http://schemas.openxmlformats.org/drawingml/2006/chart" xmlns:r="http://schemas.openxmlformats.org/officeDocument/2006/relationships" r:id="rId4"/>
            </a:graphicData>
          </a:graphic>
        </p:graphicFrame>
        <p:cxnSp>
          <p:nvCxnSpPr>
            <p:cNvPr id="24" name="Straight Arrow Connector 23">
              <a:extLst>
                <a:ext uri="{FF2B5EF4-FFF2-40B4-BE49-F238E27FC236}">
                  <a16:creationId xmlns:a16="http://schemas.microsoft.com/office/drawing/2014/main" id="{42F49B36-C12A-4EC7-997F-C78D11BCE15B}"/>
                </a:ext>
              </a:extLst>
            </p:cNvPr>
            <p:cNvCxnSpPr/>
            <p:nvPr/>
          </p:nvCxnSpPr>
          <p:spPr>
            <a:xfrm flipV="1">
              <a:off x="625442" y="676275"/>
              <a:ext cx="3914775"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95A08F07-270C-4421-8653-28255BA15E53}"/>
                </a:ext>
              </a:extLst>
            </p:cNvPr>
            <p:cNvCxnSpPr/>
            <p:nvPr/>
          </p:nvCxnSpPr>
          <p:spPr>
            <a:xfrm>
              <a:off x="4596104" y="676275"/>
              <a:ext cx="20955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5">
              <a:extLst>
                <a:ext uri="{FF2B5EF4-FFF2-40B4-BE49-F238E27FC236}">
                  <a16:creationId xmlns:a16="http://schemas.microsoft.com/office/drawing/2014/main" id="{FD287E68-1790-448E-9E86-D5EDAC05DF99}"/>
                </a:ext>
              </a:extLst>
            </p:cNvPr>
            <p:cNvSpPr txBox="1"/>
            <p:nvPr/>
          </p:nvSpPr>
          <p:spPr>
            <a:xfrm>
              <a:off x="2016092" y="390525"/>
              <a:ext cx="717440" cy="280205"/>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200" b="0">
                  <a:solidFill>
                    <a:schemeClr val="accent1">
                      <a:lumMod val="75000"/>
                    </a:schemeClr>
                  </a:solidFill>
                </a:rPr>
                <a:t>PHASE 1</a:t>
              </a:r>
            </a:p>
          </p:txBody>
        </p:sp>
        <p:sp>
          <p:nvSpPr>
            <p:cNvPr id="27" name="TextBox 6">
              <a:extLst>
                <a:ext uri="{FF2B5EF4-FFF2-40B4-BE49-F238E27FC236}">
                  <a16:creationId xmlns:a16="http://schemas.microsoft.com/office/drawing/2014/main" id="{66CFC260-61BD-4012-B717-45333C741D9C}"/>
                </a:ext>
              </a:extLst>
            </p:cNvPr>
            <p:cNvSpPr txBox="1"/>
            <p:nvPr/>
          </p:nvSpPr>
          <p:spPr>
            <a:xfrm>
              <a:off x="5215229" y="409575"/>
              <a:ext cx="707758" cy="280205"/>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200" b="0">
                  <a:solidFill>
                    <a:schemeClr val="accent1">
                      <a:lumMod val="75000"/>
                    </a:schemeClr>
                  </a:solidFill>
                </a:rPr>
                <a:t>PHASE 2</a:t>
              </a:r>
            </a:p>
          </p:txBody>
        </p:sp>
        <p:cxnSp>
          <p:nvCxnSpPr>
            <p:cNvPr id="28" name="Straight Arrow Connector 27">
              <a:extLst>
                <a:ext uri="{FF2B5EF4-FFF2-40B4-BE49-F238E27FC236}">
                  <a16:creationId xmlns:a16="http://schemas.microsoft.com/office/drawing/2014/main" id="{6A18C7A6-45CE-467E-BA96-C15F147ECDFA}"/>
                </a:ext>
              </a:extLst>
            </p:cNvPr>
            <p:cNvCxnSpPr/>
            <p:nvPr/>
          </p:nvCxnSpPr>
          <p:spPr>
            <a:xfrm flipV="1">
              <a:off x="3806793" y="590550"/>
              <a:ext cx="733425" cy="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8">
              <a:extLst>
                <a:ext uri="{FF2B5EF4-FFF2-40B4-BE49-F238E27FC236}">
                  <a16:creationId xmlns:a16="http://schemas.microsoft.com/office/drawing/2014/main" id="{3B218721-4866-49AA-B516-E9A7BBA062BE}"/>
                </a:ext>
              </a:extLst>
            </p:cNvPr>
            <p:cNvSpPr txBox="1"/>
            <p:nvPr/>
          </p:nvSpPr>
          <p:spPr>
            <a:xfrm>
              <a:off x="3978242" y="333375"/>
              <a:ext cx="398058" cy="280205"/>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200" b="0">
                  <a:solidFill>
                    <a:schemeClr val="accent1">
                      <a:lumMod val="75000"/>
                    </a:schemeClr>
                  </a:solidFill>
                </a:rPr>
                <a:t>LS3</a:t>
              </a:r>
            </a:p>
          </p:txBody>
        </p:sp>
      </p:grpSp>
    </p:spTree>
    <p:extLst>
      <p:ext uri="{BB962C8B-B14F-4D97-AF65-F5344CB8AC3E}">
        <p14:creationId xmlns:p14="http://schemas.microsoft.com/office/powerpoint/2010/main" val="2547783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A51B1D-1E6C-4C3E-9D6F-3E8771CF34F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 y="2044391"/>
            <a:ext cx="8609163" cy="4788913"/>
          </a:xfrm>
          <a:prstGeom prst="rect">
            <a:avLst/>
          </a:prstGeom>
        </p:spPr>
      </p:pic>
      <p:sp>
        <p:nvSpPr>
          <p:cNvPr id="3" name="TextBox 2">
            <a:extLst>
              <a:ext uri="{FF2B5EF4-FFF2-40B4-BE49-F238E27FC236}">
                <a16:creationId xmlns:a16="http://schemas.microsoft.com/office/drawing/2014/main" id="{11F5A9D6-5689-463E-9B6C-1EE92741A9BE}"/>
              </a:ext>
            </a:extLst>
          </p:cNvPr>
          <p:cNvSpPr txBox="1"/>
          <p:nvPr/>
        </p:nvSpPr>
        <p:spPr>
          <a:xfrm>
            <a:off x="413238" y="474785"/>
            <a:ext cx="8796832" cy="461665"/>
          </a:xfrm>
          <a:prstGeom prst="rect">
            <a:avLst/>
          </a:prstGeom>
          <a:noFill/>
        </p:spPr>
        <p:txBody>
          <a:bodyPr wrap="none" rtlCol="0">
            <a:spAutoFit/>
          </a:bodyPr>
          <a:lstStyle/>
          <a:p>
            <a:r>
              <a:rPr lang="en-US" sz="2400" dirty="0"/>
              <a:t>Beam instrumentation in the primary lines (LSS2, TT20, TDC2, TCC2)</a:t>
            </a:r>
            <a:endParaRPr lang="en-GB" sz="2400" dirty="0"/>
          </a:p>
        </p:txBody>
      </p:sp>
      <p:sp>
        <p:nvSpPr>
          <p:cNvPr id="5" name="TextBox 4">
            <a:extLst>
              <a:ext uri="{FF2B5EF4-FFF2-40B4-BE49-F238E27FC236}">
                <a16:creationId xmlns:a16="http://schemas.microsoft.com/office/drawing/2014/main" id="{AFF7E460-0733-48AC-8BA8-AE805A3E3889}"/>
              </a:ext>
            </a:extLst>
          </p:cNvPr>
          <p:cNvSpPr txBox="1"/>
          <p:nvPr/>
        </p:nvSpPr>
        <p:spPr>
          <a:xfrm>
            <a:off x="4195965" y="1028843"/>
            <a:ext cx="5014105" cy="1200329"/>
          </a:xfrm>
          <a:prstGeom prst="rect">
            <a:avLst/>
          </a:prstGeom>
          <a:noFill/>
        </p:spPr>
        <p:txBody>
          <a:bodyPr wrap="square" rtlCol="0">
            <a:spAutoFit/>
          </a:bodyPr>
          <a:lstStyle/>
          <a:p>
            <a:pPr marL="285750" indent="-285750">
              <a:buFont typeface="Arial" panose="020B0604020202020204" pitchFamily="34" charset="0"/>
              <a:buChar char="•"/>
            </a:pPr>
            <a:r>
              <a:rPr lang="en-US" dirty="0"/>
              <a:t>4 stations of secondary emission monitors:</a:t>
            </a:r>
          </a:p>
          <a:p>
            <a:pPr marL="742950" lvl="1" indent="-285750">
              <a:buFont typeface="Wingdings" panose="05000000000000000000" pitchFamily="2" charset="2"/>
              <a:buChar char="§"/>
            </a:pPr>
            <a:r>
              <a:rPr lang="en-US" dirty="0"/>
              <a:t>beam intensity (BSI)</a:t>
            </a:r>
          </a:p>
          <a:p>
            <a:pPr marL="742950" lvl="1" indent="-285750">
              <a:buFont typeface="Wingdings" panose="05000000000000000000" pitchFamily="2" charset="2"/>
              <a:buChar char="§"/>
            </a:pPr>
            <a:r>
              <a:rPr lang="en-US" dirty="0"/>
              <a:t>beam position (BSP) </a:t>
            </a:r>
          </a:p>
          <a:p>
            <a:pPr marL="742950" lvl="1" indent="-285750">
              <a:buFont typeface="Wingdings" panose="05000000000000000000" pitchFamily="2" charset="2"/>
              <a:buChar char="§"/>
            </a:pPr>
            <a:r>
              <a:rPr lang="en-US" dirty="0"/>
              <a:t>beam profile (BSG)</a:t>
            </a:r>
          </a:p>
        </p:txBody>
      </p:sp>
      <p:sp>
        <p:nvSpPr>
          <p:cNvPr id="8" name="TextBox 7">
            <a:extLst>
              <a:ext uri="{FF2B5EF4-FFF2-40B4-BE49-F238E27FC236}">
                <a16:creationId xmlns:a16="http://schemas.microsoft.com/office/drawing/2014/main" id="{2F332C23-9962-4F27-BC94-CEF05ACEF117}"/>
              </a:ext>
            </a:extLst>
          </p:cNvPr>
          <p:cNvSpPr txBox="1"/>
          <p:nvPr/>
        </p:nvSpPr>
        <p:spPr>
          <a:xfrm>
            <a:off x="4195965" y="2229172"/>
            <a:ext cx="6094562" cy="369332"/>
          </a:xfrm>
          <a:prstGeom prst="rect">
            <a:avLst/>
          </a:prstGeom>
          <a:noFill/>
        </p:spPr>
        <p:txBody>
          <a:bodyPr wrap="square">
            <a:spAutoFit/>
          </a:bodyPr>
          <a:lstStyle/>
          <a:p>
            <a:pPr marL="285750" indent="-285750">
              <a:buFont typeface="Arial" panose="020B0604020202020204" pitchFamily="34" charset="0"/>
              <a:buChar char="•"/>
            </a:pPr>
            <a:r>
              <a:rPr lang="en-US" dirty="0"/>
              <a:t>3 stations of radiator screen profile monitors (BTV)</a:t>
            </a:r>
          </a:p>
        </p:txBody>
      </p:sp>
      <p:sp>
        <p:nvSpPr>
          <p:cNvPr id="10" name="TextBox 9">
            <a:extLst>
              <a:ext uri="{FF2B5EF4-FFF2-40B4-BE49-F238E27FC236}">
                <a16:creationId xmlns:a16="http://schemas.microsoft.com/office/drawing/2014/main" id="{B555314B-29BA-430E-950A-C882055EA27A}"/>
              </a:ext>
            </a:extLst>
          </p:cNvPr>
          <p:cNvSpPr txBox="1"/>
          <p:nvPr/>
        </p:nvSpPr>
        <p:spPr>
          <a:xfrm>
            <a:off x="4195965" y="2580297"/>
            <a:ext cx="3874873" cy="369332"/>
          </a:xfrm>
          <a:prstGeom prst="rect">
            <a:avLst/>
          </a:prstGeom>
          <a:noFill/>
        </p:spPr>
        <p:txBody>
          <a:bodyPr wrap="square">
            <a:spAutoFit/>
          </a:bodyPr>
          <a:lstStyle/>
          <a:p>
            <a:pPr marL="285750" indent="-285750">
              <a:buFont typeface="Arial" panose="020B0604020202020204" pitchFamily="34" charset="0"/>
              <a:buChar char="•"/>
            </a:pPr>
            <a:r>
              <a:rPr lang="en-US" dirty="0"/>
              <a:t>30 beam loss monitors (BLM)  </a:t>
            </a:r>
            <a:endParaRPr lang="en-GB" dirty="0"/>
          </a:p>
        </p:txBody>
      </p:sp>
      <p:sp>
        <p:nvSpPr>
          <p:cNvPr id="12" name="Arrow: Down 11">
            <a:extLst>
              <a:ext uri="{FF2B5EF4-FFF2-40B4-BE49-F238E27FC236}">
                <a16:creationId xmlns:a16="http://schemas.microsoft.com/office/drawing/2014/main" id="{D57A9777-DE90-44D3-91AD-4329911FB9EA}"/>
              </a:ext>
            </a:extLst>
          </p:cNvPr>
          <p:cNvSpPr/>
          <p:nvPr/>
        </p:nvSpPr>
        <p:spPr>
          <a:xfrm>
            <a:off x="1475117" y="1629008"/>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07553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6A1F164-FCBC-42D5-BEC4-B506638C97EF}"/>
              </a:ext>
            </a:extLst>
          </p:cNvPr>
          <p:cNvSpPr txBox="1"/>
          <p:nvPr/>
        </p:nvSpPr>
        <p:spPr>
          <a:xfrm>
            <a:off x="413238" y="474785"/>
            <a:ext cx="2700676" cy="461665"/>
          </a:xfrm>
          <a:prstGeom prst="rect">
            <a:avLst/>
          </a:prstGeom>
          <a:noFill/>
        </p:spPr>
        <p:txBody>
          <a:bodyPr wrap="none" rtlCol="0">
            <a:spAutoFit/>
          </a:bodyPr>
          <a:lstStyle/>
          <a:p>
            <a:r>
              <a:rPr lang="en-US" sz="2400" dirty="0"/>
              <a:t>Personnel resources</a:t>
            </a:r>
            <a:endParaRPr lang="en-GB" sz="2400" dirty="0"/>
          </a:p>
        </p:txBody>
      </p:sp>
      <p:graphicFrame>
        <p:nvGraphicFramePr>
          <p:cNvPr id="3" name="Table 2">
            <a:extLst>
              <a:ext uri="{FF2B5EF4-FFF2-40B4-BE49-F238E27FC236}">
                <a16:creationId xmlns:a16="http://schemas.microsoft.com/office/drawing/2014/main" id="{1368E8DF-0626-4581-AAB9-0005B7EFAAA8}"/>
              </a:ext>
            </a:extLst>
          </p:cNvPr>
          <p:cNvGraphicFramePr>
            <a:graphicFrameLocks noGrp="1"/>
          </p:cNvGraphicFramePr>
          <p:nvPr>
            <p:extLst>
              <p:ext uri="{D42A27DB-BD31-4B8C-83A1-F6EECF244321}">
                <p14:modId xmlns:p14="http://schemas.microsoft.com/office/powerpoint/2010/main" val="3446683608"/>
              </p:ext>
            </p:extLst>
          </p:nvPr>
        </p:nvGraphicFramePr>
        <p:xfrm>
          <a:off x="1763576" y="2167155"/>
          <a:ext cx="8092386" cy="2430301"/>
        </p:xfrm>
        <a:graphic>
          <a:graphicData uri="http://schemas.openxmlformats.org/drawingml/2006/table">
            <a:tbl>
              <a:tblPr firstRow="1" firstCol="1" bandRow="1"/>
              <a:tblGrid>
                <a:gridCol w="1618478">
                  <a:extLst>
                    <a:ext uri="{9D8B030D-6E8A-4147-A177-3AD203B41FA5}">
                      <a16:colId xmlns:a16="http://schemas.microsoft.com/office/drawing/2014/main" val="1707296731"/>
                    </a:ext>
                  </a:extLst>
                </a:gridCol>
                <a:gridCol w="646734">
                  <a:extLst>
                    <a:ext uri="{9D8B030D-6E8A-4147-A177-3AD203B41FA5}">
                      <a16:colId xmlns:a16="http://schemas.microsoft.com/office/drawing/2014/main" val="632416776"/>
                    </a:ext>
                  </a:extLst>
                </a:gridCol>
                <a:gridCol w="646734">
                  <a:extLst>
                    <a:ext uri="{9D8B030D-6E8A-4147-A177-3AD203B41FA5}">
                      <a16:colId xmlns:a16="http://schemas.microsoft.com/office/drawing/2014/main" val="30121103"/>
                    </a:ext>
                  </a:extLst>
                </a:gridCol>
                <a:gridCol w="647555">
                  <a:extLst>
                    <a:ext uri="{9D8B030D-6E8A-4147-A177-3AD203B41FA5}">
                      <a16:colId xmlns:a16="http://schemas.microsoft.com/office/drawing/2014/main" val="1442186654"/>
                    </a:ext>
                  </a:extLst>
                </a:gridCol>
                <a:gridCol w="647555">
                  <a:extLst>
                    <a:ext uri="{9D8B030D-6E8A-4147-A177-3AD203B41FA5}">
                      <a16:colId xmlns:a16="http://schemas.microsoft.com/office/drawing/2014/main" val="2169071636"/>
                    </a:ext>
                  </a:extLst>
                </a:gridCol>
                <a:gridCol w="647555">
                  <a:extLst>
                    <a:ext uri="{9D8B030D-6E8A-4147-A177-3AD203B41FA5}">
                      <a16:colId xmlns:a16="http://schemas.microsoft.com/office/drawing/2014/main" val="460083479"/>
                    </a:ext>
                  </a:extLst>
                </a:gridCol>
                <a:gridCol w="647555">
                  <a:extLst>
                    <a:ext uri="{9D8B030D-6E8A-4147-A177-3AD203B41FA5}">
                      <a16:colId xmlns:a16="http://schemas.microsoft.com/office/drawing/2014/main" val="2099349964"/>
                    </a:ext>
                  </a:extLst>
                </a:gridCol>
                <a:gridCol w="647555">
                  <a:extLst>
                    <a:ext uri="{9D8B030D-6E8A-4147-A177-3AD203B41FA5}">
                      <a16:colId xmlns:a16="http://schemas.microsoft.com/office/drawing/2014/main" val="1718189295"/>
                    </a:ext>
                  </a:extLst>
                </a:gridCol>
                <a:gridCol w="647555">
                  <a:extLst>
                    <a:ext uri="{9D8B030D-6E8A-4147-A177-3AD203B41FA5}">
                      <a16:colId xmlns:a16="http://schemas.microsoft.com/office/drawing/2014/main" val="3295462769"/>
                    </a:ext>
                  </a:extLst>
                </a:gridCol>
                <a:gridCol w="647555">
                  <a:extLst>
                    <a:ext uri="{9D8B030D-6E8A-4147-A177-3AD203B41FA5}">
                      <a16:colId xmlns:a16="http://schemas.microsoft.com/office/drawing/2014/main" val="743915135"/>
                    </a:ext>
                  </a:extLst>
                </a:gridCol>
                <a:gridCol w="647555">
                  <a:extLst>
                    <a:ext uri="{9D8B030D-6E8A-4147-A177-3AD203B41FA5}">
                      <a16:colId xmlns:a16="http://schemas.microsoft.com/office/drawing/2014/main" val="2047970910"/>
                    </a:ext>
                  </a:extLst>
                </a:gridCol>
              </a:tblGrid>
              <a:tr h="712393">
                <a:tc>
                  <a:txBody>
                    <a:bodyPr/>
                    <a:lstStyle/>
                    <a:p>
                      <a:pP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Personnel resources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US" sz="12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US" sz="12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US" sz="12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US" sz="12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US" sz="12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US" sz="12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US" sz="12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US" sz="12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US" sz="12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US" sz="12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2434485467"/>
                  </a:ext>
                </a:extLst>
              </a:tr>
              <a:tr h="481113">
                <a:tc>
                  <a:txBody>
                    <a:bodyPr/>
                    <a:lstStyle/>
                    <a:p>
                      <a:pP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Needed staff [FTE]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2.2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2.8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3.1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3.7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4.1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4.9</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4.2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2.8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2.5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7965753"/>
                  </a:ext>
                </a:extLst>
              </a:tr>
              <a:tr h="524401">
                <a:tc>
                  <a:txBody>
                    <a:bodyPr/>
                    <a:lstStyle/>
                    <a:p>
                      <a:pP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Pledged staff [FTE]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2.2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2.8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3.1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3.7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4.1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4.9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4.2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2.8</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2.5</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2981885"/>
                  </a:ext>
                </a:extLst>
              </a:tr>
              <a:tr h="356197">
                <a:tc>
                  <a:txBody>
                    <a:bodyPr/>
                    <a:lstStyle/>
                    <a:p>
                      <a:pP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Missing staff [FTE]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a:effectLst/>
                          <a:latin typeface="Verdana" panose="020B0604030504040204" pitchFamily="34" charset="0"/>
                          <a:ea typeface="Times New Roman" panose="02020603050405020304" pitchFamily="18" charset="0"/>
                          <a:cs typeface="Times New Roman" panose="02020603050405020304" pitchFamily="18" charset="0"/>
                        </a:rPr>
                        <a:t>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9154631"/>
                  </a:ext>
                </a:extLst>
              </a:tr>
              <a:tr h="356197">
                <a:tc>
                  <a:txBody>
                    <a:bodyPr/>
                    <a:lstStyle/>
                    <a:p>
                      <a:pP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M2P [kCHF]</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104</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164</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140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50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80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130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220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210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80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200" dirty="0">
                          <a:effectLst/>
                          <a:latin typeface="Verdana" panose="020B0604030504040204" pitchFamily="34" charset="0"/>
                          <a:ea typeface="Times New Roman" panose="02020603050405020304" pitchFamily="18" charset="0"/>
                          <a:cs typeface="Times New Roman" panose="02020603050405020304" pitchFamily="18" charset="0"/>
                        </a:rPr>
                        <a:t>10</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3766068"/>
                  </a:ext>
                </a:extLst>
              </a:tr>
            </a:tbl>
          </a:graphicData>
        </a:graphic>
      </p:graphicFrame>
      <p:sp>
        <p:nvSpPr>
          <p:cNvPr id="4" name="TextBox 3">
            <a:extLst>
              <a:ext uri="{FF2B5EF4-FFF2-40B4-BE49-F238E27FC236}">
                <a16:creationId xmlns:a16="http://schemas.microsoft.com/office/drawing/2014/main" id="{C4C63B81-9874-4943-BA4B-2077A258DC45}"/>
              </a:ext>
            </a:extLst>
          </p:cNvPr>
          <p:cNvSpPr txBox="1"/>
          <p:nvPr/>
        </p:nvSpPr>
        <p:spPr>
          <a:xfrm>
            <a:off x="413238" y="1312669"/>
            <a:ext cx="5799023" cy="369332"/>
          </a:xfrm>
          <a:prstGeom prst="rect">
            <a:avLst/>
          </a:prstGeom>
          <a:noFill/>
        </p:spPr>
        <p:txBody>
          <a:bodyPr wrap="none" rtlCol="0">
            <a:spAutoFit/>
          </a:bodyPr>
          <a:lstStyle/>
          <a:p>
            <a:r>
              <a:rPr lang="en-US" dirty="0"/>
              <a:t>SY-BI has the necessary manpower to undertake NA-CONS.  </a:t>
            </a:r>
            <a:endParaRPr lang="en-GB" dirty="0"/>
          </a:p>
        </p:txBody>
      </p:sp>
    </p:spTree>
    <p:extLst>
      <p:ext uri="{BB962C8B-B14F-4D97-AF65-F5344CB8AC3E}">
        <p14:creationId xmlns:p14="http://schemas.microsoft.com/office/powerpoint/2010/main" val="625301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DC4325-AB47-4096-B943-B315847EEF29}"/>
              </a:ext>
            </a:extLst>
          </p:cNvPr>
          <p:cNvSpPr txBox="1"/>
          <p:nvPr/>
        </p:nvSpPr>
        <p:spPr>
          <a:xfrm>
            <a:off x="413238" y="474785"/>
            <a:ext cx="7555786" cy="461665"/>
          </a:xfrm>
          <a:prstGeom prst="rect">
            <a:avLst/>
          </a:prstGeom>
          <a:noFill/>
        </p:spPr>
        <p:txBody>
          <a:bodyPr wrap="none" rtlCol="0">
            <a:spAutoFit/>
          </a:bodyPr>
          <a:lstStyle/>
          <a:p>
            <a:r>
              <a:rPr lang="en-US" sz="2400" dirty="0"/>
              <a:t>Variation in maintenance and operation after consolidation</a:t>
            </a:r>
            <a:endParaRPr lang="en-GB" sz="2400" dirty="0"/>
          </a:p>
        </p:txBody>
      </p:sp>
      <p:sp>
        <p:nvSpPr>
          <p:cNvPr id="3" name="TextBox 2">
            <a:extLst>
              <a:ext uri="{FF2B5EF4-FFF2-40B4-BE49-F238E27FC236}">
                <a16:creationId xmlns:a16="http://schemas.microsoft.com/office/drawing/2014/main" id="{B73FEDCE-6EC5-4547-B521-9A3A713B4E47}"/>
              </a:ext>
            </a:extLst>
          </p:cNvPr>
          <p:cNvSpPr txBox="1"/>
          <p:nvPr/>
        </p:nvSpPr>
        <p:spPr>
          <a:xfrm>
            <a:off x="614965" y="1792441"/>
            <a:ext cx="10826151" cy="369332"/>
          </a:xfrm>
          <a:prstGeom prst="rect">
            <a:avLst/>
          </a:prstGeom>
          <a:noFill/>
        </p:spPr>
        <p:txBody>
          <a:bodyPr wrap="square" rtlCol="0">
            <a:spAutoFit/>
          </a:bodyPr>
          <a:lstStyle/>
          <a:p>
            <a:r>
              <a:rPr lang="en-GB" dirty="0"/>
              <a:t>Cost of maintenance and operation will be lower after consolidation:</a:t>
            </a:r>
          </a:p>
        </p:txBody>
      </p:sp>
      <p:sp>
        <p:nvSpPr>
          <p:cNvPr id="5" name="TextBox 4">
            <a:extLst>
              <a:ext uri="{FF2B5EF4-FFF2-40B4-BE49-F238E27FC236}">
                <a16:creationId xmlns:a16="http://schemas.microsoft.com/office/drawing/2014/main" id="{2BC26666-5519-41BC-934F-DB1EBDCAEB6C}"/>
              </a:ext>
            </a:extLst>
          </p:cNvPr>
          <p:cNvSpPr txBox="1"/>
          <p:nvPr/>
        </p:nvSpPr>
        <p:spPr>
          <a:xfrm>
            <a:off x="614965" y="2510548"/>
            <a:ext cx="6097022" cy="369332"/>
          </a:xfrm>
          <a:prstGeom prst="rect">
            <a:avLst/>
          </a:prstGeom>
          <a:noFill/>
        </p:spPr>
        <p:txBody>
          <a:bodyPr wrap="square">
            <a:spAutoFit/>
          </a:bodyPr>
          <a:lstStyle/>
          <a:p>
            <a:pPr marL="285750" indent="-285750">
              <a:buFont typeface="Arial" panose="020B0604020202020204" pitchFamily="34" charset="0"/>
              <a:buChar char="•"/>
            </a:pPr>
            <a:r>
              <a:rPr lang="en-GB" dirty="0"/>
              <a:t>Less human intervention needed.</a:t>
            </a:r>
          </a:p>
        </p:txBody>
      </p:sp>
      <p:sp>
        <p:nvSpPr>
          <p:cNvPr id="7" name="TextBox 6">
            <a:extLst>
              <a:ext uri="{FF2B5EF4-FFF2-40B4-BE49-F238E27FC236}">
                <a16:creationId xmlns:a16="http://schemas.microsoft.com/office/drawing/2014/main" id="{9F43A495-3BFD-4741-A42A-591D31F0228F}"/>
              </a:ext>
            </a:extLst>
          </p:cNvPr>
          <p:cNvSpPr txBox="1"/>
          <p:nvPr/>
        </p:nvSpPr>
        <p:spPr>
          <a:xfrm>
            <a:off x="614965" y="2134201"/>
            <a:ext cx="6097022" cy="369332"/>
          </a:xfrm>
          <a:prstGeom prst="rect">
            <a:avLst/>
          </a:prstGeom>
          <a:noFill/>
        </p:spPr>
        <p:txBody>
          <a:bodyPr wrap="square">
            <a:spAutoFit/>
          </a:bodyPr>
          <a:lstStyle/>
          <a:p>
            <a:pPr marL="285750" indent="-285750">
              <a:buFont typeface="Arial" panose="020B0604020202020204" pitchFamily="34" charset="0"/>
              <a:buChar char="•"/>
            </a:pPr>
            <a:r>
              <a:rPr lang="en-GB" dirty="0"/>
              <a:t>Lower failure rate of new equipment.</a:t>
            </a:r>
          </a:p>
        </p:txBody>
      </p:sp>
      <p:sp>
        <p:nvSpPr>
          <p:cNvPr id="9" name="TextBox 8">
            <a:extLst>
              <a:ext uri="{FF2B5EF4-FFF2-40B4-BE49-F238E27FC236}">
                <a16:creationId xmlns:a16="http://schemas.microsoft.com/office/drawing/2014/main" id="{2586FBD0-7657-4721-9649-64E5B1D462E5}"/>
              </a:ext>
            </a:extLst>
          </p:cNvPr>
          <p:cNvSpPr txBox="1"/>
          <p:nvPr/>
        </p:nvSpPr>
        <p:spPr>
          <a:xfrm>
            <a:off x="614965" y="2886895"/>
            <a:ext cx="11437932" cy="646331"/>
          </a:xfrm>
          <a:prstGeom prst="rect">
            <a:avLst/>
          </a:prstGeom>
          <a:noFill/>
        </p:spPr>
        <p:txBody>
          <a:bodyPr wrap="square">
            <a:spAutoFit/>
          </a:bodyPr>
          <a:lstStyle/>
          <a:p>
            <a:pPr marL="285750" indent="-285750">
              <a:buFont typeface="Arial" panose="020B0604020202020204" pitchFamily="34" charset="0"/>
              <a:buChar char="•"/>
            </a:pPr>
            <a:r>
              <a:rPr lang="en-GB" dirty="0"/>
              <a:t>Example: beam line modifications in EHN1 done manually at present. XBPF integrated in vacuum and equipped with in/out motorisation </a:t>
            </a:r>
            <a:r>
              <a:rPr lang="en-GB" dirty="0">
                <a:latin typeface="Calibri" panose="020F0502020204030204" pitchFamily="34" charset="0"/>
                <a:cs typeface="Calibri" panose="020F0502020204030204" pitchFamily="34" charset="0"/>
              </a:rPr>
              <a:t>→</a:t>
            </a:r>
            <a:r>
              <a:rPr lang="en-GB" dirty="0"/>
              <a:t> lower need of human intervention </a:t>
            </a:r>
            <a:r>
              <a:rPr lang="en-GB" dirty="0">
                <a:latin typeface="Calibri" panose="020F0502020204030204" pitchFamily="34" charset="0"/>
                <a:cs typeface="Calibri" panose="020F0502020204030204" pitchFamily="34" charset="0"/>
              </a:rPr>
              <a:t>→ resources savings.</a:t>
            </a:r>
            <a:endParaRPr lang="en-GB" dirty="0"/>
          </a:p>
        </p:txBody>
      </p:sp>
    </p:spTree>
    <p:extLst>
      <p:ext uri="{BB962C8B-B14F-4D97-AF65-F5344CB8AC3E}">
        <p14:creationId xmlns:p14="http://schemas.microsoft.com/office/powerpoint/2010/main" val="187314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579A01D-4A78-4437-92DE-B175219FA59C}"/>
              </a:ext>
            </a:extLst>
          </p:cNvPr>
          <p:cNvSpPr txBox="1"/>
          <p:nvPr/>
        </p:nvSpPr>
        <p:spPr>
          <a:xfrm>
            <a:off x="413238" y="474785"/>
            <a:ext cx="2193549" cy="461665"/>
          </a:xfrm>
          <a:prstGeom prst="rect">
            <a:avLst/>
          </a:prstGeom>
          <a:noFill/>
        </p:spPr>
        <p:txBody>
          <a:bodyPr wrap="none" rtlCol="0">
            <a:spAutoFit/>
          </a:bodyPr>
          <a:lstStyle/>
          <a:p>
            <a:r>
              <a:rPr lang="en-US" sz="2400" dirty="0"/>
              <a:t>Risk assessment</a:t>
            </a:r>
            <a:endParaRPr lang="en-GB" sz="2400" dirty="0"/>
          </a:p>
        </p:txBody>
      </p:sp>
      <p:sp>
        <p:nvSpPr>
          <p:cNvPr id="4" name="TextBox 3">
            <a:extLst>
              <a:ext uri="{FF2B5EF4-FFF2-40B4-BE49-F238E27FC236}">
                <a16:creationId xmlns:a16="http://schemas.microsoft.com/office/drawing/2014/main" id="{82EA6873-00C8-4534-BAE7-E0F59E713506}"/>
              </a:ext>
            </a:extLst>
          </p:cNvPr>
          <p:cNvSpPr txBox="1"/>
          <p:nvPr/>
        </p:nvSpPr>
        <p:spPr>
          <a:xfrm>
            <a:off x="621101" y="3070243"/>
            <a:ext cx="2188228" cy="400110"/>
          </a:xfrm>
          <a:prstGeom prst="rect">
            <a:avLst/>
          </a:prstGeom>
          <a:noFill/>
        </p:spPr>
        <p:txBody>
          <a:bodyPr wrap="none" rtlCol="0">
            <a:spAutoFit/>
          </a:bodyPr>
          <a:lstStyle/>
          <a:p>
            <a:r>
              <a:rPr lang="en-US" sz="2000" dirty="0"/>
              <a:t>Non-readiness risk:</a:t>
            </a:r>
          </a:p>
        </p:txBody>
      </p:sp>
      <p:sp>
        <p:nvSpPr>
          <p:cNvPr id="2" name="TextBox 1">
            <a:extLst>
              <a:ext uri="{FF2B5EF4-FFF2-40B4-BE49-F238E27FC236}">
                <a16:creationId xmlns:a16="http://schemas.microsoft.com/office/drawing/2014/main" id="{EB0675EF-36FB-4284-A6C1-E53366AA297F}"/>
              </a:ext>
            </a:extLst>
          </p:cNvPr>
          <p:cNvSpPr txBox="1"/>
          <p:nvPr/>
        </p:nvSpPr>
        <p:spPr>
          <a:xfrm>
            <a:off x="621101" y="1492370"/>
            <a:ext cx="7216399" cy="369332"/>
          </a:xfrm>
          <a:prstGeom prst="rect">
            <a:avLst/>
          </a:prstGeom>
          <a:noFill/>
        </p:spPr>
        <p:txBody>
          <a:bodyPr wrap="none" rtlCol="0">
            <a:spAutoFit/>
          </a:bodyPr>
          <a:lstStyle/>
          <a:p>
            <a:pPr marL="285750" indent="-285750">
              <a:buFont typeface="Arial" panose="020B0604020202020204" pitchFamily="34" charset="0"/>
              <a:buChar char="•"/>
            </a:pPr>
            <a:r>
              <a:rPr lang="en-US" dirty="0"/>
              <a:t>Radiological risk is addressed by promoting the primary lines in Phase 1.</a:t>
            </a:r>
            <a:endParaRPr lang="en-GB" dirty="0"/>
          </a:p>
        </p:txBody>
      </p:sp>
      <p:sp>
        <p:nvSpPr>
          <p:cNvPr id="5" name="TextBox 4">
            <a:extLst>
              <a:ext uri="{FF2B5EF4-FFF2-40B4-BE49-F238E27FC236}">
                <a16:creationId xmlns:a16="http://schemas.microsoft.com/office/drawing/2014/main" id="{C6703FF6-5E5C-4202-B4D2-9D05B306E781}"/>
              </a:ext>
            </a:extLst>
          </p:cNvPr>
          <p:cNvSpPr txBox="1"/>
          <p:nvPr/>
        </p:nvSpPr>
        <p:spPr>
          <a:xfrm>
            <a:off x="621101" y="1967765"/>
            <a:ext cx="6467220" cy="369332"/>
          </a:xfrm>
          <a:prstGeom prst="rect">
            <a:avLst/>
          </a:prstGeom>
          <a:noFill/>
        </p:spPr>
        <p:txBody>
          <a:bodyPr wrap="none" rtlCol="0">
            <a:spAutoFit/>
          </a:bodyPr>
          <a:lstStyle/>
          <a:p>
            <a:pPr marL="285750" indent="-285750">
              <a:buFont typeface="Arial" panose="020B0604020202020204" pitchFamily="34" charset="0"/>
              <a:buChar char="•"/>
            </a:pPr>
            <a:r>
              <a:rPr lang="en-US" dirty="0"/>
              <a:t>Gas vessels of the XCET are not conform with safety regulations.</a:t>
            </a:r>
            <a:endParaRPr lang="en-GB" dirty="0"/>
          </a:p>
        </p:txBody>
      </p:sp>
      <p:sp>
        <p:nvSpPr>
          <p:cNvPr id="6" name="TextBox 5">
            <a:extLst>
              <a:ext uri="{FF2B5EF4-FFF2-40B4-BE49-F238E27FC236}">
                <a16:creationId xmlns:a16="http://schemas.microsoft.com/office/drawing/2014/main" id="{52AE144B-048B-43A6-BD48-56479358EEC3}"/>
              </a:ext>
            </a:extLst>
          </p:cNvPr>
          <p:cNvSpPr txBox="1"/>
          <p:nvPr/>
        </p:nvSpPr>
        <p:spPr>
          <a:xfrm>
            <a:off x="1647880" y="2334338"/>
            <a:ext cx="6840414" cy="369332"/>
          </a:xfrm>
          <a:prstGeom prst="rect">
            <a:avLst/>
          </a:prstGeom>
          <a:noFill/>
        </p:spPr>
        <p:txBody>
          <a:bodyPr wrap="square">
            <a:spAutoFit/>
          </a:bodyPr>
          <a:lstStyle/>
          <a:p>
            <a:r>
              <a:rPr lang="en-US" dirty="0"/>
              <a:t>EAR design solves this issue.</a:t>
            </a:r>
            <a:endParaRPr lang="en-GB" dirty="0"/>
          </a:p>
        </p:txBody>
      </p:sp>
      <p:cxnSp>
        <p:nvCxnSpPr>
          <p:cNvPr id="7" name="Connector: Elbow 6">
            <a:extLst>
              <a:ext uri="{FF2B5EF4-FFF2-40B4-BE49-F238E27FC236}">
                <a16:creationId xmlns:a16="http://schemas.microsoft.com/office/drawing/2014/main" id="{F880552D-3052-42B0-ABB1-AD5DE5B67E7A}"/>
              </a:ext>
            </a:extLst>
          </p:cNvPr>
          <p:cNvCxnSpPr>
            <a:cxnSpLocks/>
          </p:cNvCxnSpPr>
          <p:nvPr/>
        </p:nvCxnSpPr>
        <p:spPr>
          <a:xfrm>
            <a:off x="1233813" y="2398129"/>
            <a:ext cx="414067" cy="143730"/>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6B60C71-07BB-4EB3-B06C-A9C43681DC20}"/>
              </a:ext>
            </a:extLst>
          </p:cNvPr>
          <p:cNvSpPr txBox="1"/>
          <p:nvPr/>
        </p:nvSpPr>
        <p:spPr>
          <a:xfrm>
            <a:off x="621100" y="3428678"/>
            <a:ext cx="9695049" cy="369332"/>
          </a:xfrm>
          <a:prstGeom prst="rect">
            <a:avLst/>
          </a:prstGeom>
          <a:noFill/>
        </p:spPr>
        <p:txBody>
          <a:bodyPr wrap="square">
            <a:spAutoFit/>
          </a:bodyPr>
          <a:lstStyle/>
          <a:p>
            <a:pPr marL="285750" indent="-285750">
              <a:buFont typeface="Arial" panose="020B0604020202020204" pitchFamily="34" charset="0"/>
              <a:buChar char="•"/>
            </a:pPr>
            <a:r>
              <a:rPr lang="en-US" dirty="0"/>
              <a:t>Most consolidation items are standard and </a:t>
            </a:r>
            <a:r>
              <a:rPr lang="en-GB" dirty="0"/>
              <a:t>carry</a:t>
            </a:r>
            <a:r>
              <a:rPr lang="es-ES" dirty="0"/>
              <a:t> a </a:t>
            </a:r>
            <a:r>
              <a:rPr lang="en-GB" dirty="0"/>
              <a:t>low</a:t>
            </a:r>
            <a:r>
              <a:rPr lang="es-ES" dirty="0"/>
              <a:t> </a:t>
            </a:r>
            <a:r>
              <a:rPr lang="en-GB" dirty="0"/>
              <a:t>risk</a:t>
            </a:r>
            <a:r>
              <a:rPr lang="en-US" dirty="0"/>
              <a:t>: BSG, BTV, BLM and BXBPF.</a:t>
            </a:r>
          </a:p>
        </p:txBody>
      </p:sp>
      <p:sp>
        <p:nvSpPr>
          <p:cNvPr id="11" name="TextBox 10">
            <a:extLst>
              <a:ext uri="{FF2B5EF4-FFF2-40B4-BE49-F238E27FC236}">
                <a16:creationId xmlns:a16="http://schemas.microsoft.com/office/drawing/2014/main" id="{30D4758E-C6A1-480C-A07E-C22070140B97}"/>
              </a:ext>
            </a:extLst>
          </p:cNvPr>
          <p:cNvSpPr txBox="1"/>
          <p:nvPr/>
        </p:nvSpPr>
        <p:spPr>
          <a:xfrm>
            <a:off x="621098" y="3795251"/>
            <a:ext cx="8295835" cy="1200329"/>
          </a:xfrm>
          <a:prstGeom prst="rect">
            <a:avLst/>
          </a:prstGeom>
          <a:noFill/>
        </p:spPr>
        <p:txBody>
          <a:bodyPr wrap="square">
            <a:spAutoFit/>
          </a:bodyPr>
          <a:lstStyle/>
          <a:p>
            <a:pPr marL="285750" indent="-285750">
              <a:buFont typeface="Arial" panose="020B0604020202020204" pitchFamily="34" charset="0"/>
              <a:buChar char="•"/>
            </a:pPr>
            <a:r>
              <a:rPr lang="en-GB" dirty="0"/>
              <a:t>R&amp;D items show a risk of missing LS3 if they do not start in 2021:</a:t>
            </a:r>
          </a:p>
          <a:p>
            <a:pPr marL="742950" lvl="1" indent="-285750">
              <a:buFont typeface="Wingdings" panose="05000000000000000000" pitchFamily="2" charset="2"/>
              <a:buChar char="§"/>
            </a:pPr>
            <a:r>
              <a:rPr lang="en-GB" dirty="0"/>
              <a:t>Longitudinal BLM</a:t>
            </a:r>
          </a:p>
          <a:p>
            <a:pPr marL="742950" lvl="1" indent="-285750">
              <a:buFont typeface="Wingdings" panose="05000000000000000000" pitchFamily="2" charset="2"/>
              <a:buChar char="§"/>
            </a:pPr>
            <a:r>
              <a:rPr lang="en-GB" dirty="0"/>
              <a:t>Fast spill monitor</a:t>
            </a:r>
          </a:p>
          <a:p>
            <a:pPr marL="742950" lvl="1" indent="-285750">
              <a:buFont typeface="Wingdings" panose="05000000000000000000" pitchFamily="2" charset="2"/>
              <a:buChar char="§"/>
            </a:pPr>
            <a:r>
              <a:rPr lang="en-GB" dirty="0"/>
              <a:t>Radiation-hard profile monitor</a:t>
            </a:r>
          </a:p>
        </p:txBody>
      </p:sp>
    </p:spTree>
    <p:extLst>
      <p:ext uri="{BB962C8B-B14F-4D97-AF65-F5344CB8AC3E}">
        <p14:creationId xmlns:p14="http://schemas.microsoft.com/office/powerpoint/2010/main" val="1646120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D1DB432-B6E1-4AB2-A3DE-95D54A081353}"/>
              </a:ext>
            </a:extLst>
          </p:cNvPr>
          <p:cNvSpPr txBox="1"/>
          <p:nvPr/>
        </p:nvSpPr>
        <p:spPr>
          <a:xfrm>
            <a:off x="1239947" y="2721114"/>
            <a:ext cx="8434232" cy="707886"/>
          </a:xfrm>
          <a:prstGeom prst="rect">
            <a:avLst/>
          </a:prstGeom>
          <a:noFill/>
        </p:spPr>
        <p:txBody>
          <a:bodyPr wrap="none" rtlCol="0">
            <a:spAutoFit/>
          </a:bodyPr>
          <a:lstStyle/>
          <a:p>
            <a:r>
              <a:rPr lang="en-US" sz="4000" dirty="0"/>
              <a:t>Thank you very much for your attention</a:t>
            </a:r>
            <a:endParaRPr lang="en-GB" sz="4000" dirty="0"/>
          </a:p>
        </p:txBody>
      </p:sp>
    </p:spTree>
    <p:extLst>
      <p:ext uri="{BB962C8B-B14F-4D97-AF65-F5344CB8AC3E}">
        <p14:creationId xmlns:p14="http://schemas.microsoft.com/office/powerpoint/2010/main" val="1452121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325F5D6-1528-4B4A-95E5-9445E3534814}"/>
              </a:ext>
            </a:extLst>
          </p:cNvPr>
          <p:cNvSpPr txBox="1"/>
          <p:nvPr/>
        </p:nvSpPr>
        <p:spPr>
          <a:xfrm>
            <a:off x="1239947" y="2721114"/>
            <a:ext cx="2752357" cy="707886"/>
          </a:xfrm>
          <a:prstGeom prst="rect">
            <a:avLst/>
          </a:prstGeom>
          <a:noFill/>
        </p:spPr>
        <p:txBody>
          <a:bodyPr wrap="none" rtlCol="0">
            <a:spAutoFit/>
          </a:bodyPr>
          <a:lstStyle/>
          <a:p>
            <a:r>
              <a:rPr lang="en-US" sz="4000" dirty="0"/>
              <a:t>Spare slides </a:t>
            </a:r>
            <a:endParaRPr lang="en-GB" sz="4000" dirty="0"/>
          </a:p>
        </p:txBody>
      </p:sp>
    </p:spTree>
    <p:extLst>
      <p:ext uri="{BB962C8B-B14F-4D97-AF65-F5344CB8AC3E}">
        <p14:creationId xmlns:p14="http://schemas.microsoft.com/office/powerpoint/2010/main" val="27375459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646F2C4-6FD1-48ED-8B18-6A8F5451FAA9}"/>
              </a:ext>
            </a:extLst>
          </p:cNvPr>
          <p:cNvGraphicFramePr>
            <a:graphicFrameLocks noGrp="1"/>
          </p:cNvGraphicFramePr>
          <p:nvPr/>
        </p:nvGraphicFramePr>
        <p:xfrm>
          <a:off x="1327506" y="1103101"/>
          <a:ext cx="5953189" cy="5467319"/>
        </p:xfrm>
        <a:graphic>
          <a:graphicData uri="http://schemas.openxmlformats.org/drawingml/2006/table">
            <a:tbl>
              <a:tblPr firstRow="1" firstCol="1" lastRow="1" lastCol="1" bandRow="1" bandCol="1"/>
              <a:tblGrid>
                <a:gridCol w="1893259">
                  <a:extLst>
                    <a:ext uri="{9D8B030D-6E8A-4147-A177-3AD203B41FA5}">
                      <a16:colId xmlns:a16="http://schemas.microsoft.com/office/drawing/2014/main" val="306357366"/>
                    </a:ext>
                  </a:extLst>
                </a:gridCol>
                <a:gridCol w="2727861">
                  <a:extLst>
                    <a:ext uri="{9D8B030D-6E8A-4147-A177-3AD203B41FA5}">
                      <a16:colId xmlns:a16="http://schemas.microsoft.com/office/drawing/2014/main" val="404898824"/>
                    </a:ext>
                  </a:extLst>
                </a:gridCol>
                <a:gridCol w="1332069">
                  <a:extLst>
                    <a:ext uri="{9D8B030D-6E8A-4147-A177-3AD203B41FA5}">
                      <a16:colId xmlns:a16="http://schemas.microsoft.com/office/drawing/2014/main" val="3403989839"/>
                    </a:ext>
                  </a:extLst>
                </a:gridCol>
              </a:tblGrid>
              <a:tr h="503475">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Monitor / System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Required works</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Cost estimate (kCHF)</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357547020"/>
                  </a:ext>
                </a:extLst>
              </a:tr>
              <a:tr h="436662">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VME crates EHN1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VME crates + extender interfaces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150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5681055"/>
                  </a:ext>
                </a:extLst>
              </a:tr>
              <a:tr h="833749">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Longitudinal spill detector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Refurbish present BTV monitor in TT20 for tests after LS2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2833995"/>
                  </a:ext>
                </a:extLst>
              </a:tr>
              <a:tr h="727770">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XCET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spcBef>
                          <a:spcPts val="250"/>
                        </a:spcBef>
                        <a:spcAft>
                          <a:spcPts val="250"/>
                        </a:spcAft>
                      </a:pPr>
                      <a:r>
                        <a:rPr lang="en-US" sz="1100" dirty="0">
                          <a:effectLst/>
                          <a:latin typeface="Verdana" panose="020B0604030504040204" pitchFamily="34" charset="0"/>
                          <a:ea typeface="Times New Roman" panose="02020603050405020304" pitchFamily="18" charset="0"/>
                          <a:cs typeface="Times New Roman" panose="02020603050405020304" pitchFamily="18" charset="0"/>
                        </a:rPr>
                        <a:t>R</a:t>
                      </a:r>
                      <a:r>
                        <a:rPr lang="en-GB" sz="1100" dirty="0" err="1">
                          <a:effectLst/>
                          <a:latin typeface="Verdana" panose="020B0604030504040204" pitchFamily="34" charset="0"/>
                          <a:ea typeface="Times New Roman" panose="02020603050405020304" pitchFamily="18" charset="0"/>
                          <a:cs typeface="Times New Roman" panose="02020603050405020304" pitchFamily="18" charset="0"/>
                        </a:rPr>
                        <a:t>eplace</a:t>
                      </a: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 vacuum pipes + windows</a:t>
                      </a:r>
                      <a:endParaRPr lang="en-US"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100" dirty="0">
                          <a:effectLst/>
                          <a:latin typeface="Verdana" panose="020B0604030504040204" pitchFamily="34" charset="0"/>
                          <a:ea typeface="Times New Roman" panose="02020603050405020304" pitchFamily="18" charset="0"/>
                          <a:cs typeface="Times New Roman" panose="02020603050405020304" pitchFamily="18" charset="0"/>
                        </a:rPr>
                        <a:t>120</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9209918"/>
                  </a:ext>
                </a:extLst>
              </a:tr>
              <a:tr h="727770">
                <a:tc>
                  <a:txBody>
                    <a:bodyPr/>
                    <a:lstStyle/>
                    <a:p>
                      <a:pPr>
                        <a:spcBef>
                          <a:spcPts val="250"/>
                        </a:spcBef>
                        <a:spcAft>
                          <a:spcPts val="250"/>
                        </a:spcAft>
                      </a:pP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Replace obsolete gas control system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9581481"/>
                  </a:ext>
                </a:extLst>
              </a:tr>
              <a:tr h="727770">
                <a:tc>
                  <a:txBody>
                    <a:bodyPr/>
                    <a:lstStyle/>
                    <a:p>
                      <a:pPr>
                        <a:spcBef>
                          <a:spcPts val="250"/>
                        </a:spcBef>
                        <a:spcAft>
                          <a:spcPts val="250"/>
                        </a:spcAft>
                      </a:pP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US" sz="1100" dirty="0">
                          <a:effectLst/>
                          <a:latin typeface="Verdana" panose="020B0604030504040204" pitchFamily="34" charset="0"/>
                          <a:ea typeface="Times New Roman" panose="02020603050405020304" pitchFamily="18" charset="0"/>
                          <a:cs typeface="Times New Roman" panose="02020603050405020304" pitchFamily="18" charset="0"/>
                        </a:rPr>
                        <a:t>Replace obsoletes gas panel</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100" dirty="0">
                          <a:effectLst/>
                          <a:latin typeface="Verdana" panose="020B0604030504040204" pitchFamily="34" charset="0"/>
                          <a:ea typeface="Times New Roman" panose="02020603050405020304" pitchFamily="18" charset="0"/>
                          <a:cs typeface="Times New Roman" panose="02020603050405020304" pitchFamily="18" charset="0"/>
                        </a:rPr>
                        <a:t>60</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779549"/>
                  </a:ext>
                </a:extLst>
              </a:tr>
              <a:tr h="727770">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CEDAR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Replace obsolete gas control system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2428222"/>
                  </a:ext>
                </a:extLst>
              </a:tr>
              <a:tr h="463195">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XSCI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Replace voltage dividers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7935876"/>
                  </a:ext>
                </a:extLst>
              </a:tr>
              <a:tr h="319158">
                <a:tc>
                  <a:txBody>
                    <a:bodyPr/>
                    <a:lstStyle/>
                    <a:p>
                      <a:pP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SUB TOTAL</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400 </a:t>
                      </a:r>
                      <a:r>
                        <a:rPr lang="en-GB" sz="1100" b="1" dirty="0">
                          <a:effectLst/>
                          <a:latin typeface="Calibri" panose="020F0502020204030204" pitchFamily="34" charset="0"/>
                          <a:ea typeface="Times New Roman" panose="02020603050405020304" pitchFamily="18" charset="0"/>
                          <a:cs typeface="Calibri" panose="020F0502020204030204" pitchFamily="34" charset="0"/>
                        </a:rPr>
                        <a:t>→</a:t>
                      </a: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 165</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0052"/>
                  </a:ext>
                </a:extLst>
              </a:tr>
            </a:tbl>
          </a:graphicData>
        </a:graphic>
      </p:graphicFrame>
      <p:sp>
        <p:nvSpPr>
          <p:cNvPr id="6" name="TextBox 5">
            <a:extLst>
              <a:ext uri="{FF2B5EF4-FFF2-40B4-BE49-F238E27FC236}">
                <a16:creationId xmlns:a16="http://schemas.microsoft.com/office/drawing/2014/main" id="{A6BDB341-1311-441F-8C9D-0ABC63BDD33D}"/>
              </a:ext>
            </a:extLst>
          </p:cNvPr>
          <p:cNvSpPr txBox="1"/>
          <p:nvPr/>
        </p:nvSpPr>
        <p:spPr>
          <a:xfrm>
            <a:off x="413238" y="474785"/>
            <a:ext cx="2295628" cy="461665"/>
          </a:xfrm>
          <a:prstGeom prst="rect">
            <a:avLst/>
          </a:prstGeom>
          <a:noFill/>
        </p:spPr>
        <p:txBody>
          <a:bodyPr wrap="none" rtlCol="0">
            <a:spAutoFit/>
          </a:bodyPr>
          <a:lstStyle/>
          <a:p>
            <a:r>
              <a:rPr lang="en-US" sz="2400" dirty="0"/>
              <a:t>Urgent items LS2</a:t>
            </a:r>
            <a:endParaRPr lang="en-GB" sz="2400" dirty="0"/>
          </a:p>
        </p:txBody>
      </p:sp>
      <p:cxnSp>
        <p:nvCxnSpPr>
          <p:cNvPr id="14" name="Straight Arrow Connector 13">
            <a:extLst>
              <a:ext uri="{FF2B5EF4-FFF2-40B4-BE49-F238E27FC236}">
                <a16:creationId xmlns:a16="http://schemas.microsoft.com/office/drawing/2014/main" id="{CD2F1D57-C462-46EF-9F61-4F4A5FA7ED54}"/>
              </a:ext>
            </a:extLst>
          </p:cNvPr>
          <p:cNvCxnSpPr>
            <a:cxnSpLocks/>
          </p:cNvCxnSpPr>
          <p:nvPr/>
        </p:nvCxnSpPr>
        <p:spPr>
          <a:xfrm>
            <a:off x="7184962" y="4006338"/>
            <a:ext cx="123223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597DE47-DCBD-49FD-84E5-B6002DEB5B28}"/>
              </a:ext>
            </a:extLst>
          </p:cNvPr>
          <p:cNvSpPr txBox="1"/>
          <p:nvPr/>
        </p:nvSpPr>
        <p:spPr>
          <a:xfrm>
            <a:off x="8572910" y="3729202"/>
            <a:ext cx="1970733" cy="646331"/>
          </a:xfrm>
          <a:prstGeom prst="rect">
            <a:avLst/>
          </a:prstGeom>
          <a:noFill/>
        </p:spPr>
        <p:txBody>
          <a:bodyPr wrap="square" rtlCol="0">
            <a:spAutoFit/>
          </a:bodyPr>
          <a:lstStyle/>
          <a:p>
            <a:r>
              <a:rPr lang="en-US" dirty="0"/>
              <a:t>Part of ‘Gas WP</a:t>
            </a:r>
            <a:r>
              <a:rPr lang="en-GB" dirty="0"/>
              <a:t>’ → moved to Phase 2</a:t>
            </a:r>
            <a:endParaRPr lang="en-US" dirty="0"/>
          </a:p>
        </p:txBody>
      </p:sp>
      <p:cxnSp>
        <p:nvCxnSpPr>
          <p:cNvPr id="16" name="Straight Arrow Connector 15">
            <a:extLst>
              <a:ext uri="{FF2B5EF4-FFF2-40B4-BE49-F238E27FC236}">
                <a16:creationId xmlns:a16="http://schemas.microsoft.com/office/drawing/2014/main" id="{8AD8289D-2D4A-41C8-9662-A1AC3DF16FC8}"/>
              </a:ext>
            </a:extLst>
          </p:cNvPr>
          <p:cNvCxnSpPr>
            <a:cxnSpLocks/>
          </p:cNvCxnSpPr>
          <p:nvPr/>
        </p:nvCxnSpPr>
        <p:spPr>
          <a:xfrm flipV="1">
            <a:off x="7029250" y="4128028"/>
            <a:ext cx="1387948" cy="502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4A4C943-72DB-4AAC-BC36-0E73F4C52FB9}"/>
              </a:ext>
            </a:extLst>
          </p:cNvPr>
          <p:cNvCxnSpPr>
            <a:cxnSpLocks/>
          </p:cNvCxnSpPr>
          <p:nvPr/>
        </p:nvCxnSpPr>
        <p:spPr>
          <a:xfrm>
            <a:off x="7029250" y="3216377"/>
            <a:ext cx="1387948" cy="6358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C8652BF3-FAC4-4C43-BC15-805FC6D94D17}"/>
              </a:ext>
            </a:extLst>
          </p:cNvPr>
          <p:cNvCxnSpPr>
            <a:cxnSpLocks/>
          </p:cNvCxnSpPr>
          <p:nvPr/>
        </p:nvCxnSpPr>
        <p:spPr>
          <a:xfrm flipV="1">
            <a:off x="7029250" y="4338098"/>
            <a:ext cx="1387948" cy="1066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59979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1CD24C3-E8B4-411C-9A4B-5F033871FEC7}"/>
              </a:ext>
            </a:extLst>
          </p:cNvPr>
          <p:cNvSpPr txBox="1"/>
          <p:nvPr/>
        </p:nvSpPr>
        <p:spPr>
          <a:xfrm>
            <a:off x="413238" y="474785"/>
            <a:ext cx="4675511" cy="461665"/>
          </a:xfrm>
          <a:prstGeom prst="rect">
            <a:avLst/>
          </a:prstGeom>
          <a:noFill/>
        </p:spPr>
        <p:txBody>
          <a:bodyPr wrap="none" rtlCol="0">
            <a:spAutoFit/>
          </a:bodyPr>
          <a:lstStyle/>
          <a:p>
            <a:r>
              <a:rPr lang="en-US" sz="2400" dirty="0"/>
              <a:t>Phase 1: primary lines consolidation</a:t>
            </a:r>
            <a:endParaRPr lang="en-GB" sz="2400" dirty="0"/>
          </a:p>
        </p:txBody>
      </p:sp>
      <p:graphicFrame>
        <p:nvGraphicFramePr>
          <p:cNvPr id="3" name="Content Placeholder 4">
            <a:extLst>
              <a:ext uri="{FF2B5EF4-FFF2-40B4-BE49-F238E27FC236}">
                <a16:creationId xmlns:a16="http://schemas.microsoft.com/office/drawing/2014/main" id="{35A94766-B38C-4275-BEB1-A615D656B6F2}"/>
              </a:ext>
            </a:extLst>
          </p:cNvPr>
          <p:cNvGraphicFramePr>
            <a:graphicFrameLocks/>
          </p:cNvGraphicFramePr>
          <p:nvPr/>
        </p:nvGraphicFramePr>
        <p:xfrm>
          <a:off x="1396040" y="1168208"/>
          <a:ext cx="6074435" cy="5215007"/>
        </p:xfrm>
        <a:graphic>
          <a:graphicData uri="http://schemas.openxmlformats.org/drawingml/2006/table">
            <a:tbl>
              <a:tblPr firstRow="1" firstCol="1" lastRow="1" lastCol="1" bandRow="1" bandCol="1"/>
              <a:tblGrid>
                <a:gridCol w="1833900">
                  <a:extLst>
                    <a:ext uri="{9D8B030D-6E8A-4147-A177-3AD203B41FA5}">
                      <a16:colId xmlns:a16="http://schemas.microsoft.com/office/drawing/2014/main" val="1136916248"/>
                    </a:ext>
                  </a:extLst>
                </a:gridCol>
                <a:gridCol w="3026502">
                  <a:extLst>
                    <a:ext uri="{9D8B030D-6E8A-4147-A177-3AD203B41FA5}">
                      <a16:colId xmlns:a16="http://schemas.microsoft.com/office/drawing/2014/main" val="3036374054"/>
                    </a:ext>
                  </a:extLst>
                </a:gridCol>
                <a:gridCol w="1214033">
                  <a:extLst>
                    <a:ext uri="{9D8B030D-6E8A-4147-A177-3AD203B41FA5}">
                      <a16:colId xmlns:a16="http://schemas.microsoft.com/office/drawing/2014/main" val="1187538887"/>
                    </a:ext>
                  </a:extLst>
                </a:gridCol>
              </a:tblGrid>
              <a:tr h="583543">
                <a:tc>
                  <a:txBody>
                    <a:bodyPr/>
                    <a:lstStyle/>
                    <a:p>
                      <a:pPr>
                        <a:lnSpc>
                          <a:spcPct val="120000"/>
                        </a:lnSpc>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Monitor / System</a:t>
                      </a:r>
                    </a:p>
                  </a:txBody>
                  <a:tcPr marL="50164" marR="501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20000"/>
                        </a:lnSpc>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Required works</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lnSpc>
                          <a:spcPct val="120000"/>
                        </a:lnSpc>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Cost estimate (kCHF)</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4230637816"/>
                  </a:ext>
                </a:extLst>
              </a:tr>
              <a:tr h="702977">
                <a:tc>
                  <a:txBody>
                    <a:bodyPr/>
                    <a:lstStyle/>
                    <a:p>
                      <a:pPr>
                        <a:lnSpc>
                          <a:spcPct val="120000"/>
                        </a:lnSpc>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BSI</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20000"/>
                        </a:lnSpc>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Consolidation</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240</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9918908"/>
                  </a:ext>
                </a:extLst>
              </a:tr>
              <a:tr h="984169">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BSP</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Replace by SEM grids</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240</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2074846"/>
                  </a:ext>
                </a:extLst>
              </a:tr>
              <a:tr h="562382">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BTV</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Consolidation</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180</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1754355"/>
                  </a:ext>
                </a:extLst>
              </a:tr>
              <a:tr h="562382">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BLM</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Detectors</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60</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2932823"/>
                  </a:ext>
                </a:extLst>
              </a:tr>
              <a:tr h="231596">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Electronics</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80</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1173992"/>
                  </a:ext>
                </a:extLst>
              </a:tr>
              <a:tr h="281192">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Cabling / installation</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110</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4974603"/>
                  </a:ext>
                </a:extLst>
              </a:tr>
              <a:tr h="421787">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Cabling</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Cabling in TDC2/TTC2 included above</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8720759"/>
                  </a:ext>
                </a:extLst>
              </a:tr>
              <a:tr h="421787">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FSU</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Mechanics, Electronics, Installation</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160</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4962261"/>
                  </a:ext>
                </a:extLst>
              </a:tr>
              <a:tr h="231596">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Student</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BSI &amp; BTV</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88</a:t>
                      </a: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5179476"/>
                  </a:ext>
                </a:extLst>
              </a:tr>
              <a:tr h="231596">
                <a:tc gridSpan="2">
                  <a:txBody>
                    <a:bodyPr/>
                    <a:lstStyle/>
                    <a:p>
                      <a:pPr>
                        <a:lnSpc>
                          <a:spcPct val="120000"/>
                        </a:lnSpc>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SUB TOTAL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lnSpc>
                          <a:spcPct val="120000"/>
                        </a:lnSpc>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1158</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0164" marR="50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8895065"/>
                  </a:ext>
                </a:extLst>
              </a:tr>
            </a:tbl>
          </a:graphicData>
        </a:graphic>
      </p:graphicFrame>
    </p:spTree>
    <p:extLst>
      <p:ext uri="{BB962C8B-B14F-4D97-AF65-F5344CB8AC3E}">
        <p14:creationId xmlns:p14="http://schemas.microsoft.com/office/powerpoint/2010/main" val="15854558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3EF159-F75A-433A-8D23-117FFA20B938}"/>
              </a:ext>
            </a:extLst>
          </p:cNvPr>
          <p:cNvSpPr txBox="1"/>
          <p:nvPr/>
        </p:nvSpPr>
        <p:spPr>
          <a:xfrm>
            <a:off x="413238" y="474785"/>
            <a:ext cx="4030270" cy="461665"/>
          </a:xfrm>
          <a:prstGeom prst="rect">
            <a:avLst/>
          </a:prstGeom>
          <a:noFill/>
        </p:spPr>
        <p:txBody>
          <a:bodyPr wrap="none" rtlCol="0">
            <a:spAutoFit/>
          </a:bodyPr>
          <a:lstStyle/>
          <a:p>
            <a:r>
              <a:rPr lang="en-US" sz="2400" dirty="0"/>
              <a:t>Phase 1: primary lines upgrade</a:t>
            </a:r>
            <a:endParaRPr lang="en-GB" sz="2400" dirty="0"/>
          </a:p>
        </p:txBody>
      </p:sp>
      <p:graphicFrame>
        <p:nvGraphicFramePr>
          <p:cNvPr id="6" name="Table 5">
            <a:extLst>
              <a:ext uri="{FF2B5EF4-FFF2-40B4-BE49-F238E27FC236}">
                <a16:creationId xmlns:a16="http://schemas.microsoft.com/office/drawing/2014/main" id="{B5EC88FA-F675-4EC5-AF79-7ED98F3C3542}"/>
              </a:ext>
            </a:extLst>
          </p:cNvPr>
          <p:cNvGraphicFramePr>
            <a:graphicFrameLocks noGrp="1"/>
          </p:cNvGraphicFramePr>
          <p:nvPr/>
        </p:nvGraphicFramePr>
        <p:xfrm>
          <a:off x="1793155" y="1388230"/>
          <a:ext cx="5694573" cy="4494987"/>
        </p:xfrm>
        <a:graphic>
          <a:graphicData uri="http://schemas.openxmlformats.org/drawingml/2006/table">
            <a:tbl>
              <a:tblPr firstRow="1" firstCol="1" lastRow="1" lastCol="1" bandRow="1" bandCol="1"/>
              <a:tblGrid>
                <a:gridCol w="1708505">
                  <a:extLst>
                    <a:ext uri="{9D8B030D-6E8A-4147-A177-3AD203B41FA5}">
                      <a16:colId xmlns:a16="http://schemas.microsoft.com/office/drawing/2014/main" val="3694014792"/>
                    </a:ext>
                  </a:extLst>
                </a:gridCol>
                <a:gridCol w="2847957">
                  <a:extLst>
                    <a:ext uri="{9D8B030D-6E8A-4147-A177-3AD203B41FA5}">
                      <a16:colId xmlns:a16="http://schemas.microsoft.com/office/drawing/2014/main" val="771830598"/>
                    </a:ext>
                  </a:extLst>
                </a:gridCol>
                <a:gridCol w="1138111">
                  <a:extLst>
                    <a:ext uri="{9D8B030D-6E8A-4147-A177-3AD203B41FA5}">
                      <a16:colId xmlns:a16="http://schemas.microsoft.com/office/drawing/2014/main" val="2821618267"/>
                    </a:ext>
                  </a:extLst>
                </a:gridCol>
              </a:tblGrid>
              <a:tr h="602063">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Monitor / System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Required works</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Cost estimate (kCHF)</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452061384"/>
                  </a:ext>
                </a:extLst>
              </a:tr>
              <a:tr h="702406">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Fast Spill Detector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Produce a new system (OTR or Cherenkov)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6600222"/>
                  </a:ext>
                </a:extLst>
              </a:tr>
              <a:tr h="602063">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Longitudinal BLM LSS2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Produce new longitudinal BLM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6321669"/>
                  </a:ext>
                </a:extLst>
              </a:tr>
              <a:tr h="602063">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LSS2 SEM Upgrade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Produce 6 new dual plane SEM grid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360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2804406"/>
                  </a:ext>
                </a:extLst>
              </a:tr>
              <a:tr h="702406">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P42 SEM Upgrade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Produce 3 new dual plane SEM grid for P42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982927"/>
                  </a:ext>
                </a:extLst>
              </a:tr>
              <a:tr h="474542">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Fellow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Fast Spill Detector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2089399"/>
                  </a:ext>
                </a:extLst>
              </a:tr>
              <a:tr h="474542">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Student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Longitudinal BLM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4095655"/>
                  </a:ext>
                </a:extLst>
              </a:tr>
              <a:tr h="334902">
                <a:tc>
                  <a:txBody>
                    <a:bodyPr/>
                    <a:lstStyle/>
                    <a:p>
                      <a:pP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SUB TOTAL</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1190 </a:t>
                      </a:r>
                      <a:r>
                        <a:rPr lang="en-GB" sz="1100" b="1" dirty="0">
                          <a:effectLst/>
                          <a:latin typeface="Calibri" panose="020F0502020204030204" pitchFamily="34" charset="0"/>
                          <a:ea typeface="Times New Roman" panose="02020603050405020304" pitchFamily="18" charset="0"/>
                          <a:cs typeface="Calibri" panose="020F0502020204030204" pitchFamily="34" charset="0"/>
                        </a:rPr>
                        <a:t>→</a:t>
                      </a: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 380</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8912065"/>
                  </a:ext>
                </a:extLst>
              </a:tr>
            </a:tbl>
          </a:graphicData>
        </a:graphic>
      </p:graphicFrame>
      <p:cxnSp>
        <p:nvCxnSpPr>
          <p:cNvPr id="7" name="Straight Arrow Connector 6">
            <a:extLst>
              <a:ext uri="{FF2B5EF4-FFF2-40B4-BE49-F238E27FC236}">
                <a16:creationId xmlns:a16="http://schemas.microsoft.com/office/drawing/2014/main" id="{AC034754-D685-4F3D-9380-F973A0E228A8}"/>
              </a:ext>
            </a:extLst>
          </p:cNvPr>
          <p:cNvCxnSpPr>
            <a:cxnSpLocks/>
          </p:cNvCxnSpPr>
          <p:nvPr/>
        </p:nvCxnSpPr>
        <p:spPr>
          <a:xfrm>
            <a:off x="7358332" y="3584276"/>
            <a:ext cx="7332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BB3D0C3-0FAD-4F3A-86DC-5B7CCEE9FFA8}"/>
              </a:ext>
            </a:extLst>
          </p:cNvPr>
          <p:cNvCxnSpPr>
            <a:cxnSpLocks/>
          </p:cNvCxnSpPr>
          <p:nvPr/>
        </p:nvCxnSpPr>
        <p:spPr>
          <a:xfrm>
            <a:off x="7358332" y="5276490"/>
            <a:ext cx="7332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399C55F-F242-4BAA-9EE4-1F32AE191623}"/>
              </a:ext>
            </a:extLst>
          </p:cNvPr>
          <p:cNvCxnSpPr>
            <a:cxnSpLocks/>
          </p:cNvCxnSpPr>
          <p:nvPr/>
        </p:nvCxnSpPr>
        <p:spPr>
          <a:xfrm>
            <a:off x="7332453" y="4795486"/>
            <a:ext cx="7591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A2471B4-6FF1-4083-B68A-A9B0AF94044A}"/>
              </a:ext>
            </a:extLst>
          </p:cNvPr>
          <p:cNvSpPr txBox="1"/>
          <p:nvPr/>
        </p:nvSpPr>
        <p:spPr>
          <a:xfrm>
            <a:off x="8272733" y="3407434"/>
            <a:ext cx="1870320" cy="369332"/>
          </a:xfrm>
          <a:prstGeom prst="rect">
            <a:avLst/>
          </a:prstGeom>
          <a:noFill/>
        </p:spPr>
        <p:txBody>
          <a:bodyPr wrap="none" rtlCol="0">
            <a:spAutoFit/>
          </a:bodyPr>
          <a:lstStyle/>
          <a:p>
            <a:r>
              <a:rPr lang="en-US" dirty="0"/>
              <a:t>Moved to Phase 2</a:t>
            </a:r>
            <a:endParaRPr lang="en-GB" dirty="0"/>
          </a:p>
        </p:txBody>
      </p:sp>
      <p:sp>
        <p:nvSpPr>
          <p:cNvPr id="11" name="TextBox 10">
            <a:extLst>
              <a:ext uri="{FF2B5EF4-FFF2-40B4-BE49-F238E27FC236}">
                <a16:creationId xmlns:a16="http://schemas.microsoft.com/office/drawing/2014/main" id="{7CF4CCC9-17A5-4C76-BD54-3722C18437B9}"/>
              </a:ext>
            </a:extLst>
          </p:cNvPr>
          <p:cNvSpPr txBox="1"/>
          <p:nvPr/>
        </p:nvSpPr>
        <p:spPr>
          <a:xfrm>
            <a:off x="8212347" y="4610819"/>
            <a:ext cx="3372928" cy="369332"/>
          </a:xfrm>
          <a:prstGeom prst="rect">
            <a:avLst/>
          </a:prstGeom>
          <a:noFill/>
        </p:spPr>
        <p:txBody>
          <a:bodyPr wrap="square" rtlCol="0">
            <a:spAutoFit/>
          </a:bodyPr>
          <a:lstStyle/>
          <a:p>
            <a:r>
              <a:rPr lang="en-US" dirty="0"/>
              <a:t>Covered by PBC</a:t>
            </a:r>
            <a:endParaRPr lang="en-GB" dirty="0"/>
          </a:p>
        </p:txBody>
      </p:sp>
      <p:sp>
        <p:nvSpPr>
          <p:cNvPr id="13" name="TextBox 12">
            <a:extLst>
              <a:ext uri="{FF2B5EF4-FFF2-40B4-BE49-F238E27FC236}">
                <a16:creationId xmlns:a16="http://schemas.microsoft.com/office/drawing/2014/main" id="{38A53BB5-FAAC-4C71-A6AD-B7F0FF93BD5A}"/>
              </a:ext>
            </a:extLst>
          </p:cNvPr>
          <p:cNvSpPr txBox="1"/>
          <p:nvPr/>
        </p:nvSpPr>
        <p:spPr>
          <a:xfrm>
            <a:off x="8212347" y="5066112"/>
            <a:ext cx="3528204" cy="369332"/>
          </a:xfrm>
          <a:prstGeom prst="rect">
            <a:avLst/>
          </a:prstGeom>
          <a:noFill/>
        </p:spPr>
        <p:txBody>
          <a:bodyPr wrap="square" rtlCol="0">
            <a:spAutoFit/>
          </a:bodyPr>
          <a:lstStyle/>
          <a:p>
            <a:r>
              <a:rPr lang="en-US" dirty="0"/>
              <a:t>R&amp;D started last year in SY-BI</a:t>
            </a:r>
            <a:endParaRPr lang="en-GB" dirty="0"/>
          </a:p>
        </p:txBody>
      </p:sp>
    </p:spTree>
    <p:extLst>
      <p:ext uri="{BB962C8B-B14F-4D97-AF65-F5344CB8AC3E}">
        <p14:creationId xmlns:p14="http://schemas.microsoft.com/office/powerpoint/2010/main" val="19391906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D37C651F-37D6-49B0-8F38-729F00BFF48E}"/>
              </a:ext>
            </a:extLst>
          </p:cNvPr>
          <p:cNvGraphicFramePr>
            <a:graphicFrameLocks noGrp="1"/>
          </p:cNvGraphicFramePr>
          <p:nvPr/>
        </p:nvGraphicFramePr>
        <p:xfrm>
          <a:off x="704848" y="1305781"/>
          <a:ext cx="6015129" cy="5207120"/>
        </p:xfrm>
        <a:graphic>
          <a:graphicData uri="http://schemas.openxmlformats.org/drawingml/2006/table">
            <a:tbl>
              <a:tblPr firstRow="1" firstCol="1" lastRow="1" lastCol="1" bandRow="1" bandCol="1"/>
              <a:tblGrid>
                <a:gridCol w="1659511">
                  <a:extLst>
                    <a:ext uri="{9D8B030D-6E8A-4147-A177-3AD203B41FA5}">
                      <a16:colId xmlns:a16="http://schemas.microsoft.com/office/drawing/2014/main" val="559896764"/>
                    </a:ext>
                  </a:extLst>
                </a:gridCol>
                <a:gridCol w="3114178">
                  <a:extLst>
                    <a:ext uri="{9D8B030D-6E8A-4147-A177-3AD203B41FA5}">
                      <a16:colId xmlns:a16="http://schemas.microsoft.com/office/drawing/2014/main" val="949641121"/>
                    </a:ext>
                  </a:extLst>
                </a:gridCol>
                <a:gridCol w="1241440">
                  <a:extLst>
                    <a:ext uri="{9D8B030D-6E8A-4147-A177-3AD203B41FA5}">
                      <a16:colId xmlns:a16="http://schemas.microsoft.com/office/drawing/2014/main" val="1607275201"/>
                    </a:ext>
                  </a:extLst>
                </a:gridCol>
              </a:tblGrid>
              <a:tr h="699982">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Monitor / System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Required works</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Cost estimate (kCHF)</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4185757509"/>
                  </a:ext>
                </a:extLst>
              </a:tr>
              <a:tr h="591651">
                <a:tc>
                  <a:txBody>
                    <a:bodyPr/>
                    <a:lstStyle/>
                    <a:p>
                      <a:pPr>
                        <a:spcBef>
                          <a:spcPts val="250"/>
                        </a:spcBef>
                        <a:spcAft>
                          <a:spcPts val="250"/>
                        </a:spcAft>
                      </a:pPr>
                      <a:r>
                        <a:rPr lang="en-US" sz="1100" dirty="0">
                          <a:effectLst/>
                          <a:latin typeface="Verdana" panose="020B0604030504040204" pitchFamily="34" charset="0"/>
                          <a:ea typeface="Times New Roman" panose="02020603050405020304" pitchFamily="18" charset="0"/>
                          <a:cs typeface="Times New Roman" panose="02020603050405020304" pitchFamily="18" charset="0"/>
                        </a:rPr>
                        <a:t>Electronics renovation</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250"/>
                        </a:spcBef>
                        <a:spcAft>
                          <a:spcPts val="250"/>
                        </a:spcAft>
                        <a:buClrTx/>
                        <a:buSzTx/>
                        <a:buFontTx/>
                        <a:buNone/>
                        <a:tabLst/>
                        <a:defRPr/>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Produce new readout boards</a:t>
                      </a:r>
                    </a:p>
                    <a:p>
                      <a:pPr algn="l">
                        <a:spcBef>
                          <a:spcPts val="250"/>
                        </a:spcBef>
                        <a:spcAft>
                          <a:spcPts val="250"/>
                        </a:spcAft>
                      </a:pP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US" sz="1100" dirty="0">
                          <a:effectLst/>
                          <a:latin typeface="Verdana" panose="020B0604030504040204" pitchFamily="34" charset="0"/>
                          <a:ea typeface="Times New Roman" panose="02020603050405020304" pitchFamily="18" charset="0"/>
                          <a:cs typeface="Times New Roman" panose="02020603050405020304" pitchFamily="18" charset="0"/>
                        </a:rPr>
                        <a:t>675</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4256663"/>
                  </a:ext>
                </a:extLst>
              </a:tr>
              <a:tr h="903613">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XBPF for M2, K12 and partly EHN1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Produce 15 XBPF.</a:t>
                      </a:r>
                    </a:p>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FISC vacuum tanks are reused when possible.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349853"/>
                  </a:ext>
                </a:extLst>
              </a:tr>
              <a:tr h="419988">
                <a:tc>
                  <a:txBody>
                    <a:bodyPr/>
                    <a:lstStyle/>
                    <a:p>
                      <a:pPr>
                        <a:spcBef>
                          <a:spcPts val="250"/>
                        </a:spcBef>
                        <a:spcAft>
                          <a:spcPts val="250"/>
                        </a:spcAft>
                      </a:pP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Prototyping and production of 5 new vacuum tanks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7633035"/>
                  </a:ext>
                </a:extLst>
              </a:tr>
              <a:tr h="1415534">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Prototyping and production of motorisation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1360406"/>
                  </a:ext>
                </a:extLst>
              </a:tr>
              <a:tr h="419988">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FSU</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XBPF (1MY) &amp; electronics production (0.5MY)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2096214"/>
                  </a:ext>
                </a:extLst>
              </a:tr>
              <a:tr h="419988">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Fellow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XBPF design modifications &amp; radiation-hard profile monitor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924626"/>
                  </a:ext>
                </a:extLst>
              </a:tr>
              <a:tr h="336376">
                <a:tc>
                  <a:txBody>
                    <a:bodyPr/>
                    <a:lstStyle/>
                    <a:p>
                      <a:pP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SUB TOTAL</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1805 </a:t>
                      </a:r>
                      <a:r>
                        <a:rPr lang="en-GB" sz="1100" b="1" dirty="0">
                          <a:effectLst/>
                          <a:latin typeface="Calibri" panose="020F0502020204030204" pitchFamily="34" charset="0"/>
                          <a:ea typeface="Times New Roman" panose="02020603050405020304" pitchFamily="18" charset="0"/>
                          <a:cs typeface="Calibri" panose="020F0502020204030204" pitchFamily="34" charset="0"/>
                        </a:rPr>
                        <a:t>→ </a:t>
                      </a: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1490</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0653919"/>
                  </a:ext>
                </a:extLst>
              </a:tr>
            </a:tbl>
          </a:graphicData>
        </a:graphic>
      </p:graphicFrame>
      <p:sp>
        <p:nvSpPr>
          <p:cNvPr id="4" name="TextBox 3">
            <a:extLst>
              <a:ext uri="{FF2B5EF4-FFF2-40B4-BE49-F238E27FC236}">
                <a16:creationId xmlns:a16="http://schemas.microsoft.com/office/drawing/2014/main" id="{10F700A6-07C9-4A8C-ACE7-A9BA5B166679}"/>
              </a:ext>
            </a:extLst>
          </p:cNvPr>
          <p:cNvSpPr txBox="1"/>
          <p:nvPr/>
        </p:nvSpPr>
        <p:spPr>
          <a:xfrm>
            <a:off x="413238" y="474785"/>
            <a:ext cx="4977516" cy="830997"/>
          </a:xfrm>
          <a:prstGeom prst="rect">
            <a:avLst/>
          </a:prstGeom>
          <a:noFill/>
        </p:spPr>
        <p:txBody>
          <a:bodyPr wrap="none" rtlCol="0">
            <a:spAutoFit/>
          </a:bodyPr>
          <a:lstStyle/>
          <a:p>
            <a:r>
              <a:rPr lang="en-US" sz="2400" dirty="0"/>
              <a:t>Phase 1: secondary lines consolidation</a:t>
            </a:r>
            <a:endParaRPr lang="en-GB" sz="2400" dirty="0"/>
          </a:p>
          <a:p>
            <a:endParaRPr lang="en-GB" sz="2400" dirty="0"/>
          </a:p>
        </p:txBody>
      </p:sp>
      <p:cxnSp>
        <p:nvCxnSpPr>
          <p:cNvPr id="5" name="Straight Arrow Connector 4">
            <a:extLst>
              <a:ext uri="{FF2B5EF4-FFF2-40B4-BE49-F238E27FC236}">
                <a16:creationId xmlns:a16="http://schemas.microsoft.com/office/drawing/2014/main" id="{65C259AC-BB7F-45DB-A275-D2C4D38B247F}"/>
              </a:ext>
            </a:extLst>
          </p:cNvPr>
          <p:cNvCxnSpPr>
            <a:cxnSpLocks/>
          </p:cNvCxnSpPr>
          <p:nvPr/>
        </p:nvCxnSpPr>
        <p:spPr>
          <a:xfrm>
            <a:off x="6452558" y="2921157"/>
            <a:ext cx="6901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A88CE36-6730-4693-B8A4-66D166167FC1}"/>
              </a:ext>
            </a:extLst>
          </p:cNvPr>
          <p:cNvSpPr txBox="1"/>
          <p:nvPr/>
        </p:nvSpPr>
        <p:spPr>
          <a:xfrm>
            <a:off x="7237563" y="2597991"/>
            <a:ext cx="2714087" cy="646331"/>
          </a:xfrm>
          <a:prstGeom prst="rect">
            <a:avLst/>
          </a:prstGeom>
          <a:noFill/>
        </p:spPr>
        <p:txBody>
          <a:bodyPr wrap="square" rtlCol="0">
            <a:spAutoFit/>
          </a:bodyPr>
          <a:lstStyle/>
          <a:p>
            <a:r>
              <a:rPr lang="en-US" dirty="0"/>
              <a:t>Number of units reduced to 15 in Phase 1</a:t>
            </a:r>
            <a:endParaRPr lang="en-GB" dirty="0"/>
          </a:p>
        </p:txBody>
      </p:sp>
    </p:spTree>
    <p:extLst>
      <p:ext uri="{BB962C8B-B14F-4D97-AF65-F5344CB8AC3E}">
        <p14:creationId xmlns:p14="http://schemas.microsoft.com/office/powerpoint/2010/main" val="36090509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4C478EE-ED14-47FF-A64F-7503DE136F31}"/>
              </a:ext>
            </a:extLst>
          </p:cNvPr>
          <p:cNvSpPr txBox="1"/>
          <p:nvPr/>
        </p:nvSpPr>
        <p:spPr>
          <a:xfrm>
            <a:off x="413238" y="474785"/>
            <a:ext cx="4332276" cy="830997"/>
          </a:xfrm>
          <a:prstGeom prst="rect">
            <a:avLst/>
          </a:prstGeom>
          <a:noFill/>
        </p:spPr>
        <p:txBody>
          <a:bodyPr wrap="none" rtlCol="0">
            <a:spAutoFit/>
          </a:bodyPr>
          <a:lstStyle/>
          <a:p>
            <a:r>
              <a:rPr lang="en-US" sz="2400" dirty="0"/>
              <a:t>Phase 1: secondary lines upgrade</a:t>
            </a:r>
            <a:endParaRPr lang="en-GB" sz="2400" dirty="0"/>
          </a:p>
          <a:p>
            <a:r>
              <a:rPr lang="en-US" sz="2400" dirty="0"/>
              <a:t> </a:t>
            </a:r>
            <a:endParaRPr lang="en-GB" sz="2400" dirty="0"/>
          </a:p>
        </p:txBody>
      </p:sp>
      <p:graphicFrame>
        <p:nvGraphicFramePr>
          <p:cNvPr id="3" name="Table 2">
            <a:extLst>
              <a:ext uri="{FF2B5EF4-FFF2-40B4-BE49-F238E27FC236}">
                <a16:creationId xmlns:a16="http://schemas.microsoft.com/office/drawing/2014/main" id="{CD887E06-5581-4755-8CF1-2CB19BB3B05D}"/>
              </a:ext>
            </a:extLst>
          </p:cNvPr>
          <p:cNvGraphicFramePr>
            <a:graphicFrameLocks noGrp="1"/>
          </p:cNvGraphicFramePr>
          <p:nvPr/>
        </p:nvGraphicFramePr>
        <p:xfrm>
          <a:off x="1454040" y="1682131"/>
          <a:ext cx="5921137" cy="3113525"/>
        </p:xfrm>
        <a:graphic>
          <a:graphicData uri="http://schemas.openxmlformats.org/drawingml/2006/table">
            <a:tbl>
              <a:tblPr firstRow="1" firstCol="1" lastRow="1" lastCol="1" bandRow="1" bandCol="1"/>
              <a:tblGrid>
                <a:gridCol w="1533911">
                  <a:extLst>
                    <a:ext uri="{9D8B030D-6E8A-4147-A177-3AD203B41FA5}">
                      <a16:colId xmlns:a16="http://schemas.microsoft.com/office/drawing/2014/main" val="3244922306"/>
                    </a:ext>
                  </a:extLst>
                </a:gridCol>
                <a:gridCol w="3240503">
                  <a:extLst>
                    <a:ext uri="{9D8B030D-6E8A-4147-A177-3AD203B41FA5}">
                      <a16:colId xmlns:a16="http://schemas.microsoft.com/office/drawing/2014/main" val="365101507"/>
                    </a:ext>
                  </a:extLst>
                </a:gridCol>
                <a:gridCol w="1146723">
                  <a:extLst>
                    <a:ext uri="{9D8B030D-6E8A-4147-A177-3AD203B41FA5}">
                      <a16:colId xmlns:a16="http://schemas.microsoft.com/office/drawing/2014/main" val="3521721399"/>
                    </a:ext>
                  </a:extLst>
                </a:gridCol>
              </a:tblGrid>
              <a:tr h="820239">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Monitor / System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Required works</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Cost estimate (kCHF)</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390691946"/>
                  </a:ext>
                </a:extLst>
              </a:tr>
              <a:tr h="1546463">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Rad-hard profile monitor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R&amp;D and production of 5 rad-hard profile monitors.</a:t>
                      </a:r>
                    </a:p>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Vacuum tanks and motorisation included.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1301045"/>
                  </a:ext>
                </a:extLst>
              </a:tr>
              <a:tr h="447311">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Fellow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R&amp;D on heavy ion monitor.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8340109"/>
                  </a:ext>
                </a:extLst>
              </a:tr>
              <a:tr h="299512">
                <a:tc>
                  <a:txBody>
                    <a:bodyPr/>
                    <a:lstStyle/>
                    <a:p>
                      <a:pP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SUB TOTAL</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320 </a:t>
                      </a:r>
                      <a:r>
                        <a:rPr lang="en-GB" sz="1100" b="1" dirty="0">
                          <a:effectLst/>
                          <a:latin typeface="Calibri" panose="020F0502020204030204" pitchFamily="34" charset="0"/>
                          <a:ea typeface="Times New Roman" panose="02020603050405020304" pitchFamily="18" charset="0"/>
                          <a:cs typeface="Calibri" panose="020F0502020204030204" pitchFamily="34" charset="0"/>
                        </a:rPr>
                        <a:t>→ </a:t>
                      </a: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225</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6449224"/>
                  </a:ext>
                </a:extLst>
              </a:tr>
            </a:tbl>
          </a:graphicData>
        </a:graphic>
      </p:graphicFrame>
      <p:cxnSp>
        <p:nvCxnSpPr>
          <p:cNvPr id="5" name="Straight Arrow Connector 4">
            <a:extLst>
              <a:ext uri="{FF2B5EF4-FFF2-40B4-BE49-F238E27FC236}">
                <a16:creationId xmlns:a16="http://schemas.microsoft.com/office/drawing/2014/main" id="{951627F0-8691-42D4-ACB5-C652B84B505C}"/>
              </a:ext>
            </a:extLst>
          </p:cNvPr>
          <p:cNvCxnSpPr/>
          <p:nvPr/>
        </p:nvCxnSpPr>
        <p:spPr>
          <a:xfrm>
            <a:off x="7125417" y="4218803"/>
            <a:ext cx="11128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BD6A987-9637-4D0A-8F34-D5E72984B56A}"/>
              </a:ext>
            </a:extLst>
          </p:cNvPr>
          <p:cNvSpPr txBox="1"/>
          <p:nvPr/>
        </p:nvSpPr>
        <p:spPr>
          <a:xfrm>
            <a:off x="8348543" y="3757138"/>
            <a:ext cx="2999505" cy="923330"/>
          </a:xfrm>
          <a:prstGeom prst="rect">
            <a:avLst/>
          </a:prstGeom>
          <a:noFill/>
        </p:spPr>
        <p:txBody>
          <a:bodyPr wrap="square" rtlCol="0">
            <a:spAutoFit/>
          </a:bodyPr>
          <a:lstStyle/>
          <a:p>
            <a:r>
              <a:rPr lang="en-US" dirty="0"/>
              <a:t>Fellow originally shared between Phase 1 and Phase 2 → moved to Phase 2</a:t>
            </a:r>
            <a:endParaRPr lang="en-GB" dirty="0"/>
          </a:p>
        </p:txBody>
      </p:sp>
    </p:spTree>
    <p:extLst>
      <p:ext uri="{BB962C8B-B14F-4D97-AF65-F5344CB8AC3E}">
        <p14:creationId xmlns:p14="http://schemas.microsoft.com/office/powerpoint/2010/main" val="487726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A51B1D-1E6C-4C3E-9D6F-3E8771CF34F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 y="2044391"/>
            <a:ext cx="8609163" cy="4788913"/>
          </a:xfrm>
          <a:prstGeom prst="rect">
            <a:avLst/>
          </a:prstGeom>
        </p:spPr>
      </p:pic>
      <p:sp>
        <p:nvSpPr>
          <p:cNvPr id="3" name="TextBox 2">
            <a:extLst>
              <a:ext uri="{FF2B5EF4-FFF2-40B4-BE49-F238E27FC236}">
                <a16:creationId xmlns:a16="http://schemas.microsoft.com/office/drawing/2014/main" id="{11F5A9D6-5689-463E-9B6C-1EE92741A9BE}"/>
              </a:ext>
            </a:extLst>
          </p:cNvPr>
          <p:cNvSpPr txBox="1"/>
          <p:nvPr/>
        </p:nvSpPr>
        <p:spPr>
          <a:xfrm>
            <a:off x="413238" y="474785"/>
            <a:ext cx="8796832" cy="461665"/>
          </a:xfrm>
          <a:prstGeom prst="rect">
            <a:avLst/>
          </a:prstGeom>
          <a:noFill/>
        </p:spPr>
        <p:txBody>
          <a:bodyPr wrap="none" rtlCol="0">
            <a:spAutoFit/>
          </a:bodyPr>
          <a:lstStyle/>
          <a:p>
            <a:r>
              <a:rPr lang="en-US" sz="2400" dirty="0"/>
              <a:t>Beam instrumentation in the primary lines (LSS2, TT20, TDC2, TCC2)</a:t>
            </a:r>
            <a:endParaRPr lang="en-GB" sz="2400" dirty="0"/>
          </a:p>
        </p:txBody>
      </p:sp>
      <p:sp>
        <p:nvSpPr>
          <p:cNvPr id="5" name="TextBox 4">
            <a:extLst>
              <a:ext uri="{FF2B5EF4-FFF2-40B4-BE49-F238E27FC236}">
                <a16:creationId xmlns:a16="http://schemas.microsoft.com/office/drawing/2014/main" id="{AFF7E460-0733-48AC-8BA8-AE805A3E3889}"/>
              </a:ext>
            </a:extLst>
          </p:cNvPr>
          <p:cNvSpPr txBox="1"/>
          <p:nvPr/>
        </p:nvSpPr>
        <p:spPr>
          <a:xfrm>
            <a:off x="4195965" y="1028843"/>
            <a:ext cx="5014105" cy="1200329"/>
          </a:xfrm>
          <a:prstGeom prst="rect">
            <a:avLst/>
          </a:prstGeom>
          <a:noFill/>
        </p:spPr>
        <p:txBody>
          <a:bodyPr wrap="square" rtlCol="0">
            <a:spAutoFit/>
          </a:bodyPr>
          <a:lstStyle/>
          <a:p>
            <a:pPr marL="285750" indent="-285750">
              <a:buFont typeface="Arial" panose="020B0604020202020204" pitchFamily="34" charset="0"/>
              <a:buChar char="•"/>
            </a:pPr>
            <a:r>
              <a:rPr lang="en-US" dirty="0"/>
              <a:t>4 stations of secondary emission monitors:</a:t>
            </a:r>
          </a:p>
          <a:p>
            <a:pPr marL="742950" lvl="1" indent="-285750">
              <a:buFont typeface="Wingdings" panose="05000000000000000000" pitchFamily="2" charset="2"/>
              <a:buChar char="§"/>
            </a:pPr>
            <a:r>
              <a:rPr lang="en-US" dirty="0"/>
              <a:t>beam intensity (BSI)</a:t>
            </a:r>
          </a:p>
          <a:p>
            <a:pPr marL="742950" lvl="1" indent="-285750">
              <a:buFont typeface="Wingdings" panose="05000000000000000000" pitchFamily="2" charset="2"/>
              <a:buChar char="§"/>
            </a:pPr>
            <a:r>
              <a:rPr lang="en-US" dirty="0"/>
              <a:t>beam position (BSP) </a:t>
            </a:r>
          </a:p>
          <a:p>
            <a:pPr marL="742950" lvl="1" indent="-285750">
              <a:buFont typeface="Wingdings" panose="05000000000000000000" pitchFamily="2" charset="2"/>
              <a:buChar char="§"/>
            </a:pPr>
            <a:r>
              <a:rPr lang="en-US" dirty="0"/>
              <a:t>beam profile (BSG)</a:t>
            </a:r>
          </a:p>
        </p:txBody>
      </p:sp>
      <p:sp>
        <p:nvSpPr>
          <p:cNvPr id="8" name="TextBox 7">
            <a:extLst>
              <a:ext uri="{FF2B5EF4-FFF2-40B4-BE49-F238E27FC236}">
                <a16:creationId xmlns:a16="http://schemas.microsoft.com/office/drawing/2014/main" id="{2F332C23-9962-4F27-BC94-CEF05ACEF117}"/>
              </a:ext>
            </a:extLst>
          </p:cNvPr>
          <p:cNvSpPr txBox="1"/>
          <p:nvPr/>
        </p:nvSpPr>
        <p:spPr>
          <a:xfrm>
            <a:off x="4195965" y="2229172"/>
            <a:ext cx="6094562" cy="369332"/>
          </a:xfrm>
          <a:prstGeom prst="rect">
            <a:avLst/>
          </a:prstGeom>
          <a:noFill/>
        </p:spPr>
        <p:txBody>
          <a:bodyPr wrap="square">
            <a:spAutoFit/>
          </a:bodyPr>
          <a:lstStyle/>
          <a:p>
            <a:pPr marL="285750" indent="-285750">
              <a:buFont typeface="Arial" panose="020B0604020202020204" pitchFamily="34" charset="0"/>
              <a:buChar char="•"/>
            </a:pPr>
            <a:r>
              <a:rPr lang="en-US" dirty="0"/>
              <a:t>3 stations of radiator screen profile monitors (BTV)</a:t>
            </a:r>
          </a:p>
        </p:txBody>
      </p:sp>
      <p:sp>
        <p:nvSpPr>
          <p:cNvPr id="10" name="TextBox 9">
            <a:extLst>
              <a:ext uri="{FF2B5EF4-FFF2-40B4-BE49-F238E27FC236}">
                <a16:creationId xmlns:a16="http://schemas.microsoft.com/office/drawing/2014/main" id="{B555314B-29BA-430E-950A-C882055EA27A}"/>
              </a:ext>
            </a:extLst>
          </p:cNvPr>
          <p:cNvSpPr txBox="1"/>
          <p:nvPr/>
        </p:nvSpPr>
        <p:spPr>
          <a:xfrm>
            <a:off x="4195965" y="2580297"/>
            <a:ext cx="3874873" cy="369332"/>
          </a:xfrm>
          <a:prstGeom prst="rect">
            <a:avLst/>
          </a:prstGeom>
          <a:noFill/>
        </p:spPr>
        <p:txBody>
          <a:bodyPr wrap="square">
            <a:spAutoFit/>
          </a:bodyPr>
          <a:lstStyle/>
          <a:p>
            <a:pPr marL="285750" indent="-285750">
              <a:buFont typeface="Arial" panose="020B0604020202020204" pitchFamily="34" charset="0"/>
              <a:buChar char="•"/>
            </a:pPr>
            <a:r>
              <a:rPr lang="en-US" dirty="0"/>
              <a:t>30 beam loss monitors (BLM)  </a:t>
            </a:r>
            <a:endParaRPr lang="en-GB" dirty="0"/>
          </a:p>
        </p:txBody>
      </p:sp>
      <p:sp>
        <p:nvSpPr>
          <p:cNvPr id="12" name="Arrow: Down 11">
            <a:extLst>
              <a:ext uri="{FF2B5EF4-FFF2-40B4-BE49-F238E27FC236}">
                <a16:creationId xmlns:a16="http://schemas.microsoft.com/office/drawing/2014/main" id="{D57A9777-DE90-44D3-91AD-4329911FB9EA}"/>
              </a:ext>
            </a:extLst>
          </p:cNvPr>
          <p:cNvSpPr/>
          <p:nvPr/>
        </p:nvSpPr>
        <p:spPr>
          <a:xfrm>
            <a:off x="1475117" y="1629008"/>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ight Brace 10">
            <a:extLst>
              <a:ext uri="{FF2B5EF4-FFF2-40B4-BE49-F238E27FC236}">
                <a16:creationId xmlns:a16="http://schemas.microsoft.com/office/drawing/2014/main" id="{0EA7D6B9-3ADA-4989-B3CA-676CD7EAF190}"/>
              </a:ext>
            </a:extLst>
          </p:cNvPr>
          <p:cNvSpPr/>
          <p:nvPr/>
        </p:nvSpPr>
        <p:spPr>
          <a:xfrm>
            <a:off x="9360507" y="1113325"/>
            <a:ext cx="153624" cy="186213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3" name="TextBox 12">
            <a:extLst>
              <a:ext uri="{FF2B5EF4-FFF2-40B4-BE49-F238E27FC236}">
                <a16:creationId xmlns:a16="http://schemas.microsoft.com/office/drawing/2014/main" id="{BB07CA27-36A2-4D23-810B-F1A8ECDD986E}"/>
              </a:ext>
            </a:extLst>
          </p:cNvPr>
          <p:cNvSpPr txBox="1"/>
          <p:nvPr/>
        </p:nvSpPr>
        <p:spPr>
          <a:xfrm>
            <a:off x="9664568" y="1398175"/>
            <a:ext cx="2429678" cy="1200329"/>
          </a:xfrm>
          <a:prstGeom prst="rect">
            <a:avLst/>
          </a:prstGeom>
          <a:noFill/>
        </p:spPr>
        <p:txBody>
          <a:bodyPr wrap="square" rtlCol="0">
            <a:spAutoFit/>
          </a:bodyPr>
          <a:lstStyle/>
          <a:p>
            <a:r>
              <a:rPr lang="en-US" u="sng" dirty="0"/>
              <a:t>Status</a:t>
            </a:r>
            <a:r>
              <a:rPr lang="en-US" dirty="0"/>
              <a:t>:</a:t>
            </a:r>
          </a:p>
          <a:p>
            <a:r>
              <a:rPr lang="en-US" dirty="0"/>
              <a:t>Performance severely degraded due to ageing and radiation damage.</a:t>
            </a:r>
            <a:endParaRPr lang="en-GB" dirty="0"/>
          </a:p>
        </p:txBody>
      </p:sp>
    </p:spTree>
    <p:extLst>
      <p:ext uri="{BB962C8B-B14F-4D97-AF65-F5344CB8AC3E}">
        <p14:creationId xmlns:p14="http://schemas.microsoft.com/office/powerpoint/2010/main" val="9777335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96B5A24-49E7-428F-8CE8-2944761BCDBB}"/>
              </a:ext>
            </a:extLst>
          </p:cNvPr>
          <p:cNvSpPr txBox="1"/>
          <p:nvPr/>
        </p:nvSpPr>
        <p:spPr>
          <a:xfrm>
            <a:off x="413238" y="474785"/>
            <a:ext cx="4030270" cy="461665"/>
          </a:xfrm>
          <a:prstGeom prst="rect">
            <a:avLst/>
          </a:prstGeom>
          <a:noFill/>
        </p:spPr>
        <p:txBody>
          <a:bodyPr wrap="none" rtlCol="0">
            <a:spAutoFit/>
          </a:bodyPr>
          <a:lstStyle/>
          <a:p>
            <a:r>
              <a:rPr lang="en-US" sz="2400" dirty="0"/>
              <a:t>Phase 2: primary lines upgrade</a:t>
            </a:r>
            <a:endParaRPr lang="en-GB" sz="2400" dirty="0"/>
          </a:p>
        </p:txBody>
      </p:sp>
      <p:graphicFrame>
        <p:nvGraphicFramePr>
          <p:cNvPr id="6" name="Table 5">
            <a:extLst>
              <a:ext uri="{FF2B5EF4-FFF2-40B4-BE49-F238E27FC236}">
                <a16:creationId xmlns:a16="http://schemas.microsoft.com/office/drawing/2014/main" id="{F8330DDE-F975-4FF3-9BC5-15639FB01856}"/>
              </a:ext>
            </a:extLst>
          </p:cNvPr>
          <p:cNvGraphicFramePr>
            <a:graphicFrameLocks noGrp="1"/>
          </p:cNvGraphicFramePr>
          <p:nvPr/>
        </p:nvGraphicFramePr>
        <p:xfrm>
          <a:off x="1794140" y="1717972"/>
          <a:ext cx="5665938" cy="2918879"/>
        </p:xfrm>
        <a:graphic>
          <a:graphicData uri="http://schemas.openxmlformats.org/drawingml/2006/table">
            <a:tbl>
              <a:tblPr firstRow="1" firstCol="1" lastRow="1" lastCol="1" bandRow="1" bandCol="1"/>
              <a:tblGrid>
                <a:gridCol w="1648368">
                  <a:extLst>
                    <a:ext uri="{9D8B030D-6E8A-4147-A177-3AD203B41FA5}">
                      <a16:colId xmlns:a16="http://schemas.microsoft.com/office/drawing/2014/main" val="1303615068"/>
                    </a:ext>
                  </a:extLst>
                </a:gridCol>
                <a:gridCol w="2919520">
                  <a:extLst>
                    <a:ext uri="{9D8B030D-6E8A-4147-A177-3AD203B41FA5}">
                      <a16:colId xmlns:a16="http://schemas.microsoft.com/office/drawing/2014/main" val="2431884671"/>
                    </a:ext>
                  </a:extLst>
                </a:gridCol>
                <a:gridCol w="1098050">
                  <a:extLst>
                    <a:ext uri="{9D8B030D-6E8A-4147-A177-3AD203B41FA5}">
                      <a16:colId xmlns:a16="http://schemas.microsoft.com/office/drawing/2014/main" val="3633552660"/>
                    </a:ext>
                  </a:extLst>
                </a:gridCol>
              </a:tblGrid>
              <a:tr h="673893">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Monitor / System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Required works</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Cost estimate (kCHF)</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2345624588"/>
                  </a:ext>
                </a:extLst>
              </a:tr>
              <a:tr h="949193">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T2 ion splitter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US" sz="1100" dirty="0">
                          <a:effectLst/>
                          <a:latin typeface="Verdana" panose="020B0604030504040204" pitchFamily="34" charset="0"/>
                          <a:ea typeface="Times New Roman" panose="02020603050405020304" pitchFamily="18" charset="0"/>
                          <a:cs typeface="Times New Roman" panose="02020603050405020304" pitchFamily="18" charset="0"/>
                        </a:rPr>
                        <a:t>P</a:t>
                      </a:r>
                      <a:r>
                        <a:rPr lang="en-GB" sz="1100" noProof="0" dirty="0" err="1">
                          <a:effectLst/>
                          <a:latin typeface="Verdana" panose="020B0604030504040204" pitchFamily="34" charset="0"/>
                          <a:ea typeface="Times New Roman" panose="02020603050405020304" pitchFamily="18" charset="0"/>
                          <a:cs typeface="Times New Roman" panose="02020603050405020304" pitchFamily="18" charset="0"/>
                        </a:rPr>
                        <a:t>roduce</a:t>
                      </a: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 1 dual plane SEM grid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7365"/>
                  </a:ext>
                </a:extLst>
              </a:tr>
              <a:tr h="949193">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LSS2 SEM Upgrade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Produce 6 new dual plane SEM grid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360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639081"/>
                  </a:ext>
                </a:extLst>
              </a:tr>
              <a:tr h="346600">
                <a:tc>
                  <a:txBody>
                    <a:bodyPr/>
                    <a:lstStyle/>
                    <a:p>
                      <a:pP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SUB TOTAL</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420</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1205730"/>
                  </a:ext>
                </a:extLst>
              </a:tr>
            </a:tbl>
          </a:graphicData>
        </a:graphic>
      </p:graphicFrame>
    </p:spTree>
    <p:extLst>
      <p:ext uri="{BB962C8B-B14F-4D97-AF65-F5344CB8AC3E}">
        <p14:creationId xmlns:p14="http://schemas.microsoft.com/office/powerpoint/2010/main" val="21830446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F77C019-0815-4998-813B-3BB91546F3F7}"/>
              </a:ext>
            </a:extLst>
          </p:cNvPr>
          <p:cNvGraphicFramePr>
            <a:graphicFrameLocks noGrp="1"/>
          </p:cNvGraphicFramePr>
          <p:nvPr/>
        </p:nvGraphicFramePr>
        <p:xfrm>
          <a:off x="1852161" y="1237069"/>
          <a:ext cx="6524087" cy="5146146"/>
        </p:xfrm>
        <a:graphic>
          <a:graphicData uri="http://schemas.openxmlformats.org/drawingml/2006/table">
            <a:tbl>
              <a:tblPr firstRow="1" firstCol="1" lastRow="1" lastCol="1" bandRow="1" bandCol="1"/>
              <a:tblGrid>
                <a:gridCol w="1690109">
                  <a:extLst>
                    <a:ext uri="{9D8B030D-6E8A-4147-A177-3AD203B41FA5}">
                      <a16:colId xmlns:a16="http://schemas.microsoft.com/office/drawing/2014/main" val="4043070413"/>
                    </a:ext>
                  </a:extLst>
                </a:gridCol>
                <a:gridCol w="3570484">
                  <a:extLst>
                    <a:ext uri="{9D8B030D-6E8A-4147-A177-3AD203B41FA5}">
                      <a16:colId xmlns:a16="http://schemas.microsoft.com/office/drawing/2014/main" val="1842495149"/>
                    </a:ext>
                  </a:extLst>
                </a:gridCol>
                <a:gridCol w="1263494">
                  <a:extLst>
                    <a:ext uri="{9D8B030D-6E8A-4147-A177-3AD203B41FA5}">
                      <a16:colId xmlns:a16="http://schemas.microsoft.com/office/drawing/2014/main" val="4231866366"/>
                    </a:ext>
                  </a:extLst>
                </a:gridCol>
              </a:tblGrid>
              <a:tr h="750598">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Monitor / </a:t>
                      </a:r>
                      <a:r>
                        <a:rPr lang="en-GB" sz="1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System</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Required works</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Cost estimate (kCHF)</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3793862407"/>
                  </a:ext>
                </a:extLst>
              </a:tr>
              <a:tr h="450359">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XSCI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Produce new units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8538548"/>
                  </a:ext>
                </a:extLst>
              </a:tr>
              <a:tr h="450359">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CEDAR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Repair thermal housing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3030443"/>
                  </a:ext>
                </a:extLst>
              </a:tr>
              <a:tr h="300239">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XCET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Repair mirror system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5365834"/>
                  </a:ext>
                </a:extLst>
              </a:tr>
              <a:tr h="750598">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Produce mechanical parts following EAR design (tubes and windows)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71001"/>
                  </a:ext>
                </a:extLst>
              </a:tr>
              <a:tr h="1119074">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XBPF for EHN1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Produce 50 XBPF.</a:t>
                      </a:r>
                    </a:p>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FISC vacuum tanks are reused when possible.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625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5729796"/>
                  </a:ext>
                </a:extLst>
              </a:tr>
              <a:tr h="300239">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Produce 20 vacuum tanks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225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270928"/>
                  </a:ext>
                </a:extLst>
              </a:tr>
              <a:tr h="300239">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Motorisation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185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0703051"/>
                  </a:ext>
                </a:extLst>
              </a:tr>
              <a:tr h="450359">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FSU</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XBPF (1MY) &amp; electronics production (0.5MY)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131405"/>
                  </a:ext>
                </a:extLst>
              </a:tr>
              <a:tr h="274082">
                <a:tc>
                  <a:txBody>
                    <a:bodyPr/>
                    <a:lstStyle/>
                    <a:p>
                      <a:pP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SUB TOTAL</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1635</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2093006"/>
                  </a:ext>
                </a:extLst>
              </a:tr>
            </a:tbl>
          </a:graphicData>
        </a:graphic>
      </p:graphicFrame>
      <p:sp>
        <p:nvSpPr>
          <p:cNvPr id="3" name="TextBox 2">
            <a:extLst>
              <a:ext uri="{FF2B5EF4-FFF2-40B4-BE49-F238E27FC236}">
                <a16:creationId xmlns:a16="http://schemas.microsoft.com/office/drawing/2014/main" id="{BE6C1066-F5B8-43DF-A8C8-DB8939D77526}"/>
              </a:ext>
            </a:extLst>
          </p:cNvPr>
          <p:cNvSpPr txBox="1"/>
          <p:nvPr/>
        </p:nvSpPr>
        <p:spPr>
          <a:xfrm>
            <a:off x="413238" y="474785"/>
            <a:ext cx="4977516" cy="461665"/>
          </a:xfrm>
          <a:prstGeom prst="rect">
            <a:avLst/>
          </a:prstGeom>
          <a:noFill/>
        </p:spPr>
        <p:txBody>
          <a:bodyPr wrap="none" rtlCol="0">
            <a:spAutoFit/>
          </a:bodyPr>
          <a:lstStyle/>
          <a:p>
            <a:r>
              <a:rPr lang="en-US" sz="2400" dirty="0"/>
              <a:t>Phase 2: secondary lines consolidation</a:t>
            </a:r>
            <a:endParaRPr lang="en-GB" sz="2400" dirty="0"/>
          </a:p>
        </p:txBody>
      </p:sp>
    </p:spTree>
    <p:extLst>
      <p:ext uri="{BB962C8B-B14F-4D97-AF65-F5344CB8AC3E}">
        <p14:creationId xmlns:p14="http://schemas.microsoft.com/office/powerpoint/2010/main" val="4568053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CD45677F-68C2-4C85-9E59-D63F9630936A}"/>
              </a:ext>
            </a:extLst>
          </p:cNvPr>
          <p:cNvGraphicFramePr>
            <a:graphicFrameLocks noGrp="1"/>
          </p:cNvGraphicFramePr>
          <p:nvPr/>
        </p:nvGraphicFramePr>
        <p:xfrm>
          <a:off x="2299838" y="1249478"/>
          <a:ext cx="5929762" cy="4625113"/>
        </p:xfrm>
        <a:graphic>
          <a:graphicData uri="http://schemas.openxmlformats.org/drawingml/2006/table">
            <a:tbl>
              <a:tblPr firstRow="1" firstCol="1" lastRow="1" lastCol="1" bandRow="1" bandCol="1"/>
              <a:tblGrid>
                <a:gridCol w="1536146">
                  <a:extLst>
                    <a:ext uri="{9D8B030D-6E8A-4147-A177-3AD203B41FA5}">
                      <a16:colId xmlns:a16="http://schemas.microsoft.com/office/drawing/2014/main" val="157218745"/>
                    </a:ext>
                  </a:extLst>
                </a:gridCol>
                <a:gridCol w="3245223">
                  <a:extLst>
                    <a:ext uri="{9D8B030D-6E8A-4147-A177-3AD203B41FA5}">
                      <a16:colId xmlns:a16="http://schemas.microsoft.com/office/drawing/2014/main" val="2685015450"/>
                    </a:ext>
                  </a:extLst>
                </a:gridCol>
                <a:gridCol w="1148393">
                  <a:extLst>
                    <a:ext uri="{9D8B030D-6E8A-4147-A177-3AD203B41FA5}">
                      <a16:colId xmlns:a16="http://schemas.microsoft.com/office/drawing/2014/main" val="1816501969"/>
                    </a:ext>
                  </a:extLst>
                </a:gridCol>
              </a:tblGrid>
              <a:tr h="844162">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Monitor / System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Required works</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Cost estimate (kCHF)</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2160427267"/>
                  </a:ext>
                </a:extLst>
              </a:tr>
              <a:tr h="1012994">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Heavy ion profile monitor based on XBPF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R&amp;D and production of 15 heavy ion profile monitors.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5626536"/>
                  </a:ext>
                </a:extLst>
              </a:tr>
              <a:tr h="844162">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CEDAR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Upgrade of read-out for higher intensities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4705760"/>
                  </a:ext>
                </a:extLst>
              </a:tr>
              <a:tr h="844162">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XCET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Upgrade of read-out for higher intensities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9874508"/>
                  </a:ext>
                </a:extLst>
              </a:tr>
              <a:tr h="433721">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Fellow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R&amp;D on heavy ion profile monitor and other upgrades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9567412"/>
                  </a:ext>
                </a:extLst>
              </a:tr>
              <a:tr h="337665">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Student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XCET &amp; XCED high-intensity read-out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1777849"/>
                  </a:ext>
                </a:extLst>
              </a:tr>
              <a:tr h="308247">
                <a:tc>
                  <a:txBody>
                    <a:bodyPr/>
                    <a:lstStyle/>
                    <a:p>
                      <a:pP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SUB TOTAL</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1100</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7533949"/>
                  </a:ext>
                </a:extLst>
              </a:tr>
            </a:tbl>
          </a:graphicData>
        </a:graphic>
      </p:graphicFrame>
      <p:sp>
        <p:nvSpPr>
          <p:cNvPr id="3" name="TextBox 2">
            <a:extLst>
              <a:ext uri="{FF2B5EF4-FFF2-40B4-BE49-F238E27FC236}">
                <a16:creationId xmlns:a16="http://schemas.microsoft.com/office/drawing/2014/main" id="{779685D8-713B-4327-8B52-2EF79F9152B2}"/>
              </a:ext>
            </a:extLst>
          </p:cNvPr>
          <p:cNvSpPr txBox="1"/>
          <p:nvPr/>
        </p:nvSpPr>
        <p:spPr>
          <a:xfrm>
            <a:off x="413238" y="474785"/>
            <a:ext cx="4332276" cy="461665"/>
          </a:xfrm>
          <a:prstGeom prst="rect">
            <a:avLst/>
          </a:prstGeom>
          <a:noFill/>
        </p:spPr>
        <p:txBody>
          <a:bodyPr wrap="none" rtlCol="0">
            <a:spAutoFit/>
          </a:bodyPr>
          <a:lstStyle/>
          <a:p>
            <a:r>
              <a:rPr lang="en-US" sz="2400" dirty="0"/>
              <a:t>Phase 2: secondary lines upgrade</a:t>
            </a:r>
            <a:endParaRPr lang="en-GB" sz="2400" dirty="0"/>
          </a:p>
        </p:txBody>
      </p:sp>
    </p:spTree>
    <p:extLst>
      <p:ext uri="{BB962C8B-B14F-4D97-AF65-F5344CB8AC3E}">
        <p14:creationId xmlns:p14="http://schemas.microsoft.com/office/powerpoint/2010/main" val="27595413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8434E82A-FCEC-442B-A0FC-8CF7DA7513A1}"/>
              </a:ext>
            </a:extLst>
          </p:cNvPr>
          <p:cNvGraphicFramePr>
            <a:graphicFrameLocks noGrp="1"/>
          </p:cNvGraphicFramePr>
          <p:nvPr/>
        </p:nvGraphicFramePr>
        <p:xfrm>
          <a:off x="631343" y="1835179"/>
          <a:ext cx="8331503" cy="3187641"/>
        </p:xfrm>
        <a:graphic>
          <a:graphicData uri="http://schemas.openxmlformats.org/drawingml/2006/table">
            <a:tbl>
              <a:tblPr firstRow="1" firstCol="1" lastRow="1" lastCol="1" bandRow="1" bandCol="1"/>
              <a:tblGrid>
                <a:gridCol w="1662438">
                  <a:extLst>
                    <a:ext uri="{9D8B030D-6E8A-4147-A177-3AD203B41FA5}">
                      <a16:colId xmlns:a16="http://schemas.microsoft.com/office/drawing/2014/main" val="305636417"/>
                    </a:ext>
                  </a:extLst>
                </a:gridCol>
                <a:gridCol w="595287">
                  <a:extLst>
                    <a:ext uri="{9D8B030D-6E8A-4147-A177-3AD203B41FA5}">
                      <a16:colId xmlns:a16="http://schemas.microsoft.com/office/drawing/2014/main" val="2974167476"/>
                    </a:ext>
                  </a:extLst>
                </a:gridCol>
                <a:gridCol w="599485">
                  <a:extLst>
                    <a:ext uri="{9D8B030D-6E8A-4147-A177-3AD203B41FA5}">
                      <a16:colId xmlns:a16="http://schemas.microsoft.com/office/drawing/2014/main" val="1245039087"/>
                    </a:ext>
                  </a:extLst>
                </a:gridCol>
                <a:gridCol w="594449">
                  <a:extLst>
                    <a:ext uri="{9D8B030D-6E8A-4147-A177-3AD203B41FA5}">
                      <a16:colId xmlns:a16="http://schemas.microsoft.com/office/drawing/2014/main" val="638372497"/>
                    </a:ext>
                  </a:extLst>
                </a:gridCol>
                <a:gridCol w="595287">
                  <a:extLst>
                    <a:ext uri="{9D8B030D-6E8A-4147-A177-3AD203B41FA5}">
                      <a16:colId xmlns:a16="http://schemas.microsoft.com/office/drawing/2014/main" val="2026384416"/>
                    </a:ext>
                  </a:extLst>
                </a:gridCol>
                <a:gridCol w="595287">
                  <a:extLst>
                    <a:ext uri="{9D8B030D-6E8A-4147-A177-3AD203B41FA5}">
                      <a16:colId xmlns:a16="http://schemas.microsoft.com/office/drawing/2014/main" val="315027268"/>
                    </a:ext>
                  </a:extLst>
                </a:gridCol>
                <a:gridCol w="595287">
                  <a:extLst>
                    <a:ext uri="{9D8B030D-6E8A-4147-A177-3AD203B41FA5}">
                      <a16:colId xmlns:a16="http://schemas.microsoft.com/office/drawing/2014/main" val="2737837771"/>
                    </a:ext>
                  </a:extLst>
                </a:gridCol>
                <a:gridCol w="594449">
                  <a:extLst>
                    <a:ext uri="{9D8B030D-6E8A-4147-A177-3AD203B41FA5}">
                      <a16:colId xmlns:a16="http://schemas.microsoft.com/office/drawing/2014/main" val="1035764808"/>
                    </a:ext>
                  </a:extLst>
                </a:gridCol>
                <a:gridCol w="595287">
                  <a:extLst>
                    <a:ext uri="{9D8B030D-6E8A-4147-A177-3AD203B41FA5}">
                      <a16:colId xmlns:a16="http://schemas.microsoft.com/office/drawing/2014/main" val="3693484556"/>
                    </a:ext>
                  </a:extLst>
                </a:gridCol>
                <a:gridCol w="595287">
                  <a:extLst>
                    <a:ext uri="{9D8B030D-6E8A-4147-A177-3AD203B41FA5}">
                      <a16:colId xmlns:a16="http://schemas.microsoft.com/office/drawing/2014/main" val="155286199"/>
                    </a:ext>
                  </a:extLst>
                </a:gridCol>
                <a:gridCol w="595287">
                  <a:extLst>
                    <a:ext uri="{9D8B030D-6E8A-4147-A177-3AD203B41FA5}">
                      <a16:colId xmlns:a16="http://schemas.microsoft.com/office/drawing/2014/main" val="1420691116"/>
                    </a:ext>
                  </a:extLst>
                </a:gridCol>
                <a:gridCol w="713673">
                  <a:extLst>
                    <a:ext uri="{9D8B030D-6E8A-4147-A177-3AD203B41FA5}">
                      <a16:colId xmlns:a16="http://schemas.microsoft.com/office/drawing/2014/main" val="1460103941"/>
                    </a:ext>
                  </a:extLst>
                </a:gridCol>
              </a:tblGrid>
              <a:tr h="251197">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Resources request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SUM</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211151463"/>
                  </a:ext>
                </a:extLst>
              </a:tr>
              <a:tr h="452386">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BSI/BSP  [kCHF]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5412292"/>
                  </a:ext>
                </a:extLst>
              </a:tr>
              <a:tr h="493090">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BTV  [kCHF]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6022225"/>
                  </a:ext>
                </a:extLst>
              </a:tr>
              <a:tr h="493090">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BLM  [kCHF]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3074492"/>
                  </a:ext>
                </a:extLst>
              </a:tr>
              <a:tr h="502394">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FSU Mech. &amp; install. [FTE·Yrs]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9685611"/>
                  </a:ext>
                </a:extLst>
              </a:tr>
              <a:tr h="502394">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Student BSI / BTV [FTE·Yrs]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8970282"/>
                  </a:ext>
                </a:extLst>
              </a:tr>
              <a:tr h="493090">
                <a:tc gridSpan="8">
                  <a:txBody>
                    <a:bodyPr/>
                    <a:lstStyle/>
                    <a:p>
                      <a:pP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TOTAL</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1158</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2241944"/>
                  </a:ext>
                </a:extLst>
              </a:tr>
            </a:tbl>
          </a:graphicData>
        </a:graphic>
      </p:graphicFrame>
      <p:sp>
        <p:nvSpPr>
          <p:cNvPr id="3" name="TextBox 2">
            <a:extLst>
              <a:ext uri="{FF2B5EF4-FFF2-40B4-BE49-F238E27FC236}">
                <a16:creationId xmlns:a16="http://schemas.microsoft.com/office/drawing/2014/main" id="{2307BBCD-5248-4B1C-B996-08F20C5EA2CC}"/>
              </a:ext>
            </a:extLst>
          </p:cNvPr>
          <p:cNvSpPr txBox="1"/>
          <p:nvPr/>
        </p:nvSpPr>
        <p:spPr>
          <a:xfrm>
            <a:off x="413238" y="474785"/>
            <a:ext cx="5959580" cy="461665"/>
          </a:xfrm>
          <a:prstGeom prst="rect">
            <a:avLst/>
          </a:prstGeom>
          <a:noFill/>
        </p:spPr>
        <p:txBody>
          <a:bodyPr wrap="none" rtlCol="0">
            <a:spAutoFit/>
          </a:bodyPr>
          <a:lstStyle/>
          <a:p>
            <a:r>
              <a:rPr lang="en-US" sz="2400" dirty="0"/>
              <a:t>Implementation of primary lines consolidation</a:t>
            </a:r>
            <a:endParaRPr lang="en-GB" sz="2400" dirty="0"/>
          </a:p>
        </p:txBody>
      </p:sp>
    </p:spTree>
    <p:extLst>
      <p:ext uri="{BB962C8B-B14F-4D97-AF65-F5344CB8AC3E}">
        <p14:creationId xmlns:p14="http://schemas.microsoft.com/office/powerpoint/2010/main" val="27277191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466E2E3-85DE-4714-8CB3-D6B58A8F8448}"/>
              </a:ext>
            </a:extLst>
          </p:cNvPr>
          <p:cNvSpPr txBox="1"/>
          <p:nvPr/>
        </p:nvSpPr>
        <p:spPr>
          <a:xfrm>
            <a:off x="413238" y="474785"/>
            <a:ext cx="5314340" cy="461665"/>
          </a:xfrm>
          <a:prstGeom prst="rect">
            <a:avLst/>
          </a:prstGeom>
          <a:noFill/>
        </p:spPr>
        <p:txBody>
          <a:bodyPr wrap="none" rtlCol="0">
            <a:spAutoFit/>
          </a:bodyPr>
          <a:lstStyle/>
          <a:p>
            <a:r>
              <a:rPr lang="en-US" sz="2400" dirty="0"/>
              <a:t>Implementation of primary lines upgrade</a:t>
            </a:r>
            <a:endParaRPr lang="en-GB" sz="2400" dirty="0"/>
          </a:p>
        </p:txBody>
      </p:sp>
      <p:graphicFrame>
        <p:nvGraphicFramePr>
          <p:cNvPr id="4" name="Table 3">
            <a:extLst>
              <a:ext uri="{FF2B5EF4-FFF2-40B4-BE49-F238E27FC236}">
                <a16:creationId xmlns:a16="http://schemas.microsoft.com/office/drawing/2014/main" id="{13EF1EE0-E022-4231-8FDF-A1EFBD4D64DB}"/>
              </a:ext>
            </a:extLst>
          </p:cNvPr>
          <p:cNvGraphicFramePr>
            <a:graphicFrameLocks noGrp="1"/>
          </p:cNvGraphicFramePr>
          <p:nvPr/>
        </p:nvGraphicFramePr>
        <p:xfrm>
          <a:off x="614091" y="1487741"/>
          <a:ext cx="8046833" cy="2290627"/>
        </p:xfrm>
        <a:graphic>
          <a:graphicData uri="http://schemas.openxmlformats.org/drawingml/2006/table">
            <a:tbl>
              <a:tblPr firstRow="1" firstCol="1" lastRow="1" lastCol="1" bandRow="1" bandCol="1"/>
              <a:tblGrid>
                <a:gridCol w="1605635">
                  <a:extLst>
                    <a:ext uri="{9D8B030D-6E8A-4147-A177-3AD203B41FA5}">
                      <a16:colId xmlns:a16="http://schemas.microsoft.com/office/drawing/2014/main" val="3573028908"/>
                    </a:ext>
                  </a:extLst>
                </a:gridCol>
                <a:gridCol w="574948">
                  <a:extLst>
                    <a:ext uri="{9D8B030D-6E8A-4147-A177-3AD203B41FA5}">
                      <a16:colId xmlns:a16="http://schemas.microsoft.com/office/drawing/2014/main" val="2095657651"/>
                    </a:ext>
                  </a:extLst>
                </a:gridCol>
                <a:gridCol w="579002">
                  <a:extLst>
                    <a:ext uri="{9D8B030D-6E8A-4147-A177-3AD203B41FA5}">
                      <a16:colId xmlns:a16="http://schemas.microsoft.com/office/drawing/2014/main" val="2480430950"/>
                    </a:ext>
                  </a:extLst>
                </a:gridCol>
                <a:gridCol w="574136">
                  <a:extLst>
                    <a:ext uri="{9D8B030D-6E8A-4147-A177-3AD203B41FA5}">
                      <a16:colId xmlns:a16="http://schemas.microsoft.com/office/drawing/2014/main" val="3614522771"/>
                    </a:ext>
                  </a:extLst>
                </a:gridCol>
                <a:gridCol w="574948">
                  <a:extLst>
                    <a:ext uri="{9D8B030D-6E8A-4147-A177-3AD203B41FA5}">
                      <a16:colId xmlns:a16="http://schemas.microsoft.com/office/drawing/2014/main" val="2621009572"/>
                    </a:ext>
                  </a:extLst>
                </a:gridCol>
                <a:gridCol w="574948">
                  <a:extLst>
                    <a:ext uri="{9D8B030D-6E8A-4147-A177-3AD203B41FA5}">
                      <a16:colId xmlns:a16="http://schemas.microsoft.com/office/drawing/2014/main" val="2843250251"/>
                    </a:ext>
                  </a:extLst>
                </a:gridCol>
                <a:gridCol w="574948">
                  <a:extLst>
                    <a:ext uri="{9D8B030D-6E8A-4147-A177-3AD203B41FA5}">
                      <a16:colId xmlns:a16="http://schemas.microsoft.com/office/drawing/2014/main" val="3019433376"/>
                    </a:ext>
                  </a:extLst>
                </a:gridCol>
                <a:gridCol w="574136">
                  <a:extLst>
                    <a:ext uri="{9D8B030D-6E8A-4147-A177-3AD203B41FA5}">
                      <a16:colId xmlns:a16="http://schemas.microsoft.com/office/drawing/2014/main" val="1684597284"/>
                    </a:ext>
                  </a:extLst>
                </a:gridCol>
                <a:gridCol w="574948">
                  <a:extLst>
                    <a:ext uri="{9D8B030D-6E8A-4147-A177-3AD203B41FA5}">
                      <a16:colId xmlns:a16="http://schemas.microsoft.com/office/drawing/2014/main" val="3098291270"/>
                    </a:ext>
                  </a:extLst>
                </a:gridCol>
                <a:gridCol w="574948">
                  <a:extLst>
                    <a:ext uri="{9D8B030D-6E8A-4147-A177-3AD203B41FA5}">
                      <a16:colId xmlns:a16="http://schemas.microsoft.com/office/drawing/2014/main" val="3521667925"/>
                    </a:ext>
                  </a:extLst>
                </a:gridCol>
                <a:gridCol w="574948">
                  <a:extLst>
                    <a:ext uri="{9D8B030D-6E8A-4147-A177-3AD203B41FA5}">
                      <a16:colId xmlns:a16="http://schemas.microsoft.com/office/drawing/2014/main" val="2082919977"/>
                    </a:ext>
                  </a:extLst>
                </a:gridCol>
                <a:gridCol w="689288">
                  <a:extLst>
                    <a:ext uri="{9D8B030D-6E8A-4147-A177-3AD203B41FA5}">
                      <a16:colId xmlns:a16="http://schemas.microsoft.com/office/drawing/2014/main" val="3819992067"/>
                    </a:ext>
                  </a:extLst>
                </a:gridCol>
              </a:tblGrid>
              <a:tr h="262480">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Resources request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SUM</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030594701"/>
                  </a:ext>
                </a:extLst>
              </a:tr>
              <a:tr h="472708">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Fast Spill  [kCHF]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9802063"/>
                  </a:ext>
                </a:extLst>
              </a:tr>
              <a:tr h="524961">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LSS2 Long. BLM [kCHF]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10 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762067"/>
                  </a:ext>
                </a:extLst>
              </a:tr>
              <a:tr h="515239">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P42 SEM Upgrade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906080"/>
                  </a:ext>
                </a:extLst>
              </a:tr>
              <a:tr h="515239">
                <a:tc gridSpan="8">
                  <a:txBody>
                    <a:bodyPr/>
                    <a:lstStyle/>
                    <a:p>
                      <a:pPr>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TOTAL</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380</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5197048"/>
                  </a:ext>
                </a:extLst>
              </a:tr>
            </a:tbl>
          </a:graphicData>
        </a:graphic>
      </p:graphicFrame>
      <p:graphicFrame>
        <p:nvGraphicFramePr>
          <p:cNvPr id="5" name="Table 4">
            <a:extLst>
              <a:ext uri="{FF2B5EF4-FFF2-40B4-BE49-F238E27FC236}">
                <a16:creationId xmlns:a16="http://schemas.microsoft.com/office/drawing/2014/main" id="{27210D77-29D6-44C2-9FC5-7B7B11848D7C}"/>
              </a:ext>
            </a:extLst>
          </p:cNvPr>
          <p:cNvGraphicFramePr>
            <a:graphicFrameLocks noGrp="1"/>
          </p:cNvGraphicFramePr>
          <p:nvPr/>
        </p:nvGraphicFramePr>
        <p:xfrm>
          <a:off x="614091" y="4257019"/>
          <a:ext cx="8046833" cy="1695208"/>
        </p:xfrm>
        <a:graphic>
          <a:graphicData uri="http://schemas.openxmlformats.org/drawingml/2006/table">
            <a:tbl>
              <a:tblPr firstRow="1" firstCol="1" lastRow="1" lastCol="1" bandRow="1" bandCol="1"/>
              <a:tblGrid>
                <a:gridCol w="1605635">
                  <a:extLst>
                    <a:ext uri="{9D8B030D-6E8A-4147-A177-3AD203B41FA5}">
                      <a16:colId xmlns:a16="http://schemas.microsoft.com/office/drawing/2014/main" val="3863015270"/>
                    </a:ext>
                  </a:extLst>
                </a:gridCol>
                <a:gridCol w="574948">
                  <a:extLst>
                    <a:ext uri="{9D8B030D-6E8A-4147-A177-3AD203B41FA5}">
                      <a16:colId xmlns:a16="http://schemas.microsoft.com/office/drawing/2014/main" val="3889216212"/>
                    </a:ext>
                  </a:extLst>
                </a:gridCol>
                <a:gridCol w="579002">
                  <a:extLst>
                    <a:ext uri="{9D8B030D-6E8A-4147-A177-3AD203B41FA5}">
                      <a16:colId xmlns:a16="http://schemas.microsoft.com/office/drawing/2014/main" val="3971502925"/>
                    </a:ext>
                  </a:extLst>
                </a:gridCol>
                <a:gridCol w="574136">
                  <a:extLst>
                    <a:ext uri="{9D8B030D-6E8A-4147-A177-3AD203B41FA5}">
                      <a16:colId xmlns:a16="http://schemas.microsoft.com/office/drawing/2014/main" val="1346485988"/>
                    </a:ext>
                  </a:extLst>
                </a:gridCol>
                <a:gridCol w="574948">
                  <a:extLst>
                    <a:ext uri="{9D8B030D-6E8A-4147-A177-3AD203B41FA5}">
                      <a16:colId xmlns:a16="http://schemas.microsoft.com/office/drawing/2014/main" val="3275807929"/>
                    </a:ext>
                  </a:extLst>
                </a:gridCol>
                <a:gridCol w="574948">
                  <a:extLst>
                    <a:ext uri="{9D8B030D-6E8A-4147-A177-3AD203B41FA5}">
                      <a16:colId xmlns:a16="http://schemas.microsoft.com/office/drawing/2014/main" val="1918098720"/>
                    </a:ext>
                  </a:extLst>
                </a:gridCol>
                <a:gridCol w="574948">
                  <a:extLst>
                    <a:ext uri="{9D8B030D-6E8A-4147-A177-3AD203B41FA5}">
                      <a16:colId xmlns:a16="http://schemas.microsoft.com/office/drawing/2014/main" val="3720676241"/>
                    </a:ext>
                  </a:extLst>
                </a:gridCol>
                <a:gridCol w="574136">
                  <a:extLst>
                    <a:ext uri="{9D8B030D-6E8A-4147-A177-3AD203B41FA5}">
                      <a16:colId xmlns:a16="http://schemas.microsoft.com/office/drawing/2014/main" val="602177819"/>
                    </a:ext>
                  </a:extLst>
                </a:gridCol>
                <a:gridCol w="574948">
                  <a:extLst>
                    <a:ext uri="{9D8B030D-6E8A-4147-A177-3AD203B41FA5}">
                      <a16:colId xmlns:a16="http://schemas.microsoft.com/office/drawing/2014/main" val="608908696"/>
                    </a:ext>
                  </a:extLst>
                </a:gridCol>
                <a:gridCol w="574948">
                  <a:extLst>
                    <a:ext uri="{9D8B030D-6E8A-4147-A177-3AD203B41FA5}">
                      <a16:colId xmlns:a16="http://schemas.microsoft.com/office/drawing/2014/main" val="570035695"/>
                    </a:ext>
                  </a:extLst>
                </a:gridCol>
                <a:gridCol w="574948">
                  <a:extLst>
                    <a:ext uri="{9D8B030D-6E8A-4147-A177-3AD203B41FA5}">
                      <a16:colId xmlns:a16="http://schemas.microsoft.com/office/drawing/2014/main" val="2970905328"/>
                    </a:ext>
                  </a:extLst>
                </a:gridCol>
                <a:gridCol w="689288">
                  <a:extLst>
                    <a:ext uri="{9D8B030D-6E8A-4147-A177-3AD203B41FA5}">
                      <a16:colId xmlns:a16="http://schemas.microsoft.com/office/drawing/2014/main" val="297367864"/>
                    </a:ext>
                  </a:extLst>
                </a:gridCol>
              </a:tblGrid>
              <a:tr h="243461">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Resources request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SUM</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658680536"/>
                  </a:ext>
                </a:extLst>
              </a:tr>
              <a:tr h="486921">
                <a:tc>
                  <a:txBody>
                    <a:bodyPr/>
                    <a:lstStyle/>
                    <a:p>
                      <a:pP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T2 ion splitter [kCHF]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8254823"/>
                  </a:ext>
                </a:extLst>
              </a:tr>
              <a:tr h="486921">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LSS2 SEM Upgrade [kCHF]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2001219"/>
                  </a:ext>
                </a:extLst>
              </a:tr>
              <a:tr h="477905">
                <a:tc gridSpan="8">
                  <a:txBody>
                    <a:bodyPr/>
                    <a:lstStyle/>
                    <a:p>
                      <a:pP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TOTAL</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420</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2494457"/>
                  </a:ext>
                </a:extLst>
              </a:tr>
            </a:tbl>
          </a:graphicData>
        </a:graphic>
      </p:graphicFrame>
    </p:spTree>
    <p:extLst>
      <p:ext uri="{BB962C8B-B14F-4D97-AF65-F5344CB8AC3E}">
        <p14:creationId xmlns:p14="http://schemas.microsoft.com/office/powerpoint/2010/main" val="17353355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E81903-3259-4999-8C1B-E776D4D4DABB}"/>
              </a:ext>
            </a:extLst>
          </p:cNvPr>
          <p:cNvSpPr txBox="1"/>
          <p:nvPr/>
        </p:nvSpPr>
        <p:spPr>
          <a:xfrm>
            <a:off x="413238" y="474785"/>
            <a:ext cx="6261586" cy="461665"/>
          </a:xfrm>
          <a:prstGeom prst="rect">
            <a:avLst/>
          </a:prstGeom>
          <a:noFill/>
        </p:spPr>
        <p:txBody>
          <a:bodyPr wrap="none" rtlCol="0">
            <a:spAutoFit/>
          </a:bodyPr>
          <a:lstStyle/>
          <a:p>
            <a:r>
              <a:rPr lang="en-US" sz="2400" dirty="0"/>
              <a:t>Implementation of secondary lines consolidation</a:t>
            </a:r>
            <a:endParaRPr lang="en-GB" sz="2400" dirty="0"/>
          </a:p>
        </p:txBody>
      </p:sp>
      <p:graphicFrame>
        <p:nvGraphicFramePr>
          <p:cNvPr id="3" name="Table 2">
            <a:extLst>
              <a:ext uri="{FF2B5EF4-FFF2-40B4-BE49-F238E27FC236}">
                <a16:creationId xmlns:a16="http://schemas.microsoft.com/office/drawing/2014/main" id="{2AA982B7-662D-40EC-B1B7-531A3D71849D}"/>
              </a:ext>
            </a:extLst>
          </p:cNvPr>
          <p:cNvGraphicFramePr>
            <a:graphicFrameLocks noGrp="1"/>
          </p:cNvGraphicFramePr>
          <p:nvPr/>
        </p:nvGraphicFramePr>
        <p:xfrm>
          <a:off x="614091" y="1291688"/>
          <a:ext cx="7977821" cy="2564321"/>
        </p:xfrm>
        <a:graphic>
          <a:graphicData uri="http://schemas.openxmlformats.org/drawingml/2006/table">
            <a:tbl>
              <a:tblPr firstRow="1" firstCol="1" lastRow="1" lastCol="1" bandRow="1" bandCol="1"/>
              <a:tblGrid>
                <a:gridCol w="1591865">
                  <a:extLst>
                    <a:ext uri="{9D8B030D-6E8A-4147-A177-3AD203B41FA5}">
                      <a16:colId xmlns:a16="http://schemas.microsoft.com/office/drawing/2014/main" val="4194493715"/>
                    </a:ext>
                  </a:extLst>
                </a:gridCol>
                <a:gridCol w="570017">
                  <a:extLst>
                    <a:ext uri="{9D8B030D-6E8A-4147-A177-3AD203B41FA5}">
                      <a16:colId xmlns:a16="http://schemas.microsoft.com/office/drawing/2014/main" val="2694448043"/>
                    </a:ext>
                  </a:extLst>
                </a:gridCol>
                <a:gridCol w="574036">
                  <a:extLst>
                    <a:ext uri="{9D8B030D-6E8A-4147-A177-3AD203B41FA5}">
                      <a16:colId xmlns:a16="http://schemas.microsoft.com/office/drawing/2014/main" val="916205594"/>
                    </a:ext>
                  </a:extLst>
                </a:gridCol>
                <a:gridCol w="569212">
                  <a:extLst>
                    <a:ext uri="{9D8B030D-6E8A-4147-A177-3AD203B41FA5}">
                      <a16:colId xmlns:a16="http://schemas.microsoft.com/office/drawing/2014/main" val="2194661514"/>
                    </a:ext>
                  </a:extLst>
                </a:gridCol>
                <a:gridCol w="570017">
                  <a:extLst>
                    <a:ext uri="{9D8B030D-6E8A-4147-A177-3AD203B41FA5}">
                      <a16:colId xmlns:a16="http://schemas.microsoft.com/office/drawing/2014/main" val="3903597049"/>
                    </a:ext>
                  </a:extLst>
                </a:gridCol>
                <a:gridCol w="570017">
                  <a:extLst>
                    <a:ext uri="{9D8B030D-6E8A-4147-A177-3AD203B41FA5}">
                      <a16:colId xmlns:a16="http://schemas.microsoft.com/office/drawing/2014/main" val="3525557313"/>
                    </a:ext>
                  </a:extLst>
                </a:gridCol>
                <a:gridCol w="570017">
                  <a:extLst>
                    <a:ext uri="{9D8B030D-6E8A-4147-A177-3AD203B41FA5}">
                      <a16:colId xmlns:a16="http://schemas.microsoft.com/office/drawing/2014/main" val="3320376744"/>
                    </a:ext>
                  </a:extLst>
                </a:gridCol>
                <a:gridCol w="569212">
                  <a:extLst>
                    <a:ext uri="{9D8B030D-6E8A-4147-A177-3AD203B41FA5}">
                      <a16:colId xmlns:a16="http://schemas.microsoft.com/office/drawing/2014/main" val="589290242"/>
                    </a:ext>
                  </a:extLst>
                </a:gridCol>
                <a:gridCol w="570017">
                  <a:extLst>
                    <a:ext uri="{9D8B030D-6E8A-4147-A177-3AD203B41FA5}">
                      <a16:colId xmlns:a16="http://schemas.microsoft.com/office/drawing/2014/main" val="1228760577"/>
                    </a:ext>
                  </a:extLst>
                </a:gridCol>
                <a:gridCol w="570017">
                  <a:extLst>
                    <a:ext uri="{9D8B030D-6E8A-4147-A177-3AD203B41FA5}">
                      <a16:colId xmlns:a16="http://schemas.microsoft.com/office/drawing/2014/main" val="3345881343"/>
                    </a:ext>
                  </a:extLst>
                </a:gridCol>
                <a:gridCol w="570017">
                  <a:extLst>
                    <a:ext uri="{9D8B030D-6E8A-4147-A177-3AD203B41FA5}">
                      <a16:colId xmlns:a16="http://schemas.microsoft.com/office/drawing/2014/main" val="931998984"/>
                    </a:ext>
                  </a:extLst>
                </a:gridCol>
                <a:gridCol w="683377">
                  <a:extLst>
                    <a:ext uri="{9D8B030D-6E8A-4147-A177-3AD203B41FA5}">
                      <a16:colId xmlns:a16="http://schemas.microsoft.com/office/drawing/2014/main" val="2462435038"/>
                    </a:ext>
                  </a:extLst>
                </a:gridCol>
              </a:tblGrid>
              <a:tr h="214355">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Resources request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SUM</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3637465088"/>
                  </a:ext>
                </a:extLst>
              </a:tr>
              <a:tr h="428710">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Cons of NA readout boards  [kCHF]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1113083"/>
                  </a:ext>
                </a:extLst>
              </a:tr>
              <a:tr h="643065">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XBPF monitors for M2, K12, &amp; partly EHN1 [kCHF]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95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395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6463049"/>
                  </a:ext>
                </a:extLst>
              </a:tr>
              <a:tr h="428710">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FSU XBPF &amp; boards prod. [FTE·Yrs]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2841837"/>
                  </a:ext>
                </a:extLst>
              </a:tr>
              <a:tr h="428710">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Fellow XBPF design &amp; test [FTE·Yrs]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5423251"/>
                  </a:ext>
                </a:extLst>
              </a:tr>
              <a:tr h="420771">
                <a:tc gridSpan="8">
                  <a:txBody>
                    <a:bodyPr/>
                    <a:lstStyle/>
                    <a:p>
                      <a:pPr>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TOTAL</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1490</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6382427"/>
                  </a:ext>
                </a:extLst>
              </a:tr>
            </a:tbl>
          </a:graphicData>
        </a:graphic>
      </p:graphicFrame>
      <p:graphicFrame>
        <p:nvGraphicFramePr>
          <p:cNvPr id="4" name="Table 3">
            <a:extLst>
              <a:ext uri="{FF2B5EF4-FFF2-40B4-BE49-F238E27FC236}">
                <a16:creationId xmlns:a16="http://schemas.microsoft.com/office/drawing/2014/main" id="{D3375940-ADF1-4F4C-80BF-404A75EC44C5}"/>
              </a:ext>
            </a:extLst>
          </p:cNvPr>
          <p:cNvGraphicFramePr>
            <a:graphicFrameLocks noGrp="1"/>
          </p:cNvGraphicFramePr>
          <p:nvPr/>
        </p:nvGraphicFramePr>
        <p:xfrm>
          <a:off x="614091" y="4100097"/>
          <a:ext cx="7977821" cy="2361088"/>
        </p:xfrm>
        <a:graphic>
          <a:graphicData uri="http://schemas.openxmlformats.org/drawingml/2006/table">
            <a:tbl>
              <a:tblPr firstRow="1" firstCol="1" lastRow="1" lastCol="1" bandRow="1" bandCol="1"/>
              <a:tblGrid>
                <a:gridCol w="1591865">
                  <a:extLst>
                    <a:ext uri="{9D8B030D-6E8A-4147-A177-3AD203B41FA5}">
                      <a16:colId xmlns:a16="http://schemas.microsoft.com/office/drawing/2014/main" val="2109657105"/>
                    </a:ext>
                  </a:extLst>
                </a:gridCol>
                <a:gridCol w="570017">
                  <a:extLst>
                    <a:ext uri="{9D8B030D-6E8A-4147-A177-3AD203B41FA5}">
                      <a16:colId xmlns:a16="http://schemas.microsoft.com/office/drawing/2014/main" val="3522129974"/>
                    </a:ext>
                  </a:extLst>
                </a:gridCol>
                <a:gridCol w="574036">
                  <a:extLst>
                    <a:ext uri="{9D8B030D-6E8A-4147-A177-3AD203B41FA5}">
                      <a16:colId xmlns:a16="http://schemas.microsoft.com/office/drawing/2014/main" val="823465106"/>
                    </a:ext>
                  </a:extLst>
                </a:gridCol>
                <a:gridCol w="569212">
                  <a:extLst>
                    <a:ext uri="{9D8B030D-6E8A-4147-A177-3AD203B41FA5}">
                      <a16:colId xmlns:a16="http://schemas.microsoft.com/office/drawing/2014/main" val="48669154"/>
                    </a:ext>
                  </a:extLst>
                </a:gridCol>
                <a:gridCol w="570017">
                  <a:extLst>
                    <a:ext uri="{9D8B030D-6E8A-4147-A177-3AD203B41FA5}">
                      <a16:colId xmlns:a16="http://schemas.microsoft.com/office/drawing/2014/main" val="2616612196"/>
                    </a:ext>
                  </a:extLst>
                </a:gridCol>
                <a:gridCol w="570017">
                  <a:extLst>
                    <a:ext uri="{9D8B030D-6E8A-4147-A177-3AD203B41FA5}">
                      <a16:colId xmlns:a16="http://schemas.microsoft.com/office/drawing/2014/main" val="1111556082"/>
                    </a:ext>
                  </a:extLst>
                </a:gridCol>
                <a:gridCol w="570017">
                  <a:extLst>
                    <a:ext uri="{9D8B030D-6E8A-4147-A177-3AD203B41FA5}">
                      <a16:colId xmlns:a16="http://schemas.microsoft.com/office/drawing/2014/main" val="321929276"/>
                    </a:ext>
                  </a:extLst>
                </a:gridCol>
                <a:gridCol w="569212">
                  <a:extLst>
                    <a:ext uri="{9D8B030D-6E8A-4147-A177-3AD203B41FA5}">
                      <a16:colId xmlns:a16="http://schemas.microsoft.com/office/drawing/2014/main" val="2866291842"/>
                    </a:ext>
                  </a:extLst>
                </a:gridCol>
                <a:gridCol w="570017">
                  <a:extLst>
                    <a:ext uri="{9D8B030D-6E8A-4147-A177-3AD203B41FA5}">
                      <a16:colId xmlns:a16="http://schemas.microsoft.com/office/drawing/2014/main" val="3498295821"/>
                    </a:ext>
                  </a:extLst>
                </a:gridCol>
                <a:gridCol w="570017">
                  <a:extLst>
                    <a:ext uri="{9D8B030D-6E8A-4147-A177-3AD203B41FA5}">
                      <a16:colId xmlns:a16="http://schemas.microsoft.com/office/drawing/2014/main" val="895065442"/>
                    </a:ext>
                  </a:extLst>
                </a:gridCol>
                <a:gridCol w="570017">
                  <a:extLst>
                    <a:ext uri="{9D8B030D-6E8A-4147-A177-3AD203B41FA5}">
                      <a16:colId xmlns:a16="http://schemas.microsoft.com/office/drawing/2014/main" val="347051946"/>
                    </a:ext>
                  </a:extLst>
                </a:gridCol>
                <a:gridCol w="683377">
                  <a:extLst>
                    <a:ext uri="{9D8B030D-6E8A-4147-A177-3AD203B41FA5}">
                      <a16:colId xmlns:a16="http://schemas.microsoft.com/office/drawing/2014/main" val="3469373359"/>
                    </a:ext>
                  </a:extLst>
                </a:gridCol>
              </a:tblGrid>
              <a:tr h="220873">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Resources request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SUM</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3695729175"/>
                  </a:ext>
                </a:extLst>
              </a:tr>
              <a:tr h="397775">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XSCI  [kCHF]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7897865"/>
                  </a:ext>
                </a:extLst>
              </a:tr>
              <a:tr h="433565">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CEDAR / XCET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50182"/>
                  </a:ext>
                </a:extLst>
              </a:tr>
              <a:tr h="433565">
                <a:tc>
                  <a:txBody>
                    <a:bodyPr/>
                    <a:lstStyle/>
                    <a:p>
                      <a:pPr>
                        <a:spcBef>
                          <a:spcPts val="250"/>
                        </a:spcBef>
                        <a:spcAft>
                          <a:spcPts val="250"/>
                        </a:spcAft>
                        <a:tabLst>
                          <a:tab pos="640080" algn="l"/>
                        </a:tabLst>
                      </a:pPr>
                      <a:r>
                        <a:rPr lang="en-GB" sz="1100">
                          <a:effectLst/>
                          <a:latin typeface="Verdana" panose="020B0604030504040204" pitchFamily="34" charset="0"/>
                          <a:ea typeface="Times New Roman" panose="02020603050405020304" pitchFamily="18" charset="0"/>
                          <a:cs typeface="Times New Roman" panose="02020603050405020304" pitchFamily="18" charset="0"/>
                        </a:rPr>
                        <a:t>XBPF for EHN1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3953054"/>
                  </a:ext>
                </a:extLst>
              </a:tr>
              <a:tr h="441745">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FSU XBPF &amp; boards prod. [FTE·Yrs]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tabLst>
                          <a:tab pos="198120" algn="l"/>
                        </a:tabLs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2678175"/>
                  </a:ext>
                </a:extLst>
              </a:tr>
              <a:tr h="433565">
                <a:tc gridSpan="8">
                  <a:txBody>
                    <a:bodyPr/>
                    <a:lstStyle/>
                    <a:p>
                      <a:pPr>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TOTAL</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1635</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5843824"/>
                  </a:ext>
                </a:extLst>
              </a:tr>
            </a:tbl>
          </a:graphicData>
        </a:graphic>
      </p:graphicFrame>
    </p:spTree>
    <p:extLst>
      <p:ext uri="{BB962C8B-B14F-4D97-AF65-F5344CB8AC3E}">
        <p14:creationId xmlns:p14="http://schemas.microsoft.com/office/powerpoint/2010/main" val="11717901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F7B512E-239C-40EC-938F-08E1C504BC41}"/>
              </a:ext>
            </a:extLst>
          </p:cNvPr>
          <p:cNvSpPr txBox="1"/>
          <p:nvPr/>
        </p:nvSpPr>
        <p:spPr>
          <a:xfrm>
            <a:off x="413238" y="474785"/>
            <a:ext cx="5616346" cy="461665"/>
          </a:xfrm>
          <a:prstGeom prst="rect">
            <a:avLst/>
          </a:prstGeom>
          <a:noFill/>
        </p:spPr>
        <p:txBody>
          <a:bodyPr wrap="none" rtlCol="0">
            <a:spAutoFit/>
          </a:bodyPr>
          <a:lstStyle/>
          <a:p>
            <a:r>
              <a:rPr lang="en-US" sz="2400" dirty="0"/>
              <a:t>Implementation of secondary lines upgrade</a:t>
            </a:r>
            <a:endParaRPr lang="en-GB" sz="2400" dirty="0"/>
          </a:p>
        </p:txBody>
      </p:sp>
      <p:graphicFrame>
        <p:nvGraphicFramePr>
          <p:cNvPr id="4" name="Table 3">
            <a:extLst>
              <a:ext uri="{FF2B5EF4-FFF2-40B4-BE49-F238E27FC236}">
                <a16:creationId xmlns:a16="http://schemas.microsoft.com/office/drawing/2014/main" id="{DCA143DA-8AA0-4E0B-846B-3F7328A280F9}"/>
              </a:ext>
            </a:extLst>
          </p:cNvPr>
          <p:cNvGraphicFramePr>
            <a:graphicFrameLocks noGrp="1"/>
          </p:cNvGraphicFramePr>
          <p:nvPr/>
        </p:nvGraphicFramePr>
        <p:xfrm>
          <a:off x="665849" y="1826958"/>
          <a:ext cx="7822540" cy="2891691"/>
        </p:xfrm>
        <a:graphic>
          <a:graphicData uri="http://schemas.openxmlformats.org/drawingml/2006/table">
            <a:tbl>
              <a:tblPr firstRow="1" firstCol="1" lastRow="1" lastCol="1" bandRow="1" bandCol="1"/>
              <a:tblGrid>
                <a:gridCol w="1560881">
                  <a:extLst>
                    <a:ext uri="{9D8B030D-6E8A-4147-A177-3AD203B41FA5}">
                      <a16:colId xmlns:a16="http://schemas.microsoft.com/office/drawing/2014/main" val="3607597419"/>
                    </a:ext>
                  </a:extLst>
                </a:gridCol>
                <a:gridCol w="558922">
                  <a:extLst>
                    <a:ext uri="{9D8B030D-6E8A-4147-A177-3AD203B41FA5}">
                      <a16:colId xmlns:a16="http://schemas.microsoft.com/office/drawing/2014/main" val="2400100944"/>
                    </a:ext>
                  </a:extLst>
                </a:gridCol>
                <a:gridCol w="562864">
                  <a:extLst>
                    <a:ext uri="{9D8B030D-6E8A-4147-A177-3AD203B41FA5}">
                      <a16:colId xmlns:a16="http://schemas.microsoft.com/office/drawing/2014/main" val="339045874"/>
                    </a:ext>
                  </a:extLst>
                </a:gridCol>
                <a:gridCol w="558133">
                  <a:extLst>
                    <a:ext uri="{9D8B030D-6E8A-4147-A177-3AD203B41FA5}">
                      <a16:colId xmlns:a16="http://schemas.microsoft.com/office/drawing/2014/main" val="1935250300"/>
                    </a:ext>
                  </a:extLst>
                </a:gridCol>
                <a:gridCol w="558922">
                  <a:extLst>
                    <a:ext uri="{9D8B030D-6E8A-4147-A177-3AD203B41FA5}">
                      <a16:colId xmlns:a16="http://schemas.microsoft.com/office/drawing/2014/main" val="2045540933"/>
                    </a:ext>
                  </a:extLst>
                </a:gridCol>
                <a:gridCol w="558922">
                  <a:extLst>
                    <a:ext uri="{9D8B030D-6E8A-4147-A177-3AD203B41FA5}">
                      <a16:colId xmlns:a16="http://schemas.microsoft.com/office/drawing/2014/main" val="2151383181"/>
                    </a:ext>
                  </a:extLst>
                </a:gridCol>
                <a:gridCol w="558922">
                  <a:extLst>
                    <a:ext uri="{9D8B030D-6E8A-4147-A177-3AD203B41FA5}">
                      <a16:colId xmlns:a16="http://schemas.microsoft.com/office/drawing/2014/main" val="2233982926"/>
                    </a:ext>
                  </a:extLst>
                </a:gridCol>
                <a:gridCol w="558133">
                  <a:extLst>
                    <a:ext uri="{9D8B030D-6E8A-4147-A177-3AD203B41FA5}">
                      <a16:colId xmlns:a16="http://schemas.microsoft.com/office/drawing/2014/main" val="1979186320"/>
                    </a:ext>
                  </a:extLst>
                </a:gridCol>
                <a:gridCol w="558922">
                  <a:extLst>
                    <a:ext uri="{9D8B030D-6E8A-4147-A177-3AD203B41FA5}">
                      <a16:colId xmlns:a16="http://schemas.microsoft.com/office/drawing/2014/main" val="65734183"/>
                    </a:ext>
                  </a:extLst>
                </a:gridCol>
                <a:gridCol w="558922">
                  <a:extLst>
                    <a:ext uri="{9D8B030D-6E8A-4147-A177-3AD203B41FA5}">
                      <a16:colId xmlns:a16="http://schemas.microsoft.com/office/drawing/2014/main" val="684183075"/>
                    </a:ext>
                  </a:extLst>
                </a:gridCol>
                <a:gridCol w="558922">
                  <a:extLst>
                    <a:ext uri="{9D8B030D-6E8A-4147-A177-3AD203B41FA5}">
                      <a16:colId xmlns:a16="http://schemas.microsoft.com/office/drawing/2014/main" val="3513405880"/>
                    </a:ext>
                  </a:extLst>
                </a:gridCol>
                <a:gridCol w="670075">
                  <a:extLst>
                    <a:ext uri="{9D8B030D-6E8A-4147-A177-3AD203B41FA5}">
                      <a16:colId xmlns:a16="http://schemas.microsoft.com/office/drawing/2014/main" val="1393129809"/>
                    </a:ext>
                  </a:extLst>
                </a:gridCol>
              </a:tblGrid>
              <a:tr h="223073">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Resources request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11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SUM</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374233822"/>
                  </a:ext>
                </a:extLst>
              </a:tr>
              <a:tr h="446147">
                <a:tc>
                  <a:txBody>
                    <a:bodyPr/>
                    <a:lstStyle/>
                    <a:p>
                      <a:pPr>
                        <a:spcBef>
                          <a:spcPts val="250"/>
                        </a:spcBef>
                        <a:spcAft>
                          <a:spcPts val="250"/>
                        </a:spcAft>
                      </a:pPr>
                      <a:r>
                        <a:rPr lang="en-GB" sz="1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Heavy ion profile monitor</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1556454"/>
                  </a:ext>
                </a:extLst>
              </a:tr>
              <a:tr h="669220">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CEDAR / XCET readout upgrade for higher int.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dirty="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7541852"/>
                  </a:ext>
                </a:extLst>
              </a:tr>
              <a:tr h="669220">
                <a:tc>
                  <a:txBody>
                    <a:bodyPr/>
                    <a:lstStyle/>
                    <a:p>
                      <a:pPr>
                        <a:spcBef>
                          <a:spcPts val="250"/>
                        </a:spcBef>
                        <a:spcAft>
                          <a:spcPts val="250"/>
                        </a:spcAft>
                        <a:tabLst>
                          <a:tab pos="640080" algn="l"/>
                        </a:tabLst>
                      </a:pPr>
                      <a:r>
                        <a:rPr lang="en-GB" sz="1100">
                          <a:effectLst/>
                          <a:latin typeface="Verdana" panose="020B0604030504040204" pitchFamily="34" charset="0"/>
                          <a:ea typeface="Times New Roman" panose="02020603050405020304" pitchFamily="18" charset="0"/>
                          <a:cs typeface="Times New Roman" panose="02020603050405020304" pitchFamily="18" charset="0"/>
                        </a:rPr>
                        <a:t>Fellow for heavy ion profile monitor &amp; XCET upgrade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4835933"/>
                  </a:ext>
                </a:extLst>
              </a:tr>
              <a:tr h="446147">
                <a:tc>
                  <a:txBody>
                    <a:bodyPr/>
                    <a:lstStyle/>
                    <a:p>
                      <a:pP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Student for CEDAR / XCET readout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pPr>
                      <a:r>
                        <a:rPr lang="en-GB" sz="11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50"/>
                        </a:spcBef>
                        <a:spcAft>
                          <a:spcPts val="250"/>
                        </a:spcAft>
                        <a:tabLst>
                          <a:tab pos="198120" algn="l"/>
                        </a:tabLst>
                      </a:pPr>
                      <a:r>
                        <a:rPr lang="en-GB" sz="1100">
                          <a:effectLst/>
                          <a:latin typeface="Verdana" panose="020B0604030504040204" pitchFamily="34" charset="0"/>
                          <a:ea typeface="Times New Roman" panose="02020603050405020304" pitchFamily="18" charset="0"/>
                          <a:cs typeface="Times New Roman" panose="02020603050405020304" pitchFamily="18" charset="0"/>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9137005"/>
                  </a:ext>
                </a:extLst>
              </a:tr>
              <a:tr h="437884">
                <a:tc gridSpan="8">
                  <a:txBody>
                    <a:bodyPr/>
                    <a:lstStyle/>
                    <a:p>
                      <a:pPr>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spcBef>
                          <a:spcPts val="250"/>
                        </a:spcBef>
                        <a:spcAft>
                          <a:spcPts val="250"/>
                        </a:spcAft>
                      </a:pPr>
                      <a:r>
                        <a:rPr lang="en-GB" sz="1100" b="1">
                          <a:effectLst/>
                          <a:latin typeface="Verdana" panose="020B0604030504040204" pitchFamily="34" charset="0"/>
                          <a:ea typeface="Times New Roman" panose="02020603050405020304" pitchFamily="18" charset="0"/>
                          <a:cs typeface="Times New Roman" panose="02020603050405020304" pitchFamily="18" charset="0"/>
                        </a:rPr>
                        <a:t>TOTAL</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r">
                        <a:spcBef>
                          <a:spcPts val="250"/>
                        </a:spcBef>
                        <a:spcAft>
                          <a:spcPts val="250"/>
                        </a:spcAft>
                      </a:pPr>
                      <a:r>
                        <a:rPr lang="en-GB" sz="1100" b="1" dirty="0">
                          <a:effectLst/>
                          <a:latin typeface="Verdana" panose="020B0604030504040204" pitchFamily="34" charset="0"/>
                          <a:ea typeface="Times New Roman" panose="02020603050405020304" pitchFamily="18" charset="0"/>
                          <a:cs typeface="Times New Roman" panose="02020603050405020304" pitchFamily="18" charset="0"/>
                        </a:rPr>
                        <a:t>1100</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5139156"/>
                  </a:ext>
                </a:extLst>
              </a:tr>
            </a:tbl>
          </a:graphicData>
        </a:graphic>
      </p:graphicFrame>
    </p:spTree>
    <p:extLst>
      <p:ext uri="{BB962C8B-B14F-4D97-AF65-F5344CB8AC3E}">
        <p14:creationId xmlns:p14="http://schemas.microsoft.com/office/powerpoint/2010/main" val="3793748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A51B1D-1E6C-4C3E-9D6F-3E8771CF34F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 y="2044391"/>
            <a:ext cx="8609163" cy="4788913"/>
          </a:xfrm>
          <a:prstGeom prst="rect">
            <a:avLst/>
          </a:prstGeom>
        </p:spPr>
      </p:pic>
      <p:sp>
        <p:nvSpPr>
          <p:cNvPr id="3" name="TextBox 2">
            <a:extLst>
              <a:ext uri="{FF2B5EF4-FFF2-40B4-BE49-F238E27FC236}">
                <a16:creationId xmlns:a16="http://schemas.microsoft.com/office/drawing/2014/main" id="{11F5A9D6-5689-463E-9B6C-1EE92741A9BE}"/>
              </a:ext>
            </a:extLst>
          </p:cNvPr>
          <p:cNvSpPr txBox="1"/>
          <p:nvPr/>
        </p:nvSpPr>
        <p:spPr>
          <a:xfrm>
            <a:off x="413238" y="474785"/>
            <a:ext cx="8796832" cy="461665"/>
          </a:xfrm>
          <a:prstGeom prst="rect">
            <a:avLst/>
          </a:prstGeom>
          <a:noFill/>
        </p:spPr>
        <p:txBody>
          <a:bodyPr wrap="none" rtlCol="0">
            <a:spAutoFit/>
          </a:bodyPr>
          <a:lstStyle/>
          <a:p>
            <a:r>
              <a:rPr lang="en-US" sz="2400" dirty="0"/>
              <a:t>Beam instrumentation in the primary lines (LSS2, TT20, TDC2, TCC2)</a:t>
            </a:r>
            <a:endParaRPr lang="en-GB" sz="2400" dirty="0"/>
          </a:p>
        </p:txBody>
      </p:sp>
      <p:sp>
        <p:nvSpPr>
          <p:cNvPr id="5" name="TextBox 4">
            <a:extLst>
              <a:ext uri="{FF2B5EF4-FFF2-40B4-BE49-F238E27FC236}">
                <a16:creationId xmlns:a16="http://schemas.microsoft.com/office/drawing/2014/main" id="{AFF7E460-0733-48AC-8BA8-AE805A3E3889}"/>
              </a:ext>
            </a:extLst>
          </p:cNvPr>
          <p:cNvSpPr txBox="1"/>
          <p:nvPr/>
        </p:nvSpPr>
        <p:spPr>
          <a:xfrm>
            <a:off x="2785614" y="1305754"/>
            <a:ext cx="8912865" cy="369332"/>
          </a:xfrm>
          <a:prstGeom prst="rect">
            <a:avLst/>
          </a:prstGeom>
          <a:noFill/>
        </p:spPr>
        <p:txBody>
          <a:bodyPr wrap="square" rtlCol="0">
            <a:spAutoFit/>
          </a:bodyPr>
          <a:lstStyle/>
          <a:p>
            <a:r>
              <a:rPr lang="en-US" dirty="0"/>
              <a:t>Proposed solutions for the secondary emission monitors: 	</a:t>
            </a:r>
          </a:p>
        </p:txBody>
      </p:sp>
      <p:sp>
        <p:nvSpPr>
          <p:cNvPr id="12" name="Arrow: Down 11">
            <a:extLst>
              <a:ext uri="{FF2B5EF4-FFF2-40B4-BE49-F238E27FC236}">
                <a16:creationId xmlns:a16="http://schemas.microsoft.com/office/drawing/2014/main" id="{D57A9777-DE90-44D3-91AD-4329911FB9EA}"/>
              </a:ext>
            </a:extLst>
          </p:cNvPr>
          <p:cNvSpPr/>
          <p:nvPr/>
        </p:nvSpPr>
        <p:spPr>
          <a:xfrm>
            <a:off x="1475117" y="1629008"/>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TextBox 21">
            <a:extLst>
              <a:ext uri="{FF2B5EF4-FFF2-40B4-BE49-F238E27FC236}">
                <a16:creationId xmlns:a16="http://schemas.microsoft.com/office/drawing/2014/main" id="{F73299F1-F7C4-4CCD-9097-3127015118AE}"/>
              </a:ext>
            </a:extLst>
          </p:cNvPr>
          <p:cNvSpPr txBox="1"/>
          <p:nvPr/>
        </p:nvSpPr>
        <p:spPr>
          <a:xfrm>
            <a:off x="3191774" y="1723927"/>
            <a:ext cx="8261950" cy="369332"/>
          </a:xfrm>
          <a:prstGeom prst="rect">
            <a:avLst/>
          </a:prstGeom>
          <a:noFill/>
        </p:spPr>
        <p:txBody>
          <a:bodyPr wrap="square">
            <a:spAutoFit/>
          </a:bodyPr>
          <a:lstStyle/>
          <a:p>
            <a:pPr marL="285750" indent="-285750">
              <a:buFont typeface="Arial" panose="020B0604020202020204" pitchFamily="34" charset="0"/>
              <a:buChar char="•"/>
            </a:pPr>
            <a:r>
              <a:rPr lang="en-US" dirty="0"/>
              <a:t>beam intensity (BSI): replace complete system (tank + instrument + electronics)</a:t>
            </a:r>
            <a:endParaRPr lang="en-GB" dirty="0"/>
          </a:p>
        </p:txBody>
      </p:sp>
      <p:sp>
        <p:nvSpPr>
          <p:cNvPr id="27" name="TextBox 26">
            <a:extLst>
              <a:ext uri="{FF2B5EF4-FFF2-40B4-BE49-F238E27FC236}">
                <a16:creationId xmlns:a16="http://schemas.microsoft.com/office/drawing/2014/main" id="{945764A8-313A-48ED-BA4B-99C0159B066A}"/>
              </a:ext>
            </a:extLst>
          </p:cNvPr>
          <p:cNvSpPr txBox="1"/>
          <p:nvPr/>
        </p:nvSpPr>
        <p:spPr>
          <a:xfrm>
            <a:off x="3191774" y="2143469"/>
            <a:ext cx="4420441" cy="369332"/>
          </a:xfrm>
          <a:prstGeom prst="rect">
            <a:avLst/>
          </a:prstGeom>
          <a:noFill/>
        </p:spPr>
        <p:txBody>
          <a:bodyPr wrap="none" rtlCol="0">
            <a:spAutoFit/>
          </a:bodyPr>
          <a:lstStyle/>
          <a:p>
            <a:pPr marL="285750" indent="-285750">
              <a:buFont typeface="Arial" panose="020B0604020202020204" pitchFamily="34" charset="0"/>
              <a:buChar char="•"/>
            </a:pPr>
            <a:r>
              <a:rPr lang="en-US" dirty="0"/>
              <a:t>beam position (BSP): replace by SEM grids</a:t>
            </a:r>
            <a:endParaRPr lang="en-GB" dirty="0"/>
          </a:p>
        </p:txBody>
      </p:sp>
    </p:spTree>
    <p:extLst>
      <p:ext uri="{BB962C8B-B14F-4D97-AF65-F5344CB8AC3E}">
        <p14:creationId xmlns:p14="http://schemas.microsoft.com/office/powerpoint/2010/main" val="1044532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A51B1D-1E6C-4C3E-9D6F-3E8771CF34F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 y="2044391"/>
            <a:ext cx="8609163" cy="4788913"/>
          </a:xfrm>
          <a:prstGeom prst="rect">
            <a:avLst/>
          </a:prstGeom>
        </p:spPr>
      </p:pic>
      <p:sp>
        <p:nvSpPr>
          <p:cNvPr id="3" name="TextBox 2">
            <a:extLst>
              <a:ext uri="{FF2B5EF4-FFF2-40B4-BE49-F238E27FC236}">
                <a16:creationId xmlns:a16="http://schemas.microsoft.com/office/drawing/2014/main" id="{11F5A9D6-5689-463E-9B6C-1EE92741A9BE}"/>
              </a:ext>
            </a:extLst>
          </p:cNvPr>
          <p:cNvSpPr txBox="1"/>
          <p:nvPr/>
        </p:nvSpPr>
        <p:spPr>
          <a:xfrm>
            <a:off x="413238" y="474785"/>
            <a:ext cx="8796832" cy="461665"/>
          </a:xfrm>
          <a:prstGeom prst="rect">
            <a:avLst/>
          </a:prstGeom>
          <a:noFill/>
        </p:spPr>
        <p:txBody>
          <a:bodyPr wrap="none" rtlCol="0">
            <a:spAutoFit/>
          </a:bodyPr>
          <a:lstStyle/>
          <a:p>
            <a:r>
              <a:rPr lang="en-US" sz="2400" dirty="0"/>
              <a:t>Beam instrumentation in the primary lines (LSS2, TT20, TDC2, TCC2)</a:t>
            </a:r>
            <a:endParaRPr lang="en-GB" sz="2400" dirty="0"/>
          </a:p>
        </p:txBody>
      </p:sp>
      <p:sp>
        <p:nvSpPr>
          <p:cNvPr id="5" name="TextBox 4">
            <a:extLst>
              <a:ext uri="{FF2B5EF4-FFF2-40B4-BE49-F238E27FC236}">
                <a16:creationId xmlns:a16="http://schemas.microsoft.com/office/drawing/2014/main" id="{AFF7E460-0733-48AC-8BA8-AE805A3E3889}"/>
              </a:ext>
            </a:extLst>
          </p:cNvPr>
          <p:cNvSpPr txBox="1"/>
          <p:nvPr/>
        </p:nvSpPr>
        <p:spPr>
          <a:xfrm>
            <a:off x="2836312" y="1281070"/>
            <a:ext cx="8912865" cy="369332"/>
          </a:xfrm>
          <a:prstGeom prst="rect">
            <a:avLst/>
          </a:prstGeom>
          <a:noFill/>
        </p:spPr>
        <p:txBody>
          <a:bodyPr wrap="square" rtlCol="0">
            <a:spAutoFit/>
          </a:bodyPr>
          <a:lstStyle/>
          <a:p>
            <a:r>
              <a:rPr lang="en-US" dirty="0"/>
              <a:t>Proposed solutions for the BTV: </a:t>
            </a:r>
          </a:p>
        </p:txBody>
      </p:sp>
      <p:sp>
        <p:nvSpPr>
          <p:cNvPr id="12" name="Arrow: Down 11">
            <a:extLst>
              <a:ext uri="{FF2B5EF4-FFF2-40B4-BE49-F238E27FC236}">
                <a16:creationId xmlns:a16="http://schemas.microsoft.com/office/drawing/2014/main" id="{D57A9777-DE90-44D3-91AD-4329911FB9EA}"/>
              </a:ext>
            </a:extLst>
          </p:cNvPr>
          <p:cNvSpPr/>
          <p:nvPr/>
        </p:nvSpPr>
        <p:spPr>
          <a:xfrm>
            <a:off x="1475117" y="1629008"/>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a:extLst>
              <a:ext uri="{FF2B5EF4-FFF2-40B4-BE49-F238E27FC236}">
                <a16:creationId xmlns:a16="http://schemas.microsoft.com/office/drawing/2014/main" id="{DB15F2BD-A439-486D-ABBB-88DD4914E330}"/>
              </a:ext>
            </a:extLst>
          </p:cNvPr>
          <p:cNvSpPr txBox="1"/>
          <p:nvPr/>
        </p:nvSpPr>
        <p:spPr>
          <a:xfrm>
            <a:off x="2836312" y="1666516"/>
            <a:ext cx="8123926" cy="369332"/>
          </a:xfrm>
          <a:prstGeom prst="rect">
            <a:avLst/>
          </a:prstGeom>
          <a:noFill/>
        </p:spPr>
        <p:txBody>
          <a:bodyPr wrap="square">
            <a:spAutoFit/>
          </a:bodyPr>
          <a:lstStyle/>
          <a:p>
            <a:pPr marL="285750" indent="-285750">
              <a:buFont typeface="Arial" panose="020B0604020202020204" pitchFamily="34" charset="0"/>
              <a:buChar char="•"/>
            </a:pPr>
            <a:r>
              <a:rPr lang="en-US" dirty="0"/>
              <a:t>replace complete system (tank + screen + camera) by modern alternative.  	</a:t>
            </a:r>
            <a:endParaRPr lang="en-GB" dirty="0"/>
          </a:p>
        </p:txBody>
      </p:sp>
    </p:spTree>
    <p:extLst>
      <p:ext uri="{BB962C8B-B14F-4D97-AF65-F5344CB8AC3E}">
        <p14:creationId xmlns:p14="http://schemas.microsoft.com/office/powerpoint/2010/main" val="1439361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A51B1D-1E6C-4C3E-9D6F-3E8771CF34F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 y="2044391"/>
            <a:ext cx="8609163" cy="4788913"/>
          </a:xfrm>
          <a:prstGeom prst="rect">
            <a:avLst/>
          </a:prstGeom>
        </p:spPr>
      </p:pic>
      <p:sp>
        <p:nvSpPr>
          <p:cNvPr id="3" name="TextBox 2">
            <a:extLst>
              <a:ext uri="{FF2B5EF4-FFF2-40B4-BE49-F238E27FC236}">
                <a16:creationId xmlns:a16="http://schemas.microsoft.com/office/drawing/2014/main" id="{11F5A9D6-5689-463E-9B6C-1EE92741A9BE}"/>
              </a:ext>
            </a:extLst>
          </p:cNvPr>
          <p:cNvSpPr txBox="1"/>
          <p:nvPr/>
        </p:nvSpPr>
        <p:spPr>
          <a:xfrm>
            <a:off x="413238" y="474785"/>
            <a:ext cx="8796832" cy="461665"/>
          </a:xfrm>
          <a:prstGeom prst="rect">
            <a:avLst/>
          </a:prstGeom>
          <a:noFill/>
        </p:spPr>
        <p:txBody>
          <a:bodyPr wrap="none" rtlCol="0">
            <a:spAutoFit/>
          </a:bodyPr>
          <a:lstStyle/>
          <a:p>
            <a:r>
              <a:rPr lang="en-US" sz="2400" dirty="0"/>
              <a:t>Beam instrumentation in the primary lines (LSS2, TT20, TDC2, TCC2)</a:t>
            </a:r>
            <a:endParaRPr lang="en-GB" sz="2400" dirty="0"/>
          </a:p>
        </p:txBody>
      </p:sp>
      <p:sp>
        <p:nvSpPr>
          <p:cNvPr id="5" name="TextBox 4">
            <a:extLst>
              <a:ext uri="{FF2B5EF4-FFF2-40B4-BE49-F238E27FC236}">
                <a16:creationId xmlns:a16="http://schemas.microsoft.com/office/drawing/2014/main" id="{AFF7E460-0733-48AC-8BA8-AE805A3E3889}"/>
              </a:ext>
            </a:extLst>
          </p:cNvPr>
          <p:cNvSpPr txBox="1"/>
          <p:nvPr/>
        </p:nvSpPr>
        <p:spPr>
          <a:xfrm>
            <a:off x="2836312" y="1281070"/>
            <a:ext cx="8912865" cy="369332"/>
          </a:xfrm>
          <a:prstGeom prst="rect">
            <a:avLst/>
          </a:prstGeom>
          <a:noFill/>
        </p:spPr>
        <p:txBody>
          <a:bodyPr wrap="square" rtlCol="0">
            <a:spAutoFit/>
          </a:bodyPr>
          <a:lstStyle/>
          <a:p>
            <a:r>
              <a:rPr lang="en-US" dirty="0"/>
              <a:t>Proposed solutions for the BLM: 	</a:t>
            </a:r>
          </a:p>
        </p:txBody>
      </p:sp>
      <p:sp>
        <p:nvSpPr>
          <p:cNvPr id="12" name="Arrow: Down 11">
            <a:extLst>
              <a:ext uri="{FF2B5EF4-FFF2-40B4-BE49-F238E27FC236}">
                <a16:creationId xmlns:a16="http://schemas.microsoft.com/office/drawing/2014/main" id="{D57A9777-DE90-44D3-91AD-4329911FB9EA}"/>
              </a:ext>
            </a:extLst>
          </p:cNvPr>
          <p:cNvSpPr/>
          <p:nvPr/>
        </p:nvSpPr>
        <p:spPr>
          <a:xfrm>
            <a:off x="1475117" y="1629008"/>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a:extLst>
              <a:ext uri="{FF2B5EF4-FFF2-40B4-BE49-F238E27FC236}">
                <a16:creationId xmlns:a16="http://schemas.microsoft.com/office/drawing/2014/main" id="{5584BD9D-2FEC-4D67-9889-4C71001BC12B}"/>
              </a:ext>
            </a:extLst>
          </p:cNvPr>
          <p:cNvSpPr txBox="1"/>
          <p:nvPr/>
        </p:nvSpPr>
        <p:spPr>
          <a:xfrm>
            <a:off x="2836311" y="1696453"/>
            <a:ext cx="8912865" cy="369332"/>
          </a:xfrm>
          <a:prstGeom prst="rect">
            <a:avLst/>
          </a:prstGeom>
          <a:noFill/>
        </p:spPr>
        <p:txBody>
          <a:bodyPr wrap="square">
            <a:spAutoFit/>
          </a:bodyPr>
          <a:lstStyle/>
          <a:p>
            <a:pPr marL="285750" indent="-285750">
              <a:buFont typeface="Arial" panose="020B0604020202020204" pitchFamily="34" charset="0"/>
              <a:buChar char="•"/>
            </a:pPr>
            <a:r>
              <a:rPr lang="en-US" dirty="0"/>
              <a:t>replace complete system with same detectors that will be used in the SPS consolidation. </a:t>
            </a:r>
            <a:endParaRPr lang="en-GB" dirty="0"/>
          </a:p>
        </p:txBody>
      </p:sp>
    </p:spTree>
    <p:extLst>
      <p:ext uri="{BB962C8B-B14F-4D97-AF65-F5344CB8AC3E}">
        <p14:creationId xmlns:p14="http://schemas.microsoft.com/office/powerpoint/2010/main" val="4156904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A51B1D-1E6C-4C3E-9D6F-3E8771CF34F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 y="2044391"/>
            <a:ext cx="8609163" cy="4788913"/>
          </a:xfrm>
          <a:prstGeom prst="rect">
            <a:avLst/>
          </a:prstGeom>
        </p:spPr>
      </p:pic>
      <p:sp>
        <p:nvSpPr>
          <p:cNvPr id="3" name="TextBox 2">
            <a:extLst>
              <a:ext uri="{FF2B5EF4-FFF2-40B4-BE49-F238E27FC236}">
                <a16:creationId xmlns:a16="http://schemas.microsoft.com/office/drawing/2014/main" id="{11F5A9D6-5689-463E-9B6C-1EE92741A9BE}"/>
              </a:ext>
            </a:extLst>
          </p:cNvPr>
          <p:cNvSpPr txBox="1"/>
          <p:nvPr/>
        </p:nvSpPr>
        <p:spPr>
          <a:xfrm>
            <a:off x="413238" y="474785"/>
            <a:ext cx="8796832" cy="461665"/>
          </a:xfrm>
          <a:prstGeom prst="rect">
            <a:avLst/>
          </a:prstGeom>
          <a:noFill/>
        </p:spPr>
        <p:txBody>
          <a:bodyPr wrap="none" rtlCol="0">
            <a:spAutoFit/>
          </a:bodyPr>
          <a:lstStyle/>
          <a:p>
            <a:r>
              <a:rPr lang="en-US" sz="2400" dirty="0"/>
              <a:t>Beam instrumentation in the primary lines (LSS2, TT20, TDC2, TCC2)</a:t>
            </a:r>
            <a:endParaRPr lang="en-GB" sz="2400" dirty="0"/>
          </a:p>
        </p:txBody>
      </p:sp>
      <p:sp>
        <p:nvSpPr>
          <p:cNvPr id="5" name="TextBox 4">
            <a:extLst>
              <a:ext uri="{FF2B5EF4-FFF2-40B4-BE49-F238E27FC236}">
                <a16:creationId xmlns:a16="http://schemas.microsoft.com/office/drawing/2014/main" id="{AFF7E460-0733-48AC-8BA8-AE805A3E3889}"/>
              </a:ext>
            </a:extLst>
          </p:cNvPr>
          <p:cNvSpPr txBox="1"/>
          <p:nvPr/>
        </p:nvSpPr>
        <p:spPr>
          <a:xfrm>
            <a:off x="3560157" y="1011234"/>
            <a:ext cx="6708153" cy="369332"/>
          </a:xfrm>
          <a:prstGeom prst="rect">
            <a:avLst/>
          </a:prstGeom>
          <a:noFill/>
        </p:spPr>
        <p:txBody>
          <a:bodyPr wrap="square" rtlCol="0">
            <a:spAutoFit/>
          </a:bodyPr>
          <a:lstStyle/>
          <a:p>
            <a:r>
              <a:rPr lang="en-US" dirty="0"/>
              <a:t>Consequences of non-consolidation:</a:t>
            </a:r>
          </a:p>
        </p:txBody>
      </p:sp>
      <p:sp>
        <p:nvSpPr>
          <p:cNvPr id="12" name="Arrow: Down 11">
            <a:extLst>
              <a:ext uri="{FF2B5EF4-FFF2-40B4-BE49-F238E27FC236}">
                <a16:creationId xmlns:a16="http://schemas.microsoft.com/office/drawing/2014/main" id="{D57A9777-DE90-44D3-91AD-4329911FB9EA}"/>
              </a:ext>
            </a:extLst>
          </p:cNvPr>
          <p:cNvSpPr/>
          <p:nvPr/>
        </p:nvSpPr>
        <p:spPr>
          <a:xfrm>
            <a:off x="1475117" y="1629008"/>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46AB709F-D925-4EB9-BE76-4CAB81D4BBE5}"/>
              </a:ext>
            </a:extLst>
          </p:cNvPr>
          <p:cNvSpPr txBox="1"/>
          <p:nvPr/>
        </p:nvSpPr>
        <p:spPr>
          <a:xfrm>
            <a:off x="4048331" y="1334284"/>
            <a:ext cx="6987939" cy="923330"/>
          </a:xfrm>
          <a:prstGeom prst="rect">
            <a:avLst/>
          </a:prstGeom>
          <a:noFill/>
        </p:spPr>
        <p:txBody>
          <a:bodyPr wrap="none" rtlCol="0">
            <a:spAutoFit/>
          </a:bodyPr>
          <a:lstStyle/>
          <a:p>
            <a:pPr marL="285750" indent="-285750">
              <a:buFont typeface="Arial" panose="020B0604020202020204" pitchFamily="34" charset="0"/>
              <a:buChar char="•"/>
            </a:pPr>
            <a:r>
              <a:rPr lang="en-US" dirty="0"/>
              <a:t>Problematic beam extraction and steering through TT20 and splitters:</a:t>
            </a:r>
          </a:p>
          <a:p>
            <a:pPr marL="742950" lvl="1" indent="-285750">
              <a:buFont typeface="Wingdings" panose="05000000000000000000" pitchFamily="2" charset="2"/>
              <a:buChar char="§"/>
            </a:pPr>
            <a:r>
              <a:rPr lang="en-US" dirty="0"/>
              <a:t>Loss of operation time.</a:t>
            </a:r>
          </a:p>
          <a:p>
            <a:pPr marL="742950" lvl="1" indent="-285750">
              <a:buFont typeface="Wingdings" panose="05000000000000000000" pitchFamily="2" charset="2"/>
              <a:buChar char="§"/>
            </a:pPr>
            <a:r>
              <a:rPr lang="en-GB" dirty="0"/>
              <a:t>Increased radiological risk.</a:t>
            </a:r>
          </a:p>
        </p:txBody>
      </p:sp>
      <p:sp>
        <p:nvSpPr>
          <p:cNvPr id="10" name="TextBox 9">
            <a:extLst>
              <a:ext uri="{FF2B5EF4-FFF2-40B4-BE49-F238E27FC236}">
                <a16:creationId xmlns:a16="http://schemas.microsoft.com/office/drawing/2014/main" id="{1F834104-BA7B-467A-9910-FD4EC9D7667D}"/>
              </a:ext>
            </a:extLst>
          </p:cNvPr>
          <p:cNvSpPr txBox="1"/>
          <p:nvPr/>
        </p:nvSpPr>
        <p:spPr>
          <a:xfrm>
            <a:off x="4048331" y="2170934"/>
            <a:ext cx="6097464" cy="369332"/>
          </a:xfrm>
          <a:prstGeom prst="rect">
            <a:avLst/>
          </a:prstGeom>
          <a:noFill/>
        </p:spPr>
        <p:txBody>
          <a:bodyPr wrap="square">
            <a:spAutoFit/>
          </a:bodyPr>
          <a:lstStyle/>
          <a:p>
            <a:pPr marL="285750" indent="-285750">
              <a:buFont typeface="Arial" panose="020B0604020202020204" pitchFamily="34" charset="0"/>
              <a:buChar char="•"/>
            </a:pPr>
            <a:r>
              <a:rPr lang="en-GB" dirty="0"/>
              <a:t>Large systematic errors in number of protons on target.</a:t>
            </a:r>
          </a:p>
        </p:txBody>
      </p:sp>
      <p:sp>
        <p:nvSpPr>
          <p:cNvPr id="9" name="TextBox 8">
            <a:extLst>
              <a:ext uri="{FF2B5EF4-FFF2-40B4-BE49-F238E27FC236}">
                <a16:creationId xmlns:a16="http://schemas.microsoft.com/office/drawing/2014/main" id="{07261EF9-CE4A-4F3A-8412-8A2D3BE837AD}"/>
              </a:ext>
            </a:extLst>
          </p:cNvPr>
          <p:cNvSpPr txBox="1"/>
          <p:nvPr/>
        </p:nvSpPr>
        <p:spPr>
          <a:xfrm>
            <a:off x="4048331" y="2512801"/>
            <a:ext cx="5496698" cy="369332"/>
          </a:xfrm>
          <a:prstGeom prst="rect">
            <a:avLst/>
          </a:prstGeom>
          <a:noFill/>
        </p:spPr>
        <p:txBody>
          <a:bodyPr wrap="none" rtlCol="0">
            <a:spAutoFit/>
          </a:bodyPr>
          <a:lstStyle/>
          <a:p>
            <a:pPr marL="285750" indent="-285750">
              <a:buFont typeface="Arial" panose="020B0604020202020204" pitchFamily="34" charset="0"/>
              <a:buChar char="•"/>
            </a:pPr>
            <a:r>
              <a:rPr lang="en-US" dirty="0"/>
              <a:t>Impossibility to increase beam intensity as requested.</a:t>
            </a:r>
            <a:endParaRPr lang="en-GB" dirty="0"/>
          </a:p>
        </p:txBody>
      </p:sp>
      <p:sp>
        <p:nvSpPr>
          <p:cNvPr id="6" name="TextBox 5">
            <a:extLst>
              <a:ext uri="{FF2B5EF4-FFF2-40B4-BE49-F238E27FC236}">
                <a16:creationId xmlns:a16="http://schemas.microsoft.com/office/drawing/2014/main" id="{D3AEC962-941D-41D8-96C2-D719856FA69F}"/>
              </a:ext>
            </a:extLst>
          </p:cNvPr>
          <p:cNvSpPr txBox="1"/>
          <p:nvPr/>
        </p:nvSpPr>
        <p:spPr>
          <a:xfrm>
            <a:off x="4048331" y="2863316"/>
            <a:ext cx="4909164" cy="369332"/>
          </a:xfrm>
          <a:prstGeom prst="rect">
            <a:avLst/>
          </a:prstGeom>
          <a:noFill/>
        </p:spPr>
        <p:txBody>
          <a:bodyPr wrap="none" rtlCol="0">
            <a:spAutoFit/>
          </a:bodyPr>
          <a:lstStyle/>
          <a:p>
            <a:pPr marL="285750" indent="-285750">
              <a:buFont typeface="Arial" panose="020B0604020202020204" pitchFamily="34" charset="0"/>
              <a:buChar char="•"/>
            </a:pPr>
            <a:r>
              <a:rPr lang="en-US" dirty="0"/>
              <a:t>Incompatibility with future projects: PBC &amp; BDF</a:t>
            </a:r>
            <a:endParaRPr lang="en-GB" dirty="0"/>
          </a:p>
        </p:txBody>
      </p:sp>
    </p:spTree>
    <p:extLst>
      <p:ext uri="{BB962C8B-B14F-4D97-AF65-F5344CB8AC3E}">
        <p14:creationId xmlns:p14="http://schemas.microsoft.com/office/powerpoint/2010/main" val="2243058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9"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098EDF-B96A-4BA2-8DE8-68F170FAFE3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2056839"/>
            <a:ext cx="8631178" cy="4801161"/>
          </a:xfrm>
          <a:prstGeom prst="rect">
            <a:avLst/>
          </a:prstGeom>
        </p:spPr>
      </p:pic>
      <p:sp>
        <p:nvSpPr>
          <p:cNvPr id="3" name="TextBox 2">
            <a:extLst>
              <a:ext uri="{FF2B5EF4-FFF2-40B4-BE49-F238E27FC236}">
                <a16:creationId xmlns:a16="http://schemas.microsoft.com/office/drawing/2014/main" id="{43CF2DE7-CAA0-4DCF-A0BF-F748C8D3FAD1}"/>
              </a:ext>
            </a:extLst>
          </p:cNvPr>
          <p:cNvSpPr txBox="1"/>
          <p:nvPr/>
        </p:nvSpPr>
        <p:spPr>
          <a:xfrm>
            <a:off x="413238" y="474785"/>
            <a:ext cx="9038372" cy="461665"/>
          </a:xfrm>
          <a:prstGeom prst="rect">
            <a:avLst/>
          </a:prstGeom>
          <a:noFill/>
        </p:spPr>
        <p:txBody>
          <a:bodyPr wrap="none" rtlCol="0">
            <a:spAutoFit/>
          </a:bodyPr>
          <a:lstStyle/>
          <a:p>
            <a:r>
              <a:rPr lang="en-US" sz="2400" dirty="0"/>
              <a:t>Beam instrumentation in the secondary lines (H2, H4, H6, H8, M2, K12)</a:t>
            </a:r>
            <a:endParaRPr lang="en-GB" sz="2400" dirty="0"/>
          </a:p>
        </p:txBody>
      </p:sp>
      <p:sp>
        <p:nvSpPr>
          <p:cNvPr id="4" name="TextBox 3">
            <a:extLst>
              <a:ext uri="{FF2B5EF4-FFF2-40B4-BE49-F238E27FC236}">
                <a16:creationId xmlns:a16="http://schemas.microsoft.com/office/drawing/2014/main" id="{80B0BD08-3914-463B-BB14-9225DF78074C}"/>
              </a:ext>
            </a:extLst>
          </p:cNvPr>
          <p:cNvSpPr txBox="1"/>
          <p:nvPr/>
        </p:nvSpPr>
        <p:spPr>
          <a:xfrm>
            <a:off x="2421686" y="1027464"/>
            <a:ext cx="2541530" cy="369332"/>
          </a:xfrm>
          <a:prstGeom prst="rect">
            <a:avLst/>
          </a:prstGeom>
          <a:noFill/>
        </p:spPr>
        <p:txBody>
          <a:bodyPr wrap="none" rtlCol="0">
            <a:spAutoFit/>
          </a:bodyPr>
          <a:lstStyle/>
          <a:p>
            <a:r>
              <a:rPr lang="en-US" u="sng" dirty="0"/>
              <a:t>Beam profile monitoring:</a:t>
            </a:r>
          </a:p>
        </p:txBody>
      </p:sp>
      <p:sp>
        <p:nvSpPr>
          <p:cNvPr id="5" name="TextBox 4">
            <a:extLst>
              <a:ext uri="{FF2B5EF4-FFF2-40B4-BE49-F238E27FC236}">
                <a16:creationId xmlns:a16="http://schemas.microsoft.com/office/drawing/2014/main" id="{E0A7BB57-6275-4440-BAA5-DE3F9B9EA7BA}"/>
              </a:ext>
            </a:extLst>
          </p:cNvPr>
          <p:cNvSpPr txBox="1"/>
          <p:nvPr/>
        </p:nvSpPr>
        <p:spPr>
          <a:xfrm>
            <a:off x="2708695" y="1365000"/>
            <a:ext cx="6996787" cy="369332"/>
          </a:xfrm>
          <a:prstGeom prst="rect">
            <a:avLst/>
          </a:prstGeom>
          <a:noFill/>
        </p:spPr>
        <p:txBody>
          <a:bodyPr wrap="none" rtlCol="0">
            <a:spAutoFit/>
          </a:bodyPr>
          <a:lstStyle/>
          <a:p>
            <a:pPr marL="285750" indent="-285750">
              <a:buFont typeface="Arial" panose="020B0604020202020204" pitchFamily="34" charset="0"/>
              <a:buChar char="•"/>
            </a:pPr>
            <a:r>
              <a:rPr lang="en-US" dirty="0"/>
              <a:t>Multi-wire proportional chambers (XWCA): 29 operational + 21 spare.</a:t>
            </a:r>
          </a:p>
        </p:txBody>
      </p:sp>
      <p:sp>
        <p:nvSpPr>
          <p:cNvPr id="6" name="TextBox 5">
            <a:extLst>
              <a:ext uri="{FF2B5EF4-FFF2-40B4-BE49-F238E27FC236}">
                <a16:creationId xmlns:a16="http://schemas.microsoft.com/office/drawing/2014/main" id="{AD8F733F-7699-4EB8-9867-45C936A5B331}"/>
              </a:ext>
            </a:extLst>
          </p:cNvPr>
          <p:cNvSpPr txBox="1"/>
          <p:nvPr/>
        </p:nvSpPr>
        <p:spPr>
          <a:xfrm>
            <a:off x="2708695" y="1801933"/>
            <a:ext cx="5652894" cy="369332"/>
          </a:xfrm>
          <a:prstGeom prst="rect">
            <a:avLst/>
          </a:prstGeom>
          <a:noFill/>
        </p:spPr>
        <p:txBody>
          <a:bodyPr wrap="none" rtlCol="0">
            <a:spAutoFit/>
          </a:bodyPr>
          <a:lstStyle/>
          <a:p>
            <a:pPr marL="285750" indent="-285750">
              <a:buFont typeface="Arial" panose="020B0604020202020204" pitchFamily="34" charset="0"/>
              <a:buChar char="•"/>
            </a:pPr>
            <a:r>
              <a:rPr lang="en-US" dirty="0"/>
              <a:t>Delay wire chambers (DWC): 16 operational + 19 spare.</a:t>
            </a:r>
            <a:endParaRPr lang="en-GB" dirty="0"/>
          </a:p>
        </p:txBody>
      </p:sp>
      <p:sp>
        <p:nvSpPr>
          <p:cNvPr id="7" name="TextBox 6">
            <a:extLst>
              <a:ext uri="{FF2B5EF4-FFF2-40B4-BE49-F238E27FC236}">
                <a16:creationId xmlns:a16="http://schemas.microsoft.com/office/drawing/2014/main" id="{C9DC2216-276D-4F81-B6BA-15B25C0BCE5B}"/>
              </a:ext>
            </a:extLst>
          </p:cNvPr>
          <p:cNvSpPr txBox="1"/>
          <p:nvPr/>
        </p:nvSpPr>
        <p:spPr>
          <a:xfrm>
            <a:off x="2708695" y="2241504"/>
            <a:ext cx="5922483" cy="369332"/>
          </a:xfrm>
          <a:prstGeom prst="rect">
            <a:avLst/>
          </a:prstGeom>
          <a:noFill/>
        </p:spPr>
        <p:txBody>
          <a:bodyPr wrap="square" rtlCol="0">
            <a:spAutoFit/>
          </a:bodyPr>
          <a:lstStyle/>
          <a:p>
            <a:pPr marL="285750" indent="-285750">
              <a:buFont typeface="Arial" panose="020B0604020202020204" pitchFamily="34" charset="0"/>
              <a:buChar char="•"/>
            </a:pPr>
            <a:r>
              <a:rPr lang="en-US" dirty="0"/>
              <a:t>Scintillating finger scanner (FISC): 56 operational + 5 spare.</a:t>
            </a:r>
            <a:endParaRPr lang="en-GB" dirty="0"/>
          </a:p>
        </p:txBody>
      </p:sp>
      <p:sp>
        <p:nvSpPr>
          <p:cNvPr id="14" name="Arrow: Down 13">
            <a:extLst>
              <a:ext uri="{FF2B5EF4-FFF2-40B4-BE49-F238E27FC236}">
                <a16:creationId xmlns:a16="http://schemas.microsoft.com/office/drawing/2014/main" id="{28870F3D-B14B-4CF9-B519-FDBC73EFB253}"/>
              </a:ext>
            </a:extLst>
          </p:cNvPr>
          <p:cNvSpPr/>
          <p:nvPr/>
        </p:nvSpPr>
        <p:spPr>
          <a:xfrm>
            <a:off x="4442604" y="2795501"/>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Arrow: Down 15">
            <a:extLst>
              <a:ext uri="{FF2B5EF4-FFF2-40B4-BE49-F238E27FC236}">
                <a16:creationId xmlns:a16="http://schemas.microsoft.com/office/drawing/2014/main" id="{11414D4B-A962-4913-AA2A-D3DA86EEF4B3}"/>
              </a:ext>
            </a:extLst>
          </p:cNvPr>
          <p:cNvSpPr/>
          <p:nvPr/>
        </p:nvSpPr>
        <p:spPr>
          <a:xfrm>
            <a:off x="6797615" y="4429102"/>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Arrow: Down 16">
            <a:extLst>
              <a:ext uri="{FF2B5EF4-FFF2-40B4-BE49-F238E27FC236}">
                <a16:creationId xmlns:a16="http://schemas.microsoft.com/office/drawing/2014/main" id="{F2B0722C-43E9-4DF0-82D7-C56FCA2F151E}"/>
              </a:ext>
            </a:extLst>
          </p:cNvPr>
          <p:cNvSpPr/>
          <p:nvPr/>
        </p:nvSpPr>
        <p:spPr>
          <a:xfrm>
            <a:off x="7403846" y="5201205"/>
            <a:ext cx="310550" cy="8837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78319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5474</TotalTime>
  <Words>4585</Words>
  <Application>Microsoft Office PowerPoint</Application>
  <PresentationFormat>Widescreen</PresentationFormat>
  <Paragraphs>957</Paragraphs>
  <Slides>46</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Arial</vt:lpstr>
      <vt:lpstr>Calibri</vt:lpstr>
      <vt:lpstr>Calibri Light</vt:lpstr>
      <vt:lpstr>Verdana</vt:lpstr>
      <vt:lpstr>Wingdings</vt:lpstr>
      <vt:lpstr>Office Theme</vt:lpstr>
      <vt:lpstr>Consolidation and upgrade of the North Area beam instrumentation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 Area Consolidation: SY-BI</dc:title>
  <dc:creator>Inaki Ortega Ruiz</dc:creator>
  <cp:lastModifiedBy>Inaki Ortega Ruiz</cp:lastModifiedBy>
  <cp:revision>1056</cp:revision>
  <dcterms:created xsi:type="dcterms:W3CDTF">2021-02-15T15:47:23Z</dcterms:created>
  <dcterms:modified xsi:type="dcterms:W3CDTF">2021-02-23T10:39:56Z</dcterms:modified>
</cp:coreProperties>
</file>