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15:guide id="1" orient="horz" pos="3072" userDrawn="1">
          <p15:clr>
            <a:srgbClr val="A4A3A4"/>
          </p15:clr>
        </p15:guide>
        <p15:guide id="2" pos="409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42" d="100"/>
          <a:sy n="42" d="100"/>
        </p:scale>
        <p:origin x="1472" y="56"/>
      </p:cViewPr>
      <p:guideLst>
        <p:guide orient="horz" pos="3072"/>
        <p:guide pos="4096"/>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notesMaster" Target="notesMasters/notesMaster1.xml"/><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8" name="Shape 118"/>
          <p:cNvSpPr>
            <a:spLocks noGrp="1" noRot="1" noChangeAspect="1"/>
          </p:cNvSpPr>
          <p:nvPr>
            <p:ph type="sldImg"/>
          </p:nvPr>
        </p:nvSpPr>
        <p:spPr>
          <a:xfrm>
            <a:off x="1143000" y="685800"/>
            <a:ext cx="4572000" cy="3429000"/>
          </a:xfrm>
          <a:prstGeom prst="rect">
            <a:avLst/>
          </a:prstGeom>
        </p:spPr>
        <p:txBody>
          <a:bodyPr/>
          <a:lstStyle/>
          <a:p>
            <a:endParaRPr/>
          </a:p>
        </p:txBody>
      </p:sp>
      <p:sp>
        <p:nvSpPr>
          <p:cNvPr id="119" name="Shape 119"/>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 name="Shape 562"/>
          <p:cNvSpPr>
            <a:spLocks noGrp="1" noRot="1" noChangeAspect="1"/>
          </p:cNvSpPr>
          <p:nvPr>
            <p:ph type="sldImg"/>
          </p:nvPr>
        </p:nvSpPr>
        <p:spPr>
          <a:prstGeom prst="rect">
            <a:avLst/>
          </a:prstGeom>
        </p:spPr>
        <p:txBody>
          <a:bodyPr/>
          <a:lstStyle/>
          <a:p>
            <a:endParaRPr/>
          </a:p>
        </p:txBody>
      </p:sp>
      <p:sp>
        <p:nvSpPr>
          <p:cNvPr id="563" name="Shape 563"/>
          <p:cNvSpPr>
            <a:spLocks noGrp="1"/>
          </p:cNvSpPr>
          <p:nvPr>
            <p:ph type="body" sz="quarter" idx="1"/>
          </p:nvPr>
        </p:nvSpPr>
        <p:spPr>
          <a:prstGeom prst="rect">
            <a:avLst/>
          </a:prstGeom>
        </p:spPr>
        <p:txBody>
          <a:bodyPr/>
          <a:lstStyle/>
          <a:p>
            <a:pPr>
              <a:defRPr i="1"/>
            </a:pPr>
            <a:r>
              <a:t>Gestalt laws based on 4 key principles</a:t>
            </a:r>
          </a:p>
          <a:p>
            <a:endParaRPr/>
          </a:p>
          <a:p>
            <a:r>
              <a:rPr b="1"/>
              <a:t>Emergence</a:t>
            </a:r>
            <a:r>
              <a:t> - the whole object is identified ahead of its constituent parts; that is, we will look</a:t>
            </a:r>
          </a:p>
          <a:p>
            <a:r>
              <a:t>at the outline of an object and match these outlines to what we already know then identify the rest of the smaller parts. This refers to global-local processing.</a:t>
            </a:r>
          </a:p>
          <a:p>
            <a:endParaRPr/>
          </a:p>
          <a:p>
            <a:r>
              <a:rPr b="1"/>
              <a:t>Reification</a:t>
            </a:r>
            <a:r>
              <a:t> - our ability to fill in the gaps</a:t>
            </a:r>
          </a:p>
          <a:p>
            <a:endParaRPr/>
          </a:p>
          <a:p>
            <a:r>
              <a:rPr b="1"/>
              <a:t>Multi-stability</a:t>
            </a:r>
            <a:r>
              <a:t> - is illustrated in the figure/ground example in Figure 2.7 K which shows the stable/unstable depiction of what is figure and what is ground. We can see the two faces or a vase depending on whether or not you see the black as the figure or ground. The ability to go between the vase and the two faces makes the relationship unstable.</a:t>
            </a:r>
          </a:p>
          <a:p>
            <a:endParaRPr/>
          </a:p>
          <a:p>
            <a:r>
              <a:rPr b="1"/>
              <a:t>Invariance</a:t>
            </a:r>
            <a:r>
              <a:t> - the innate ability of our visual systems to identify items with a tolerance for</a:t>
            </a:r>
          </a:p>
          <a:p>
            <a:r>
              <a:t>change allows our visual system to recognise a square even if its rotated or slightly distorted</a:t>
            </a:r>
          </a:p>
          <a:p>
            <a:r>
              <a:t>or a face even if viewing a profile and not the frontal view.</a:t>
            </a:r>
          </a:p>
          <a:p>
            <a:endParaRPr/>
          </a:p>
          <a:p>
            <a:r>
              <a:rPr b="1"/>
              <a:t>A) Law of closure</a:t>
            </a:r>
            <a:r>
              <a:t>  - we look for a single pattern amongst an arrangement of more complex</a:t>
            </a:r>
          </a:p>
          <a:p>
            <a:r>
              <a:t>elements. This example shows the Kanisza triangle [72]. </a:t>
            </a:r>
          </a:p>
          <a:p>
            <a:endParaRPr/>
          </a:p>
          <a:p>
            <a:r>
              <a:rPr b="1"/>
              <a:t>B) Law of similarity</a:t>
            </a:r>
            <a:r>
              <a:t>  - elements with common features are perceived more similar than those that do not have those features. </a:t>
            </a:r>
          </a:p>
          <a:p>
            <a:endParaRPr/>
          </a:p>
          <a:p>
            <a:r>
              <a:rPr b="1"/>
              <a:t>C) Law of proximity</a:t>
            </a:r>
            <a:r>
              <a:t>  - elements that are closer to each other are perceived more similar. </a:t>
            </a:r>
          </a:p>
          <a:p>
            <a:endParaRPr/>
          </a:p>
          <a:p>
            <a:r>
              <a:rPr b="1"/>
              <a:t>D) Law of connectedness</a:t>
            </a:r>
            <a:r>
              <a:t> - connected elements are perceived more related with a stronger effect than colour, shape, size, and proximity. </a:t>
            </a:r>
          </a:p>
          <a:p>
            <a:endParaRPr/>
          </a:p>
          <a:p>
            <a:r>
              <a:rPr b="1"/>
              <a:t>E) Law of symmetry</a:t>
            </a:r>
            <a:r>
              <a:t>  - we see three groups instead of six individual items. Additionally, the strength of symmetry is greater than proximity. </a:t>
            </a:r>
          </a:p>
          <a:p>
            <a:endParaRPr/>
          </a:p>
          <a:p>
            <a:r>
              <a:rPr b="1"/>
              <a:t>F) Law of good continuation</a:t>
            </a:r>
            <a:r>
              <a:t>  - lines are linked when collinear - a  and c  and b  and d  in the top example appear as one as does a  and c  in the bottom image. However a  and b  do not appear to belong to the same line (adapted from [106]). </a:t>
            </a:r>
          </a:p>
          <a:p>
            <a:endParaRPr/>
          </a:p>
          <a:p>
            <a:r>
              <a:rPr b="1"/>
              <a:t>G) Contour saliency</a:t>
            </a:r>
            <a:r>
              <a:t>  - smooth contours can be perceived more easily than a jagged contour (adapted from [106]).</a:t>
            </a:r>
          </a:p>
          <a:p>
            <a:endParaRPr/>
          </a:p>
          <a:p>
            <a:r>
              <a:rPr b="1"/>
              <a:t>H) Law of common fate</a:t>
            </a:r>
            <a:r>
              <a:t>  - groups of items going towards a particular direction are perceived as one.</a:t>
            </a:r>
          </a:p>
          <a:p>
            <a:r>
              <a:t>Here, two groups can be perceived. </a:t>
            </a:r>
          </a:p>
          <a:p>
            <a:endParaRPr/>
          </a:p>
          <a:p>
            <a:r>
              <a:rPr b="1"/>
              <a:t>I) Law of past experience</a:t>
            </a:r>
            <a:r>
              <a:t>  - our experiences have an impact on how we perceive often abstract items. In this example, with three ellipses coloured green, amber and red, we perceive a traffic light although the intention of the designer may have been different.</a:t>
            </a:r>
          </a:p>
          <a:p>
            <a:r>
              <a:t>This is a common factor with colour where different colours in different countries mean different</a:t>
            </a:r>
          </a:p>
          <a:p>
            <a:r>
              <a:t>things. </a:t>
            </a:r>
          </a:p>
          <a:p>
            <a:endParaRPr/>
          </a:p>
          <a:p>
            <a:r>
              <a:rPr b="1"/>
              <a:t>J) Law of Pragnanz</a:t>
            </a:r>
            <a:r>
              <a:t>  - this refers to the brain’s preference to split complex objects in its simplest</a:t>
            </a:r>
          </a:p>
          <a:p>
            <a:r>
              <a:t>constituent parts. </a:t>
            </a:r>
          </a:p>
          <a:p>
            <a:endParaRPr/>
          </a:p>
          <a:p>
            <a:r>
              <a:rPr b="1"/>
              <a:t>K) Figure/Ground</a:t>
            </a:r>
            <a:r>
              <a:t>  - the visual system processes parts of the image as the main object of interest (figure) and the rest as the background (ground).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9" name="Shape 719"/>
          <p:cNvSpPr>
            <a:spLocks noGrp="1" noRot="1" noChangeAspect="1"/>
          </p:cNvSpPr>
          <p:nvPr>
            <p:ph type="sldImg"/>
          </p:nvPr>
        </p:nvSpPr>
        <p:spPr>
          <a:prstGeom prst="rect">
            <a:avLst/>
          </a:prstGeom>
        </p:spPr>
        <p:txBody>
          <a:bodyPr/>
          <a:lstStyle/>
          <a:p>
            <a:endParaRPr/>
          </a:p>
        </p:txBody>
      </p:sp>
      <p:sp>
        <p:nvSpPr>
          <p:cNvPr id="720" name="Shape 720"/>
          <p:cNvSpPr>
            <a:spLocks noGrp="1"/>
          </p:cNvSpPr>
          <p:nvPr>
            <p:ph type="body" sz="quarter" idx="1"/>
          </p:nvPr>
        </p:nvSpPr>
        <p:spPr>
          <a:prstGeom prst="rect">
            <a:avLst/>
          </a:prstGeom>
        </p:spPr>
        <p:txBody>
          <a:bodyPr/>
          <a:lstStyle/>
          <a:p>
            <a:r>
              <a:t>Found to reduce response times in interpreting the visualization.</a:t>
            </a:r>
          </a:p>
          <a:p>
            <a:endParaRPr/>
          </a:p>
          <a:p>
            <a:r>
              <a:t>It makes sense, since when we’re asked to find which value is higher, apple or orange, we immediately compare green and orange for example. But its application is limited.</a:t>
            </a:r>
          </a:p>
          <a:p>
            <a:endParaRPr/>
          </a:p>
          <a:p>
            <a:r>
              <a:t>You can also do it by letter, e.g. Observations can be Orange, Gamma -&gt; green, etc.</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22"/>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21"/>
          </p:nvPr>
        </p:nvSpPr>
        <p:spPr>
          <a:xfrm>
            <a:off x="-812800" y="0"/>
            <a:ext cx="15232066" cy="10160000"/>
          </a:xfrm>
          <a:prstGeom prst="rect">
            <a:avLst/>
          </a:prstGeom>
        </p:spPr>
        <p:txBody>
          <a:bodyPr lIns="91439" tIns="45719" rIns="91439" bIns="45719" anchor="t">
            <a:noAutofit/>
          </a:bodyPr>
          <a:lstStyle/>
          <a:p>
            <a:endParaRPr/>
          </a:p>
        </p:txBody>
      </p:sp>
      <p:sp>
        <p:nvSpPr>
          <p:cNvPr id="103"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110" name="Title Text"/>
          <p:cNvSpPr txBox="1">
            <a:spLocks noGrp="1"/>
          </p:cNvSpPr>
          <p:nvPr>
            <p:ph type="title"/>
          </p:nvPr>
        </p:nvSpPr>
        <p:spPr>
          <a:xfrm>
            <a:off x="508000" y="355600"/>
            <a:ext cx="4798914" cy="919213"/>
          </a:xfrm>
          <a:prstGeom prst="rect">
            <a:avLst/>
          </a:prstGeom>
        </p:spPr>
        <p:txBody>
          <a:bodyPr/>
          <a:lstStyle>
            <a:lvl1pPr algn="l">
              <a:defRPr sz="3600">
                <a:latin typeface="Helvetica"/>
                <a:ea typeface="Helvetica"/>
                <a:cs typeface="Helvetica"/>
                <a:sym typeface="Helvetica"/>
              </a:defRPr>
            </a:lvl1pPr>
          </a:lstStyle>
          <a:p>
            <a:r>
              <a:t>Title Text</a:t>
            </a:r>
          </a:p>
        </p:txBody>
      </p:sp>
      <p:sp>
        <p:nvSpPr>
          <p:cNvPr id="11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12"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0" name="Image"/>
          <p:cNvSpPr>
            <a:spLocks noGrp="1"/>
          </p:cNvSpPr>
          <p:nvPr>
            <p:ph type="pic" idx="21"/>
          </p:nvPr>
        </p:nvSpPr>
        <p:spPr>
          <a:xfrm>
            <a:off x="1606550" y="635000"/>
            <a:ext cx="9779000" cy="6522729"/>
          </a:xfrm>
          <a:prstGeom prst="rect">
            <a:avLst/>
          </a:prstGeom>
        </p:spPr>
        <p:txBody>
          <a:bodyPr lIns="91439" tIns="45719" rIns="91439" bIns="45719" anchor="t">
            <a:noAutofit/>
          </a:bodyPr>
          <a:lstStyle/>
          <a:p>
            <a:endParaRPr/>
          </a:p>
        </p:txBody>
      </p:sp>
      <p:sp>
        <p:nvSpPr>
          <p:cNvPr id="21" name="Title Text"/>
          <p:cNvSpPr txBox="1">
            <a:spLocks noGrp="1"/>
          </p:cNvSpPr>
          <p:nvPr>
            <p:ph type="title"/>
          </p:nvPr>
        </p:nvSpPr>
        <p:spPr>
          <a:xfrm>
            <a:off x="1270000" y="6718300"/>
            <a:ext cx="10464800" cy="1422400"/>
          </a:xfrm>
          <a:prstGeom prst="rect">
            <a:avLst/>
          </a:prstGeom>
        </p:spPr>
        <p:txBody>
          <a:bodyPr anchor="b"/>
          <a:lstStyle/>
          <a:p>
            <a:r>
              <a:t>Title Text</a:t>
            </a:r>
          </a:p>
        </p:txBody>
      </p:sp>
      <p:sp>
        <p:nvSpPr>
          <p:cNvPr id="22" name="Body Level One…"/>
          <p:cNvSpPr txBox="1">
            <a:spLocks noGrp="1"/>
          </p:cNvSpPr>
          <p:nvPr>
            <p:ph type="body" sz="quarter" idx="1"/>
          </p:nvPr>
        </p:nvSpPr>
        <p:spPr>
          <a:xfrm>
            <a:off x="1270000" y="81915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23" name="Slide Number"/>
          <p:cNvSpPr txBox="1">
            <a:spLocks noGrp="1"/>
          </p:cNvSpPr>
          <p:nvPr>
            <p:ph type="sldNum" sz="quarter" idx="2"/>
          </p:nvPr>
        </p:nvSpPr>
        <p:spPr>
          <a:xfrm>
            <a:off x="6311798" y="924560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21"/>
          </p:nvPr>
        </p:nvSpPr>
        <p:spPr>
          <a:xfrm>
            <a:off x="2717800" y="635000"/>
            <a:ext cx="12357100" cy="8238067"/>
          </a:xfrm>
          <a:prstGeom prst="rect">
            <a:avLst/>
          </a:prstGeom>
        </p:spPr>
        <p:txBody>
          <a:bodyPr lIns="91439" tIns="45719" rIns="91439" bIns="45719" anchor="t">
            <a:noAutofit/>
          </a:bodyPr>
          <a:lstStyle/>
          <a:p>
            <a:endParaRPr/>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21"/>
          </p:nvPr>
        </p:nvSpPr>
        <p:spPr>
          <a:xfrm>
            <a:off x="4533900" y="2603500"/>
            <a:ext cx="9429750" cy="6286500"/>
          </a:xfrm>
          <a:prstGeom prst="rect">
            <a:avLst/>
          </a:prstGeom>
        </p:spPr>
        <p:txBody>
          <a:bodyPr lIns="91439" tIns="45719" rIns="91439" bIns="45719" anchor="t">
            <a:noAutofit/>
          </a:bodyPr>
          <a:lstStyle/>
          <a:p>
            <a:endParaRPr/>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21"/>
          </p:nvPr>
        </p:nvSpPr>
        <p:spPr>
          <a:xfrm>
            <a:off x="6680200" y="5026947"/>
            <a:ext cx="6057901" cy="4040705"/>
          </a:xfrm>
          <a:prstGeom prst="rect">
            <a:avLst/>
          </a:prstGeom>
        </p:spPr>
        <p:txBody>
          <a:bodyPr lIns="91439" tIns="45719" rIns="91439" bIns="45719" anchor="t">
            <a:noAutofit/>
          </a:bodyPr>
          <a:lstStyle/>
          <a:p>
            <a:endParaRPr/>
          </a:p>
        </p:txBody>
      </p:sp>
      <p:sp>
        <p:nvSpPr>
          <p:cNvPr id="84" name="Image"/>
          <p:cNvSpPr>
            <a:spLocks noGrp="1"/>
          </p:cNvSpPr>
          <p:nvPr>
            <p:ph type="pic" sz="quarter" idx="22"/>
          </p:nvPr>
        </p:nvSpPr>
        <p:spPr>
          <a:xfrm>
            <a:off x="6502400" y="886747"/>
            <a:ext cx="5867400" cy="3911601"/>
          </a:xfrm>
          <a:prstGeom prst="rect">
            <a:avLst/>
          </a:prstGeom>
        </p:spPr>
        <p:txBody>
          <a:bodyPr lIns="91439" tIns="45719" rIns="91439" bIns="45719" anchor="t">
            <a:noAutofit/>
          </a:bodyPr>
          <a:lstStyle/>
          <a:p>
            <a:endParaRPr/>
          </a:p>
        </p:txBody>
      </p:sp>
      <p:sp>
        <p:nvSpPr>
          <p:cNvPr id="85" name="Image"/>
          <p:cNvSpPr>
            <a:spLocks noGrp="1"/>
          </p:cNvSpPr>
          <p:nvPr>
            <p:ph type="pic" idx="23"/>
          </p:nvPr>
        </p:nvSpPr>
        <p:spPr>
          <a:xfrm>
            <a:off x="-2374900" y="889000"/>
            <a:ext cx="11976100" cy="7984067"/>
          </a:xfrm>
          <a:prstGeom prst="rect">
            <a:avLst/>
          </a:prstGeom>
        </p:spPr>
        <p:txBody>
          <a:bodyPr lIns="91439" tIns="45719" rIns="91439" bIns="45719" anchor="t">
            <a:noAutofit/>
          </a:bodyPr>
          <a:lstStyle/>
          <a:p>
            <a:endParaRPr/>
          </a:p>
        </p:txBody>
      </p:sp>
      <p:sp>
        <p:nvSpPr>
          <p:cNvPr id="86" name="Slide Number"/>
          <p:cNvSpPr txBox="1">
            <a:spLocks noGrp="1"/>
          </p:cNvSpPr>
          <p:nvPr>
            <p:ph type="sldNum" sz="quarter" idx="2"/>
          </p:nvPr>
        </p:nvSpPr>
        <p:spPr>
          <a:xfrm>
            <a:off x="6311798" y="9251950"/>
            <a:ext cx="368504" cy="381000"/>
          </a:xfrm>
          <a:prstGeom prst="rect">
            <a:avLst/>
          </a:prstGeom>
        </p:spPr>
        <p:txBody>
          <a:bodyPr/>
          <a:lstStyle>
            <a:lvl1pPr>
              <a:defRPr>
                <a:solidFill>
                  <a:srgbClr val="000000"/>
                </a:solidFill>
                <a:latin typeface="+mn-lt"/>
                <a:ea typeface="+mn-ea"/>
                <a:cs typeface="+mn-cs"/>
                <a:sym typeface="Helvetica Light"/>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Slide Number"/>
          <p:cNvSpPr txBox="1">
            <a:spLocks noGrp="1"/>
          </p:cNvSpPr>
          <p:nvPr>
            <p:ph type="sldNum" sz="quarter" idx="2"/>
          </p:nvPr>
        </p:nvSpPr>
        <p:spPr>
          <a:xfrm>
            <a:off x="12501871" y="9293309"/>
            <a:ext cx="368573" cy="381001"/>
          </a:xfrm>
          <a:prstGeom prst="rect">
            <a:avLst/>
          </a:prstGeom>
          <a:ln w="12700">
            <a:miter lim="400000"/>
          </a:ln>
        </p:spPr>
        <p:txBody>
          <a:bodyPr wrap="none" lIns="50800" tIns="50800" rIns="50800" bIns="50800">
            <a:spAutoFit/>
          </a:bodyPr>
          <a:lstStyle>
            <a:lvl1pPr>
              <a:defRPr sz="1800">
                <a:solidFill>
                  <a:srgbClr val="53585F"/>
                </a:solidFill>
                <a:latin typeface="Helvetica"/>
                <a:ea typeface="Helvetica"/>
                <a:cs typeface="Helvetica"/>
                <a:sym typeface="Helvetica"/>
              </a:defRPr>
            </a:lvl1pPr>
          </a:lstStyle>
          <a:p>
            <a:fld id="{86CB4B4D-7CA3-9044-876B-883B54F8677D}" type="slidenum">
              <a:t>‹#›</a:t>
            </a:fld>
            <a:endParaRPr/>
          </a:p>
        </p:txBody>
      </p:sp>
      <p:sp>
        <p:nvSpPr>
          <p:cNvPr id="4"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6.xml"/><Relationship Id="rId4" Type="http://schemas.openxmlformats.org/officeDocument/2006/relationships/hyperlink" Target="https://www.autodeskresearch.com/publications/samestats"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s://www.ipcc.ch/ipccreports/tar/wg1/fig2-32.htm" TargetMode="External"/><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hyperlink" Target="http://complexdiagrams.com/" TargetMode="Externa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 Id="rId4" Type="http://schemas.openxmlformats.org/officeDocument/2006/relationships/image" Target="../media/image37.png"/></Relationships>
</file>

<file path=ppt/slides/_rels/slide3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6.xml"/><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www.cs.ubc.ca/labs/imager/tr/2008/cerebral/" TargetMode="External"/><Relationship Id="rId7" Type="http://schemas.openxmlformats.org/officeDocument/2006/relationships/hyperlink" Target="http://rkincaid.net/" TargetMode="External"/><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hyperlink" Target="http://www.cmdr.ubc.ca/~jennifer/" TargetMode="External"/><Relationship Id="rId5" Type="http://schemas.openxmlformats.org/officeDocument/2006/relationships/hyperlink" Target="http://www.cs.ubc.ca/~tmm" TargetMode="External"/><Relationship Id="rId4" Type="http://schemas.openxmlformats.org/officeDocument/2006/relationships/hyperlink" Target="http://www.cs.ubc.ca/~barskya" TargetMode="External"/><Relationship Id="rId9"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hyperlink" Target="https://public.tableau.com/s/gallery/london-bus-map" TargetMode="External"/><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s://public.tableau.com/s/gallery/10-highest-grossing-actors-all-time?tab=featured&amp;type=featured" TargetMode="External"/><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hyperlink" Target="https://www.nytimes.com/interactive/2015/11/17/health/wiredwell-food-diary-super-tracker.html" TargetMode="External"/><Relationship Id="rId2" Type="http://schemas.openxmlformats.org/officeDocument/2006/relationships/image" Target="../media/image54.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71.png"/></Relationships>
</file>

<file path=ppt/slides/_rels/slide6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3" Type="http://schemas.openxmlformats.org/officeDocument/2006/relationships/image" Target="../media/image77.jpeg"/><Relationship Id="rId7" Type="http://schemas.openxmlformats.org/officeDocument/2006/relationships/image" Target="../media/image81.jpeg"/><Relationship Id="rId2" Type="http://schemas.openxmlformats.org/officeDocument/2006/relationships/image" Target="../media/image76.png"/><Relationship Id="rId1" Type="http://schemas.openxmlformats.org/officeDocument/2006/relationships/slideLayout" Target="../slideLayouts/slideLayout6.xml"/><Relationship Id="rId6" Type="http://schemas.openxmlformats.org/officeDocument/2006/relationships/image" Target="../media/image80.jpeg"/><Relationship Id="rId5" Type="http://schemas.openxmlformats.org/officeDocument/2006/relationships/image" Target="../media/image79.jpeg"/><Relationship Id="rId4" Type="http://schemas.openxmlformats.org/officeDocument/2006/relationships/image" Target="../media/image78.jpeg"/></Relationships>
</file>

<file path=ppt/slides/_rels/slide6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hyperlink" Target="http://cms-results.web.cern.ch/cms-results/public-results/preliminary-results/BPH-14-008/index.html" TargetMode="External"/><Relationship Id="rId2" Type="http://schemas.openxmlformats.org/officeDocument/2006/relationships/image" Target="../media/image83.png"/><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3" Type="http://schemas.openxmlformats.org/officeDocument/2006/relationships/hyperlink" Target="http://cms-results.web.cern.ch/cms-results/public-results/preliminary-results/BPH-14-008/index.html" TargetMode="External"/><Relationship Id="rId2" Type="http://schemas.openxmlformats.org/officeDocument/2006/relationships/image" Target="../media/image84.png"/><Relationship Id="rId1" Type="http://schemas.openxmlformats.org/officeDocument/2006/relationships/slideLayout" Target="../slideLayouts/slideLayout6.xml"/><Relationship Id="rId4" Type="http://schemas.openxmlformats.org/officeDocument/2006/relationships/hyperlink" Target="https://www.teraplot.com/financial"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hyperlink" Target="http://graphics.wsj.com/infectious-diseases-and-vaccines/" TargetMode="Externa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2" Type="http://schemas.openxmlformats.org/officeDocument/2006/relationships/image" Target="../media/image86.jpeg"/><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88.png"/><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3.png"/><Relationship Id="rId1" Type="http://schemas.openxmlformats.org/officeDocument/2006/relationships/slideLayout" Target="../slideLayouts/slideLayout12.xml"/><Relationship Id="rId4" Type="http://schemas.openxmlformats.org/officeDocument/2006/relationships/image" Target="../media/image94.png"/></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tangle"/>
          <p:cNvSpPr/>
          <p:nvPr/>
        </p:nvSpPr>
        <p:spPr>
          <a:xfrm>
            <a:off x="-56054" y="5443613"/>
            <a:ext cx="13367542" cy="4332786"/>
          </a:xfrm>
          <a:prstGeom prst="rect">
            <a:avLst/>
          </a:prstGeom>
          <a:solidFill>
            <a:srgbClr val="2C3E50"/>
          </a:solidFill>
          <a:ln w="12700">
            <a:miter lim="400000"/>
          </a:ln>
        </p:spPr>
        <p:txBody>
          <a:bodyPr lIns="50800" tIns="50800" rIns="50800" bIns="50800" anchor="ctr"/>
          <a:lstStyle/>
          <a:p>
            <a:pPr>
              <a:defRPr sz="2400">
                <a:solidFill>
                  <a:srgbClr val="FFFFFF"/>
                </a:solidFill>
              </a:defRPr>
            </a:pPr>
            <a:endParaRPr/>
          </a:p>
        </p:txBody>
      </p:sp>
      <p:sp>
        <p:nvSpPr>
          <p:cNvPr id="122" name="Principles of Data Visualization I…"/>
          <p:cNvSpPr txBox="1">
            <a:spLocks noGrp="1"/>
          </p:cNvSpPr>
          <p:nvPr>
            <p:ph type="subTitle" sz="half" idx="1"/>
          </p:nvPr>
        </p:nvSpPr>
        <p:spPr>
          <a:xfrm>
            <a:off x="-615950" y="6129713"/>
            <a:ext cx="14236700" cy="3530601"/>
          </a:xfrm>
          <a:prstGeom prst="rect">
            <a:avLst/>
          </a:prstGeom>
        </p:spPr>
        <p:txBody>
          <a:bodyPr>
            <a:noAutofit/>
          </a:bodyPr>
          <a:lstStyle/>
          <a:p>
            <a:pPr lvl="3" indent="0" defTabSz="546100">
              <a:defRPr sz="3600">
                <a:solidFill>
                  <a:srgbClr val="FFFFFF"/>
                </a:solidFill>
                <a:latin typeface="Helvetica"/>
                <a:ea typeface="Helvetica"/>
                <a:cs typeface="Helvetica"/>
                <a:sym typeface="Helvetica"/>
              </a:defRPr>
            </a:pPr>
            <a:r>
              <a:t>Principles of Data Visualization I</a:t>
            </a:r>
          </a:p>
          <a:p>
            <a:pPr lvl="2" indent="0" defTabSz="546100">
              <a:defRPr sz="4200">
                <a:latin typeface="Helvetica"/>
                <a:ea typeface="Helvetica"/>
                <a:cs typeface="Helvetica"/>
                <a:sym typeface="Helvetica"/>
              </a:defRPr>
            </a:pPr>
            <a:endParaRPr/>
          </a:p>
          <a:p>
            <a:pPr lvl="3" indent="0" defTabSz="546100">
              <a:defRPr sz="2600">
                <a:solidFill>
                  <a:srgbClr val="FFFFFF"/>
                </a:solidFill>
                <a:latin typeface="Helvetica"/>
                <a:ea typeface="Helvetica"/>
                <a:cs typeface="Helvetica"/>
                <a:sym typeface="Helvetica"/>
              </a:defRPr>
            </a:pPr>
            <a:r>
              <a:t>Eamonn Maguire</a:t>
            </a:r>
          </a:p>
          <a:p>
            <a:pPr lvl="3" indent="0" defTabSz="546100">
              <a:defRPr sz="2600">
                <a:solidFill>
                  <a:srgbClr val="FFFFFF"/>
                </a:solidFill>
                <a:latin typeface="Helvetica"/>
                <a:ea typeface="Helvetica"/>
                <a:cs typeface="Helvetica"/>
                <a:sym typeface="Helvetica"/>
              </a:defRPr>
            </a:pPr>
            <a:r>
              <a:t>CERN School of Computing, Poland</a:t>
            </a:r>
          </a:p>
          <a:p>
            <a:pPr lvl="3" indent="0" defTabSz="546100">
              <a:defRPr sz="2600">
                <a:solidFill>
                  <a:srgbClr val="FFFFFF"/>
                </a:solidFill>
                <a:latin typeface="Helvetica"/>
                <a:ea typeface="Helvetica"/>
                <a:cs typeface="Helvetica"/>
                <a:sym typeface="Helvetica"/>
              </a:defRPr>
            </a:pPr>
            <a:r>
              <a:t>September 2022</a:t>
            </a:r>
          </a:p>
        </p:txBody>
      </p:sp>
      <p:pic>
        <p:nvPicPr>
          <p:cNvPr id="123" name="Image" descr="Image"/>
          <p:cNvPicPr>
            <a:picLocks noChangeAspect="1"/>
          </p:cNvPicPr>
          <p:nvPr/>
        </p:nvPicPr>
        <p:blipFill>
          <a:blip r:embed="rId2"/>
          <a:stretch>
            <a:fillRect/>
          </a:stretch>
        </p:blipFill>
        <p:spPr>
          <a:xfrm>
            <a:off x="2691406" y="753205"/>
            <a:ext cx="7621988" cy="5072190"/>
          </a:xfrm>
          <a:prstGeom prst="rect">
            <a:avLst/>
          </a:prstGeom>
          <a:ln w="12700">
            <a:miter lim="400000"/>
          </a:ln>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Rectangle"/>
          <p:cNvSpPr/>
          <p:nvPr/>
        </p:nvSpPr>
        <p:spPr>
          <a:xfrm>
            <a:off x="4449560" y="-41833"/>
            <a:ext cx="4105680" cy="9837266"/>
          </a:xfrm>
          <a:prstGeom prst="rect">
            <a:avLst/>
          </a:prstGeom>
          <a:solidFill>
            <a:srgbClr val="DCDEE0">
              <a:alpha val="28809"/>
            </a:srgbClr>
          </a:solidFill>
          <a:ln w="12700">
            <a:miter lim="400000"/>
          </a:ln>
        </p:spPr>
        <p:txBody>
          <a:bodyPr lIns="50800" tIns="50800" rIns="50800" bIns="50800" anchor="ctr"/>
          <a:lstStyle/>
          <a:p>
            <a:pPr>
              <a:defRPr sz="2400">
                <a:solidFill>
                  <a:srgbClr val="DCDEE0"/>
                </a:solidFill>
              </a:defRPr>
            </a:pPr>
            <a:endParaRPr/>
          </a:p>
        </p:txBody>
      </p:sp>
      <p:sp>
        <p:nvSpPr>
          <p:cNvPr id="192" name="What are we visualising?"/>
          <p:cNvSpPr txBox="1"/>
          <p:nvPr/>
        </p:nvSpPr>
        <p:spPr>
          <a:xfrm>
            <a:off x="541801" y="945117"/>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E74C3C"/>
                </a:solidFill>
                <a:latin typeface="Helvetica"/>
                <a:ea typeface="Helvetica"/>
                <a:cs typeface="Helvetica"/>
                <a:sym typeface="Helvetica"/>
              </a:defRPr>
            </a:lvl1pPr>
          </a:lstStyle>
          <a:p>
            <a:r>
              <a:t>What are we visualising?</a:t>
            </a:r>
          </a:p>
        </p:txBody>
      </p:sp>
      <p:sp>
        <p:nvSpPr>
          <p:cNvPr id="193" name="Why are we visualising it?"/>
          <p:cNvSpPr txBox="1"/>
          <p:nvPr/>
        </p:nvSpPr>
        <p:spPr>
          <a:xfrm>
            <a:off x="4972937" y="1037364"/>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F1C40F"/>
                </a:solidFill>
                <a:latin typeface="Helvetica"/>
                <a:ea typeface="Helvetica"/>
                <a:cs typeface="Helvetica"/>
                <a:sym typeface="Helvetica"/>
              </a:defRPr>
            </a:lvl1pPr>
          </a:lstStyle>
          <a:p>
            <a:r>
              <a:t>Why are we visualising it?</a:t>
            </a:r>
          </a:p>
        </p:txBody>
      </p:sp>
      <p:sp>
        <p:nvSpPr>
          <p:cNvPr id="194" name="How can we visualise?"/>
          <p:cNvSpPr txBox="1"/>
          <p:nvPr/>
        </p:nvSpPr>
        <p:spPr>
          <a:xfrm>
            <a:off x="8880081" y="1037364"/>
            <a:ext cx="3691115"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1ABC9C"/>
                </a:solidFill>
                <a:latin typeface="Helvetica"/>
                <a:ea typeface="Helvetica"/>
                <a:cs typeface="Helvetica"/>
                <a:sym typeface="Helvetica"/>
              </a:defRPr>
            </a:lvl1pPr>
          </a:lstStyle>
          <a:p>
            <a:r>
              <a:t>How can we visualise? </a:t>
            </a:r>
          </a:p>
        </p:txBody>
      </p:sp>
      <p:sp>
        <p:nvSpPr>
          <p:cNvPr id="195" name="Major data types &amp; classifications of them"/>
          <p:cNvSpPr txBox="1"/>
          <p:nvPr/>
        </p:nvSpPr>
        <p:spPr>
          <a:xfrm>
            <a:off x="544606" y="3573384"/>
            <a:ext cx="3692777"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800">
                <a:solidFill>
                  <a:srgbClr val="53585F"/>
                </a:solidFill>
                <a:latin typeface="Helvetica"/>
                <a:ea typeface="Helvetica"/>
                <a:cs typeface="Helvetica"/>
                <a:sym typeface="Helvetica"/>
              </a:defRPr>
            </a:lvl1pPr>
          </a:lstStyle>
          <a:p>
            <a:r>
              <a:t>Major data types &amp; classifications of them</a:t>
            </a:r>
          </a:p>
        </p:txBody>
      </p:sp>
      <p:sp>
        <p:nvSpPr>
          <p:cNvPr id="196" name="What is the need for this visualization?…"/>
          <p:cNvSpPr txBox="1"/>
          <p:nvPr/>
        </p:nvSpPr>
        <p:spPr>
          <a:xfrm>
            <a:off x="4953401" y="3829212"/>
            <a:ext cx="3357936" cy="3429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What is the need for this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Why do the users need this, and what do they need to be able to do with it?</a:t>
            </a:r>
          </a:p>
        </p:txBody>
      </p:sp>
      <p:sp>
        <p:nvSpPr>
          <p:cNvPr id="197" name="How can we visualize?…"/>
          <p:cNvSpPr txBox="1"/>
          <p:nvPr/>
        </p:nvSpPr>
        <p:spPr>
          <a:xfrm>
            <a:off x="9027355" y="3460912"/>
            <a:ext cx="3396567" cy="416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How can we visualize? </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The components of a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Good and bad practices.</a:t>
            </a:r>
          </a:p>
        </p:txBody>
      </p:sp>
      <p:sp>
        <p:nvSpPr>
          <p:cNvPr id="198"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10</a:t>
            </a:fld>
            <a:endParaRP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Rectangle"/>
          <p:cNvSpPr/>
          <p:nvPr/>
        </p:nvSpPr>
        <p:spPr>
          <a:xfrm>
            <a:off x="823774" y="6237977"/>
            <a:ext cx="11354756" cy="912652"/>
          </a:xfrm>
          <a:prstGeom prst="rect">
            <a:avLst/>
          </a:prstGeom>
          <a:solidFill>
            <a:schemeClr val="accent4">
              <a:hueOff val="384618"/>
              <a:satOff val="3869"/>
              <a:lumOff val="5802"/>
              <a:alpha val="7017"/>
            </a:schemeClr>
          </a:solidFill>
          <a:ln w="12700">
            <a:miter lim="400000"/>
          </a:ln>
        </p:spPr>
        <p:txBody>
          <a:bodyPr lIns="50800" tIns="50800" rIns="50800" bIns="50800" anchor="ctr"/>
          <a:lstStyle/>
          <a:p>
            <a:pPr>
              <a:defRPr sz="2400">
                <a:solidFill>
                  <a:srgbClr val="FFFFFF"/>
                </a:solidFill>
              </a:defRPr>
            </a:pPr>
            <a:endParaRPr/>
          </a:p>
        </p:txBody>
      </p:sp>
      <p:pic>
        <p:nvPicPr>
          <p:cNvPr id="201" name="Image" descr="Image"/>
          <p:cNvPicPr>
            <a:picLocks noChangeAspect="1"/>
          </p:cNvPicPr>
          <p:nvPr/>
        </p:nvPicPr>
        <p:blipFill>
          <a:blip r:embed="rId2"/>
          <a:stretch>
            <a:fillRect/>
          </a:stretch>
        </p:blipFill>
        <p:spPr>
          <a:xfrm>
            <a:off x="5722523" y="2513196"/>
            <a:ext cx="6458503" cy="4665941"/>
          </a:xfrm>
          <a:prstGeom prst="rect">
            <a:avLst/>
          </a:prstGeom>
          <a:ln w="12700">
            <a:miter lim="400000"/>
          </a:ln>
        </p:spPr>
      </p:pic>
      <p:grpSp>
        <p:nvGrpSpPr>
          <p:cNvPr id="204" name="Group"/>
          <p:cNvGrpSpPr/>
          <p:nvPr/>
        </p:nvGrpSpPr>
        <p:grpSpPr>
          <a:xfrm>
            <a:off x="207565" y="7376352"/>
            <a:ext cx="12589670" cy="2077390"/>
            <a:chOff x="0" y="0"/>
            <a:chExt cx="12589669" cy="2077388"/>
          </a:xfrm>
        </p:grpSpPr>
        <p:pic>
          <p:nvPicPr>
            <p:cNvPr id="202" name="Image" descr="Image"/>
            <p:cNvPicPr>
              <a:picLocks noChangeAspect="1"/>
            </p:cNvPicPr>
            <p:nvPr/>
          </p:nvPicPr>
          <p:blipFill>
            <a:blip r:embed="rId3"/>
            <a:stretch>
              <a:fillRect/>
            </a:stretch>
          </p:blipFill>
          <p:spPr>
            <a:xfrm>
              <a:off x="0" y="6514"/>
              <a:ext cx="6227867" cy="2064360"/>
            </a:xfrm>
            <a:prstGeom prst="rect">
              <a:avLst/>
            </a:prstGeom>
            <a:ln w="12700" cap="flat">
              <a:noFill/>
              <a:miter lim="400000"/>
            </a:ln>
            <a:effectLst/>
          </p:spPr>
        </p:pic>
        <p:pic>
          <p:nvPicPr>
            <p:cNvPr id="203" name="Image" descr="Image"/>
            <p:cNvPicPr>
              <a:picLocks noChangeAspect="1"/>
            </p:cNvPicPr>
            <p:nvPr/>
          </p:nvPicPr>
          <p:blipFill>
            <a:blip r:embed="rId4"/>
            <a:stretch>
              <a:fillRect/>
            </a:stretch>
          </p:blipFill>
          <p:spPr>
            <a:xfrm>
              <a:off x="6430001" y="0"/>
              <a:ext cx="6159669" cy="2077389"/>
            </a:xfrm>
            <a:prstGeom prst="rect">
              <a:avLst/>
            </a:prstGeom>
            <a:ln w="12700" cap="flat">
              <a:noFill/>
              <a:miter lim="400000"/>
            </a:ln>
            <a:effectLst/>
          </p:spPr>
        </p:pic>
      </p:grpSp>
      <p:sp>
        <p:nvSpPr>
          <p:cNvPr id="205" name="The statistics would lead us to believing that everything is the same"/>
          <p:cNvSpPr txBox="1"/>
          <p:nvPr/>
        </p:nvSpPr>
        <p:spPr>
          <a:xfrm>
            <a:off x="912752" y="6224403"/>
            <a:ext cx="3756331" cy="939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1800">
                <a:solidFill>
                  <a:schemeClr val="accent4">
                    <a:satOff val="1488"/>
                    <a:lumOff val="-7242"/>
                  </a:schemeClr>
                </a:solidFill>
                <a:latin typeface="Helvetica"/>
                <a:ea typeface="Helvetica"/>
                <a:cs typeface="Helvetica"/>
                <a:sym typeface="Helvetica"/>
              </a:defRPr>
            </a:lvl1pPr>
          </a:lstStyle>
          <a:p>
            <a:r>
              <a:t>The statistics would lead us to believing that everything is the same</a:t>
            </a:r>
          </a:p>
        </p:txBody>
      </p:sp>
      <p:sp>
        <p:nvSpPr>
          <p:cNvPr id="206" name="The role of visualisation systems is to provide visual representations of datasets that help people carry out tasks more effectively."/>
          <p:cNvSpPr txBox="1"/>
          <p:nvPr/>
        </p:nvSpPr>
        <p:spPr>
          <a:xfrm>
            <a:off x="408235" y="1529648"/>
            <a:ext cx="10843965" cy="787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p>
            <a:pPr algn="l" defTabSz="609600">
              <a:defRPr sz="2300">
                <a:latin typeface="Helvetica"/>
                <a:ea typeface="Helvetica"/>
                <a:cs typeface="Helvetica"/>
                <a:sym typeface="Helvetica"/>
              </a:defRPr>
            </a:pPr>
            <a:r>
              <a:t>The role of visualisation systems is to provide visual representations of datasets that help people </a:t>
            </a:r>
            <a:r>
              <a:rPr b="1"/>
              <a:t>carry out tasks more effectively.</a:t>
            </a:r>
          </a:p>
        </p:txBody>
      </p:sp>
      <p:sp>
        <p:nvSpPr>
          <p:cNvPr id="207"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08"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11</a:t>
            </a:fld>
            <a:endParaRP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11"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12</a:t>
            </a:fld>
            <a:endParaRPr/>
          </a:p>
        </p:txBody>
      </p:sp>
      <p:pic>
        <p:nvPicPr>
          <p:cNvPr id="212" name="AllDinosGrey_1.png" descr="AllDinosGrey_1.png"/>
          <p:cNvPicPr>
            <a:picLocks noChangeAspect="1"/>
          </p:cNvPicPr>
          <p:nvPr/>
        </p:nvPicPr>
        <p:blipFill>
          <a:blip r:embed="rId2"/>
          <a:stretch>
            <a:fillRect/>
          </a:stretch>
        </p:blipFill>
        <p:spPr>
          <a:xfrm>
            <a:off x="-102187" y="-77519"/>
            <a:ext cx="13209174" cy="9227998"/>
          </a:xfrm>
          <a:prstGeom prst="rect">
            <a:avLst/>
          </a:prstGeom>
          <a:ln w="12700">
            <a:miter lim="400000"/>
          </a:ln>
        </p:spPr>
      </p:pic>
      <p:sp>
        <p:nvSpPr>
          <p:cNvPr id="213" name="Rectangle"/>
          <p:cNvSpPr/>
          <p:nvPr/>
        </p:nvSpPr>
        <p:spPr>
          <a:xfrm>
            <a:off x="-102187" y="8978900"/>
            <a:ext cx="13209174" cy="868369"/>
          </a:xfrm>
          <a:prstGeom prst="rect">
            <a:avLst/>
          </a:prstGeom>
          <a:blipFill>
            <a:blip r:embed="rId3"/>
          </a:blipFill>
          <a:ln w="12700">
            <a:miter lim="400000"/>
          </a:ln>
        </p:spPr>
        <p:txBody>
          <a:bodyPr lIns="50800" tIns="50800" rIns="50800" bIns="50800" anchor="ctr"/>
          <a:lstStyle/>
          <a:p>
            <a:pPr>
              <a:defRPr sz="2400">
                <a:solidFill>
                  <a:srgbClr val="FFFFFF"/>
                </a:solidFill>
              </a:defRPr>
            </a:pPr>
            <a:endParaRPr/>
          </a:p>
        </p:txBody>
      </p:sp>
      <p:sp>
        <p:nvSpPr>
          <p:cNvPr id="214" name="From https://www.autodeskresearch.com/publications/samestats"/>
          <p:cNvSpPr txBox="1"/>
          <p:nvPr/>
        </p:nvSpPr>
        <p:spPr>
          <a:xfrm>
            <a:off x="5245100" y="9120984"/>
            <a:ext cx="6632191" cy="38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defTabSz="457200">
              <a:lnSpc>
                <a:spcPts val="3500"/>
              </a:lnSpc>
              <a:defRPr sz="1800">
                <a:solidFill>
                  <a:schemeClr val="accent1"/>
                </a:solidFill>
                <a:latin typeface="Helvetica"/>
                <a:ea typeface="Helvetica"/>
                <a:cs typeface="Helvetica"/>
                <a:sym typeface="Helvetica"/>
              </a:defRPr>
            </a:pPr>
            <a:r>
              <a:rPr>
                <a:solidFill>
                  <a:srgbClr val="53585F"/>
                </a:solidFill>
              </a:rPr>
              <a:t>From</a:t>
            </a:r>
            <a:r>
              <a:t> </a:t>
            </a:r>
            <a:r>
              <a:rPr>
                <a:hlinkClick r:id="rId4"/>
              </a:rPr>
              <a:t>https://www.autodeskresearch.com/publications/samestats</a:t>
            </a:r>
          </a:p>
        </p:txBody>
      </p:sp>
      <p:sp>
        <p:nvSpPr>
          <p:cNvPr id="215" name="Datasaurus!"/>
          <p:cNvSpPr txBox="1"/>
          <p:nvPr/>
        </p:nvSpPr>
        <p:spPr>
          <a:xfrm>
            <a:off x="296707" y="831850"/>
            <a:ext cx="2022786"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b="1">
                <a:solidFill>
                  <a:srgbClr val="53585F"/>
                </a:solidFill>
                <a:latin typeface="Helvetica"/>
                <a:ea typeface="Helvetica"/>
                <a:cs typeface="Helvetica"/>
                <a:sym typeface="Helvetica"/>
              </a:defRPr>
            </a:lvl1pPr>
          </a:lstStyle>
          <a:p>
            <a:r>
              <a:t>Datasaurus!</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 name="Image" descr="Image"/>
          <p:cNvPicPr>
            <a:picLocks noChangeAspect="1"/>
          </p:cNvPicPr>
          <p:nvPr/>
        </p:nvPicPr>
        <p:blipFill>
          <a:blip r:embed="rId2"/>
          <a:srcRect t="5460"/>
          <a:stretch>
            <a:fillRect/>
          </a:stretch>
        </p:blipFill>
        <p:spPr>
          <a:xfrm>
            <a:off x="182760" y="2377248"/>
            <a:ext cx="12639138" cy="6210047"/>
          </a:xfrm>
          <a:prstGeom prst="rect">
            <a:avLst/>
          </a:prstGeom>
          <a:ln w="12700">
            <a:miter lim="400000"/>
          </a:ln>
        </p:spPr>
      </p:pic>
      <p:sp>
        <p:nvSpPr>
          <p:cNvPr id="218" name="Always keep in mind why you’re doing something. If what you create does not show what you intended, confuses, or misleads, it’s time to rethink :)"/>
          <p:cNvSpPr txBox="1"/>
          <p:nvPr/>
        </p:nvSpPr>
        <p:spPr>
          <a:xfrm>
            <a:off x="441441" y="8763549"/>
            <a:ext cx="12121917"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200">
                <a:solidFill>
                  <a:srgbClr val="E74C3C"/>
                </a:solidFill>
                <a:latin typeface="Helvetica"/>
                <a:ea typeface="Helvetica"/>
                <a:cs typeface="Helvetica"/>
                <a:sym typeface="Helvetica"/>
              </a:defRPr>
            </a:lvl1pPr>
          </a:lstStyle>
          <a:p>
            <a:r>
              <a:t>Always keep in mind why you’re doing something. If what you create does not show what you intended, confuses, or misleads, it’s time to rethink :)</a:t>
            </a:r>
          </a:p>
        </p:txBody>
      </p:sp>
      <p:sp>
        <p:nvSpPr>
          <p:cNvPr id="219"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20" name="Every visualisation should be thought of as a product…"/>
          <p:cNvSpPr txBox="1"/>
          <p:nvPr/>
        </p:nvSpPr>
        <p:spPr>
          <a:xfrm>
            <a:off x="439215" y="1369918"/>
            <a:ext cx="12126371" cy="889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1219200">
              <a:defRPr sz="2600">
                <a:solidFill>
                  <a:srgbClr val="53585F"/>
                </a:solidFill>
                <a:uFill>
                  <a:solidFill>
                    <a:srgbClr val="011993"/>
                  </a:solidFill>
                </a:uFill>
                <a:latin typeface="Helvetica"/>
                <a:ea typeface="Helvetica"/>
                <a:cs typeface="Helvetica"/>
                <a:sym typeface="Helvetica"/>
              </a:defRPr>
            </a:pPr>
            <a:r>
              <a:t>Every visualisation should be thought of as a product </a:t>
            </a:r>
          </a:p>
          <a:p>
            <a:pPr algn="l" defTabSz="1219200">
              <a:defRPr sz="2600">
                <a:solidFill>
                  <a:srgbClr val="53585F"/>
                </a:solidFill>
                <a:uFill>
                  <a:solidFill>
                    <a:srgbClr val="011993"/>
                  </a:solidFill>
                </a:uFill>
                <a:latin typeface="Helvetica"/>
                <a:ea typeface="Helvetica"/>
                <a:cs typeface="Helvetica"/>
                <a:sym typeface="Helvetica"/>
              </a:defRPr>
            </a:pPr>
            <a:r>
              <a:t>of what actions the user needs to take to get to their objective (target)</a:t>
            </a:r>
          </a:p>
        </p:txBody>
      </p:sp>
      <p:sp>
        <p:nvSpPr>
          <p:cNvPr id="221" name="Rectangle"/>
          <p:cNvSpPr/>
          <p:nvPr/>
        </p:nvSpPr>
        <p:spPr>
          <a:xfrm>
            <a:off x="7716211" y="2295337"/>
            <a:ext cx="5174846" cy="6373726"/>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
        <p:nvSpPr>
          <p:cNvPr id="22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13</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iterate>
                                    <p:tmAbs val="0"/>
                                  </p:iterate>
                                  <p:childTnLst>
                                    <p:set>
                                      <p:cBhvr>
                                        <p:cTn id="6" fill="hold">
                                          <p:stCondLst>
                                            <p:cond delay="0"/>
                                          </p:stCondLst>
                                        </p:cTn>
                                        <p:tgtEl>
                                          <p:spTgt spid="22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2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2" animBg="1" advAuto="0"/>
      <p:bldP spid="221" grpId="1" animBg="1" advAuto="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Rectangle"/>
          <p:cNvSpPr/>
          <p:nvPr/>
        </p:nvSpPr>
        <p:spPr>
          <a:xfrm>
            <a:off x="-71456" y="5462222"/>
            <a:ext cx="13147712" cy="1829913"/>
          </a:xfrm>
          <a:prstGeom prst="rect">
            <a:avLst/>
          </a:prstGeom>
          <a:blipFill>
            <a:blip r:embed="rId2"/>
          </a:blipFill>
          <a:ln w="12700">
            <a:miter lim="400000"/>
          </a:ln>
        </p:spPr>
        <p:txBody>
          <a:bodyPr lIns="50800" tIns="50800" rIns="50800" bIns="50800" anchor="ctr"/>
          <a:lstStyle/>
          <a:p>
            <a:pPr>
              <a:defRPr sz="2400">
                <a:solidFill>
                  <a:srgbClr val="FFFFFF"/>
                </a:solidFill>
              </a:defRPr>
            </a:pPr>
            <a:endParaRPr/>
          </a:p>
        </p:txBody>
      </p:sp>
      <p:sp>
        <p:nvSpPr>
          <p:cNvPr id="225" name="Given a large matrix, or even a large series of numbers, it’s difficult for humans to ‘see’ patterns in the data.…"/>
          <p:cNvSpPr txBox="1"/>
          <p:nvPr/>
        </p:nvSpPr>
        <p:spPr>
          <a:xfrm>
            <a:off x="484807" y="3804409"/>
            <a:ext cx="12035186" cy="2921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p>
            <a:pPr algn="l" defTabSz="609600">
              <a:defRPr sz="2300">
                <a:latin typeface="Helvetica"/>
                <a:ea typeface="Helvetica"/>
                <a:cs typeface="Helvetica"/>
                <a:sym typeface="Helvetica"/>
              </a:defRPr>
            </a:pPr>
            <a:r>
              <a:t>Given a large matrix, or even a large series of numbers, it’s difficult for humans to ‘see’ patterns in the data.</a:t>
            </a:r>
          </a:p>
          <a:p>
            <a:pPr algn="l" defTabSz="609600">
              <a:defRPr sz="2300">
                <a:latin typeface="Helvetica"/>
                <a:ea typeface="Helvetica"/>
                <a:cs typeface="Helvetica"/>
                <a:sym typeface="Helvetica"/>
              </a:defRPr>
            </a:pPr>
            <a:endParaRPr/>
          </a:p>
          <a:p>
            <a:pPr algn="l" defTabSz="609600">
              <a:defRPr sz="2300">
                <a:latin typeface="Helvetica"/>
                <a:ea typeface="Helvetica"/>
                <a:cs typeface="Helvetica"/>
                <a:sym typeface="Helvetica"/>
              </a:defRPr>
            </a:pPr>
            <a:endParaRPr/>
          </a:p>
          <a:p>
            <a:pPr algn="l" defTabSz="609600">
              <a:defRPr sz="2300">
                <a:latin typeface="Helvetica"/>
                <a:ea typeface="Helvetica"/>
                <a:cs typeface="Helvetica"/>
                <a:sym typeface="Helvetica"/>
              </a:defRPr>
            </a:pPr>
            <a:endParaRPr/>
          </a:p>
          <a:p>
            <a:pPr algn="l" defTabSz="609600">
              <a:defRPr sz="2300">
                <a:latin typeface="Helvetica"/>
                <a:ea typeface="Helvetica"/>
                <a:cs typeface="Helvetica"/>
                <a:sym typeface="Helvetica"/>
              </a:defRPr>
            </a:pPr>
            <a:endParaRPr/>
          </a:p>
          <a:p>
            <a:pPr algn="l" defTabSz="609600">
              <a:defRPr sz="2300">
                <a:latin typeface="Helvetica"/>
                <a:ea typeface="Helvetica"/>
                <a:cs typeface="Helvetica"/>
                <a:sym typeface="Helvetica"/>
              </a:defRPr>
            </a:pPr>
            <a:r>
              <a:t>With a visualisation we want to transition a cognitively demanding task to a perceptual (less demanding) one. </a:t>
            </a:r>
          </a:p>
        </p:txBody>
      </p:sp>
      <p:sp>
        <p:nvSpPr>
          <p:cNvPr id="226"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27"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14</a:t>
            </a:fld>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Even in this simple example, it is cognitively demanding to read off all the information."/>
          <p:cNvSpPr txBox="1"/>
          <p:nvPr/>
        </p:nvSpPr>
        <p:spPr>
          <a:xfrm>
            <a:off x="471982" y="1842146"/>
            <a:ext cx="11929134"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defTabSz="609600">
              <a:defRPr sz="2300">
                <a:latin typeface="Helvetica"/>
                <a:ea typeface="Helvetica"/>
                <a:cs typeface="Helvetica"/>
                <a:sym typeface="Helvetica"/>
              </a:defRPr>
            </a:lvl1pPr>
          </a:lstStyle>
          <a:p>
            <a:r>
              <a:t>Even in this simple example, it is cognitively demanding to read off all the information.</a:t>
            </a:r>
          </a:p>
        </p:txBody>
      </p:sp>
      <p:sp>
        <p:nvSpPr>
          <p:cNvPr id="230"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31"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15</a:t>
            </a:fld>
            <a:endParaRPr/>
          </a:p>
        </p:txBody>
      </p:sp>
      <p:pic>
        <p:nvPicPr>
          <p:cNvPr id="232" name="Image" descr="Image"/>
          <p:cNvPicPr>
            <a:picLocks noChangeAspect="1"/>
          </p:cNvPicPr>
          <p:nvPr/>
        </p:nvPicPr>
        <p:blipFill>
          <a:blip r:embed="rId2"/>
          <a:stretch>
            <a:fillRect/>
          </a:stretch>
        </p:blipFill>
        <p:spPr>
          <a:xfrm>
            <a:off x="537833" y="3455693"/>
            <a:ext cx="11929134" cy="4037664"/>
          </a:xfrm>
          <a:prstGeom prst="rect">
            <a:avLst/>
          </a:prstGeom>
          <a:ln w="12700">
            <a:miter lim="400000"/>
          </a:ln>
        </p:spPr>
      </p:pic>
      <p:sp>
        <p:nvSpPr>
          <p:cNvPr id="233" name="What is the goal of this representation?"/>
          <p:cNvSpPr txBox="1"/>
          <p:nvPr/>
        </p:nvSpPr>
        <p:spPr>
          <a:xfrm>
            <a:off x="537833" y="8344903"/>
            <a:ext cx="11929134"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defTabSz="609600">
              <a:defRPr sz="2300">
                <a:latin typeface="Helvetica"/>
                <a:ea typeface="Helvetica"/>
                <a:cs typeface="Helvetica"/>
                <a:sym typeface="Helvetica"/>
              </a:defRPr>
            </a:lvl1pPr>
          </a:lstStyle>
          <a:p>
            <a:r>
              <a:t>What is the goal of this representation?</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We can improve by using ‘pop-out’ to bring attention to negative values."/>
          <p:cNvSpPr txBox="1"/>
          <p:nvPr/>
        </p:nvSpPr>
        <p:spPr>
          <a:xfrm>
            <a:off x="471982" y="1842146"/>
            <a:ext cx="11644917"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p>
            <a:pPr algn="l" defTabSz="609600">
              <a:defRPr sz="2300">
                <a:latin typeface="Helvetica"/>
                <a:ea typeface="Helvetica"/>
                <a:cs typeface="Helvetica"/>
                <a:sym typeface="Helvetica"/>
              </a:defRPr>
            </a:pPr>
            <a:r>
              <a:t>We can improve by using ‘pop-out’ to bring attention to </a:t>
            </a:r>
            <a:r>
              <a:rPr>
                <a:solidFill>
                  <a:schemeClr val="accent5"/>
                </a:solidFill>
              </a:rPr>
              <a:t>negative values</a:t>
            </a:r>
            <a:r>
              <a:t>.</a:t>
            </a:r>
          </a:p>
        </p:txBody>
      </p:sp>
      <p:sp>
        <p:nvSpPr>
          <p:cNvPr id="236"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37"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16</a:t>
            </a:fld>
            <a:endParaRPr/>
          </a:p>
        </p:txBody>
      </p:sp>
      <p:pic>
        <p:nvPicPr>
          <p:cNvPr id="238" name="Image" descr="Image"/>
          <p:cNvPicPr>
            <a:picLocks noChangeAspect="1"/>
          </p:cNvPicPr>
          <p:nvPr/>
        </p:nvPicPr>
        <p:blipFill>
          <a:blip r:embed="rId2"/>
          <a:stretch>
            <a:fillRect/>
          </a:stretch>
        </p:blipFill>
        <p:spPr>
          <a:xfrm>
            <a:off x="551595" y="3455693"/>
            <a:ext cx="11901610" cy="4028333"/>
          </a:xfrm>
          <a:prstGeom prst="rect">
            <a:avLst/>
          </a:prstGeom>
          <a:ln w="12700">
            <a:miter lim="400000"/>
          </a:ln>
        </p:spPr>
      </p:pic>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Rectangle"/>
          <p:cNvSpPr/>
          <p:nvPr/>
        </p:nvSpPr>
        <p:spPr>
          <a:xfrm>
            <a:off x="-71456" y="8215943"/>
            <a:ext cx="13147712" cy="1577115"/>
          </a:xfrm>
          <a:prstGeom prst="rect">
            <a:avLst/>
          </a:prstGeom>
          <a:blipFill>
            <a:blip r:embed="rId2"/>
          </a:blipFill>
          <a:ln w="12700">
            <a:miter lim="400000"/>
          </a:ln>
        </p:spPr>
        <p:txBody>
          <a:bodyPr lIns="50800" tIns="50800" rIns="50800" bIns="50800" anchor="ctr"/>
          <a:lstStyle/>
          <a:p>
            <a:pPr>
              <a:defRPr sz="2400">
                <a:solidFill>
                  <a:srgbClr val="FFFFFF"/>
                </a:solidFill>
              </a:defRPr>
            </a:pPr>
            <a:endParaRPr/>
          </a:p>
        </p:txBody>
      </p:sp>
      <p:sp>
        <p:nvSpPr>
          <p:cNvPr id="241"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4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17</a:t>
            </a:fld>
            <a:endParaRPr/>
          </a:p>
        </p:txBody>
      </p:sp>
      <p:pic>
        <p:nvPicPr>
          <p:cNvPr id="243" name="Image" descr="Image"/>
          <p:cNvPicPr>
            <a:picLocks noChangeAspect="1"/>
          </p:cNvPicPr>
          <p:nvPr/>
        </p:nvPicPr>
        <p:blipFill>
          <a:blip r:embed="rId3"/>
          <a:stretch>
            <a:fillRect/>
          </a:stretch>
        </p:blipFill>
        <p:spPr>
          <a:xfrm>
            <a:off x="594748" y="3455693"/>
            <a:ext cx="11815304" cy="4028333"/>
          </a:xfrm>
          <a:prstGeom prst="rect">
            <a:avLst/>
          </a:prstGeom>
          <a:ln w="12700">
            <a:miter lim="400000"/>
          </a:ln>
        </p:spPr>
      </p:pic>
      <p:sp>
        <p:nvSpPr>
          <p:cNvPr id="244" name="Or, adding some additional indicators can provide an idea of intensity."/>
          <p:cNvSpPr txBox="1"/>
          <p:nvPr/>
        </p:nvSpPr>
        <p:spPr>
          <a:xfrm>
            <a:off x="471982" y="1842146"/>
            <a:ext cx="11644917" cy="43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defTabSz="609600">
              <a:defRPr sz="2300">
                <a:latin typeface="Helvetica"/>
                <a:ea typeface="Helvetica"/>
                <a:cs typeface="Helvetica"/>
                <a:sym typeface="Helvetica"/>
              </a:defRPr>
            </a:lvl1pPr>
          </a:lstStyle>
          <a:p>
            <a:r>
              <a:t>Or, adding some additional indicators can provide an idea of intensity.</a:t>
            </a:r>
          </a:p>
        </p:txBody>
      </p:sp>
      <p:sp>
        <p:nvSpPr>
          <p:cNvPr id="245" name="How we present information depends on why we are presenting it…"/>
          <p:cNvSpPr txBox="1"/>
          <p:nvPr/>
        </p:nvSpPr>
        <p:spPr>
          <a:xfrm>
            <a:off x="679942" y="8678472"/>
            <a:ext cx="11644917"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p>
            <a:pPr algn="l" defTabSz="609600">
              <a:defRPr sz="2500">
                <a:latin typeface="Helvetica"/>
                <a:ea typeface="Helvetica"/>
                <a:cs typeface="Helvetica"/>
                <a:sym typeface="Helvetica"/>
              </a:defRPr>
            </a:pPr>
            <a:r>
              <a:t>How we present information depends on </a:t>
            </a:r>
            <a:r>
              <a:rPr>
                <a:solidFill>
                  <a:srgbClr val="FFFFFF"/>
                </a:solidFill>
              </a:rPr>
              <a:t>why</a:t>
            </a:r>
            <a:r>
              <a:t> we are presenting it…</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4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2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1" animBg="1" advAuto="0"/>
      <p:bldP spid="245" grpId="2"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We can use visualisation to better communicate concepts that aren’t easily explained using text alone."/>
          <p:cNvSpPr txBox="1"/>
          <p:nvPr/>
        </p:nvSpPr>
        <p:spPr>
          <a:xfrm>
            <a:off x="453630" y="3073370"/>
            <a:ext cx="4911613" cy="1143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defTabSz="609600">
              <a:defRPr sz="2300">
                <a:latin typeface="Helvetica"/>
                <a:ea typeface="Helvetica"/>
                <a:cs typeface="Helvetica"/>
                <a:sym typeface="Helvetica"/>
              </a:defRPr>
            </a:lvl1pPr>
          </a:lstStyle>
          <a:p>
            <a:r>
              <a:t>We can use visualisation to better communicate concepts that aren’t easily explained using text alone.</a:t>
            </a:r>
          </a:p>
        </p:txBody>
      </p:sp>
      <p:sp>
        <p:nvSpPr>
          <p:cNvPr id="248"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
        <p:nvSpPr>
          <p:cNvPr id="249"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18</a:t>
            </a:fld>
            <a:endParaRPr/>
          </a:p>
        </p:txBody>
      </p:sp>
      <p:pic>
        <p:nvPicPr>
          <p:cNvPr id="250" name="Image" descr="Image"/>
          <p:cNvPicPr>
            <a:picLocks noChangeAspect="1"/>
          </p:cNvPicPr>
          <p:nvPr/>
        </p:nvPicPr>
        <p:blipFill>
          <a:blip r:embed="rId2"/>
          <a:stretch>
            <a:fillRect/>
          </a:stretch>
        </p:blipFill>
        <p:spPr>
          <a:xfrm>
            <a:off x="6885967" y="374549"/>
            <a:ext cx="5462793" cy="9004502"/>
          </a:xfrm>
          <a:prstGeom prst="rect">
            <a:avLst/>
          </a:prstGeom>
          <a:ln w="12700">
            <a:miter lim="400000"/>
          </a:ln>
        </p:spPr>
      </p:pic>
      <p:sp>
        <p:nvSpPr>
          <p:cNvPr id="251" name="https://www.ipcc.ch/ipccreports/tar/wg1/fig2-32.htm">
            <a:hlinkClick r:id="rId3"/>
          </p:cNvPr>
          <p:cNvSpPr txBox="1"/>
          <p:nvPr/>
        </p:nvSpPr>
        <p:spPr>
          <a:xfrm>
            <a:off x="933601" y="9216234"/>
            <a:ext cx="5545790" cy="393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900">
                <a:solidFill>
                  <a:schemeClr val="accent1">
                    <a:satOff val="-3355"/>
                    <a:lumOff val="26614"/>
                  </a:schemeClr>
                </a:solidFill>
                <a:latin typeface="Helvetica"/>
                <a:ea typeface="Helvetica"/>
                <a:cs typeface="Helvetica"/>
                <a:sym typeface="Helvetica"/>
              </a:defRPr>
            </a:lvl1pPr>
          </a:lstStyle>
          <a:p>
            <a:r>
              <a:t>https://www.ipcc.ch/ipccreports/tar/wg1/fig2-32.htm</a:t>
            </a:r>
          </a:p>
        </p:txBody>
      </p:sp>
      <p:sp>
        <p:nvSpPr>
          <p:cNvPr id="252" name="Sometimes it is to communicate information"/>
          <p:cNvSpPr txBox="1"/>
          <p:nvPr/>
        </p:nvSpPr>
        <p:spPr>
          <a:xfrm>
            <a:off x="459797" y="1432419"/>
            <a:ext cx="5462793" cy="16370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b="1">
                <a:solidFill>
                  <a:srgbClr val="53585F"/>
                </a:solidFill>
                <a:uFill>
                  <a:solidFill>
                    <a:srgbClr val="011993"/>
                  </a:solidFill>
                </a:uFill>
                <a:latin typeface="Helvetica"/>
                <a:ea typeface="Helvetica"/>
                <a:cs typeface="Helvetica"/>
                <a:sym typeface="Helvetica"/>
              </a:defRPr>
            </a:lvl1pPr>
          </a:lstStyle>
          <a:p>
            <a:r>
              <a:t>Sometimes it is to communicate information</a:t>
            </a: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 name="Sometimes visualization is needed to figure out what the best way to represent a data set can be…combining analytics, visualization, and human reasoning."/>
          <p:cNvSpPr txBox="1"/>
          <p:nvPr/>
        </p:nvSpPr>
        <p:spPr>
          <a:xfrm>
            <a:off x="841086" y="882289"/>
            <a:ext cx="11322628" cy="16370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53585F"/>
                </a:solidFill>
                <a:uFill>
                  <a:solidFill>
                    <a:srgbClr val="011993"/>
                  </a:solidFill>
                </a:uFill>
                <a:latin typeface="Helvetica"/>
                <a:ea typeface="Helvetica"/>
                <a:cs typeface="Helvetica"/>
                <a:sym typeface="Helvetica"/>
              </a:defRPr>
            </a:pPr>
            <a:r>
              <a:t>Sometimes visualization is needed to figure out what the best way to represent a data set can be…combining </a:t>
            </a:r>
            <a:r>
              <a:rPr b="1"/>
              <a:t>analytics</a:t>
            </a:r>
            <a:r>
              <a:t>, </a:t>
            </a:r>
            <a:r>
              <a:rPr b="1"/>
              <a:t>visualization</a:t>
            </a:r>
            <a:r>
              <a:t>, and </a:t>
            </a:r>
            <a:r>
              <a:rPr b="1"/>
              <a:t>human reasoning</a:t>
            </a:r>
            <a:r>
              <a:t>.</a:t>
            </a:r>
          </a:p>
        </p:txBody>
      </p:sp>
      <p:pic>
        <p:nvPicPr>
          <p:cNvPr id="255" name="Image" descr="Image"/>
          <p:cNvPicPr>
            <a:picLocks noChangeAspect="1"/>
          </p:cNvPicPr>
          <p:nvPr/>
        </p:nvPicPr>
        <p:blipFill>
          <a:blip r:embed="rId2"/>
          <a:srcRect t="13337" b="13337"/>
          <a:stretch>
            <a:fillRect/>
          </a:stretch>
        </p:blipFill>
        <p:spPr>
          <a:xfrm>
            <a:off x="1703964" y="3083924"/>
            <a:ext cx="9596872" cy="1923636"/>
          </a:xfrm>
          <a:prstGeom prst="rect">
            <a:avLst/>
          </a:prstGeom>
          <a:ln w="12700">
            <a:miter lim="400000"/>
          </a:ln>
        </p:spPr>
      </p:pic>
      <p:sp>
        <p:nvSpPr>
          <p:cNvPr id="256" name="Model…"/>
          <p:cNvSpPr txBox="1"/>
          <p:nvPr/>
        </p:nvSpPr>
        <p:spPr>
          <a:xfrm>
            <a:off x="4697900" y="4945184"/>
            <a:ext cx="1685213" cy="863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2500">
                <a:solidFill>
                  <a:srgbClr val="53585F"/>
                </a:solidFill>
                <a:latin typeface="Helvetica"/>
                <a:ea typeface="Helvetica"/>
                <a:cs typeface="Helvetica"/>
                <a:sym typeface="Helvetica"/>
              </a:defRPr>
            </a:pPr>
            <a:r>
              <a:t>Model </a:t>
            </a:r>
          </a:p>
          <a:p>
            <a:pPr>
              <a:defRPr sz="2500">
                <a:solidFill>
                  <a:srgbClr val="53585F"/>
                </a:solidFill>
                <a:latin typeface="Helvetica"/>
                <a:ea typeface="Helvetica"/>
                <a:cs typeface="Helvetica"/>
                <a:sym typeface="Helvetica"/>
              </a:defRPr>
            </a:pPr>
            <a:r>
              <a:t>Generation</a:t>
            </a:r>
          </a:p>
        </p:txBody>
      </p:sp>
      <p:sp>
        <p:nvSpPr>
          <p:cNvPr id="257" name="This is visual analytics."/>
          <p:cNvSpPr txBox="1"/>
          <p:nvPr/>
        </p:nvSpPr>
        <p:spPr>
          <a:xfrm>
            <a:off x="711581" y="7421912"/>
            <a:ext cx="11322628" cy="16370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defTabSz="1219200">
              <a:defRPr sz="2600">
                <a:solidFill>
                  <a:srgbClr val="53585F"/>
                </a:solidFill>
                <a:uFill>
                  <a:solidFill>
                    <a:srgbClr val="011993"/>
                  </a:solidFill>
                </a:uFill>
                <a:latin typeface="Helvetica"/>
                <a:ea typeface="Helvetica"/>
                <a:cs typeface="Helvetica"/>
                <a:sym typeface="Helvetica"/>
              </a:defRPr>
            </a:pPr>
            <a:r>
              <a:t>This is </a:t>
            </a:r>
            <a:r>
              <a:rPr b="1"/>
              <a:t>visual analytics</a:t>
            </a:r>
            <a:r>
              <a:t>.</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 name="cover-draft-med.png" descr="cover-draft-med.png"/>
          <p:cNvPicPr>
            <a:picLocks noChangeAspect="1"/>
          </p:cNvPicPr>
          <p:nvPr/>
        </p:nvPicPr>
        <p:blipFill>
          <a:blip r:embed="rId2"/>
          <a:stretch>
            <a:fillRect/>
          </a:stretch>
        </p:blipFill>
        <p:spPr>
          <a:xfrm>
            <a:off x="-641728" y="-1"/>
            <a:ext cx="7909820" cy="9753601"/>
          </a:xfrm>
          <a:prstGeom prst="rect">
            <a:avLst/>
          </a:prstGeom>
          <a:ln w="12700">
            <a:miter lim="400000"/>
          </a:ln>
        </p:spPr>
      </p:pic>
      <p:sp>
        <p:nvSpPr>
          <p:cNvPr id="126" name="Triangle"/>
          <p:cNvSpPr/>
          <p:nvPr/>
        </p:nvSpPr>
        <p:spPr>
          <a:xfrm>
            <a:off x="2666949" y="127450"/>
            <a:ext cx="6955127" cy="10116916"/>
          </a:xfrm>
          <a:custGeom>
            <a:avLst/>
            <a:gdLst/>
            <a:ahLst/>
            <a:cxnLst>
              <a:cxn ang="0">
                <a:pos x="wd2" y="hd2"/>
              </a:cxn>
              <a:cxn ang="5400000">
                <a:pos x="wd2" y="hd2"/>
              </a:cxn>
              <a:cxn ang="10800000">
                <a:pos x="wd2" y="hd2"/>
              </a:cxn>
              <a:cxn ang="16200000">
                <a:pos x="wd2" y="hd2"/>
              </a:cxn>
            </a:cxnLst>
            <a:rect l="0" t="0" r="r" b="b"/>
            <a:pathLst>
              <a:path w="21600" h="21600" extrusionOk="0">
                <a:moveTo>
                  <a:pt x="19401" y="0"/>
                </a:moveTo>
                <a:lnTo>
                  <a:pt x="0" y="21600"/>
                </a:lnTo>
                <a:lnTo>
                  <a:pt x="21600" y="21384"/>
                </a:lnTo>
                <a:lnTo>
                  <a:pt x="19401" y="0"/>
                </a:lnTo>
                <a:close/>
              </a:path>
            </a:pathLst>
          </a:custGeom>
          <a:solidFill>
            <a:srgbClr val="FFFFFF"/>
          </a:solidFill>
          <a:ln w="12700">
            <a:miter lim="400000"/>
          </a:ln>
        </p:spPr>
        <p:txBody>
          <a:bodyPr lIns="50800" tIns="50800" rIns="50800" bIns="50800" anchor="ctr"/>
          <a:lstStyle/>
          <a:p>
            <a:pPr>
              <a:defRPr sz="2400"/>
            </a:pPr>
            <a:endParaRPr/>
          </a:p>
        </p:txBody>
      </p:sp>
      <p:sp>
        <p:nvSpPr>
          <p:cNvPr id="127" name="A lot of the content for this introduction comes from this book from Prof. Tamara Munzner (UBC, Vancouver, Canada) which I created the illustrations for."/>
          <p:cNvSpPr txBox="1"/>
          <p:nvPr/>
        </p:nvSpPr>
        <p:spPr>
          <a:xfrm>
            <a:off x="5698788" y="6394390"/>
            <a:ext cx="6705199" cy="1574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400">
                <a:latin typeface="Helvetica"/>
                <a:ea typeface="Helvetica"/>
                <a:cs typeface="Helvetica"/>
                <a:sym typeface="Helvetica"/>
              </a:defRPr>
            </a:lvl1pPr>
          </a:lstStyle>
          <a:p>
            <a:r>
              <a:t>A lot of the content for this introduction comes from this book from Prof. Tamara Munzner (UBC, Vancouver, Canada) which I created the illustrations for. </a:t>
            </a:r>
          </a:p>
        </p:txBody>
      </p:sp>
      <p:sp>
        <p:nvSpPr>
          <p:cNvPr id="128" name="If you’re interested in learning more, it’s a great book to check out :)"/>
          <p:cNvSpPr txBox="1"/>
          <p:nvPr/>
        </p:nvSpPr>
        <p:spPr>
          <a:xfrm>
            <a:off x="5695492" y="8477316"/>
            <a:ext cx="6407368" cy="838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400">
                <a:latin typeface="Helvetica"/>
                <a:ea typeface="Helvetica"/>
                <a:cs typeface="Helvetica"/>
                <a:sym typeface="Helvetica"/>
              </a:defRPr>
            </a:lvl1pPr>
          </a:lstStyle>
          <a:p>
            <a:r>
              <a:t>If you’re interested in learning more, it’s a great book to check out :)</a:t>
            </a:r>
          </a:p>
        </p:txBody>
      </p:sp>
      <p:sp>
        <p:nvSpPr>
          <p:cNvPr id="129" name="Slide Number"/>
          <p:cNvSpPr txBox="1">
            <a:spLocks noGrp="1"/>
          </p:cNvSpPr>
          <p:nvPr>
            <p:ph type="sldNum" sz="quarter" idx="4294967295"/>
          </p:nvPr>
        </p:nvSpPr>
        <p:spPr>
          <a:xfrm>
            <a:off x="12400019" y="9222584"/>
            <a:ext cx="241403"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2</a:t>
            </a:fld>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9" name="Image" descr="Image"/>
          <p:cNvPicPr>
            <a:picLocks noChangeAspect="1"/>
          </p:cNvPicPr>
          <p:nvPr/>
        </p:nvPicPr>
        <p:blipFill>
          <a:blip r:embed="rId2"/>
          <a:stretch>
            <a:fillRect/>
          </a:stretch>
        </p:blipFill>
        <p:spPr>
          <a:xfrm>
            <a:off x="422865" y="2080367"/>
            <a:ext cx="12159070" cy="6997405"/>
          </a:xfrm>
          <a:prstGeom prst="rect">
            <a:avLst/>
          </a:prstGeom>
          <a:ln w="12700">
            <a:miter lim="400000"/>
          </a:ln>
        </p:spPr>
      </p:pic>
      <p:sp>
        <p:nvSpPr>
          <p:cNvPr id="260" name="Joint Work with Ilias Koutsakis and Gilles Louppe @ CERN"/>
          <p:cNvSpPr txBox="1"/>
          <p:nvPr/>
        </p:nvSpPr>
        <p:spPr>
          <a:xfrm>
            <a:off x="2603485" y="9164587"/>
            <a:ext cx="7095121" cy="419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100">
                <a:latin typeface="Helvetica"/>
                <a:ea typeface="Helvetica"/>
                <a:cs typeface="Helvetica"/>
                <a:sym typeface="Helvetica"/>
              </a:defRPr>
            </a:lvl1pPr>
          </a:lstStyle>
          <a:p>
            <a:r>
              <a:t>Joint Work with Ilias Koutsakis and Gilles Louppe @ CERN</a:t>
            </a:r>
          </a:p>
        </p:txBody>
      </p:sp>
      <p:sp>
        <p:nvSpPr>
          <p:cNvPr id="261" name="Discovery and Exploration"/>
          <p:cNvSpPr txBox="1"/>
          <p:nvPr/>
        </p:nvSpPr>
        <p:spPr>
          <a:xfrm>
            <a:off x="450881" y="1158711"/>
            <a:ext cx="3655071" cy="469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2400">
                <a:solidFill>
                  <a:srgbClr val="53585F"/>
                </a:solidFill>
                <a:latin typeface="Helvetica"/>
                <a:ea typeface="Helvetica"/>
                <a:cs typeface="Helvetica"/>
                <a:sym typeface="Helvetica"/>
              </a:defRPr>
            </a:lvl1pPr>
          </a:lstStyle>
          <a:p>
            <a:r>
              <a:t>Discovery and Exploration</a:t>
            </a:r>
          </a:p>
        </p:txBody>
      </p:sp>
      <p:sp>
        <p:nvSpPr>
          <p:cNvPr id="262" name="Why are we visualising?"/>
          <p:cNvSpPr txBox="1">
            <a:spLocks noGrp="1"/>
          </p:cNvSpPr>
          <p:nvPr>
            <p:ph type="title"/>
          </p:nvPr>
        </p:nvSpPr>
        <p:spPr>
          <a:xfrm>
            <a:off x="450594" y="279400"/>
            <a:ext cx="14229582" cy="1054100"/>
          </a:xfrm>
          <a:prstGeom prst="rect">
            <a:avLst/>
          </a:prstGeom>
        </p:spPr>
        <p:txBody>
          <a:bodyPr lIns="38100" tIns="38100" rIns="38100" bIns="38100">
            <a:noAutofit/>
          </a:bodyPr>
          <a:lstStyle>
            <a:lvl1pPr algn="l" defTabSz="1219200">
              <a:defRPr sz="3600">
                <a:solidFill>
                  <a:srgbClr val="F1C40F"/>
                </a:solidFill>
                <a:uFill>
                  <a:solidFill>
                    <a:srgbClr val="011993"/>
                  </a:solidFill>
                </a:uFill>
                <a:latin typeface="Helvetica"/>
                <a:ea typeface="Helvetica"/>
                <a:cs typeface="Helvetica"/>
                <a:sym typeface="Helvetica"/>
              </a:defRPr>
            </a:lvl1pPr>
          </a:lstStyle>
          <a:p>
            <a:r>
              <a:t>Why are we visualising?</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 name="Rectangle"/>
          <p:cNvSpPr/>
          <p:nvPr/>
        </p:nvSpPr>
        <p:spPr>
          <a:xfrm>
            <a:off x="4449560" y="-41833"/>
            <a:ext cx="4105680" cy="9837266"/>
          </a:xfrm>
          <a:prstGeom prst="rect">
            <a:avLst/>
          </a:prstGeom>
          <a:solidFill>
            <a:srgbClr val="DCDEE0">
              <a:alpha val="28809"/>
            </a:srgbClr>
          </a:solidFill>
          <a:ln w="12700">
            <a:miter lim="400000"/>
          </a:ln>
        </p:spPr>
        <p:txBody>
          <a:bodyPr lIns="50800" tIns="50800" rIns="50800" bIns="50800" anchor="ctr"/>
          <a:lstStyle/>
          <a:p>
            <a:pPr>
              <a:defRPr sz="2400">
                <a:solidFill>
                  <a:srgbClr val="DCDEE0"/>
                </a:solidFill>
              </a:defRPr>
            </a:pPr>
            <a:endParaRPr/>
          </a:p>
        </p:txBody>
      </p:sp>
      <p:sp>
        <p:nvSpPr>
          <p:cNvPr id="265" name="What are we visualising?"/>
          <p:cNvSpPr txBox="1"/>
          <p:nvPr/>
        </p:nvSpPr>
        <p:spPr>
          <a:xfrm>
            <a:off x="541801" y="945117"/>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E74C3C"/>
                </a:solidFill>
                <a:latin typeface="Helvetica"/>
                <a:ea typeface="Helvetica"/>
                <a:cs typeface="Helvetica"/>
                <a:sym typeface="Helvetica"/>
              </a:defRPr>
            </a:lvl1pPr>
          </a:lstStyle>
          <a:p>
            <a:r>
              <a:t>What are we visualising?</a:t>
            </a:r>
          </a:p>
        </p:txBody>
      </p:sp>
      <p:sp>
        <p:nvSpPr>
          <p:cNvPr id="266" name="Why are we visualising it?"/>
          <p:cNvSpPr txBox="1"/>
          <p:nvPr/>
        </p:nvSpPr>
        <p:spPr>
          <a:xfrm>
            <a:off x="4972937" y="1037364"/>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F1C40F"/>
                </a:solidFill>
                <a:latin typeface="Helvetica"/>
                <a:ea typeface="Helvetica"/>
                <a:cs typeface="Helvetica"/>
                <a:sym typeface="Helvetica"/>
              </a:defRPr>
            </a:lvl1pPr>
          </a:lstStyle>
          <a:p>
            <a:r>
              <a:t>Why are we visualising it?</a:t>
            </a:r>
          </a:p>
        </p:txBody>
      </p:sp>
      <p:sp>
        <p:nvSpPr>
          <p:cNvPr id="267" name="How can we visualise?"/>
          <p:cNvSpPr txBox="1"/>
          <p:nvPr/>
        </p:nvSpPr>
        <p:spPr>
          <a:xfrm>
            <a:off x="8880081" y="1037364"/>
            <a:ext cx="3691115"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1ABC9C"/>
                </a:solidFill>
                <a:latin typeface="Helvetica"/>
                <a:ea typeface="Helvetica"/>
                <a:cs typeface="Helvetica"/>
                <a:sym typeface="Helvetica"/>
              </a:defRPr>
            </a:lvl1pPr>
          </a:lstStyle>
          <a:p>
            <a:r>
              <a:t>How can we visualise? </a:t>
            </a:r>
          </a:p>
        </p:txBody>
      </p:sp>
      <p:sp>
        <p:nvSpPr>
          <p:cNvPr id="268" name="Major data types &amp; classifications of them"/>
          <p:cNvSpPr txBox="1"/>
          <p:nvPr/>
        </p:nvSpPr>
        <p:spPr>
          <a:xfrm>
            <a:off x="544606" y="3573384"/>
            <a:ext cx="3692777"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800">
                <a:solidFill>
                  <a:srgbClr val="53585F"/>
                </a:solidFill>
                <a:latin typeface="Helvetica"/>
                <a:ea typeface="Helvetica"/>
                <a:cs typeface="Helvetica"/>
                <a:sym typeface="Helvetica"/>
              </a:defRPr>
            </a:lvl1pPr>
          </a:lstStyle>
          <a:p>
            <a:r>
              <a:t>Major data types &amp; classifications of them</a:t>
            </a:r>
          </a:p>
        </p:txBody>
      </p:sp>
      <p:sp>
        <p:nvSpPr>
          <p:cNvPr id="269" name="What is the need for this visualization?…"/>
          <p:cNvSpPr txBox="1"/>
          <p:nvPr/>
        </p:nvSpPr>
        <p:spPr>
          <a:xfrm>
            <a:off x="4953401" y="3829212"/>
            <a:ext cx="3357936" cy="3429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What is the need for this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Why do the users need this, and what do they need to be able to do with it?</a:t>
            </a:r>
          </a:p>
        </p:txBody>
      </p:sp>
      <p:sp>
        <p:nvSpPr>
          <p:cNvPr id="270" name="How can we visualize?…"/>
          <p:cNvSpPr txBox="1"/>
          <p:nvPr/>
        </p:nvSpPr>
        <p:spPr>
          <a:xfrm>
            <a:off x="9027355" y="3460912"/>
            <a:ext cx="3396567" cy="416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How can we visualize? </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The components of a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Good and bad practices.</a:t>
            </a:r>
          </a:p>
        </p:txBody>
      </p:sp>
      <p:sp>
        <p:nvSpPr>
          <p:cNvPr id="271"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21</a:t>
            </a:fld>
            <a:endParaRP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Rectangle"/>
          <p:cNvSpPr/>
          <p:nvPr/>
        </p:nvSpPr>
        <p:spPr>
          <a:xfrm>
            <a:off x="-687228" y="-22901"/>
            <a:ext cx="7330297" cy="9927320"/>
          </a:xfrm>
          <a:prstGeom prst="rect">
            <a:avLst/>
          </a:prstGeom>
          <a:solidFill>
            <a:srgbClr val="14A085">
              <a:alpha val="23860"/>
            </a:srgbClr>
          </a:solidFill>
          <a:ln w="12700">
            <a:miter lim="400000"/>
          </a:ln>
        </p:spPr>
        <p:txBody>
          <a:bodyPr lIns="50800" tIns="50800" rIns="50800" bIns="50800" anchor="ctr"/>
          <a:lstStyle/>
          <a:p>
            <a:pPr>
              <a:defRPr sz="2400">
                <a:solidFill>
                  <a:srgbClr val="FFFFFF"/>
                </a:solidFill>
              </a:defRPr>
            </a:pPr>
            <a:endParaRPr/>
          </a:p>
        </p:txBody>
      </p:sp>
      <p:pic>
        <p:nvPicPr>
          <p:cNvPr id="274" name="Image" descr="Image"/>
          <p:cNvPicPr>
            <a:picLocks noChangeAspect="1"/>
          </p:cNvPicPr>
          <p:nvPr/>
        </p:nvPicPr>
        <p:blipFill>
          <a:blip r:embed="rId2"/>
          <a:srcRect t="5707"/>
          <a:stretch>
            <a:fillRect/>
          </a:stretch>
        </p:blipFill>
        <p:spPr>
          <a:xfrm>
            <a:off x="-28575" y="1565671"/>
            <a:ext cx="13036566" cy="6622430"/>
          </a:xfrm>
          <a:prstGeom prst="rect">
            <a:avLst/>
          </a:prstGeom>
          <a:ln w="12700">
            <a:miter lim="400000"/>
          </a:ln>
        </p:spPr>
      </p:pic>
      <p:sp>
        <p:nvSpPr>
          <p:cNvPr id="275" name="How can you encode information optimally?"/>
          <p:cNvSpPr txBox="1">
            <a:spLocks noGrp="1"/>
          </p:cNvSpPr>
          <p:nvPr>
            <p:ph type="title"/>
          </p:nvPr>
        </p:nvSpPr>
        <p:spPr>
          <a:xfrm>
            <a:off x="410571" y="190500"/>
            <a:ext cx="14016629" cy="1054100"/>
          </a:xfrm>
          <a:prstGeom prst="rect">
            <a:avLst/>
          </a:prstGeom>
        </p:spPr>
        <p:txBody>
          <a:bodyPr lIns="38100" tIns="38100" rIns="38100" bIns="38100">
            <a:noAutofit/>
          </a:bodyPr>
          <a:lstStyle>
            <a:lvl1pPr algn="l" defTabSz="1219200">
              <a:defRPr sz="4000">
                <a:solidFill>
                  <a:srgbClr val="14A085"/>
                </a:solidFill>
                <a:uFill>
                  <a:solidFill>
                    <a:srgbClr val="011993"/>
                  </a:solidFill>
                </a:uFill>
                <a:latin typeface="Helvetica"/>
                <a:ea typeface="Helvetica"/>
                <a:cs typeface="Helvetica"/>
                <a:sym typeface="Helvetica"/>
              </a:defRPr>
            </a:lvl1pPr>
          </a:lstStyle>
          <a:p>
            <a:r>
              <a:t>How can you encode information optimally?</a:t>
            </a:r>
          </a:p>
        </p:txBody>
      </p:sp>
      <p:sp>
        <p:nvSpPr>
          <p:cNvPr id="27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22</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3" presetClass="entr" presetSubtype="16" fill="hold" grpId="1" nodeType="clickEffect">
                                  <p:stCondLst>
                                    <p:cond delay="0"/>
                                  </p:stCondLst>
                                  <p:iterate>
                                    <p:tmAbs val="0"/>
                                  </p:iterate>
                                  <p:childTnLst>
                                    <p:set>
                                      <p:cBhvr>
                                        <p:cTn id="6" fill="hold"/>
                                        <p:tgtEl>
                                          <p:spTgt spid="273"/>
                                        </p:tgtEl>
                                        <p:attrNameLst>
                                          <p:attrName>style.visibility</p:attrName>
                                        </p:attrNameLst>
                                      </p:cBhvr>
                                      <p:to>
                                        <p:strVal val="visible"/>
                                      </p:to>
                                    </p:set>
                                    <p:anim calcmode="lin" valueType="num">
                                      <p:cBhvr>
                                        <p:cTn id="7" dur="1500" fill="hold"/>
                                        <p:tgtEl>
                                          <p:spTgt spid="273"/>
                                        </p:tgtEl>
                                        <p:attrNameLst>
                                          <p:attrName>ppt_w</p:attrName>
                                        </p:attrNameLst>
                                      </p:cBhvr>
                                      <p:tavLst>
                                        <p:tav tm="0">
                                          <p:val>
                                            <p:fltVal val="0"/>
                                          </p:val>
                                        </p:tav>
                                        <p:tav tm="100000">
                                          <p:val>
                                            <p:strVal val="#ppt_w"/>
                                          </p:val>
                                        </p:tav>
                                      </p:tavLst>
                                    </p:anim>
                                    <p:anim calcmode="lin" valueType="num">
                                      <p:cBhvr>
                                        <p:cTn id="8" dur="1500" fill="hold"/>
                                        <p:tgtEl>
                                          <p:spTgt spid="27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3" grpId="1" animBg="1" advAuto="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 name="If we don’t follow grammatical rules or spell correctly, the meaning of text can be lost.…"/>
          <p:cNvSpPr txBox="1">
            <a:spLocks noGrp="1"/>
          </p:cNvSpPr>
          <p:nvPr>
            <p:ph type="title"/>
          </p:nvPr>
        </p:nvSpPr>
        <p:spPr>
          <a:xfrm>
            <a:off x="487959" y="1291042"/>
            <a:ext cx="11532570" cy="7367173"/>
          </a:xfrm>
          <a:prstGeom prst="rect">
            <a:avLst/>
          </a:prstGeom>
        </p:spPr>
        <p:txBody>
          <a:bodyPr lIns="38100" tIns="38100" rIns="38100" bIns="38100"/>
          <a:lstStyle/>
          <a:p>
            <a:pPr algn="l" defTabSz="1219200">
              <a:defRPr sz="3000">
                <a:solidFill>
                  <a:srgbClr val="53585F"/>
                </a:solidFill>
                <a:uFill>
                  <a:solidFill>
                    <a:srgbClr val="011993"/>
                  </a:solidFill>
                </a:uFill>
                <a:latin typeface="Helvetica"/>
                <a:ea typeface="Helvetica"/>
                <a:cs typeface="Helvetica"/>
                <a:sym typeface="Helvetica"/>
              </a:defRPr>
            </a:pPr>
            <a:r>
              <a:t>If we don’t follow grammatical rules or spell correctly, the meaning of text can be lost.</a:t>
            </a: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endParaRPr/>
          </a:p>
          <a:p>
            <a:pPr algn="l" defTabSz="1219200">
              <a:defRPr sz="3000">
                <a:solidFill>
                  <a:srgbClr val="53585F"/>
                </a:solidFill>
                <a:uFill>
                  <a:solidFill>
                    <a:srgbClr val="011993"/>
                  </a:solidFill>
                </a:uFill>
                <a:latin typeface="Helvetica"/>
                <a:ea typeface="Helvetica"/>
                <a:cs typeface="Helvetica"/>
                <a:sym typeface="Helvetica"/>
              </a:defRPr>
            </a:pPr>
            <a:r>
              <a:t>The same applies for visualisations. We can compose visualisations using a vocabulary (shapes, colour, texture,…), and a grammar. If we learn these, we can do better when it comes to communicating visually.</a:t>
            </a:r>
          </a:p>
        </p:txBody>
      </p:sp>
      <p:pic>
        <p:nvPicPr>
          <p:cNvPr id="279" name="Image" descr="Image"/>
          <p:cNvPicPr>
            <a:picLocks noChangeAspect="1"/>
          </p:cNvPicPr>
          <p:nvPr/>
        </p:nvPicPr>
        <p:blipFill>
          <a:blip r:embed="rId2"/>
          <a:stretch>
            <a:fillRect/>
          </a:stretch>
        </p:blipFill>
        <p:spPr>
          <a:xfrm>
            <a:off x="353495" y="3235265"/>
            <a:ext cx="11801498" cy="2667459"/>
          </a:xfrm>
          <a:prstGeom prst="rect">
            <a:avLst/>
          </a:prstGeom>
          <a:ln w="12700">
            <a:miter lim="400000"/>
          </a:ln>
        </p:spPr>
      </p:pic>
      <p:sp>
        <p:nvSpPr>
          <p:cNvPr id="280" name="How can you encode information optimally?"/>
          <p:cNvSpPr txBox="1"/>
          <p:nvPr/>
        </p:nvSpPr>
        <p:spPr>
          <a:xfrm>
            <a:off x="410571" y="190500"/>
            <a:ext cx="14016629" cy="10541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4000">
                <a:solidFill>
                  <a:srgbClr val="14A085"/>
                </a:solidFill>
                <a:uFill>
                  <a:solidFill>
                    <a:srgbClr val="011993"/>
                  </a:solidFill>
                </a:uFill>
                <a:latin typeface="Helvetica"/>
                <a:ea typeface="Helvetica"/>
                <a:cs typeface="Helvetica"/>
                <a:sym typeface="Helvetica"/>
              </a:defRPr>
            </a:lvl1pPr>
          </a:lstStyle>
          <a:p>
            <a:r>
              <a:t>How can you encode information optimally?</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 name="The importance of the error perceived in a visualisation must always be balanced with purpose. Sometimes we don’t need to read off exact values, and perceptual strangeness doesn’t really matter - but sometimes it does."/>
          <p:cNvSpPr txBox="1"/>
          <p:nvPr/>
        </p:nvSpPr>
        <p:spPr>
          <a:xfrm>
            <a:off x="642086" y="2165501"/>
            <a:ext cx="11585251" cy="1701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lvl1pPr algn="l">
              <a:defRPr sz="2400">
                <a:solidFill>
                  <a:srgbClr val="333333"/>
                </a:solidFill>
                <a:latin typeface="Roboto Regular"/>
                <a:ea typeface="Roboto Regular"/>
                <a:cs typeface="Roboto Regular"/>
                <a:sym typeface="Roboto Regular"/>
              </a:defRPr>
            </a:lvl1pPr>
          </a:lstStyle>
          <a:p>
            <a:r>
              <a:t>The importance of the error perceived in a visualisation must always be balanced with purpose. Sometimes we don’t need to read off exact values, and perceptual strangeness doesn’t really matter - but sometimes it does.</a:t>
            </a:r>
          </a:p>
        </p:txBody>
      </p:sp>
      <p:sp>
        <p:nvSpPr>
          <p:cNvPr id="283" name="x16I52lOIU0"/>
          <p:cNvSpPr txBox="1"/>
          <p:nvPr/>
        </p:nvSpPr>
        <p:spPr>
          <a:xfrm>
            <a:off x="925898" y="4393128"/>
            <a:ext cx="2785046" cy="914401"/>
          </a:xfrm>
          <a:prstGeom prst="rect">
            <a:avLst/>
          </a:prstGeom>
          <a:solidFill>
            <a:srgbClr val="E7E7E7"/>
          </a:solidFill>
          <a:ln w="254000">
            <a:solidFill>
              <a:srgbClr val="E7E7E7"/>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defRPr sz="3500">
                <a:solidFill>
                  <a:srgbClr val="5E5E5E"/>
                </a:solidFill>
                <a:latin typeface="Roboto Regular"/>
                <a:ea typeface="Roboto Regular"/>
                <a:cs typeface="Roboto Regular"/>
                <a:sym typeface="Roboto Regular"/>
              </a:defRPr>
            </a:lvl1pPr>
          </a:lstStyle>
          <a:p>
            <a:r>
              <a:t>x16I52lOIU0</a:t>
            </a:r>
          </a:p>
        </p:txBody>
      </p:sp>
      <p:sp>
        <p:nvSpPr>
          <p:cNvPr id="284" name="If this is my password, fine."/>
          <p:cNvSpPr txBox="1"/>
          <p:nvPr/>
        </p:nvSpPr>
        <p:spPr>
          <a:xfrm>
            <a:off x="701054" y="5833354"/>
            <a:ext cx="3826273" cy="482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lgn="l">
              <a:defRPr sz="2400">
                <a:solidFill>
                  <a:srgbClr val="333333"/>
                </a:solidFill>
                <a:latin typeface="Roboto Regular"/>
                <a:ea typeface="Roboto Regular"/>
                <a:cs typeface="Roboto Regular"/>
                <a:sym typeface="Roboto Regular"/>
              </a:defRPr>
            </a:lvl1pPr>
          </a:lstStyle>
          <a:p>
            <a:r>
              <a:t>If this is my password, fine.</a:t>
            </a:r>
          </a:p>
        </p:txBody>
      </p:sp>
      <p:sp>
        <p:nvSpPr>
          <p:cNvPr id="285" name="If it’s a wifi password for a coffee shop, maybe not.…"/>
          <p:cNvSpPr txBox="1"/>
          <p:nvPr/>
        </p:nvSpPr>
        <p:spPr>
          <a:xfrm>
            <a:off x="688229" y="6567875"/>
            <a:ext cx="11160917" cy="2514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spAutoFit/>
          </a:bodyPr>
          <a:lstStyle/>
          <a:p>
            <a:pPr algn="l">
              <a:defRPr sz="2400">
                <a:solidFill>
                  <a:srgbClr val="333333"/>
                </a:solidFill>
                <a:latin typeface="Roboto Regular"/>
                <a:ea typeface="Roboto Regular"/>
                <a:cs typeface="Roboto Regular"/>
                <a:sym typeface="Roboto Regular"/>
              </a:defRPr>
            </a:pPr>
            <a:r>
              <a:t>If it’s a wifi password for a coffee shop, maybe not. </a:t>
            </a:r>
          </a:p>
          <a:p>
            <a:pPr algn="l">
              <a:defRPr sz="2400">
                <a:solidFill>
                  <a:srgbClr val="333333"/>
                </a:solidFill>
                <a:latin typeface="Roboto Regular"/>
                <a:ea typeface="Roboto Regular"/>
                <a:cs typeface="Roboto Regular"/>
                <a:sym typeface="Roboto Regular"/>
              </a:defRPr>
            </a:pPr>
            <a:endParaRPr/>
          </a:p>
          <a:p>
            <a:pPr algn="l">
              <a:defRPr sz="2400">
                <a:solidFill>
                  <a:srgbClr val="333333"/>
                </a:solidFill>
                <a:latin typeface="Roboto Regular"/>
                <a:ea typeface="Roboto Regular"/>
                <a:cs typeface="Roboto Regular"/>
                <a:sym typeface="Roboto Regular"/>
              </a:defRPr>
            </a:pPr>
            <a:r>
              <a:t>There is confusion between the upper case i and the lower case L. </a:t>
            </a:r>
          </a:p>
          <a:p>
            <a:pPr algn="l">
              <a:defRPr sz="2400">
                <a:solidFill>
                  <a:srgbClr val="333333"/>
                </a:solidFill>
                <a:latin typeface="Roboto Regular"/>
                <a:ea typeface="Roboto Regular"/>
                <a:cs typeface="Roboto Regular"/>
                <a:sym typeface="Roboto Regular"/>
              </a:defRPr>
            </a:pPr>
            <a:endParaRPr/>
          </a:p>
          <a:p>
            <a:pPr algn="l">
              <a:defRPr sz="2400">
                <a:solidFill>
                  <a:srgbClr val="333333"/>
                </a:solidFill>
                <a:latin typeface="Roboto Regular"/>
                <a:ea typeface="Roboto Regular"/>
                <a:cs typeface="Roboto Regular"/>
                <a:sym typeface="Roboto Regular"/>
              </a:defRPr>
            </a:pPr>
            <a:r>
              <a:t>The distance between the characters can cause error in interpretation, causing frustration for users, and in this case, unhappy coffee shop customers.</a:t>
            </a:r>
          </a:p>
        </p:txBody>
      </p:sp>
      <p:sp>
        <p:nvSpPr>
          <p:cNvPr id="286" name="x16I52lOIU0"/>
          <p:cNvSpPr txBox="1"/>
          <p:nvPr/>
        </p:nvSpPr>
        <p:spPr>
          <a:xfrm>
            <a:off x="6366372" y="4444999"/>
            <a:ext cx="3277079" cy="863601"/>
          </a:xfrm>
          <a:prstGeom prst="rect">
            <a:avLst/>
          </a:prstGeom>
          <a:solidFill>
            <a:srgbClr val="E7E7E7"/>
          </a:solidFill>
          <a:ln w="254000">
            <a:solidFill>
              <a:srgbClr val="E7E7E7"/>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defRPr sz="3500">
                <a:solidFill>
                  <a:srgbClr val="5E5E5E"/>
                </a:solidFill>
                <a:latin typeface="Courier"/>
                <a:ea typeface="Courier"/>
                <a:cs typeface="Courier"/>
                <a:sym typeface="Courier"/>
              </a:defRPr>
            </a:lvl1pPr>
          </a:lstStyle>
          <a:p>
            <a:r>
              <a:t>x16I52lOIU0</a:t>
            </a:r>
          </a:p>
        </p:txBody>
      </p:sp>
      <p:sp>
        <p:nvSpPr>
          <p:cNvPr id="287" name="Roboto Font"/>
          <p:cNvSpPr txBox="1"/>
          <p:nvPr/>
        </p:nvSpPr>
        <p:spPr>
          <a:xfrm>
            <a:off x="827858" y="3809919"/>
            <a:ext cx="1749934" cy="41099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defRPr sz="2200" b="1">
                <a:latin typeface="Helvetica Neue"/>
                <a:ea typeface="Helvetica Neue"/>
                <a:cs typeface="Helvetica Neue"/>
                <a:sym typeface="Helvetica Neue"/>
              </a:defRPr>
            </a:lvl1pPr>
          </a:lstStyle>
          <a:p>
            <a:r>
              <a:t>Roboto Font</a:t>
            </a:r>
          </a:p>
        </p:txBody>
      </p:sp>
      <p:sp>
        <p:nvSpPr>
          <p:cNvPr id="288" name="Courier Font"/>
          <p:cNvSpPr txBox="1"/>
          <p:nvPr/>
        </p:nvSpPr>
        <p:spPr>
          <a:xfrm>
            <a:off x="6294656" y="3814514"/>
            <a:ext cx="2100908" cy="406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38100" tIns="38100" rIns="38100" bIns="38100" anchor="ctr">
            <a:spAutoFit/>
          </a:bodyPr>
          <a:lstStyle>
            <a:lvl1pPr>
              <a:defRPr sz="2200" b="1">
                <a:latin typeface="Courier"/>
                <a:ea typeface="Courier"/>
                <a:cs typeface="Courier"/>
                <a:sym typeface="Courier"/>
              </a:defRPr>
            </a:lvl1pPr>
          </a:lstStyle>
          <a:p>
            <a:r>
              <a:t>Courier Font</a:t>
            </a:r>
          </a:p>
        </p:txBody>
      </p:sp>
      <p:sp>
        <p:nvSpPr>
          <p:cNvPr id="289" name="How can you encode information optimally?"/>
          <p:cNvSpPr txBox="1">
            <a:spLocks noGrp="1"/>
          </p:cNvSpPr>
          <p:nvPr>
            <p:ph type="title"/>
          </p:nvPr>
        </p:nvSpPr>
        <p:spPr>
          <a:xfrm>
            <a:off x="410571" y="190500"/>
            <a:ext cx="14016629" cy="1054100"/>
          </a:xfrm>
          <a:prstGeom prst="rect">
            <a:avLst/>
          </a:prstGeom>
        </p:spPr>
        <p:txBody>
          <a:bodyPr lIns="38100" tIns="38100" rIns="38100" bIns="38100">
            <a:noAutofit/>
          </a:bodyPr>
          <a:lstStyle>
            <a:lvl1pPr algn="l" defTabSz="1219200">
              <a:defRPr sz="4000">
                <a:solidFill>
                  <a:srgbClr val="14A085"/>
                </a:solidFill>
                <a:uFill>
                  <a:solidFill>
                    <a:srgbClr val="011993"/>
                  </a:solidFill>
                </a:uFill>
                <a:latin typeface="Helvetica"/>
                <a:ea typeface="Helvetica"/>
                <a:cs typeface="Helvetica"/>
                <a:sym typeface="Helvetica"/>
              </a:defRPr>
            </a:lvl1pPr>
          </a:lstStyle>
          <a:p>
            <a:r>
              <a:t>How can you encode information optimally?</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2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 grpId="1"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Graphs are like jokes.…"/>
          <p:cNvSpPr txBox="1">
            <a:spLocks noGrp="1"/>
          </p:cNvSpPr>
          <p:nvPr>
            <p:ph type="title"/>
          </p:nvPr>
        </p:nvSpPr>
        <p:spPr>
          <a:xfrm>
            <a:off x="879868" y="3419462"/>
            <a:ext cx="13483832" cy="1534202"/>
          </a:xfrm>
          <a:prstGeom prst="rect">
            <a:avLst/>
          </a:prstGeom>
        </p:spPr>
        <p:txBody>
          <a:bodyPr lIns="38100" tIns="38100" rIns="38100" bIns="38100">
            <a:noAutofit/>
          </a:bodyPr>
          <a:lstStyle/>
          <a:p>
            <a:pPr algn="l" defTabSz="1219200">
              <a:defRPr sz="3200">
                <a:solidFill>
                  <a:srgbClr val="14A085"/>
                </a:solidFill>
                <a:uFill>
                  <a:solidFill>
                    <a:srgbClr val="011993"/>
                  </a:solidFill>
                </a:uFill>
                <a:latin typeface="Helvetica"/>
                <a:ea typeface="Helvetica"/>
                <a:cs typeface="Helvetica"/>
                <a:sym typeface="Helvetica"/>
              </a:defRPr>
            </a:pPr>
            <a:r>
              <a:t>Graphs are like jokes. </a:t>
            </a:r>
          </a:p>
          <a:p>
            <a:pPr algn="l" defTabSz="1219200">
              <a:defRPr sz="3200">
                <a:solidFill>
                  <a:srgbClr val="14A085"/>
                </a:solidFill>
                <a:uFill>
                  <a:solidFill>
                    <a:srgbClr val="011993"/>
                  </a:solidFill>
                </a:uFill>
                <a:latin typeface="Helvetica"/>
                <a:ea typeface="Helvetica"/>
                <a:cs typeface="Helvetica"/>
                <a:sym typeface="Helvetica"/>
              </a:defRPr>
            </a:pPr>
            <a:r>
              <a:t>If you have to explain them, they didn’t work.</a:t>
            </a:r>
          </a:p>
        </p:txBody>
      </p:sp>
      <p:sp>
        <p:nvSpPr>
          <p:cNvPr id="292" name="Anon."/>
          <p:cNvSpPr txBox="1"/>
          <p:nvPr/>
        </p:nvSpPr>
        <p:spPr>
          <a:xfrm>
            <a:off x="889438" y="4799936"/>
            <a:ext cx="5387858" cy="6055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solidFill>
                  <a:srgbClr val="A6AAA9"/>
                </a:solidFill>
                <a:uFill>
                  <a:solidFill>
                    <a:srgbClr val="011993"/>
                  </a:solidFill>
                </a:uFill>
                <a:latin typeface="Helvetica"/>
                <a:ea typeface="Helvetica"/>
                <a:cs typeface="Helvetica"/>
                <a:sym typeface="Helvetica"/>
              </a:defRPr>
            </a:lvl1pPr>
          </a:lstStyle>
          <a:p>
            <a:r>
              <a:t>Anon.</a:t>
            </a:r>
          </a:p>
        </p:txBody>
      </p:sp>
      <p:sp>
        <p:nvSpPr>
          <p:cNvPr id="293" name="How can you encode information optimally?"/>
          <p:cNvSpPr txBox="1"/>
          <p:nvPr/>
        </p:nvSpPr>
        <p:spPr>
          <a:xfrm>
            <a:off x="796591" y="9110321"/>
            <a:ext cx="14016630" cy="6055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1700">
                <a:solidFill>
                  <a:srgbClr val="14A085"/>
                </a:solidFill>
                <a:uFill>
                  <a:solidFill>
                    <a:srgbClr val="011993"/>
                  </a:solidFill>
                </a:uFill>
                <a:latin typeface="Helvetica"/>
                <a:ea typeface="Helvetica"/>
                <a:cs typeface="Helvetica"/>
                <a:sym typeface="Helvetica"/>
              </a:defRPr>
            </a:lvl1pPr>
          </a:lstStyle>
          <a:p>
            <a:r>
              <a:t>How can you encode information optimally?</a:t>
            </a:r>
          </a:p>
        </p:txBody>
      </p:sp>
      <p:sp>
        <p:nvSpPr>
          <p:cNvPr id="294" name="Slide Number"/>
          <p:cNvSpPr txBox="1">
            <a:spLocks noGrp="1"/>
          </p:cNvSpPr>
          <p:nvPr>
            <p:ph type="sldNum" sz="quarter" idx="4294967295"/>
          </p:nvPr>
        </p:nvSpPr>
        <p:spPr>
          <a:xfrm>
            <a:off x="12336433" y="9222584"/>
            <a:ext cx="36857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defRPr>
            </a:lvl1pPr>
          </a:lstStyle>
          <a:p>
            <a:fld id="{86CB4B4D-7CA3-9044-876B-883B54F8677D}" type="slidenum">
              <a:t>25</a:t>
            </a:fld>
            <a:endParaRP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 name="Image" descr="Image"/>
          <p:cNvPicPr>
            <a:picLocks noChangeAspect="1"/>
          </p:cNvPicPr>
          <p:nvPr/>
        </p:nvPicPr>
        <p:blipFill>
          <a:blip r:embed="rId2"/>
          <a:stretch>
            <a:fillRect/>
          </a:stretch>
        </p:blipFill>
        <p:spPr>
          <a:xfrm>
            <a:off x="1330024" y="768736"/>
            <a:ext cx="10344752" cy="870029"/>
          </a:xfrm>
          <a:prstGeom prst="rect">
            <a:avLst/>
          </a:prstGeom>
          <a:ln w="12700">
            <a:miter lim="400000"/>
          </a:ln>
        </p:spPr>
      </p:pic>
      <p:pic>
        <p:nvPicPr>
          <p:cNvPr id="297" name="Image" descr="Image"/>
          <p:cNvPicPr>
            <a:picLocks noChangeAspect="1"/>
          </p:cNvPicPr>
          <p:nvPr/>
        </p:nvPicPr>
        <p:blipFill>
          <a:blip r:embed="rId3"/>
          <a:stretch>
            <a:fillRect/>
          </a:stretch>
        </p:blipFill>
        <p:spPr>
          <a:xfrm>
            <a:off x="264091" y="2423477"/>
            <a:ext cx="5935913" cy="1502066"/>
          </a:xfrm>
          <a:prstGeom prst="rect">
            <a:avLst/>
          </a:prstGeom>
          <a:ln w="12700">
            <a:miter lim="400000"/>
          </a:ln>
        </p:spPr>
      </p:pic>
      <p:pic>
        <p:nvPicPr>
          <p:cNvPr id="298" name="Image" descr="Image"/>
          <p:cNvPicPr>
            <a:picLocks noChangeAspect="1"/>
          </p:cNvPicPr>
          <p:nvPr/>
        </p:nvPicPr>
        <p:blipFill>
          <a:blip r:embed="rId4"/>
          <a:stretch>
            <a:fillRect/>
          </a:stretch>
        </p:blipFill>
        <p:spPr>
          <a:xfrm>
            <a:off x="6500798" y="2385377"/>
            <a:ext cx="6135744" cy="1502066"/>
          </a:xfrm>
          <a:prstGeom prst="rect">
            <a:avLst/>
          </a:prstGeom>
          <a:ln w="12700">
            <a:miter lim="400000"/>
          </a:ln>
        </p:spPr>
      </p:pic>
      <p:pic>
        <p:nvPicPr>
          <p:cNvPr id="299" name="Image" descr="Image"/>
          <p:cNvPicPr>
            <a:picLocks noChangeAspect="1"/>
          </p:cNvPicPr>
          <p:nvPr/>
        </p:nvPicPr>
        <p:blipFill>
          <a:blip r:embed="rId5"/>
          <a:stretch>
            <a:fillRect/>
          </a:stretch>
        </p:blipFill>
        <p:spPr>
          <a:xfrm>
            <a:off x="268344" y="4588102"/>
            <a:ext cx="5927408" cy="1451065"/>
          </a:xfrm>
          <a:prstGeom prst="rect">
            <a:avLst/>
          </a:prstGeom>
          <a:ln w="12700">
            <a:miter lim="400000"/>
          </a:ln>
        </p:spPr>
      </p:pic>
      <p:pic>
        <p:nvPicPr>
          <p:cNvPr id="300" name="Image" descr="Image"/>
          <p:cNvPicPr>
            <a:picLocks noChangeAspect="1"/>
          </p:cNvPicPr>
          <p:nvPr/>
        </p:nvPicPr>
        <p:blipFill>
          <a:blip r:embed="rId6"/>
          <a:stretch>
            <a:fillRect/>
          </a:stretch>
        </p:blipFill>
        <p:spPr>
          <a:xfrm>
            <a:off x="511508" y="6729085"/>
            <a:ext cx="5784478" cy="623692"/>
          </a:xfrm>
          <a:prstGeom prst="rect">
            <a:avLst/>
          </a:prstGeom>
          <a:ln w="12700">
            <a:miter lim="400000"/>
          </a:ln>
        </p:spPr>
      </p:pic>
      <p:pic>
        <p:nvPicPr>
          <p:cNvPr id="301" name="Image" descr="Image"/>
          <p:cNvPicPr>
            <a:picLocks noChangeAspect="1"/>
          </p:cNvPicPr>
          <p:nvPr/>
        </p:nvPicPr>
        <p:blipFill>
          <a:blip r:embed="rId7"/>
          <a:stretch>
            <a:fillRect/>
          </a:stretch>
        </p:blipFill>
        <p:spPr>
          <a:xfrm>
            <a:off x="6818052" y="6784271"/>
            <a:ext cx="5784478" cy="569117"/>
          </a:xfrm>
          <a:prstGeom prst="rect">
            <a:avLst/>
          </a:prstGeom>
          <a:ln w="12700">
            <a:miter lim="400000"/>
          </a:ln>
        </p:spPr>
      </p:pic>
      <p:pic>
        <p:nvPicPr>
          <p:cNvPr id="302" name="Image" descr="Image"/>
          <p:cNvPicPr>
            <a:picLocks noChangeAspect="1"/>
          </p:cNvPicPr>
          <p:nvPr/>
        </p:nvPicPr>
        <p:blipFill>
          <a:blip r:embed="rId8"/>
          <a:stretch>
            <a:fillRect/>
          </a:stretch>
        </p:blipFill>
        <p:spPr>
          <a:xfrm>
            <a:off x="511508" y="8147315"/>
            <a:ext cx="5784478" cy="623692"/>
          </a:xfrm>
          <a:prstGeom prst="rect">
            <a:avLst/>
          </a:prstGeom>
          <a:ln w="12700">
            <a:miter lim="400000"/>
          </a:ln>
        </p:spPr>
      </p:pic>
      <p:sp>
        <p:nvSpPr>
          <p:cNvPr id="303" name="Scatter"/>
          <p:cNvSpPr txBox="1"/>
          <p:nvPr/>
        </p:nvSpPr>
        <p:spPr>
          <a:xfrm>
            <a:off x="5312901" y="2149753"/>
            <a:ext cx="760215"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Scatter</a:t>
            </a:r>
          </a:p>
        </p:txBody>
      </p:sp>
      <p:sp>
        <p:nvSpPr>
          <p:cNvPr id="304" name="Line"/>
          <p:cNvSpPr txBox="1"/>
          <p:nvPr/>
        </p:nvSpPr>
        <p:spPr>
          <a:xfrm>
            <a:off x="12055688" y="2149753"/>
            <a:ext cx="505905"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Line</a:t>
            </a:r>
          </a:p>
        </p:txBody>
      </p:sp>
      <p:sp>
        <p:nvSpPr>
          <p:cNvPr id="305" name="Histogram"/>
          <p:cNvSpPr txBox="1"/>
          <p:nvPr/>
        </p:nvSpPr>
        <p:spPr>
          <a:xfrm>
            <a:off x="5047304" y="4335479"/>
            <a:ext cx="1056383"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Histogram</a:t>
            </a:r>
          </a:p>
        </p:txBody>
      </p:sp>
      <p:sp>
        <p:nvSpPr>
          <p:cNvPr id="306" name="Area"/>
          <p:cNvSpPr txBox="1"/>
          <p:nvPr/>
        </p:nvSpPr>
        <p:spPr>
          <a:xfrm>
            <a:off x="12039689" y="4335479"/>
            <a:ext cx="537903"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Area</a:t>
            </a:r>
          </a:p>
        </p:txBody>
      </p:sp>
      <p:sp>
        <p:nvSpPr>
          <p:cNvPr id="307" name="Size"/>
          <p:cNvSpPr txBox="1"/>
          <p:nvPr/>
        </p:nvSpPr>
        <p:spPr>
          <a:xfrm>
            <a:off x="5693349" y="6312293"/>
            <a:ext cx="495487"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Size</a:t>
            </a:r>
          </a:p>
        </p:txBody>
      </p:sp>
      <p:sp>
        <p:nvSpPr>
          <p:cNvPr id="308" name="Saturation"/>
          <p:cNvSpPr txBox="1"/>
          <p:nvPr/>
        </p:nvSpPr>
        <p:spPr>
          <a:xfrm>
            <a:off x="11532411" y="6312293"/>
            <a:ext cx="1056290"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Saturation</a:t>
            </a:r>
          </a:p>
        </p:txBody>
      </p:sp>
      <p:sp>
        <p:nvSpPr>
          <p:cNvPr id="309" name="Size &amp; Saturation"/>
          <p:cNvSpPr txBox="1"/>
          <p:nvPr/>
        </p:nvSpPr>
        <p:spPr>
          <a:xfrm>
            <a:off x="4565303" y="7638601"/>
            <a:ext cx="1680903"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Size &amp; Saturation</a:t>
            </a:r>
          </a:p>
        </p:txBody>
      </p:sp>
      <p:pic>
        <p:nvPicPr>
          <p:cNvPr id="310" name="Image" descr="Image"/>
          <p:cNvPicPr>
            <a:picLocks noChangeAspect="1"/>
          </p:cNvPicPr>
          <p:nvPr/>
        </p:nvPicPr>
        <p:blipFill>
          <a:blip r:embed="rId9"/>
          <a:stretch>
            <a:fillRect/>
          </a:stretch>
        </p:blipFill>
        <p:spPr>
          <a:xfrm>
            <a:off x="6604965" y="4537100"/>
            <a:ext cx="6135743" cy="1502067"/>
          </a:xfrm>
          <a:prstGeom prst="rect">
            <a:avLst/>
          </a:prstGeom>
          <a:ln w="12700">
            <a:miter lim="400000"/>
          </a:ln>
        </p:spPr>
      </p:pic>
      <p:sp>
        <p:nvSpPr>
          <p:cNvPr id="311" name="Size, Saturation, &amp; Position"/>
          <p:cNvSpPr txBox="1"/>
          <p:nvPr/>
        </p:nvSpPr>
        <p:spPr>
          <a:xfrm>
            <a:off x="9959763" y="7638601"/>
            <a:ext cx="2591080" cy="330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1">
                <a:solidFill>
                  <a:srgbClr val="D25627"/>
                </a:solidFill>
                <a:latin typeface="Helvetica"/>
                <a:ea typeface="Helvetica"/>
                <a:cs typeface="Helvetica"/>
                <a:sym typeface="Helvetica"/>
              </a:defRPr>
            </a:lvl1pPr>
          </a:lstStyle>
          <a:p>
            <a:r>
              <a:t>Size, Saturation, &amp; Position</a:t>
            </a:r>
          </a:p>
        </p:txBody>
      </p:sp>
      <p:pic>
        <p:nvPicPr>
          <p:cNvPr id="312" name="Image" descr="Image"/>
          <p:cNvPicPr>
            <a:picLocks noChangeAspect="1"/>
          </p:cNvPicPr>
          <p:nvPr/>
        </p:nvPicPr>
        <p:blipFill>
          <a:blip r:embed="rId10"/>
          <a:stretch>
            <a:fillRect/>
          </a:stretch>
        </p:blipFill>
        <p:spPr>
          <a:xfrm>
            <a:off x="6673619" y="7959225"/>
            <a:ext cx="5877343" cy="818114"/>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03"/>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29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3" nodeType="clickEffect">
                                  <p:stCondLst>
                                    <p:cond delay="0"/>
                                  </p:stCondLst>
                                  <p:iterate>
                                    <p:tmAbs val="0"/>
                                  </p:iterate>
                                  <p:childTnLst>
                                    <p:set>
                                      <p:cBhvr>
                                        <p:cTn id="13" fill="hold"/>
                                        <p:tgtEl>
                                          <p:spTgt spid="304"/>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4" nodeType="afterEffect">
                                  <p:stCondLst>
                                    <p:cond delay="0"/>
                                  </p:stCondLst>
                                  <p:iterate>
                                    <p:tmAbs val="0"/>
                                  </p:iterate>
                                  <p:childTnLst>
                                    <p:set>
                                      <p:cBhvr>
                                        <p:cTn id="16" fill="hold"/>
                                        <p:tgtEl>
                                          <p:spTgt spid="29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5" nodeType="clickEffect">
                                  <p:stCondLst>
                                    <p:cond delay="0"/>
                                  </p:stCondLst>
                                  <p:iterate>
                                    <p:tmAbs val="0"/>
                                  </p:iterate>
                                  <p:childTnLst>
                                    <p:set>
                                      <p:cBhvr>
                                        <p:cTn id="20" fill="hold"/>
                                        <p:tgtEl>
                                          <p:spTgt spid="305"/>
                                        </p:tgtEl>
                                        <p:attrNameLst>
                                          <p:attrName>style.visibility</p:attrName>
                                        </p:attrNameLst>
                                      </p:cBhvr>
                                      <p:to>
                                        <p:strVal val="visible"/>
                                      </p:to>
                                    </p:set>
                                  </p:childTnLst>
                                </p:cTn>
                              </p:par>
                            </p:childTnLst>
                          </p:cTn>
                        </p:par>
                        <p:par>
                          <p:cTn id="21" fill="hold">
                            <p:stCondLst>
                              <p:cond delay="0"/>
                            </p:stCondLst>
                            <p:childTnLst>
                              <p:par>
                                <p:cTn id="22" presetID="1" presetClass="entr" presetSubtype="0" fill="hold" grpId="6" nodeType="afterEffect">
                                  <p:stCondLst>
                                    <p:cond delay="0"/>
                                  </p:stCondLst>
                                  <p:iterate>
                                    <p:tmAbs val="0"/>
                                  </p:iterate>
                                  <p:childTnLst>
                                    <p:set>
                                      <p:cBhvr>
                                        <p:cTn id="23" fill="hold"/>
                                        <p:tgtEl>
                                          <p:spTgt spid="29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7" nodeType="clickEffect">
                                  <p:stCondLst>
                                    <p:cond delay="0"/>
                                  </p:stCondLst>
                                  <p:iterate>
                                    <p:tmAbs val="0"/>
                                  </p:iterate>
                                  <p:childTnLst>
                                    <p:set>
                                      <p:cBhvr>
                                        <p:cTn id="27" fill="hold"/>
                                        <p:tgtEl>
                                          <p:spTgt spid="306"/>
                                        </p:tgtEl>
                                        <p:attrNameLst>
                                          <p:attrName>style.visibility</p:attrName>
                                        </p:attrNameLst>
                                      </p:cBhvr>
                                      <p:to>
                                        <p:strVal val="visible"/>
                                      </p:to>
                                    </p:set>
                                  </p:childTnLst>
                                </p:cTn>
                              </p:par>
                            </p:childTnLst>
                          </p:cTn>
                        </p:par>
                        <p:par>
                          <p:cTn id="28" fill="hold">
                            <p:stCondLst>
                              <p:cond delay="0"/>
                            </p:stCondLst>
                            <p:childTnLst>
                              <p:par>
                                <p:cTn id="29" presetID="1" presetClass="entr" presetSubtype="0" fill="hold" grpId="8" nodeType="afterEffect">
                                  <p:stCondLst>
                                    <p:cond delay="0"/>
                                  </p:stCondLst>
                                  <p:iterate>
                                    <p:tmAbs val="0"/>
                                  </p:iterate>
                                  <p:childTnLst>
                                    <p:set>
                                      <p:cBhvr>
                                        <p:cTn id="30" fill="hold"/>
                                        <p:tgtEl>
                                          <p:spTgt spid="3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9" nodeType="clickEffect">
                                  <p:stCondLst>
                                    <p:cond delay="0"/>
                                  </p:stCondLst>
                                  <p:iterate>
                                    <p:tmAbs val="0"/>
                                  </p:iterate>
                                  <p:childTnLst>
                                    <p:set>
                                      <p:cBhvr>
                                        <p:cTn id="34" fill="hold"/>
                                        <p:tgtEl>
                                          <p:spTgt spid="307"/>
                                        </p:tgtEl>
                                        <p:attrNameLst>
                                          <p:attrName>style.visibility</p:attrName>
                                        </p:attrNameLst>
                                      </p:cBhvr>
                                      <p:to>
                                        <p:strVal val="visible"/>
                                      </p:to>
                                    </p:set>
                                  </p:childTnLst>
                                </p:cTn>
                              </p:par>
                            </p:childTnLst>
                          </p:cTn>
                        </p:par>
                        <p:par>
                          <p:cTn id="35" fill="hold">
                            <p:stCondLst>
                              <p:cond delay="0"/>
                            </p:stCondLst>
                            <p:childTnLst>
                              <p:par>
                                <p:cTn id="36" presetID="1" presetClass="entr" presetSubtype="0" fill="hold" grpId="10" nodeType="afterEffect">
                                  <p:stCondLst>
                                    <p:cond delay="0"/>
                                  </p:stCondLst>
                                  <p:iterate>
                                    <p:tmAbs val="0"/>
                                  </p:iterate>
                                  <p:childTnLst>
                                    <p:set>
                                      <p:cBhvr>
                                        <p:cTn id="37" fill="hold"/>
                                        <p:tgtEl>
                                          <p:spTgt spid="300"/>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11" nodeType="clickEffect">
                                  <p:stCondLst>
                                    <p:cond delay="0"/>
                                  </p:stCondLst>
                                  <p:iterate>
                                    <p:tmAbs val="0"/>
                                  </p:iterate>
                                  <p:childTnLst>
                                    <p:set>
                                      <p:cBhvr>
                                        <p:cTn id="41" fill="hold"/>
                                        <p:tgtEl>
                                          <p:spTgt spid="308"/>
                                        </p:tgtEl>
                                        <p:attrNameLst>
                                          <p:attrName>style.visibility</p:attrName>
                                        </p:attrNameLst>
                                      </p:cBhvr>
                                      <p:to>
                                        <p:strVal val="visible"/>
                                      </p:to>
                                    </p:set>
                                  </p:childTnLst>
                                </p:cTn>
                              </p:par>
                            </p:childTnLst>
                          </p:cTn>
                        </p:par>
                        <p:par>
                          <p:cTn id="42" fill="hold">
                            <p:stCondLst>
                              <p:cond delay="0"/>
                            </p:stCondLst>
                            <p:childTnLst>
                              <p:par>
                                <p:cTn id="43" presetID="1" presetClass="entr" presetSubtype="0" fill="hold" grpId="12" nodeType="afterEffect">
                                  <p:stCondLst>
                                    <p:cond delay="0"/>
                                  </p:stCondLst>
                                  <p:iterate>
                                    <p:tmAbs val="0"/>
                                  </p:iterate>
                                  <p:childTnLst>
                                    <p:set>
                                      <p:cBhvr>
                                        <p:cTn id="44" fill="hold"/>
                                        <p:tgtEl>
                                          <p:spTgt spid="30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13" nodeType="clickEffect">
                                  <p:stCondLst>
                                    <p:cond delay="0"/>
                                  </p:stCondLst>
                                  <p:iterate>
                                    <p:tmAbs val="0"/>
                                  </p:iterate>
                                  <p:childTnLst>
                                    <p:set>
                                      <p:cBhvr>
                                        <p:cTn id="48" fill="hold"/>
                                        <p:tgtEl>
                                          <p:spTgt spid="309"/>
                                        </p:tgtEl>
                                        <p:attrNameLst>
                                          <p:attrName>style.visibility</p:attrName>
                                        </p:attrNameLst>
                                      </p:cBhvr>
                                      <p:to>
                                        <p:strVal val="visible"/>
                                      </p:to>
                                    </p:set>
                                  </p:childTnLst>
                                </p:cTn>
                              </p:par>
                            </p:childTnLst>
                          </p:cTn>
                        </p:par>
                        <p:par>
                          <p:cTn id="49" fill="hold">
                            <p:stCondLst>
                              <p:cond delay="0"/>
                            </p:stCondLst>
                            <p:childTnLst>
                              <p:par>
                                <p:cTn id="50" presetID="1" presetClass="entr" presetSubtype="0" fill="hold" grpId="14" nodeType="afterEffect">
                                  <p:stCondLst>
                                    <p:cond delay="0"/>
                                  </p:stCondLst>
                                  <p:iterate>
                                    <p:tmAbs val="0"/>
                                  </p:iterate>
                                  <p:childTnLst>
                                    <p:set>
                                      <p:cBhvr>
                                        <p:cTn id="51" fill="hold"/>
                                        <p:tgtEl>
                                          <p:spTgt spid="302"/>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15" nodeType="clickEffect">
                                  <p:stCondLst>
                                    <p:cond delay="0"/>
                                  </p:stCondLst>
                                  <p:iterate>
                                    <p:tmAbs val="0"/>
                                  </p:iterate>
                                  <p:childTnLst>
                                    <p:set>
                                      <p:cBhvr>
                                        <p:cTn id="55" fill="hold"/>
                                        <p:tgtEl>
                                          <p:spTgt spid="311"/>
                                        </p:tgtEl>
                                        <p:attrNameLst>
                                          <p:attrName>style.visibility</p:attrName>
                                        </p:attrNameLst>
                                      </p:cBhvr>
                                      <p:to>
                                        <p:strVal val="visible"/>
                                      </p:to>
                                    </p:set>
                                  </p:childTnLst>
                                </p:cTn>
                              </p:par>
                            </p:childTnLst>
                          </p:cTn>
                        </p:par>
                        <p:par>
                          <p:cTn id="56" fill="hold">
                            <p:stCondLst>
                              <p:cond delay="0"/>
                            </p:stCondLst>
                            <p:childTnLst>
                              <p:par>
                                <p:cTn id="57" presetID="1" presetClass="entr" presetSubtype="0" fill="hold" grpId="16" nodeType="afterEffect">
                                  <p:stCondLst>
                                    <p:cond delay="0"/>
                                  </p:stCondLst>
                                  <p:iterate>
                                    <p:tmAbs val="0"/>
                                  </p:iterate>
                                  <p:childTnLst>
                                    <p:set>
                                      <p:cBhvr>
                                        <p:cTn id="58" fill="hold"/>
                                        <p:tgtEl>
                                          <p:spTgt spid="3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 grpId="2" animBg="1" advAuto="0"/>
      <p:bldP spid="298" grpId="4" animBg="1" advAuto="0"/>
      <p:bldP spid="299" grpId="6" animBg="1" advAuto="0"/>
      <p:bldP spid="300" grpId="10" animBg="1" advAuto="0"/>
      <p:bldP spid="301" grpId="12" animBg="1" advAuto="0"/>
      <p:bldP spid="302" grpId="14" animBg="1" advAuto="0"/>
      <p:bldP spid="303" grpId="1" animBg="1" advAuto="0"/>
      <p:bldP spid="304" grpId="3" animBg="1" advAuto="0"/>
      <p:bldP spid="305" grpId="5" animBg="1" advAuto="0"/>
      <p:bldP spid="306" grpId="7" animBg="1" advAuto="0"/>
      <p:bldP spid="307" grpId="9" animBg="1" advAuto="0"/>
      <p:bldP spid="308" grpId="11" animBg="1" advAuto="0"/>
      <p:bldP spid="309" grpId="13" animBg="1" advAuto="0"/>
      <p:bldP spid="310" grpId="8" animBg="1" advAuto="0"/>
      <p:bldP spid="311" grpId="15" animBg="1" advAuto="0"/>
      <p:bldP spid="312" grpId="16"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 name="And that’s just a really simple low dimensional example"/>
          <p:cNvSpPr txBox="1">
            <a:spLocks noGrp="1"/>
          </p:cNvSpPr>
          <p:nvPr>
            <p:ph type="title"/>
          </p:nvPr>
        </p:nvSpPr>
        <p:spPr>
          <a:xfrm>
            <a:off x="706551" y="2668683"/>
            <a:ext cx="15849601" cy="1534201"/>
          </a:xfrm>
          <a:prstGeom prst="rect">
            <a:avLst/>
          </a:prstGeom>
        </p:spPr>
        <p:txBody>
          <a:bodyPr lIns="38100" tIns="38100" rIns="38100" bIns="38100">
            <a:noAutofit/>
          </a:bodyPr>
          <a:lstStyle>
            <a:lvl1pPr algn="l" defTabSz="1219200">
              <a:defRPr sz="3200">
                <a:solidFill>
                  <a:srgbClr val="00A6AC"/>
                </a:solidFill>
                <a:uFill>
                  <a:solidFill>
                    <a:srgbClr val="011993"/>
                  </a:solidFill>
                </a:uFill>
                <a:latin typeface="Helvetica"/>
                <a:ea typeface="Helvetica"/>
                <a:cs typeface="Helvetica"/>
                <a:sym typeface="Helvetica"/>
              </a:defRPr>
            </a:lvl1pPr>
          </a:lstStyle>
          <a:p>
            <a:r>
              <a:t>And that’s just a really simple low dimensional example</a:t>
            </a:r>
          </a:p>
        </p:txBody>
      </p:sp>
      <p:sp>
        <p:nvSpPr>
          <p:cNvPr id="315" name="Moreover, all of these visualizations encode the information,…"/>
          <p:cNvSpPr txBox="1"/>
          <p:nvPr/>
        </p:nvSpPr>
        <p:spPr>
          <a:xfrm>
            <a:off x="718876" y="3997856"/>
            <a:ext cx="11784498"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uFill>
                  <a:solidFill>
                    <a:srgbClr val="011993"/>
                  </a:solidFill>
                </a:uFill>
                <a:latin typeface="Helvetica"/>
                <a:ea typeface="Helvetica"/>
                <a:cs typeface="Helvetica"/>
                <a:sym typeface="Helvetica"/>
              </a:defRPr>
            </a:pPr>
            <a:r>
              <a:t>Moreover, all of these visualizations encode the information, </a:t>
            </a:r>
          </a:p>
          <a:p>
            <a:pPr algn="l" defTabSz="1219200">
              <a:defRPr sz="2600">
                <a:uFill>
                  <a:solidFill>
                    <a:srgbClr val="011993"/>
                  </a:solidFill>
                </a:uFill>
                <a:latin typeface="Helvetica"/>
                <a:ea typeface="Helvetica"/>
                <a:cs typeface="Helvetica"/>
                <a:sym typeface="Helvetica"/>
              </a:defRPr>
            </a:pPr>
            <a:r>
              <a:t>but the decode error (interpreting, comparing, …) for each graph is different</a:t>
            </a:r>
          </a:p>
        </p:txBody>
      </p:sp>
      <p:sp>
        <p:nvSpPr>
          <p:cNvPr id="316" name="But, why?"/>
          <p:cNvSpPr txBox="1"/>
          <p:nvPr/>
        </p:nvSpPr>
        <p:spPr>
          <a:xfrm>
            <a:off x="713965" y="5755920"/>
            <a:ext cx="6646486"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3200">
                <a:solidFill>
                  <a:srgbClr val="53585F"/>
                </a:solidFill>
                <a:uFill>
                  <a:solidFill>
                    <a:srgbClr val="011993"/>
                  </a:solidFill>
                </a:uFill>
                <a:latin typeface="Helvetica"/>
                <a:ea typeface="Helvetica"/>
                <a:cs typeface="Helvetica"/>
                <a:sym typeface="Helvetica"/>
              </a:defRPr>
            </a:lvl1pPr>
          </a:lstStyle>
          <a:p>
            <a:r>
              <a:t>But, why?</a:t>
            </a:r>
          </a:p>
        </p:txBody>
      </p:sp>
      <p:sp>
        <p:nvSpPr>
          <p:cNvPr id="317"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27</a:t>
            </a:fld>
            <a:endParaRP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9" name="Image" descr="Image"/>
          <p:cNvPicPr>
            <a:picLocks noChangeAspect="1"/>
          </p:cNvPicPr>
          <p:nvPr/>
        </p:nvPicPr>
        <p:blipFill>
          <a:blip r:embed="rId2"/>
          <a:stretch>
            <a:fillRect/>
          </a:stretch>
        </p:blipFill>
        <p:spPr>
          <a:xfrm>
            <a:off x="4082879" y="2270075"/>
            <a:ext cx="4839042" cy="5979816"/>
          </a:xfrm>
          <a:prstGeom prst="rect">
            <a:avLst/>
          </a:prstGeom>
          <a:ln w="12700">
            <a:miter lim="400000"/>
          </a:ln>
        </p:spPr>
      </p:pic>
      <p:sp>
        <p:nvSpPr>
          <p:cNvPr id="320" name="Stevens, 1975"/>
          <p:cNvSpPr txBox="1"/>
          <p:nvPr/>
        </p:nvSpPr>
        <p:spPr>
          <a:xfrm>
            <a:off x="5907465" y="9339019"/>
            <a:ext cx="1738264" cy="406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
                <a:solidFill>
                  <a:srgbClr val="53585F"/>
                </a:solidFill>
                <a:latin typeface="Helvetica"/>
                <a:ea typeface="Helvetica"/>
                <a:cs typeface="Helvetica"/>
                <a:sym typeface="Helvetica"/>
              </a:defRPr>
            </a:lvl1pPr>
          </a:lstStyle>
          <a:p>
            <a:r>
              <a:t>Stevens, 1975</a:t>
            </a:r>
          </a:p>
        </p:txBody>
      </p:sp>
      <p:sp>
        <p:nvSpPr>
          <p:cNvPr id="321" name="Our perception system does not behave linearly."/>
          <p:cNvSpPr txBox="1">
            <a:spLocks noGrp="1"/>
          </p:cNvSpPr>
          <p:nvPr>
            <p:ph type="title"/>
          </p:nvPr>
        </p:nvSpPr>
        <p:spPr>
          <a:xfrm>
            <a:off x="749995" y="142325"/>
            <a:ext cx="10464801" cy="1038622"/>
          </a:xfrm>
          <a:prstGeom prst="rect">
            <a:avLst/>
          </a:prstGeom>
        </p:spPr>
        <p:txBody>
          <a:bodyPr anchor="b"/>
          <a:lstStyle>
            <a:lvl1pPr defTabSz="554990">
              <a:defRPr sz="3800">
                <a:solidFill>
                  <a:srgbClr val="00A6AC"/>
                </a:solidFill>
                <a:latin typeface="Helvetica"/>
                <a:ea typeface="Helvetica"/>
                <a:cs typeface="Helvetica"/>
                <a:sym typeface="Helvetica"/>
              </a:defRPr>
            </a:lvl1pPr>
          </a:lstStyle>
          <a:p>
            <a:r>
              <a:t>Our perception system does not behave linearly.</a:t>
            </a:r>
          </a:p>
        </p:txBody>
      </p:sp>
      <p:sp>
        <p:nvSpPr>
          <p:cNvPr id="322" name="Some stimuli are perceived less or more than intended."/>
          <p:cNvSpPr txBox="1"/>
          <p:nvPr/>
        </p:nvSpPr>
        <p:spPr>
          <a:xfrm>
            <a:off x="749995" y="1004689"/>
            <a:ext cx="10464801" cy="10386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defRPr sz="3000">
                <a:solidFill>
                  <a:srgbClr val="53585F"/>
                </a:solidFill>
                <a:latin typeface="Helvetica"/>
                <a:ea typeface="Helvetica"/>
                <a:cs typeface="Helvetica"/>
                <a:sym typeface="Helvetica"/>
              </a:defRPr>
            </a:lvl1pPr>
          </a:lstStyle>
          <a:p>
            <a:r>
              <a:t>Some stimuli are perceived less or more than intended.</a:t>
            </a:r>
          </a:p>
        </p:txBody>
      </p:sp>
      <p:pic>
        <p:nvPicPr>
          <p:cNvPr id="323" name="Image" descr="Image"/>
          <p:cNvPicPr>
            <a:picLocks noChangeAspect="1"/>
          </p:cNvPicPr>
          <p:nvPr/>
        </p:nvPicPr>
        <p:blipFill>
          <a:blip r:embed="rId3"/>
          <a:stretch>
            <a:fillRect/>
          </a:stretch>
        </p:blipFill>
        <p:spPr>
          <a:xfrm>
            <a:off x="3338215" y="8943390"/>
            <a:ext cx="6876765" cy="362008"/>
          </a:xfrm>
          <a:prstGeom prst="rect">
            <a:avLst/>
          </a:prstGeom>
          <a:ln w="12700">
            <a:miter lim="400000"/>
          </a:ln>
        </p:spPr>
      </p:pic>
      <p:sp>
        <p:nvSpPr>
          <p:cNvPr id="324"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28</a:t>
            </a:fld>
            <a:endParaRP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 name="We have to be careful when mapping data…"/>
          <p:cNvSpPr txBox="1">
            <a:spLocks noGrp="1"/>
          </p:cNvSpPr>
          <p:nvPr>
            <p:ph type="title"/>
          </p:nvPr>
        </p:nvSpPr>
        <p:spPr>
          <a:xfrm>
            <a:off x="827713" y="3419462"/>
            <a:ext cx="13114362" cy="1534202"/>
          </a:xfrm>
          <a:prstGeom prst="rect">
            <a:avLst/>
          </a:prstGeom>
        </p:spPr>
        <p:txBody>
          <a:bodyPr lIns="38100" tIns="38100" rIns="38100" bIns="38100">
            <a:noAutofit/>
          </a:bodyPr>
          <a:lstStyle/>
          <a:p>
            <a:pPr algn="l" defTabSz="1219200">
              <a:defRPr sz="3200">
                <a:solidFill>
                  <a:srgbClr val="00A6AC"/>
                </a:solidFill>
                <a:uFill>
                  <a:solidFill>
                    <a:srgbClr val="011993"/>
                  </a:solidFill>
                </a:uFill>
                <a:latin typeface="Helvetica"/>
                <a:ea typeface="Helvetica"/>
                <a:cs typeface="Helvetica"/>
                <a:sym typeface="Helvetica"/>
              </a:defRPr>
            </a:pPr>
            <a:r>
              <a:t>We have to be careful when mapping data </a:t>
            </a:r>
          </a:p>
          <a:p>
            <a:pPr algn="l" defTabSz="1219200">
              <a:defRPr sz="3200">
                <a:solidFill>
                  <a:srgbClr val="00A6AC"/>
                </a:solidFill>
                <a:uFill>
                  <a:solidFill>
                    <a:srgbClr val="011993"/>
                  </a:solidFill>
                </a:uFill>
                <a:latin typeface="Helvetica"/>
                <a:ea typeface="Helvetica"/>
                <a:cs typeface="Helvetica"/>
                <a:sym typeface="Helvetica"/>
              </a:defRPr>
            </a:pPr>
            <a:r>
              <a:t>to the visual world</a:t>
            </a:r>
          </a:p>
        </p:txBody>
      </p:sp>
      <p:sp>
        <p:nvSpPr>
          <p:cNvPr id="327" name="Some visual channels are more effective for some data types over others."/>
          <p:cNvSpPr txBox="1"/>
          <p:nvPr/>
        </p:nvSpPr>
        <p:spPr>
          <a:xfrm>
            <a:off x="833167" y="4799936"/>
            <a:ext cx="10179947" cy="129149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uFill>
                  <a:solidFill>
                    <a:srgbClr val="011993"/>
                  </a:solidFill>
                </a:uFill>
                <a:latin typeface="Helvetica"/>
                <a:ea typeface="Helvetica"/>
                <a:cs typeface="Helvetica"/>
                <a:sym typeface="Helvetica"/>
              </a:defRPr>
            </a:lvl1pPr>
          </a:lstStyle>
          <a:p>
            <a:r>
              <a:t>Some visual channels are more effective for some data types over others.</a:t>
            </a:r>
          </a:p>
        </p:txBody>
      </p:sp>
      <p:sp>
        <p:nvSpPr>
          <p:cNvPr id="328" name="How can you encode information optimally?"/>
          <p:cNvSpPr txBox="1"/>
          <p:nvPr/>
        </p:nvSpPr>
        <p:spPr>
          <a:xfrm>
            <a:off x="396785" y="9110321"/>
            <a:ext cx="14016629" cy="6055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1700">
                <a:solidFill>
                  <a:srgbClr val="14A085"/>
                </a:solidFill>
                <a:uFill>
                  <a:solidFill>
                    <a:srgbClr val="011993"/>
                  </a:solidFill>
                </a:uFill>
                <a:latin typeface="Helvetica"/>
                <a:ea typeface="Helvetica"/>
                <a:cs typeface="Helvetica"/>
                <a:sym typeface="Helvetica"/>
              </a:defRPr>
            </a:lvl1pPr>
          </a:lstStyle>
          <a:p>
            <a:r>
              <a:t>How can you encode information optimally?</a:t>
            </a:r>
          </a:p>
        </p:txBody>
      </p:sp>
      <p:sp>
        <p:nvSpPr>
          <p:cNvPr id="329"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29</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 name="Rectangle"/>
          <p:cNvSpPr/>
          <p:nvPr/>
        </p:nvSpPr>
        <p:spPr>
          <a:xfrm>
            <a:off x="-121339" y="1676406"/>
            <a:ext cx="13367542" cy="3347235"/>
          </a:xfrm>
          <a:prstGeom prst="rect">
            <a:avLst/>
          </a:prstGeom>
          <a:solidFill>
            <a:srgbClr val="F1F3F5"/>
          </a:solidFill>
          <a:ln w="12700">
            <a:miter lim="400000"/>
          </a:ln>
        </p:spPr>
        <p:txBody>
          <a:bodyPr lIns="50800" tIns="50800" rIns="50800" bIns="50800" anchor="ctr"/>
          <a:lstStyle/>
          <a:p>
            <a:pPr>
              <a:defRPr sz="2400">
                <a:solidFill>
                  <a:srgbClr val="FFFFFF"/>
                </a:solidFill>
              </a:defRPr>
            </a:pPr>
            <a:endParaRPr/>
          </a:p>
        </p:txBody>
      </p:sp>
      <p:sp>
        <p:nvSpPr>
          <p:cNvPr id="132" name="The role of visualization systems is to provide visual representations of datasets that help people carry out tasks more effectively."/>
          <p:cNvSpPr txBox="1"/>
          <p:nvPr/>
        </p:nvSpPr>
        <p:spPr>
          <a:xfrm>
            <a:off x="456207" y="2205464"/>
            <a:ext cx="12789893" cy="787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p>
            <a:pPr algn="l" defTabSz="609600">
              <a:defRPr sz="2300">
                <a:solidFill>
                  <a:srgbClr val="53585F"/>
                </a:solidFill>
                <a:latin typeface="Helvetica"/>
                <a:ea typeface="Helvetica"/>
                <a:cs typeface="Helvetica"/>
                <a:sym typeface="Helvetica"/>
              </a:defRPr>
            </a:pPr>
            <a:r>
              <a:t>The role of visualization systems is to provide visual representations of datasets that help people carry out tasks </a:t>
            </a:r>
            <a:r>
              <a:rPr b="1"/>
              <a:t>more effectively</a:t>
            </a:r>
            <a:r>
              <a:t>.</a:t>
            </a:r>
          </a:p>
        </p:txBody>
      </p:sp>
      <p:sp>
        <p:nvSpPr>
          <p:cNvPr id="133" name="Visualization is suitable when there is a need to augment human capabilities rather than replace people with computational decision-making methods."/>
          <p:cNvSpPr txBox="1"/>
          <p:nvPr/>
        </p:nvSpPr>
        <p:spPr>
          <a:xfrm>
            <a:off x="472653" y="3106552"/>
            <a:ext cx="12059494" cy="787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defTabSz="609600">
              <a:defRPr sz="2300">
                <a:solidFill>
                  <a:srgbClr val="D25627"/>
                </a:solidFill>
                <a:latin typeface="Helvetica"/>
                <a:ea typeface="Helvetica"/>
                <a:cs typeface="Helvetica"/>
                <a:sym typeface="Helvetica"/>
              </a:defRPr>
            </a:lvl1pPr>
          </a:lstStyle>
          <a:p>
            <a:r>
              <a:t>Visualization is suitable when there is a need to augment human capabilities rather than replace people with computational decision-making methods. </a:t>
            </a:r>
          </a:p>
        </p:txBody>
      </p:sp>
      <p:sp>
        <p:nvSpPr>
          <p:cNvPr id="134" name="Visualization"/>
          <p:cNvSpPr txBox="1">
            <a:spLocks noGrp="1"/>
          </p:cNvSpPr>
          <p:nvPr>
            <p:ph type="title"/>
          </p:nvPr>
        </p:nvSpPr>
        <p:spPr>
          <a:xfrm>
            <a:off x="473733" y="382071"/>
            <a:ext cx="14013499" cy="1054101"/>
          </a:xfrm>
          <a:prstGeom prst="rect">
            <a:avLst/>
          </a:prstGeom>
        </p:spPr>
        <p:txBody>
          <a:bodyPr lIns="38100" tIns="38100" rIns="38100" bIns="38100">
            <a:noAutofit/>
          </a:bodyPr>
          <a:lstStyle>
            <a:lvl1pPr algn="l" defTabSz="1219200">
              <a:defRPr sz="4000">
                <a:solidFill>
                  <a:srgbClr val="53585F"/>
                </a:solidFill>
                <a:uFill>
                  <a:solidFill>
                    <a:srgbClr val="011993"/>
                  </a:solidFill>
                </a:uFill>
                <a:latin typeface="Helvetica"/>
                <a:ea typeface="Helvetica"/>
                <a:cs typeface="Helvetica"/>
                <a:sym typeface="Helvetica"/>
              </a:defRPr>
            </a:lvl1pPr>
          </a:lstStyle>
          <a:p>
            <a:r>
              <a:t>Visualization</a:t>
            </a:r>
          </a:p>
        </p:txBody>
      </p:sp>
      <p:sp>
        <p:nvSpPr>
          <p:cNvPr id="135" name="Tamara Munzner"/>
          <p:cNvSpPr txBox="1"/>
          <p:nvPr/>
        </p:nvSpPr>
        <p:spPr>
          <a:xfrm>
            <a:off x="9629507" y="4139843"/>
            <a:ext cx="2591768" cy="889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lvl="3" indent="0" algn="l" defTabSz="546100">
              <a:defRPr sz="2600">
                <a:solidFill>
                  <a:srgbClr val="A6AAA9"/>
                </a:solidFill>
                <a:latin typeface="Helvetica"/>
                <a:ea typeface="Helvetica"/>
                <a:cs typeface="Helvetica"/>
                <a:sym typeface="Helvetica"/>
              </a:defRPr>
            </a:pPr>
            <a:r>
              <a:t>Tamara Munzner</a:t>
            </a:r>
          </a:p>
        </p:txBody>
      </p:sp>
      <p:sp>
        <p:nvSpPr>
          <p:cNvPr id="136" name="A Visualization should:"/>
          <p:cNvSpPr txBox="1"/>
          <p:nvPr/>
        </p:nvSpPr>
        <p:spPr>
          <a:xfrm>
            <a:off x="456207" y="5658646"/>
            <a:ext cx="12789893" cy="482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lvl1pPr algn="l" defTabSz="609600">
              <a:defRPr sz="2700" b="1">
                <a:solidFill>
                  <a:srgbClr val="53585F"/>
                </a:solidFill>
                <a:latin typeface="Helvetica"/>
                <a:ea typeface="Helvetica"/>
                <a:cs typeface="Helvetica"/>
                <a:sym typeface="Helvetica"/>
              </a:defRPr>
            </a:lvl1pPr>
          </a:lstStyle>
          <a:p>
            <a:r>
              <a:t>A Visualization should:</a:t>
            </a:r>
          </a:p>
        </p:txBody>
      </p:sp>
      <p:sp>
        <p:nvSpPr>
          <p:cNvPr id="137" name="Save time…"/>
          <p:cNvSpPr txBox="1"/>
          <p:nvPr/>
        </p:nvSpPr>
        <p:spPr>
          <a:xfrm>
            <a:off x="464391" y="6285084"/>
            <a:ext cx="11381235" cy="203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marL="846666" indent="-846666" algn="l" defTabSz="457200">
              <a:spcBef>
                <a:spcPts val="1200"/>
              </a:spcBef>
              <a:buSzPct val="100000"/>
              <a:buAutoNum type="arabicPeriod"/>
              <a:defRPr sz="2400">
                <a:solidFill>
                  <a:srgbClr val="53585F"/>
                </a:solidFill>
                <a:latin typeface="Helvetica"/>
                <a:ea typeface="Helvetica"/>
                <a:cs typeface="Helvetica"/>
                <a:sym typeface="Helvetica"/>
              </a:defRPr>
            </a:pPr>
            <a:r>
              <a:t>Save time</a:t>
            </a:r>
          </a:p>
          <a:p>
            <a:pPr marL="846666" indent="-846666" algn="l" defTabSz="457200">
              <a:spcBef>
                <a:spcPts val="1200"/>
              </a:spcBef>
              <a:buSzPct val="100000"/>
              <a:buAutoNum type="arabicPeriod"/>
              <a:defRPr sz="2400">
                <a:solidFill>
                  <a:srgbClr val="53585F"/>
                </a:solidFill>
                <a:latin typeface="Helvetica"/>
                <a:ea typeface="Helvetica"/>
                <a:cs typeface="Helvetica"/>
                <a:sym typeface="Helvetica"/>
              </a:defRPr>
            </a:pPr>
            <a:r>
              <a:t>Have a </a:t>
            </a:r>
            <a:r>
              <a:rPr b="1"/>
              <a:t>clear purpose* </a:t>
            </a:r>
          </a:p>
          <a:p>
            <a:pPr marL="846666" indent="-846666" algn="l" defTabSz="457200">
              <a:spcBef>
                <a:spcPts val="1200"/>
              </a:spcBef>
              <a:buSzPct val="100000"/>
              <a:buAutoNum type="arabicPeriod"/>
              <a:defRPr sz="2400">
                <a:solidFill>
                  <a:srgbClr val="53585F"/>
                </a:solidFill>
                <a:latin typeface="Helvetica"/>
                <a:ea typeface="Helvetica"/>
                <a:cs typeface="Helvetica"/>
                <a:sym typeface="Helvetica"/>
              </a:defRPr>
            </a:pPr>
            <a:r>
              <a:t>Include only the </a:t>
            </a:r>
            <a:r>
              <a:rPr b="1"/>
              <a:t>relevant</a:t>
            </a:r>
            <a:r>
              <a:t> </a:t>
            </a:r>
            <a:r>
              <a:rPr b="1"/>
              <a:t>content*</a:t>
            </a:r>
          </a:p>
          <a:p>
            <a:pPr marL="846666" indent="-846666" algn="l" defTabSz="457200">
              <a:spcBef>
                <a:spcPts val="1200"/>
              </a:spcBef>
              <a:buSzPct val="100000"/>
              <a:buAutoNum type="arabicPeriod"/>
              <a:defRPr sz="2400">
                <a:solidFill>
                  <a:srgbClr val="53585F"/>
                </a:solidFill>
                <a:latin typeface="Helvetica"/>
                <a:ea typeface="Helvetica"/>
                <a:cs typeface="Helvetica"/>
                <a:sym typeface="Helvetica"/>
              </a:defRPr>
            </a:pPr>
            <a:r>
              <a:rPr b="1"/>
              <a:t>Encodes data/information</a:t>
            </a:r>
            <a:r>
              <a:t> appropriately</a:t>
            </a:r>
          </a:p>
        </p:txBody>
      </p:sp>
      <p:sp>
        <p:nvSpPr>
          <p:cNvPr id="138" name="* from Noel Illinsky, http://complexdiagrams.com/"/>
          <p:cNvSpPr txBox="1"/>
          <p:nvPr/>
        </p:nvSpPr>
        <p:spPr>
          <a:xfrm>
            <a:off x="471696" y="8742674"/>
            <a:ext cx="6132080" cy="3429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defRPr sz="1600"/>
            </a:pPr>
            <a:r>
              <a:t>* from Noel Illinsky, </a:t>
            </a:r>
            <a:r>
              <a:rPr u="sng">
                <a:hlinkClick r:id="rId2"/>
              </a:rPr>
              <a:t>http://complexdiagrams.com/</a:t>
            </a:r>
          </a:p>
        </p:txBody>
      </p:sp>
      <p:sp>
        <p:nvSpPr>
          <p:cNvPr id="139" name="Slide Number"/>
          <p:cNvSpPr txBox="1">
            <a:spLocks noGrp="1"/>
          </p:cNvSpPr>
          <p:nvPr>
            <p:ph type="sldNum" sz="quarter" idx="4294967295"/>
          </p:nvPr>
        </p:nvSpPr>
        <p:spPr>
          <a:xfrm>
            <a:off x="12400019" y="9222584"/>
            <a:ext cx="241403"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1" animBg="1" advAuto="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1" name="Image" descr="Image"/>
          <p:cNvPicPr>
            <a:picLocks noChangeAspect="1"/>
          </p:cNvPicPr>
          <p:nvPr/>
        </p:nvPicPr>
        <p:blipFill>
          <a:blip r:embed="rId2"/>
          <a:stretch>
            <a:fillRect/>
          </a:stretch>
        </p:blipFill>
        <p:spPr>
          <a:xfrm>
            <a:off x="1057322" y="247176"/>
            <a:ext cx="10681244" cy="9259248"/>
          </a:xfrm>
          <a:prstGeom prst="rect">
            <a:avLst/>
          </a:prstGeom>
          <a:ln w="12700">
            <a:miter lim="400000"/>
          </a:ln>
        </p:spPr>
      </p:pic>
      <p:sp>
        <p:nvSpPr>
          <p:cNvPr id="33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30</a:t>
            </a:fld>
            <a:endParaRPr/>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4" name="Image" descr="Image"/>
          <p:cNvPicPr>
            <a:picLocks noChangeAspect="1"/>
          </p:cNvPicPr>
          <p:nvPr/>
        </p:nvPicPr>
        <p:blipFill>
          <a:blip r:embed="rId2"/>
          <a:stretch>
            <a:fillRect/>
          </a:stretch>
        </p:blipFill>
        <p:spPr>
          <a:xfrm>
            <a:off x="627905" y="184988"/>
            <a:ext cx="11271148" cy="9383624"/>
          </a:xfrm>
          <a:prstGeom prst="rect">
            <a:avLst/>
          </a:prstGeom>
          <a:ln w="12700">
            <a:miter lim="400000"/>
          </a:ln>
        </p:spPr>
      </p:pic>
      <p:sp>
        <p:nvSpPr>
          <p:cNvPr id="335" name="How can you encode information optimally?"/>
          <p:cNvSpPr txBox="1"/>
          <p:nvPr/>
        </p:nvSpPr>
        <p:spPr>
          <a:xfrm>
            <a:off x="396785" y="9110321"/>
            <a:ext cx="14016629" cy="6055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1700">
                <a:solidFill>
                  <a:srgbClr val="14A085"/>
                </a:solidFill>
                <a:uFill>
                  <a:solidFill>
                    <a:srgbClr val="011993"/>
                  </a:solidFill>
                </a:uFill>
                <a:latin typeface="Helvetica"/>
                <a:ea typeface="Helvetica"/>
                <a:cs typeface="Helvetica"/>
                <a:sym typeface="Helvetica"/>
              </a:defRPr>
            </a:lvl1pPr>
          </a:lstStyle>
          <a:p>
            <a:r>
              <a:t>How can you encode information optimally?</a:t>
            </a:r>
          </a:p>
        </p:txBody>
      </p:sp>
      <p:sp>
        <p:nvSpPr>
          <p:cNvPr id="33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31</a:t>
            </a:fld>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 name="T6: Pie charts have also been studied in more detail recently"/>
          <p:cNvSpPr txBox="1"/>
          <p:nvPr/>
        </p:nvSpPr>
        <p:spPr>
          <a:xfrm>
            <a:off x="469131" y="415033"/>
            <a:ext cx="11222482" cy="9344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solidFill>
                  <a:srgbClr val="00A6AC"/>
                </a:solidFill>
                <a:uFill>
                  <a:solidFill>
                    <a:srgbClr val="011993"/>
                  </a:solidFill>
                </a:uFill>
                <a:latin typeface="Helvetica"/>
                <a:ea typeface="Helvetica"/>
                <a:cs typeface="Helvetica"/>
                <a:sym typeface="Helvetica"/>
              </a:defRPr>
            </a:lvl1pPr>
          </a:lstStyle>
          <a:p>
            <a:r>
              <a:t>T6: Pie charts have also been studied in more detail recently</a:t>
            </a:r>
          </a:p>
        </p:txBody>
      </p:sp>
      <p:sp>
        <p:nvSpPr>
          <p:cNvPr id="339" name="It’s quite clear that bar charts are a more effective visual encoding here than pie charts… our visual system is very good at judging lengths, but not so much at judging angles and areas."/>
          <p:cNvSpPr txBox="1"/>
          <p:nvPr/>
        </p:nvSpPr>
        <p:spPr>
          <a:xfrm>
            <a:off x="469131" y="1399338"/>
            <a:ext cx="11801672" cy="14682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solidFill>
                  <a:srgbClr val="53585F"/>
                </a:solidFill>
                <a:uFill>
                  <a:solidFill>
                    <a:srgbClr val="011993"/>
                  </a:solidFill>
                </a:uFill>
                <a:latin typeface="Helvetica"/>
                <a:ea typeface="Helvetica"/>
                <a:cs typeface="Helvetica"/>
                <a:sym typeface="Helvetica"/>
              </a:defRPr>
            </a:lvl1pPr>
          </a:lstStyle>
          <a:p>
            <a:r>
              <a:t>It’s quite clear that bar charts are a more effective visual encoding here than pie charts… our visual system is very good at judging lengths, but not so much at judging angles and areas.</a:t>
            </a:r>
          </a:p>
        </p:txBody>
      </p:sp>
      <p:pic>
        <p:nvPicPr>
          <p:cNvPr id="340" name="Image" descr="Image"/>
          <p:cNvPicPr>
            <a:picLocks noChangeAspect="1"/>
          </p:cNvPicPr>
          <p:nvPr/>
        </p:nvPicPr>
        <p:blipFill>
          <a:blip r:embed="rId2"/>
          <a:stretch>
            <a:fillRect/>
          </a:stretch>
        </p:blipFill>
        <p:spPr>
          <a:xfrm>
            <a:off x="2748200" y="2917393"/>
            <a:ext cx="7508400" cy="5386709"/>
          </a:xfrm>
          <a:prstGeom prst="rect">
            <a:avLst/>
          </a:prstGeom>
          <a:ln w="12700">
            <a:miter lim="400000"/>
          </a:ln>
        </p:spPr>
      </p:pic>
      <p:sp>
        <p:nvSpPr>
          <p:cNvPr id="341" name="https://commons.wikimedia.org/wiki/File:Piecharts.svg"/>
          <p:cNvSpPr txBox="1"/>
          <p:nvPr/>
        </p:nvSpPr>
        <p:spPr>
          <a:xfrm>
            <a:off x="2775830" y="8360274"/>
            <a:ext cx="7986540"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atOff val="-3355"/>
                    <a:lumOff val="26614"/>
                  </a:schemeClr>
                </a:solidFill>
                <a:latin typeface="Helvetica"/>
                <a:ea typeface="Helvetica"/>
                <a:cs typeface="Helvetica"/>
                <a:sym typeface="Helvetica"/>
              </a:defRPr>
            </a:lvl1pPr>
          </a:lstStyle>
          <a:p>
            <a:r>
              <a:t>https://commons.wikimedia.org/wiki/File:Piecharts.svg</a:t>
            </a:r>
          </a:p>
        </p:txBody>
      </p:sp>
      <p:sp>
        <p:nvSpPr>
          <p:cNvPr id="342" name="How can you encode information optimally?"/>
          <p:cNvSpPr txBox="1"/>
          <p:nvPr/>
        </p:nvSpPr>
        <p:spPr>
          <a:xfrm>
            <a:off x="396785" y="9110321"/>
            <a:ext cx="14016629" cy="6055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1700">
                <a:solidFill>
                  <a:srgbClr val="14A085"/>
                </a:solidFill>
                <a:uFill>
                  <a:solidFill>
                    <a:srgbClr val="011993"/>
                  </a:solidFill>
                </a:uFill>
                <a:latin typeface="Helvetica"/>
                <a:ea typeface="Helvetica"/>
                <a:cs typeface="Helvetica"/>
                <a:sym typeface="Helvetica"/>
              </a:defRPr>
            </a:lvl1pPr>
          </a:lstStyle>
          <a:p>
            <a:r>
              <a:t>How can you encode information optimally?</a:t>
            </a:r>
          </a:p>
        </p:txBody>
      </p:sp>
      <p:sp>
        <p:nvSpPr>
          <p:cNvPr id="343"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32</a:t>
            </a:fld>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5" name="T6: Pie charts have also been studied in more detail recently"/>
          <p:cNvSpPr txBox="1"/>
          <p:nvPr/>
        </p:nvSpPr>
        <p:spPr>
          <a:xfrm>
            <a:off x="469131" y="415033"/>
            <a:ext cx="11222482" cy="9344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solidFill>
                  <a:srgbClr val="00A6AC"/>
                </a:solidFill>
                <a:uFill>
                  <a:solidFill>
                    <a:srgbClr val="011993"/>
                  </a:solidFill>
                </a:uFill>
                <a:latin typeface="Helvetica"/>
                <a:ea typeface="Helvetica"/>
                <a:cs typeface="Helvetica"/>
                <a:sym typeface="Helvetica"/>
              </a:defRPr>
            </a:lvl1pPr>
          </a:lstStyle>
          <a:p>
            <a:r>
              <a:t>T6: Pie charts have also been studied in more detail recently</a:t>
            </a:r>
          </a:p>
        </p:txBody>
      </p:sp>
      <p:sp>
        <p:nvSpPr>
          <p:cNvPr id="346" name="When someone reads or compares values in a pie chart, what are they doing? Comparing angles, areas, length of arc?"/>
          <p:cNvSpPr txBox="1"/>
          <p:nvPr/>
        </p:nvSpPr>
        <p:spPr>
          <a:xfrm>
            <a:off x="469131" y="1399338"/>
            <a:ext cx="11222482" cy="9344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solidFill>
                  <a:srgbClr val="53585F"/>
                </a:solidFill>
                <a:uFill>
                  <a:solidFill>
                    <a:srgbClr val="011993"/>
                  </a:solidFill>
                </a:uFill>
                <a:latin typeface="Helvetica"/>
                <a:ea typeface="Helvetica"/>
                <a:cs typeface="Helvetica"/>
                <a:sym typeface="Helvetica"/>
              </a:defRPr>
            </a:lvl1pPr>
          </a:lstStyle>
          <a:p>
            <a:r>
              <a:t>When someone reads or compares values in a pie chart, what are they doing? Comparing angles, areas, length of arc?</a:t>
            </a:r>
          </a:p>
        </p:txBody>
      </p:sp>
      <p:pic>
        <p:nvPicPr>
          <p:cNvPr id="347" name="Image" descr="Image"/>
          <p:cNvPicPr>
            <a:picLocks noChangeAspect="1"/>
          </p:cNvPicPr>
          <p:nvPr/>
        </p:nvPicPr>
        <p:blipFill>
          <a:blip r:embed="rId2"/>
          <a:stretch>
            <a:fillRect/>
          </a:stretch>
        </p:blipFill>
        <p:spPr>
          <a:xfrm>
            <a:off x="1707622" y="2614439"/>
            <a:ext cx="9589556" cy="5829842"/>
          </a:xfrm>
          <a:prstGeom prst="rect">
            <a:avLst/>
          </a:prstGeom>
          <a:ln w="12700">
            <a:miter lim="400000"/>
          </a:ln>
        </p:spPr>
      </p:pic>
      <p:sp>
        <p:nvSpPr>
          <p:cNvPr id="348" name="Drew Skau and Robert Kosara. 2016. Arcs, Angles, or Areas: Individual Data Encodings in Pie and Donut Charts. Comput. Graph. Forum 35, 3 (June 2016), 121-130. DOI: https://doi.org/10.1111/cgf.12888"/>
          <p:cNvSpPr txBox="1"/>
          <p:nvPr/>
        </p:nvSpPr>
        <p:spPr>
          <a:xfrm>
            <a:off x="527712" y="8938010"/>
            <a:ext cx="9701933"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lnSpc>
                <a:spcPts val="2800"/>
              </a:lnSpc>
              <a:defRPr sz="1200">
                <a:latin typeface="Tahoma"/>
                <a:ea typeface="Tahoma"/>
                <a:cs typeface="Tahoma"/>
                <a:sym typeface="Tahoma"/>
              </a:defRPr>
            </a:pPr>
            <a:r>
              <a:t>Drew Skau and Robert Kosara. 2016.</a:t>
            </a:r>
            <a:r>
              <a:rPr b="1"/>
              <a:t> Arcs, Angles, or Areas: Individual Data Encodings in Pie and Donut Charts</a:t>
            </a:r>
            <a:r>
              <a:t>. Comput. Graph. Forum 35, 3 (June 2016), 121-130. DOI: https://doi.org/10.1111/cgf.12888</a:t>
            </a:r>
          </a:p>
        </p:txBody>
      </p:sp>
      <p:sp>
        <p:nvSpPr>
          <p:cNvPr id="349" name="Robert Kosara and Drew Skau. 2016. Judgment error in pie chart variations. In Proceedings of the Eurographics: Short Papers (EuroVis '16).…"/>
          <p:cNvSpPr txBox="1"/>
          <p:nvPr/>
        </p:nvSpPr>
        <p:spPr>
          <a:xfrm>
            <a:off x="563307" y="8490530"/>
            <a:ext cx="9957347"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defTabSz="457200">
              <a:lnSpc>
                <a:spcPts val="2800"/>
              </a:lnSpc>
              <a:defRPr sz="1200">
                <a:latin typeface="Tahoma"/>
                <a:ea typeface="Tahoma"/>
                <a:cs typeface="Tahoma"/>
                <a:sym typeface="Tahoma"/>
              </a:defRPr>
            </a:pPr>
            <a:r>
              <a:t>Robert Kosara and Drew Skau. 2016. </a:t>
            </a:r>
            <a:r>
              <a:rPr b="1"/>
              <a:t>Judgment error in pie chart variations</a:t>
            </a:r>
            <a:r>
              <a:t>. In Proceedings of the Eurographics: Short Papers (EuroVis '16). </a:t>
            </a:r>
          </a:p>
          <a:p>
            <a:pPr algn="l" defTabSz="457200">
              <a:lnSpc>
                <a:spcPts val="2800"/>
              </a:lnSpc>
              <a:defRPr sz="1200">
                <a:latin typeface="Tahoma"/>
                <a:ea typeface="Tahoma"/>
                <a:cs typeface="Tahoma"/>
                <a:sym typeface="Tahoma"/>
              </a:defRPr>
            </a:pPr>
            <a:r>
              <a:t>Eurographics Association, Goslar Germany, Germany, 91-95. DOI: https://doi.org/10.2312/eurovisshort.20161167</a:t>
            </a:r>
          </a:p>
        </p:txBody>
      </p:sp>
      <p:sp>
        <p:nvSpPr>
          <p:cNvPr id="350"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33</a:t>
            </a:fld>
            <a:endParaRPr/>
          </a:p>
        </p:txBody>
      </p:sp>
    </p:spTree>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 name="Things aren’t so bad :)"/>
          <p:cNvSpPr txBox="1">
            <a:spLocks noGrp="1"/>
          </p:cNvSpPr>
          <p:nvPr>
            <p:ph type="title"/>
          </p:nvPr>
        </p:nvSpPr>
        <p:spPr>
          <a:prstGeom prst="rect">
            <a:avLst/>
          </a:prstGeom>
        </p:spPr>
        <p:txBody>
          <a:bodyPr lIns="38100" tIns="38100" rIns="38100" bIns="38100"/>
          <a:lstStyle>
            <a:lvl1pPr defTabSz="1219200">
              <a:defRPr sz="3600">
                <a:solidFill>
                  <a:srgbClr val="2C3E50"/>
                </a:solidFill>
                <a:latin typeface="Helvetica"/>
                <a:ea typeface="Helvetica"/>
                <a:cs typeface="Helvetica"/>
                <a:sym typeface="Helvetica"/>
              </a:defRPr>
            </a:lvl1pPr>
          </a:lstStyle>
          <a:p>
            <a:r>
              <a:t>Things aren’t so bad :)</a:t>
            </a:r>
          </a:p>
        </p:txBody>
      </p:sp>
      <p:sp>
        <p:nvSpPr>
          <p:cNvPr id="353" name="Double-click to edit"/>
          <p:cNvSpPr txBox="1">
            <a:spLocks noGrp="1"/>
          </p:cNvSpPr>
          <p:nvPr>
            <p:ph type="body" idx="1"/>
          </p:nvPr>
        </p:nvSpPr>
        <p:spPr>
          <a:prstGeom prst="rect">
            <a:avLst/>
          </a:prstGeom>
        </p:spPr>
        <p:txBody>
          <a:bodyPr/>
          <a:lstStyle/>
          <a:p>
            <a:endParaRPr/>
          </a:p>
        </p:txBody>
      </p:sp>
      <p:pic>
        <p:nvPicPr>
          <p:cNvPr id="354" name="Fox-News-pie-chart.png" descr="Fox-News-pie-chart.png"/>
          <p:cNvPicPr>
            <a:picLocks noChangeAspect="1"/>
          </p:cNvPicPr>
          <p:nvPr/>
        </p:nvPicPr>
        <p:blipFill>
          <a:blip r:embed="rId2"/>
          <a:stretch>
            <a:fillRect/>
          </a:stretch>
        </p:blipFill>
        <p:spPr>
          <a:xfrm>
            <a:off x="-304013" y="-228010"/>
            <a:ext cx="13612826" cy="10209620"/>
          </a:xfrm>
          <a:prstGeom prst="rect">
            <a:avLst/>
          </a:prstGeom>
          <a:ln w="12700">
            <a:miter lim="400000"/>
          </a:ln>
        </p:spPr>
      </p:pic>
    </p:spTree>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 name="T1/T7: Bar charts are better than areas…"/>
          <p:cNvSpPr txBox="1"/>
          <p:nvPr/>
        </p:nvSpPr>
        <p:spPr>
          <a:xfrm>
            <a:off x="469131" y="415033"/>
            <a:ext cx="11222482" cy="9344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solidFill>
                  <a:srgbClr val="00A6AC"/>
                </a:solidFill>
                <a:uFill>
                  <a:solidFill>
                    <a:srgbClr val="011993"/>
                  </a:solidFill>
                </a:uFill>
                <a:latin typeface="Helvetica"/>
                <a:ea typeface="Helvetica"/>
                <a:cs typeface="Helvetica"/>
                <a:sym typeface="Helvetica"/>
              </a:defRPr>
            </a:lvl1pPr>
          </a:lstStyle>
          <a:p>
            <a:r>
              <a:t>T1/T7: Bar charts are better than areas…</a:t>
            </a:r>
          </a:p>
        </p:txBody>
      </p:sp>
      <p:sp>
        <p:nvSpPr>
          <p:cNvPr id="357"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35</a:t>
            </a:fld>
            <a:endParaRPr/>
          </a:p>
        </p:txBody>
      </p:sp>
      <p:pic>
        <p:nvPicPr>
          <p:cNvPr id="358" name="Image" descr="Image"/>
          <p:cNvPicPr>
            <a:picLocks noChangeAspect="1"/>
          </p:cNvPicPr>
          <p:nvPr/>
        </p:nvPicPr>
        <p:blipFill>
          <a:blip r:embed="rId2"/>
          <a:stretch>
            <a:fillRect/>
          </a:stretch>
        </p:blipFill>
        <p:spPr>
          <a:xfrm>
            <a:off x="718571" y="1800471"/>
            <a:ext cx="4838701" cy="3200401"/>
          </a:xfrm>
          <a:prstGeom prst="rect">
            <a:avLst/>
          </a:prstGeom>
          <a:ln w="12700">
            <a:miter lim="400000"/>
          </a:ln>
        </p:spPr>
      </p:pic>
      <p:pic>
        <p:nvPicPr>
          <p:cNvPr id="359" name="Image" descr="Image"/>
          <p:cNvPicPr>
            <a:picLocks noChangeAspect="1"/>
          </p:cNvPicPr>
          <p:nvPr/>
        </p:nvPicPr>
        <p:blipFill>
          <a:blip r:embed="rId3"/>
          <a:stretch>
            <a:fillRect/>
          </a:stretch>
        </p:blipFill>
        <p:spPr>
          <a:xfrm>
            <a:off x="737621" y="5548331"/>
            <a:ext cx="4800601" cy="3200401"/>
          </a:xfrm>
          <a:prstGeom prst="rect">
            <a:avLst/>
          </a:prstGeom>
          <a:ln w="12700">
            <a:miter lim="400000"/>
          </a:ln>
        </p:spPr>
      </p:pic>
      <p:sp>
        <p:nvSpPr>
          <p:cNvPr id="360" name="This is exactly the same data,…"/>
          <p:cNvSpPr txBox="1"/>
          <p:nvPr/>
        </p:nvSpPr>
        <p:spPr>
          <a:xfrm>
            <a:off x="6491270" y="8076263"/>
            <a:ext cx="4965683" cy="990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900">
                <a:solidFill>
                  <a:schemeClr val="accent5"/>
                </a:solidFill>
                <a:latin typeface="Helvetica"/>
                <a:ea typeface="Helvetica"/>
                <a:cs typeface="Helvetica"/>
                <a:sym typeface="Helvetica"/>
              </a:defRPr>
            </a:pPr>
            <a:r>
              <a:t>This is exactly the same data,</a:t>
            </a:r>
          </a:p>
          <a:p>
            <a:pPr algn="l">
              <a:defRPr sz="2900">
                <a:solidFill>
                  <a:schemeClr val="accent5"/>
                </a:solidFill>
                <a:latin typeface="Helvetica"/>
                <a:ea typeface="Helvetica"/>
                <a:cs typeface="Helvetica"/>
                <a:sym typeface="Helvetica"/>
              </a:defRPr>
            </a:pPr>
            <a:r>
              <a:t>at the right scaling.</a:t>
            </a:r>
          </a:p>
        </p:txBody>
      </p:sp>
      <p:sp>
        <p:nvSpPr>
          <p:cNvPr id="361" name="300  400  200  100  40  500"/>
          <p:cNvSpPr txBox="1"/>
          <p:nvPr/>
        </p:nvSpPr>
        <p:spPr>
          <a:xfrm>
            <a:off x="1588303" y="8763992"/>
            <a:ext cx="3376818" cy="419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100">
                <a:solidFill>
                  <a:schemeClr val="accent5"/>
                </a:solidFill>
                <a:latin typeface="Helvetica"/>
                <a:ea typeface="Helvetica"/>
                <a:cs typeface="Helvetica"/>
                <a:sym typeface="Helvetica"/>
              </a:defRPr>
            </a:lvl1pPr>
          </a:lstStyle>
          <a:p>
            <a:r>
              <a:t>300  400  200  100  40  500</a:t>
            </a:r>
          </a:p>
        </p:txBody>
      </p:sp>
      <p:pic>
        <p:nvPicPr>
          <p:cNvPr id="362" name="Image" descr="Image"/>
          <p:cNvPicPr>
            <a:picLocks noChangeAspect="1"/>
          </p:cNvPicPr>
          <p:nvPr/>
        </p:nvPicPr>
        <p:blipFill>
          <a:blip r:embed="rId4"/>
          <a:srcRect l="40681" t="39674"/>
          <a:stretch>
            <a:fillRect/>
          </a:stretch>
        </p:blipFill>
        <p:spPr>
          <a:xfrm>
            <a:off x="5930594" y="1578010"/>
            <a:ext cx="6685920" cy="5660695"/>
          </a:xfrm>
          <a:prstGeom prst="rect">
            <a:avLst/>
          </a:prstGeom>
          <a:ln w="12700">
            <a:miter lim="400000"/>
          </a:ln>
        </p:spPr>
      </p:pic>
      <p:sp>
        <p:nvSpPr>
          <p:cNvPr id="363" name="Rectangle"/>
          <p:cNvSpPr/>
          <p:nvPr/>
        </p:nvSpPr>
        <p:spPr>
          <a:xfrm>
            <a:off x="5977691" y="1884320"/>
            <a:ext cx="6685757" cy="680523"/>
          </a:xfrm>
          <a:prstGeom prst="rect">
            <a:avLst/>
          </a:prstGeom>
          <a:solidFill>
            <a:schemeClr val="accent5">
              <a:alpha val="19353"/>
            </a:schemeClr>
          </a:solidFill>
          <a:ln w="12700">
            <a:miter lim="400000"/>
          </a:ln>
        </p:spPr>
        <p:txBody>
          <a:bodyPr lIns="50800" tIns="50800" rIns="50800" bIns="50800" anchor="ctr"/>
          <a:lstStyle/>
          <a:p>
            <a:pPr>
              <a:defRPr sz="2400">
                <a:solidFill>
                  <a:srgbClr val="FFFFFF"/>
                </a:solidFill>
              </a:defRPr>
            </a:pPr>
            <a:endParaRPr/>
          </a:p>
        </p:txBody>
      </p:sp>
      <p:sp>
        <p:nvSpPr>
          <p:cNvPr id="364" name="Rectangle"/>
          <p:cNvSpPr/>
          <p:nvPr/>
        </p:nvSpPr>
        <p:spPr>
          <a:xfrm>
            <a:off x="5990391" y="4891597"/>
            <a:ext cx="6685757" cy="680524"/>
          </a:xfrm>
          <a:prstGeom prst="rect">
            <a:avLst/>
          </a:prstGeom>
          <a:solidFill>
            <a:schemeClr val="accent5">
              <a:alpha val="19353"/>
            </a:schemeClr>
          </a:solidFill>
          <a:ln w="12700">
            <a:miter lim="400000"/>
          </a:ln>
        </p:spPr>
        <p:txBody>
          <a:bodyPr lIns="50800" tIns="50800" rIns="50800" bIns="50800" anchor="ctr"/>
          <a:lstStyle/>
          <a:p>
            <a:pPr>
              <a:defRPr sz="2400">
                <a:solidFill>
                  <a:srgbClr val="FFFFFF"/>
                </a:solidFill>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360"/>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3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0" grpId="1" animBg="1" advAuto="0"/>
      <p:bldP spid="361" grpId="2" animBg="1" advAuto="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6" name="T8/T9: Different aspect ratios for rectangles also result in greater or fewer errors in estimating…"/>
          <p:cNvSpPr txBox="1"/>
          <p:nvPr/>
        </p:nvSpPr>
        <p:spPr>
          <a:xfrm>
            <a:off x="469131" y="415033"/>
            <a:ext cx="11222482" cy="9344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00A6AC"/>
                </a:solidFill>
                <a:uFill>
                  <a:solidFill>
                    <a:srgbClr val="011993"/>
                  </a:solidFill>
                </a:uFill>
                <a:latin typeface="Helvetica"/>
                <a:ea typeface="Helvetica"/>
                <a:cs typeface="Helvetica"/>
                <a:sym typeface="Helvetica"/>
              </a:defRPr>
            </a:pPr>
            <a:r>
              <a:t>T8/T9: Different aspect ratios for rectangles also result in greater or fewer errors in estimating </a:t>
            </a:r>
          </a:p>
          <a:p>
            <a:pPr algn="l" defTabSz="1219200">
              <a:defRPr sz="2600">
                <a:solidFill>
                  <a:srgbClr val="00A6AC"/>
                </a:solidFill>
                <a:uFill>
                  <a:solidFill>
                    <a:srgbClr val="011993"/>
                  </a:solidFill>
                </a:uFill>
                <a:latin typeface="Helvetica"/>
                <a:ea typeface="Helvetica"/>
                <a:cs typeface="Helvetica"/>
                <a:sym typeface="Helvetica"/>
              </a:defRPr>
            </a:pPr>
            <a:r>
              <a:t>errors in interpretation…</a:t>
            </a:r>
          </a:p>
        </p:txBody>
      </p:sp>
      <p:pic>
        <p:nvPicPr>
          <p:cNvPr id="367" name="Screen Shot 2018-04-27 at 23.18.06.png" descr="Screen Shot 2018-04-27 at 23.18.06.png"/>
          <p:cNvPicPr>
            <a:picLocks noChangeAspect="1"/>
          </p:cNvPicPr>
          <p:nvPr/>
        </p:nvPicPr>
        <p:blipFill>
          <a:blip r:embed="rId2"/>
          <a:stretch>
            <a:fillRect/>
          </a:stretch>
        </p:blipFill>
        <p:spPr>
          <a:xfrm>
            <a:off x="1635503" y="4986003"/>
            <a:ext cx="9733794" cy="4046316"/>
          </a:xfrm>
          <a:prstGeom prst="rect">
            <a:avLst/>
          </a:prstGeom>
          <a:ln w="12700">
            <a:miter lim="400000"/>
          </a:ln>
        </p:spPr>
      </p:pic>
      <p:sp>
        <p:nvSpPr>
          <p:cNvPr id="368" name="Square"/>
          <p:cNvSpPr/>
          <p:nvPr/>
        </p:nvSpPr>
        <p:spPr>
          <a:xfrm>
            <a:off x="974874" y="3020226"/>
            <a:ext cx="838201" cy="838201"/>
          </a:xfrm>
          <a:prstGeom prst="rect">
            <a:avLst/>
          </a:prstGeom>
          <a:solidFill>
            <a:srgbClr val="53585F"/>
          </a:solidFill>
          <a:ln w="12700">
            <a:miter lim="400000"/>
          </a:ln>
        </p:spPr>
        <p:txBody>
          <a:bodyPr lIns="50800" tIns="50800" rIns="50800" bIns="50800" anchor="ctr"/>
          <a:lstStyle/>
          <a:p>
            <a:pPr>
              <a:defRPr sz="2400">
                <a:solidFill>
                  <a:srgbClr val="FFFFFF"/>
                </a:solidFill>
              </a:defRPr>
            </a:pPr>
            <a:endParaRPr/>
          </a:p>
        </p:txBody>
      </p:sp>
      <p:sp>
        <p:nvSpPr>
          <p:cNvPr id="369" name="Rectangle"/>
          <p:cNvSpPr/>
          <p:nvPr/>
        </p:nvSpPr>
        <p:spPr>
          <a:xfrm>
            <a:off x="8977162" y="1953426"/>
            <a:ext cx="838201" cy="1905001"/>
          </a:xfrm>
          <a:prstGeom prst="rect">
            <a:avLst/>
          </a:prstGeom>
          <a:solidFill>
            <a:srgbClr val="53585F"/>
          </a:solidFill>
          <a:ln w="12700">
            <a:miter lim="400000"/>
          </a:ln>
        </p:spPr>
        <p:txBody>
          <a:bodyPr lIns="50800" tIns="50800" rIns="50800" bIns="50800" anchor="ctr"/>
          <a:lstStyle/>
          <a:p>
            <a:pPr>
              <a:defRPr sz="2400">
                <a:solidFill>
                  <a:srgbClr val="FFFFFF"/>
                </a:solidFill>
              </a:defRPr>
            </a:pPr>
            <a:endParaRPr/>
          </a:p>
        </p:txBody>
      </p:sp>
      <p:sp>
        <p:nvSpPr>
          <p:cNvPr id="370" name="2/3 : 2/3"/>
          <p:cNvSpPr txBox="1"/>
          <p:nvPr/>
        </p:nvSpPr>
        <p:spPr>
          <a:xfrm>
            <a:off x="745182" y="3963769"/>
            <a:ext cx="1307568"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2600">
                <a:solidFill>
                  <a:srgbClr val="53585F"/>
                </a:solidFill>
                <a:latin typeface="Helvetica"/>
                <a:ea typeface="Helvetica"/>
                <a:cs typeface="Helvetica"/>
                <a:sym typeface="Helvetica"/>
              </a:defRPr>
            </a:lvl1pPr>
          </a:lstStyle>
          <a:p>
            <a:r>
              <a:t>2/3 : 2/3</a:t>
            </a:r>
          </a:p>
        </p:txBody>
      </p:sp>
      <p:sp>
        <p:nvSpPr>
          <p:cNvPr id="371" name="Square"/>
          <p:cNvSpPr/>
          <p:nvPr/>
        </p:nvSpPr>
        <p:spPr>
          <a:xfrm>
            <a:off x="2743292" y="2588426"/>
            <a:ext cx="1270001" cy="1270001"/>
          </a:xfrm>
          <a:prstGeom prst="rect">
            <a:avLst/>
          </a:prstGeom>
          <a:solidFill>
            <a:srgbClr val="53585F"/>
          </a:solidFill>
          <a:ln w="12700">
            <a:miter lim="400000"/>
          </a:ln>
        </p:spPr>
        <p:txBody>
          <a:bodyPr lIns="50800" tIns="50800" rIns="50800" bIns="50800" anchor="ctr"/>
          <a:lstStyle/>
          <a:p>
            <a:pPr>
              <a:defRPr sz="2400">
                <a:solidFill>
                  <a:srgbClr val="FFFFFF"/>
                </a:solidFill>
              </a:defRPr>
            </a:pPr>
            <a:endParaRPr/>
          </a:p>
        </p:txBody>
      </p:sp>
      <p:sp>
        <p:nvSpPr>
          <p:cNvPr id="372" name="1 : 1"/>
          <p:cNvSpPr txBox="1"/>
          <p:nvPr/>
        </p:nvSpPr>
        <p:spPr>
          <a:xfrm>
            <a:off x="2926619" y="3963769"/>
            <a:ext cx="756804"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2600">
                <a:solidFill>
                  <a:srgbClr val="53585F"/>
                </a:solidFill>
                <a:latin typeface="Helvetica"/>
                <a:ea typeface="Helvetica"/>
                <a:cs typeface="Helvetica"/>
                <a:sym typeface="Helvetica"/>
              </a:defRPr>
            </a:lvl1pPr>
          </a:lstStyle>
          <a:p>
            <a:r>
              <a:t>1 : 1</a:t>
            </a:r>
          </a:p>
        </p:txBody>
      </p:sp>
      <p:sp>
        <p:nvSpPr>
          <p:cNvPr id="373" name="1 : 3/2"/>
          <p:cNvSpPr txBox="1"/>
          <p:nvPr/>
        </p:nvSpPr>
        <p:spPr>
          <a:xfrm>
            <a:off x="10815994" y="3940456"/>
            <a:ext cx="1032186"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2600">
                <a:solidFill>
                  <a:srgbClr val="53585F"/>
                </a:solidFill>
                <a:latin typeface="Helvetica"/>
                <a:ea typeface="Helvetica"/>
                <a:cs typeface="Helvetica"/>
                <a:sym typeface="Helvetica"/>
              </a:defRPr>
            </a:lvl1pPr>
          </a:lstStyle>
          <a:p>
            <a:r>
              <a:t>1 : 3/2</a:t>
            </a:r>
          </a:p>
        </p:txBody>
      </p:sp>
      <p:sp>
        <p:nvSpPr>
          <p:cNvPr id="374" name="Rectangle"/>
          <p:cNvSpPr/>
          <p:nvPr/>
        </p:nvSpPr>
        <p:spPr>
          <a:xfrm>
            <a:off x="10731227" y="1953426"/>
            <a:ext cx="1270001" cy="1905001"/>
          </a:xfrm>
          <a:prstGeom prst="rect">
            <a:avLst/>
          </a:prstGeom>
          <a:solidFill>
            <a:srgbClr val="53585F"/>
          </a:solidFill>
          <a:ln w="12700">
            <a:miter lim="400000"/>
          </a:ln>
        </p:spPr>
        <p:txBody>
          <a:bodyPr lIns="50800" tIns="50800" rIns="50800" bIns="50800" anchor="ctr"/>
          <a:lstStyle/>
          <a:p>
            <a:pPr>
              <a:defRPr sz="2400">
                <a:solidFill>
                  <a:srgbClr val="FFFFFF"/>
                </a:solidFill>
              </a:defRPr>
            </a:pPr>
            <a:endParaRPr/>
          </a:p>
        </p:txBody>
      </p:sp>
      <p:sp>
        <p:nvSpPr>
          <p:cNvPr id="375" name="2/3 : 3/2"/>
          <p:cNvSpPr txBox="1"/>
          <p:nvPr/>
        </p:nvSpPr>
        <p:spPr>
          <a:xfrm>
            <a:off x="8747470" y="3940456"/>
            <a:ext cx="1307568"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2600">
                <a:solidFill>
                  <a:srgbClr val="53585F"/>
                </a:solidFill>
                <a:latin typeface="Helvetica"/>
                <a:ea typeface="Helvetica"/>
                <a:cs typeface="Helvetica"/>
                <a:sym typeface="Helvetica"/>
              </a:defRPr>
            </a:lvl1pPr>
          </a:lstStyle>
          <a:p>
            <a:r>
              <a:t>2/3 : 3/2</a:t>
            </a:r>
          </a:p>
        </p:txBody>
      </p:sp>
      <p:sp>
        <p:nvSpPr>
          <p:cNvPr id="376" name="Square"/>
          <p:cNvSpPr/>
          <p:nvPr/>
        </p:nvSpPr>
        <p:spPr>
          <a:xfrm>
            <a:off x="4746269" y="1953426"/>
            <a:ext cx="1905001" cy="1905001"/>
          </a:xfrm>
          <a:prstGeom prst="rect">
            <a:avLst/>
          </a:prstGeom>
          <a:solidFill>
            <a:srgbClr val="53585F"/>
          </a:solidFill>
          <a:ln w="12700">
            <a:miter lim="400000"/>
          </a:ln>
        </p:spPr>
        <p:txBody>
          <a:bodyPr lIns="50800" tIns="50800" rIns="50800" bIns="50800" anchor="ctr"/>
          <a:lstStyle/>
          <a:p>
            <a:pPr>
              <a:defRPr sz="2400">
                <a:solidFill>
                  <a:srgbClr val="FFFFFF"/>
                </a:solidFill>
              </a:defRPr>
            </a:pPr>
            <a:endParaRPr/>
          </a:p>
        </p:txBody>
      </p:sp>
      <p:sp>
        <p:nvSpPr>
          <p:cNvPr id="377" name="3/2 : 3/2"/>
          <p:cNvSpPr txBox="1"/>
          <p:nvPr/>
        </p:nvSpPr>
        <p:spPr>
          <a:xfrm>
            <a:off x="5049976" y="3940456"/>
            <a:ext cx="1307568"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2600">
                <a:solidFill>
                  <a:srgbClr val="53585F"/>
                </a:solidFill>
                <a:latin typeface="Helvetica"/>
                <a:ea typeface="Helvetica"/>
                <a:cs typeface="Helvetica"/>
                <a:sym typeface="Helvetica"/>
              </a:defRPr>
            </a:lvl1pPr>
          </a:lstStyle>
          <a:p>
            <a:r>
              <a:t>3/2 : 3/2</a:t>
            </a:r>
          </a:p>
        </p:txBody>
      </p:sp>
      <p:sp>
        <p:nvSpPr>
          <p:cNvPr id="378" name="Rectangle"/>
          <p:cNvSpPr/>
          <p:nvPr/>
        </p:nvSpPr>
        <p:spPr>
          <a:xfrm>
            <a:off x="7388748" y="2588426"/>
            <a:ext cx="838201" cy="1270001"/>
          </a:xfrm>
          <a:prstGeom prst="rect">
            <a:avLst/>
          </a:prstGeom>
          <a:solidFill>
            <a:srgbClr val="53585F"/>
          </a:solidFill>
          <a:ln w="12700">
            <a:miter lim="400000"/>
          </a:ln>
        </p:spPr>
        <p:txBody>
          <a:bodyPr lIns="50800" tIns="50800" rIns="50800" bIns="50800" anchor="ctr"/>
          <a:lstStyle/>
          <a:p>
            <a:pPr>
              <a:defRPr sz="2400">
                <a:solidFill>
                  <a:srgbClr val="FFFFFF"/>
                </a:solidFill>
              </a:defRPr>
            </a:pPr>
            <a:endParaRPr/>
          </a:p>
        </p:txBody>
      </p:sp>
      <p:sp>
        <p:nvSpPr>
          <p:cNvPr id="379" name="2/3 : 1"/>
          <p:cNvSpPr txBox="1"/>
          <p:nvPr/>
        </p:nvSpPr>
        <p:spPr>
          <a:xfrm>
            <a:off x="7257615" y="3940456"/>
            <a:ext cx="1032186" cy="4953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r">
              <a:defRPr sz="2600">
                <a:solidFill>
                  <a:srgbClr val="53585F"/>
                </a:solidFill>
                <a:latin typeface="Helvetica"/>
                <a:ea typeface="Helvetica"/>
                <a:cs typeface="Helvetica"/>
                <a:sym typeface="Helvetica"/>
              </a:defRPr>
            </a:lvl1pPr>
          </a:lstStyle>
          <a:p>
            <a:r>
              <a:t>2/3 : 1</a:t>
            </a:r>
          </a:p>
        </p:txBody>
      </p:sp>
      <p:sp>
        <p:nvSpPr>
          <p:cNvPr id="380"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36</a:t>
            </a:fld>
            <a:endParaRPr/>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2" name="Aspect ratio is important!"/>
          <p:cNvSpPr txBox="1"/>
          <p:nvPr/>
        </p:nvSpPr>
        <p:spPr>
          <a:xfrm>
            <a:off x="469131" y="415033"/>
            <a:ext cx="11222482" cy="9344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3100">
                <a:solidFill>
                  <a:srgbClr val="00A6AC"/>
                </a:solidFill>
                <a:uFill>
                  <a:solidFill>
                    <a:srgbClr val="011993"/>
                  </a:solidFill>
                </a:uFill>
                <a:latin typeface="Helvetica"/>
                <a:ea typeface="Helvetica"/>
                <a:cs typeface="Helvetica"/>
                <a:sym typeface="Helvetica"/>
              </a:defRPr>
            </a:lvl1pPr>
          </a:lstStyle>
          <a:p>
            <a:r>
              <a:t>Aspect ratio is important!</a:t>
            </a:r>
          </a:p>
        </p:txBody>
      </p:sp>
      <p:sp>
        <p:nvSpPr>
          <p:cNvPr id="383" name="For line charts there is a basic guideline on optimising plot aspect ratio to have an average angle of 45 degrees from Cleveland et al, 1988."/>
          <p:cNvSpPr txBox="1"/>
          <p:nvPr/>
        </p:nvSpPr>
        <p:spPr>
          <a:xfrm>
            <a:off x="469131" y="1466229"/>
            <a:ext cx="11777701" cy="9344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400">
                <a:solidFill>
                  <a:srgbClr val="53585F"/>
                </a:solidFill>
                <a:uFill>
                  <a:solidFill>
                    <a:srgbClr val="011993"/>
                  </a:solidFill>
                </a:uFill>
                <a:latin typeface="Helvetica"/>
                <a:ea typeface="Helvetica"/>
                <a:cs typeface="Helvetica"/>
                <a:sym typeface="Helvetica"/>
              </a:defRPr>
            </a:lvl1pPr>
          </a:lstStyle>
          <a:p>
            <a:r>
              <a:t>For line charts there is a basic guideline on optimising plot aspect ratio to have an average angle of 45 degrees from Cleveland et al, 1988.</a:t>
            </a:r>
          </a:p>
        </p:txBody>
      </p:sp>
      <p:sp>
        <p:nvSpPr>
          <p:cNvPr id="384"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37</a:t>
            </a:fld>
            <a:endParaRPr/>
          </a:p>
        </p:txBody>
      </p:sp>
      <p:grpSp>
        <p:nvGrpSpPr>
          <p:cNvPr id="405" name="Group"/>
          <p:cNvGrpSpPr/>
          <p:nvPr/>
        </p:nvGrpSpPr>
        <p:grpSpPr>
          <a:xfrm>
            <a:off x="210510" y="3067414"/>
            <a:ext cx="12583780" cy="4714839"/>
            <a:chOff x="0" y="0"/>
            <a:chExt cx="12583779" cy="4714837"/>
          </a:xfrm>
        </p:grpSpPr>
        <p:pic>
          <p:nvPicPr>
            <p:cNvPr id="385" name="download (8).png" descr="download (8).png"/>
            <p:cNvPicPr>
              <a:picLocks noChangeAspect="1"/>
            </p:cNvPicPr>
            <p:nvPr/>
          </p:nvPicPr>
          <p:blipFill>
            <a:blip r:embed="rId2"/>
            <a:srcRect b="26647"/>
            <a:stretch>
              <a:fillRect/>
            </a:stretch>
          </p:blipFill>
          <p:spPr>
            <a:xfrm>
              <a:off x="0" y="0"/>
              <a:ext cx="12583780" cy="4714838"/>
            </a:xfrm>
            <a:prstGeom prst="rect">
              <a:avLst/>
            </a:prstGeom>
            <a:ln w="12700" cap="flat">
              <a:noFill/>
              <a:miter lim="400000"/>
            </a:ln>
            <a:effectLst/>
          </p:spPr>
        </p:pic>
        <p:pic>
          <p:nvPicPr>
            <p:cNvPr id="386" name="Image" descr="Image"/>
            <p:cNvPicPr>
              <a:picLocks noChangeAspect="1"/>
            </p:cNvPicPr>
            <p:nvPr/>
          </p:nvPicPr>
          <p:blipFill>
            <a:blip r:embed="rId3"/>
            <a:stretch>
              <a:fillRect/>
            </a:stretch>
          </p:blipFill>
          <p:spPr>
            <a:xfrm>
              <a:off x="5952659" y="3632163"/>
              <a:ext cx="705600" cy="646128"/>
            </a:xfrm>
            <a:prstGeom prst="rect">
              <a:avLst/>
            </a:prstGeom>
            <a:ln w="12700" cap="flat">
              <a:noFill/>
              <a:miter lim="400000"/>
            </a:ln>
            <a:effectLst/>
          </p:spPr>
        </p:pic>
        <p:pic>
          <p:nvPicPr>
            <p:cNvPr id="387" name="Image" descr="Image"/>
            <p:cNvPicPr>
              <a:picLocks noChangeAspect="1"/>
            </p:cNvPicPr>
            <p:nvPr/>
          </p:nvPicPr>
          <p:blipFill>
            <a:blip r:embed="rId3"/>
            <a:stretch>
              <a:fillRect/>
            </a:stretch>
          </p:blipFill>
          <p:spPr>
            <a:xfrm>
              <a:off x="4968872" y="3672870"/>
              <a:ext cx="705600" cy="646129"/>
            </a:xfrm>
            <a:prstGeom prst="rect">
              <a:avLst/>
            </a:prstGeom>
            <a:ln w="12700" cap="flat">
              <a:noFill/>
              <a:miter lim="400000"/>
            </a:ln>
            <a:effectLst/>
          </p:spPr>
        </p:pic>
        <p:pic>
          <p:nvPicPr>
            <p:cNvPr id="388" name="Image" descr="Image"/>
            <p:cNvPicPr>
              <a:picLocks noChangeAspect="1"/>
            </p:cNvPicPr>
            <p:nvPr/>
          </p:nvPicPr>
          <p:blipFill>
            <a:blip r:embed="rId3"/>
            <a:stretch>
              <a:fillRect/>
            </a:stretch>
          </p:blipFill>
          <p:spPr>
            <a:xfrm>
              <a:off x="8224200" y="3218282"/>
              <a:ext cx="705599" cy="646129"/>
            </a:xfrm>
            <a:prstGeom prst="rect">
              <a:avLst/>
            </a:prstGeom>
            <a:ln w="12700" cap="flat">
              <a:noFill/>
              <a:miter lim="400000"/>
            </a:ln>
            <a:effectLst/>
          </p:spPr>
        </p:pic>
        <p:pic>
          <p:nvPicPr>
            <p:cNvPr id="389" name="Image" descr="Image"/>
            <p:cNvPicPr>
              <a:picLocks noChangeAspect="1"/>
            </p:cNvPicPr>
            <p:nvPr/>
          </p:nvPicPr>
          <p:blipFill>
            <a:blip r:embed="rId4"/>
            <a:stretch>
              <a:fillRect/>
            </a:stretch>
          </p:blipFill>
          <p:spPr>
            <a:xfrm>
              <a:off x="9222815" y="2785767"/>
              <a:ext cx="705599" cy="646129"/>
            </a:xfrm>
            <a:prstGeom prst="rect">
              <a:avLst/>
            </a:prstGeom>
            <a:ln w="12700" cap="flat">
              <a:noFill/>
              <a:miter lim="400000"/>
            </a:ln>
            <a:effectLst/>
          </p:spPr>
        </p:pic>
        <p:pic>
          <p:nvPicPr>
            <p:cNvPr id="390" name="Image" descr="Image"/>
            <p:cNvPicPr>
              <a:picLocks noChangeAspect="1"/>
            </p:cNvPicPr>
            <p:nvPr/>
          </p:nvPicPr>
          <p:blipFill>
            <a:blip r:embed="rId3"/>
            <a:stretch>
              <a:fillRect/>
            </a:stretch>
          </p:blipFill>
          <p:spPr>
            <a:xfrm>
              <a:off x="9386709" y="2470014"/>
              <a:ext cx="705599" cy="646129"/>
            </a:xfrm>
            <a:prstGeom prst="rect">
              <a:avLst/>
            </a:prstGeom>
            <a:ln w="12700" cap="flat">
              <a:noFill/>
              <a:miter lim="400000"/>
            </a:ln>
            <a:effectLst/>
          </p:spPr>
        </p:pic>
        <p:pic>
          <p:nvPicPr>
            <p:cNvPr id="391" name="Image" descr="Image"/>
            <p:cNvPicPr>
              <a:picLocks noChangeAspect="1"/>
            </p:cNvPicPr>
            <p:nvPr/>
          </p:nvPicPr>
          <p:blipFill>
            <a:blip r:embed="rId3"/>
            <a:stretch>
              <a:fillRect/>
            </a:stretch>
          </p:blipFill>
          <p:spPr>
            <a:xfrm>
              <a:off x="7888533" y="683911"/>
              <a:ext cx="705599" cy="646128"/>
            </a:xfrm>
            <a:prstGeom prst="rect">
              <a:avLst/>
            </a:prstGeom>
            <a:ln w="12700" cap="flat">
              <a:noFill/>
              <a:miter lim="400000"/>
            </a:ln>
            <a:effectLst/>
          </p:spPr>
        </p:pic>
        <p:pic>
          <p:nvPicPr>
            <p:cNvPr id="392" name="Image" descr="Image"/>
            <p:cNvPicPr>
              <a:picLocks noChangeAspect="1"/>
            </p:cNvPicPr>
            <p:nvPr/>
          </p:nvPicPr>
          <p:blipFill>
            <a:blip r:embed="rId4"/>
            <a:stretch>
              <a:fillRect/>
            </a:stretch>
          </p:blipFill>
          <p:spPr>
            <a:xfrm>
              <a:off x="9236384" y="602496"/>
              <a:ext cx="705599" cy="646128"/>
            </a:xfrm>
            <a:prstGeom prst="rect">
              <a:avLst/>
            </a:prstGeom>
            <a:ln w="12700" cap="flat">
              <a:noFill/>
              <a:miter lim="400000"/>
            </a:ln>
            <a:effectLst/>
          </p:spPr>
        </p:pic>
        <p:pic>
          <p:nvPicPr>
            <p:cNvPr id="393" name="Image" descr="Image"/>
            <p:cNvPicPr>
              <a:picLocks noChangeAspect="1"/>
            </p:cNvPicPr>
            <p:nvPr/>
          </p:nvPicPr>
          <p:blipFill>
            <a:blip r:embed="rId4"/>
            <a:stretch>
              <a:fillRect/>
            </a:stretch>
          </p:blipFill>
          <p:spPr>
            <a:xfrm>
              <a:off x="10584236" y="178448"/>
              <a:ext cx="705599" cy="646129"/>
            </a:xfrm>
            <a:prstGeom prst="rect">
              <a:avLst/>
            </a:prstGeom>
            <a:ln w="12700" cap="flat">
              <a:noFill/>
              <a:miter lim="400000"/>
            </a:ln>
            <a:effectLst/>
          </p:spPr>
        </p:pic>
        <p:pic>
          <p:nvPicPr>
            <p:cNvPr id="394" name="Image" descr="Image"/>
            <p:cNvPicPr>
              <a:picLocks noChangeAspect="1"/>
            </p:cNvPicPr>
            <p:nvPr/>
          </p:nvPicPr>
          <p:blipFill>
            <a:blip r:embed="rId4"/>
            <a:stretch>
              <a:fillRect/>
            </a:stretch>
          </p:blipFill>
          <p:spPr>
            <a:xfrm>
              <a:off x="11338586" y="299410"/>
              <a:ext cx="705600" cy="646129"/>
            </a:xfrm>
            <a:prstGeom prst="rect">
              <a:avLst/>
            </a:prstGeom>
            <a:ln w="12700" cap="flat">
              <a:noFill/>
              <a:miter lim="400000"/>
            </a:ln>
            <a:effectLst/>
          </p:spPr>
        </p:pic>
        <p:pic>
          <p:nvPicPr>
            <p:cNvPr id="395" name="Image" descr="Image"/>
            <p:cNvPicPr>
              <a:picLocks noChangeAspect="1"/>
            </p:cNvPicPr>
            <p:nvPr/>
          </p:nvPicPr>
          <p:blipFill>
            <a:blip r:embed="rId4"/>
            <a:stretch>
              <a:fillRect/>
            </a:stretch>
          </p:blipFill>
          <p:spPr>
            <a:xfrm>
              <a:off x="9829883" y="602496"/>
              <a:ext cx="705600" cy="646128"/>
            </a:xfrm>
            <a:prstGeom prst="rect">
              <a:avLst/>
            </a:prstGeom>
            <a:ln w="12700" cap="flat">
              <a:noFill/>
              <a:miter lim="400000"/>
            </a:ln>
            <a:effectLst/>
          </p:spPr>
        </p:pic>
        <p:pic>
          <p:nvPicPr>
            <p:cNvPr id="396" name="Image" descr="Image"/>
            <p:cNvPicPr>
              <a:picLocks noChangeAspect="1"/>
            </p:cNvPicPr>
            <p:nvPr/>
          </p:nvPicPr>
          <p:blipFill>
            <a:blip r:embed="rId4"/>
            <a:stretch>
              <a:fillRect/>
            </a:stretch>
          </p:blipFill>
          <p:spPr>
            <a:xfrm>
              <a:off x="6152829" y="1195978"/>
              <a:ext cx="393725" cy="360540"/>
            </a:xfrm>
            <a:prstGeom prst="rect">
              <a:avLst/>
            </a:prstGeom>
            <a:ln w="12700" cap="flat">
              <a:noFill/>
              <a:miter lim="400000"/>
            </a:ln>
            <a:effectLst/>
          </p:spPr>
        </p:pic>
        <p:pic>
          <p:nvPicPr>
            <p:cNvPr id="397" name="Image" descr="Image"/>
            <p:cNvPicPr>
              <a:picLocks noChangeAspect="1"/>
            </p:cNvPicPr>
            <p:nvPr/>
          </p:nvPicPr>
          <p:blipFill>
            <a:blip r:embed="rId3"/>
            <a:stretch>
              <a:fillRect/>
            </a:stretch>
          </p:blipFill>
          <p:spPr>
            <a:xfrm>
              <a:off x="8824286" y="418331"/>
              <a:ext cx="705600" cy="646128"/>
            </a:xfrm>
            <a:prstGeom prst="rect">
              <a:avLst/>
            </a:prstGeom>
            <a:ln w="12700" cap="flat">
              <a:noFill/>
              <a:miter lim="400000"/>
            </a:ln>
            <a:effectLst/>
          </p:spPr>
        </p:pic>
        <p:pic>
          <p:nvPicPr>
            <p:cNvPr id="398" name="Image" descr="Image"/>
            <p:cNvPicPr>
              <a:picLocks noChangeAspect="1"/>
            </p:cNvPicPr>
            <p:nvPr/>
          </p:nvPicPr>
          <p:blipFill>
            <a:blip r:embed="rId3"/>
            <a:stretch>
              <a:fillRect/>
            </a:stretch>
          </p:blipFill>
          <p:spPr>
            <a:xfrm>
              <a:off x="4968872" y="922962"/>
              <a:ext cx="444546" cy="407077"/>
            </a:xfrm>
            <a:prstGeom prst="rect">
              <a:avLst/>
            </a:prstGeom>
            <a:ln w="12700" cap="flat">
              <a:noFill/>
              <a:miter lim="400000"/>
            </a:ln>
            <a:effectLst/>
          </p:spPr>
        </p:pic>
        <p:pic>
          <p:nvPicPr>
            <p:cNvPr id="399" name="Image" descr="Image"/>
            <p:cNvPicPr>
              <a:picLocks noChangeAspect="1"/>
            </p:cNvPicPr>
            <p:nvPr/>
          </p:nvPicPr>
          <p:blipFill>
            <a:blip r:embed="rId3"/>
            <a:stretch>
              <a:fillRect/>
            </a:stretch>
          </p:blipFill>
          <p:spPr>
            <a:xfrm>
              <a:off x="1788157" y="683911"/>
              <a:ext cx="705600" cy="646128"/>
            </a:xfrm>
            <a:prstGeom prst="rect">
              <a:avLst/>
            </a:prstGeom>
            <a:ln w="12700" cap="flat">
              <a:noFill/>
              <a:miter lim="400000"/>
            </a:ln>
            <a:effectLst/>
          </p:spPr>
        </p:pic>
        <p:pic>
          <p:nvPicPr>
            <p:cNvPr id="400" name="Image" descr="Image"/>
            <p:cNvPicPr>
              <a:picLocks noChangeAspect="1"/>
            </p:cNvPicPr>
            <p:nvPr/>
          </p:nvPicPr>
          <p:blipFill>
            <a:blip r:embed="rId3"/>
            <a:stretch>
              <a:fillRect/>
            </a:stretch>
          </p:blipFill>
          <p:spPr>
            <a:xfrm>
              <a:off x="2569647" y="81942"/>
              <a:ext cx="705600" cy="646129"/>
            </a:xfrm>
            <a:prstGeom prst="rect">
              <a:avLst/>
            </a:prstGeom>
            <a:ln w="12700" cap="flat">
              <a:noFill/>
              <a:miter lim="400000"/>
            </a:ln>
            <a:effectLst/>
          </p:spPr>
        </p:pic>
        <p:pic>
          <p:nvPicPr>
            <p:cNvPr id="401" name="Image" descr="Image"/>
            <p:cNvPicPr>
              <a:picLocks noChangeAspect="1"/>
            </p:cNvPicPr>
            <p:nvPr/>
          </p:nvPicPr>
          <p:blipFill>
            <a:blip r:embed="rId3"/>
            <a:stretch>
              <a:fillRect/>
            </a:stretch>
          </p:blipFill>
          <p:spPr>
            <a:xfrm>
              <a:off x="893111" y="683911"/>
              <a:ext cx="705599" cy="646128"/>
            </a:xfrm>
            <a:prstGeom prst="rect">
              <a:avLst/>
            </a:prstGeom>
            <a:ln w="12700" cap="flat">
              <a:noFill/>
              <a:miter lim="400000"/>
            </a:ln>
            <a:effectLst/>
          </p:spPr>
        </p:pic>
        <p:pic>
          <p:nvPicPr>
            <p:cNvPr id="402" name="Image" descr="Image"/>
            <p:cNvPicPr>
              <a:picLocks noChangeAspect="1"/>
            </p:cNvPicPr>
            <p:nvPr/>
          </p:nvPicPr>
          <p:blipFill>
            <a:blip r:embed="rId4"/>
            <a:stretch>
              <a:fillRect/>
            </a:stretch>
          </p:blipFill>
          <p:spPr>
            <a:xfrm>
              <a:off x="2683204" y="602496"/>
              <a:ext cx="303368" cy="277798"/>
            </a:xfrm>
            <a:prstGeom prst="rect">
              <a:avLst/>
            </a:prstGeom>
            <a:ln w="12700" cap="flat">
              <a:noFill/>
              <a:miter lim="400000"/>
            </a:ln>
            <a:effectLst/>
          </p:spPr>
        </p:pic>
        <p:pic>
          <p:nvPicPr>
            <p:cNvPr id="403" name="Image" descr="Image"/>
            <p:cNvPicPr>
              <a:picLocks noChangeAspect="1"/>
            </p:cNvPicPr>
            <p:nvPr/>
          </p:nvPicPr>
          <p:blipFill>
            <a:blip r:embed="rId4"/>
            <a:stretch>
              <a:fillRect/>
            </a:stretch>
          </p:blipFill>
          <p:spPr>
            <a:xfrm>
              <a:off x="2435916" y="602496"/>
              <a:ext cx="303368" cy="277798"/>
            </a:xfrm>
            <a:prstGeom prst="rect">
              <a:avLst/>
            </a:prstGeom>
            <a:ln w="12700" cap="flat">
              <a:noFill/>
              <a:miter lim="400000"/>
            </a:ln>
            <a:effectLst/>
          </p:spPr>
        </p:pic>
        <p:pic>
          <p:nvPicPr>
            <p:cNvPr id="404" name="Image" descr="Image"/>
            <p:cNvPicPr>
              <a:picLocks noChangeAspect="1"/>
            </p:cNvPicPr>
            <p:nvPr/>
          </p:nvPicPr>
          <p:blipFill>
            <a:blip r:embed="rId4"/>
            <a:stretch>
              <a:fillRect/>
            </a:stretch>
          </p:blipFill>
          <p:spPr>
            <a:xfrm>
              <a:off x="609397" y="1194818"/>
              <a:ext cx="200495" cy="183596"/>
            </a:xfrm>
            <a:prstGeom prst="rect">
              <a:avLst/>
            </a:prstGeom>
            <a:ln w="12700" cap="flat">
              <a:noFill/>
              <a:miter lim="400000"/>
            </a:ln>
            <a:effectLst/>
          </p:spPr>
        </p:pic>
      </p:grpSp>
      <p:sp>
        <p:nvSpPr>
          <p:cNvPr id="406" name="Although, like most things, not everyone agrees with this guideline.…"/>
          <p:cNvSpPr txBox="1"/>
          <p:nvPr/>
        </p:nvSpPr>
        <p:spPr>
          <a:xfrm>
            <a:off x="469131" y="8313658"/>
            <a:ext cx="11777701" cy="93448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400">
                <a:solidFill>
                  <a:srgbClr val="53585F"/>
                </a:solidFill>
                <a:uFill>
                  <a:solidFill>
                    <a:srgbClr val="011993"/>
                  </a:solidFill>
                </a:uFill>
                <a:latin typeface="Helvetica"/>
                <a:ea typeface="Helvetica"/>
                <a:cs typeface="Helvetica"/>
                <a:sym typeface="Helvetica"/>
              </a:defRPr>
            </a:pPr>
            <a:r>
              <a:t>Although, like most things, not everyone agrees with this guideline.</a:t>
            </a:r>
          </a:p>
          <a:p>
            <a:pPr algn="l" defTabSz="1219200">
              <a:defRPr sz="2400">
                <a:solidFill>
                  <a:srgbClr val="53585F"/>
                </a:solidFill>
                <a:uFill>
                  <a:solidFill>
                    <a:srgbClr val="011993"/>
                  </a:solidFill>
                </a:uFill>
                <a:latin typeface="Helvetica"/>
                <a:ea typeface="Helvetica"/>
                <a:cs typeface="Helvetica"/>
                <a:sym typeface="Helvetica"/>
              </a:defRPr>
            </a:pPr>
            <a:r>
              <a:t>In this case I think it makes sense, you can decide :)</a:t>
            </a:r>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8" name="We have to be careful when mapping…"/>
          <p:cNvSpPr txBox="1">
            <a:spLocks noGrp="1"/>
          </p:cNvSpPr>
          <p:nvPr>
            <p:ph type="title"/>
          </p:nvPr>
        </p:nvSpPr>
        <p:spPr>
          <a:xfrm>
            <a:off x="931418" y="2905494"/>
            <a:ext cx="15849601" cy="1534202"/>
          </a:xfrm>
          <a:prstGeom prst="rect">
            <a:avLst/>
          </a:prstGeom>
        </p:spPr>
        <p:txBody>
          <a:bodyPr lIns="38100" tIns="38100" rIns="38100" bIns="38100">
            <a:noAutofit/>
          </a:bodyPr>
          <a:lstStyle/>
          <a:p>
            <a:pPr algn="l" defTabSz="1219200">
              <a:defRPr sz="3200">
                <a:solidFill>
                  <a:srgbClr val="00A6AC"/>
                </a:solidFill>
                <a:uFill>
                  <a:solidFill>
                    <a:srgbClr val="011993"/>
                  </a:solidFill>
                </a:uFill>
                <a:latin typeface="Helvetica"/>
                <a:ea typeface="Helvetica"/>
                <a:cs typeface="Helvetica"/>
                <a:sym typeface="Helvetica"/>
              </a:defRPr>
            </a:pPr>
            <a:r>
              <a:t>We have to be careful when mapping </a:t>
            </a:r>
          </a:p>
          <a:p>
            <a:pPr algn="l" defTabSz="1219200">
              <a:defRPr sz="3200">
                <a:solidFill>
                  <a:srgbClr val="00A6AC"/>
                </a:solidFill>
                <a:uFill>
                  <a:solidFill>
                    <a:srgbClr val="011993"/>
                  </a:solidFill>
                </a:uFill>
                <a:latin typeface="Helvetica"/>
                <a:ea typeface="Helvetica"/>
                <a:cs typeface="Helvetica"/>
                <a:sym typeface="Helvetica"/>
              </a:defRPr>
            </a:pPr>
            <a:r>
              <a:t>data to the visual world</a:t>
            </a:r>
          </a:p>
        </p:txBody>
      </p:sp>
      <p:sp>
        <p:nvSpPr>
          <p:cNvPr id="409" name="Some visual channels are more effective for some…"/>
          <p:cNvSpPr txBox="1"/>
          <p:nvPr/>
        </p:nvSpPr>
        <p:spPr>
          <a:xfrm>
            <a:off x="931418" y="4131373"/>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Some visual channels are more effective for some </a:t>
            </a:r>
          </a:p>
          <a:p>
            <a:pPr algn="l" defTabSz="1219200">
              <a:defRPr sz="2600">
                <a:solidFill>
                  <a:srgbClr val="DCDEE0"/>
                </a:solidFill>
                <a:uFill>
                  <a:solidFill>
                    <a:srgbClr val="011993"/>
                  </a:solidFill>
                </a:uFill>
                <a:latin typeface="Helvetica"/>
                <a:ea typeface="Helvetica"/>
                <a:cs typeface="Helvetica"/>
                <a:sym typeface="Helvetica"/>
              </a:defRPr>
            </a:pPr>
            <a:r>
              <a:t>data types over others.</a:t>
            </a:r>
          </a:p>
        </p:txBody>
      </p:sp>
      <p:sp>
        <p:nvSpPr>
          <p:cNvPr id="410" name="Some data has a natural mapping that our brains expect given certain types of data"/>
          <p:cNvSpPr txBox="1"/>
          <p:nvPr/>
        </p:nvSpPr>
        <p:spPr>
          <a:xfrm>
            <a:off x="961199" y="5410409"/>
            <a:ext cx="10642746"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uFill>
                  <a:solidFill>
                    <a:srgbClr val="011993"/>
                  </a:solidFill>
                </a:uFill>
                <a:latin typeface="Helvetica"/>
                <a:ea typeface="Helvetica"/>
                <a:cs typeface="Helvetica"/>
                <a:sym typeface="Helvetica"/>
              </a:defRPr>
            </a:pPr>
            <a:r>
              <a:t>Some data has a natural mapping that our brains expect given certain types of data</a:t>
            </a:r>
          </a:p>
        </p:txBody>
      </p:sp>
      <p:sp>
        <p:nvSpPr>
          <p:cNvPr id="411"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38</a:t>
            </a:fld>
            <a:endParaRPr/>
          </a:p>
        </p:txBody>
      </p:sp>
      <p:sp>
        <p:nvSpPr>
          <p:cNvPr id="412" name="HOW"/>
          <p:cNvSpPr txBox="1"/>
          <p:nvPr/>
        </p:nvSpPr>
        <p:spPr>
          <a:xfrm>
            <a:off x="1019976" y="762377"/>
            <a:ext cx="123162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00A6AC"/>
                </a:solidFill>
                <a:latin typeface="Helvetica"/>
                <a:ea typeface="Helvetica"/>
                <a:cs typeface="Helvetica"/>
                <a:sym typeface="Helvetica"/>
              </a:defRPr>
            </a:lvl1pPr>
          </a:lstStyle>
          <a:p>
            <a:r>
              <a:t>HOW</a:t>
            </a:r>
          </a:p>
        </p:txBody>
      </p:sp>
    </p:spTree>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4" name="Image" descr="Image"/>
          <p:cNvPicPr>
            <a:picLocks noChangeAspect="1"/>
          </p:cNvPicPr>
          <p:nvPr/>
        </p:nvPicPr>
        <p:blipFill>
          <a:blip r:embed="rId2"/>
          <a:stretch>
            <a:fillRect/>
          </a:stretch>
        </p:blipFill>
        <p:spPr>
          <a:xfrm>
            <a:off x="2006937" y="1148389"/>
            <a:ext cx="8990926" cy="8658069"/>
          </a:xfrm>
          <a:prstGeom prst="rect">
            <a:avLst/>
          </a:prstGeom>
          <a:ln w="12700">
            <a:miter lim="400000"/>
          </a:ln>
        </p:spPr>
      </p:pic>
      <p:sp>
        <p:nvSpPr>
          <p:cNvPr id="415" name="Natural Mappings"/>
          <p:cNvSpPr txBox="1">
            <a:spLocks noGrp="1"/>
          </p:cNvSpPr>
          <p:nvPr>
            <p:ph type="title"/>
          </p:nvPr>
        </p:nvSpPr>
        <p:spPr>
          <a:xfrm>
            <a:off x="740443" y="82516"/>
            <a:ext cx="10007656" cy="732835"/>
          </a:xfrm>
          <a:prstGeom prst="rect">
            <a:avLst/>
          </a:prstGeom>
        </p:spPr>
        <p:txBody>
          <a:bodyPr anchor="b"/>
          <a:lstStyle>
            <a:lvl1pPr algn="l">
              <a:defRPr sz="4000">
                <a:solidFill>
                  <a:srgbClr val="00A6AC"/>
                </a:solidFill>
                <a:latin typeface="Helvetica"/>
                <a:ea typeface="Helvetica"/>
                <a:cs typeface="Helvetica"/>
                <a:sym typeface="Helvetica"/>
              </a:defRPr>
            </a:lvl1pPr>
          </a:lstStyle>
          <a:p>
            <a:r>
              <a:t>Natural Mappings</a:t>
            </a:r>
          </a:p>
        </p:txBody>
      </p:sp>
      <p:sp>
        <p:nvSpPr>
          <p:cNvPr id="41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39</a:t>
            </a:fld>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1" name="image.png" descr="image.png"/>
          <p:cNvPicPr>
            <a:picLocks/>
          </p:cNvPicPr>
          <p:nvPr/>
        </p:nvPicPr>
        <p:blipFill>
          <a:blip r:embed="rId2"/>
          <a:srcRect l="1040" t="50007" b="98"/>
          <a:stretch>
            <a:fillRect/>
          </a:stretch>
        </p:blipFill>
        <p:spPr>
          <a:xfrm>
            <a:off x="501401" y="2826279"/>
            <a:ext cx="7078937" cy="3162301"/>
          </a:xfrm>
          <a:prstGeom prst="rect">
            <a:avLst/>
          </a:prstGeom>
          <a:ln w="12700">
            <a:miter lim="400000"/>
          </a:ln>
        </p:spPr>
      </p:pic>
      <p:sp>
        <p:nvSpPr>
          <p:cNvPr id="142" name="Cerebral: Visualizing Multiple Experimental Conditions on a Graph with Biological Context. Barsky, Munzner, Gardy, and Kincaid. IEEE TVCG (Proc. InfoVis) 14(6):1253-1260, 2008.]"/>
          <p:cNvSpPr txBox="1"/>
          <p:nvPr/>
        </p:nvSpPr>
        <p:spPr>
          <a:xfrm>
            <a:off x="7845425" y="4305300"/>
            <a:ext cx="4657974" cy="6858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p>
            <a:pPr algn="l" defTabSz="1295400">
              <a:spcBef>
                <a:spcPts val="900"/>
              </a:spcBef>
              <a:defRPr sz="1300">
                <a:uFill>
                  <a:solidFill>
                    <a:srgbClr val="000000"/>
                  </a:solidFill>
                </a:uFill>
                <a:latin typeface="Helvetica"/>
                <a:ea typeface="Helvetica"/>
                <a:cs typeface="Helvetica"/>
                <a:sym typeface="Helvetica"/>
              </a:defRPr>
            </a:pPr>
            <a:r>
              <a:rPr i="1">
                <a:hlinkClick r:id="rId3"/>
              </a:rPr>
              <a:t>Cerebral: Visualizing Multiple Experimental Conditions on a Graph with Biological Context</a:t>
            </a:r>
            <a:r>
              <a:rPr i="1"/>
              <a:t>. </a:t>
            </a:r>
            <a:r>
              <a:rPr i="1">
                <a:hlinkClick r:id="rId4"/>
              </a:rPr>
              <a:t>Barsky</a:t>
            </a:r>
            <a:r>
              <a:rPr i="1"/>
              <a:t>, </a:t>
            </a:r>
            <a:r>
              <a:rPr i="1">
                <a:hlinkClick r:id="rId5"/>
              </a:rPr>
              <a:t>Munzner</a:t>
            </a:r>
            <a:r>
              <a:rPr i="1"/>
              <a:t>, </a:t>
            </a:r>
            <a:r>
              <a:rPr i="1">
                <a:hlinkClick r:id="rId6"/>
              </a:rPr>
              <a:t>Gardy</a:t>
            </a:r>
            <a:r>
              <a:rPr i="1"/>
              <a:t>, and </a:t>
            </a:r>
            <a:r>
              <a:rPr i="1">
                <a:hlinkClick r:id="rId7"/>
              </a:rPr>
              <a:t>Kincaid</a:t>
            </a:r>
            <a:r>
              <a:rPr i="1"/>
              <a:t>. IEEE TVCG (Proc. InfoVis) 14(6):1253-1260, 2008.]</a:t>
            </a:r>
          </a:p>
        </p:txBody>
      </p:sp>
      <p:sp>
        <p:nvSpPr>
          <p:cNvPr id="143" name="The role of visualization systems is to provide visual representations of datasets that help people carry out tasks more effectively."/>
          <p:cNvSpPr txBox="1"/>
          <p:nvPr/>
        </p:nvSpPr>
        <p:spPr>
          <a:xfrm>
            <a:off x="479764" y="1563158"/>
            <a:ext cx="11522288" cy="787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spAutoFit/>
          </a:bodyPr>
          <a:lstStyle/>
          <a:p>
            <a:pPr algn="l" defTabSz="609600">
              <a:defRPr sz="2300">
                <a:latin typeface="Helvetica"/>
                <a:ea typeface="Helvetica"/>
                <a:cs typeface="Helvetica"/>
                <a:sym typeface="Helvetica"/>
              </a:defRPr>
            </a:pPr>
            <a:r>
              <a:t>The role of visualization systems is to provide visual representations of datasets that help people </a:t>
            </a:r>
            <a:r>
              <a:rPr b="1"/>
              <a:t>carry out tasks</a:t>
            </a:r>
            <a:r>
              <a:t> </a:t>
            </a:r>
            <a:r>
              <a:rPr b="1"/>
              <a:t>more effectively</a:t>
            </a:r>
            <a:r>
              <a:t>.</a:t>
            </a:r>
          </a:p>
        </p:txBody>
      </p:sp>
      <p:sp>
        <p:nvSpPr>
          <p:cNvPr id="144" name="External representation: replace cognition with perception"/>
          <p:cNvSpPr txBox="1"/>
          <p:nvPr/>
        </p:nvSpPr>
        <p:spPr>
          <a:xfrm>
            <a:off x="7878988" y="2882300"/>
            <a:ext cx="4311050" cy="1206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1219200">
              <a:spcBef>
                <a:spcPts val="1000"/>
              </a:spcBef>
              <a:defRPr sz="2400">
                <a:uFill>
                  <a:solidFill>
                    <a:srgbClr val="000000"/>
                  </a:solidFill>
                </a:uFill>
                <a:latin typeface="Helvetica"/>
                <a:ea typeface="Helvetica"/>
                <a:cs typeface="Helvetica"/>
                <a:sym typeface="Helvetica"/>
              </a:defRPr>
            </a:pPr>
            <a:r>
              <a:t>External representation: </a:t>
            </a:r>
            <a:r>
              <a:rPr>
                <a:solidFill>
                  <a:srgbClr val="D25627"/>
                </a:solidFill>
              </a:rPr>
              <a:t>replace cognition with perception</a:t>
            </a:r>
          </a:p>
        </p:txBody>
      </p:sp>
      <p:pic>
        <p:nvPicPr>
          <p:cNvPr id="145" name="image.png" descr="image.png"/>
          <p:cNvPicPr>
            <a:picLocks/>
          </p:cNvPicPr>
          <p:nvPr/>
        </p:nvPicPr>
        <p:blipFill>
          <a:blip r:embed="rId8"/>
          <a:stretch>
            <a:fillRect/>
          </a:stretch>
        </p:blipFill>
        <p:spPr>
          <a:xfrm>
            <a:off x="4152900" y="5283799"/>
            <a:ext cx="8446703" cy="4296235"/>
          </a:xfrm>
          <a:prstGeom prst="rect">
            <a:avLst/>
          </a:prstGeom>
          <a:ln w="12700">
            <a:miter lim="400000"/>
          </a:ln>
        </p:spPr>
      </p:pic>
      <p:pic>
        <p:nvPicPr>
          <p:cNvPr id="146" name="image.png" descr="image.png"/>
          <p:cNvPicPr>
            <a:picLocks/>
          </p:cNvPicPr>
          <p:nvPr/>
        </p:nvPicPr>
        <p:blipFill>
          <a:blip r:embed="rId9"/>
          <a:stretch>
            <a:fillRect/>
          </a:stretch>
        </p:blipFill>
        <p:spPr>
          <a:xfrm>
            <a:off x="558800" y="6464300"/>
            <a:ext cx="3170420" cy="692937"/>
          </a:xfrm>
          <a:prstGeom prst="rect">
            <a:avLst/>
          </a:prstGeom>
          <a:ln w="12700">
            <a:miter lim="400000"/>
          </a:ln>
        </p:spPr>
      </p:pic>
      <p:sp>
        <p:nvSpPr>
          <p:cNvPr id="147" name="Slide Number"/>
          <p:cNvSpPr txBox="1">
            <a:spLocks noGrp="1"/>
          </p:cNvSpPr>
          <p:nvPr>
            <p:ph type="sldNum" sz="quarter" idx="4294967295"/>
          </p:nvPr>
        </p:nvSpPr>
        <p:spPr>
          <a:xfrm>
            <a:off x="309319" y="9250157"/>
            <a:ext cx="241402"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4</a:t>
            </a:fld>
            <a:endParaRPr/>
          </a:p>
        </p:txBody>
      </p:sp>
      <p:sp>
        <p:nvSpPr>
          <p:cNvPr id="148" name="Visualization"/>
          <p:cNvSpPr txBox="1">
            <a:spLocks noGrp="1"/>
          </p:cNvSpPr>
          <p:nvPr>
            <p:ph type="title"/>
          </p:nvPr>
        </p:nvSpPr>
        <p:spPr>
          <a:xfrm>
            <a:off x="473733" y="382071"/>
            <a:ext cx="14013499" cy="1054101"/>
          </a:xfrm>
          <a:prstGeom prst="rect">
            <a:avLst/>
          </a:prstGeom>
        </p:spPr>
        <p:txBody>
          <a:bodyPr lIns="38100" tIns="38100" rIns="38100" bIns="38100">
            <a:noAutofit/>
          </a:bodyPr>
          <a:lstStyle>
            <a:lvl1pPr algn="l" defTabSz="1219200">
              <a:defRPr sz="3600">
                <a:solidFill>
                  <a:srgbClr val="2C3E50"/>
                </a:solidFill>
                <a:uFill>
                  <a:solidFill>
                    <a:srgbClr val="011993"/>
                  </a:solidFill>
                </a:uFill>
                <a:latin typeface="Helvetica"/>
                <a:ea typeface="Helvetica"/>
                <a:cs typeface="Helvetica"/>
                <a:sym typeface="Helvetica"/>
              </a:defRPr>
            </a:lvl1pPr>
          </a:lstStyle>
          <a:p>
            <a:r>
              <a:t>Visualization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2" nodeType="clickEffect">
                                  <p:stCondLst>
                                    <p:cond delay="0"/>
                                  </p:stCondLst>
                                  <p:iterate>
                                    <p:tmAbs val="0"/>
                                  </p:iterate>
                                  <p:childTnLst>
                                    <p:set>
                                      <p:cBhvr>
                                        <p:cTn id="10" fill="hold"/>
                                        <p:tgtEl>
                                          <p:spTgt spid="142"/>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grpId="3" nodeType="afterEffect">
                                  <p:stCondLst>
                                    <p:cond delay="0"/>
                                  </p:stCondLst>
                                  <p:iterate>
                                    <p:tmAbs val="0"/>
                                  </p:iterate>
                                  <p:childTnLst>
                                    <p:set>
                                      <p:cBhvr>
                                        <p:cTn id="13" fill="hold"/>
                                        <p:tgtEl>
                                          <p:spTgt spid="145"/>
                                        </p:tgtEl>
                                        <p:attrNameLst>
                                          <p:attrName>style.visibility</p:attrName>
                                        </p:attrNameLst>
                                      </p:cBhvr>
                                      <p:to>
                                        <p:strVal val="visible"/>
                                      </p:to>
                                    </p:set>
                                  </p:childTnLst>
                                </p:cTn>
                              </p:par>
                            </p:childTnLst>
                          </p:cTn>
                        </p:par>
                        <p:par>
                          <p:cTn id="14" fill="hold">
                            <p:stCondLst>
                              <p:cond delay="0"/>
                            </p:stCondLst>
                            <p:childTnLst>
                              <p:par>
                                <p:cTn id="15" presetID="1" presetClass="entr" presetSubtype="0" fill="hold" grpId="4" nodeType="afterEffect">
                                  <p:stCondLst>
                                    <p:cond delay="0"/>
                                  </p:stCondLst>
                                  <p:iterate>
                                    <p:tmAbs val="0"/>
                                  </p:iterate>
                                  <p:childTnLst>
                                    <p:set>
                                      <p:cBhvr>
                                        <p:cTn id="16" fill="hold"/>
                                        <p:tgtEl>
                                          <p:spTgt spid="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 grpId="1" animBg="1" advAuto="0"/>
      <p:bldP spid="142" grpId="2" animBg="1" advAuto="0"/>
      <p:bldP spid="145" grpId="3" animBg="1" advAuto="0"/>
      <p:bldP spid="146" grpId="4" animBg="1" advAuto="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 name="Rectangle"/>
          <p:cNvSpPr/>
          <p:nvPr/>
        </p:nvSpPr>
        <p:spPr>
          <a:xfrm>
            <a:off x="-96340" y="-105959"/>
            <a:ext cx="13291866" cy="10064463"/>
          </a:xfrm>
          <a:prstGeom prst="rect">
            <a:avLst/>
          </a:prstGeom>
          <a:solidFill>
            <a:srgbClr val="F0F0F0"/>
          </a:solidFill>
          <a:ln w="12700">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pic>
        <p:nvPicPr>
          <p:cNvPr id="419" name="Screenshot 2019-07-15 at 20.51.51.png" descr="Screenshot 2019-07-15 at 20.51.51.png"/>
          <p:cNvPicPr>
            <a:picLocks noChangeAspect="1"/>
          </p:cNvPicPr>
          <p:nvPr/>
        </p:nvPicPr>
        <p:blipFill>
          <a:blip r:embed="rId2"/>
          <a:srcRect l="1182" t="1893" r="1182"/>
          <a:stretch>
            <a:fillRect/>
          </a:stretch>
        </p:blipFill>
        <p:spPr>
          <a:xfrm>
            <a:off x="4656366" y="875059"/>
            <a:ext cx="8084515" cy="8160991"/>
          </a:xfrm>
          <a:prstGeom prst="rect">
            <a:avLst/>
          </a:prstGeom>
          <a:ln w="12700">
            <a:miter lim="400000"/>
          </a:ln>
        </p:spPr>
      </p:pic>
      <p:sp>
        <p:nvSpPr>
          <p:cNvPr id="420" name="Time should be on an X-Axis"/>
          <p:cNvSpPr txBox="1"/>
          <p:nvPr/>
        </p:nvSpPr>
        <p:spPr>
          <a:xfrm>
            <a:off x="406202" y="6369037"/>
            <a:ext cx="3058065"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Time should be on an X-Axis</a:t>
            </a:r>
          </a:p>
        </p:txBody>
      </p:sp>
      <p:sp>
        <p:nvSpPr>
          <p:cNvPr id="421" name="Locations presented on a map."/>
          <p:cNvSpPr txBox="1"/>
          <p:nvPr/>
        </p:nvSpPr>
        <p:spPr>
          <a:xfrm>
            <a:off x="406202" y="3830390"/>
            <a:ext cx="3058065" cy="1320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Locations presented on a map.</a:t>
            </a:r>
          </a:p>
        </p:txBody>
      </p:sp>
      <p:sp>
        <p:nvSpPr>
          <p:cNvPr id="422" name="Bar charts for comparisons."/>
          <p:cNvSpPr txBox="1"/>
          <p:nvPr/>
        </p:nvSpPr>
        <p:spPr>
          <a:xfrm>
            <a:off x="406202" y="8264669"/>
            <a:ext cx="3058065"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Bar charts for comparisons.</a:t>
            </a:r>
          </a:p>
        </p:txBody>
      </p:sp>
      <p:sp>
        <p:nvSpPr>
          <p:cNvPr id="423" name="Line"/>
          <p:cNvSpPr/>
          <p:nvPr/>
        </p:nvSpPr>
        <p:spPr>
          <a:xfrm flipV="1">
            <a:off x="3082868" y="3613362"/>
            <a:ext cx="1502308" cy="693617"/>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424" name="Line"/>
          <p:cNvSpPr/>
          <p:nvPr/>
        </p:nvSpPr>
        <p:spPr>
          <a:xfrm flipV="1">
            <a:off x="3082868" y="6266936"/>
            <a:ext cx="1502308" cy="693617"/>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425" name="Line"/>
          <p:cNvSpPr/>
          <p:nvPr/>
        </p:nvSpPr>
        <p:spPr>
          <a:xfrm flipV="1">
            <a:off x="3082868" y="7920693"/>
            <a:ext cx="5815950" cy="860751"/>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426" name="https://public.tableau.com/s/gallery/london-bus-map"/>
          <p:cNvSpPr txBox="1"/>
          <p:nvPr/>
        </p:nvSpPr>
        <p:spPr>
          <a:xfrm>
            <a:off x="8671512" y="9264412"/>
            <a:ext cx="3595986"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lnSpc>
                <a:spcPts val="2800"/>
              </a:lnSpc>
              <a:defRPr sz="1200" u="sng">
                <a:ln w="0" cap="flat">
                  <a:solidFill>
                    <a:srgbClr val="0000EE"/>
                  </a:solidFill>
                  <a:prstDash val="solid"/>
                  <a:miter lim="400000"/>
                </a:ln>
                <a:solidFill>
                  <a:schemeClr val="accent1"/>
                </a:solidFill>
                <a:latin typeface="Helvetica"/>
                <a:ea typeface="Helvetica"/>
                <a:cs typeface="Helvetica"/>
                <a:sym typeface="Helvetica"/>
                <a:hlinkClick r:id="rId3"/>
              </a:defRPr>
            </a:lvl1pPr>
          </a:lstStyle>
          <a:p>
            <a:r>
              <a:rPr>
                <a:hlinkClick r:id="rId3"/>
              </a:rPr>
              <a:t>https://public.tableau.com/s/gallery/london-bus-map</a:t>
            </a:r>
          </a:p>
        </p:txBody>
      </p:sp>
    </p:spTree>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Time should be on an X-Axis"/>
          <p:cNvSpPr txBox="1"/>
          <p:nvPr/>
        </p:nvSpPr>
        <p:spPr>
          <a:xfrm>
            <a:off x="406202" y="1751948"/>
            <a:ext cx="3058065"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Time should be on an X-Axis</a:t>
            </a:r>
          </a:p>
        </p:txBody>
      </p:sp>
      <p:sp>
        <p:nvSpPr>
          <p:cNvPr id="429" name="Correlations as a scatter plot."/>
          <p:cNvSpPr txBox="1"/>
          <p:nvPr/>
        </p:nvSpPr>
        <p:spPr>
          <a:xfrm>
            <a:off x="406202" y="4419599"/>
            <a:ext cx="2794096"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Correlations as a scatter plot.</a:t>
            </a:r>
          </a:p>
        </p:txBody>
      </p:sp>
      <p:sp>
        <p:nvSpPr>
          <p:cNvPr id="430" name="Bar charts for comparisons."/>
          <p:cNvSpPr txBox="1"/>
          <p:nvPr/>
        </p:nvSpPr>
        <p:spPr>
          <a:xfrm>
            <a:off x="9294097" y="8559649"/>
            <a:ext cx="3058066"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Bar charts for comparisons.</a:t>
            </a:r>
          </a:p>
        </p:txBody>
      </p:sp>
      <p:pic>
        <p:nvPicPr>
          <p:cNvPr id="431" name="BLOCKBUSTER.png" descr="BLOCKBUSTER.png"/>
          <p:cNvPicPr>
            <a:picLocks noChangeAspect="1"/>
          </p:cNvPicPr>
          <p:nvPr/>
        </p:nvPicPr>
        <p:blipFill>
          <a:blip r:embed="rId2"/>
          <a:stretch>
            <a:fillRect/>
          </a:stretch>
        </p:blipFill>
        <p:spPr>
          <a:xfrm>
            <a:off x="3818608" y="908711"/>
            <a:ext cx="9150645" cy="7318685"/>
          </a:xfrm>
          <a:prstGeom prst="rect">
            <a:avLst/>
          </a:prstGeom>
          <a:ln w="12700">
            <a:miter lim="400000"/>
          </a:ln>
        </p:spPr>
      </p:pic>
      <p:sp>
        <p:nvSpPr>
          <p:cNvPr id="432" name="Line"/>
          <p:cNvSpPr/>
          <p:nvPr/>
        </p:nvSpPr>
        <p:spPr>
          <a:xfrm>
            <a:off x="3385163" y="4658921"/>
            <a:ext cx="3464071" cy="214924"/>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433" name="Line"/>
          <p:cNvSpPr/>
          <p:nvPr/>
        </p:nvSpPr>
        <p:spPr>
          <a:xfrm>
            <a:off x="2983673" y="2277182"/>
            <a:ext cx="2102489" cy="1263138"/>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434" name="Line"/>
          <p:cNvSpPr/>
          <p:nvPr/>
        </p:nvSpPr>
        <p:spPr>
          <a:xfrm flipV="1">
            <a:off x="9805252" y="7140305"/>
            <a:ext cx="666713" cy="1328266"/>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435" name="https://public.tableau.com/s/gallery/10-highest-grossing-actors-all-time?tab=featured&amp;type=featured"/>
          <p:cNvSpPr txBox="1"/>
          <p:nvPr/>
        </p:nvSpPr>
        <p:spPr>
          <a:xfrm>
            <a:off x="410407" y="9315712"/>
            <a:ext cx="6823548"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defTabSz="457200">
              <a:lnSpc>
                <a:spcPts val="2800"/>
              </a:lnSpc>
              <a:defRPr sz="1200" u="sng">
                <a:ln w="0" cap="flat">
                  <a:solidFill>
                    <a:srgbClr val="0000EE"/>
                  </a:solidFill>
                  <a:prstDash val="solid"/>
                  <a:miter lim="400000"/>
                </a:ln>
                <a:solidFill>
                  <a:schemeClr val="accent1"/>
                </a:solidFill>
                <a:latin typeface="Helvetica"/>
                <a:ea typeface="Helvetica"/>
                <a:cs typeface="Helvetica"/>
                <a:sym typeface="Helvetica"/>
                <a:hlinkClick r:id="rId3"/>
              </a:defRPr>
            </a:lvl1pPr>
          </a:lstStyle>
          <a:p>
            <a:r>
              <a:rPr>
                <a:hlinkClick r:id="rId3"/>
              </a:rPr>
              <a:t>https://public.tableau.com/s/gallery/10-highest-grossing-actors-all-time?tab=featured&amp;type=featured</a:t>
            </a:r>
          </a:p>
        </p:txBody>
      </p:sp>
    </p:spTree>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We have to be careful when mapping…"/>
          <p:cNvSpPr txBox="1">
            <a:spLocks noGrp="1"/>
          </p:cNvSpPr>
          <p:nvPr>
            <p:ph type="title"/>
          </p:nvPr>
        </p:nvSpPr>
        <p:spPr>
          <a:xfrm>
            <a:off x="917364" y="2398055"/>
            <a:ext cx="15849601" cy="1534202"/>
          </a:xfrm>
          <a:prstGeom prst="rect">
            <a:avLst/>
          </a:prstGeom>
        </p:spPr>
        <p:txBody>
          <a:bodyPr lIns="38100" tIns="38100" rIns="38100" bIns="38100">
            <a:noAutofit/>
          </a:bodyPr>
          <a:lstStyle/>
          <a:p>
            <a:pPr algn="l" defTabSz="1219200">
              <a:defRPr sz="3200">
                <a:solidFill>
                  <a:srgbClr val="00A6AC"/>
                </a:solidFill>
                <a:uFill>
                  <a:solidFill>
                    <a:srgbClr val="011993"/>
                  </a:solidFill>
                </a:uFill>
                <a:latin typeface="Helvetica"/>
                <a:ea typeface="Helvetica"/>
                <a:cs typeface="Helvetica"/>
                <a:sym typeface="Helvetica"/>
              </a:defRPr>
            </a:pPr>
            <a:r>
              <a:t>We have to be careful when mapping </a:t>
            </a:r>
          </a:p>
          <a:p>
            <a:pPr algn="l" defTabSz="1219200">
              <a:defRPr sz="3200">
                <a:solidFill>
                  <a:srgbClr val="00A6AC"/>
                </a:solidFill>
                <a:uFill>
                  <a:solidFill>
                    <a:srgbClr val="011993"/>
                  </a:solidFill>
                </a:uFill>
                <a:latin typeface="Helvetica"/>
                <a:ea typeface="Helvetica"/>
                <a:cs typeface="Helvetica"/>
                <a:sym typeface="Helvetica"/>
              </a:defRPr>
            </a:pPr>
            <a:r>
              <a:t>data to the visual world</a:t>
            </a:r>
          </a:p>
        </p:txBody>
      </p:sp>
      <p:sp>
        <p:nvSpPr>
          <p:cNvPr id="438" name="Some visual channels are more effective for some…"/>
          <p:cNvSpPr txBox="1"/>
          <p:nvPr/>
        </p:nvSpPr>
        <p:spPr>
          <a:xfrm>
            <a:off x="917364" y="3778530"/>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Some visual channels are more effective for some </a:t>
            </a:r>
          </a:p>
          <a:p>
            <a:pPr algn="l" defTabSz="1219200">
              <a:defRPr sz="2600">
                <a:solidFill>
                  <a:srgbClr val="DCDEE0"/>
                </a:solidFill>
                <a:uFill>
                  <a:solidFill>
                    <a:srgbClr val="011993"/>
                  </a:solidFill>
                </a:uFill>
                <a:latin typeface="Helvetica"/>
                <a:ea typeface="Helvetica"/>
                <a:cs typeface="Helvetica"/>
                <a:sym typeface="Helvetica"/>
              </a:defRPr>
            </a:pPr>
            <a:r>
              <a:t>data types over others.</a:t>
            </a:r>
          </a:p>
        </p:txBody>
      </p:sp>
      <p:sp>
        <p:nvSpPr>
          <p:cNvPr id="439" name="Some data has a natural mapping that our…"/>
          <p:cNvSpPr txBox="1"/>
          <p:nvPr/>
        </p:nvSpPr>
        <p:spPr>
          <a:xfrm>
            <a:off x="917364" y="4806465"/>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Some data has a natural mapping that our </a:t>
            </a:r>
          </a:p>
          <a:p>
            <a:pPr algn="l" defTabSz="1219200">
              <a:defRPr sz="2600">
                <a:solidFill>
                  <a:srgbClr val="DCDEE0"/>
                </a:solidFill>
                <a:uFill>
                  <a:solidFill>
                    <a:srgbClr val="011993"/>
                  </a:solidFill>
                </a:uFill>
                <a:latin typeface="Helvetica"/>
                <a:ea typeface="Helvetica"/>
                <a:cs typeface="Helvetica"/>
                <a:sym typeface="Helvetica"/>
              </a:defRPr>
            </a:pPr>
            <a:r>
              <a:t>brains expect given certain types of data</a:t>
            </a:r>
          </a:p>
        </p:txBody>
      </p:sp>
      <p:sp>
        <p:nvSpPr>
          <p:cNvPr id="440" name="There are many intricacies of the visual system that must be considered"/>
          <p:cNvSpPr txBox="1"/>
          <p:nvPr/>
        </p:nvSpPr>
        <p:spPr>
          <a:xfrm>
            <a:off x="917364" y="5821343"/>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uFill>
                  <a:solidFill>
                    <a:srgbClr val="011993"/>
                  </a:solidFill>
                </a:uFill>
                <a:latin typeface="Helvetica"/>
                <a:ea typeface="Helvetica"/>
                <a:cs typeface="Helvetica"/>
                <a:sym typeface="Helvetica"/>
              </a:defRPr>
            </a:lvl1pPr>
          </a:lstStyle>
          <a:p>
            <a:r>
              <a:t>There are many intricacies of the visual system that must be considered</a:t>
            </a:r>
          </a:p>
        </p:txBody>
      </p:sp>
      <p:sp>
        <p:nvSpPr>
          <p:cNvPr id="441"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42</a:t>
            </a:fld>
            <a:endParaRPr/>
          </a:p>
        </p:txBody>
      </p:sp>
      <p:sp>
        <p:nvSpPr>
          <p:cNvPr id="442" name="HOW"/>
          <p:cNvSpPr txBox="1"/>
          <p:nvPr/>
        </p:nvSpPr>
        <p:spPr>
          <a:xfrm>
            <a:off x="1019976" y="762377"/>
            <a:ext cx="123162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00A6AC"/>
                </a:solidFill>
                <a:latin typeface="Helvetica"/>
                <a:ea typeface="Helvetica"/>
                <a:cs typeface="Helvetica"/>
                <a:sym typeface="Helvetica"/>
              </a:defRPr>
            </a:lvl1pPr>
          </a:lstStyle>
          <a:p>
            <a:r>
              <a:t>HOW</a:t>
            </a:r>
          </a:p>
        </p:txBody>
      </p:sp>
    </p:spTree>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4" name="fig5.11.pdf" descr="fig5.11.pdf"/>
          <p:cNvPicPr>
            <a:picLocks noChangeAspect="1"/>
          </p:cNvPicPr>
          <p:nvPr/>
        </p:nvPicPr>
        <p:blipFill>
          <a:blip r:embed="rId2"/>
          <a:stretch>
            <a:fillRect/>
          </a:stretch>
        </p:blipFill>
        <p:spPr>
          <a:xfrm>
            <a:off x="430360" y="2146403"/>
            <a:ext cx="12290974" cy="2626620"/>
          </a:xfrm>
          <a:prstGeom prst="rect">
            <a:avLst/>
          </a:prstGeom>
          <a:ln w="12700">
            <a:miter lim="400000"/>
          </a:ln>
        </p:spPr>
      </p:pic>
      <p:sp>
        <p:nvSpPr>
          <p:cNvPr id="445" name="Rectangle"/>
          <p:cNvSpPr/>
          <p:nvPr/>
        </p:nvSpPr>
        <p:spPr>
          <a:xfrm>
            <a:off x="351338" y="2058114"/>
            <a:ext cx="3090141" cy="2792163"/>
          </a:xfrm>
          <a:prstGeom prst="rect">
            <a:avLst/>
          </a:prstGeom>
          <a:solidFill>
            <a:srgbClr val="FFFFFF"/>
          </a:solidFill>
          <a:ln w="12700">
            <a:miter lim="400000"/>
          </a:ln>
        </p:spPr>
        <p:txBody>
          <a:bodyPr lIns="38100" tIns="38100" rIns="38100" bIns="38100"/>
          <a:lstStyle/>
          <a:p>
            <a:pPr algn="l" defTabSz="1219200">
              <a:defRPr sz="3000">
                <a:uFill>
                  <a:solidFill>
                    <a:srgbClr val="000000"/>
                  </a:solidFill>
                </a:uFill>
                <a:latin typeface="Arial"/>
                <a:ea typeface="Arial"/>
                <a:cs typeface="Arial"/>
                <a:sym typeface="Arial"/>
              </a:defRPr>
            </a:pPr>
            <a:endParaRPr/>
          </a:p>
        </p:txBody>
      </p:sp>
      <p:sp>
        <p:nvSpPr>
          <p:cNvPr id="446" name="Rectangle"/>
          <p:cNvSpPr/>
          <p:nvPr/>
        </p:nvSpPr>
        <p:spPr>
          <a:xfrm>
            <a:off x="3507695" y="2146403"/>
            <a:ext cx="3090141" cy="2792163"/>
          </a:xfrm>
          <a:prstGeom prst="rect">
            <a:avLst/>
          </a:prstGeom>
          <a:solidFill>
            <a:srgbClr val="FFFFFF"/>
          </a:solidFill>
          <a:ln w="12700">
            <a:miter lim="400000"/>
          </a:ln>
        </p:spPr>
        <p:txBody>
          <a:bodyPr lIns="38100" tIns="38100" rIns="38100" bIns="38100"/>
          <a:lstStyle/>
          <a:p>
            <a:pPr algn="l" defTabSz="1219200">
              <a:defRPr sz="3000">
                <a:uFill>
                  <a:solidFill>
                    <a:srgbClr val="000000"/>
                  </a:solidFill>
                </a:uFill>
                <a:latin typeface="Arial"/>
                <a:ea typeface="Arial"/>
                <a:cs typeface="Arial"/>
                <a:sym typeface="Arial"/>
              </a:defRPr>
            </a:pPr>
            <a:endParaRPr/>
          </a:p>
        </p:txBody>
      </p:sp>
      <p:sp>
        <p:nvSpPr>
          <p:cNvPr id="447" name="Rectangle"/>
          <p:cNvSpPr/>
          <p:nvPr/>
        </p:nvSpPr>
        <p:spPr>
          <a:xfrm>
            <a:off x="6531618" y="2146403"/>
            <a:ext cx="3090141" cy="2792163"/>
          </a:xfrm>
          <a:prstGeom prst="rect">
            <a:avLst/>
          </a:prstGeom>
          <a:solidFill>
            <a:srgbClr val="FFFFFF"/>
          </a:solidFill>
          <a:ln w="12700">
            <a:miter lim="400000"/>
          </a:ln>
        </p:spPr>
        <p:txBody>
          <a:bodyPr lIns="38100" tIns="38100" rIns="38100" bIns="38100"/>
          <a:lstStyle/>
          <a:p>
            <a:pPr algn="l" defTabSz="1219200">
              <a:defRPr sz="3000">
                <a:uFill>
                  <a:solidFill>
                    <a:srgbClr val="000000"/>
                  </a:solidFill>
                </a:uFill>
                <a:latin typeface="Arial"/>
                <a:ea typeface="Arial"/>
                <a:cs typeface="Arial"/>
                <a:sym typeface="Arial"/>
              </a:defRPr>
            </a:pPr>
            <a:endParaRPr/>
          </a:p>
        </p:txBody>
      </p:sp>
      <p:sp>
        <p:nvSpPr>
          <p:cNvPr id="448" name="Rectangle"/>
          <p:cNvSpPr/>
          <p:nvPr/>
        </p:nvSpPr>
        <p:spPr>
          <a:xfrm>
            <a:off x="9687975" y="2058114"/>
            <a:ext cx="3090141" cy="2792163"/>
          </a:xfrm>
          <a:prstGeom prst="rect">
            <a:avLst/>
          </a:prstGeom>
          <a:solidFill>
            <a:srgbClr val="FFFFFF"/>
          </a:solidFill>
          <a:ln w="12700">
            <a:miter lim="400000"/>
          </a:ln>
        </p:spPr>
        <p:txBody>
          <a:bodyPr lIns="38100" tIns="38100" rIns="38100" bIns="38100"/>
          <a:lstStyle/>
          <a:p>
            <a:pPr algn="l" defTabSz="1219200">
              <a:defRPr sz="3000">
                <a:uFill>
                  <a:solidFill>
                    <a:srgbClr val="000000"/>
                  </a:solidFill>
                </a:uFill>
                <a:latin typeface="Arial"/>
                <a:ea typeface="Arial"/>
                <a:cs typeface="Arial"/>
                <a:sym typeface="Arial"/>
              </a:defRPr>
            </a:pPr>
            <a:endParaRPr/>
          </a:p>
        </p:txBody>
      </p:sp>
      <p:sp>
        <p:nvSpPr>
          <p:cNvPr id="449" name="The pop-out effect"/>
          <p:cNvSpPr txBox="1">
            <a:spLocks noGrp="1"/>
          </p:cNvSpPr>
          <p:nvPr>
            <p:ph type="title"/>
          </p:nvPr>
        </p:nvSpPr>
        <p:spPr>
          <a:xfrm>
            <a:off x="784106" y="-1837"/>
            <a:ext cx="15849601" cy="1534202"/>
          </a:xfrm>
          <a:prstGeom prst="rect">
            <a:avLst/>
          </a:prstGeom>
        </p:spPr>
        <p:txBody>
          <a:bodyPr lIns="38100" tIns="38100" rIns="38100" bIns="38100">
            <a:noAutofit/>
          </a:bodyPr>
          <a:lstStyle>
            <a:lvl1pPr algn="l" defTabSz="1219200">
              <a:defRPr sz="3600">
                <a:solidFill>
                  <a:srgbClr val="00A6AC"/>
                </a:solidFill>
                <a:uFill>
                  <a:solidFill>
                    <a:srgbClr val="011993"/>
                  </a:solidFill>
                </a:uFill>
                <a:latin typeface="Helvetica"/>
                <a:ea typeface="Helvetica"/>
                <a:cs typeface="Helvetica"/>
                <a:sym typeface="Helvetica"/>
              </a:defRPr>
            </a:lvl1pPr>
          </a:lstStyle>
          <a:p>
            <a:r>
              <a:t>The pop-out effect</a:t>
            </a:r>
          </a:p>
        </p:txBody>
      </p:sp>
      <p:sp>
        <p:nvSpPr>
          <p:cNvPr id="450" name="Parallel processing on many individual channels…"/>
          <p:cNvSpPr txBox="1"/>
          <p:nvPr/>
        </p:nvSpPr>
        <p:spPr>
          <a:xfrm>
            <a:off x="425918" y="6241491"/>
            <a:ext cx="12478309" cy="285902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marL="342900" indent="-342900" algn="l" defTabSz="1219200">
              <a:spcBef>
                <a:spcPts val="1000"/>
              </a:spcBef>
              <a:buSzPct val="100000"/>
              <a:buChar char="•"/>
              <a:defRPr sz="3000">
                <a:uFill>
                  <a:solidFill>
                    <a:srgbClr val="000000"/>
                  </a:solidFill>
                </a:uFill>
                <a:latin typeface="Helvetica"/>
                <a:ea typeface="Helvetica"/>
                <a:cs typeface="Helvetica"/>
                <a:sym typeface="Helvetica"/>
              </a:defRPr>
            </a:pPr>
            <a:r>
              <a:t>Parallel processing on many individual channels</a:t>
            </a:r>
          </a:p>
          <a:p>
            <a:pPr marL="742950" lvl="1" indent="-285750" algn="l" defTabSz="1219200">
              <a:spcBef>
                <a:spcPts val="800"/>
              </a:spcBef>
              <a:buSzPct val="100000"/>
              <a:buChar char="–"/>
              <a:defRPr sz="3000">
                <a:uFill>
                  <a:solidFill>
                    <a:srgbClr val="000000"/>
                  </a:solidFill>
                </a:uFill>
                <a:latin typeface="Helvetica"/>
                <a:ea typeface="Helvetica"/>
                <a:cs typeface="Helvetica"/>
                <a:sym typeface="Helvetica"/>
              </a:defRPr>
            </a:pPr>
            <a:r>
              <a:t>speed independent of distractor count</a:t>
            </a:r>
          </a:p>
          <a:p>
            <a:pPr marL="742950" lvl="1" indent="-285750" algn="l" defTabSz="1219200">
              <a:spcBef>
                <a:spcPts val="800"/>
              </a:spcBef>
              <a:buSzPct val="100000"/>
              <a:buChar char="–"/>
              <a:defRPr sz="3000">
                <a:uFill>
                  <a:solidFill>
                    <a:srgbClr val="000000"/>
                  </a:solidFill>
                </a:uFill>
                <a:latin typeface="Helvetica"/>
                <a:ea typeface="Helvetica"/>
                <a:cs typeface="Helvetica"/>
                <a:sym typeface="Helvetica"/>
              </a:defRPr>
            </a:pPr>
            <a:r>
              <a:t>speed depends on channel and amount of difference from distractors</a:t>
            </a:r>
          </a:p>
          <a:p>
            <a:pPr marL="342900" indent="-342900" algn="l" defTabSz="1219200">
              <a:spcBef>
                <a:spcPts val="1000"/>
              </a:spcBef>
              <a:buSzPct val="100000"/>
              <a:buChar char="•"/>
              <a:defRPr sz="3000">
                <a:uFill>
                  <a:solidFill>
                    <a:srgbClr val="000000"/>
                  </a:solidFill>
                </a:uFill>
                <a:latin typeface="Helvetica"/>
                <a:ea typeface="Helvetica"/>
                <a:cs typeface="Helvetica"/>
                <a:sym typeface="Helvetica"/>
              </a:defRPr>
            </a:pPr>
            <a:r>
              <a:t>Serial search for (almost all) combinations</a:t>
            </a:r>
          </a:p>
          <a:p>
            <a:pPr marL="742950" lvl="1" indent="-285750" algn="l" defTabSz="1219200">
              <a:spcBef>
                <a:spcPts val="800"/>
              </a:spcBef>
              <a:buSzPct val="100000"/>
              <a:buChar char="–"/>
              <a:defRPr sz="3000">
                <a:uFill>
                  <a:solidFill>
                    <a:srgbClr val="000000"/>
                  </a:solidFill>
                </a:uFill>
                <a:latin typeface="Helvetica"/>
                <a:ea typeface="Helvetica"/>
                <a:cs typeface="Helvetica"/>
                <a:sym typeface="Helvetica"/>
              </a:defRPr>
            </a:pPr>
            <a:r>
              <a:t>speed depends on number of distractors</a:t>
            </a:r>
          </a:p>
        </p:txBody>
      </p:sp>
      <p:sp>
        <p:nvSpPr>
          <p:cNvPr id="451" name="We pre-attentively process a scene, and some visual elements…"/>
          <p:cNvSpPr txBox="1"/>
          <p:nvPr/>
        </p:nvSpPr>
        <p:spPr>
          <a:xfrm>
            <a:off x="784106" y="973136"/>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800">
                <a:uFill>
                  <a:solidFill>
                    <a:srgbClr val="011993"/>
                  </a:solidFill>
                </a:uFill>
                <a:latin typeface="Helvetica"/>
                <a:ea typeface="Helvetica"/>
                <a:cs typeface="Helvetica"/>
                <a:sym typeface="Helvetica"/>
              </a:defRPr>
            </a:pPr>
            <a:r>
              <a:t>We pre-attentively process a scene, and some visual elements </a:t>
            </a:r>
          </a:p>
          <a:p>
            <a:pPr algn="l" defTabSz="1219200">
              <a:defRPr sz="2800">
                <a:uFill>
                  <a:solidFill>
                    <a:srgbClr val="011993"/>
                  </a:solidFill>
                </a:uFill>
                <a:latin typeface="Helvetica"/>
                <a:ea typeface="Helvetica"/>
                <a:cs typeface="Helvetica"/>
                <a:sym typeface="Helvetica"/>
              </a:defRPr>
            </a:pPr>
            <a:r>
              <a:t>stand out more than others.</a:t>
            </a:r>
          </a:p>
        </p:txBody>
      </p:sp>
      <p:sp>
        <p:nvSpPr>
          <p:cNvPr id="45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43</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iterate>
                                    <p:tmAbs val="0"/>
                                  </p:iterate>
                                  <p:childTnLst>
                                    <p:set>
                                      <p:cBhvr>
                                        <p:cTn id="6" fill="hold">
                                          <p:stCondLst>
                                            <p:cond delay="0"/>
                                          </p:stCondLst>
                                        </p:cTn>
                                        <p:tgtEl>
                                          <p:spTgt spid="44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2" nodeType="clickEffect">
                                  <p:stCondLst>
                                    <p:cond delay="0"/>
                                  </p:stCondLst>
                                  <p:iterate>
                                    <p:tmAbs val="0"/>
                                  </p:iterate>
                                  <p:childTnLst>
                                    <p:set>
                                      <p:cBhvr>
                                        <p:cTn id="10" fill="hold">
                                          <p:stCondLst>
                                            <p:cond delay="0"/>
                                          </p:stCondLst>
                                        </p:cTn>
                                        <p:tgtEl>
                                          <p:spTgt spid="44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3" nodeType="clickEffect">
                                  <p:stCondLst>
                                    <p:cond delay="0"/>
                                  </p:stCondLst>
                                  <p:iterate>
                                    <p:tmAbs val="0"/>
                                  </p:iterate>
                                  <p:childTnLst>
                                    <p:set>
                                      <p:cBhvr>
                                        <p:cTn id="14" fill="hold">
                                          <p:stCondLst>
                                            <p:cond delay="0"/>
                                          </p:stCondLst>
                                        </p:cTn>
                                        <p:tgtEl>
                                          <p:spTgt spid="447"/>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4" nodeType="clickEffect">
                                  <p:stCondLst>
                                    <p:cond delay="0"/>
                                  </p:stCondLst>
                                  <p:iterate>
                                    <p:tmAbs val="0"/>
                                  </p:iterate>
                                  <p:childTnLst>
                                    <p:set>
                                      <p:cBhvr>
                                        <p:cTn id="18" fill="hold">
                                          <p:stCondLst>
                                            <p:cond delay="0"/>
                                          </p:stCondLst>
                                        </p:cTn>
                                        <p:tgtEl>
                                          <p:spTgt spid="4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5" grpId="1" animBg="1" advAuto="0"/>
      <p:bldP spid="446" grpId="2" animBg="1" advAuto="0"/>
      <p:bldP spid="447" grpId="3" animBg="1" advAuto="0"/>
      <p:bldP spid="448" grpId="4" animBg="1" advAuto="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4" name="fig5.12.pdf" descr="fig5.12.pdf"/>
          <p:cNvPicPr>
            <a:picLocks noChangeAspect="1"/>
          </p:cNvPicPr>
          <p:nvPr/>
        </p:nvPicPr>
        <p:blipFill>
          <a:blip r:embed="rId2"/>
          <a:stretch>
            <a:fillRect/>
          </a:stretch>
        </p:blipFill>
        <p:spPr>
          <a:xfrm>
            <a:off x="1300262" y="1207847"/>
            <a:ext cx="10404276" cy="6057901"/>
          </a:xfrm>
          <a:prstGeom prst="rect">
            <a:avLst/>
          </a:prstGeom>
          <a:ln w="12700">
            <a:miter lim="400000"/>
          </a:ln>
        </p:spPr>
      </p:pic>
      <p:sp>
        <p:nvSpPr>
          <p:cNvPr id="455" name="Not all exhibit the pop-out effect!…"/>
          <p:cNvSpPr txBox="1">
            <a:spLocks noGrp="1"/>
          </p:cNvSpPr>
          <p:nvPr>
            <p:ph type="body" sz="quarter" idx="1"/>
          </p:nvPr>
        </p:nvSpPr>
        <p:spPr>
          <a:xfrm>
            <a:off x="327343" y="7759852"/>
            <a:ext cx="12350114" cy="1854201"/>
          </a:xfrm>
          <a:prstGeom prst="rect">
            <a:avLst/>
          </a:prstGeom>
        </p:spPr>
        <p:txBody>
          <a:bodyPr lIns="38100" tIns="38100" rIns="38100" bIns="38100" anchor="t">
            <a:noAutofit/>
          </a:bodyPr>
          <a:lstStyle/>
          <a:p>
            <a:pPr marL="0" indent="0" defTabSz="1219200">
              <a:spcBef>
                <a:spcPts val="1000"/>
              </a:spcBef>
              <a:buSzTx/>
              <a:buNone/>
              <a:defRPr sz="2400">
                <a:uFill>
                  <a:solidFill>
                    <a:srgbClr val="000000"/>
                  </a:solidFill>
                </a:uFill>
                <a:latin typeface="Helvetica"/>
                <a:ea typeface="Helvetica"/>
                <a:cs typeface="Helvetica"/>
                <a:sym typeface="Helvetica"/>
              </a:defRPr>
            </a:pPr>
            <a:r>
              <a:t>Not all exhibit the pop-out effect! </a:t>
            </a:r>
          </a:p>
          <a:p>
            <a:pPr marL="0" indent="0" defTabSz="1219200">
              <a:spcBef>
                <a:spcPts val="1000"/>
              </a:spcBef>
              <a:buSzTx/>
              <a:buNone/>
              <a:defRPr sz="2400">
                <a:uFill>
                  <a:solidFill>
                    <a:srgbClr val="000000"/>
                  </a:solidFill>
                </a:uFill>
                <a:latin typeface="Helvetica"/>
                <a:ea typeface="Helvetica"/>
                <a:cs typeface="Helvetica"/>
                <a:sym typeface="Helvetica"/>
              </a:defRPr>
            </a:pPr>
            <a:r>
              <a:t>Parallel line pairs do not pop out from tilted pairs…</a:t>
            </a:r>
          </a:p>
          <a:p>
            <a:pPr marL="0" indent="0" defTabSz="1219200">
              <a:spcBef>
                <a:spcPts val="1000"/>
              </a:spcBef>
              <a:buSzTx/>
              <a:buNone/>
              <a:defRPr sz="2400">
                <a:uFill>
                  <a:solidFill>
                    <a:srgbClr val="000000"/>
                  </a:solidFill>
                </a:uFill>
                <a:latin typeface="Helvetica"/>
                <a:ea typeface="Helvetica"/>
                <a:cs typeface="Helvetica"/>
                <a:sym typeface="Helvetica"/>
              </a:defRPr>
            </a:pPr>
            <a:r>
              <a:t>And not all visual channels pop out as quickly as other. E.g. colour is always on top.</a:t>
            </a:r>
          </a:p>
        </p:txBody>
      </p:sp>
      <p:sp>
        <p:nvSpPr>
          <p:cNvPr id="456" name="Rectangle"/>
          <p:cNvSpPr/>
          <p:nvPr/>
        </p:nvSpPr>
        <p:spPr>
          <a:xfrm>
            <a:off x="8381175" y="4345541"/>
            <a:ext cx="3292123" cy="2891319"/>
          </a:xfrm>
          <a:prstGeom prst="rect">
            <a:avLst/>
          </a:prstGeom>
          <a:ln w="63500">
            <a:solidFill>
              <a:srgbClr val="D25627"/>
            </a:solidFill>
            <a:miter lim="400000"/>
          </a:ln>
          <a:effectLst>
            <a:outerShdw blurRad="38100" dist="25400" dir="5400000" rotWithShape="0">
              <a:srgbClr val="000000">
                <a:alpha val="50000"/>
              </a:srgbClr>
            </a:outerShdw>
          </a:effectLst>
        </p:spPr>
        <p:txBody>
          <a:bodyPr lIns="50800" tIns="50800" rIns="50800" bIns="50800" anchor="ctr"/>
          <a:lstStyle/>
          <a:p>
            <a:pPr>
              <a:defRPr sz="2400">
                <a:solidFill>
                  <a:srgbClr val="FFFFFF"/>
                </a:solidFill>
              </a:defRPr>
            </a:pPr>
            <a:endParaRPr/>
          </a:p>
        </p:txBody>
      </p:sp>
      <p:sp>
        <p:nvSpPr>
          <p:cNvPr id="457"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44</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55">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455">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iterate>
                                    <p:tmAbs val="0"/>
                                  </p:iterate>
                                  <p:childTnLst>
                                    <p:set>
                                      <p:cBhvr>
                                        <p:cTn id="12" fill="hold"/>
                                        <p:tgtEl>
                                          <p:spTgt spid="45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iterate>
                                    <p:tmAbs val="0"/>
                                  </p:iterate>
                                  <p:childTnLst>
                                    <p:set>
                                      <p:cBhvr>
                                        <p:cTn id="16" fill="hold"/>
                                        <p:tgtEl>
                                          <p:spTgt spid="4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5" grpId="1" build="p" bldLvl="5" animBg="1" advAuto="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 name="Rectangle"/>
          <p:cNvSpPr/>
          <p:nvPr/>
        </p:nvSpPr>
        <p:spPr>
          <a:xfrm>
            <a:off x="9687975" y="2058114"/>
            <a:ext cx="3090141" cy="2792163"/>
          </a:xfrm>
          <a:prstGeom prst="rect">
            <a:avLst/>
          </a:prstGeom>
          <a:solidFill>
            <a:srgbClr val="FFFFFF"/>
          </a:solidFill>
          <a:ln w="12700">
            <a:miter lim="400000"/>
          </a:ln>
        </p:spPr>
        <p:txBody>
          <a:bodyPr lIns="38100" tIns="38100" rIns="38100" bIns="38100"/>
          <a:lstStyle/>
          <a:p>
            <a:pPr algn="l" defTabSz="1219200">
              <a:defRPr sz="3000">
                <a:uFill>
                  <a:solidFill>
                    <a:srgbClr val="000000"/>
                  </a:solidFill>
                </a:uFill>
                <a:latin typeface="Arial"/>
                <a:ea typeface="Arial"/>
                <a:cs typeface="Arial"/>
                <a:sym typeface="Arial"/>
              </a:defRPr>
            </a:pPr>
            <a:endParaRPr/>
          </a:p>
        </p:txBody>
      </p:sp>
      <p:sp>
        <p:nvSpPr>
          <p:cNvPr id="460" name="The pop-out effect"/>
          <p:cNvSpPr txBox="1">
            <a:spLocks noGrp="1"/>
          </p:cNvSpPr>
          <p:nvPr>
            <p:ph type="title"/>
          </p:nvPr>
        </p:nvSpPr>
        <p:spPr>
          <a:xfrm>
            <a:off x="784106" y="-1837"/>
            <a:ext cx="15849601" cy="1534202"/>
          </a:xfrm>
          <a:prstGeom prst="rect">
            <a:avLst/>
          </a:prstGeom>
        </p:spPr>
        <p:txBody>
          <a:bodyPr lIns="38100" tIns="38100" rIns="38100" bIns="38100">
            <a:noAutofit/>
          </a:bodyPr>
          <a:lstStyle>
            <a:lvl1pPr algn="l" defTabSz="1219200">
              <a:defRPr sz="3600">
                <a:solidFill>
                  <a:srgbClr val="00A6AC"/>
                </a:solidFill>
                <a:uFill>
                  <a:solidFill>
                    <a:srgbClr val="011993"/>
                  </a:solidFill>
                </a:uFill>
                <a:latin typeface="Helvetica"/>
                <a:ea typeface="Helvetica"/>
                <a:cs typeface="Helvetica"/>
                <a:sym typeface="Helvetica"/>
              </a:defRPr>
            </a:lvl1pPr>
          </a:lstStyle>
          <a:p>
            <a:r>
              <a:t>The pop-out effect</a:t>
            </a:r>
          </a:p>
        </p:txBody>
      </p:sp>
      <p:sp>
        <p:nvSpPr>
          <p:cNvPr id="461"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45</a:t>
            </a:fld>
            <a:endParaRPr/>
          </a:p>
        </p:txBody>
      </p:sp>
      <p:pic>
        <p:nvPicPr>
          <p:cNvPr id="462" name="Screenshot 2019-07-14 at 22.37.14.png" descr="Screenshot 2019-07-14 at 22.37.14.png"/>
          <p:cNvPicPr>
            <a:picLocks noChangeAspect="1"/>
          </p:cNvPicPr>
          <p:nvPr/>
        </p:nvPicPr>
        <p:blipFill>
          <a:blip r:embed="rId2"/>
          <a:stretch>
            <a:fillRect/>
          </a:stretch>
        </p:blipFill>
        <p:spPr>
          <a:xfrm>
            <a:off x="943743" y="1284140"/>
            <a:ext cx="11117314" cy="7783648"/>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iterate>
                                    <p:tmAbs val="0"/>
                                  </p:iterate>
                                  <p:childTnLst>
                                    <p:set>
                                      <p:cBhvr>
                                        <p:cTn id="6" fill="hold">
                                          <p:stCondLst>
                                            <p:cond delay="0"/>
                                          </p:stCondLst>
                                        </p:cTn>
                                        <p:tgtEl>
                                          <p:spTgt spid="45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9" grpId="1" animBg="1" advAuto="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4" name="Screenshot 2019-07-14 at 22.37.20.png" descr="Screenshot 2019-07-14 at 22.37.20.png"/>
          <p:cNvPicPr>
            <a:picLocks noChangeAspect="1"/>
          </p:cNvPicPr>
          <p:nvPr/>
        </p:nvPicPr>
        <p:blipFill>
          <a:blip r:embed="rId2"/>
          <a:stretch>
            <a:fillRect/>
          </a:stretch>
        </p:blipFill>
        <p:spPr>
          <a:xfrm>
            <a:off x="939358" y="1284140"/>
            <a:ext cx="11126084" cy="7783648"/>
          </a:xfrm>
          <a:prstGeom prst="rect">
            <a:avLst/>
          </a:prstGeom>
          <a:ln w="12700">
            <a:miter lim="400000"/>
          </a:ln>
        </p:spPr>
      </p:pic>
      <p:sp>
        <p:nvSpPr>
          <p:cNvPr id="465" name="The pop-out effect"/>
          <p:cNvSpPr txBox="1">
            <a:spLocks noGrp="1"/>
          </p:cNvSpPr>
          <p:nvPr>
            <p:ph type="title"/>
          </p:nvPr>
        </p:nvSpPr>
        <p:spPr>
          <a:xfrm>
            <a:off x="784106" y="-1837"/>
            <a:ext cx="15849601" cy="1534202"/>
          </a:xfrm>
          <a:prstGeom prst="rect">
            <a:avLst/>
          </a:prstGeom>
        </p:spPr>
        <p:txBody>
          <a:bodyPr lIns="38100" tIns="38100" rIns="38100" bIns="38100">
            <a:noAutofit/>
          </a:bodyPr>
          <a:lstStyle>
            <a:lvl1pPr algn="l" defTabSz="1219200">
              <a:defRPr sz="3600">
                <a:solidFill>
                  <a:srgbClr val="00A6AC"/>
                </a:solidFill>
                <a:uFill>
                  <a:solidFill>
                    <a:srgbClr val="011993"/>
                  </a:solidFill>
                </a:uFill>
                <a:latin typeface="Helvetica"/>
                <a:ea typeface="Helvetica"/>
                <a:cs typeface="Helvetica"/>
                <a:sym typeface="Helvetica"/>
              </a:defRPr>
            </a:lvl1pPr>
          </a:lstStyle>
          <a:p>
            <a:r>
              <a:t>The pop-out effect</a:t>
            </a:r>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7" name="Screenshot 2019-06-12 at 10.54.27.png" descr="Screenshot 2019-06-12 at 10.54.27.png"/>
          <p:cNvPicPr>
            <a:picLocks noChangeAspect="1"/>
          </p:cNvPicPr>
          <p:nvPr/>
        </p:nvPicPr>
        <p:blipFill>
          <a:blip r:embed="rId2"/>
          <a:stretch>
            <a:fillRect/>
          </a:stretch>
        </p:blipFill>
        <p:spPr>
          <a:xfrm>
            <a:off x="1016779" y="87873"/>
            <a:ext cx="10971242" cy="8295330"/>
          </a:xfrm>
          <a:prstGeom prst="rect">
            <a:avLst/>
          </a:prstGeom>
          <a:ln w="12700">
            <a:miter lim="400000"/>
          </a:ln>
        </p:spPr>
      </p:pic>
      <p:sp>
        <p:nvSpPr>
          <p:cNvPr id="468" name="Check out https://www.nytimes.com/interactive/2015/11/17/health/wiredwell-food-diary-super-tracker.html - beautiful storytelling using visualization and annotations."/>
          <p:cNvSpPr txBox="1"/>
          <p:nvPr/>
        </p:nvSpPr>
        <p:spPr>
          <a:xfrm>
            <a:off x="694084" y="8766606"/>
            <a:ext cx="11616631" cy="762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2200">
                <a:latin typeface="Helvetica"/>
                <a:ea typeface="Helvetica"/>
                <a:cs typeface="Helvetica"/>
                <a:sym typeface="Helvetica"/>
              </a:defRPr>
            </a:pPr>
            <a:r>
              <a:t>Check out </a:t>
            </a:r>
            <a:r>
              <a:rPr u="sng">
                <a:hlinkClick r:id="rId3"/>
              </a:rPr>
              <a:t>https://www.nytimes.com/interactive/2015/11/17/health/wiredwell-food-diary-super-tracker.html</a:t>
            </a:r>
            <a:r>
              <a:t> - beautiful storytelling using visualization and annotations.</a:t>
            </a:r>
          </a:p>
        </p:txBody>
      </p:sp>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0" name="Image" descr="Image"/>
          <p:cNvPicPr>
            <a:picLocks noChangeAspect="1"/>
          </p:cNvPicPr>
          <p:nvPr/>
        </p:nvPicPr>
        <p:blipFill>
          <a:blip r:embed="rId2"/>
          <a:stretch>
            <a:fillRect/>
          </a:stretch>
        </p:blipFill>
        <p:spPr>
          <a:xfrm>
            <a:off x="4537036" y="3043696"/>
            <a:ext cx="3930728" cy="3666208"/>
          </a:xfrm>
          <a:prstGeom prst="rect">
            <a:avLst/>
          </a:prstGeom>
          <a:ln w="12700">
            <a:miter lim="400000"/>
          </a:ln>
        </p:spPr>
      </p:pic>
      <p:pic>
        <p:nvPicPr>
          <p:cNvPr id="471" name="Image" descr="Image"/>
          <p:cNvPicPr>
            <a:picLocks noChangeAspect="1"/>
          </p:cNvPicPr>
          <p:nvPr/>
        </p:nvPicPr>
        <p:blipFill>
          <a:blip r:embed="rId3"/>
          <a:stretch>
            <a:fillRect/>
          </a:stretch>
        </p:blipFill>
        <p:spPr>
          <a:xfrm>
            <a:off x="4208538" y="4651574"/>
            <a:ext cx="645415" cy="450452"/>
          </a:xfrm>
          <a:prstGeom prst="rect">
            <a:avLst/>
          </a:prstGeom>
          <a:ln w="12700">
            <a:miter lim="400000"/>
          </a:ln>
        </p:spPr>
      </p:pic>
      <p:sp>
        <p:nvSpPr>
          <p:cNvPr id="472" name="Relative Comparison"/>
          <p:cNvSpPr txBox="1">
            <a:spLocks noGrp="1"/>
          </p:cNvSpPr>
          <p:nvPr>
            <p:ph type="title"/>
          </p:nvPr>
        </p:nvSpPr>
        <p:spPr>
          <a:xfrm>
            <a:off x="749995" y="142325"/>
            <a:ext cx="10464801" cy="1038622"/>
          </a:xfrm>
          <a:prstGeom prst="rect">
            <a:avLst/>
          </a:prstGeom>
        </p:spPr>
        <p:txBody>
          <a:bodyPr anchor="b"/>
          <a:lstStyle>
            <a:lvl1pPr algn="l" defTabSz="1219200">
              <a:defRPr sz="3600">
                <a:solidFill>
                  <a:srgbClr val="00A6AC"/>
                </a:solidFill>
                <a:uFill>
                  <a:solidFill>
                    <a:srgbClr val="011993"/>
                  </a:solidFill>
                </a:uFill>
                <a:latin typeface="Helvetica"/>
                <a:ea typeface="Helvetica"/>
                <a:cs typeface="Helvetica"/>
                <a:sym typeface="Helvetica"/>
              </a:defRPr>
            </a:lvl1pPr>
          </a:lstStyle>
          <a:p>
            <a:r>
              <a:t>Relative Comparison</a:t>
            </a:r>
          </a:p>
        </p:txBody>
      </p:sp>
      <p:sp>
        <p:nvSpPr>
          <p:cNvPr id="473"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48</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1" nodeType="clickEffect">
                                  <p:stCondLst>
                                    <p:cond delay="0"/>
                                  </p:stCondLst>
                                  <p:iterate>
                                    <p:tmAbs val="0"/>
                                  </p:iterate>
                                  <p:childTnLst>
                                    <p:set>
                                      <p:cBhvr>
                                        <p:cTn id="6" fill="hold"/>
                                        <p:tgtEl>
                                          <p:spTgt spid="471"/>
                                        </p:tgtEl>
                                        <p:attrNameLst>
                                          <p:attrName>style.visibility</p:attrName>
                                        </p:attrNameLst>
                                      </p:cBhvr>
                                      <p:to>
                                        <p:strVal val="visible"/>
                                      </p:to>
                                    </p:set>
                                    <p:anim calcmode="lin" valueType="num">
                                      <p:cBhvr>
                                        <p:cTn id="7" dur="1000" fill="hold"/>
                                        <p:tgtEl>
                                          <p:spTgt spid="471"/>
                                        </p:tgtEl>
                                        <p:attrNameLst>
                                          <p:attrName>ppt_x</p:attrName>
                                        </p:attrNameLst>
                                      </p:cBhvr>
                                      <p:tavLst>
                                        <p:tav tm="0">
                                          <p:val>
                                            <p:strVal val="0-#ppt_w/2"/>
                                          </p:val>
                                        </p:tav>
                                        <p:tav tm="100000">
                                          <p:val>
                                            <p:strVal val="#ppt_x"/>
                                          </p:val>
                                        </p:tav>
                                      </p:tavLst>
                                    </p:anim>
                                    <p:anim calcmode="lin" valueType="num">
                                      <p:cBhvr>
                                        <p:cTn id="8" dur="1000" fill="hold"/>
                                        <p:tgtEl>
                                          <p:spTgt spid="4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 grpId="1" animBg="1" advAuto="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7" name="Group"/>
          <p:cNvGrpSpPr/>
          <p:nvPr/>
        </p:nvGrpSpPr>
        <p:grpSpPr>
          <a:xfrm>
            <a:off x="5951014" y="1988614"/>
            <a:ext cx="6739985" cy="5718567"/>
            <a:chOff x="0" y="0"/>
            <a:chExt cx="6739983" cy="5718565"/>
          </a:xfrm>
        </p:grpSpPr>
        <p:pic>
          <p:nvPicPr>
            <p:cNvPr id="475" name="Image" descr="Image"/>
            <p:cNvPicPr>
              <a:picLocks noChangeAspect="1"/>
            </p:cNvPicPr>
            <p:nvPr/>
          </p:nvPicPr>
          <p:blipFill>
            <a:blip r:embed="rId2"/>
            <a:srcRect l="40681" t="39674"/>
            <a:stretch>
              <a:fillRect/>
            </a:stretch>
          </p:blipFill>
          <p:spPr>
            <a:xfrm>
              <a:off x="54064" y="57871"/>
              <a:ext cx="6685920" cy="5660695"/>
            </a:xfrm>
            <a:prstGeom prst="rect">
              <a:avLst/>
            </a:prstGeom>
            <a:ln w="12700" cap="flat">
              <a:noFill/>
              <a:miter lim="400000"/>
            </a:ln>
            <a:effectLst/>
          </p:spPr>
        </p:pic>
        <p:sp>
          <p:nvSpPr>
            <p:cNvPr id="476" name="Rectangle"/>
            <p:cNvSpPr/>
            <p:nvPr/>
          </p:nvSpPr>
          <p:spPr>
            <a:xfrm>
              <a:off x="0" y="0"/>
              <a:ext cx="968106" cy="381001"/>
            </a:xfrm>
            <a:prstGeom prst="rect">
              <a:avLst/>
            </a:prstGeom>
            <a:solidFill>
              <a:srgbClr val="FFFFFF"/>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grpSp>
      <p:pic>
        <p:nvPicPr>
          <p:cNvPr id="478" name="Image" descr="Image"/>
          <p:cNvPicPr>
            <a:picLocks noChangeAspect="1"/>
          </p:cNvPicPr>
          <p:nvPr/>
        </p:nvPicPr>
        <p:blipFill>
          <a:blip r:embed="rId3"/>
          <a:stretch>
            <a:fillRect/>
          </a:stretch>
        </p:blipFill>
        <p:spPr>
          <a:xfrm>
            <a:off x="2474245" y="2366190"/>
            <a:ext cx="2553535" cy="4508211"/>
          </a:xfrm>
          <a:prstGeom prst="rect">
            <a:avLst/>
          </a:prstGeom>
          <a:ln w="12700">
            <a:miter lim="400000"/>
          </a:ln>
        </p:spPr>
      </p:pic>
      <p:sp>
        <p:nvSpPr>
          <p:cNvPr id="479" name="Line"/>
          <p:cNvSpPr/>
          <p:nvPr/>
        </p:nvSpPr>
        <p:spPr>
          <a:xfrm flipV="1">
            <a:off x="3563368" y="3378099"/>
            <a:ext cx="1" cy="440566"/>
          </a:xfrm>
          <a:prstGeom prst="line">
            <a:avLst/>
          </a:prstGeom>
          <a:ln w="25400">
            <a:solidFill>
              <a:srgbClr val="000000"/>
            </a:solidFill>
            <a:miter lim="400000"/>
          </a:ln>
        </p:spPr>
        <p:txBody>
          <a:bodyPr lIns="50800" tIns="50800" rIns="50800" bIns="50800" anchor="ctr"/>
          <a:lstStyle/>
          <a:p>
            <a:pPr>
              <a:defRPr sz="2400"/>
            </a:pPr>
            <a:endParaRPr/>
          </a:p>
        </p:txBody>
      </p:sp>
      <p:sp>
        <p:nvSpPr>
          <p:cNvPr id="480" name="Line"/>
          <p:cNvSpPr/>
          <p:nvPr/>
        </p:nvSpPr>
        <p:spPr>
          <a:xfrm flipV="1">
            <a:off x="3563368" y="6103447"/>
            <a:ext cx="1" cy="440567"/>
          </a:xfrm>
          <a:prstGeom prst="line">
            <a:avLst/>
          </a:prstGeom>
          <a:ln w="25400">
            <a:solidFill>
              <a:srgbClr val="000000"/>
            </a:solidFill>
            <a:miter lim="400000"/>
          </a:ln>
        </p:spPr>
        <p:txBody>
          <a:bodyPr lIns="50800" tIns="50800" rIns="50800" bIns="50800" anchor="ctr"/>
          <a:lstStyle/>
          <a:p>
            <a:pPr>
              <a:defRPr sz="2400"/>
            </a:pPr>
            <a:endParaRPr/>
          </a:p>
        </p:txBody>
      </p:sp>
      <p:sp>
        <p:nvSpPr>
          <p:cNvPr id="481" name="Line"/>
          <p:cNvSpPr/>
          <p:nvPr/>
        </p:nvSpPr>
        <p:spPr>
          <a:xfrm flipV="1">
            <a:off x="2193365" y="4681917"/>
            <a:ext cx="1" cy="440566"/>
          </a:xfrm>
          <a:prstGeom prst="line">
            <a:avLst/>
          </a:prstGeom>
          <a:ln w="25400">
            <a:solidFill>
              <a:srgbClr val="000000"/>
            </a:solidFill>
            <a:miter lim="400000"/>
          </a:ln>
        </p:spPr>
        <p:txBody>
          <a:bodyPr lIns="50800" tIns="50800" rIns="50800" bIns="50800" anchor="ctr"/>
          <a:lstStyle/>
          <a:p>
            <a:pPr>
              <a:defRPr sz="2400"/>
            </a:pPr>
            <a:endParaRPr/>
          </a:p>
        </p:txBody>
      </p:sp>
      <p:sp>
        <p:nvSpPr>
          <p:cNvPr id="482" name="36px"/>
          <p:cNvSpPr txBox="1"/>
          <p:nvPr/>
        </p:nvSpPr>
        <p:spPr>
          <a:xfrm>
            <a:off x="781830" y="4552950"/>
            <a:ext cx="1130656"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36px</a:t>
            </a:r>
          </a:p>
        </p:txBody>
      </p:sp>
      <p:sp>
        <p:nvSpPr>
          <p:cNvPr id="483" name="Relative Comparison"/>
          <p:cNvSpPr txBox="1">
            <a:spLocks noGrp="1"/>
          </p:cNvSpPr>
          <p:nvPr>
            <p:ph type="title"/>
          </p:nvPr>
        </p:nvSpPr>
        <p:spPr>
          <a:xfrm>
            <a:off x="749995" y="533247"/>
            <a:ext cx="4309620" cy="647701"/>
          </a:xfrm>
          <a:prstGeom prst="rect">
            <a:avLst/>
          </a:prstGeom>
        </p:spPr>
        <p:txBody>
          <a:bodyPr anchor="b"/>
          <a:lstStyle>
            <a:lvl1pPr algn="l" defTabSz="1207008">
              <a:defRPr sz="3564">
                <a:solidFill>
                  <a:srgbClr val="00A6AC"/>
                </a:solidFill>
                <a:uFill>
                  <a:solidFill>
                    <a:srgbClr val="011993"/>
                  </a:solidFill>
                </a:uFill>
                <a:latin typeface="Helvetica"/>
                <a:ea typeface="Helvetica"/>
                <a:cs typeface="Helvetica"/>
                <a:sym typeface="Helvetica"/>
              </a:defRPr>
            </a:lvl1pPr>
          </a:lstStyle>
          <a:p>
            <a:r>
              <a:t>Relative Comparison</a:t>
            </a:r>
          </a:p>
        </p:txBody>
      </p:sp>
      <p:sp>
        <p:nvSpPr>
          <p:cNvPr id="484"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49</a:t>
            </a:fld>
            <a:endParaRPr/>
          </a:p>
        </p:txBody>
      </p:sp>
      <p:sp>
        <p:nvSpPr>
          <p:cNvPr id="485" name="Rectangle"/>
          <p:cNvSpPr/>
          <p:nvPr/>
        </p:nvSpPr>
        <p:spPr>
          <a:xfrm>
            <a:off x="6064876" y="5360073"/>
            <a:ext cx="6685757" cy="680523"/>
          </a:xfrm>
          <a:prstGeom prst="rect">
            <a:avLst/>
          </a:prstGeom>
          <a:solidFill>
            <a:schemeClr val="accent5">
              <a:alpha val="19353"/>
            </a:schemeClr>
          </a:solidFill>
          <a:ln w="12700">
            <a:miter lim="400000"/>
          </a:ln>
        </p:spPr>
        <p:txBody>
          <a:bodyPr lIns="50800" tIns="50800" rIns="50800" bIns="50800" anchor="ctr"/>
          <a:lstStyle/>
          <a:p>
            <a:pPr>
              <a:defRPr sz="2400">
                <a:solidFill>
                  <a:srgbClr val="FFFFFF"/>
                </a:solidFill>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79"/>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482"/>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grpId="3" nodeType="afterEffect">
                                  <p:stCondLst>
                                    <p:cond delay="0"/>
                                  </p:stCondLst>
                                  <p:iterate>
                                    <p:tmAbs val="0"/>
                                  </p:iterate>
                                  <p:childTnLst>
                                    <p:set>
                                      <p:cBhvr>
                                        <p:cTn id="12" fill="hold"/>
                                        <p:tgtEl>
                                          <p:spTgt spid="481"/>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4" nodeType="afterEffect">
                                  <p:stCondLst>
                                    <p:cond delay="0"/>
                                  </p:stCondLst>
                                  <p:iterate>
                                    <p:tmAbs val="0"/>
                                  </p:iterate>
                                  <p:childTnLst>
                                    <p:set>
                                      <p:cBhvr>
                                        <p:cTn id="15" fill="hold"/>
                                        <p:tgtEl>
                                          <p:spTgt spid="4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9" grpId="1" animBg="1" advAuto="0"/>
      <p:bldP spid="480" grpId="4" animBg="1" advAuto="0"/>
      <p:bldP spid="481" grpId="3" animBg="1" advAuto="0"/>
      <p:bldP spid="482" grpId="2"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Rectangle"/>
          <p:cNvSpPr/>
          <p:nvPr/>
        </p:nvSpPr>
        <p:spPr>
          <a:xfrm>
            <a:off x="4449560" y="-41833"/>
            <a:ext cx="4105680" cy="9837266"/>
          </a:xfrm>
          <a:prstGeom prst="rect">
            <a:avLst/>
          </a:prstGeom>
          <a:solidFill>
            <a:srgbClr val="DCDEE0">
              <a:alpha val="19822"/>
            </a:srgbClr>
          </a:solidFill>
          <a:ln w="12700">
            <a:miter lim="400000"/>
          </a:ln>
        </p:spPr>
        <p:txBody>
          <a:bodyPr lIns="50800" tIns="50800" rIns="50800" bIns="50800" anchor="ctr"/>
          <a:lstStyle/>
          <a:p>
            <a:pPr>
              <a:defRPr sz="2400">
                <a:solidFill>
                  <a:srgbClr val="DCDEE0"/>
                </a:solidFill>
              </a:defRPr>
            </a:pPr>
            <a:endParaRPr/>
          </a:p>
        </p:txBody>
      </p:sp>
      <p:sp>
        <p:nvSpPr>
          <p:cNvPr id="151" name="What are we visualising?"/>
          <p:cNvSpPr txBox="1"/>
          <p:nvPr/>
        </p:nvSpPr>
        <p:spPr>
          <a:xfrm>
            <a:off x="541801" y="945117"/>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D25627"/>
                </a:solidFill>
                <a:latin typeface="Helvetica"/>
                <a:ea typeface="Helvetica"/>
                <a:cs typeface="Helvetica"/>
                <a:sym typeface="Helvetica"/>
              </a:defRPr>
            </a:lvl1pPr>
          </a:lstStyle>
          <a:p>
            <a:r>
              <a:t>What are we visualising?</a:t>
            </a:r>
          </a:p>
        </p:txBody>
      </p:sp>
      <p:sp>
        <p:nvSpPr>
          <p:cNvPr id="152" name="Why are we visualising it?"/>
          <p:cNvSpPr txBox="1"/>
          <p:nvPr/>
        </p:nvSpPr>
        <p:spPr>
          <a:xfrm>
            <a:off x="4972937" y="1037364"/>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F1C40F"/>
                </a:solidFill>
                <a:latin typeface="Helvetica"/>
                <a:ea typeface="Helvetica"/>
                <a:cs typeface="Helvetica"/>
                <a:sym typeface="Helvetica"/>
              </a:defRPr>
            </a:lvl1pPr>
          </a:lstStyle>
          <a:p>
            <a:r>
              <a:t>Why are we visualising it?</a:t>
            </a:r>
          </a:p>
        </p:txBody>
      </p:sp>
      <p:sp>
        <p:nvSpPr>
          <p:cNvPr id="153" name="How can we visualise?"/>
          <p:cNvSpPr txBox="1"/>
          <p:nvPr/>
        </p:nvSpPr>
        <p:spPr>
          <a:xfrm>
            <a:off x="8880081" y="1037364"/>
            <a:ext cx="3691115"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1ABC9C"/>
                </a:solidFill>
                <a:latin typeface="Helvetica"/>
                <a:ea typeface="Helvetica"/>
                <a:cs typeface="Helvetica"/>
                <a:sym typeface="Helvetica"/>
              </a:defRPr>
            </a:lvl1pPr>
          </a:lstStyle>
          <a:p>
            <a:r>
              <a:t>How can we visualise? </a:t>
            </a:r>
          </a:p>
        </p:txBody>
      </p:sp>
      <p:sp>
        <p:nvSpPr>
          <p:cNvPr id="154" name="Major data types &amp; classifications of them"/>
          <p:cNvSpPr txBox="1"/>
          <p:nvPr/>
        </p:nvSpPr>
        <p:spPr>
          <a:xfrm>
            <a:off x="544606" y="3573384"/>
            <a:ext cx="3692777"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800">
                <a:solidFill>
                  <a:srgbClr val="53585F"/>
                </a:solidFill>
                <a:latin typeface="Helvetica"/>
                <a:ea typeface="Helvetica"/>
                <a:cs typeface="Helvetica"/>
                <a:sym typeface="Helvetica"/>
              </a:defRPr>
            </a:lvl1pPr>
          </a:lstStyle>
          <a:p>
            <a:r>
              <a:t>Major data types &amp; classifications of them</a:t>
            </a:r>
          </a:p>
        </p:txBody>
      </p:sp>
      <p:sp>
        <p:nvSpPr>
          <p:cNvPr id="155" name="What is the need for this visualization?…"/>
          <p:cNvSpPr txBox="1"/>
          <p:nvPr/>
        </p:nvSpPr>
        <p:spPr>
          <a:xfrm>
            <a:off x="4953401" y="3829212"/>
            <a:ext cx="3357936" cy="3429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What is the need for this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Why do the users need this, and what do they need to be able to do with it?</a:t>
            </a:r>
          </a:p>
        </p:txBody>
      </p:sp>
      <p:sp>
        <p:nvSpPr>
          <p:cNvPr id="156" name="How can we visualize?…"/>
          <p:cNvSpPr txBox="1"/>
          <p:nvPr/>
        </p:nvSpPr>
        <p:spPr>
          <a:xfrm>
            <a:off x="9027355" y="3460912"/>
            <a:ext cx="3396567" cy="416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How can we visualize? </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The components of a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Good and bad practices.</a:t>
            </a:r>
          </a:p>
        </p:txBody>
      </p:sp>
      <p:sp>
        <p:nvSpPr>
          <p:cNvPr id="157" name="Slide Number"/>
          <p:cNvSpPr txBox="1">
            <a:spLocks noGrp="1"/>
          </p:cNvSpPr>
          <p:nvPr>
            <p:ph type="sldNum" sz="quarter" idx="4294967295"/>
          </p:nvPr>
        </p:nvSpPr>
        <p:spPr>
          <a:xfrm>
            <a:off x="12400019" y="9222584"/>
            <a:ext cx="241403"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a:t>
            </a:fld>
            <a:endParaRPr/>
          </a:p>
        </p:txBody>
      </p:sp>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7" name="Image" descr="Image"/>
          <p:cNvPicPr>
            <a:picLocks noChangeAspect="1"/>
          </p:cNvPicPr>
          <p:nvPr/>
        </p:nvPicPr>
        <p:blipFill>
          <a:blip r:embed="rId2"/>
          <a:stretch>
            <a:fillRect/>
          </a:stretch>
        </p:blipFill>
        <p:spPr>
          <a:xfrm>
            <a:off x="2664958" y="2490314"/>
            <a:ext cx="7741878" cy="1639286"/>
          </a:xfrm>
          <a:prstGeom prst="rect">
            <a:avLst/>
          </a:prstGeom>
          <a:ln w="12700">
            <a:miter lim="400000"/>
          </a:ln>
        </p:spPr>
      </p:pic>
      <p:sp>
        <p:nvSpPr>
          <p:cNvPr id="488" name="4 values"/>
          <p:cNvSpPr txBox="1"/>
          <p:nvPr/>
        </p:nvSpPr>
        <p:spPr>
          <a:xfrm>
            <a:off x="2489034" y="3926187"/>
            <a:ext cx="2084076" cy="153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4 values</a:t>
            </a:r>
          </a:p>
        </p:txBody>
      </p:sp>
      <p:sp>
        <p:nvSpPr>
          <p:cNvPr id="489" name="Unordered"/>
          <p:cNvSpPr txBox="1"/>
          <p:nvPr/>
        </p:nvSpPr>
        <p:spPr>
          <a:xfrm>
            <a:off x="5366859" y="3926187"/>
            <a:ext cx="2084076" cy="153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Unordered</a:t>
            </a:r>
          </a:p>
        </p:txBody>
      </p:sp>
      <p:sp>
        <p:nvSpPr>
          <p:cNvPr id="490" name="Unaligned"/>
          <p:cNvSpPr txBox="1"/>
          <p:nvPr/>
        </p:nvSpPr>
        <p:spPr>
          <a:xfrm>
            <a:off x="8431690" y="3926187"/>
            <a:ext cx="2084076" cy="153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Unaligned</a:t>
            </a:r>
          </a:p>
        </p:txBody>
      </p:sp>
      <p:grpSp>
        <p:nvGrpSpPr>
          <p:cNvPr id="495" name="Group"/>
          <p:cNvGrpSpPr/>
          <p:nvPr/>
        </p:nvGrpSpPr>
        <p:grpSpPr>
          <a:xfrm>
            <a:off x="2508206" y="5393131"/>
            <a:ext cx="8055382" cy="3501256"/>
            <a:chOff x="0" y="0"/>
            <a:chExt cx="8055380" cy="3501254"/>
          </a:xfrm>
        </p:grpSpPr>
        <p:pic>
          <p:nvPicPr>
            <p:cNvPr id="491" name="Image" descr="Image"/>
            <p:cNvPicPr>
              <a:picLocks noChangeAspect="1"/>
            </p:cNvPicPr>
            <p:nvPr/>
          </p:nvPicPr>
          <p:blipFill>
            <a:blip r:embed="rId3"/>
            <a:stretch>
              <a:fillRect/>
            </a:stretch>
          </p:blipFill>
          <p:spPr>
            <a:xfrm>
              <a:off x="0" y="0"/>
              <a:ext cx="7897024" cy="2357152"/>
            </a:xfrm>
            <a:prstGeom prst="rect">
              <a:avLst/>
            </a:prstGeom>
            <a:ln w="12700" cap="flat">
              <a:noFill/>
              <a:miter lim="400000"/>
            </a:ln>
            <a:effectLst/>
          </p:spPr>
        </p:pic>
        <p:sp>
          <p:nvSpPr>
            <p:cNvPr id="492" name="11 values"/>
            <p:cNvSpPr txBox="1"/>
            <p:nvPr/>
          </p:nvSpPr>
          <p:spPr>
            <a:xfrm>
              <a:off x="28649" y="1967053"/>
              <a:ext cx="2084075" cy="15342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numCol="1" anchor="ctr">
              <a:noAutofit/>
            </a:bodyPr>
            <a:lstStyle>
              <a:lvl1pPr defTabSz="1219200">
                <a:defRPr sz="2500">
                  <a:uFill>
                    <a:solidFill>
                      <a:srgbClr val="011993"/>
                    </a:solidFill>
                  </a:uFill>
                  <a:latin typeface="Helvetica"/>
                  <a:ea typeface="Helvetica"/>
                  <a:cs typeface="Helvetica"/>
                  <a:sym typeface="Helvetica"/>
                </a:defRPr>
              </a:lvl1pPr>
            </a:lstStyle>
            <a:p>
              <a:r>
                <a:t>11 values</a:t>
              </a:r>
            </a:p>
          </p:txBody>
        </p:sp>
        <p:sp>
          <p:nvSpPr>
            <p:cNvPr id="493" name="Unordered"/>
            <p:cNvSpPr txBox="1"/>
            <p:nvPr/>
          </p:nvSpPr>
          <p:spPr>
            <a:xfrm>
              <a:off x="2906474" y="1967053"/>
              <a:ext cx="2084076" cy="15342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numCol="1" anchor="ctr">
              <a:noAutofit/>
            </a:bodyPr>
            <a:lstStyle>
              <a:lvl1pPr defTabSz="1219200">
                <a:defRPr sz="2500">
                  <a:uFill>
                    <a:solidFill>
                      <a:srgbClr val="011993"/>
                    </a:solidFill>
                  </a:uFill>
                  <a:latin typeface="Helvetica"/>
                  <a:ea typeface="Helvetica"/>
                  <a:cs typeface="Helvetica"/>
                  <a:sym typeface="Helvetica"/>
                </a:defRPr>
              </a:lvl1pPr>
            </a:lstStyle>
            <a:p>
              <a:r>
                <a:t>Unordered</a:t>
              </a:r>
            </a:p>
          </p:txBody>
        </p:sp>
        <p:sp>
          <p:nvSpPr>
            <p:cNvPr id="494" name="Unaligned"/>
            <p:cNvSpPr txBox="1"/>
            <p:nvPr/>
          </p:nvSpPr>
          <p:spPr>
            <a:xfrm>
              <a:off x="5971306" y="1967053"/>
              <a:ext cx="2084075" cy="15342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numCol="1" anchor="ctr">
              <a:noAutofit/>
            </a:bodyPr>
            <a:lstStyle>
              <a:lvl1pPr defTabSz="1219200">
                <a:defRPr sz="2500">
                  <a:uFill>
                    <a:solidFill>
                      <a:srgbClr val="011993"/>
                    </a:solidFill>
                  </a:uFill>
                  <a:latin typeface="Helvetica"/>
                  <a:ea typeface="Helvetica"/>
                  <a:cs typeface="Helvetica"/>
                  <a:sym typeface="Helvetica"/>
                </a:defRPr>
              </a:lvl1pPr>
            </a:lstStyle>
            <a:p>
              <a:r>
                <a:t>Unaligned</a:t>
              </a:r>
            </a:p>
          </p:txBody>
        </p:sp>
      </p:grpSp>
      <p:sp>
        <p:nvSpPr>
          <p:cNvPr id="49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50</a:t>
            </a:fld>
            <a:endParaRPr/>
          </a:p>
        </p:txBody>
      </p:sp>
      <p:sp>
        <p:nvSpPr>
          <p:cNvPr id="497" name="Relative Comparison"/>
          <p:cNvSpPr txBox="1">
            <a:spLocks noGrp="1"/>
          </p:cNvSpPr>
          <p:nvPr>
            <p:ph type="title"/>
          </p:nvPr>
        </p:nvSpPr>
        <p:spPr>
          <a:xfrm>
            <a:off x="749995" y="533247"/>
            <a:ext cx="4309620" cy="647701"/>
          </a:xfrm>
          <a:prstGeom prst="rect">
            <a:avLst/>
          </a:prstGeom>
        </p:spPr>
        <p:txBody>
          <a:bodyPr anchor="b"/>
          <a:lstStyle>
            <a:lvl1pPr defTabSz="1207008">
              <a:defRPr sz="3564">
                <a:solidFill>
                  <a:srgbClr val="00A6AC"/>
                </a:solidFill>
                <a:uFill>
                  <a:solidFill>
                    <a:srgbClr val="011993"/>
                  </a:solidFill>
                </a:uFill>
                <a:latin typeface="Helvetica"/>
                <a:ea typeface="Helvetica"/>
                <a:cs typeface="Helvetica"/>
                <a:sym typeface="Helvetica"/>
              </a:defRPr>
            </a:lvl1pPr>
          </a:lstStyle>
          <a:p>
            <a:r>
              <a:t>Relative Comparison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49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5" grpId="1" animBg="1" advAuto="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1" name="Group"/>
          <p:cNvGrpSpPr/>
          <p:nvPr/>
        </p:nvGrpSpPr>
        <p:grpSpPr>
          <a:xfrm>
            <a:off x="2054771" y="2104041"/>
            <a:ext cx="8895258" cy="7547216"/>
            <a:chOff x="0" y="0"/>
            <a:chExt cx="8895256" cy="7547214"/>
          </a:xfrm>
        </p:grpSpPr>
        <p:pic>
          <p:nvPicPr>
            <p:cNvPr id="499" name="Image" descr="Image"/>
            <p:cNvPicPr>
              <a:picLocks noChangeAspect="1"/>
            </p:cNvPicPr>
            <p:nvPr/>
          </p:nvPicPr>
          <p:blipFill>
            <a:blip r:embed="rId2"/>
            <a:srcRect l="40681" t="39674"/>
            <a:stretch>
              <a:fillRect/>
            </a:stretch>
          </p:blipFill>
          <p:spPr>
            <a:xfrm>
              <a:off x="71353" y="76376"/>
              <a:ext cx="8823904" cy="7470839"/>
            </a:xfrm>
            <a:prstGeom prst="rect">
              <a:avLst/>
            </a:prstGeom>
            <a:ln w="12700" cap="flat">
              <a:noFill/>
              <a:miter lim="400000"/>
            </a:ln>
            <a:effectLst/>
          </p:spPr>
        </p:pic>
        <p:sp>
          <p:nvSpPr>
            <p:cNvPr id="500" name="Rectangle"/>
            <p:cNvSpPr/>
            <p:nvPr/>
          </p:nvSpPr>
          <p:spPr>
            <a:xfrm>
              <a:off x="0" y="0"/>
              <a:ext cx="1277681" cy="502834"/>
            </a:xfrm>
            <a:prstGeom prst="rect">
              <a:avLst/>
            </a:prstGeom>
            <a:solidFill>
              <a:srgbClr val="FFFFFF"/>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grpSp>
      <p:sp>
        <p:nvSpPr>
          <p:cNvPr id="502" name="Rectangle"/>
          <p:cNvSpPr/>
          <p:nvPr/>
        </p:nvSpPr>
        <p:spPr>
          <a:xfrm>
            <a:off x="2222777" y="2654071"/>
            <a:ext cx="8660846" cy="680524"/>
          </a:xfrm>
          <a:prstGeom prst="rect">
            <a:avLst/>
          </a:prstGeom>
          <a:solidFill>
            <a:schemeClr val="accent5">
              <a:alpha val="19353"/>
            </a:schemeClr>
          </a:solidFill>
          <a:ln w="12700">
            <a:miter lim="400000"/>
          </a:ln>
        </p:spPr>
        <p:txBody>
          <a:bodyPr lIns="50800" tIns="50800" rIns="50800" bIns="50800" anchor="ctr"/>
          <a:lstStyle/>
          <a:p>
            <a:pPr>
              <a:defRPr sz="2400">
                <a:solidFill>
                  <a:srgbClr val="FFFFFF"/>
                </a:solidFill>
              </a:defRPr>
            </a:pPr>
            <a:endParaRPr/>
          </a:p>
        </p:txBody>
      </p:sp>
      <p:pic>
        <p:nvPicPr>
          <p:cNvPr id="503" name="Image" descr="Image"/>
          <p:cNvPicPr>
            <a:picLocks noChangeAspect="1"/>
          </p:cNvPicPr>
          <p:nvPr/>
        </p:nvPicPr>
        <p:blipFill>
          <a:blip r:embed="rId3"/>
          <a:srcRect r="67767"/>
          <a:stretch>
            <a:fillRect/>
          </a:stretch>
        </p:blipFill>
        <p:spPr>
          <a:xfrm>
            <a:off x="738322" y="455411"/>
            <a:ext cx="2545440" cy="2357153"/>
          </a:xfrm>
          <a:prstGeom prst="rect">
            <a:avLst/>
          </a:prstGeom>
          <a:ln w="12700">
            <a:miter lim="400000"/>
          </a:ln>
        </p:spPr>
      </p:pic>
      <p:pic>
        <p:nvPicPr>
          <p:cNvPr id="504" name="Image" descr="Image"/>
          <p:cNvPicPr>
            <a:picLocks noChangeAspect="1"/>
          </p:cNvPicPr>
          <p:nvPr/>
        </p:nvPicPr>
        <p:blipFill>
          <a:blip r:embed="rId3"/>
          <a:srcRect l="70101"/>
          <a:stretch>
            <a:fillRect/>
          </a:stretch>
        </p:blipFill>
        <p:spPr>
          <a:xfrm>
            <a:off x="10389921" y="173256"/>
            <a:ext cx="2361077" cy="2357153"/>
          </a:xfrm>
          <a:prstGeom prst="rect">
            <a:avLst/>
          </a:prstGeom>
          <a:ln w="12700">
            <a:miter lim="400000"/>
          </a:ln>
        </p:spPr>
      </p:pic>
      <p:sp>
        <p:nvSpPr>
          <p:cNvPr id="505" name="Line"/>
          <p:cNvSpPr/>
          <p:nvPr/>
        </p:nvSpPr>
        <p:spPr>
          <a:xfrm>
            <a:off x="1956551" y="2279236"/>
            <a:ext cx="1157511" cy="810296"/>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506" name="Rectangle"/>
          <p:cNvSpPr/>
          <p:nvPr/>
        </p:nvSpPr>
        <p:spPr>
          <a:xfrm>
            <a:off x="2235603" y="4717683"/>
            <a:ext cx="8635194" cy="680524"/>
          </a:xfrm>
          <a:prstGeom prst="rect">
            <a:avLst/>
          </a:prstGeom>
          <a:solidFill>
            <a:schemeClr val="accent5">
              <a:alpha val="19353"/>
            </a:schemeClr>
          </a:solidFill>
          <a:ln w="12700">
            <a:miter lim="400000"/>
          </a:ln>
        </p:spPr>
        <p:txBody>
          <a:bodyPr lIns="50800" tIns="50800" rIns="50800" bIns="50800" anchor="ctr"/>
          <a:lstStyle/>
          <a:p>
            <a:pPr>
              <a:defRPr sz="2400">
                <a:solidFill>
                  <a:srgbClr val="FFFFFF"/>
                </a:solidFill>
              </a:defRPr>
            </a:pPr>
            <a:endParaRPr/>
          </a:p>
        </p:txBody>
      </p:sp>
      <p:sp>
        <p:nvSpPr>
          <p:cNvPr id="507" name="Line"/>
          <p:cNvSpPr/>
          <p:nvPr/>
        </p:nvSpPr>
        <p:spPr>
          <a:xfrm flipH="1">
            <a:off x="10968470" y="2727442"/>
            <a:ext cx="759071" cy="2053019"/>
          </a:xfrm>
          <a:prstGeom prst="line">
            <a:avLst/>
          </a:prstGeom>
          <a:ln w="25400">
            <a:solidFill>
              <a:srgbClr val="000000"/>
            </a:solidFill>
            <a:miter lim="400000"/>
            <a:tailEnd type="triangle"/>
          </a:ln>
        </p:spPr>
        <p:txBody>
          <a:bodyPr lIns="50800" tIns="50800" rIns="50800" bIns="50800" anchor="ctr"/>
          <a:lstStyle/>
          <a:p>
            <a:pPr>
              <a:defRPr sz="2400"/>
            </a:pPr>
            <a:endParaRPr/>
          </a:p>
        </p:txBody>
      </p:sp>
    </p:spTree>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52</a:t>
            </a:fld>
            <a:endParaRPr/>
          </a:p>
        </p:txBody>
      </p:sp>
      <p:sp>
        <p:nvSpPr>
          <p:cNvPr id="510" name="Relative Comparison"/>
          <p:cNvSpPr txBox="1">
            <a:spLocks noGrp="1"/>
          </p:cNvSpPr>
          <p:nvPr>
            <p:ph type="title"/>
          </p:nvPr>
        </p:nvSpPr>
        <p:spPr>
          <a:xfrm>
            <a:off x="749995" y="533247"/>
            <a:ext cx="4309620" cy="647701"/>
          </a:xfrm>
          <a:prstGeom prst="rect">
            <a:avLst/>
          </a:prstGeom>
        </p:spPr>
        <p:txBody>
          <a:bodyPr anchor="b"/>
          <a:lstStyle>
            <a:lvl1pPr defTabSz="1207008">
              <a:defRPr sz="3564">
                <a:solidFill>
                  <a:srgbClr val="00A6AC"/>
                </a:solidFill>
                <a:uFill>
                  <a:solidFill>
                    <a:srgbClr val="011993"/>
                  </a:solidFill>
                </a:uFill>
                <a:latin typeface="Helvetica"/>
                <a:ea typeface="Helvetica"/>
                <a:cs typeface="Helvetica"/>
                <a:sym typeface="Helvetica"/>
              </a:defRPr>
            </a:lvl1pPr>
          </a:lstStyle>
          <a:p>
            <a:r>
              <a:t>Relative Comparison</a:t>
            </a:r>
          </a:p>
        </p:txBody>
      </p:sp>
      <p:sp>
        <p:nvSpPr>
          <p:cNvPr id="511" name="The problems with unaligned areas can be seen in stacked charts. A small number of values is ok, but too many and nothing will be interpretable."/>
          <p:cNvSpPr txBox="1">
            <a:spLocks noGrp="1"/>
          </p:cNvSpPr>
          <p:nvPr>
            <p:ph type="body" sz="quarter" idx="1"/>
          </p:nvPr>
        </p:nvSpPr>
        <p:spPr>
          <a:xfrm>
            <a:off x="822643" y="1397152"/>
            <a:ext cx="12350114" cy="1854201"/>
          </a:xfrm>
          <a:prstGeom prst="rect">
            <a:avLst/>
          </a:prstGeom>
        </p:spPr>
        <p:txBody>
          <a:bodyPr lIns="38100" tIns="38100" rIns="38100" bIns="38100" anchor="t">
            <a:noAutofit/>
          </a:bodyPr>
          <a:lstStyle>
            <a:lvl1pPr marL="0" indent="0" defTabSz="1219200">
              <a:spcBef>
                <a:spcPts val="1000"/>
              </a:spcBef>
              <a:buSzTx/>
              <a:buNone/>
              <a:defRPr sz="2400">
                <a:solidFill>
                  <a:srgbClr val="53585F"/>
                </a:solidFill>
                <a:uFill>
                  <a:solidFill>
                    <a:srgbClr val="000000"/>
                  </a:solidFill>
                </a:uFill>
                <a:latin typeface="Helvetica"/>
                <a:ea typeface="Helvetica"/>
                <a:cs typeface="Helvetica"/>
                <a:sym typeface="Helvetica"/>
              </a:defRPr>
            </a:lvl1pPr>
          </a:lstStyle>
          <a:p>
            <a:r>
              <a:t>The problems with unaligned areas can be seen in stacked charts. A small number of values is ok, but too many and nothing will be interpretable.</a:t>
            </a:r>
          </a:p>
        </p:txBody>
      </p:sp>
      <p:pic>
        <p:nvPicPr>
          <p:cNvPr id="512" name="ireland-swiss-sheep.png" descr="ireland-swiss-sheep.png"/>
          <p:cNvPicPr>
            <a:picLocks noChangeAspect="1"/>
          </p:cNvPicPr>
          <p:nvPr/>
        </p:nvPicPr>
        <p:blipFill>
          <a:blip r:embed="rId2"/>
          <a:stretch>
            <a:fillRect/>
          </a:stretch>
        </p:blipFill>
        <p:spPr>
          <a:xfrm>
            <a:off x="2154498" y="2577223"/>
            <a:ext cx="8695804" cy="6939508"/>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11">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511">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1" grpId="1" build="p" bldLvl="5" animBg="1" advAuto="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53</a:t>
            </a:fld>
            <a:endParaRPr/>
          </a:p>
        </p:txBody>
      </p:sp>
      <p:sp>
        <p:nvSpPr>
          <p:cNvPr id="515" name="Relative Comparison"/>
          <p:cNvSpPr txBox="1">
            <a:spLocks noGrp="1"/>
          </p:cNvSpPr>
          <p:nvPr>
            <p:ph type="title"/>
          </p:nvPr>
        </p:nvSpPr>
        <p:spPr>
          <a:xfrm>
            <a:off x="749995" y="533247"/>
            <a:ext cx="4309620" cy="647701"/>
          </a:xfrm>
          <a:prstGeom prst="rect">
            <a:avLst/>
          </a:prstGeom>
        </p:spPr>
        <p:txBody>
          <a:bodyPr anchor="b"/>
          <a:lstStyle>
            <a:lvl1pPr defTabSz="1207008">
              <a:defRPr sz="3564">
                <a:solidFill>
                  <a:srgbClr val="00A6AC"/>
                </a:solidFill>
                <a:uFill>
                  <a:solidFill>
                    <a:srgbClr val="011993"/>
                  </a:solidFill>
                </a:uFill>
                <a:latin typeface="Helvetica"/>
                <a:ea typeface="Helvetica"/>
                <a:cs typeface="Helvetica"/>
                <a:sym typeface="Helvetica"/>
              </a:defRPr>
            </a:lvl1pPr>
          </a:lstStyle>
          <a:p>
            <a:r>
              <a:t>Relative Comparison</a:t>
            </a:r>
          </a:p>
        </p:txBody>
      </p:sp>
      <p:sp>
        <p:nvSpPr>
          <p:cNvPr id="516" name="The problems with unaligned areas can be seen in stacked charts. A small number of values is ok, but too many and nothing will be interpretable."/>
          <p:cNvSpPr txBox="1">
            <a:spLocks noGrp="1"/>
          </p:cNvSpPr>
          <p:nvPr>
            <p:ph type="body" sz="quarter" idx="1"/>
          </p:nvPr>
        </p:nvSpPr>
        <p:spPr>
          <a:xfrm>
            <a:off x="822643" y="1397152"/>
            <a:ext cx="12350114" cy="1854201"/>
          </a:xfrm>
          <a:prstGeom prst="rect">
            <a:avLst/>
          </a:prstGeom>
        </p:spPr>
        <p:txBody>
          <a:bodyPr lIns="38100" tIns="38100" rIns="38100" bIns="38100" anchor="t">
            <a:noAutofit/>
          </a:bodyPr>
          <a:lstStyle>
            <a:lvl1pPr marL="0" indent="0" defTabSz="1219200">
              <a:spcBef>
                <a:spcPts val="1000"/>
              </a:spcBef>
              <a:buSzTx/>
              <a:buNone/>
              <a:defRPr sz="2400">
                <a:solidFill>
                  <a:srgbClr val="53585F"/>
                </a:solidFill>
                <a:uFill>
                  <a:solidFill>
                    <a:srgbClr val="000000"/>
                  </a:solidFill>
                </a:uFill>
                <a:latin typeface="Helvetica"/>
                <a:ea typeface="Helvetica"/>
                <a:cs typeface="Helvetica"/>
                <a:sym typeface="Helvetica"/>
              </a:defRPr>
            </a:lvl1pPr>
          </a:lstStyle>
          <a:p>
            <a:r>
              <a:t>The problems with unaligned areas can be seen in stacked charts. A small number of values is ok, but too many and nothing will be interpretable.</a:t>
            </a:r>
          </a:p>
        </p:txBody>
      </p:sp>
      <p:pic>
        <p:nvPicPr>
          <p:cNvPr id="517" name="ireland-swiss-sheep-unstacked.png" descr="ireland-swiss-sheep-unstacked.png"/>
          <p:cNvPicPr>
            <a:picLocks noChangeAspect="1"/>
          </p:cNvPicPr>
          <p:nvPr/>
        </p:nvPicPr>
        <p:blipFill>
          <a:blip r:embed="rId2"/>
          <a:stretch>
            <a:fillRect/>
          </a:stretch>
        </p:blipFill>
        <p:spPr>
          <a:xfrm>
            <a:off x="2178050" y="2667000"/>
            <a:ext cx="8648700" cy="6970594"/>
          </a:xfrm>
          <a:prstGeom prst="rect">
            <a:avLst/>
          </a:prstGeom>
          <a:ln w="12700">
            <a:miter lim="400000"/>
          </a:ln>
        </p:spPr>
      </p:pic>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16">
                                            <p:bg/>
                                          </p:spTgt>
                                        </p:tgtEl>
                                        <p:attrNameLst>
                                          <p:attrName>style.visibility</p:attrName>
                                        </p:attrNameLst>
                                      </p:cBhvr>
                                      <p:to>
                                        <p:strVal val="visible"/>
                                      </p:to>
                                    </p:set>
                                  </p:childTnLst>
                                </p:cTn>
                              </p:par>
                              <p:par>
                                <p:cTn id="7" presetID="1" presetClass="entr" presetSubtype="0" fill="hold" grpId="1" nodeType="withEffect">
                                  <p:stCondLst>
                                    <p:cond delay="0"/>
                                  </p:stCondLst>
                                  <p:iterate>
                                    <p:tmAbs val="0"/>
                                  </p:iterate>
                                  <p:childTnLst>
                                    <p:set>
                                      <p:cBhvr>
                                        <p:cTn id="8" fill="hold"/>
                                        <p:tgtEl>
                                          <p:spTgt spid="51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6" grpId="1" build="p" bldLvl="5" animBg="1" advAuto="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9" name="Image" descr="Image"/>
          <p:cNvPicPr>
            <a:picLocks noChangeAspect="1"/>
          </p:cNvPicPr>
          <p:nvPr/>
        </p:nvPicPr>
        <p:blipFill>
          <a:blip r:embed="rId2"/>
          <a:stretch>
            <a:fillRect/>
          </a:stretch>
        </p:blipFill>
        <p:spPr>
          <a:xfrm>
            <a:off x="3564559" y="3596332"/>
            <a:ext cx="5875682" cy="889637"/>
          </a:xfrm>
          <a:prstGeom prst="rect">
            <a:avLst/>
          </a:prstGeom>
          <a:ln w="12700">
            <a:miter lim="400000"/>
          </a:ln>
        </p:spPr>
      </p:pic>
      <p:sp>
        <p:nvSpPr>
          <p:cNvPr id="520" name="4 values"/>
          <p:cNvSpPr txBox="1"/>
          <p:nvPr/>
        </p:nvSpPr>
        <p:spPr>
          <a:xfrm>
            <a:off x="5557435" y="1615093"/>
            <a:ext cx="2084076" cy="153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4 values</a:t>
            </a:r>
          </a:p>
        </p:txBody>
      </p:sp>
      <p:sp>
        <p:nvSpPr>
          <p:cNvPr id="521" name="Unordered"/>
          <p:cNvSpPr txBox="1"/>
          <p:nvPr/>
        </p:nvSpPr>
        <p:spPr>
          <a:xfrm>
            <a:off x="7651839" y="2398514"/>
            <a:ext cx="2084076"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Unordered</a:t>
            </a:r>
          </a:p>
        </p:txBody>
      </p:sp>
      <p:sp>
        <p:nvSpPr>
          <p:cNvPr id="522" name="Aligned"/>
          <p:cNvSpPr txBox="1"/>
          <p:nvPr/>
        </p:nvSpPr>
        <p:spPr>
          <a:xfrm>
            <a:off x="3587533" y="2398514"/>
            <a:ext cx="2084076"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Aligned</a:t>
            </a:r>
          </a:p>
        </p:txBody>
      </p:sp>
      <p:grpSp>
        <p:nvGrpSpPr>
          <p:cNvPr id="527" name="Group"/>
          <p:cNvGrpSpPr/>
          <p:nvPr/>
        </p:nvGrpSpPr>
        <p:grpSpPr>
          <a:xfrm>
            <a:off x="2970203" y="4985999"/>
            <a:ext cx="7064394" cy="3254859"/>
            <a:chOff x="0" y="0"/>
            <a:chExt cx="7064393" cy="3254857"/>
          </a:xfrm>
        </p:grpSpPr>
        <p:pic>
          <p:nvPicPr>
            <p:cNvPr id="523" name="Image" descr="Image"/>
            <p:cNvPicPr>
              <a:picLocks noChangeAspect="1"/>
            </p:cNvPicPr>
            <p:nvPr/>
          </p:nvPicPr>
          <p:blipFill>
            <a:blip r:embed="rId3"/>
            <a:stretch>
              <a:fillRect/>
            </a:stretch>
          </p:blipFill>
          <p:spPr>
            <a:xfrm>
              <a:off x="0" y="1776128"/>
              <a:ext cx="7064394" cy="1478730"/>
            </a:xfrm>
            <a:prstGeom prst="rect">
              <a:avLst/>
            </a:prstGeom>
            <a:ln w="12700" cap="flat">
              <a:noFill/>
              <a:miter lim="400000"/>
            </a:ln>
            <a:effectLst/>
          </p:spPr>
        </p:pic>
        <p:sp>
          <p:nvSpPr>
            <p:cNvPr id="524" name="8 values"/>
            <p:cNvSpPr txBox="1"/>
            <p:nvPr/>
          </p:nvSpPr>
          <p:spPr>
            <a:xfrm>
              <a:off x="2688118" y="0"/>
              <a:ext cx="2084076" cy="15342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numCol="1" anchor="ctr">
              <a:noAutofit/>
            </a:bodyPr>
            <a:lstStyle>
              <a:lvl1pPr defTabSz="1219200">
                <a:defRPr sz="2500">
                  <a:uFill>
                    <a:solidFill>
                      <a:srgbClr val="011993"/>
                    </a:solidFill>
                  </a:uFill>
                  <a:latin typeface="Helvetica"/>
                  <a:ea typeface="Helvetica"/>
                  <a:cs typeface="Helvetica"/>
                  <a:sym typeface="Helvetica"/>
                </a:defRPr>
              </a:lvl1pPr>
            </a:lstStyle>
            <a:p>
              <a:r>
                <a:t>8 values</a:t>
              </a:r>
            </a:p>
          </p:txBody>
        </p:sp>
        <p:sp>
          <p:nvSpPr>
            <p:cNvPr id="525" name="Unordered"/>
            <p:cNvSpPr txBox="1"/>
            <p:nvPr/>
          </p:nvSpPr>
          <p:spPr>
            <a:xfrm>
              <a:off x="4720271" y="503460"/>
              <a:ext cx="2084076" cy="15342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numCol="1" anchor="ctr">
              <a:noAutofit/>
            </a:bodyPr>
            <a:lstStyle>
              <a:lvl1pPr defTabSz="1219200">
                <a:defRPr sz="2500">
                  <a:uFill>
                    <a:solidFill>
                      <a:srgbClr val="011993"/>
                    </a:solidFill>
                  </a:uFill>
                  <a:latin typeface="Helvetica"/>
                  <a:ea typeface="Helvetica"/>
                  <a:cs typeface="Helvetica"/>
                  <a:sym typeface="Helvetica"/>
                </a:defRPr>
              </a:lvl1pPr>
            </a:lstStyle>
            <a:p>
              <a:r>
                <a:t>Unordered</a:t>
              </a:r>
            </a:p>
          </p:txBody>
        </p:sp>
        <p:sp>
          <p:nvSpPr>
            <p:cNvPr id="526" name="Aligned"/>
            <p:cNvSpPr txBox="1"/>
            <p:nvPr/>
          </p:nvSpPr>
          <p:spPr>
            <a:xfrm>
              <a:off x="655965" y="503460"/>
              <a:ext cx="2084076" cy="153420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38100" tIns="38100" rIns="38100" bIns="38100" numCol="1" anchor="ctr">
              <a:noAutofit/>
            </a:bodyPr>
            <a:lstStyle>
              <a:lvl1pPr defTabSz="1219200">
                <a:defRPr sz="2500">
                  <a:uFill>
                    <a:solidFill>
                      <a:srgbClr val="011993"/>
                    </a:solidFill>
                  </a:uFill>
                  <a:latin typeface="Helvetica"/>
                  <a:ea typeface="Helvetica"/>
                  <a:cs typeface="Helvetica"/>
                  <a:sym typeface="Helvetica"/>
                </a:defRPr>
              </a:lvl1pPr>
            </a:lstStyle>
            <a:p>
              <a:r>
                <a:t>Aligned</a:t>
              </a:r>
            </a:p>
          </p:txBody>
        </p:sp>
      </p:grpSp>
      <p:sp>
        <p:nvSpPr>
          <p:cNvPr id="528"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54</a:t>
            </a:fld>
            <a:endParaRPr/>
          </a:p>
        </p:txBody>
      </p:sp>
      <p:sp>
        <p:nvSpPr>
          <p:cNvPr id="529" name="Relative Comparison"/>
          <p:cNvSpPr txBox="1">
            <a:spLocks noGrp="1"/>
          </p:cNvSpPr>
          <p:nvPr>
            <p:ph type="title"/>
          </p:nvPr>
        </p:nvSpPr>
        <p:spPr>
          <a:xfrm>
            <a:off x="749995" y="533247"/>
            <a:ext cx="4309620" cy="647701"/>
          </a:xfrm>
          <a:prstGeom prst="rect">
            <a:avLst/>
          </a:prstGeom>
        </p:spPr>
        <p:txBody>
          <a:bodyPr anchor="b"/>
          <a:lstStyle>
            <a:lvl1pPr defTabSz="1207008">
              <a:defRPr sz="3564">
                <a:solidFill>
                  <a:srgbClr val="00A6AC"/>
                </a:solidFill>
                <a:uFill>
                  <a:solidFill>
                    <a:srgbClr val="011993"/>
                  </a:solidFill>
                </a:uFill>
                <a:latin typeface="Helvetica"/>
                <a:ea typeface="Helvetica"/>
                <a:cs typeface="Helvetica"/>
                <a:sym typeface="Helvetica"/>
              </a:defRPr>
            </a:lvl1pPr>
          </a:lstStyle>
          <a:p>
            <a:r>
              <a:t>Relative Comparison</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7" grpId="1" animBg="1" advAuto="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1" name="countries_health_wealth_2016_v13.jpg" descr="countries_health_wealth_2016_v13.jpg"/>
          <p:cNvPicPr>
            <a:picLocks noChangeAspect="1"/>
          </p:cNvPicPr>
          <p:nvPr/>
        </p:nvPicPr>
        <p:blipFill>
          <a:blip r:embed="rId2"/>
          <a:stretch>
            <a:fillRect/>
          </a:stretch>
        </p:blipFill>
        <p:spPr>
          <a:xfrm>
            <a:off x="677231" y="104053"/>
            <a:ext cx="11650338" cy="8236617"/>
          </a:xfrm>
          <a:prstGeom prst="rect">
            <a:avLst/>
          </a:prstGeom>
          <a:ln w="12700">
            <a:miter lim="400000"/>
          </a:ln>
        </p:spPr>
      </p:pic>
      <p:sp>
        <p:nvSpPr>
          <p:cNvPr id="532" name="The infamous GAP minder chart is subject to such issues…"/>
          <p:cNvSpPr txBox="1"/>
          <p:nvPr/>
        </p:nvSpPr>
        <p:spPr>
          <a:xfrm>
            <a:off x="1242417" y="8524430"/>
            <a:ext cx="10519966" cy="1066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3200">
                <a:solidFill>
                  <a:schemeClr val="accent5"/>
                </a:solidFill>
                <a:latin typeface="Helvetica"/>
                <a:ea typeface="Helvetica"/>
                <a:cs typeface="Helvetica"/>
                <a:sym typeface="Helvetica"/>
              </a:defRPr>
            </a:pPr>
            <a:r>
              <a:t>The infamous GAP minder chart is subject to such issues </a:t>
            </a:r>
          </a:p>
          <a:p>
            <a:pPr>
              <a:defRPr sz="3200">
                <a:solidFill>
                  <a:schemeClr val="accent5"/>
                </a:solidFill>
                <a:latin typeface="Helvetica"/>
                <a:ea typeface="Helvetica"/>
                <a:cs typeface="Helvetica"/>
                <a:sym typeface="Helvetica"/>
              </a:defRPr>
            </a:pPr>
            <a:r>
              <a:t>with relative comparison.</a:t>
            </a:r>
          </a:p>
        </p:txBody>
      </p:sp>
    </p:spTree>
  </p:cSld>
  <p:clrMapOvr>
    <a:masterClrMapping/>
  </p:clrMapOvr>
  <p:transition spd="med"/>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6" name="Group"/>
          <p:cNvGrpSpPr/>
          <p:nvPr/>
        </p:nvGrpSpPr>
        <p:grpSpPr>
          <a:xfrm>
            <a:off x="1244276" y="800175"/>
            <a:ext cx="10418138" cy="8839309"/>
            <a:chOff x="0" y="0"/>
            <a:chExt cx="10418136" cy="8839308"/>
          </a:xfrm>
        </p:grpSpPr>
        <p:pic>
          <p:nvPicPr>
            <p:cNvPr id="534" name="Image" descr="Image"/>
            <p:cNvPicPr>
              <a:picLocks noChangeAspect="1"/>
            </p:cNvPicPr>
            <p:nvPr/>
          </p:nvPicPr>
          <p:blipFill>
            <a:blip r:embed="rId2"/>
            <a:srcRect l="40681" t="39674"/>
            <a:stretch>
              <a:fillRect/>
            </a:stretch>
          </p:blipFill>
          <p:spPr>
            <a:xfrm>
              <a:off x="83569" y="89452"/>
              <a:ext cx="10334568" cy="8749857"/>
            </a:xfrm>
            <a:prstGeom prst="rect">
              <a:avLst/>
            </a:prstGeom>
            <a:ln w="12700" cap="flat">
              <a:noFill/>
              <a:miter lim="400000"/>
            </a:ln>
            <a:effectLst/>
          </p:spPr>
        </p:pic>
        <p:sp>
          <p:nvSpPr>
            <p:cNvPr id="535" name="Rectangle"/>
            <p:cNvSpPr/>
            <p:nvPr/>
          </p:nvSpPr>
          <p:spPr>
            <a:xfrm>
              <a:off x="0" y="0"/>
              <a:ext cx="1496422" cy="588920"/>
            </a:xfrm>
            <a:prstGeom prst="rect">
              <a:avLst/>
            </a:prstGeom>
            <a:solidFill>
              <a:srgbClr val="FFFFFF"/>
            </a:solidFill>
            <a:ln w="12700" cap="flat">
              <a:noFill/>
              <a:miter lim="400000"/>
            </a:ln>
            <a:effectLst/>
          </p:spPr>
          <p:txBody>
            <a:bodyPr wrap="square" lIns="50800" tIns="50800" rIns="50800" bIns="50800" numCol="1" anchor="ctr">
              <a:noAutofit/>
            </a:bodyPr>
            <a:lstStyle/>
            <a:p>
              <a:pPr>
                <a:defRPr sz="2400">
                  <a:solidFill>
                    <a:srgbClr val="FFFFFF"/>
                  </a:solidFill>
                </a:defRPr>
              </a:pPr>
              <a:endParaRPr/>
            </a:p>
          </p:txBody>
        </p:sp>
      </p:grpSp>
      <p:sp>
        <p:nvSpPr>
          <p:cNvPr id="537" name="Rectangle"/>
          <p:cNvSpPr/>
          <p:nvPr/>
        </p:nvSpPr>
        <p:spPr>
          <a:xfrm>
            <a:off x="1453881" y="6246479"/>
            <a:ext cx="9998929" cy="680524"/>
          </a:xfrm>
          <a:prstGeom prst="rect">
            <a:avLst/>
          </a:prstGeom>
          <a:solidFill>
            <a:schemeClr val="accent5">
              <a:alpha val="19353"/>
            </a:schemeClr>
          </a:solidFill>
          <a:ln w="12700">
            <a:miter lim="400000"/>
          </a:ln>
        </p:spPr>
        <p:txBody>
          <a:bodyPr lIns="50800" tIns="50800" rIns="50800" bIns="50800" anchor="ctr"/>
          <a:lstStyle/>
          <a:p>
            <a:pPr>
              <a:defRPr sz="2400">
                <a:solidFill>
                  <a:srgbClr val="FFFFFF"/>
                </a:solidFill>
              </a:defRPr>
            </a:pPr>
            <a:endParaRPr/>
          </a:p>
        </p:txBody>
      </p:sp>
    </p:spTree>
  </p:cSld>
  <p:clrMapOvr>
    <a:masterClrMapping/>
  </p:clrMapOvr>
  <p:transition spd="med"/>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9" name="Image" descr="Image"/>
          <p:cNvPicPr>
            <a:picLocks noChangeAspect="1"/>
          </p:cNvPicPr>
          <p:nvPr/>
        </p:nvPicPr>
        <p:blipFill>
          <a:blip r:embed="rId2"/>
          <a:stretch>
            <a:fillRect/>
          </a:stretch>
        </p:blipFill>
        <p:spPr>
          <a:xfrm>
            <a:off x="3785984" y="2745949"/>
            <a:ext cx="5432831" cy="1424400"/>
          </a:xfrm>
          <a:prstGeom prst="rect">
            <a:avLst/>
          </a:prstGeom>
          <a:ln w="12700">
            <a:miter lim="400000"/>
          </a:ln>
        </p:spPr>
      </p:pic>
      <p:sp>
        <p:nvSpPr>
          <p:cNvPr id="540" name="8 values"/>
          <p:cNvSpPr txBox="1"/>
          <p:nvPr/>
        </p:nvSpPr>
        <p:spPr>
          <a:xfrm>
            <a:off x="5557435" y="1615093"/>
            <a:ext cx="2084076" cy="153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8 values</a:t>
            </a:r>
          </a:p>
        </p:txBody>
      </p:sp>
      <p:pic>
        <p:nvPicPr>
          <p:cNvPr id="541" name="Image" descr="Image"/>
          <p:cNvPicPr>
            <a:picLocks noChangeAspect="1"/>
          </p:cNvPicPr>
          <p:nvPr/>
        </p:nvPicPr>
        <p:blipFill>
          <a:blip r:embed="rId3"/>
          <a:stretch>
            <a:fillRect/>
          </a:stretch>
        </p:blipFill>
        <p:spPr>
          <a:xfrm>
            <a:off x="3785984" y="6297119"/>
            <a:ext cx="5432831" cy="2115171"/>
          </a:xfrm>
          <a:prstGeom prst="rect">
            <a:avLst/>
          </a:prstGeom>
          <a:ln w="12700">
            <a:miter lim="400000"/>
          </a:ln>
        </p:spPr>
      </p:pic>
      <p:sp>
        <p:nvSpPr>
          <p:cNvPr id="542" name="20 values"/>
          <p:cNvSpPr txBox="1"/>
          <p:nvPr/>
        </p:nvSpPr>
        <p:spPr>
          <a:xfrm>
            <a:off x="5557435" y="4985999"/>
            <a:ext cx="2084076"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defTabSz="1219200">
              <a:defRPr sz="2500">
                <a:uFill>
                  <a:solidFill>
                    <a:srgbClr val="011993"/>
                  </a:solidFill>
                </a:uFill>
                <a:latin typeface="Helvetica"/>
                <a:ea typeface="Helvetica"/>
                <a:cs typeface="Helvetica"/>
                <a:sym typeface="Helvetica"/>
              </a:defRPr>
            </a:lvl1pPr>
          </a:lstStyle>
          <a:p>
            <a:r>
              <a:t>20 values</a:t>
            </a:r>
          </a:p>
        </p:txBody>
      </p:sp>
      <p:sp>
        <p:nvSpPr>
          <p:cNvPr id="543"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57</a:t>
            </a:fld>
            <a:endParaRPr/>
          </a:p>
        </p:txBody>
      </p:sp>
      <p:sp>
        <p:nvSpPr>
          <p:cNvPr id="544" name="Relative Comparison"/>
          <p:cNvSpPr txBox="1">
            <a:spLocks noGrp="1"/>
          </p:cNvSpPr>
          <p:nvPr>
            <p:ph type="title"/>
          </p:nvPr>
        </p:nvSpPr>
        <p:spPr>
          <a:xfrm>
            <a:off x="749995" y="533247"/>
            <a:ext cx="4309620" cy="647701"/>
          </a:xfrm>
          <a:prstGeom prst="rect">
            <a:avLst/>
          </a:prstGeom>
        </p:spPr>
        <p:txBody>
          <a:bodyPr anchor="b"/>
          <a:lstStyle>
            <a:lvl1pPr defTabSz="1207008">
              <a:defRPr sz="3564">
                <a:solidFill>
                  <a:srgbClr val="00A6AC"/>
                </a:solidFill>
                <a:uFill>
                  <a:solidFill>
                    <a:srgbClr val="011993"/>
                  </a:solidFill>
                </a:uFill>
                <a:latin typeface="Helvetica"/>
                <a:ea typeface="Helvetica"/>
                <a:cs typeface="Helvetica"/>
                <a:sym typeface="Helvetica"/>
              </a:defRPr>
            </a:lvl1pPr>
          </a:lstStyle>
          <a:p>
            <a:r>
              <a:t>Relative Comparison</a:t>
            </a:r>
          </a:p>
        </p:txBody>
      </p:sp>
    </p:spTree>
  </p:cSld>
  <p:clrMapOvr>
    <a:masterClrMapping/>
  </p:clrMapOvr>
  <p:transition spd="med"/>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6" name="Image" descr="Image"/>
          <p:cNvPicPr>
            <a:picLocks noChangeAspect="1"/>
          </p:cNvPicPr>
          <p:nvPr/>
        </p:nvPicPr>
        <p:blipFill>
          <a:blip r:embed="rId2"/>
          <a:stretch>
            <a:fillRect/>
          </a:stretch>
        </p:blipFill>
        <p:spPr>
          <a:xfrm>
            <a:off x="473263" y="202566"/>
            <a:ext cx="5511736" cy="8671856"/>
          </a:xfrm>
          <a:prstGeom prst="rect">
            <a:avLst/>
          </a:prstGeom>
          <a:ln w="12700">
            <a:miter lim="400000"/>
          </a:ln>
        </p:spPr>
      </p:pic>
      <p:pic>
        <p:nvPicPr>
          <p:cNvPr id="547" name="Image" descr="Image"/>
          <p:cNvPicPr>
            <a:picLocks noChangeAspect="1"/>
          </p:cNvPicPr>
          <p:nvPr/>
        </p:nvPicPr>
        <p:blipFill>
          <a:blip r:embed="rId3"/>
          <a:stretch>
            <a:fillRect/>
          </a:stretch>
        </p:blipFill>
        <p:spPr>
          <a:xfrm>
            <a:off x="7207335" y="107145"/>
            <a:ext cx="5511736" cy="8872899"/>
          </a:xfrm>
          <a:prstGeom prst="rect">
            <a:avLst/>
          </a:prstGeom>
          <a:ln w="12700">
            <a:miter lim="400000"/>
          </a:ln>
        </p:spPr>
      </p:pic>
      <p:sp>
        <p:nvSpPr>
          <p:cNvPr id="548" name="How Capacity Limits of Attention Influence Information Visualization Effectiveness.…"/>
          <p:cNvSpPr txBox="1"/>
          <p:nvPr/>
        </p:nvSpPr>
        <p:spPr>
          <a:xfrm>
            <a:off x="2755453" y="9089374"/>
            <a:ext cx="7493894"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600">
                <a:latin typeface="Helvetica"/>
                <a:ea typeface="Helvetica"/>
                <a:cs typeface="Helvetica"/>
                <a:sym typeface="Helvetica"/>
              </a:defRPr>
            </a:pPr>
            <a:r>
              <a:t>How Capacity Limits of Attention Influence Information Visualization Effectiveness.</a:t>
            </a:r>
          </a:p>
          <a:p>
            <a:pPr>
              <a:defRPr sz="1600">
                <a:latin typeface="Helvetica"/>
                <a:ea typeface="Helvetica"/>
                <a:cs typeface="Helvetica"/>
                <a:sym typeface="Helvetica"/>
              </a:defRPr>
            </a:pPr>
            <a:r>
              <a:t>Haroz S. and Whitney D., IEEE TVCG 2012</a:t>
            </a:r>
          </a:p>
        </p:txBody>
      </p:sp>
      <p:sp>
        <p:nvSpPr>
          <p:cNvPr id="549" name="Rectangle"/>
          <p:cNvSpPr/>
          <p:nvPr/>
        </p:nvSpPr>
        <p:spPr>
          <a:xfrm>
            <a:off x="396505" y="3628119"/>
            <a:ext cx="2034500" cy="1934941"/>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
        <p:nvSpPr>
          <p:cNvPr id="550" name="Rectangle"/>
          <p:cNvSpPr/>
          <p:nvPr/>
        </p:nvSpPr>
        <p:spPr>
          <a:xfrm>
            <a:off x="3030454" y="3628119"/>
            <a:ext cx="2034500" cy="1934941"/>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
        <p:nvSpPr>
          <p:cNvPr id="551" name="Rectangle"/>
          <p:cNvSpPr/>
          <p:nvPr/>
        </p:nvSpPr>
        <p:spPr>
          <a:xfrm>
            <a:off x="7688243" y="3385143"/>
            <a:ext cx="4768774" cy="2306702"/>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
        <p:nvSpPr>
          <p:cNvPr id="55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58</a:t>
            </a:fld>
            <a:endParaRPr/>
          </a:p>
        </p:txBody>
      </p:sp>
      <p:sp>
        <p:nvSpPr>
          <p:cNvPr id="553" name="Rectangle"/>
          <p:cNvSpPr/>
          <p:nvPr/>
        </p:nvSpPr>
        <p:spPr>
          <a:xfrm>
            <a:off x="396505" y="5743032"/>
            <a:ext cx="12211790" cy="3295154"/>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xit" presetSubtype="0" fill="hold" grpId="1" nodeType="clickEffect">
                                  <p:stCondLst>
                                    <p:cond delay="0"/>
                                  </p:stCondLst>
                                  <p:iterate>
                                    <p:tmAbs val="0"/>
                                  </p:iterate>
                                  <p:childTnLst>
                                    <p:set>
                                      <p:cBhvr>
                                        <p:cTn id="6" fill="hold">
                                          <p:stCondLst>
                                            <p:cond delay="0"/>
                                          </p:stCondLst>
                                        </p:cTn>
                                        <p:tgtEl>
                                          <p:spTgt spid="54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2" nodeType="clickEffect">
                                  <p:stCondLst>
                                    <p:cond delay="0"/>
                                  </p:stCondLst>
                                  <p:iterate>
                                    <p:tmAbs val="0"/>
                                  </p:iterate>
                                  <p:childTnLst>
                                    <p:set>
                                      <p:cBhvr>
                                        <p:cTn id="10" fill="hold">
                                          <p:stCondLst>
                                            <p:cond delay="0"/>
                                          </p:stCondLst>
                                        </p:cTn>
                                        <p:tgtEl>
                                          <p:spTgt spid="55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3" nodeType="clickEffect">
                                  <p:stCondLst>
                                    <p:cond delay="0"/>
                                  </p:stCondLst>
                                  <p:iterate>
                                    <p:tmAbs val="0"/>
                                  </p:iterate>
                                  <p:childTnLst>
                                    <p:set>
                                      <p:cBhvr>
                                        <p:cTn id="14" fill="hold">
                                          <p:stCondLst>
                                            <p:cond delay="0"/>
                                          </p:stCondLst>
                                        </p:cTn>
                                        <p:tgtEl>
                                          <p:spTgt spid="551"/>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4" nodeType="clickEffect">
                                  <p:stCondLst>
                                    <p:cond delay="0"/>
                                  </p:stCondLst>
                                  <p:iterate>
                                    <p:tmAbs val="0"/>
                                  </p:iterate>
                                  <p:childTnLst>
                                    <p:set>
                                      <p:cBhvr>
                                        <p:cTn id="18" fill="hold">
                                          <p:stCondLst>
                                            <p:cond delay="0"/>
                                          </p:stCondLst>
                                        </p:cTn>
                                        <p:tgtEl>
                                          <p:spTgt spid="5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9" grpId="1" animBg="1" advAuto="0"/>
      <p:bldP spid="550" grpId="2" animBg="1" advAuto="0"/>
      <p:bldP spid="551" grpId="3" animBg="1" advAuto="0"/>
      <p:bldP spid="553" grpId="4" animBg="1" advAuto="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5" name="Grey_square_optical_illusion.png" descr="Grey_square_optical_illusion.png"/>
          <p:cNvPicPr>
            <a:picLocks noChangeAspect="1"/>
          </p:cNvPicPr>
          <p:nvPr/>
        </p:nvPicPr>
        <p:blipFill>
          <a:blip r:embed="rId2"/>
          <a:stretch>
            <a:fillRect/>
          </a:stretch>
        </p:blipFill>
        <p:spPr>
          <a:xfrm>
            <a:off x="26662" y="-1"/>
            <a:ext cx="12561805" cy="9753601"/>
          </a:xfrm>
          <a:prstGeom prst="rect">
            <a:avLst/>
          </a:prstGeom>
          <a:ln w="12700">
            <a:miter lim="400000"/>
          </a:ln>
        </p:spPr>
      </p:pic>
      <p:sp>
        <p:nvSpPr>
          <p:cNvPr id="55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59</a:t>
            </a:fld>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Rectangle"/>
          <p:cNvSpPr/>
          <p:nvPr/>
        </p:nvSpPr>
        <p:spPr>
          <a:xfrm>
            <a:off x="4449560" y="-41833"/>
            <a:ext cx="4105680" cy="9837266"/>
          </a:xfrm>
          <a:prstGeom prst="rect">
            <a:avLst/>
          </a:prstGeom>
          <a:solidFill>
            <a:srgbClr val="DCDEE0">
              <a:alpha val="18232"/>
            </a:srgbClr>
          </a:solidFill>
          <a:ln w="12700">
            <a:miter lim="400000"/>
          </a:ln>
        </p:spPr>
        <p:txBody>
          <a:bodyPr lIns="50800" tIns="50800" rIns="50800" bIns="50800" anchor="ctr"/>
          <a:lstStyle/>
          <a:p>
            <a:pPr>
              <a:defRPr sz="2400">
                <a:solidFill>
                  <a:srgbClr val="DCDEE0"/>
                </a:solidFill>
              </a:defRPr>
            </a:pPr>
            <a:endParaRPr/>
          </a:p>
        </p:txBody>
      </p:sp>
      <p:sp>
        <p:nvSpPr>
          <p:cNvPr id="160" name="What are we visualising?"/>
          <p:cNvSpPr txBox="1"/>
          <p:nvPr/>
        </p:nvSpPr>
        <p:spPr>
          <a:xfrm>
            <a:off x="541801" y="945117"/>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D25627"/>
                </a:solidFill>
                <a:latin typeface="Helvetica"/>
                <a:ea typeface="Helvetica"/>
                <a:cs typeface="Helvetica"/>
                <a:sym typeface="Helvetica"/>
              </a:defRPr>
            </a:lvl1pPr>
          </a:lstStyle>
          <a:p>
            <a:r>
              <a:t>What are we visualising?</a:t>
            </a:r>
          </a:p>
        </p:txBody>
      </p:sp>
      <p:sp>
        <p:nvSpPr>
          <p:cNvPr id="161" name="Why are we visualising it?"/>
          <p:cNvSpPr txBox="1"/>
          <p:nvPr/>
        </p:nvSpPr>
        <p:spPr>
          <a:xfrm>
            <a:off x="4972937" y="1037364"/>
            <a:ext cx="3396567"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F1C40F"/>
                </a:solidFill>
                <a:latin typeface="Helvetica"/>
                <a:ea typeface="Helvetica"/>
                <a:cs typeface="Helvetica"/>
                <a:sym typeface="Helvetica"/>
              </a:defRPr>
            </a:lvl1pPr>
          </a:lstStyle>
          <a:p>
            <a:r>
              <a:t>Why are we visualising it?</a:t>
            </a:r>
          </a:p>
        </p:txBody>
      </p:sp>
      <p:sp>
        <p:nvSpPr>
          <p:cNvPr id="162" name="How can we visualise?"/>
          <p:cNvSpPr txBox="1"/>
          <p:nvPr/>
        </p:nvSpPr>
        <p:spPr>
          <a:xfrm>
            <a:off x="8880081" y="1037364"/>
            <a:ext cx="3691115" cy="1587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900">
                <a:solidFill>
                  <a:srgbClr val="1ABC9C"/>
                </a:solidFill>
                <a:latin typeface="Helvetica"/>
                <a:ea typeface="Helvetica"/>
                <a:cs typeface="Helvetica"/>
                <a:sym typeface="Helvetica"/>
              </a:defRPr>
            </a:lvl1pPr>
          </a:lstStyle>
          <a:p>
            <a:r>
              <a:t>How can we visualise? </a:t>
            </a:r>
          </a:p>
        </p:txBody>
      </p:sp>
      <p:sp>
        <p:nvSpPr>
          <p:cNvPr id="163" name="Major data types &amp; classifications of them"/>
          <p:cNvSpPr txBox="1"/>
          <p:nvPr/>
        </p:nvSpPr>
        <p:spPr>
          <a:xfrm>
            <a:off x="544606" y="3573384"/>
            <a:ext cx="3692777" cy="965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defTabSz="457200">
              <a:spcBef>
                <a:spcPts val="1200"/>
              </a:spcBef>
              <a:defRPr sz="2800">
                <a:solidFill>
                  <a:srgbClr val="53585F"/>
                </a:solidFill>
                <a:latin typeface="Helvetica"/>
                <a:ea typeface="Helvetica"/>
                <a:cs typeface="Helvetica"/>
                <a:sym typeface="Helvetica"/>
              </a:defRPr>
            </a:lvl1pPr>
          </a:lstStyle>
          <a:p>
            <a:r>
              <a:t>Major data types &amp; classifications of them</a:t>
            </a:r>
          </a:p>
        </p:txBody>
      </p:sp>
      <p:sp>
        <p:nvSpPr>
          <p:cNvPr id="164" name="What is the need for this visualization?…"/>
          <p:cNvSpPr txBox="1"/>
          <p:nvPr/>
        </p:nvSpPr>
        <p:spPr>
          <a:xfrm>
            <a:off x="4953401" y="3829212"/>
            <a:ext cx="3357936" cy="3429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What is the need for this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Why do the users need this, and what do they need to be able to do with it?</a:t>
            </a:r>
          </a:p>
        </p:txBody>
      </p:sp>
      <p:sp>
        <p:nvSpPr>
          <p:cNvPr id="165" name="How can we visualize?…"/>
          <p:cNvSpPr txBox="1"/>
          <p:nvPr/>
        </p:nvSpPr>
        <p:spPr>
          <a:xfrm>
            <a:off x="9027355" y="3460912"/>
            <a:ext cx="3396567" cy="416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defTabSz="457200">
              <a:spcBef>
                <a:spcPts val="1200"/>
              </a:spcBef>
              <a:defRPr sz="2800">
                <a:solidFill>
                  <a:srgbClr val="53585F"/>
                </a:solidFill>
                <a:latin typeface="Helvetica"/>
                <a:ea typeface="Helvetica"/>
                <a:cs typeface="Helvetica"/>
                <a:sym typeface="Helvetica"/>
              </a:defRPr>
            </a:pPr>
            <a:r>
              <a:t>How can we visualize? </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The components of a visualization.</a:t>
            </a:r>
          </a:p>
          <a:p>
            <a:pPr algn="l" defTabSz="457200">
              <a:spcBef>
                <a:spcPts val="1200"/>
              </a:spcBef>
              <a:defRPr sz="2800">
                <a:solidFill>
                  <a:srgbClr val="53585F"/>
                </a:solidFill>
                <a:latin typeface="Helvetica"/>
                <a:ea typeface="Helvetica"/>
                <a:cs typeface="Helvetica"/>
                <a:sym typeface="Helvetica"/>
              </a:defRPr>
            </a:pPr>
            <a:endParaRPr/>
          </a:p>
          <a:p>
            <a:pPr algn="l" defTabSz="457200">
              <a:spcBef>
                <a:spcPts val="1200"/>
              </a:spcBef>
              <a:defRPr sz="2800">
                <a:solidFill>
                  <a:srgbClr val="53585F"/>
                </a:solidFill>
                <a:latin typeface="Helvetica"/>
                <a:ea typeface="Helvetica"/>
                <a:cs typeface="Helvetica"/>
                <a:sym typeface="Helvetica"/>
              </a:defRPr>
            </a:pPr>
            <a:r>
              <a:t>Good and bad practices.</a:t>
            </a:r>
          </a:p>
        </p:txBody>
      </p:sp>
      <p:sp>
        <p:nvSpPr>
          <p:cNvPr id="166" name="Slide Number"/>
          <p:cNvSpPr txBox="1">
            <a:spLocks noGrp="1"/>
          </p:cNvSpPr>
          <p:nvPr>
            <p:ph type="sldNum" sz="quarter" idx="4294967295"/>
          </p:nvPr>
        </p:nvSpPr>
        <p:spPr>
          <a:xfrm>
            <a:off x="12400019" y="9222584"/>
            <a:ext cx="241403"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a:t>
            </a:fld>
            <a:endParaRP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8" name="Image" descr="Image"/>
          <p:cNvPicPr>
            <a:picLocks noChangeAspect="1"/>
          </p:cNvPicPr>
          <p:nvPr/>
        </p:nvPicPr>
        <p:blipFill>
          <a:blip r:embed="rId3"/>
          <a:stretch>
            <a:fillRect/>
          </a:stretch>
        </p:blipFill>
        <p:spPr>
          <a:xfrm>
            <a:off x="854149" y="2600105"/>
            <a:ext cx="11313611" cy="1367475"/>
          </a:xfrm>
          <a:prstGeom prst="rect">
            <a:avLst/>
          </a:prstGeom>
          <a:ln w="12700">
            <a:miter lim="400000"/>
          </a:ln>
        </p:spPr>
      </p:pic>
      <p:pic>
        <p:nvPicPr>
          <p:cNvPr id="559" name="Image" descr="Image"/>
          <p:cNvPicPr>
            <a:picLocks noChangeAspect="1"/>
          </p:cNvPicPr>
          <p:nvPr/>
        </p:nvPicPr>
        <p:blipFill>
          <a:blip r:embed="rId4"/>
          <a:stretch>
            <a:fillRect/>
          </a:stretch>
        </p:blipFill>
        <p:spPr>
          <a:xfrm>
            <a:off x="837040" y="4686070"/>
            <a:ext cx="10936320" cy="3132211"/>
          </a:xfrm>
          <a:prstGeom prst="rect">
            <a:avLst/>
          </a:prstGeom>
          <a:ln w="12700">
            <a:miter lim="400000"/>
          </a:ln>
        </p:spPr>
      </p:pic>
      <p:sp>
        <p:nvSpPr>
          <p:cNvPr id="560" name="Gestalt Laws"/>
          <p:cNvSpPr txBox="1">
            <a:spLocks noGrp="1"/>
          </p:cNvSpPr>
          <p:nvPr>
            <p:ph type="title"/>
          </p:nvPr>
        </p:nvSpPr>
        <p:spPr>
          <a:xfrm>
            <a:off x="749995" y="533247"/>
            <a:ext cx="4309620" cy="647701"/>
          </a:xfrm>
          <a:prstGeom prst="rect">
            <a:avLst/>
          </a:prstGeom>
        </p:spPr>
        <p:txBody>
          <a:bodyPr anchor="b"/>
          <a:lstStyle>
            <a:lvl1pPr algn="l" defTabSz="1219200">
              <a:defRPr sz="3600">
                <a:solidFill>
                  <a:srgbClr val="00A6AC"/>
                </a:solidFill>
                <a:uFill>
                  <a:solidFill>
                    <a:srgbClr val="011993"/>
                  </a:solidFill>
                </a:uFill>
                <a:latin typeface="Helvetica"/>
                <a:ea typeface="Helvetica"/>
                <a:cs typeface="Helvetica"/>
                <a:sym typeface="Helvetica"/>
              </a:defRPr>
            </a:lvl1pPr>
          </a:lstStyle>
          <a:p>
            <a:r>
              <a:t>Gestalt Laws</a:t>
            </a:r>
          </a:p>
        </p:txBody>
      </p:sp>
      <p:sp>
        <p:nvSpPr>
          <p:cNvPr id="561"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60</a:t>
            </a:fld>
            <a:endParaRPr/>
          </a:p>
        </p:txBody>
      </p:sp>
    </p:spTree>
  </p:cSld>
  <p:clrMapOvr>
    <a:masterClrMapping/>
  </p:clrMapOvr>
  <p:transition spd="med"/>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65" name="Image" descr="Image"/>
          <p:cNvPicPr>
            <a:picLocks noChangeAspect="1"/>
          </p:cNvPicPr>
          <p:nvPr/>
        </p:nvPicPr>
        <p:blipFill>
          <a:blip r:embed="rId2"/>
          <a:stretch>
            <a:fillRect/>
          </a:stretch>
        </p:blipFill>
        <p:spPr>
          <a:xfrm>
            <a:off x="464549" y="3344495"/>
            <a:ext cx="7040836" cy="4293200"/>
          </a:xfrm>
          <a:prstGeom prst="rect">
            <a:avLst/>
          </a:prstGeom>
          <a:ln w="12700">
            <a:miter lim="400000"/>
          </a:ln>
        </p:spPr>
      </p:pic>
      <p:pic>
        <p:nvPicPr>
          <p:cNvPr id="566" name="Image" descr="Image"/>
          <p:cNvPicPr>
            <a:picLocks noChangeAspect="1"/>
          </p:cNvPicPr>
          <p:nvPr/>
        </p:nvPicPr>
        <p:blipFill>
          <a:blip r:embed="rId3"/>
          <a:stretch>
            <a:fillRect/>
          </a:stretch>
        </p:blipFill>
        <p:spPr>
          <a:xfrm>
            <a:off x="8284146" y="3344495"/>
            <a:ext cx="4100502" cy="4293200"/>
          </a:xfrm>
          <a:prstGeom prst="rect">
            <a:avLst/>
          </a:prstGeom>
          <a:ln w="12700">
            <a:miter lim="400000"/>
          </a:ln>
        </p:spPr>
      </p:pic>
      <p:sp>
        <p:nvSpPr>
          <p:cNvPr id="567" name="Integral/Separable Dimensions"/>
          <p:cNvSpPr txBox="1">
            <a:spLocks noGrp="1"/>
          </p:cNvSpPr>
          <p:nvPr>
            <p:ph type="title"/>
          </p:nvPr>
        </p:nvSpPr>
        <p:spPr>
          <a:xfrm>
            <a:off x="734587" y="354371"/>
            <a:ext cx="13636397" cy="923340"/>
          </a:xfrm>
          <a:prstGeom prst="rect">
            <a:avLst/>
          </a:prstGeom>
        </p:spPr>
        <p:txBody>
          <a:bodyPr lIns="38100" tIns="38100" rIns="38100" bIns="38100">
            <a:noAutofit/>
          </a:bodyPr>
          <a:lstStyle>
            <a:lvl1pPr algn="l" defTabSz="1219200">
              <a:defRPr sz="3600">
                <a:solidFill>
                  <a:srgbClr val="00A6AC"/>
                </a:solidFill>
                <a:uFill>
                  <a:solidFill>
                    <a:srgbClr val="011993"/>
                  </a:solidFill>
                </a:uFill>
                <a:latin typeface="Helvetica"/>
                <a:ea typeface="Helvetica"/>
                <a:cs typeface="Helvetica"/>
                <a:sym typeface="Helvetica"/>
              </a:defRPr>
            </a:lvl1pPr>
          </a:lstStyle>
          <a:p>
            <a:r>
              <a:t>Integral/Separable Dimensions</a:t>
            </a:r>
          </a:p>
        </p:txBody>
      </p:sp>
      <p:sp>
        <p:nvSpPr>
          <p:cNvPr id="568" name="Slide Number"/>
          <p:cNvSpPr txBox="1">
            <a:spLocks noGrp="1"/>
          </p:cNvSpPr>
          <p:nvPr>
            <p:ph type="sldNum" sz="quarter" idx="4294967295"/>
          </p:nvPr>
        </p:nvSpPr>
        <p:spPr>
          <a:xfrm>
            <a:off x="12393732" y="9222584"/>
            <a:ext cx="253976"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61</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2" fill="hold" grpId="1" nodeType="clickEffect">
                                  <p:stCondLst>
                                    <p:cond delay="0"/>
                                  </p:stCondLst>
                                  <p:iterate>
                                    <p:tmAbs val="0"/>
                                  </p:iterate>
                                  <p:childTnLst>
                                    <p:set>
                                      <p:cBhvr>
                                        <p:cTn id="6" fill="hold"/>
                                        <p:tgtEl>
                                          <p:spTgt spid="566"/>
                                        </p:tgtEl>
                                        <p:attrNameLst>
                                          <p:attrName>style.visibility</p:attrName>
                                        </p:attrNameLst>
                                      </p:cBhvr>
                                      <p:to>
                                        <p:strVal val="visible"/>
                                      </p:to>
                                    </p:set>
                                    <p:anim calcmode="lin" valueType="num">
                                      <p:cBhvr>
                                        <p:cTn id="7" dur="1000" fill="hold"/>
                                        <p:tgtEl>
                                          <p:spTgt spid="566"/>
                                        </p:tgtEl>
                                        <p:attrNameLst>
                                          <p:attrName>ppt_x</p:attrName>
                                        </p:attrNameLst>
                                      </p:cBhvr>
                                      <p:tavLst>
                                        <p:tav tm="0">
                                          <p:val>
                                            <p:strVal val="1+#ppt_w/2"/>
                                          </p:val>
                                        </p:tav>
                                        <p:tav tm="100000">
                                          <p:val>
                                            <p:strVal val="#ppt_x"/>
                                          </p:val>
                                        </p:tav>
                                      </p:tavLst>
                                    </p:anim>
                                    <p:anim calcmode="lin" valueType="num">
                                      <p:cBhvr>
                                        <p:cTn id="8" dur="1000" fill="hold"/>
                                        <p:tgtEl>
                                          <p:spTgt spid="56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6" grpId="1" animBg="1" advAuto="0"/>
    </p:bldLst>
  </p:timing>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70" name="Image" descr="Image"/>
          <p:cNvPicPr>
            <a:picLocks noChangeAspect="1"/>
          </p:cNvPicPr>
          <p:nvPr/>
        </p:nvPicPr>
        <p:blipFill>
          <a:blip r:embed="rId2"/>
          <a:stretch>
            <a:fillRect/>
          </a:stretch>
        </p:blipFill>
        <p:spPr>
          <a:xfrm>
            <a:off x="282383" y="3705211"/>
            <a:ext cx="12257236" cy="3843010"/>
          </a:xfrm>
          <a:prstGeom prst="rect">
            <a:avLst/>
          </a:prstGeom>
          <a:ln w="12700">
            <a:miter lim="400000"/>
          </a:ln>
        </p:spPr>
      </p:pic>
      <p:sp>
        <p:nvSpPr>
          <p:cNvPr id="571" name="Slide Number"/>
          <p:cNvSpPr txBox="1">
            <a:spLocks noGrp="1"/>
          </p:cNvSpPr>
          <p:nvPr>
            <p:ph type="sldNum" sz="quarter" idx="4294967295"/>
          </p:nvPr>
        </p:nvSpPr>
        <p:spPr>
          <a:xfrm>
            <a:off x="12393732" y="9222584"/>
            <a:ext cx="253976"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62</a:t>
            </a:fld>
            <a:endParaRPr/>
          </a:p>
        </p:txBody>
      </p:sp>
      <p:sp>
        <p:nvSpPr>
          <p:cNvPr id="572" name="Integral/Separable Dimensions"/>
          <p:cNvSpPr txBox="1">
            <a:spLocks noGrp="1"/>
          </p:cNvSpPr>
          <p:nvPr>
            <p:ph type="title"/>
          </p:nvPr>
        </p:nvSpPr>
        <p:spPr>
          <a:xfrm>
            <a:off x="734587" y="354371"/>
            <a:ext cx="13636397" cy="923340"/>
          </a:xfrm>
          <a:prstGeom prst="rect">
            <a:avLst/>
          </a:prstGeom>
        </p:spPr>
        <p:txBody>
          <a:bodyPr lIns="38100" tIns="38100" rIns="38100" bIns="38100">
            <a:noAutofit/>
          </a:bodyPr>
          <a:lstStyle>
            <a:lvl1pPr algn="l" defTabSz="1219200">
              <a:defRPr sz="3600">
                <a:solidFill>
                  <a:srgbClr val="00A6AC"/>
                </a:solidFill>
                <a:uFill>
                  <a:solidFill>
                    <a:srgbClr val="011993"/>
                  </a:solidFill>
                </a:uFill>
                <a:latin typeface="Helvetica"/>
                <a:ea typeface="Helvetica"/>
                <a:cs typeface="Helvetica"/>
                <a:sym typeface="Helvetica"/>
              </a:defRPr>
            </a:lvl1pPr>
          </a:lstStyle>
          <a:p>
            <a:r>
              <a:t>Integral/Separable Dimensions</a:t>
            </a:r>
          </a:p>
        </p:txBody>
      </p:sp>
    </p:spTree>
  </p:cSld>
  <p:clrMapOvr>
    <a:masterClrMapping/>
  </p:clrMapOvr>
  <p:transition spd="med"/>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4" name="We don’t see in 3D, and we have difficulties interpreting…"/>
          <p:cNvSpPr txBox="1"/>
          <p:nvPr/>
        </p:nvSpPr>
        <p:spPr>
          <a:xfrm>
            <a:off x="833039" y="7239510"/>
            <a:ext cx="15849601" cy="153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uFill>
                  <a:solidFill>
                    <a:srgbClr val="011993"/>
                  </a:solidFill>
                </a:uFill>
                <a:latin typeface="Helvetica"/>
                <a:ea typeface="Helvetica"/>
                <a:cs typeface="Helvetica"/>
                <a:sym typeface="Helvetica"/>
              </a:defRPr>
            </a:pPr>
            <a:r>
              <a:t>We don’t see in 3D, and we have difficulties interpreting </a:t>
            </a:r>
          </a:p>
          <a:p>
            <a:pPr algn="l" defTabSz="1219200">
              <a:defRPr sz="2600">
                <a:uFill>
                  <a:solidFill>
                    <a:srgbClr val="011993"/>
                  </a:solidFill>
                </a:uFill>
                <a:latin typeface="Helvetica"/>
                <a:ea typeface="Helvetica"/>
                <a:cs typeface="Helvetica"/>
                <a:sym typeface="Helvetica"/>
              </a:defRPr>
            </a:pPr>
            <a:r>
              <a:t>information on the Z-axis.</a:t>
            </a:r>
          </a:p>
        </p:txBody>
      </p:sp>
      <p:sp>
        <p:nvSpPr>
          <p:cNvPr id="575" name="We have to be careful when mapping…"/>
          <p:cNvSpPr txBox="1">
            <a:spLocks noGrp="1"/>
          </p:cNvSpPr>
          <p:nvPr>
            <p:ph type="title"/>
          </p:nvPr>
        </p:nvSpPr>
        <p:spPr>
          <a:xfrm>
            <a:off x="833039" y="2732489"/>
            <a:ext cx="15849601" cy="1534202"/>
          </a:xfrm>
          <a:prstGeom prst="rect">
            <a:avLst/>
          </a:prstGeom>
        </p:spPr>
        <p:txBody>
          <a:bodyPr lIns="38100" tIns="38100" rIns="38100" bIns="38100">
            <a:noAutofit/>
          </a:bodyPr>
          <a:lstStyle/>
          <a:p>
            <a:pPr algn="l" defTabSz="1219200">
              <a:defRPr sz="3200">
                <a:solidFill>
                  <a:srgbClr val="00A6AC"/>
                </a:solidFill>
                <a:uFill>
                  <a:solidFill>
                    <a:srgbClr val="011993"/>
                  </a:solidFill>
                </a:uFill>
                <a:latin typeface="Helvetica"/>
                <a:ea typeface="Helvetica"/>
                <a:cs typeface="Helvetica"/>
                <a:sym typeface="Helvetica"/>
              </a:defRPr>
            </a:pPr>
            <a:r>
              <a:t>We have to be careful when mapping </a:t>
            </a:r>
          </a:p>
          <a:p>
            <a:pPr algn="l" defTabSz="1219200">
              <a:defRPr sz="3200">
                <a:solidFill>
                  <a:srgbClr val="00A6AC"/>
                </a:solidFill>
                <a:uFill>
                  <a:solidFill>
                    <a:srgbClr val="011993"/>
                  </a:solidFill>
                </a:uFill>
                <a:latin typeface="Helvetica"/>
                <a:ea typeface="Helvetica"/>
                <a:cs typeface="Helvetica"/>
                <a:sym typeface="Helvetica"/>
              </a:defRPr>
            </a:pPr>
            <a:r>
              <a:t>data to the visual world</a:t>
            </a:r>
          </a:p>
        </p:txBody>
      </p:sp>
      <p:sp>
        <p:nvSpPr>
          <p:cNvPr id="576" name="Some visual channels are more effective for some…"/>
          <p:cNvSpPr txBox="1"/>
          <p:nvPr/>
        </p:nvSpPr>
        <p:spPr>
          <a:xfrm>
            <a:off x="833039" y="4112964"/>
            <a:ext cx="15849601" cy="153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Some visual channels are more effective for some </a:t>
            </a:r>
          </a:p>
          <a:p>
            <a:pPr algn="l" defTabSz="1219200">
              <a:defRPr sz="2600">
                <a:solidFill>
                  <a:srgbClr val="DCDEE0"/>
                </a:solidFill>
                <a:uFill>
                  <a:solidFill>
                    <a:srgbClr val="011993"/>
                  </a:solidFill>
                </a:uFill>
                <a:latin typeface="Helvetica"/>
                <a:ea typeface="Helvetica"/>
                <a:cs typeface="Helvetica"/>
                <a:sym typeface="Helvetica"/>
              </a:defRPr>
            </a:pPr>
            <a:r>
              <a:t>data types over others.</a:t>
            </a:r>
          </a:p>
        </p:txBody>
      </p:sp>
      <p:sp>
        <p:nvSpPr>
          <p:cNvPr id="577" name="Some data has a natural mapping that our…"/>
          <p:cNvSpPr txBox="1"/>
          <p:nvPr/>
        </p:nvSpPr>
        <p:spPr>
          <a:xfrm>
            <a:off x="833039" y="5140898"/>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Some data has a natural mapping that our </a:t>
            </a:r>
          </a:p>
          <a:p>
            <a:pPr algn="l" defTabSz="1219200">
              <a:defRPr sz="2600">
                <a:solidFill>
                  <a:srgbClr val="DCDEE0"/>
                </a:solidFill>
                <a:uFill>
                  <a:solidFill>
                    <a:srgbClr val="011993"/>
                  </a:solidFill>
                </a:uFill>
                <a:latin typeface="Helvetica"/>
                <a:ea typeface="Helvetica"/>
                <a:cs typeface="Helvetica"/>
                <a:sym typeface="Helvetica"/>
              </a:defRPr>
            </a:pPr>
            <a:r>
              <a:t>brains expect given certain types of data</a:t>
            </a:r>
          </a:p>
        </p:txBody>
      </p:sp>
      <p:sp>
        <p:nvSpPr>
          <p:cNvPr id="578" name="There are many visual tricks that can be observed due to…"/>
          <p:cNvSpPr txBox="1"/>
          <p:nvPr/>
        </p:nvSpPr>
        <p:spPr>
          <a:xfrm>
            <a:off x="833039" y="6172403"/>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There are many visual tricks that can be observed due to </a:t>
            </a:r>
          </a:p>
          <a:p>
            <a:pPr algn="l" defTabSz="1219200">
              <a:defRPr sz="2600">
                <a:solidFill>
                  <a:srgbClr val="DCDEE0"/>
                </a:solidFill>
                <a:uFill>
                  <a:solidFill>
                    <a:srgbClr val="011993"/>
                  </a:solidFill>
                </a:uFill>
                <a:latin typeface="Helvetica"/>
                <a:ea typeface="Helvetica"/>
                <a:cs typeface="Helvetica"/>
                <a:sym typeface="Helvetica"/>
              </a:defRPr>
            </a:pPr>
            <a:r>
              <a:t>how the visual system works</a:t>
            </a:r>
          </a:p>
        </p:txBody>
      </p:sp>
      <p:sp>
        <p:nvSpPr>
          <p:cNvPr id="579"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63</a:t>
            </a:fld>
            <a:endParaRPr/>
          </a:p>
        </p:txBody>
      </p:sp>
      <p:sp>
        <p:nvSpPr>
          <p:cNvPr id="580" name="HOW"/>
          <p:cNvSpPr txBox="1"/>
          <p:nvPr/>
        </p:nvSpPr>
        <p:spPr>
          <a:xfrm>
            <a:off x="1019976" y="762377"/>
            <a:ext cx="123162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00A6AC"/>
                </a:solidFill>
                <a:latin typeface="Helvetica"/>
                <a:ea typeface="Helvetica"/>
                <a:cs typeface="Helvetica"/>
                <a:sym typeface="Helvetica"/>
              </a:defRPr>
            </a:lvl1pPr>
          </a:lstStyle>
          <a:p>
            <a:r>
              <a:t>HOW</a:t>
            </a:r>
          </a:p>
        </p:txBody>
      </p:sp>
    </p:spTree>
  </p:cSld>
  <p:clrMapOvr>
    <a:masterClrMapping/>
  </p:clrMapOvr>
  <p:transition spd="med"/>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2" name="2D always wins…"/>
          <p:cNvSpPr txBox="1">
            <a:spLocks noGrp="1"/>
          </p:cNvSpPr>
          <p:nvPr>
            <p:ph type="title"/>
          </p:nvPr>
        </p:nvSpPr>
        <p:spPr>
          <a:xfrm>
            <a:off x="749995" y="314485"/>
            <a:ext cx="6000842" cy="673599"/>
          </a:xfrm>
          <a:prstGeom prst="rect">
            <a:avLst/>
          </a:prstGeom>
        </p:spPr>
        <p:txBody>
          <a:bodyPr anchor="b"/>
          <a:lstStyle>
            <a:lvl1pPr algn="l">
              <a:defRPr sz="3600">
                <a:solidFill>
                  <a:srgbClr val="00A6AC"/>
                </a:solidFill>
                <a:latin typeface="Helvetica"/>
                <a:ea typeface="Helvetica"/>
                <a:cs typeface="Helvetica"/>
                <a:sym typeface="Helvetica"/>
              </a:defRPr>
            </a:lvl1pPr>
          </a:lstStyle>
          <a:p>
            <a:r>
              <a:t>2D always wins…</a:t>
            </a:r>
          </a:p>
        </p:txBody>
      </p:sp>
      <p:sp>
        <p:nvSpPr>
          <p:cNvPr id="583" name="Our visual system is not good at interpreting information on the z-axis."/>
          <p:cNvSpPr txBox="1"/>
          <p:nvPr/>
        </p:nvSpPr>
        <p:spPr>
          <a:xfrm>
            <a:off x="830296" y="7427119"/>
            <a:ext cx="11007794" cy="10386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defTabSz="280415">
              <a:defRPr sz="3167"/>
            </a:lvl1pPr>
          </a:lstStyle>
          <a:p>
            <a:r>
              <a:t>Our visual system is not good at interpreting information on the z-axis. </a:t>
            </a:r>
          </a:p>
        </p:txBody>
      </p:sp>
      <p:sp>
        <p:nvSpPr>
          <p:cNvPr id="584" name="*3D is normally only used for exploration of inherently 3D information, such as medical imaging data…"/>
          <p:cNvSpPr txBox="1"/>
          <p:nvPr/>
        </p:nvSpPr>
        <p:spPr>
          <a:xfrm>
            <a:off x="830296" y="8419046"/>
            <a:ext cx="11007794" cy="10386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a:defRPr sz="2300">
                <a:solidFill>
                  <a:schemeClr val="accent1"/>
                </a:solidFill>
              </a:defRPr>
            </a:lvl1pPr>
          </a:lstStyle>
          <a:p>
            <a:r>
              <a:t>*3D is normally only used for exploration of inherently 3D information, such as medical imaging data…</a:t>
            </a:r>
          </a:p>
        </p:txBody>
      </p:sp>
      <p:pic>
        <p:nvPicPr>
          <p:cNvPr id="585" name="Image" descr="Image"/>
          <p:cNvPicPr>
            <a:picLocks noChangeAspect="1"/>
          </p:cNvPicPr>
          <p:nvPr/>
        </p:nvPicPr>
        <p:blipFill>
          <a:blip r:embed="rId2"/>
          <a:stretch>
            <a:fillRect/>
          </a:stretch>
        </p:blipFill>
        <p:spPr>
          <a:xfrm>
            <a:off x="1673273" y="1730864"/>
            <a:ext cx="9658254" cy="5251863"/>
          </a:xfrm>
          <a:prstGeom prst="rect">
            <a:avLst/>
          </a:prstGeom>
          <a:ln w="12700">
            <a:miter lim="400000"/>
          </a:ln>
        </p:spPr>
      </p:pic>
      <p:sp>
        <p:nvSpPr>
          <p:cNvPr id="58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64</a:t>
            </a:fld>
            <a:endParaRPr/>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8" name="Image" descr="Image"/>
          <p:cNvPicPr>
            <a:picLocks noChangeAspect="1"/>
          </p:cNvPicPr>
          <p:nvPr/>
        </p:nvPicPr>
        <p:blipFill>
          <a:blip r:embed="rId2"/>
          <a:stretch>
            <a:fillRect/>
          </a:stretch>
        </p:blipFill>
        <p:spPr>
          <a:xfrm>
            <a:off x="8484926" y="5770000"/>
            <a:ext cx="3759201" cy="2159001"/>
          </a:xfrm>
          <a:prstGeom prst="rect">
            <a:avLst/>
          </a:prstGeom>
          <a:ln w="12700">
            <a:miter lim="400000"/>
          </a:ln>
        </p:spPr>
      </p:pic>
      <p:pic>
        <p:nvPicPr>
          <p:cNvPr id="589" name="Image" descr="Image"/>
          <p:cNvPicPr>
            <a:picLocks noChangeAspect="1"/>
          </p:cNvPicPr>
          <p:nvPr/>
        </p:nvPicPr>
        <p:blipFill>
          <a:blip r:embed="rId3"/>
          <a:stretch>
            <a:fillRect/>
          </a:stretch>
        </p:blipFill>
        <p:spPr>
          <a:xfrm>
            <a:off x="4501588" y="2392011"/>
            <a:ext cx="3162301" cy="2565401"/>
          </a:xfrm>
          <a:prstGeom prst="rect">
            <a:avLst/>
          </a:prstGeom>
          <a:ln w="12700">
            <a:miter lim="400000"/>
          </a:ln>
        </p:spPr>
      </p:pic>
      <p:pic>
        <p:nvPicPr>
          <p:cNvPr id="590" name="Image" descr="Image"/>
          <p:cNvPicPr>
            <a:picLocks noChangeAspect="1"/>
          </p:cNvPicPr>
          <p:nvPr/>
        </p:nvPicPr>
        <p:blipFill>
          <a:blip r:embed="rId4"/>
          <a:stretch>
            <a:fillRect/>
          </a:stretch>
        </p:blipFill>
        <p:spPr>
          <a:xfrm>
            <a:off x="1119487" y="2096596"/>
            <a:ext cx="3149601" cy="2578101"/>
          </a:xfrm>
          <a:prstGeom prst="rect">
            <a:avLst/>
          </a:prstGeom>
          <a:ln w="12700">
            <a:miter lim="400000"/>
          </a:ln>
        </p:spPr>
      </p:pic>
      <p:pic>
        <p:nvPicPr>
          <p:cNvPr id="591" name="Image" descr="Image"/>
          <p:cNvPicPr>
            <a:picLocks noChangeAspect="1"/>
          </p:cNvPicPr>
          <p:nvPr/>
        </p:nvPicPr>
        <p:blipFill>
          <a:blip r:embed="rId5"/>
          <a:stretch>
            <a:fillRect/>
          </a:stretch>
        </p:blipFill>
        <p:spPr>
          <a:xfrm>
            <a:off x="890887" y="5725550"/>
            <a:ext cx="3606801" cy="2247901"/>
          </a:xfrm>
          <a:prstGeom prst="rect">
            <a:avLst/>
          </a:prstGeom>
          <a:ln w="12700">
            <a:miter lim="400000"/>
          </a:ln>
        </p:spPr>
      </p:pic>
      <p:pic>
        <p:nvPicPr>
          <p:cNvPr id="592" name="Image" descr="Image"/>
          <p:cNvPicPr>
            <a:picLocks noChangeAspect="1"/>
          </p:cNvPicPr>
          <p:nvPr/>
        </p:nvPicPr>
        <p:blipFill>
          <a:blip r:embed="rId6"/>
          <a:stretch>
            <a:fillRect/>
          </a:stretch>
        </p:blipFill>
        <p:spPr>
          <a:xfrm>
            <a:off x="4651443" y="5560450"/>
            <a:ext cx="3365501" cy="2413001"/>
          </a:xfrm>
          <a:prstGeom prst="rect">
            <a:avLst/>
          </a:prstGeom>
          <a:ln w="12700">
            <a:miter lim="400000"/>
          </a:ln>
        </p:spPr>
      </p:pic>
      <p:pic>
        <p:nvPicPr>
          <p:cNvPr id="593" name="Image" descr="Image"/>
          <p:cNvPicPr>
            <a:picLocks noChangeAspect="1"/>
          </p:cNvPicPr>
          <p:nvPr/>
        </p:nvPicPr>
        <p:blipFill>
          <a:blip r:embed="rId7"/>
          <a:stretch>
            <a:fillRect/>
          </a:stretch>
        </p:blipFill>
        <p:spPr>
          <a:xfrm>
            <a:off x="8548426" y="2299337"/>
            <a:ext cx="3352801" cy="2425701"/>
          </a:xfrm>
          <a:prstGeom prst="rect">
            <a:avLst/>
          </a:prstGeom>
          <a:ln w="12700">
            <a:miter lim="400000"/>
          </a:ln>
        </p:spPr>
      </p:pic>
      <p:sp>
        <p:nvSpPr>
          <p:cNvPr id="594" name="These options, taken randomly from google image searches so how widely 3D is abused in information visualisation. All of these charts are manipulating our perception of the data by using the Z axis to occlude information…it would be avoided in 2D."/>
          <p:cNvSpPr txBox="1"/>
          <p:nvPr/>
        </p:nvSpPr>
        <p:spPr>
          <a:xfrm>
            <a:off x="830296" y="8419046"/>
            <a:ext cx="11007794" cy="10386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defTabSz="508254">
              <a:defRPr sz="2001">
                <a:solidFill>
                  <a:schemeClr val="accent1"/>
                </a:solidFill>
              </a:defRPr>
            </a:lvl1pPr>
          </a:lstStyle>
          <a:p>
            <a:r>
              <a:t>These options, taken randomly from google image searches so how widely 3D is abused in information visualisation. All of these charts are manipulating our perception of the data by using the Z axis to occlude information…it would be avoided in 2D.</a:t>
            </a:r>
          </a:p>
        </p:txBody>
      </p:sp>
      <p:sp>
        <p:nvSpPr>
          <p:cNvPr id="595"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65</a:t>
            </a:fld>
            <a:endParaRPr/>
          </a:p>
        </p:txBody>
      </p:sp>
      <p:sp>
        <p:nvSpPr>
          <p:cNvPr id="596" name="2D always wins…"/>
          <p:cNvSpPr txBox="1">
            <a:spLocks noGrp="1"/>
          </p:cNvSpPr>
          <p:nvPr>
            <p:ph type="title"/>
          </p:nvPr>
        </p:nvSpPr>
        <p:spPr>
          <a:xfrm>
            <a:off x="749995" y="314485"/>
            <a:ext cx="6000842" cy="673599"/>
          </a:xfrm>
          <a:prstGeom prst="rect">
            <a:avLst/>
          </a:prstGeom>
        </p:spPr>
        <p:txBody>
          <a:bodyPr anchor="b"/>
          <a:lstStyle>
            <a:lvl1pPr algn="l">
              <a:defRPr sz="3600">
                <a:solidFill>
                  <a:srgbClr val="00A6AC"/>
                </a:solidFill>
                <a:latin typeface="Helvetica"/>
                <a:ea typeface="Helvetica"/>
                <a:cs typeface="Helvetica"/>
                <a:sym typeface="Helvetica"/>
              </a:defRPr>
            </a:lvl1pPr>
          </a:lstStyle>
          <a:p>
            <a:r>
              <a:t>2D always wins…</a:t>
            </a:r>
          </a:p>
        </p:txBody>
      </p:sp>
    </p:spTree>
  </p:cSld>
  <p:clrMapOvr>
    <a:masterClrMapping/>
  </p:clrMapOvr>
  <p:transition spd="med"/>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98" name="Image" descr="Image"/>
          <p:cNvPicPr>
            <a:picLocks noChangeAspect="1"/>
          </p:cNvPicPr>
          <p:nvPr/>
        </p:nvPicPr>
        <p:blipFill>
          <a:blip r:embed="rId2"/>
          <a:stretch>
            <a:fillRect/>
          </a:stretch>
        </p:blipFill>
        <p:spPr>
          <a:xfrm>
            <a:off x="210391" y="1917980"/>
            <a:ext cx="6096001" cy="7226301"/>
          </a:xfrm>
          <a:prstGeom prst="rect">
            <a:avLst/>
          </a:prstGeom>
          <a:ln w="12700">
            <a:miter lim="400000"/>
          </a:ln>
        </p:spPr>
      </p:pic>
      <p:pic>
        <p:nvPicPr>
          <p:cNvPr id="599" name="Image" descr="Image"/>
          <p:cNvPicPr>
            <a:picLocks noChangeAspect="1"/>
          </p:cNvPicPr>
          <p:nvPr/>
        </p:nvPicPr>
        <p:blipFill>
          <a:blip r:embed="rId3"/>
          <a:stretch>
            <a:fillRect/>
          </a:stretch>
        </p:blipFill>
        <p:spPr>
          <a:xfrm>
            <a:off x="6575387" y="1917980"/>
            <a:ext cx="6096001" cy="7226301"/>
          </a:xfrm>
          <a:prstGeom prst="rect">
            <a:avLst/>
          </a:prstGeom>
          <a:ln w="12700">
            <a:miter lim="400000"/>
          </a:ln>
        </p:spPr>
      </p:pic>
      <p:sp>
        <p:nvSpPr>
          <p:cNvPr id="600" name="2D always wins…"/>
          <p:cNvSpPr txBox="1">
            <a:spLocks noGrp="1"/>
          </p:cNvSpPr>
          <p:nvPr>
            <p:ph type="title"/>
          </p:nvPr>
        </p:nvSpPr>
        <p:spPr>
          <a:xfrm>
            <a:off x="749995" y="314485"/>
            <a:ext cx="6000842" cy="673599"/>
          </a:xfrm>
          <a:prstGeom prst="rect">
            <a:avLst/>
          </a:prstGeom>
        </p:spPr>
        <p:txBody>
          <a:bodyPr anchor="b"/>
          <a:lstStyle>
            <a:lvl1pPr algn="l">
              <a:defRPr sz="3600">
                <a:solidFill>
                  <a:srgbClr val="00A6AC"/>
                </a:solidFill>
                <a:latin typeface="Helvetica"/>
                <a:ea typeface="Helvetica"/>
                <a:cs typeface="Helvetica"/>
                <a:sym typeface="Helvetica"/>
              </a:defRPr>
            </a:lvl1pPr>
          </a:lstStyle>
          <a:p>
            <a:r>
              <a:t>2D always wins…</a:t>
            </a:r>
          </a:p>
        </p:txBody>
      </p:sp>
      <p:sp>
        <p:nvSpPr>
          <p:cNvPr id="601" name="Slide Number"/>
          <p:cNvSpPr txBox="1">
            <a:spLocks noGrp="1"/>
          </p:cNvSpPr>
          <p:nvPr>
            <p:ph type="sldNum" sz="quarter" idx="4294967295"/>
          </p:nvPr>
        </p:nvSpPr>
        <p:spPr>
          <a:xfrm>
            <a:off x="12393732" y="9222584"/>
            <a:ext cx="253976"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66</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5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9" grpId="1" animBg="1" advAuto="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3" name="Image" descr="Image"/>
          <p:cNvPicPr>
            <a:picLocks noChangeAspect="1"/>
          </p:cNvPicPr>
          <p:nvPr/>
        </p:nvPicPr>
        <p:blipFill>
          <a:blip r:embed="rId2"/>
          <a:stretch>
            <a:fillRect/>
          </a:stretch>
        </p:blipFill>
        <p:spPr>
          <a:xfrm>
            <a:off x="1808334" y="1250073"/>
            <a:ext cx="9388132" cy="6733556"/>
          </a:xfrm>
          <a:prstGeom prst="rect">
            <a:avLst/>
          </a:prstGeom>
          <a:ln w="12700">
            <a:miter lim="400000"/>
          </a:ln>
        </p:spPr>
      </p:pic>
      <p:sp>
        <p:nvSpPr>
          <p:cNvPr id="604" name="http://cms-results.web.cern.ch/cms-results/public-results/preliminary-results/BPH-14-008/index.html"/>
          <p:cNvSpPr txBox="1"/>
          <p:nvPr/>
        </p:nvSpPr>
        <p:spPr>
          <a:xfrm>
            <a:off x="524643" y="9035791"/>
            <a:ext cx="11955514" cy="419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100" u="sng">
                <a:hlinkClick r:id="rId3"/>
              </a:defRPr>
            </a:lvl1pPr>
          </a:lstStyle>
          <a:p>
            <a:pPr>
              <a:defRPr u="none"/>
            </a:pPr>
            <a:r>
              <a:rPr u="sng">
                <a:hlinkClick r:id="rId3"/>
              </a:rPr>
              <a:t>http://cms-results.web.cern.ch/cms-results/public-results/preliminary-results/BPH-14-008/index.html</a:t>
            </a:r>
          </a:p>
        </p:txBody>
      </p:sp>
      <p:sp>
        <p:nvSpPr>
          <p:cNvPr id="605" name="2D always wins…"/>
          <p:cNvSpPr txBox="1">
            <a:spLocks noGrp="1"/>
          </p:cNvSpPr>
          <p:nvPr>
            <p:ph type="title"/>
          </p:nvPr>
        </p:nvSpPr>
        <p:spPr>
          <a:xfrm>
            <a:off x="749995" y="314485"/>
            <a:ext cx="6000842" cy="673599"/>
          </a:xfrm>
          <a:prstGeom prst="rect">
            <a:avLst/>
          </a:prstGeom>
        </p:spPr>
        <p:txBody>
          <a:bodyPr anchor="b"/>
          <a:lstStyle>
            <a:lvl1pPr algn="l">
              <a:defRPr sz="3600">
                <a:solidFill>
                  <a:srgbClr val="00A6AC"/>
                </a:solidFill>
                <a:latin typeface="Helvetica"/>
                <a:ea typeface="Helvetica"/>
                <a:cs typeface="Helvetica"/>
                <a:sym typeface="Helvetica"/>
              </a:defRPr>
            </a:lvl1pPr>
          </a:lstStyle>
          <a:p>
            <a:r>
              <a:t>2D always wins…</a:t>
            </a:r>
          </a:p>
        </p:txBody>
      </p:sp>
      <p:sp>
        <p:nvSpPr>
          <p:cNvPr id="60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67</a:t>
            </a:fld>
            <a:endParaRPr/>
          </a:p>
        </p:txBody>
      </p:sp>
      <p:sp>
        <p:nvSpPr>
          <p:cNvPr id="607" name="3D hides information. Is there anything behind the large bars? We’ll never know."/>
          <p:cNvSpPr txBox="1"/>
          <p:nvPr/>
        </p:nvSpPr>
        <p:spPr>
          <a:xfrm>
            <a:off x="1276306" y="8239269"/>
            <a:ext cx="10452188" cy="457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300">
                <a:latin typeface="Helvetica"/>
                <a:ea typeface="Helvetica"/>
                <a:cs typeface="Helvetica"/>
                <a:sym typeface="Helvetica"/>
              </a:defRPr>
            </a:lvl1pPr>
          </a:lstStyle>
          <a:p>
            <a:r>
              <a:t>3D hides information. Is there anything behind the large bars? We’ll never know.</a:t>
            </a:r>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9" name="F3_large.png" descr="F3_large.png"/>
          <p:cNvPicPr>
            <a:picLocks noChangeAspect="1"/>
          </p:cNvPicPr>
          <p:nvPr/>
        </p:nvPicPr>
        <p:blipFill>
          <a:blip r:embed="rId2"/>
          <a:srcRect l="2105" t="1498" r="2105" b="1498"/>
          <a:stretch>
            <a:fillRect/>
          </a:stretch>
        </p:blipFill>
        <p:spPr>
          <a:xfrm>
            <a:off x="803417" y="546172"/>
            <a:ext cx="11397966" cy="7886431"/>
          </a:xfrm>
          <a:prstGeom prst="rect">
            <a:avLst/>
          </a:prstGeom>
          <a:ln w="12700">
            <a:miter lim="400000"/>
          </a:ln>
        </p:spPr>
      </p:pic>
      <p:sp>
        <p:nvSpPr>
          <p:cNvPr id="610" name="Text"/>
          <p:cNvSpPr txBox="1"/>
          <p:nvPr/>
        </p:nvSpPr>
        <p:spPr>
          <a:xfrm>
            <a:off x="6408178" y="9035791"/>
            <a:ext cx="188444" cy="419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100" u="sng">
                <a:hlinkClick r:id="rId3"/>
              </a:defRPr>
            </a:lvl1pPr>
          </a:lstStyle>
          <a:p>
            <a:pPr>
              <a:defRPr u="none"/>
            </a:pPr>
            <a:r>
              <a:rPr u="sng">
                <a:hlinkClick r:id="rId3"/>
              </a:rPr>
              <a:t> </a:t>
            </a:r>
          </a:p>
        </p:txBody>
      </p:sp>
      <p:sp>
        <p:nvSpPr>
          <p:cNvPr id="611" name="2D always wins…"/>
          <p:cNvSpPr txBox="1">
            <a:spLocks noGrp="1"/>
          </p:cNvSpPr>
          <p:nvPr>
            <p:ph type="title"/>
          </p:nvPr>
        </p:nvSpPr>
        <p:spPr>
          <a:xfrm>
            <a:off x="749995" y="314485"/>
            <a:ext cx="6000842" cy="673599"/>
          </a:xfrm>
          <a:prstGeom prst="rect">
            <a:avLst/>
          </a:prstGeom>
        </p:spPr>
        <p:txBody>
          <a:bodyPr anchor="b"/>
          <a:lstStyle>
            <a:lvl1pPr algn="l">
              <a:defRPr sz="3600">
                <a:solidFill>
                  <a:srgbClr val="00A6AC"/>
                </a:solidFill>
                <a:latin typeface="Helvetica"/>
                <a:ea typeface="Helvetica"/>
                <a:cs typeface="Helvetica"/>
                <a:sym typeface="Helvetica"/>
              </a:defRPr>
            </a:lvl1pPr>
          </a:lstStyle>
          <a:p>
            <a:r>
              <a:t>2D always wins…</a:t>
            </a:r>
          </a:p>
        </p:txBody>
      </p:sp>
      <p:sp>
        <p:nvSpPr>
          <p:cNvPr id="61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68</a:t>
            </a:fld>
            <a:endParaRPr/>
          </a:p>
        </p:txBody>
      </p:sp>
      <p:sp>
        <p:nvSpPr>
          <p:cNvPr id="613" name="3D is totally useless in this example. It only makes the nearest points look bigger, and…"/>
          <p:cNvSpPr txBox="1"/>
          <p:nvPr/>
        </p:nvSpPr>
        <p:spPr>
          <a:xfrm>
            <a:off x="924802" y="8061469"/>
            <a:ext cx="11155196" cy="81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2300">
                <a:latin typeface="Helvetica"/>
                <a:ea typeface="Helvetica"/>
                <a:cs typeface="Helvetica"/>
                <a:sym typeface="Helvetica"/>
              </a:defRPr>
            </a:pPr>
            <a:r>
              <a:t>3D is totally useless in this example. It only makes the nearest points look bigger, and</a:t>
            </a:r>
          </a:p>
          <a:p>
            <a:pPr>
              <a:defRPr sz="2300">
                <a:latin typeface="Helvetica"/>
                <a:ea typeface="Helvetica"/>
                <a:cs typeface="Helvetica"/>
                <a:sym typeface="Helvetica"/>
              </a:defRPr>
            </a:pPr>
            <a:r>
              <a:t>the further away points smaller than they are. </a:t>
            </a:r>
          </a:p>
        </p:txBody>
      </p:sp>
      <p:sp>
        <p:nvSpPr>
          <p:cNvPr id="614" name="Image from https://www.teraplot.com/financial"/>
          <p:cNvSpPr txBox="1"/>
          <p:nvPr/>
        </p:nvSpPr>
        <p:spPr>
          <a:xfrm>
            <a:off x="4658664" y="8982256"/>
            <a:ext cx="3189016" cy="279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defTabSz="457200">
              <a:lnSpc>
                <a:spcPts val="2800"/>
              </a:lnSpc>
              <a:defRPr sz="1200" u="sng">
                <a:solidFill>
                  <a:schemeClr val="accent1"/>
                </a:solidFill>
                <a:latin typeface="Helvetica"/>
                <a:ea typeface="Helvetica"/>
                <a:cs typeface="Helvetica"/>
                <a:sym typeface="Helvetica"/>
              </a:defRPr>
            </a:pPr>
            <a:r>
              <a:t>Image from </a:t>
            </a:r>
            <a:r>
              <a:rPr>
                <a:hlinkClick r:id="rId4"/>
              </a:rPr>
              <a:t>https://www.teraplot.com/financial</a:t>
            </a:r>
          </a:p>
        </p:txBody>
      </p:sp>
    </p:spTree>
  </p:cSld>
  <p:clrMapOvr>
    <a:masterClrMapping/>
  </p:clrMapOvr>
  <p:transition spd="med"/>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 name="We don’t see in 3D, and we have difficulties interpreting…"/>
          <p:cNvSpPr txBox="1"/>
          <p:nvPr/>
        </p:nvSpPr>
        <p:spPr>
          <a:xfrm>
            <a:off x="965543" y="6135318"/>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We don’t see in 3D, and we have difficulties interpreting </a:t>
            </a:r>
          </a:p>
          <a:p>
            <a:pPr algn="l" defTabSz="1219200">
              <a:defRPr sz="2600">
                <a:solidFill>
                  <a:srgbClr val="DCDEE0"/>
                </a:solidFill>
                <a:uFill>
                  <a:solidFill>
                    <a:srgbClr val="011993"/>
                  </a:solidFill>
                </a:uFill>
                <a:latin typeface="Helvetica"/>
                <a:ea typeface="Helvetica"/>
                <a:cs typeface="Helvetica"/>
                <a:sym typeface="Helvetica"/>
              </a:defRPr>
            </a:pPr>
            <a:r>
              <a:t>information on the Z-axis.</a:t>
            </a:r>
          </a:p>
        </p:txBody>
      </p:sp>
      <p:sp>
        <p:nvSpPr>
          <p:cNvPr id="617" name="We have to be careful when mapping…"/>
          <p:cNvSpPr txBox="1">
            <a:spLocks noGrp="1"/>
          </p:cNvSpPr>
          <p:nvPr>
            <p:ph type="title"/>
          </p:nvPr>
        </p:nvSpPr>
        <p:spPr>
          <a:xfrm>
            <a:off x="965543" y="1628298"/>
            <a:ext cx="15849601" cy="1534201"/>
          </a:xfrm>
          <a:prstGeom prst="rect">
            <a:avLst/>
          </a:prstGeom>
        </p:spPr>
        <p:txBody>
          <a:bodyPr lIns="38100" tIns="38100" rIns="38100" bIns="38100">
            <a:noAutofit/>
          </a:bodyPr>
          <a:lstStyle/>
          <a:p>
            <a:pPr defTabSz="1219200">
              <a:defRPr>
                <a:solidFill>
                  <a:srgbClr val="00A6AC"/>
                </a:solidFill>
                <a:uFill>
                  <a:solidFill>
                    <a:srgbClr val="011993"/>
                  </a:solidFill>
                </a:uFill>
              </a:defRPr>
            </a:pPr>
            <a:r>
              <a:t>We have to be careful when mapping </a:t>
            </a:r>
          </a:p>
          <a:p>
            <a:pPr defTabSz="1219200">
              <a:defRPr>
                <a:solidFill>
                  <a:srgbClr val="00A6AC"/>
                </a:solidFill>
                <a:uFill>
                  <a:solidFill>
                    <a:srgbClr val="011993"/>
                  </a:solidFill>
                </a:uFill>
              </a:defRPr>
            </a:pPr>
            <a:r>
              <a:t>data to the visual world</a:t>
            </a:r>
          </a:p>
        </p:txBody>
      </p:sp>
      <p:sp>
        <p:nvSpPr>
          <p:cNvPr id="618" name="Some visual channels are more effective for some…"/>
          <p:cNvSpPr txBox="1"/>
          <p:nvPr/>
        </p:nvSpPr>
        <p:spPr>
          <a:xfrm>
            <a:off x="965543" y="3008772"/>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Some visual channels are more effective for some </a:t>
            </a:r>
          </a:p>
          <a:p>
            <a:pPr algn="l" defTabSz="1219200">
              <a:defRPr sz="2600">
                <a:solidFill>
                  <a:srgbClr val="DCDEE0"/>
                </a:solidFill>
                <a:uFill>
                  <a:solidFill>
                    <a:srgbClr val="011993"/>
                  </a:solidFill>
                </a:uFill>
                <a:latin typeface="Helvetica"/>
                <a:ea typeface="Helvetica"/>
                <a:cs typeface="Helvetica"/>
                <a:sym typeface="Helvetica"/>
              </a:defRPr>
            </a:pPr>
            <a:r>
              <a:t>data types over others.</a:t>
            </a:r>
          </a:p>
        </p:txBody>
      </p:sp>
      <p:sp>
        <p:nvSpPr>
          <p:cNvPr id="619" name="Some data has a natural mapping that our…"/>
          <p:cNvSpPr txBox="1"/>
          <p:nvPr/>
        </p:nvSpPr>
        <p:spPr>
          <a:xfrm>
            <a:off x="965543" y="4036707"/>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Some data has a natural mapping that our </a:t>
            </a:r>
          </a:p>
          <a:p>
            <a:pPr algn="l" defTabSz="1219200">
              <a:defRPr sz="2600">
                <a:solidFill>
                  <a:srgbClr val="DCDEE0"/>
                </a:solidFill>
                <a:uFill>
                  <a:solidFill>
                    <a:srgbClr val="011993"/>
                  </a:solidFill>
                </a:uFill>
                <a:latin typeface="Helvetica"/>
                <a:ea typeface="Helvetica"/>
                <a:cs typeface="Helvetica"/>
                <a:sym typeface="Helvetica"/>
              </a:defRPr>
            </a:pPr>
            <a:r>
              <a:t>brains expect given certain types of data</a:t>
            </a:r>
          </a:p>
        </p:txBody>
      </p:sp>
      <p:sp>
        <p:nvSpPr>
          <p:cNvPr id="620" name="There are many visual tricks that can be observed due to…"/>
          <p:cNvSpPr txBox="1"/>
          <p:nvPr/>
        </p:nvSpPr>
        <p:spPr>
          <a:xfrm>
            <a:off x="965543" y="5068212"/>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solidFill>
                  <a:srgbClr val="DCDEE0"/>
                </a:solidFill>
                <a:uFill>
                  <a:solidFill>
                    <a:srgbClr val="011993"/>
                  </a:solidFill>
                </a:uFill>
                <a:latin typeface="Helvetica"/>
                <a:ea typeface="Helvetica"/>
                <a:cs typeface="Helvetica"/>
                <a:sym typeface="Helvetica"/>
              </a:defRPr>
            </a:pPr>
            <a:r>
              <a:t>There are many visual tricks that can be observed due to </a:t>
            </a:r>
          </a:p>
          <a:p>
            <a:pPr algn="l" defTabSz="1219200">
              <a:defRPr sz="2600">
                <a:solidFill>
                  <a:srgbClr val="DCDEE0"/>
                </a:solidFill>
                <a:uFill>
                  <a:solidFill>
                    <a:srgbClr val="011993"/>
                  </a:solidFill>
                </a:uFill>
                <a:latin typeface="Helvetica"/>
                <a:ea typeface="Helvetica"/>
                <a:cs typeface="Helvetica"/>
                <a:sym typeface="Helvetica"/>
              </a:defRPr>
            </a:pPr>
            <a:r>
              <a:t>how the visual system works</a:t>
            </a:r>
          </a:p>
        </p:txBody>
      </p:sp>
      <p:sp>
        <p:nvSpPr>
          <p:cNvPr id="621" name="Colour"/>
          <p:cNvSpPr txBox="1"/>
          <p:nvPr/>
        </p:nvSpPr>
        <p:spPr>
          <a:xfrm>
            <a:off x="965543" y="7127652"/>
            <a:ext cx="15849601" cy="15342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uFill>
                  <a:solidFill>
                    <a:srgbClr val="011993"/>
                  </a:solidFill>
                </a:uFill>
                <a:latin typeface="Helvetica"/>
                <a:ea typeface="Helvetica"/>
                <a:cs typeface="Helvetica"/>
                <a:sym typeface="Helvetica"/>
              </a:defRPr>
            </a:lvl1pPr>
          </a:lstStyle>
          <a:p>
            <a:r>
              <a:t>Colour</a:t>
            </a:r>
          </a:p>
        </p:txBody>
      </p:sp>
      <p:sp>
        <p:nvSpPr>
          <p:cNvPr id="62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69</a:t>
            </a:fld>
            <a:endParaRPr/>
          </a:p>
        </p:txBody>
      </p:sp>
      <p:sp>
        <p:nvSpPr>
          <p:cNvPr id="623" name="HOW"/>
          <p:cNvSpPr txBox="1"/>
          <p:nvPr/>
        </p:nvSpPr>
        <p:spPr>
          <a:xfrm>
            <a:off x="1019976" y="762377"/>
            <a:ext cx="1231628" cy="6477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b="1">
                <a:solidFill>
                  <a:srgbClr val="00A6AC"/>
                </a:solidFill>
                <a:latin typeface="Helvetica"/>
                <a:ea typeface="Helvetica"/>
                <a:cs typeface="Helvetica"/>
                <a:sym typeface="Helvetica"/>
              </a:defRPr>
            </a:lvl1pPr>
          </a:lstStyle>
          <a:p>
            <a:r>
              <a:t>HOW</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 name="Image" descr="Image"/>
          <p:cNvPicPr>
            <a:picLocks noChangeAspect="1"/>
          </p:cNvPicPr>
          <p:nvPr/>
        </p:nvPicPr>
        <p:blipFill>
          <a:blip r:embed="rId2"/>
          <a:stretch>
            <a:fillRect/>
          </a:stretch>
        </p:blipFill>
        <p:spPr>
          <a:xfrm>
            <a:off x="726067" y="1272230"/>
            <a:ext cx="10406580" cy="8366233"/>
          </a:xfrm>
          <a:prstGeom prst="rect">
            <a:avLst/>
          </a:prstGeom>
          <a:ln w="12700">
            <a:miter lim="400000"/>
          </a:ln>
        </p:spPr>
      </p:pic>
      <p:sp>
        <p:nvSpPr>
          <p:cNvPr id="169" name="What are we visualising?"/>
          <p:cNvSpPr txBox="1">
            <a:spLocks noGrp="1"/>
          </p:cNvSpPr>
          <p:nvPr>
            <p:ph type="title"/>
          </p:nvPr>
        </p:nvSpPr>
        <p:spPr>
          <a:xfrm>
            <a:off x="725583" y="240228"/>
            <a:ext cx="13701617" cy="1054101"/>
          </a:xfrm>
          <a:prstGeom prst="rect">
            <a:avLst/>
          </a:prstGeom>
        </p:spPr>
        <p:txBody>
          <a:bodyPr lIns="38100" tIns="38100" rIns="38100" bIns="38100">
            <a:noAutofit/>
          </a:bodyPr>
          <a:lstStyle>
            <a:lvl1pPr algn="l" defTabSz="1219200">
              <a:defRPr sz="4000">
                <a:solidFill>
                  <a:srgbClr val="D25627"/>
                </a:solidFill>
                <a:uFill>
                  <a:solidFill>
                    <a:srgbClr val="011993"/>
                  </a:solidFill>
                </a:uFill>
                <a:latin typeface="Helvetica"/>
                <a:ea typeface="Helvetica"/>
                <a:cs typeface="Helvetica"/>
                <a:sym typeface="Helvetica"/>
              </a:defRPr>
            </a:lvl1pPr>
          </a:lstStyle>
          <a:p>
            <a:r>
              <a:t>What are we visualising?</a:t>
            </a:r>
          </a:p>
        </p:txBody>
      </p:sp>
      <p:sp>
        <p:nvSpPr>
          <p:cNvPr id="170" name="Slide Number"/>
          <p:cNvSpPr txBox="1">
            <a:spLocks noGrp="1"/>
          </p:cNvSpPr>
          <p:nvPr>
            <p:ph type="sldNum" sz="quarter" idx="4294967295"/>
          </p:nvPr>
        </p:nvSpPr>
        <p:spPr>
          <a:xfrm>
            <a:off x="12400019" y="9222584"/>
            <a:ext cx="241403"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a:t>
            </a:fld>
            <a:endParaRPr/>
          </a:p>
        </p:txBody>
      </p:sp>
    </p:spTree>
  </p:cSld>
  <p:clrMapOvr>
    <a:masterClrMapping/>
  </p:clrMapOvr>
  <p:transition spd="med"/>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5" name="http://graphics.wsj.com/infectious-diseases-and-vaccines/">
            <a:hlinkClick r:id="rId2"/>
          </p:cNvPr>
          <p:cNvSpPr txBox="1"/>
          <p:nvPr/>
        </p:nvSpPr>
        <p:spPr>
          <a:xfrm>
            <a:off x="824567" y="8729885"/>
            <a:ext cx="15849601" cy="1366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200">
                <a:solidFill>
                  <a:schemeClr val="accent1"/>
                </a:solidFill>
                <a:uFill>
                  <a:solidFill>
                    <a:srgbClr val="011993"/>
                  </a:solidFill>
                </a:uFill>
                <a:latin typeface="Helvetica"/>
                <a:ea typeface="Helvetica"/>
                <a:cs typeface="Helvetica"/>
                <a:sym typeface="Helvetica"/>
              </a:defRPr>
            </a:lvl1pPr>
          </a:lstStyle>
          <a:p>
            <a:r>
              <a:t>http://graphics.wsj.com/infectious-diseases-and-vaccines/</a:t>
            </a:r>
          </a:p>
        </p:txBody>
      </p:sp>
      <p:pic>
        <p:nvPicPr>
          <p:cNvPr id="626" name="Screen Shot 2017-02-26 at 19.46.46.png" descr="Screen Shot 2017-02-26 at 19.46.46.png"/>
          <p:cNvPicPr>
            <a:picLocks noChangeAspect="1"/>
          </p:cNvPicPr>
          <p:nvPr/>
        </p:nvPicPr>
        <p:blipFill>
          <a:blip r:embed="rId3"/>
          <a:stretch>
            <a:fillRect/>
          </a:stretch>
        </p:blipFill>
        <p:spPr>
          <a:xfrm>
            <a:off x="183446" y="816598"/>
            <a:ext cx="12637908" cy="8482200"/>
          </a:xfrm>
          <a:prstGeom prst="rect">
            <a:avLst/>
          </a:prstGeom>
          <a:ln w="12700">
            <a:miter lim="400000"/>
          </a:ln>
        </p:spPr>
      </p:pic>
      <p:sp>
        <p:nvSpPr>
          <p:cNvPr id="627"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70</a:t>
            </a:fld>
            <a:endParaRPr/>
          </a:p>
        </p:txBody>
      </p:sp>
      <p:sp>
        <p:nvSpPr>
          <p:cNvPr id="628"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Tree>
  </p:cSld>
  <p:clrMapOvr>
    <a:masterClrMapping/>
  </p:clrMapOvr>
  <p:transition spd="med"/>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0" name="evapotranspiration-map.jpg" descr="evapotranspiration-map.jpg"/>
          <p:cNvPicPr>
            <a:picLocks noChangeAspect="1"/>
          </p:cNvPicPr>
          <p:nvPr/>
        </p:nvPicPr>
        <p:blipFill>
          <a:blip r:embed="rId2"/>
          <a:stretch>
            <a:fillRect/>
          </a:stretch>
        </p:blipFill>
        <p:spPr>
          <a:xfrm>
            <a:off x="625945" y="2504474"/>
            <a:ext cx="7104608" cy="5731017"/>
          </a:xfrm>
          <a:prstGeom prst="rect">
            <a:avLst/>
          </a:prstGeom>
          <a:ln w="12700">
            <a:miter lim="400000"/>
          </a:ln>
        </p:spPr>
      </p:pic>
      <p:sp>
        <p:nvSpPr>
          <p:cNvPr id="631" name="The problem is that a smooth step in a value does not equate to a…"/>
          <p:cNvSpPr txBox="1"/>
          <p:nvPr/>
        </p:nvSpPr>
        <p:spPr>
          <a:xfrm>
            <a:off x="-1278773" y="8223453"/>
            <a:ext cx="15849601" cy="13663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defTabSz="1219200">
              <a:defRPr sz="2900">
                <a:uFill>
                  <a:solidFill>
                    <a:srgbClr val="011993"/>
                  </a:solidFill>
                </a:uFill>
                <a:latin typeface="Helvetica"/>
                <a:ea typeface="Helvetica"/>
                <a:cs typeface="Helvetica"/>
                <a:sym typeface="Helvetica"/>
              </a:defRPr>
            </a:pPr>
            <a:r>
              <a:t>The problem is that a smooth step in a value does not equate to a </a:t>
            </a:r>
          </a:p>
          <a:p>
            <a:pPr defTabSz="1219200">
              <a:defRPr sz="2900">
                <a:uFill>
                  <a:solidFill>
                    <a:srgbClr val="011993"/>
                  </a:solidFill>
                </a:uFill>
                <a:latin typeface="Helvetica"/>
                <a:ea typeface="Helvetica"/>
                <a:cs typeface="Helvetica"/>
                <a:sym typeface="Helvetica"/>
              </a:defRPr>
            </a:pPr>
            <a:r>
              <a:t>smooth colour transition…</a:t>
            </a:r>
          </a:p>
        </p:txBody>
      </p:sp>
      <p:pic>
        <p:nvPicPr>
          <p:cNvPr id="632" name="evapotranspiration-map.jpg" descr="evapotranspiration-map.jpg"/>
          <p:cNvPicPr>
            <a:picLocks noChangeAspect="1"/>
          </p:cNvPicPr>
          <p:nvPr/>
        </p:nvPicPr>
        <p:blipFill>
          <a:blip r:embed="rId2"/>
          <a:srcRect l="3226" t="61387" r="58721" b="12884"/>
          <a:stretch>
            <a:fillRect/>
          </a:stretch>
        </p:blipFill>
        <p:spPr>
          <a:xfrm>
            <a:off x="7719583" y="3831982"/>
            <a:ext cx="4770887" cy="2602047"/>
          </a:xfrm>
          <a:prstGeom prst="rect">
            <a:avLst/>
          </a:prstGeom>
          <a:ln w="12700">
            <a:miter lim="400000"/>
          </a:ln>
        </p:spPr>
      </p:pic>
      <p:sp>
        <p:nvSpPr>
          <p:cNvPr id="633" name="The simplest, yet most abused of all visual encodings."/>
          <p:cNvSpPr txBox="1"/>
          <p:nvPr/>
        </p:nvSpPr>
        <p:spPr>
          <a:xfrm>
            <a:off x="771644" y="1095589"/>
            <a:ext cx="10310662" cy="68937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3000">
                <a:solidFill>
                  <a:srgbClr val="2C3E50"/>
                </a:solidFill>
                <a:uFill>
                  <a:solidFill>
                    <a:srgbClr val="011993"/>
                  </a:solidFill>
                </a:uFill>
                <a:latin typeface="Helvetica"/>
                <a:ea typeface="Helvetica"/>
                <a:cs typeface="Helvetica"/>
                <a:sym typeface="Helvetica"/>
              </a:defRPr>
            </a:lvl1pPr>
          </a:lstStyle>
          <a:p>
            <a:r>
              <a:t>The simplest, yet most abused of all visual encodings.</a:t>
            </a:r>
          </a:p>
        </p:txBody>
      </p:sp>
      <p:sp>
        <p:nvSpPr>
          <p:cNvPr id="634"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71</a:t>
            </a:fld>
            <a:endParaRPr/>
          </a:p>
        </p:txBody>
      </p:sp>
      <p:sp>
        <p:nvSpPr>
          <p:cNvPr id="635"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Tree>
  </p:cSld>
  <p:clrMapOvr>
    <a:masterClrMapping/>
  </p:clrMapOvr>
  <p:transition spd="med"/>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 name="Additionally, colour is not equally binned in reality. We perceive…"/>
          <p:cNvSpPr txBox="1"/>
          <p:nvPr/>
        </p:nvSpPr>
        <p:spPr>
          <a:xfrm>
            <a:off x="813037" y="1036374"/>
            <a:ext cx="11378726" cy="13663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uFill>
                  <a:solidFill>
                    <a:srgbClr val="011993"/>
                  </a:solidFill>
                </a:uFill>
                <a:latin typeface="Helvetica"/>
                <a:ea typeface="Helvetica"/>
                <a:cs typeface="Helvetica"/>
                <a:sym typeface="Helvetica"/>
              </a:defRPr>
            </a:pPr>
            <a:r>
              <a:t>Additionally, colour is not equally binned in reality. We perceive </a:t>
            </a:r>
          </a:p>
          <a:p>
            <a:pPr algn="l" defTabSz="1219200">
              <a:defRPr sz="2600">
                <a:uFill>
                  <a:solidFill>
                    <a:srgbClr val="011993"/>
                  </a:solidFill>
                </a:uFill>
                <a:latin typeface="Helvetica"/>
                <a:ea typeface="Helvetica"/>
                <a:cs typeface="Helvetica"/>
                <a:sym typeface="Helvetica"/>
              </a:defRPr>
            </a:pPr>
            <a:r>
              <a:t>colours differently due to an increased sensitivity to the yellow part </a:t>
            </a:r>
          </a:p>
          <a:p>
            <a:pPr algn="l" defTabSz="1219200">
              <a:defRPr sz="2600">
                <a:uFill>
                  <a:solidFill>
                    <a:srgbClr val="011993"/>
                  </a:solidFill>
                </a:uFill>
                <a:latin typeface="Helvetica"/>
                <a:ea typeface="Helvetica"/>
                <a:cs typeface="Helvetica"/>
                <a:sym typeface="Helvetica"/>
              </a:defRPr>
            </a:pPr>
            <a:r>
              <a:t>of the spectrum…</a:t>
            </a:r>
          </a:p>
        </p:txBody>
      </p:sp>
      <p:pic>
        <p:nvPicPr>
          <p:cNvPr id="638" name="Image" descr="Image"/>
          <p:cNvPicPr>
            <a:picLocks noChangeAspect="1"/>
          </p:cNvPicPr>
          <p:nvPr/>
        </p:nvPicPr>
        <p:blipFill>
          <a:blip r:embed="rId2"/>
          <a:stretch>
            <a:fillRect/>
          </a:stretch>
        </p:blipFill>
        <p:spPr>
          <a:xfrm>
            <a:off x="2129396" y="2838654"/>
            <a:ext cx="8746008" cy="6616305"/>
          </a:xfrm>
          <a:prstGeom prst="rect">
            <a:avLst/>
          </a:prstGeom>
          <a:ln w="12700">
            <a:miter lim="400000"/>
          </a:ln>
        </p:spPr>
      </p:pic>
      <p:sp>
        <p:nvSpPr>
          <p:cNvPr id="639"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72</a:t>
            </a:fld>
            <a:endParaRPr/>
          </a:p>
        </p:txBody>
      </p:sp>
      <p:sp>
        <p:nvSpPr>
          <p:cNvPr id="640"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Tree>
  </p:cSld>
  <p:clrMapOvr>
    <a:masterClrMapping/>
  </p:clrMapOvr>
  <p:transition spd="med"/>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2" name="Image" descr="Image"/>
          <p:cNvPicPr>
            <a:picLocks noChangeAspect="1"/>
          </p:cNvPicPr>
          <p:nvPr/>
        </p:nvPicPr>
        <p:blipFill>
          <a:blip r:embed="rId2"/>
          <a:stretch>
            <a:fillRect/>
          </a:stretch>
        </p:blipFill>
        <p:spPr>
          <a:xfrm>
            <a:off x="229977" y="2449824"/>
            <a:ext cx="8001001" cy="5994401"/>
          </a:xfrm>
          <a:prstGeom prst="rect">
            <a:avLst/>
          </a:prstGeom>
          <a:ln w="12700">
            <a:miter lim="400000"/>
          </a:ln>
        </p:spPr>
      </p:pic>
      <p:sp>
        <p:nvSpPr>
          <p:cNvPr id="643" name="https://mycarta.wordpress.com/2012/10/06/the-rainbow-is-deadlong-live-the-rainbow-part-3/"/>
          <p:cNvSpPr txBox="1"/>
          <p:nvPr/>
        </p:nvSpPr>
        <p:spPr>
          <a:xfrm>
            <a:off x="961764" y="8871612"/>
            <a:ext cx="11081272" cy="419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100"/>
            </a:lvl1pPr>
          </a:lstStyle>
          <a:p>
            <a:r>
              <a:t>https://mycarta.wordpress.com/2012/10/06/the-rainbow-is-deadlong-live-the-rainbow-part-3/</a:t>
            </a:r>
          </a:p>
        </p:txBody>
      </p:sp>
      <p:sp>
        <p:nvSpPr>
          <p:cNvPr id="644" name="Luminosity is also not stable across the colours, meaning some colours…"/>
          <p:cNvSpPr txBox="1"/>
          <p:nvPr/>
        </p:nvSpPr>
        <p:spPr>
          <a:xfrm>
            <a:off x="720967" y="928174"/>
            <a:ext cx="11664466" cy="109426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p>
            <a:pPr algn="l" defTabSz="1219200">
              <a:defRPr sz="2600">
                <a:uFill>
                  <a:solidFill>
                    <a:srgbClr val="011993"/>
                  </a:solidFill>
                </a:uFill>
                <a:latin typeface="Helvetica"/>
                <a:ea typeface="Helvetica"/>
                <a:cs typeface="Helvetica"/>
                <a:sym typeface="Helvetica"/>
              </a:defRPr>
            </a:pPr>
            <a:r>
              <a:t>Luminosity is also not stable across the colours, meaning some colours </a:t>
            </a:r>
          </a:p>
          <a:p>
            <a:pPr algn="l" defTabSz="1219200">
              <a:defRPr sz="2600">
                <a:uFill>
                  <a:solidFill>
                    <a:srgbClr val="011993"/>
                  </a:solidFill>
                </a:uFill>
                <a:latin typeface="Helvetica"/>
                <a:ea typeface="Helvetica"/>
                <a:cs typeface="Helvetica"/>
                <a:sym typeface="Helvetica"/>
              </a:defRPr>
            </a:pPr>
            <a:r>
              <a:t>will pop out more than others… and not always intentionally.</a:t>
            </a:r>
          </a:p>
        </p:txBody>
      </p:sp>
      <p:pic>
        <p:nvPicPr>
          <p:cNvPr id="645" name="Image" descr="Image"/>
          <p:cNvPicPr>
            <a:picLocks noChangeAspect="1"/>
          </p:cNvPicPr>
          <p:nvPr/>
        </p:nvPicPr>
        <p:blipFill>
          <a:blip r:embed="rId3"/>
          <a:stretch>
            <a:fillRect/>
          </a:stretch>
        </p:blipFill>
        <p:spPr>
          <a:xfrm>
            <a:off x="7973873" y="2139505"/>
            <a:ext cx="4839043" cy="5979816"/>
          </a:xfrm>
          <a:prstGeom prst="rect">
            <a:avLst/>
          </a:prstGeom>
          <a:ln w="12700">
            <a:miter lim="400000"/>
          </a:ln>
        </p:spPr>
      </p:pic>
      <p:sp>
        <p:nvSpPr>
          <p:cNvPr id="64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73</a:t>
            </a:fld>
            <a:endParaRPr/>
          </a:p>
        </p:txBody>
      </p:sp>
      <p:sp>
        <p:nvSpPr>
          <p:cNvPr id="647"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6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 grpId="1" animBg="1" advAuto="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9" name="Image" descr="Image"/>
          <p:cNvPicPr>
            <a:picLocks noChangeAspect="1"/>
          </p:cNvPicPr>
          <p:nvPr/>
        </p:nvPicPr>
        <p:blipFill>
          <a:blip r:embed="rId2"/>
          <a:stretch>
            <a:fillRect/>
          </a:stretch>
        </p:blipFill>
        <p:spPr>
          <a:xfrm>
            <a:off x="615598" y="1595277"/>
            <a:ext cx="7795917" cy="8315646"/>
          </a:xfrm>
          <a:prstGeom prst="rect">
            <a:avLst/>
          </a:prstGeom>
          <a:ln w="12700">
            <a:miter lim="400000"/>
          </a:ln>
        </p:spPr>
      </p:pic>
      <p:sp>
        <p:nvSpPr>
          <p:cNvPr id="650" name="Gregory compared the wavelength of light with the smallest observable difference in hue (expressed as wavelength difference).…"/>
          <p:cNvSpPr txBox="1"/>
          <p:nvPr/>
        </p:nvSpPr>
        <p:spPr>
          <a:xfrm>
            <a:off x="8890882" y="4163288"/>
            <a:ext cx="3652631" cy="4165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2700"/>
            </a:pPr>
            <a:r>
              <a:t>Gregory compared the wavelength of light with the smallest observable difference in hue (expressed as wavelength difference).</a:t>
            </a:r>
          </a:p>
          <a:p>
            <a:pPr algn="l">
              <a:defRPr sz="2700"/>
            </a:pPr>
            <a:endParaRPr/>
          </a:p>
          <a:p>
            <a:pPr algn="l">
              <a:defRPr sz="2700"/>
            </a:pPr>
            <a:r>
              <a:t>As you can see, the line is not flat.</a:t>
            </a:r>
          </a:p>
        </p:txBody>
      </p:sp>
      <p:sp>
        <p:nvSpPr>
          <p:cNvPr id="651" name="And how we perceive changes in hue is also very different."/>
          <p:cNvSpPr txBox="1"/>
          <p:nvPr/>
        </p:nvSpPr>
        <p:spPr>
          <a:xfrm>
            <a:off x="796129" y="910490"/>
            <a:ext cx="9933779" cy="6735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2600">
                <a:uFill>
                  <a:solidFill>
                    <a:srgbClr val="011993"/>
                  </a:solidFill>
                </a:uFill>
                <a:latin typeface="Helvetica"/>
                <a:ea typeface="Helvetica"/>
                <a:cs typeface="Helvetica"/>
                <a:sym typeface="Helvetica"/>
              </a:defRPr>
            </a:lvl1pPr>
          </a:lstStyle>
          <a:p>
            <a:r>
              <a:t>And how we perceive changes in hue is also very different.</a:t>
            </a:r>
          </a:p>
        </p:txBody>
      </p:sp>
      <p:sp>
        <p:nvSpPr>
          <p:cNvPr id="65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74</a:t>
            </a:fld>
            <a:endParaRPr/>
          </a:p>
        </p:txBody>
      </p:sp>
      <p:sp>
        <p:nvSpPr>
          <p:cNvPr id="653"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Tree>
  </p:cSld>
  <p:clrMapOvr>
    <a:masterClrMapping/>
  </p:clrMapOvr>
  <p:transition spd="med"/>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 name="Is there a colour palette for scientific visualisation that works?"/>
          <p:cNvSpPr txBox="1">
            <a:spLocks noGrp="1"/>
          </p:cNvSpPr>
          <p:nvPr>
            <p:ph type="title"/>
          </p:nvPr>
        </p:nvSpPr>
        <p:spPr>
          <a:xfrm>
            <a:off x="1270000" y="4357489"/>
            <a:ext cx="10464800" cy="1038622"/>
          </a:xfrm>
          <a:prstGeom prst="rect">
            <a:avLst/>
          </a:prstGeom>
        </p:spPr>
        <p:txBody>
          <a:bodyPr anchor="b"/>
          <a:lstStyle>
            <a:lvl1pPr defTabSz="461518">
              <a:defRPr sz="3160">
                <a:solidFill>
                  <a:srgbClr val="00A6AC"/>
                </a:solidFill>
              </a:defRPr>
            </a:lvl1pPr>
          </a:lstStyle>
          <a:p>
            <a:r>
              <a:t>Is there a colour palette for scientific visualisation that works?</a:t>
            </a:r>
          </a:p>
        </p:txBody>
      </p:sp>
      <p:sp>
        <p:nvSpPr>
          <p:cNvPr id="65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75</a:t>
            </a:fld>
            <a:endParaRPr/>
          </a:p>
        </p:txBody>
      </p:sp>
    </p:spTree>
  </p:cSld>
  <p:clrMapOvr>
    <a:masterClrMapping/>
  </p:clrMapOvr>
  <p:transition spd="med"/>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8" name="Image" descr="Image"/>
          <p:cNvPicPr>
            <a:picLocks noChangeAspect="1"/>
          </p:cNvPicPr>
          <p:nvPr/>
        </p:nvPicPr>
        <p:blipFill>
          <a:blip r:embed="rId2"/>
          <a:stretch>
            <a:fillRect/>
          </a:stretch>
        </p:blipFill>
        <p:spPr>
          <a:xfrm>
            <a:off x="3067050" y="2186338"/>
            <a:ext cx="6870700" cy="482601"/>
          </a:xfrm>
          <a:prstGeom prst="rect">
            <a:avLst/>
          </a:prstGeom>
          <a:ln w="12700">
            <a:miter lim="400000"/>
          </a:ln>
        </p:spPr>
      </p:pic>
      <p:sp>
        <p:nvSpPr>
          <p:cNvPr id="659" name="HSL linear L rainbow palette"/>
          <p:cNvSpPr txBox="1"/>
          <p:nvPr/>
        </p:nvSpPr>
        <p:spPr>
          <a:xfrm>
            <a:off x="720990" y="902429"/>
            <a:ext cx="5190134"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200">
                <a:solidFill>
                  <a:srgbClr val="53585F"/>
                </a:solidFill>
                <a:latin typeface="Helvetica"/>
                <a:ea typeface="Helvetica"/>
                <a:cs typeface="Helvetica"/>
                <a:sym typeface="Helvetica"/>
              </a:defRPr>
            </a:lvl1pPr>
          </a:lstStyle>
          <a:p>
            <a:r>
              <a:t>HSL linear L rainbow palette</a:t>
            </a:r>
          </a:p>
        </p:txBody>
      </p:sp>
      <p:sp>
        <p:nvSpPr>
          <p:cNvPr id="660" name="Kindlmann, G. Reinhard, E. and Creem, S., 2002, Face-based Luminance Matching for Perceptual Colormap Generation, IEEE Proceedings of the conference on Visualization ’02"/>
          <p:cNvSpPr txBox="1"/>
          <p:nvPr/>
        </p:nvSpPr>
        <p:spPr>
          <a:xfrm>
            <a:off x="252729" y="8803905"/>
            <a:ext cx="12499341" cy="711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
            </a:lvl1pPr>
          </a:lstStyle>
          <a:p>
            <a:r>
              <a:t>Kindlmann, G. Reinhard, E. and Creem, S., 2002, Face-based Luminance Matching for Perceptual Colormap Generation, IEEE Proceedings of the conference on Visualization ’02</a:t>
            </a:r>
          </a:p>
        </p:txBody>
      </p:sp>
      <p:pic>
        <p:nvPicPr>
          <p:cNvPr id="661" name="Image" descr="Image"/>
          <p:cNvPicPr>
            <a:picLocks noChangeAspect="1"/>
          </p:cNvPicPr>
          <p:nvPr/>
        </p:nvPicPr>
        <p:blipFill>
          <a:blip r:embed="rId3"/>
          <a:stretch>
            <a:fillRect/>
          </a:stretch>
        </p:blipFill>
        <p:spPr>
          <a:xfrm>
            <a:off x="160761" y="3166966"/>
            <a:ext cx="12448251" cy="4702674"/>
          </a:xfrm>
          <a:prstGeom prst="rect">
            <a:avLst/>
          </a:prstGeom>
          <a:ln w="12700">
            <a:miter lim="400000"/>
          </a:ln>
        </p:spPr>
      </p:pic>
      <p:sp>
        <p:nvSpPr>
          <p:cNvPr id="662" name="https://mycarta.wordpress.com/2012/10/06/the-rainbow-is-deadlong-live-the-rainbow-part-3/"/>
          <p:cNvSpPr txBox="1"/>
          <p:nvPr/>
        </p:nvSpPr>
        <p:spPr>
          <a:xfrm>
            <a:off x="687566" y="8127221"/>
            <a:ext cx="11081272" cy="419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100"/>
            </a:lvl1pPr>
          </a:lstStyle>
          <a:p>
            <a:r>
              <a:t>https://mycarta.wordpress.com/2012/10/06/the-rainbow-is-deadlong-live-the-rainbow-part-3/</a:t>
            </a:r>
          </a:p>
        </p:txBody>
      </p:sp>
      <p:sp>
        <p:nvSpPr>
          <p:cNvPr id="663"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76</a:t>
            </a:fld>
            <a:endParaRPr/>
          </a:p>
        </p:txBody>
      </p:sp>
      <p:sp>
        <p:nvSpPr>
          <p:cNvPr id="664"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Tree>
  </p:cSld>
  <p:clrMapOvr>
    <a:masterClrMapping/>
  </p:clrMapOvr>
  <p:transition spd="med"/>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6" name="Image" descr="Image"/>
          <p:cNvPicPr>
            <a:picLocks noChangeAspect="1"/>
          </p:cNvPicPr>
          <p:nvPr/>
        </p:nvPicPr>
        <p:blipFill>
          <a:blip r:embed="rId2"/>
          <a:stretch>
            <a:fillRect/>
          </a:stretch>
        </p:blipFill>
        <p:spPr>
          <a:xfrm>
            <a:off x="1460819" y="2073516"/>
            <a:ext cx="10083162" cy="708245"/>
          </a:xfrm>
          <a:prstGeom prst="rect">
            <a:avLst/>
          </a:prstGeom>
          <a:ln w="12700">
            <a:miter lim="400000"/>
          </a:ln>
        </p:spPr>
      </p:pic>
      <p:sp>
        <p:nvSpPr>
          <p:cNvPr id="667" name="HSL linear L rainbow palette"/>
          <p:cNvSpPr txBox="1"/>
          <p:nvPr/>
        </p:nvSpPr>
        <p:spPr>
          <a:xfrm>
            <a:off x="720990" y="902429"/>
            <a:ext cx="5190134" cy="584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lgn="l">
              <a:defRPr sz="3200">
                <a:solidFill>
                  <a:srgbClr val="53585F"/>
                </a:solidFill>
                <a:latin typeface="Helvetica"/>
                <a:ea typeface="Helvetica"/>
                <a:cs typeface="Helvetica"/>
                <a:sym typeface="Helvetica"/>
              </a:defRPr>
            </a:lvl1pPr>
          </a:lstStyle>
          <a:p>
            <a:r>
              <a:t>HSL linear L rainbow palette</a:t>
            </a:r>
          </a:p>
        </p:txBody>
      </p:sp>
      <p:sp>
        <p:nvSpPr>
          <p:cNvPr id="668" name="These are available in matplotlib and therefore in seaborn, etc, so there’s no excuse :)"/>
          <p:cNvSpPr txBox="1"/>
          <p:nvPr/>
        </p:nvSpPr>
        <p:spPr>
          <a:xfrm>
            <a:off x="727537" y="3499027"/>
            <a:ext cx="10590790" cy="838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400">
                <a:solidFill>
                  <a:schemeClr val="accent5"/>
                </a:solidFill>
                <a:latin typeface="Helvetica"/>
                <a:ea typeface="Helvetica"/>
                <a:cs typeface="Helvetica"/>
                <a:sym typeface="Helvetica"/>
              </a:defRPr>
            </a:lvl1pPr>
          </a:lstStyle>
          <a:p>
            <a:r>
              <a:t>These are available in matplotlib and therefore in seaborn, etc, so there’s no excuse :)</a:t>
            </a:r>
          </a:p>
        </p:txBody>
      </p:sp>
      <p:sp>
        <p:nvSpPr>
          <p:cNvPr id="669"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77</a:t>
            </a:fld>
            <a:endParaRPr/>
          </a:p>
        </p:txBody>
      </p:sp>
      <p:sp>
        <p:nvSpPr>
          <p:cNvPr id="670"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Tree>
  </p:cSld>
  <p:clrMapOvr>
    <a:masterClrMapping/>
  </p:clrMapOvr>
  <p:transition spd="med"/>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2" name="Image" descr="Image"/>
          <p:cNvPicPr>
            <a:picLocks noChangeAspect="1"/>
          </p:cNvPicPr>
          <p:nvPr/>
        </p:nvPicPr>
        <p:blipFill>
          <a:blip r:embed="rId2"/>
          <a:stretch>
            <a:fillRect/>
          </a:stretch>
        </p:blipFill>
        <p:spPr>
          <a:xfrm>
            <a:off x="2118978" y="2509854"/>
            <a:ext cx="9550265" cy="6144051"/>
          </a:xfrm>
          <a:prstGeom prst="rect">
            <a:avLst/>
          </a:prstGeom>
          <a:ln w="12700">
            <a:miter lim="400000"/>
          </a:ln>
        </p:spPr>
      </p:pic>
      <p:sp>
        <p:nvSpPr>
          <p:cNvPr id="673" name="There are also lots of default colour maps that can be applied to particular data types."/>
          <p:cNvSpPr txBox="1"/>
          <p:nvPr/>
        </p:nvSpPr>
        <p:spPr>
          <a:xfrm>
            <a:off x="746229" y="1079500"/>
            <a:ext cx="10757217" cy="889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600">
                <a:latin typeface="Helvetica"/>
                <a:ea typeface="Helvetica"/>
                <a:cs typeface="Helvetica"/>
                <a:sym typeface="Helvetica"/>
              </a:defRPr>
            </a:lvl1pPr>
          </a:lstStyle>
          <a:p>
            <a:r>
              <a:t>There are also lots of default colour maps that can be applied to particular data types.</a:t>
            </a:r>
          </a:p>
        </p:txBody>
      </p:sp>
      <p:sp>
        <p:nvSpPr>
          <p:cNvPr id="674" name="http://colorbrewer2.org/"/>
          <p:cNvSpPr txBox="1"/>
          <p:nvPr/>
        </p:nvSpPr>
        <p:spPr>
          <a:xfrm>
            <a:off x="4930432" y="8982419"/>
            <a:ext cx="2726111" cy="406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000">
                <a:solidFill>
                  <a:schemeClr val="accent1"/>
                </a:solidFill>
                <a:latin typeface="Helvetica"/>
                <a:ea typeface="Helvetica"/>
                <a:cs typeface="Helvetica"/>
                <a:sym typeface="Helvetica"/>
              </a:defRPr>
            </a:lvl1pPr>
          </a:lstStyle>
          <a:p>
            <a:r>
              <a:t>http://colorbrewer2.org/</a:t>
            </a:r>
          </a:p>
        </p:txBody>
      </p:sp>
      <p:sp>
        <p:nvSpPr>
          <p:cNvPr id="675" name="Colou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Colour</a:t>
            </a:r>
          </a:p>
        </p:txBody>
      </p:sp>
      <p:sp>
        <p:nvSpPr>
          <p:cNvPr id="67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78</a:t>
            </a:fld>
            <a:endParaRPr/>
          </a:p>
        </p:txBody>
      </p:sp>
    </p:spTree>
  </p:cSld>
  <p:clrMapOvr>
    <a:masterClrMapping/>
  </p:clrMapOvr>
  <p:transition spd="med"/>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8" name="Colo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Color</a:t>
            </a:r>
          </a:p>
        </p:txBody>
      </p:sp>
      <p:pic>
        <p:nvPicPr>
          <p:cNvPr id="679" name="Image" descr="Image"/>
          <p:cNvPicPr>
            <a:picLocks noChangeAspect="1"/>
          </p:cNvPicPr>
          <p:nvPr/>
        </p:nvPicPr>
        <p:blipFill>
          <a:blip r:embed="rId2"/>
          <a:stretch>
            <a:fillRect/>
          </a:stretch>
        </p:blipFill>
        <p:spPr>
          <a:xfrm>
            <a:off x="318266" y="2616620"/>
            <a:ext cx="6403543" cy="6270729"/>
          </a:xfrm>
          <a:prstGeom prst="rect">
            <a:avLst/>
          </a:prstGeom>
          <a:ln w="12700">
            <a:miter lim="400000"/>
          </a:ln>
        </p:spPr>
      </p:pic>
      <p:sp>
        <p:nvSpPr>
          <p:cNvPr id="680" name="Here I’m showing the correlation between football player attributes.…"/>
          <p:cNvSpPr txBox="1"/>
          <p:nvPr/>
        </p:nvSpPr>
        <p:spPr>
          <a:xfrm>
            <a:off x="649921" y="1481838"/>
            <a:ext cx="11463870" cy="838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2400">
                <a:latin typeface="Helvetica"/>
                <a:ea typeface="Helvetica"/>
                <a:cs typeface="Helvetica"/>
                <a:sym typeface="Helvetica"/>
              </a:defRPr>
            </a:pPr>
            <a:r>
              <a:t>Here I’m showing the correlation between football player attributes. </a:t>
            </a:r>
          </a:p>
          <a:p>
            <a:pPr algn="l">
              <a:defRPr sz="2400">
                <a:latin typeface="Helvetica"/>
                <a:ea typeface="Helvetica"/>
                <a:cs typeface="Helvetica"/>
                <a:sym typeface="Helvetica"/>
              </a:defRPr>
            </a:pPr>
            <a:r>
              <a:t>Is the choice of colour map helping this comparison?</a:t>
            </a:r>
          </a:p>
        </p:txBody>
      </p:sp>
      <p:pic>
        <p:nvPicPr>
          <p:cNvPr id="681" name="Image" descr="Image"/>
          <p:cNvPicPr>
            <a:picLocks noChangeAspect="1"/>
          </p:cNvPicPr>
          <p:nvPr/>
        </p:nvPicPr>
        <p:blipFill>
          <a:blip r:embed="rId3"/>
          <a:srcRect t="44712" b="27025"/>
          <a:stretch>
            <a:fillRect/>
          </a:stretch>
        </p:blipFill>
        <p:spPr>
          <a:xfrm>
            <a:off x="7470977" y="5403654"/>
            <a:ext cx="6000912" cy="1091099"/>
          </a:xfrm>
          <a:prstGeom prst="rect">
            <a:avLst/>
          </a:prstGeom>
          <a:ln w="12700">
            <a:miter lim="400000"/>
          </a:ln>
        </p:spPr>
      </p:pic>
      <p:sp>
        <p:nvSpPr>
          <p:cNvPr id="682" name="Rectangle"/>
          <p:cNvSpPr/>
          <p:nvPr/>
        </p:nvSpPr>
        <p:spPr>
          <a:xfrm>
            <a:off x="7394130" y="5314158"/>
            <a:ext cx="3521439" cy="1270001"/>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
        <p:nvSpPr>
          <p:cNvPr id="683" name="Rectangle"/>
          <p:cNvSpPr/>
          <p:nvPr/>
        </p:nvSpPr>
        <p:spPr>
          <a:xfrm>
            <a:off x="9525646" y="5314158"/>
            <a:ext cx="1389924" cy="1270001"/>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
        <p:nvSpPr>
          <p:cNvPr id="684" name="But our value pivots around 0,…"/>
          <p:cNvSpPr txBox="1"/>
          <p:nvPr/>
        </p:nvSpPr>
        <p:spPr>
          <a:xfrm>
            <a:off x="7876273" y="6777147"/>
            <a:ext cx="3904073" cy="10922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2200">
                <a:latin typeface="Helvetica"/>
                <a:ea typeface="Helvetica"/>
                <a:cs typeface="Helvetica"/>
                <a:sym typeface="Helvetica"/>
              </a:defRPr>
            </a:pPr>
            <a:r>
              <a:t>But our value pivots around 0, </a:t>
            </a:r>
          </a:p>
          <a:p>
            <a:pPr>
              <a:defRPr sz="2200">
                <a:latin typeface="Helvetica"/>
                <a:ea typeface="Helvetica"/>
                <a:cs typeface="Helvetica"/>
                <a:sym typeface="Helvetica"/>
              </a:defRPr>
            </a:pPr>
            <a:r>
              <a:t>so the scale should be a </a:t>
            </a:r>
          </a:p>
          <a:p>
            <a:pPr>
              <a:defRPr sz="2200">
                <a:latin typeface="Helvetica"/>
                <a:ea typeface="Helvetica"/>
                <a:cs typeface="Helvetica"/>
                <a:sym typeface="Helvetica"/>
              </a:defRPr>
            </a:pPr>
            <a:r>
              <a:t>diverging one.</a:t>
            </a:r>
          </a:p>
        </p:txBody>
      </p:sp>
      <p:sp>
        <p:nvSpPr>
          <p:cNvPr id="685" name="import seaborne as sns…"/>
          <p:cNvSpPr txBox="1"/>
          <p:nvPr/>
        </p:nvSpPr>
        <p:spPr>
          <a:xfrm>
            <a:off x="742596" y="8860953"/>
            <a:ext cx="7613602" cy="787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400">
                <a:latin typeface="Courier New"/>
                <a:ea typeface="Courier New"/>
                <a:cs typeface="Courier New"/>
                <a:sym typeface="Courier New"/>
              </a:defRPr>
            </a:pPr>
            <a:r>
              <a:t>import seaborne as sns</a:t>
            </a:r>
          </a:p>
          <a:p>
            <a:pPr algn="l">
              <a:defRPr sz="2400">
                <a:latin typeface="Courier New"/>
                <a:ea typeface="Courier New"/>
                <a:cs typeface="Courier New"/>
                <a:sym typeface="Courier New"/>
              </a:defRPr>
            </a:pPr>
            <a:r>
              <a:t>sns.clustermap(fifa.corr(), cmap=‘Greys')</a:t>
            </a:r>
          </a:p>
        </p:txBody>
      </p:sp>
      <p:sp>
        <p:nvSpPr>
          <p:cNvPr id="686" name="import seaborn  as sns…"/>
          <p:cNvSpPr txBox="1"/>
          <p:nvPr/>
        </p:nvSpPr>
        <p:spPr>
          <a:xfrm>
            <a:off x="745151" y="8860953"/>
            <a:ext cx="7430692" cy="787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400">
                <a:latin typeface="Courier New"/>
                <a:ea typeface="Courier New"/>
                <a:cs typeface="Courier New"/>
                <a:sym typeface="Courier New"/>
              </a:defRPr>
            </a:pPr>
            <a:r>
              <a:t>import seaborn  as sns</a:t>
            </a:r>
          </a:p>
          <a:p>
            <a:pPr algn="l">
              <a:defRPr sz="2400">
                <a:latin typeface="Courier New"/>
                <a:ea typeface="Courier New"/>
                <a:cs typeface="Courier New"/>
                <a:sym typeface="Courier New"/>
              </a:defRPr>
            </a:pPr>
            <a:r>
              <a:t>sns.clustermap(fifa.corr(), cmap=‘</a:t>
            </a:r>
            <a:r>
              <a:rPr b="1">
                <a:solidFill>
                  <a:schemeClr val="accent5">
                    <a:hueOff val="-176146"/>
                    <a:satOff val="3665"/>
                    <a:lumOff val="-13986"/>
                  </a:schemeClr>
                </a:solidFill>
              </a:rPr>
              <a:t>PuOr</a:t>
            </a:r>
            <a:r>
              <a:t>')</a:t>
            </a:r>
          </a:p>
        </p:txBody>
      </p:sp>
      <p:sp>
        <p:nvSpPr>
          <p:cNvPr id="687" name="Rectangle"/>
          <p:cNvSpPr/>
          <p:nvPr/>
        </p:nvSpPr>
        <p:spPr>
          <a:xfrm>
            <a:off x="11455400" y="5361876"/>
            <a:ext cx="1270000" cy="1174565"/>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pic>
        <p:nvPicPr>
          <p:cNvPr id="688" name="Image" descr="Image"/>
          <p:cNvPicPr>
            <a:picLocks noChangeAspect="1"/>
          </p:cNvPicPr>
          <p:nvPr/>
        </p:nvPicPr>
        <p:blipFill>
          <a:blip r:embed="rId4"/>
          <a:stretch>
            <a:fillRect/>
          </a:stretch>
        </p:blipFill>
        <p:spPr>
          <a:xfrm>
            <a:off x="6626538" y="2617735"/>
            <a:ext cx="6403543" cy="6270730"/>
          </a:xfrm>
          <a:prstGeom prst="rect">
            <a:avLst/>
          </a:prstGeom>
          <a:ln w="12700">
            <a:miter lim="400000"/>
          </a:ln>
        </p:spPr>
      </p:pic>
      <p:sp>
        <p:nvSpPr>
          <p:cNvPr id="689"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79</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6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2" nodeType="clickEffect">
                                  <p:stCondLst>
                                    <p:cond delay="0"/>
                                  </p:stCondLst>
                                  <p:iterate>
                                    <p:tmAbs val="0"/>
                                  </p:iterate>
                                  <p:childTnLst>
                                    <p:set>
                                      <p:cBhvr>
                                        <p:cTn id="10" fill="hold">
                                          <p:stCondLst>
                                            <p:cond delay="0"/>
                                          </p:stCondLst>
                                        </p:cTn>
                                        <p:tgtEl>
                                          <p:spTgt spid="682"/>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grpId="3" nodeType="afterEffect">
                                  <p:stCondLst>
                                    <p:cond delay="0"/>
                                  </p:stCondLst>
                                  <p:iterate>
                                    <p:tmAbs val="0"/>
                                  </p:iterate>
                                  <p:childTnLst>
                                    <p:set>
                                      <p:cBhvr>
                                        <p:cTn id="13" fill="hold"/>
                                        <p:tgtEl>
                                          <p:spTgt spid="683"/>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grpId="4" nodeType="clickEffect">
                                  <p:stCondLst>
                                    <p:cond delay="0"/>
                                  </p:stCondLst>
                                  <p:iterate>
                                    <p:tmAbs val="0"/>
                                  </p:iterate>
                                  <p:childTnLst>
                                    <p:set>
                                      <p:cBhvr>
                                        <p:cTn id="17" fill="hold">
                                          <p:stCondLst>
                                            <p:cond delay="0"/>
                                          </p:stCondLst>
                                        </p:cTn>
                                        <p:tgtEl>
                                          <p:spTgt spid="683"/>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5" nodeType="clickEffect">
                                  <p:stCondLst>
                                    <p:cond delay="0"/>
                                  </p:stCondLst>
                                  <p:iterate>
                                    <p:tmAbs val="0"/>
                                  </p:iterate>
                                  <p:childTnLst>
                                    <p:set>
                                      <p:cBhvr>
                                        <p:cTn id="21" fill="hold"/>
                                        <p:tgtEl>
                                          <p:spTgt spid="688"/>
                                        </p:tgtEl>
                                        <p:attrNameLst>
                                          <p:attrName>style.visibility</p:attrName>
                                        </p:attrNameLst>
                                      </p:cBhvr>
                                      <p:to>
                                        <p:strVal val="visible"/>
                                      </p:to>
                                    </p:set>
                                  </p:childTnLst>
                                </p:cTn>
                              </p:par>
                            </p:childTnLst>
                          </p:cTn>
                        </p:par>
                        <p:par>
                          <p:cTn id="22" fill="hold">
                            <p:stCondLst>
                              <p:cond delay="0"/>
                            </p:stCondLst>
                            <p:childTnLst>
                              <p:par>
                                <p:cTn id="23" presetID="1" presetClass="exit" presetSubtype="0" fill="hold" grpId="6" nodeType="afterEffect">
                                  <p:stCondLst>
                                    <p:cond delay="0"/>
                                  </p:stCondLst>
                                  <p:iterate>
                                    <p:tmAbs val="0"/>
                                  </p:iterate>
                                  <p:childTnLst>
                                    <p:set>
                                      <p:cBhvr>
                                        <p:cTn id="24" fill="hold">
                                          <p:stCondLst>
                                            <p:cond delay="0"/>
                                          </p:stCondLst>
                                        </p:cTn>
                                        <p:tgtEl>
                                          <p:spTgt spid="681"/>
                                        </p:tgtEl>
                                        <p:attrNameLst>
                                          <p:attrName>style.visibility</p:attrName>
                                        </p:attrNameLst>
                                      </p:cBhvr>
                                      <p:to>
                                        <p:strVal val="hidden"/>
                                      </p:to>
                                    </p:set>
                                  </p:childTnLst>
                                </p:cTn>
                              </p:par>
                            </p:childTnLst>
                          </p:cTn>
                        </p:par>
                        <p:par>
                          <p:cTn id="25" fill="hold">
                            <p:stCondLst>
                              <p:cond delay="0"/>
                            </p:stCondLst>
                            <p:childTnLst>
                              <p:par>
                                <p:cTn id="26" presetID="1" presetClass="exit" presetSubtype="0" fill="hold" grpId="7" nodeType="afterEffect">
                                  <p:stCondLst>
                                    <p:cond delay="0"/>
                                  </p:stCondLst>
                                  <p:iterate>
                                    <p:tmAbs val="0"/>
                                  </p:iterate>
                                  <p:childTnLst>
                                    <p:set>
                                      <p:cBhvr>
                                        <p:cTn id="27" fill="hold">
                                          <p:stCondLst>
                                            <p:cond delay="0"/>
                                          </p:stCondLst>
                                        </p:cTn>
                                        <p:tgtEl>
                                          <p:spTgt spid="684"/>
                                        </p:tgtEl>
                                        <p:attrNameLst>
                                          <p:attrName>style.visibility</p:attrName>
                                        </p:attrNameLst>
                                      </p:cBhvr>
                                      <p:to>
                                        <p:strVal val="hidden"/>
                                      </p:to>
                                    </p:set>
                                  </p:childTnLst>
                                </p:cTn>
                              </p:par>
                            </p:childTnLst>
                          </p:cTn>
                        </p:par>
                        <p:par>
                          <p:cTn id="28" fill="hold">
                            <p:stCondLst>
                              <p:cond delay="0"/>
                            </p:stCondLst>
                            <p:childTnLst>
                              <p:par>
                                <p:cTn id="29" presetID="1" presetClass="exit" presetSubtype="0" fill="hold" grpId="8" nodeType="afterEffect">
                                  <p:stCondLst>
                                    <p:cond delay="0"/>
                                  </p:stCondLst>
                                  <p:iterate>
                                    <p:tmAbs val="0"/>
                                  </p:iterate>
                                  <p:childTnLst>
                                    <p:set>
                                      <p:cBhvr>
                                        <p:cTn id="30" fill="hold">
                                          <p:stCondLst>
                                            <p:cond delay="0"/>
                                          </p:stCondLst>
                                        </p:cTn>
                                        <p:tgtEl>
                                          <p:spTgt spid="685"/>
                                        </p:tgtEl>
                                        <p:attrNameLst>
                                          <p:attrName>style.visibility</p:attrName>
                                        </p:attrNameLst>
                                      </p:cBhvr>
                                      <p:to>
                                        <p:strVal val="hidden"/>
                                      </p:to>
                                    </p:set>
                                  </p:childTnLst>
                                </p:cTn>
                              </p:par>
                            </p:childTnLst>
                          </p:cTn>
                        </p:par>
                        <p:par>
                          <p:cTn id="31" fill="hold">
                            <p:stCondLst>
                              <p:cond delay="0"/>
                            </p:stCondLst>
                            <p:childTnLst>
                              <p:par>
                                <p:cTn id="32" presetID="1" presetClass="entr" presetSubtype="0" fill="hold" grpId="9" nodeType="afterEffect">
                                  <p:stCondLst>
                                    <p:cond delay="0"/>
                                  </p:stCondLst>
                                  <p:iterate>
                                    <p:tmAbs val="0"/>
                                  </p:iterate>
                                  <p:childTnLst>
                                    <p:set>
                                      <p:cBhvr>
                                        <p:cTn id="33" fill="hold"/>
                                        <p:tgtEl>
                                          <p:spTgt spid="686"/>
                                        </p:tgtEl>
                                        <p:attrNameLst>
                                          <p:attrName>style.visibility</p:attrName>
                                        </p:attrNameLst>
                                      </p:cBhvr>
                                      <p:to>
                                        <p:strVal val="visible"/>
                                      </p:to>
                                    </p:set>
                                  </p:childTnLst>
                                </p:cTn>
                              </p:par>
                            </p:childTnLst>
                          </p:cTn>
                        </p:par>
                        <p:par>
                          <p:cTn id="34" fill="hold">
                            <p:stCondLst>
                              <p:cond delay="0"/>
                            </p:stCondLst>
                            <p:childTnLst>
                              <p:par>
                                <p:cTn id="35" presetID="1" presetClass="entr" presetSubtype="0" fill="hold" grpId="10" nodeType="afterEffect">
                                  <p:stCondLst>
                                    <p:cond delay="0"/>
                                  </p:stCondLst>
                                  <p:iterate>
                                    <p:tmAbs val="0"/>
                                  </p:iterate>
                                  <p:childTnLst>
                                    <p:set>
                                      <p:cBhvr>
                                        <p:cTn id="36" fill="hold"/>
                                        <p:tgtEl>
                                          <p:spTgt spid="6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1" grpId="6" animBg="1" advAuto="0"/>
      <p:bldP spid="682" grpId="2" animBg="1" advAuto="0"/>
      <p:bldP spid="683" grpId="3" animBg="1" advAuto="0"/>
      <p:bldP spid="683" grpId="4" animBg="1" advAuto="0"/>
      <p:bldP spid="684" grpId="1" animBg="1" advAuto="0"/>
      <p:bldP spid="684" grpId="7" animBg="1" advAuto="0"/>
      <p:bldP spid="685" grpId="8" animBg="1" advAuto="0"/>
      <p:bldP spid="686" grpId="9" animBg="1" advAuto="0"/>
      <p:bldP spid="687" grpId="10" animBg="1" advAuto="0"/>
      <p:bldP spid="688" grpId="5"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2" name="Image" descr="Image"/>
          <p:cNvPicPr>
            <a:picLocks noChangeAspect="1"/>
          </p:cNvPicPr>
          <p:nvPr/>
        </p:nvPicPr>
        <p:blipFill>
          <a:blip r:embed="rId2"/>
          <a:srcRect t="2867" r="85729" b="82353"/>
          <a:stretch>
            <a:fillRect/>
          </a:stretch>
        </p:blipFill>
        <p:spPr>
          <a:xfrm>
            <a:off x="726067" y="1512152"/>
            <a:ext cx="2303699" cy="1917965"/>
          </a:xfrm>
          <a:prstGeom prst="rect">
            <a:avLst/>
          </a:prstGeom>
          <a:ln w="12700">
            <a:miter lim="400000"/>
          </a:ln>
        </p:spPr>
      </p:pic>
      <p:sp>
        <p:nvSpPr>
          <p:cNvPr id="173" name="What are we visualising?"/>
          <p:cNvSpPr txBox="1">
            <a:spLocks noGrp="1"/>
          </p:cNvSpPr>
          <p:nvPr>
            <p:ph type="title"/>
          </p:nvPr>
        </p:nvSpPr>
        <p:spPr>
          <a:xfrm>
            <a:off x="725583" y="240228"/>
            <a:ext cx="13701617" cy="1054101"/>
          </a:xfrm>
          <a:prstGeom prst="rect">
            <a:avLst/>
          </a:prstGeom>
        </p:spPr>
        <p:txBody>
          <a:bodyPr lIns="38100" tIns="38100" rIns="38100" bIns="38100">
            <a:noAutofit/>
          </a:bodyPr>
          <a:lstStyle>
            <a:lvl1pPr algn="l" defTabSz="1219200">
              <a:defRPr sz="4000">
                <a:solidFill>
                  <a:srgbClr val="D25627"/>
                </a:solidFill>
                <a:uFill>
                  <a:solidFill>
                    <a:srgbClr val="011993"/>
                  </a:solidFill>
                </a:uFill>
                <a:latin typeface="Helvetica"/>
                <a:ea typeface="Helvetica"/>
                <a:cs typeface="Helvetica"/>
                <a:sym typeface="Helvetica"/>
              </a:defRPr>
            </a:lvl1pPr>
          </a:lstStyle>
          <a:p>
            <a:r>
              <a:t>What are we visualising?</a:t>
            </a:r>
          </a:p>
        </p:txBody>
      </p:sp>
      <p:sp>
        <p:nvSpPr>
          <p:cNvPr id="174" name="For static data, we have fixed scales.…"/>
          <p:cNvSpPr txBox="1"/>
          <p:nvPr/>
        </p:nvSpPr>
        <p:spPr>
          <a:xfrm>
            <a:off x="919909" y="3578519"/>
            <a:ext cx="4972893" cy="2006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2500">
                <a:latin typeface="Helvetica"/>
                <a:ea typeface="Helvetica"/>
                <a:cs typeface="Helvetica"/>
                <a:sym typeface="Helvetica"/>
              </a:defRPr>
            </a:pPr>
            <a:r>
              <a:t>For static data, we have fixed scales.</a:t>
            </a:r>
          </a:p>
          <a:p>
            <a:pPr algn="l">
              <a:defRPr sz="2500">
                <a:latin typeface="Helvetica"/>
                <a:ea typeface="Helvetica"/>
                <a:cs typeface="Helvetica"/>
                <a:sym typeface="Helvetica"/>
              </a:defRPr>
            </a:pPr>
            <a:endParaRPr/>
          </a:p>
          <a:p>
            <a:pPr algn="l">
              <a:defRPr sz="2500">
                <a:latin typeface="Helvetica"/>
                <a:ea typeface="Helvetica"/>
                <a:cs typeface="Helvetica"/>
                <a:sym typeface="Helvetica"/>
              </a:defRPr>
            </a:pPr>
            <a:r>
              <a:t>We know our data range, therefore scales will not change.</a:t>
            </a:r>
          </a:p>
        </p:txBody>
      </p:sp>
      <p:pic>
        <p:nvPicPr>
          <p:cNvPr id="175" name="Image" descr="Image"/>
          <p:cNvPicPr>
            <a:picLocks noChangeAspect="1"/>
          </p:cNvPicPr>
          <p:nvPr/>
        </p:nvPicPr>
        <p:blipFill>
          <a:blip r:embed="rId2"/>
          <a:srcRect l="22335" t="1485" r="55526" b="82353"/>
          <a:stretch>
            <a:fillRect/>
          </a:stretch>
        </p:blipFill>
        <p:spPr>
          <a:xfrm>
            <a:off x="7012190" y="1467034"/>
            <a:ext cx="3268189" cy="1918152"/>
          </a:xfrm>
          <a:prstGeom prst="rect">
            <a:avLst/>
          </a:prstGeom>
          <a:ln w="12700">
            <a:miter lim="400000"/>
          </a:ln>
        </p:spPr>
      </p:pic>
      <p:sp>
        <p:nvSpPr>
          <p:cNvPr id="176" name="For dynamic data, the observed min and max values can change, therefore scales will change.…"/>
          <p:cNvSpPr txBox="1"/>
          <p:nvPr/>
        </p:nvSpPr>
        <p:spPr>
          <a:xfrm>
            <a:off x="7151726" y="3505325"/>
            <a:ext cx="4972893" cy="2768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2500">
                <a:latin typeface="Helvetica"/>
                <a:ea typeface="Helvetica"/>
                <a:cs typeface="Helvetica"/>
                <a:sym typeface="Helvetica"/>
              </a:defRPr>
            </a:pPr>
            <a:r>
              <a:t>For dynamic data, the observed min and max values can change, therefore scales will change. </a:t>
            </a:r>
          </a:p>
          <a:p>
            <a:pPr algn="l">
              <a:defRPr sz="2500">
                <a:latin typeface="Helvetica"/>
                <a:ea typeface="Helvetica"/>
                <a:cs typeface="Helvetica"/>
                <a:sym typeface="Helvetica"/>
              </a:defRPr>
            </a:pPr>
            <a:endParaRPr/>
          </a:p>
          <a:p>
            <a:pPr algn="l">
              <a:defRPr sz="2500">
                <a:latin typeface="Helvetica"/>
                <a:ea typeface="Helvetica"/>
                <a:cs typeface="Helvetica"/>
                <a:sym typeface="Helvetica"/>
              </a:defRPr>
            </a:pPr>
            <a:r>
              <a:t>This can have big consequences for the readability of our visualization.</a:t>
            </a:r>
          </a:p>
        </p:txBody>
      </p:sp>
      <p:sp>
        <p:nvSpPr>
          <p:cNvPr id="177" name="Slide Number"/>
          <p:cNvSpPr txBox="1">
            <a:spLocks noGrp="1"/>
          </p:cNvSpPr>
          <p:nvPr>
            <p:ph type="sldNum" sz="quarter" idx="4294967295"/>
          </p:nvPr>
        </p:nvSpPr>
        <p:spPr>
          <a:xfrm>
            <a:off x="12400019" y="9222584"/>
            <a:ext cx="241403"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a:t>
            </a:fld>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iterate>
                                    <p:tmAbs val="0"/>
                                  </p:iterate>
                                  <p:childTnLst>
                                    <p:set>
                                      <p:cBhvr>
                                        <p:cTn id="6" fill="hold"/>
                                        <p:tgtEl>
                                          <p:spTgt spid="17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2" nodeType="afterEffect">
                                  <p:stCondLst>
                                    <p:cond delay="0"/>
                                  </p:stCondLst>
                                  <p:iterate>
                                    <p:tmAbs val="0"/>
                                  </p:iterate>
                                  <p:childTnLst>
                                    <p:set>
                                      <p:cBhvr>
                                        <p:cTn id="9" fill="hold"/>
                                        <p:tgtEl>
                                          <p:spTgt spid="1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 grpId="1" animBg="1" advAuto="0"/>
      <p:bldP spid="176" grpId="2" animBg="1" advAuto="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1" name="Color"/>
          <p:cNvSpPr txBox="1">
            <a:spLocks noGrp="1"/>
          </p:cNvSpPr>
          <p:nvPr>
            <p:ph type="title"/>
          </p:nvPr>
        </p:nvSpPr>
        <p:spPr>
          <a:xfrm>
            <a:off x="720967" y="314485"/>
            <a:ext cx="6000842" cy="673599"/>
          </a:xfrm>
          <a:prstGeom prst="rect">
            <a:avLst/>
          </a:prstGeom>
        </p:spPr>
        <p:txBody>
          <a:bodyPr anchor="b"/>
          <a:lstStyle>
            <a:lvl1pPr defTabSz="537463">
              <a:defRPr sz="3680">
                <a:solidFill>
                  <a:srgbClr val="00A6AC"/>
                </a:solidFill>
              </a:defRPr>
            </a:lvl1pPr>
          </a:lstStyle>
          <a:p>
            <a:r>
              <a:t>Color</a:t>
            </a:r>
          </a:p>
        </p:txBody>
      </p:sp>
      <p:sp>
        <p:nvSpPr>
          <p:cNvPr id="692" name="You also don’t want to have too many colours.…"/>
          <p:cNvSpPr txBox="1"/>
          <p:nvPr/>
        </p:nvSpPr>
        <p:spPr>
          <a:xfrm>
            <a:off x="770465" y="4122875"/>
            <a:ext cx="11463869" cy="194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p>
            <a:pPr algn="l">
              <a:defRPr sz="2400">
                <a:solidFill>
                  <a:srgbClr val="53585F"/>
                </a:solidFill>
                <a:latin typeface="Helvetica"/>
                <a:ea typeface="Helvetica"/>
                <a:cs typeface="Helvetica"/>
                <a:sym typeface="Helvetica"/>
              </a:defRPr>
            </a:pPr>
            <a:r>
              <a:t>You also don’t want to have too many colours.</a:t>
            </a:r>
          </a:p>
          <a:p>
            <a:pPr algn="l">
              <a:defRPr sz="2400">
                <a:solidFill>
                  <a:srgbClr val="53585F"/>
                </a:solidFill>
                <a:latin typeface="Helvetica"/>
                <a:ea typeface="Helvetica"/>
                <a:cs typeface="Helvetica"/>
                <a:sym typeface="Helvetica"/>
              </a:defRPr>
            </a:pPr>
            <a:endParaRPr/>
          </a:p>
          <a:p>
            <a:pPr algn="l">
              <a:defRPr sz="2400">
                <a:solidFill>
                  <a:srgbClr val="53585F"/>
                </a:solidFill>
                <a:latin typeface="Helvetica"/>
                <a:ea typeface="Helvetica"/>
                <a:cs typeface="Helvetica"/>
                <a:sym typeface="Helvetica"/>
              </a:defRPr>
            </a:pPr>
            <a:r>
              <a:t>Too many colours means that users have to remember what a colour means. So a max of around 8 categories in a plot is recommended, otherwise the ‘distance’ between colours becomes too small.</a:t>
            </a:r>
          </a:p>
        </p:txBody>
      </p:sp>
      <p:sp>
        <p:nvSpPr>
          <p:cNvPr id="693"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80</a:t>
            </a:fld>
            <a:endParaRPr/>
          </a:p>
        </p:txBody>
      </p:sp>
    </p:spTree>
  </p:cSld>
  <p:clrMapOvr>
    <a:masterClrMapping/>
  </p:clrMapOvr>
  <p:transition spd="med"/>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5" name="Image" descr="Image"/>
          <p:cNvPicPr>
            <a:picLocks noChangeAspect="1"/>
          </p:cNvPicPr>
          <p:nvPr/>
        </p:nvPicPr>
        <p:blipFill>
          <a:blip r:embed="rId2"/>
          <a:stretch>
            <a:fillRect/>
          </a:stretch>
        </p:blipFill>
        <p:spPr>
          <a:xfrm>
            <a:off x="654593" y="318531"/>
            <a:ext cx="9210098" cy="9329993"/>
          </a:xfrm>
          <a:prstGeom prst="rect">
            <a:avLst/>
          </a:prstGeom>
          <a:ln w="12700">
            <a:miter lim="400000"/>
          </a:ln>
        </p:spPr>
      </p:pic>
      <p:sp>
        <p:nvSpPr>
          <p:cNvPr id="696"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81</a:t>
            </a:fld>
            <a:endParaRPr/>
          </a:p>
        </p:txBody>
      </p:sp>
      <p:sp>
        <p:nvSpPr>
          <p:cNvPr id="697" name="Way too many…and the colours get reused."/>
          <p:cNvSpPr txBox="1"/>
          <p:nvPr/>
        </p:nvSpPr>
        <p:spPr>
          <a:xfrm>
            <a:off x="9008250" y="705847"/>
            <a:ext cx="3883391" cy="914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Way too many…and the colours get reused.</a:t>
            </a:r>
          </a:p>
        </p:txBody>
      </p:sp>
      <p:sp>
        <p:nvSpPr>
          <p:cNvPr id="698" name="Line"/>
          <p:cNvSpPr/>
          <p:nvPr/>
        </p:nvSpPr>
        <p:spPr>
          <a:xfrm flipH="1">
            <a:off x="9830641" y="2707580"/>
            <a:ext cx="368504" cy="1"/>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699" name="Line"/>
          <p:cNvSpPr/>
          <p:nvPr/>
        </p:nvSpPr>
        <p:spPr>
          <a:xfrm flipH="1">
            <a:off x="9830641" y="4347487"/>
            <a:ext cx="368504" cy="1"/>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700" name="Line"/>
          <p:cNvSpPr/>
          <p:nvPr/>
        </p:nvSpPr>
        <p:spPr>
          <a:xfrm flipH="1">
            <a:off x="9830641" y="5987395"/>
            <a:ext cx="368504" cy="1"/>
          </a:xfrm>
          <a:prstGeom prst="line">
            <a:avLst/>
          </a:prstGeom>
          <a:ln w="25400">
            <a:solidFill>
              <a:srgbClr val="000000"/>
            </a:solidFill>
            <a:miter lim="400000"/>
            <a:tailEnd type="triangle"/>
          </a:ln>
        </p:spPr>
        <p:txBody>
          <a:bodyPr lIns="50800" tIns="50800" rIns="50800" bIns="50800" anchor="ctr"/>
          <a:lstStyle/>
          <a:p>
            <a:pPr>
              <a:defRPr sz="2400"/>
            </a:pPr>
            <a:endParaRPr/>
          </a:p>
        </p:txBody>
      </p:sp>
      <p:sp>
        <p:nvSpPr>
          <p:cNvPr id="701" name="Here 10 colours are being used to represent 29 countries."/>
          <p:cNvSpPr txBox="1"/>
          <p:nvPr/>
        </p:nvSpPr>
        <p:spPr>
          <a:xfrm>
            <a:off x="10628852" y="3375937"/>
            <a:ext cx="2187098" cy="1943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400"/>
            </a:lvl1pPr>
          </a:lstStyle>
          <a:p>
            <a:r>
              <a:t>Here 10 colours are being used to represent 29 countries.</a:t>
            </a:r>
          </a:p>
        </p:txBody>
      </p:sp>
    </p:spTree>
  </p:cSld>
  <p:clrMapOvr>
    <a:masterClrMapping/>
  </p:clrMapOvr>
  <p:transition spd="med"/>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3" name="Image" descr="Image"/>
          <p:cNvPicPr>
            <a:picLocks noChangeAspect="1"/>
          </p:cNvPicPr>
          <p:nvPr/>
        </p:nvPicPr>
        <p:blipFill>
          <a:blip r:embed="rId2"/>
          <a:stretch>
            <a:fillRect/>
          </a:stretch>
        </p:blipFill>
        <p:spPr>
          <a:xfrm>
            <a:off x="352721" y="105035"/>
            <a:ext cx="8896889" cy="9543530"/>
          </a:xfrm>
          <a:prstGeom prst="rect">
            <a:avLst/>
          </a:prstGeom>
          <a:ln w="12700">
            <a:miter lim="400000"/>
          </a:ln>
        </p:spPr>
      </p:pic>
      <p:sp>
        <p:nvSpPr>
          <p:cNvPr id="704"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82</a:t>
            </a:fld>
            <a:endParaRPr/>
          </a:p>
        </p:txBody>
      </p:sp>
      <p:sp>
        <p:nvSpPr>
          <p:cNvPr id="705" name="Here 8 colours are being used to represent 8 countries."/>
          <p:cNvSpPr txBox="1"/>
          <p:nvPr/>
        </p:nvSpPr>
        <p:spPr>
          <a:xfrm>
            <a:off x="9454839" y="1541321"/>
            <a:ext cx="2187098" cy="1574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400"/>
            </a:lvl1pPr>
          </a:lstStyle>
          <a:p>
            <a:r>
              <a:t>Here 8 colours are being used to represent 8 countries.</a:t>
            </a:r>
          </a:p>
        </p:txBody>
      </p:sp>
      <p:sp>
        <p:nvSpPr>
          <p:cNvPr id="706" name="Much better"/>
          <p:cNvSpPr txBox="1"/>
          <p:nvPr/>
        </p:nvSpPr>
        <p:spPr>
          <a:xfrm>
            <a:off x="9376836" y="608718"/>
            <a:ext cx="3883391" cy="508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lgn="l">
              <a:defRPr sz="2700">
                <a:solidFill>
                  <a:srgbClr val="53585F"/>
                </a:solidFill>
                <a:latin typeface="Helvetica"/>
                <a:ea typeface="Helvetica"/>
                <a:cs typeface="Helvetica"/>
                <a:sym typeface="Helvetica"/>
              </a:defRPr>
            </a:lvl1pPr>
          </a:lstStyle>
          <a:p>
            <a:r>
              <a:t>Much better</a:t>
            </a:r>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8" name="Semantic relevance"/>
          <p:cNvSpPr txBox="1">
            <a:spLocks noGrp="1"/>
          </p:cNvSpPr>
          <p:nvPr>
            <p:ph type="title"/>
          </p:nvPr>
        </p:nvSpPr>
        <p:spPr>
          <a:xfrm>
            <a:off x="679724" y="4046376"/>
            <a:ext cx="10464801" cy="1038623"/>
          </a:xfrm>
          <a:prstGeom prst="rect">
            <a:avLst/>
          </a:prstGeom>
        </p:spPr>
        <p:txBody>
          <a:bodyPr anchor="b"/>
          <a:lstStyle>
            <a:lvl1pPr>
              <a:defRPr b="1">
                <a:solidFill>
                  <a:srgbClr val="53585F"/>
                </a:solidFill>
              </a:defRPr>
            </a:lvl1pPr>
          </a:lstStyle>
          <a:p>
            <a:r>
              <a:t>Semantic relevance</a:t>
            </a:r>
          </a:p>
        </p:txBody>
      </p:sp>
      <p:sp>
        <p:nvSpPr>
          <p:cNvPr id="709" name="Or just consistency"/>
          <p:cNvSpPr txBox="1"/>
          <p:nvPr/>
        </p:nvSpPr>
        <p:spPr>
          <a:xfrm>
            <a:off x="679724" y="4904570"/>
            <a:ext cx="10464801" cy="103862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a:defRPr sz="3200">
                <a:solidFill>
                  <a:srgbClr val="2C3E50"/>
                </a:solidFill>
                <a:latin typeface="Helvetica"/>
                <a:ea typeface="Helvetica"/>
                <a:cs typeface="Helvetica"/>
                <a:sym typeface="Helvetica"/>
              </a:defRPr>
            </a:lvl1pPr>
          </a:lstStyle>
          <a:p>
            <a:r>
              <a:t>Or just consistency</a:t>
            </a:r>
          </a:p>
        </p:txBody>
      </p:sp>
      <p:sp>
        <p:nvSpPr>
          <p:cNvPr id="710" name="When there are many colours for example, we find it difficult to remember abstract associations."/>
          <p:cNvSpPr txBox="1"/>
          <p:nvPr/>
        </p:nvSpPr>
        <p:spPr>
          <a:xfrm>
            <a:off x="679724" y="7551577"/>
            <a:ext cx="10464801" cy="10386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defTabSz="525779">
              <a:defRPr sz="3150">
                <a:solidFill>
                  <a:srgbClr val="2C3E50"/>
                </a:solidFill>
                <a:latin typeface="Helvetica"/>
                <a:ea typeface="Helvetica"/>
                <a:cs typeface="Helvetica"/>
                <a:sym typeface="Helvetica"/>
              </a:defRPr>
            </a:lvl1pPr>
          </a:lstStyle>
          <a:p>
            <a:r>
              <a:t>When there are many colours for example, we find it difficult to remember abstract associations.</a:t>
            </a:r>
          </a:p>
        </p:txBody>
      </p:sp>
      <p:sp>
        <p:nvSpPr>
          <p:cNvPr id="711" name="Color"/>
          <p:cNvSpPr txBox="1"/>
          <p:nvPr/>
        </p:nvSpPr>
        <p:spPr>
          <a:xfrm>
            <a:off x="720967" y="314485"/>
            <a:ext cx="6000842" cy="6735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defTabSz="537463">
              <a:defRPr sz="3680">
                <a:solidFill>
                  <a:srgbClr val="00A6AC"/>
                </a:solidFill>
                <a:latin typeface="Helvetica"/>
                <a:ea typeface="Helvetica"/>
                <a:cs typeface="Helvetica"/>
                <a:sym typeface="Helvetica"/>
              </a:defRPr>
            </a:lvl1pPr>
          </a:lstStyle>
          <a:p>
            <a:r>
              <a:t>Color</a:t>
            </a:r>
          </a:p>
        </p:txBody>
      </p:sp>
      <p:sp>
        <p:nvSpPr>
          <p:cNvPr id="712"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83</a:t>
            </a:fld>
            <a:endParaRPr/>
          </a:p>
        </p:txBody>
      </p:sp>
    </p:spTree>
  </p:cSld>
  <p:clrMapOvr>
    <a:masterClrMapping/>
  </p:clrMapOvr>
  <p:transition spd="med"/>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 name="Selecting Semantically-Resonant Colors for Data Visualization…"/>
          <p:cNvSpPr txBox="1"/>
          <p:nvPr/>
        </p:nvSpPr>
        <p:spPr>
          <a:xfrm>
            <a:off x="1424682" y="8262606"/>
            <a:ext cx="10155437" cy="12065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2400">
                <a:solidFill>
                  <a:srgbClr val="2C3E50"/>
                </a:solidFill>
                <a:latin typeface="Helvetica"/>
                <a:ea typeface="Helvetica"/>
                <a:cs typeface="Helvetica"/>
                <a:sym typeface="Helvetica"/>
              </a:defRPr>
            </a:pPr>
            <a:r>
              <a:t>Selecting Semantically-Resonant Colors for Data Visualization</a:t>
            </a:r>
          </a:p>
          <a:p>
            <a:pPr>
              <a:defRPr sz="2400">
                <a:solidFill>
                  <a:srgbClr val="2C3E50"/>
                </a:solidFill>
                <a:latin typeface="Helvetica"/>
                <a:ea typeface="Helvetica"/>
                <a:cs typeface="Helvetica"/>
                <a:sym typeface="Helvetica"/>
              </a:defRPr>
            </a:pPr>
            <a:r>
              <a:t>Sharon Lin, Julie Fortuna, Chinmay Kulkarni, Maureen Stone, Jeffrey Heer</a:t>
            </a:r>
          </a:p>
          <a:p>
            <a:pPr>
              <a:defRPr sz="2400">
                <a:solidFill>
                  <a:srgbClr val="2C3E50"/>
                </a:solidFill>
                <a:latin typeface="Helvetica"/>
                <a:ea typeface="Helvetica"/>
                <a:cs typeface="Helvetica"/>
                <a:sym typeface="Helvetica"/>
              </a:defRPr>
            </a:pPr>
            <a:r>
              <a:t>Computer Graphics Forum (Proc. EuroVis), 2013</a:t>
            </a:r>
          </a:p>
        </p:txBody>
      </p:sp>
      <p:pic>
        <p:nvPicPr>
          <p:cNvPr id="715" name="Screen Shot 2016-08-25 at 00.00.17.png" descr="Screen Shot 2016-08-25 at 00.00.17.png"/>
          <p:cNvPicPr>
            <a:picLocks noChangeAspect="1"/>
          </p:cNvPicPr>
          <p:nvPr/>
        </p:nvPicPr>
        <p:blipFill>
          <a:blip r:embed="rId3"/>
          <a:stretch>
            <a:fillRect/>
          </a:stretch>
        </p:blipFill>
        <p:spPr>
          <a:xfrm>
            <a:off x="3090177" y="1748941"/>
            <a:ext cx="6556165" cy="6255718"/>
          </a:xfrm>
          <a:prstGeom prst="rect">
            <a:avLst/>
          </a:prstGeom>
          <a:ln w="12700">
            <a:miter lim="400000"/>
          </a:ln>
        </p:spPr>
      </p:pic>
      <p:sp>
        <p:nvSpPr>
          <p:cNvPr id="716" name="What are semantically resonant colours?"/>
          <p:cNvSpPr txBox="1">
            <a:spLocks noGrp="1"/>
          </p:cNvSpPr>
          <p:nvPr>
            <p:ph type="title"/>
          </p:nvPr>
        </p:nvSpPr>
        <p:spPr>
          <a:xfrm>
            <a:off x="765403" y="452371"/>
            <a:ext cx="10464801" cy="1038623"/>
          </a:xfrm>
          <a:prstGeom prst="rect">
            <a:avLst/>
          </a:prstGeom>
        </p:spPr>
        <p:txBody>
          <a:bodyPr anchor="b"/>
          <a:lstStyle>
            <a:lvl1pPr>
              <a:defRPr sz="3200">
                <a:solidFill>
                  <a:srgbClr val="A6AAA9"/>
                </a:solidFill>
              </a:defRPr>
            </a:lvl1pPr>
          </a:lstStyle>
          <a:p>
            <a:r>
              <a:t>What are semantically resonant colours?</a:t>
            </a:r>
          </a:p>
        </p:txBody>
      </p:sp>
      <p:sp>
        <p:nvSpPr>
          <p:cNvPr id="717" name="Color"/>
          <p:cNvSpPr txBox="1"/>
          <p:nvPr/>
        </p:nvSpPr>
        <p:spPr>
          <a:xfrm>
            <a:off x="720967" y="314485"/>
            <a:ext cx="6000842" cy="6735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defTabSz="537463">
              <a:defRPr sz="3680">
                <a:solidFill>
                  <a:srgbClr val="00A6AC"/>
                </a:solidFill>
                <a:latin typeface="Helvetica"/>
                <a:ea typeface="Helvetica"/>
                <a:cs typeface="Helvetica"/>
                <a:sym typeface="Helvetica"/>
              </a:defRPr>
            </a:lvl1pPr>
          </a:lstStyle>
          <a:p>
            <a:r>
              <a:t>Color</a:t>
            </a:r>
          </a:p>
        </p:txBody>
      </p:sp>
      <p:sp>
        <p:nvSpPr>
          <p:cNvPr id="718"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84</a:t>
            </a:fld>
            <a:endParaRPr/>
          </a:p>
        </p:txBody>
      </p:sp>
    </p:spTree>
  </p:cSld>
  <p:clrMapOvr>
    <a:masterClrMapping/>
  </p:clrMapOvr>
  <p:transition spd="med"/>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What are semantically resonant colours?"/>
          <p:cNvSpPr txBox="1">
            <a:spLocks noGrp="1"/>
          </p:cNvSpPr>
          <p:nvPr>
            <p:ph type="title"/>
          </p:nvPr>
        </p:nvSpPr>
        <p:spPr>
          <a:xfrm>
            <a:off x="778103" y="452371"/>
            <a:ext cx="10464801" cy="1038623"/>
          </a:xfrm>
          <a:prstGeom prst="rect">
            <a:avLst/>
          </a:prstGeom>
        </p:spPr>
        <p:txBody>
          <a:bodyPr anchor="b"/>
          <a:lstStyle/>
          <a:p>
            <a:r>
              <a:t>What are semantically resonant colours?</a:t>
            </a:r>
          </a:p>
        </p:txBody>
      </p:sp>
      <p:sp>
        <p:nvSpPr>
          <p:cNvPr id="723" name="Color"/>
          <p:cNvSpPr txBox="1"/>
          <p:nvPr/>
        </p:nvSpPr>
        <p:spPr>
          <a:xfrm>
            <a:off x="720967" y="314485"/>
            <a:ext cx="6000842" cy="6735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defTabSz="537463">
              <a:defRPr sz="3680">
                <a:solidFill>
                  <a:srgbClr val="00A6AC"/>
                </a:solidFill>
                <a:latin typeface="Helvetica"/>
                <a:ea typeface="Helvetica"/>
                <a:cs typeface="Helvetica"/>
                <a:sym typeface="Helvetica"/>
              </a:defRPr>
            </a:lvl1pPr>
          </a:lstStyle>
          <a:p>
            <a:r>
              <a:t>Color</a:t>
            </a:r>
          </a:p>
        </p:txBody>
      </p:sp>
      <p:pic>
        <p:nvPicPr>
          <p:cNvPr id="724" name="Image" descr="Image"/>
          <p:cNvPicPr>
            <a:picLocks noChangeAspect="1"/>
          </p:cNvPicPr>
          <p:nvPr/>
        </p:nvPicPr>
        <p:blipFill>
          <a:blip r:embed="rId2"/>
          <a:stretch>
            <a:fillRect/>
          </a:stretch>
        </p:blipFill>
        <p:spPr>
          <a:xfrm>
            <a:off x="2584450" y="1987550"/>
            <a:ext cx="7835900" cy="7531100"/>
          </a:xfrm>
          <a:prstGeom prst="rect">
            <a:avLst/>
          </a:prstGeom>
          <a:ln w="12700">
            <a:miter lim="400000"/>
          </a:ln>
        </p:spPr>
      </p:pic>
      <p:sp>
        <p:nvSpPr>
          <p:cNvPr id="725"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85</a:t>
            </a:fld>
            <a:endParaRPr/>
          </a:p>
        </p:txBody>
      </p:sp>
    </p:spTree>
  </p:cSld>
  <p:clrMapOvr>
    <a:masterClrMapping/>
  </p:clrMapOvr>
  <p:transition spd="med"/>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Semantic colouring is a good idea in theory, but there are limited areas where this really works."/>
          <p:cNvSpPr txBox="1">
            <a:spLocks noGrp="1"/>
          </p:cNvSpPr>
          <p:nvPr>
            <p:ph type="title"/>
          </p:nvPr>
        </p:nvSpPr>
        <p:spPr>
          <a:xfrm>
            <a:off x="749995" y="2031653"/>
            <a:ext cx="10464801" cy="1767421"/>
          </a:xfrm>
          <a:prstGeom prst="rect">
            <a:avLst/>
          </a:prstGeom>
        </p:spPr>
        <p:txBody>
          <a:bodyPr anchor="b"/>
          <a:lstStyle>
            <a:lvl1pPr>
              <a:defRPr>
                <a:solidFill>
                  <a:srgbClr val="2C3E50"/>
                </a:solidFill>
              </a:defRPr>
            </a:lvl1pPr>
          </a:lstStyle>
          <a:p>
            <a:r>
              <a:t>Semantic colouring is a good idea in theory, but there are limited areas where this really works.</a:t>
            </a:r>
          </a:p>
        </p:txBody>
      </p:sp>
      <p:sp>
        <p:nvSpPr>
          <p:cNvPr id="728" name="But, if you are going to use colour, try to think how you can make it easier for users to decode the colour to the category without constantly having to look up a legend.…"/>
          <p:cNvSpPr txBox="1"/>
          <p:nvPr/>
        </p:nvSpPr>
        <p:spPr>
          <a:xfrm>
            <a:off x="749995" y="4488782"/>
            <a:ext cx="11125776" cy="29991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p>
            <a:pPr algn="l">
              <a:defRPr sz="3000">
                <a:solidFill>
                  <a:srgbClr val="53585F"/>
                </a:solidFill>
                <a:latin typeface="Helvetica"/>
                <a:ea typeface="Helvetica"/>
                <a:cs typeface="Helvetica"/>
                <a:sym typeface="Helvetica"/>
              </a:defRPr>
            </a:pPr>
            <a:r>
              <a:t>But, if you are going to use colour, try to think how you can make it easier for users to decode the colour to the category without constantly having to look up a legend. </a:t>
            </a:r>
          </a:p>
          <a:p>
            <a:pPr algn="l">
              <a:defRPr sz="3000">
                <a:solidFill>
                  <a:srgbClr val="53585F"/>
                </a:solidFill>
                <a:latin typeface="Helvetica"/>
                <a:ea typeface="Helvetica"/>
                <a:cs typeface="Helvetica"/>
                <a:sym typeface="Helvetica"/>
              </a:defRPr>
            </a:pPr>
            <a:r>
              <a:t>That way, the decoding time is less. </a:t>
            </a:r>
          </a:p>
          <a:p>
            <a:pPr algn="l">
              <a:defRPr sz="3000">
                <a:solidFill>
                  <a:srgbClr val="53585F"/>
                </a:solidFill>
                <a:latin typeface="Helvetica"/>
                <a:ea typeface="Helvetica"/>
                <a:cs typeface="Helvetica"/>
                <a:sym typeface="Helvetica"/>
              </a:defRPr>
            </a:pPr>
            <a:endParaRPr/>
          </a:p>
          <a:p>
            <a:pPr algn="l">
              <a:defRPr sz="3000" i="1">
                <a:solidFill>
                  <a:srgbClr val="53585F"/>
                </a:solidFill>
                <a:latin typeface="Helvetica"/>
                <a:ea typeface="Helvetica"/>
                <a:cs typeface="Helvetica"/>
                <a:sym typeface="Helvetica"/>
              </a:defRPr>
            </a:pPr>
            <a:r>
              <a:t>Saving time…reducing cognitive load.</a:t>
            </a:r>
          </a:p>
        </p:txBody>
      </p:sp>
      <p:sp>
        <p:nvSpPr>
          <p:cNvPr id="729" name="Color"/>
          <p:cNvSpPr txBox="1"/>
          <p:nvPr/>
        </p:nvSpPr>
        <p:spPr>
          <a:xfrm>
            <a:off x="720967" y="314485"/>
            <a:ext cx="6000842" cy="67359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a:bodyPr>
          <a:lstStyle>
            <a:lvl1pPr algn="l" defTabSz="537463">
              <a:defRPr sz="3680">
                <a:solidFill>
                  <a:srgbClr val="00A6AC"/>
                </a:solidFill>
                <a:latin typeface="Helvetica"/>
                <a:ea typeface="Helvetica"/>
                <a:cs typeface="Helvetica"/>
                <a:sym typeface="Helvetica"/>
              </a:defRPr>
            </a:lvl1pPr>
          </a:lstStyle>
          <a:p>
            <a:r>
              <a:t>Color</a:t>
            </a:r>
          </a:p>
        </p:txBody>
      </p:sp>
      <p:sp>
        <p:nvSpPr>
          <p:cNvPr id="730" name="Slide Number"/>
          <p:cNvSpPr txBox="1">
            <a:spLocks noGrp="1"/>
          </p:cNvSpPr>
          <p:nvPr>
            <p:ph type="sldNum" sz="quarter" idx="4294967295"/>
          </p:nvPr>
        </p:nvSpPr>
        <p:spPr>
          <a:xfrm>
            <a:off x="12336468" y="9222584"/>
            <a:ext cx="368504" cy="381001"/>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lvl1pPr>
              <a:defRPr>
                <a:solidFill>
                  <a:srgbClr val="000000"/>
                </a:solidFill>
                <a:latin typeface="+mn-lt"/>
                <a:ea typeface="+mn-ea"/>
                <a:cs typeface="+mn-cs"/>
                <a:sym typeface="Helvetica Light"/>
              </a:defRPr>
            </a:lvl1pPr>
          </a:lstStyle>
          <a:p>
            <a:fld id="{86CB4B4D-7CA3-9044-876B-883B54F8677D}" type="slidenum">
              <a:t>86</a:t>
            </a:fld>
            <a:endParaRP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Information Visualization"/>
          <p:cNvSpPr txBox="1"/>
          <p:nvPr/>
        </p:nvSpPr>
        <p:spPr>
          <a:xfrm>
            <a:off x="1077004" y="6680384"/>
            <a:ext cx="3982146"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800">
                <a:latin typeface="Helvetica"/>
                <a:ea typeface="Helvetica"/>
                <a:cs typeface="Helvetica"/>
                <a:sym typeface="Helvetica"/>
              </a:defRPr>
            </a:lvl1pPr>
          </a:lstStyle>
          <a:p>
            <a:r>
              <a:t>Information Visualization</a:t>
            </a:r>
          </a:p>
        </p:txBody>
      </p:sp>
      <p:sp>
        <p:nvSpPr>
          <p:cNvPr id="180" name="Scientific Visualization"/>
          <p:cNvSpPr txBox="1"/>
          <p:nvPr/>
        </p:nvSpPr>
        <p:spPr>
          <a:xfrm>
            <a:off x="7137016" y="6680384"/>
            <a:ext cx="3626198" cy="5334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800">
                <a:latin typeface="Helvetica"/>
                <a:ea typeface="Helvetica"/>
                <a:cs typeface="Helvetica"/>
                <a:sym typeface="Helvetica"/>
              </a:defRPr>
            </a:lvl1pPr>
          </a:lstStyle>
          <a:p>
            <a:r>
              <a:t>Scientific Visualization</a:t>
            </a:r>
          </a:p>
        </p:txBody>
      </p:sp>
      <p:sp>
        <p:nvSpPr>
          <p:cNvPr id="181" name="Position is given.…"/>
          <p:cNvSpPr txBox="1"/>
          <p:nvPr/>
        </p:nvSpPr>
        <p:spPr>
          <a:xfrm>
            <a:off x="6891470" y="7255551"/>
            <a:ext cx="4985011" cy="81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300">
                <a:solidFill>
                  <a:srgbClr val="53585F"/>
                </a:solidFill>
                <a:latin typeface="Helvetica"/>
                <a:ea typeface="Helvetica"/>
                <a:cs typeface="Helvetica"/>
                <a:sym typeface="Helvetica"/>
              </a:defRPr>
            </a:pPr>
            <a:r>
              <a:t>Position is given.</a:t>
            </a:r>
          </a:p>
          <a:p>
            <a:pPr algn="l">
              <a:defRPr sz="2300">
                <a:solidFill>
                  <a:srgbClr val="53585F"/>
                </a:solidFill>
                <a:latin typeface="Helvetica"/>
                <a:ea typeface="Helvetica"/>
                <a:cs typeface="Helvetica"/>
                <a:sym typeface="Helvetica"/>
              </a:defRPr>
            </a:pPr>
            <a:r>
              <a:t>e.g. detector or medical visualizations</a:t>
            </a:r>
          </a:p>
        </p:txBody>
      </p:sp>
      <p:sp>
        <p:nvSpPr>
          <p:cNvPr id="182" name="Position is derived.…"/>
          <p:cNvSpPr txBox="1"/>
          <p:nvPr/>
        </p:nvSpPr>
        <p:spPr>
          <a:xfrm>
            <a:off x="774380" y="7255551"/>
            <a:ext cx="2565916" cy="8128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300">
                <a:solidFill>
                  <a:srgbClr val="53585F"/>
                </a:solidFill>
                <a:latin typeface="Helvetica"/>
                <a:ea typeface="Helvetica"/>
                <a:cs typeface="Helvetica"/>
                <a:sym typeface="Helvetica"/>
              </a:defRPr>
            </a:pPr>
            <a:r>
              <a:t>Position is derived.</a:t>
            </a:r>
          </a:p>
          <a:p>
            <a:pPr algn="l">
              <a:defRPr sz="2300">
                <a:solidFill>
                  <a:srgbClr val="53585F"/>
                </a:solidFill>
                <a:latin typeface="Helvetica"/>
                <a:ea typeface="Helvetica"/>
                <a:cs typeface="Helvetica"/>
                <a:sym typeface="Helvetica"/>
              </a:defRPr>
            </a:pPr>
            <a:r>
              <a:t>Incl. GeoVis</a:t>
            </a:r>
          </a:p>
        </p:txBody>
      </p:sp>
      <p:pic>
        <p:nvPicPr>
          <p:cNvPr id="183" name="Image" descr="Image"/>
          <p:cNvPicPr>
            <a:picLocks noChangeAspect="1"/>
          </p:cNvPicPr>
          <p:nvPr/>
        </p:nvPicPr>
        <p:blipFill>
          <a:blip r:embed="rId2"/>
          <a:stretch>
            <a:fillRect/>
          </a:stretch>
        </p:blipFill>
        <p:spPr>
          <a:xfrm>
            <a:off x="424878" y="1498942"/>
            <a:ext cx="5137862" cy="4810102"/>
          </a:xfrm>
          <a:prstGeom prst="rect">
            <a:avLst/>
          </a:prstGeom>
          <a:ln w="12700">
            <a:miter lim="400000"/>
          </a:ln>
        </p:spPr>
      </p:pic>
      <p:sp>
        <p:nvSpPr>
          <p:cNvPr id="184" name="We decide what is on the X…"/>
          <p:cNvSpPr txBox="1"/>
          <p:nvPr/>
        </p:nvSpPr>
        <p:spPr>
          <a:xfrm>
            <a:off x="774380" y="8202651"/>
            <a:ext cx="4523186" cy="1054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100">
                <a:solidFill>
                  <a:srgbClr val="53585F"/>
                </a:solidFill>
                <a:latin typeface="Helvetica"/>
                <a:ea typeface="Helvetica"/>
                <a:cs typeface="Helvetica"/>
                <a:sym typeface="Helvetica"/>
              </a:defRPr>
            </a:pPr>
            <a:r>
              <a:t>We decide what is on the X </a:t>
            </a:r>
          </a:p>
          <a:p>
            <a:pPr algn="l">
              <a:defRPr sz="2100">
                <a:solidFill>
                  <a:srgbClr val="53585F"/>
                </a:solidFill>
                <a:latin typeface="Helvetica"/>
                <a:ea typeface="Helvetica"/>
                <a:cs typeface="Helvetica"/>
                <a:sym typeface="Helvetica"/>
              </a:defRPr>
            </a:pPr>
            <a:r>
              <a:t>and Y axis, and what we do changes </a:t>
            </a:r>
          </a:p>
          <a:p>
            <a:pPr algn="l">
              <a:defRPr sz="2100">
                <a:solidFill>
                  <a:srgbClr val="53585F"/>
                </a:solidFill>
                <a:latin typeface="Helvetica"/>
                <a:ea typeface="Helvetica"/>
                <a:cs typeface="Helvetica"/>
                <a:sym typeface="Helvetica"/>
              </a:defRPr>
            </a:pPr>
            <a:r>
              <a:t>the information we extract.</a:t>
            </a:r>
          </a:p>
        </p:txBody>
      </p:sp>
      <p:sp>
        <p:nvSpPr>
          <p:cNvPr id="185" name="We have the X, Y, and Z coordinates…"/>
          <p:cNvSpPr txBox="1"/>
          <p:nvPr/>
        </p:nvSpPr>
        <p:spPr>
          <a:xfrm>
            <a:off x="6891470" y="8202651"/>
            <a:ext cx="4720085" cy="13716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lgn="l">
              <a:defRPr sz="2100">
                <a:solidFill>
                  <a:srgbClr val="53585F"/>
                </a:solidFill>
                <a:latin typeface="Helvetica"/>
                <a:ea typeface="Helvetica"/>
                <a:cs typeface="Helvetica"/>
                <a:sym typeface="Helvetica"/>
              </a:defRPr>
            </a:pPr>
            <a:r>
              <a:t>We have the X, Y, and Z coordinates</a:t>
            </a:r>
          </a:p>
          <a:p>
            <a:pPr algn="l">
              <a:defRPr sz="2100">
                <a:solidFill>
                  <a:srgbClr val="53585F"/>
                </a:solidFill>
                <a:latin typeface="Helvetica"/>
                <a:ea typeface="Helvetica"/>
                <a:cs typeface="Helvetica"/>
                <a:sym typeface="Helvetica"/>
              </a:defRPr>
            </a:pPr>
            <a:r>
              <a:t>of a cell in ATLAS, we show the energy</a:t>
            </a:r>
          </a:p>
          <a:p>
            <a:pPr algn="l">
              <a:defRPr sz="2100">
                <a:solidFill>
                  <a:srgbClr val="53585F"/>
                </a:solidFill>
                <a:latin typeface="Helvetica"/>
                <a:ea typeface="Helvetica"/>
                <a:cs typeface="Helvetica"/>
                <a:sym typeface="Helvetica"/>
              </a:defRPr>
            </a:pPr>
            <a:r>
              <a:t>deposit left here. We don’t choose, </a:t>
            </a:r>
          </a:p>
          <a:p>
            <a:pPr algn="l">
              <a:defRPr sz="2100">
                <a:solidFill>
                  <a:srgbClr val="53585F"/>
                </a:solidFill>
                <a:latin typeface="Helvetica"/>
                <a:ea typeface="Helvetica"/>
                <a:cs typeface="Helvetica"/>
                <a:sym typeface="Helvetica"/>
              </a:defRPr>
            </a:pPr>
            <a:r>
              <a:t>the data tells us.</a:t>
            </a:r>
          </a:p>
        </p:txBody>
      </p:sp>
      <p:pic>
        <p:nvPicPr>
          <p:cNvPr id="186" name="Image" descr="Image"/>
          <p:cNvPicPr>
            <a:picLocks noChangeAspect="1"/>
          </p:cNvPicPr>
          <p:nvPr/>
        </p:nvPicPr>
        <p:blipFill>
          <a:blip r:embed="rId3"/>
          <a:srcRect b="23656"/>
          <a:stretch>
            <a:fillRect/>
          </a:stretch>
        </p:blipFill>
        <p:spPr>
          <a:xfrm>
            <a:off x="6541782" y="643072"/>
            <a:ext cx="5837075" cy="5282461"/>
          </a:xfrm>
          <a:prstGeom prst="rect">
            <a:avLst/>
          </a:prstGeom>
          <a:ln w="12700">
            <a:miter lim="400000"/>
          </a:ln>
        </p:spPr>
      </p:pic>
      <p:sp>
        <p:nvSpPr>
          <p:cNvPr id="187" name="Square"/>
          <p:cNvSpPr/>
          <p:nvPr/>
        </p:nvSpPr>
        <p:spPr>
          <a:xfrm>
            <a:off x="6457361" y="458352"/>
            <a:ext cx="1270001" cy="1270001"/>
          </a:xfrm>
          <a:prstGeom prst="rect">
            <a:avLst/>
          </a:prstGeom>
          <a:solidFill>
            <a:srgbClr val="FFFFFF"/>
          </a:solidFill>
          <a:ln w="12700">
            <a:miter lim="400000"/>
          </a:ln>
        </p:spPr>
        <p:txBody>
          <a:bodyPr lIns="50800" tIns="50800" rIns="50800" bIns="50800" anchor="ctr"/>
          <a:lstStyle/>
          <a:p>
            <a:pPr>
              <a:defRPr sz="2400">
                <a:solidFill>
                  <a:srgbClr val="FFFFFF"/>
                </a:solidFill>
              </a:defRPr>
            </a:pPr>
            <a:endParaRPr/>
          </a:p>
        </p:txBody>
      </p:sp>
      <p:sp>
        <p:nvSpPr>
          <p:cNvPr id="188" name="The branches of data visualization"/>
          <p:cNvSpPr txBox="1">
            <a:spLocks noGrp="1"/>
          </p:cNvSpPr>
          <p:nvPr>
            <p:ph type="title"/>
          </p:nvPr>
        </p:nvSpPr>
        <p:spPr>
          <a:xfrm>
            <a:off x="768157" y="773628"/>
            <a:ext cx="13616469" cy="1054101"/>
          </a:xfrm>
          <a:prstGeom prst="rect">
            <a:avLst/>
          </a:prstGeom>
        </p:spPr>
        <p:txBody>
          <a:bodyPr lIns="38100" tIns="38100" rIns="38100" bIns="38100">
            <a:noAutofit/>
          </a:bodyPr>
          <a:lstStyle>
            <a:lvl1pPr algn="l" defTabSz="1219200">
              <a:defRPr sz="2700">
                <a:solidFill>
                  <a:srgbClr val="A6AAA9"/>
                </a:solidFill>
                <a:uFill>
                  <a:solidFill>
                    <a:srgbClr val="011993"/>
                  </a:solidFill>
                </a:uFill>
                <a:latin typeface="Helvetica"/>
                <a:ea typeface="Helvetica"/>
                <a:cs typeface="Helvetica"/>
                <a:sym typeface="Helvetica"/>
              </a:defRPr>
            </a:lvl1pPr>
          </a:lstStyle>
          <a:p>
            <a:r>
              <a:t>The branches of data visualization</a:t>
            </a:r>
          </a:p>
        </p:txBody>
      </p:sp>
      <p:sp>
        <p:nvSpPr>
          <p:cNvPr id="189" name="What are we visualising?"/>
          <p:cNvSpPr txBox="1"/>
          <p:nvPr/>
        </p:nvSpPr>
        <p:spPr>
          <a:xfrm>
            <a:off x="725583" y="240228"/>
            <a:ext cx="13701617" cy="10541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38100" tIns="38100" rIns="38100" bIns="38100" anchor="ctr"/>
          <a:lstStyle>
            <a:lvl1pPr algn="l" defTabSz="1219200">
              <a:defRPr sz="4000">
                <a:solidFill>
                  <a:srgbClr val="D25627"/>
                </a:solidFill>
                <a:uFill>
                  <a:solidFill>
                    <a:srgbClr val="011993"/>
                  </a:solidFill>
                </a:uFill>
                <a:latin typeface="Helvetica"/>
                <a:ea typeface="Helvetica"/>
                <a:cs typeface="Helvetica"/>
                <a:sym typeface="Helvetica"/>
              </a:defRPr>
            </a:lvl1pPr>
          </a:lstStyle>
          <a:p>
            <a:r>
              <a:t>What are we visualising?</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3594</Words>
  <Application>Microsoft Office PowerPoint</Application>
  <PresentationFormat>Custom</PresentationFormat>
  <Paragraphs>488</Paragraphs>
  <Slides>86</Slides>
  <Notes>2</Notes>
  <HiddenSlides>3</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86</vt:i4>
      </vt:variant>
    </vt:vector>
  </HeadingPairs>
  <TitlesOfParts>
    <vt:vector size="95" baseType="lpstr">
      <vt:lpstr>Arial</vt:lpstr>
      <vt:lpstr>Courier</vt:lpstr>
      <vt:lpstr>Courier New</vt:lpstr>
      <vt:lpstr>Helvetica</vt:lpstr>
      <vt:lpstr>Helvetica Light</vt:lpstr>
      <vt:lpstr>Helvetica Neue</vt:lpstr>
      <vt:lpstr>Roboto Regular</vt:lpstr>
      <vt:lpstr>Tahoma</vt:lpstr>
      <vt:lpstr>White</vt:lpstr>
      <vt:lpstr>PowerPoint Presentation</vt:lpstr>
      <vt:lpstr>PowerPoint Presentation</vt:lpstr>
      <vt:lpstr>Visualization</vt:lpstr>
      <vt:lpstr>Visualization</vt:lpstr>
      <vt:lpstr>PowerPoint Presentation</vt:lpstr>
      <vt:lpstr>PowerPoint Presentation</vt:lpstr>
      <vt:lpstr>What are we visualising?</vt:lpstr>
      <vt:lpstr>What are we visualising?</vt:lpstr>
      <vt:lpstr>The branches of data visualization</vt:lpstr>
      <vt:lpstr>PowerPoint Presentation</vt:lpstr>
      <vt:lpstr>Why are we visualising?</vt:lpstr>
      <vt:lpstr>Why are we visualising?</vt:lpstr>
      <vt:lpstr>Why are we visualising?</vt:lpstr>
      <vt:lpstr>Why are we visualising?</vt:lpstr>
      <vt:lpstr>Why are we visualising?</vt:lpstr>
      <vt:lpstr>Why are we visualising?</vt:lpstr>
      <vt:lpstr>Why are we visualising?</vt:lpstr>
      <vt:lpstr>Why are we visualising?</vt:lpstr>
      <vt:lpstr>PowerPoint Presentation</vt:lpstr>
      <vt:lpstr>Why are we visualising?</vt:lpstr>
      <vt:lpstr>PowerPoint Presentation</vt:lpstr>
      <vt:lpstr>How can you encode information optimally?</vt:lpstr>
      <vt:lpstr>If we don’t follow grammatical rules or spell correctly, the meaning of text can be lost.          The same applies for visualisations. We can compose visualisations using a vocabulary (shapes, colour, texture,…), and a grammar. If we learn these, we can do better when it comes to communicating visually.</vt:lpstr>
      <vt:lpstr>How can you encode information optimally?</vt:lpstr>
      <vt:lpstr>Graphs are like jokes.  If you have to explain them, they didn’t work.</vt:lpstr>
      <vt:lpstr>PowerPoint Presentation</vt:lpstr>
      <vt:lpstr>And that’s just a really simple low dimensional example</vt:lpstr>
      <vt:lpstr>Our perception system does not behave linearly.</vt:lpstr>
      <vt:lpstr>We have to be careful when mapping data  to the visual world</vt:lpstr>
      <vt:lpstr>PowerPoint Presentation</vt:lpstr>
      <vt:lpstr>PowerPoint Presentation</vt:lpstr>
      <vt:lpstr>PowerPoint Presentation</vt:lpstr>
      <vt:lpstr>PowerPoint Presentation</vt:lpstr>
      <vt:lpstr>Things aren’t so bad :)</vt:lpstr>
      <vt:lpstr>PowerPoint Presentation</vt:lpstr>
      <vt:lpstr>PowerPoint Presentation</vt:lpstr>
      <vt:lpstr>PowerPoint Presentation</vt:lpstr>
      <vt:lpstr>We have to be careful when mapping  data to the visual world</vt:lpstr>
      <vt:lpstr>Natural Mappings</vt:lpstr>
      <vt:lpstr>PowerPoint Presentation</vt:lpstr>
      <vt:lpstr>PowerPoint Presentation</vt:lpstr>
      <vt:lpstr>We have to be careful when mapping  data to the visual world</vt:lpstr>
      <vt:lpstr>The pop-out effect</vt:lpstr>
      <vt:lpstr>PowerPoint Presentation</vt:lpstr>
      <vt:lpstr>The pop-out effect</vt:lpstr>
      <vt:lpstr>The pop-out effect</vt:lpstr>
      <vt:lpstr>PowerPoint Presentation</vt:lpstr>
      <vt:lpstr>Relative Comparison</vt:lpstr>
      <vt:lpstr>Relative Comparison</vt:lpstr>
      <vt:lpstr>Relative Comparison</vt:lpstr>
      <vt:lpstr>PowerPoint Presentation</vt:lpstr>
      <vt:lpstr>Relative Comparison</vt:lpstr>
      <vt:lpstr>Relative Comparison</vt:lpstr>
      <vt:lpstr>Relative Comparison</vt:lpstr>
      <vt:lpstr>PowerPoint Presentation</vt:lpstr>
      <vt:lpstr>PowerPoint Presentation</vt:lpstr>
      <vt:lpstr>Relative Comparison</vt:lpstr>
      <vt:lpstr>PowerPoint Presentation</vt:lpstr>
      <vt:lpstr>PowerPoint Presentation</vt:lpstr>
      <vt:lpstr>Gestalt Laws</vt:lpstr>
      <vt:lpstr>Integral/Separable Dimensions</vt:lpstr>
      <vt:lpstr>Integral/Separable Dimensions</vt:lpstr>
      <vt:lpstr>We have to be careful when mapping  data to the visual world</vt:lpstr>
      <vt:lpstr>2D always wins…</vt:lpstr>
      <vt:lpstr>2D always wins…</vt:lpstr>
      <vt:lpstr>2D always wins…</vt:lpstr>
      <vt:lpstr>2D always wins…</vt:lpstr>
      <vt:lpstr>2D always wins…</vt:lpstr>
      <vt:lpstr>We have to be careful when mapping  data to the visual world</vt:lpstr>
      <vt:lpstr>Colour</vt:lpstr>
      <vt:lpstr>Colour</vt:lpstr>
      <vt:lpstr>Colour</vt:lpstr>
      <vt:lpstr>Colour</vt:lpstr>
      <vt:lpstr>Colour</vt:lpstr>
      <vt:lpstr>Is there a colour palette for scientific visualisation that works?</vt:lpstr>
      <vt:lpstr>Colour</vt:lpstr>
      <vt:lpstr>Colour</vt:lpstr>
      <vt:lpstr>Colour</vt:lpstr>
      <vt:lpstr>Color</vt:lpstr>
      <vt:lpstr>Color</vt:lpstr>
      <vt:lpstr>PowerPoint Presentation</vt:lpstr>
      <vt:lpstr>PowerPoint Presentation</vt:lpstr>
      <vt:lpstr>Semantic relevance</vt:lpstr>
      <vt:lpstr>What are semantically resonant colours?</vt:lpstr>
      <vt:lpstr>What are semantically resonant colours?</vt:lpstr>
      <vt:lpstr>Semantic colouring is a good idea in theory, but there are limited areas where this really works.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Joelma Tolomeo</dc:creator>
  <cp:lastModifiedBy>Joelma Tolomeo</cp:lastModifiedBy>
  <cp:revision>1</cp:revision>
  <dcterms:modified xsi:type="dcterms:W3CDTF">2022-08-19T18:25:39Z</dcterms:modified>
</cp:coreProperties>
</file>