
<file path=[Content_Types].xml><?xml version="1.0" encoding="utf-8"?>
<Types xmlns="http://schemas.openxmlformats.org/package/2006/content-types">
  <Default Extension="jpeg" ContentType="image/jpeg"/>
  <Default Extension="jpg" ContentType="image/pn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30" r:id="rId1"/>
  </p:sldMasterIdLst>
  <p:notesMasterIdLst>
    <p:notesMasterId r:id="rId14"/>
  </p:notesMasterIdLst>
  <p:handoutMasterIdLst>
    <p:handoutMasterId r:id="rId15"/>
  </p:handoutMasterIdLst>
  <p:sldIdLst>
    <p:sldId id="1094" r:id="rId2"/>
    <p:sldId id="1095" r:id="rId3"/>
    <p:sldId id="1093" r:id="rId4"/>
    <p:sldId id="1100" r:id="rId5"/>
    <p:sldId id="1098" r:id="rId6"/>
    <p:sldId id="1089" r:id="rId7"/>
    <p:sldId id="1096" r:id="rId8"/>
    <p:sldId id="1097" r:id="rId9"/>
    <p:sldId id="1102" r:id="rId10"/>
    <p:sldId id="1090" r:id="rId11"/>
    <p:sldId id="1092" r:id="rId12"/>
    <p:sldId id="1091" r:id="rId13"/>
  </p:sldIdLst>
  <p:sldSz cx="12192000" cy="6858000"/>
  <p:notesSz cx="7315200" cy="9601200"/>
  <p:defaultTextStyle>
    <a:defPPr>
      <a:defRPr lang="en-US"/>
    </a:defPPr>
    <a:lvl1pPr marL="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2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4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6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48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60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72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84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structions (Delete After)" id="{27CA633A-42C3-9B40-91FF-2171A1EEFB35}">
          <p14:sldIdLst>
            <p14:sldId id="1094"/>
            <p14:sldId id="1095"/>
            <p14:sldId id="1093"/>
            <p14:sldId id="1100"/>
            <p14:sldId id="1098"/>
            <p14:sldId id="1089"/>
            <p14:sldId id="1096"/>
            <p14:sldId id="1097"/>
            <p14:sldId id="1102"/>
            <p14:sldId id="1090"/>
            <p14:sldId id="1092"/>
            <p14:sldId id="109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77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1C23"/>
    <a:srgbClr val="FF8596"/>
    <a:srgbClr val="94EF01"/>
    <a:srgbClr val="EF01EF"/>
    <a:srgbClr val="C9C2CE"/>
    <a:srgbClr val="E7E7E7"/>
    <a:srgbClr val="A21820"/>
    <a:srgbClr val="171C2D"/>
    <a:srgbClr val="F5811F"/>
    <a:srgbClr val="045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82" autoAdjust="0"/>
    <p:restoredTop sz="86900" autoAdjust="0"/>
  </p:normalViewPr>
  <p:slideViewPr>
    <p:cSldViewPr showGuides="1">
      <p:cViewPr varScale="1">
        <p:scale>
          <a:sx n="123" d="100"/>
          <a:sy n="123" d="100"/>
        </p:scale>
        <p:origin x="976" y="184"/>
      </p:cViewPr>
      <p:guideLst>
        <p:guide orient="horz" pos="2160"/>
        <p:guide pos="3840"/>
        <p:guide orient="horz" pos="1776"/>
      </p:guideLst>
    </p:cSldViewPr>
  </p:slideViewPr>
  <p:outlineViewPr>
    <p:cViewPr>
      <p:scale>
        <a:sx n="33" d="100"/>
        <a:sy n="33" d="100"/>
      </p:scale>
      <p:origin x="0" y="-3379"/>
    </p:cViewPr>
  </p:outlineViewPr>
  <p:notesTextViewPr>
    <p:cViewPr>
      <p:scale>
        <a:sx n="105" d="100"/>
        <a:sy n="105" d="100"/>
      </p:scale>
      <p:origin x="0" y="0"/>
    </p:cViewPr>
  </p:notesTextViewPr>
  <p:sorterViewPr>
    <p:cViewPr varScale="1">
      <p:scale>
        <a:sx n="1" d="1"/>
        <a:sy n="1" d="1"/>
      </p:scale>
      <p:origin x="0" y="-778"/>
    </p:cViewPr>
  </p:sorterViewPr>
  <p:notesViewPr>
    <p:cSldViewPr>
      <p:cViewPr>
        <p:scale>
          <a:sx n="66" d="100"/>
          <a:sy n="66" d="100"/>
        </p:scale>
        <p:origin x="3134" y="4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279EEC3C-A001-4107-B54E-3DA93EFF18E7}" type="datetimeFigureOut">
              <a:rPr lang="en-US" smtClean="0"/>
              <a:t>3/4/22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F9C473-A00E-481E-A6E8-16CFC626F81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AF16447F-F8B4-4CE6-9C1A-CBB460477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677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96E16B4-3FB2-4CDC-BEBF-CD70C72EF480}" type="datetimeFigureOut">
              <a:rPr lang="en-US" smtClean="0"/>
              <a:pPr/>
              <a:t>3/4/22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87947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9D42829-8409-4711-B36D-25AE5703B8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622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12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24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36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48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560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2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4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D42829-8409-4711-B36D-25AE5703B86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9501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D42829-8409-4711-B36D-25AE5703B86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2146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D42829-8409-4711-B36D-25AE5703B86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812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EAD77-0876-4647-97DC-D93085BB1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121" y="304800"/>
            <a:ext cx="11033760" cy="9753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0F2BAF-0E03-9146-9CEF-EF57A70481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1" y="0"/>
            <a:ext cx="12192000" cy="853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4004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EAD77-0876-4647-97DC-D93085BB1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121" y="304800"/>
            <a:ext cx="11033760" cy="9753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0F2BAF-0E03-9146-9CEF-EF57A70481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3A824BE7-9859-7240-83D5-846AECA235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9121" y="1470401"/>
            <a:ext cx="11033760" cy="46329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34962" indent="-234962">
              <a:buSzPct val="80000"/>
              <a:buFont typeface="Webdings" panose="05030102010509060703" pitchFamily="18" charset="2"/>
              <a:buChar char=""/>
              <a:defRPr lang="en-US" dirty="0" smtClean="0"/>
            </a:lvl1pPr>
            <a:lvl2pPr marL="452989" indent="-220144">
              <a:buSzPct val="80000"/>
              <a:buFont typeface="Wingdings 3" panose="05040102010807070707" pitchFamily="18" charset="2"/>
              <a:buChar char=""/>
              <a:defRPr sz="2000"/>
            </a:lvl2pPr>
            <a:lvl3pPr marL="685835" indent="-232845">
              <a:buSzPct val="80000"/>
              <a:buFont typeface="Wingdings 3" panose="05040102010807070707" pitchFamily="18" charset="2"/>
              <a:buChar char="¬"/>
              <a:defRPr sz="1600"/>
            </a:lvl3pPr>
            <a:lvl4pPr marL="916563" indent="-230729">
              <a:buSzPct val="80000"/>
              <a:buFont typeface="Wingdings 3" panose="05040102010807070707" pitchFamily="18" charset="2"/>
              <a:buChar char="¬"/>
              <a:defRPr/>
            </a:lvl4pPr>
            <a:lvl5pPr marL="1138824" indent="-222262">
              <a:buSzPct val="80000"/>
              <a:buFont typeface="Wingdings 3" panose="05040102010807070707" pitchFamily="18" charset="2"/>
              <a:buChar char="¬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1" y="0"/>
            <a:ext cx="12192000" cy="853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839187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121" y="304800"/>
            <a:ext cx="11033760" cy="9753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9120" y="1463041"/>
            <a:ext cx="5364480" cy="463296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8401" y="1463041"/>
            <a:ext cx="5364480" cy="463296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1A8B06E9-672B-49AA-8789-D576D56808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86646" y="6363709"/>
            <a:ext cx="97536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0" indent="0" algn="l">
              <a:buFont typeface="Arial" panose="020B0604020202020204" pitchFamily="34" charset="0"/>
              <a:buNone/>
              <a:defRPr sz="1133" b="1">
                <a:solidFill>
                  <a:schemeClr val="tx1"/>
                </a:solidFill>
              </a:defRPr>
            </a:lvl1pPr>
          </a:lstStyle>
          <a:p>
            <a:fld id="{626C978B-826E-438C-909A-E9C381D3FF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1" y="0"/>
            <a:ext cx="12192000" cy="853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22307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9121" y="234696"/>
            <a:ext cx="11033760" cy="97536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586646" y="6363709"/>
            <a:ext cx="97536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0" indent="0" algn="l">
              <a:buFont typeface="Arial" panose="020B0604020202020204" pitchFamily="34" charset="0"/>
              <a:buNone/>
              <a:defRPr sz="1133" b="1">
                <a:solidFill>
                  <a:schemeClr val="tx1"/>
                </a:solidFill>
              </a:defRPr>
            </a:lvl1pPr>
          </a:lstStyle>
          <a:p>
            <a:fld id="{626C978B-826E-438C-909A-E9C381D3FF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9121" y="1470401"/>
            <a:ext cx="11033760" cy="46329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898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73" r:id="rId2"/>
    <p:sldLayoutId id="2147483938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45" rtl="0" eaLnBrk="1" latinLnBrk="0" hangingPunct="1">
        <a:lnSpc>
          <a:spcPct val="90000"/>
        </a:lnSpc>
        <a:spcBef>
          <a:spcPct val="0"/>
        </a:spcBef>
        <a:buNone/>
        <a:defRPr lang="en-US" sz="3200" b="1" i="0" kern="1200" dirty="0" smtClean="0">
          <a:solidFill>
            <a:schemeClr val="tx1"/>
          </a:solidFill>
          <a:latin typeface="Arial" charset="0"/>
          <a:ea typeface="+mj-ea"/>
          <a:cs typeface="Arial" charset="0"/>
        </a:defRPr>
      </a:lvl1pPr>
    </p:titleStyle>
    <p:bodyStyle>
      <a:lvl1pPr marL="234962" indent="-234962" algn="l" defTabSz="1219261" rtl="0" eaLnBrk="1" latinLnBrk="0" hangingPunct="1">
        <a:lnSpc>
          <a:spcPct val="100000"/>
        </a:lnSpc>
        <a:spcBef>
          <a:spcPts val="1600"/>
        </a:spcBef>
        <a:buClr>
          <a:schemeClr val="accent1"/>
        </a:buClr>
        <a:buSzPct val="80000"/>
        <a:buFont typeface="Webdings" panose="05030102010509060703" pitchFamily="18" charset="2"/>
        <a:buChar char="4"/>
        <a:defRPr lang="en-US" sz="2400" b="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52989" indent="-220144" algn="l" defTabSz="914445" rtl="0" eaLnBrk="1" latinLnBrk="0" hangingPunct="1">
        <a:lnSpc>
          <a:spcPct val="95000"/>
        </a:lnSpc>
        <a:spcBef>
          <a:spcPts val="600"/>
        </a:spcBef>
        <a:buClr>
          <a:schemeClr val="accent1"/>
        </a:buClr>
        <a:buSzPct val="80000"/>
        <a:buFont typeface="Wingdings 3" panose="05040102010807070707" pitchFamily="18" charset="2"/>
        <a:buChar char="¬"/>
        <a:defRPr lang="en-US" sz="20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85835" indent="-232845" algn="l" defTabSz="914445" rtl="0" eaLnBrk="1" latinLnBrk="0" hangingPunct="1">
        <a:lnSpc>
          <a:spcPct val="95000"/>
        </a:lnSpc>
        <a:spcBef>
          <a:spcPts val="833"/>
        </a:spcBef>
        <a:buClr>
          <a:schemeClr val="tx1"/>
        </a:buClr>
        <a:buSzPct val="80000"/>
        <a:buFont typeface="Wingdings 3" panose="05040102010807070707" pitchFamily="18" charset="2"/>
        <a:buChar char="¬"/>
        <a:defRPr lang="en-US" sz="16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16563" indent="-230729" algn="l" defTabSz="914445" rtl="0" eaLnBrk="1" latinLnBrk="0" hangingPunct="1">
        <a:lnSpc>
          <a:spcPct val="95000"/>
        </a:lnSpc>
        <a:spcBef>
          <a:spcPts val="833"/>
        </a:spcBef>
        <a:buClr>
          <a:schemeClr val="tx1"/>
        </a:buClr>
        <a:buSzPct val="80000"/>
        <a:buFont typeface="Wingdings 3" panose="05040102010807070707" pitchFamily="18" charset="2"/>
        <a:buChar char="¬"/>
        <a:defRPr lang="en-US" sz="16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138824" indent="-222262" algn="l" defTabSz="914445" rtl="0" eaLnBrk="1" latinLnBrk="0" hangingPunct="1">
        <a:lnSpc>
          <a:spcPct val="95000"/>
        </a:lnSpc>
        <a:spcBef>
          <a:spcPts val="833"/>
        </a:spcBef>
        <a:buClr>
          <a:schemeClr val="tx1"/>
        </a:buClr>
        <a:buSzPct val="80000"/>
        <a:buFont typeface="Wingdings 3" panose="05040102010807070707" pitchFamily="18" charset="2"/>
        <a:buChar char="¬"/>
        <a:tabLst/>
        <a:defRPr lang="en-US" sz="1600" kern="1200" dirty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725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948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171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394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23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45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68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92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115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337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560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783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4176" userDrawn="1">
          <p15:clr>
            <a:srgbClr val="F26B43"/>
          </p15:clr>
        </p15:guide>
        <p15:guide id="4" pos="448" userDrawn="1">
          <p15:clr>
            <a:srgbClr val="F26B43"/>
          </p15:clr>
        </p15:guide>
        <p15:guide id="5" pos="7232" userDrawn="1">
          <p15:clr>
            <a:srgbClr val="F26B43"/>
          </p15:clr>
        </p15:guide>
        <p15:guide id="6" orient="horz" pos="208" userDrawn="1">
          <p15:clr>
            <a:srgbClr val="F26B43"/>
          </p15:clr>
        </p15:guide>
        <p15:guide id="7" orient="horz" pos="97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124E7-C2A2-F748-84D6-7891CF3C62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121" y="304799"/>
            <a:ext cx="11033760" cy="1165601"/>
          </a:xfrm>
        </p:spPr>
        <p:txBody>
          <a:bodyPr/>
          <a:lstStyle/>
          <a:p>
            <a:r>
              <a:rPr lang="en-US" dirty="0" err="1"/>
              <a:t>PyLog</a:t>
            </a:r>
            <a:r>
              <a:rPr lang="en-US" dirty="0"/>
              <a:t>: An Algorithm-Centric Python-Based FPGA Programming and Synthesis Flow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5354E7A-BCF4-D140-84E0-B58B571530B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F623C6-9569-F04F-963A-3F100700D2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4119" y="2103234"/>
            <a:ext cx="5897881" cy="4632960"/>
          </a:xfrm>
        </p:spPr>
        <p:txBody>
          <a:bodyPr/>
          <a:lstStyle/>
          <a:p>
            <a:r>
              <a:rPr lang="en-US" sz="2800" dirty="0"/>
              <a:t>Our Team: </a:t>
            </a:r>
          </a:p>
          <a:p>
            <a:r>
              <a:rPr lang="en-US" sz="2800" dirty="0"/>
              <a:t>Sitao Huang </a:t>
            </a:r>
          </a:p>
          <a:p>
            <a:r>
              <a:rPr lang="en-US" sz="2800" dirty="0" err="1"/>
              <a:t>Kun</a:t>
            </a:r>
            <a:r>
              <a:rPr lang="en-US" sz="2800" dirty="0"/>
              <a:t> Wu </a:t>
            </a:r>
          </a:p>
          <a:p>
            <a:r>
              <a:rPr lang="en-US" sz="2800" dirty="0" err="1"/>
              <a:t>Jialiang</a:t>
            </a:r>
            <a:r>
              <a:rPr lang="en-US" sz="2800" dirty="0"/>
              <a:t> Zhang </a:t>
            </a:r>
          </a:p>
        </p:txBody>
      </p:sp>
      <p:pic>
        <p:nvPicPr>
          <p:cNvPr id="5" name="Picture 4" descr="A picture containing diagram&#10;&#10;Description automatically generated">
            <a:extLst>
              <a:ext uri="{FF2B5EF4-FFF2-40B4-BE49-F238E27FC236}">
                <a16:creationId xmlns:a16="http://schemas.microsoft.com/office/drawing/2014/main" id="{01AB6481-E653-1447-9F9E-816EB1C690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32559"/>
            <a:ext cx="4882473" cy="439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383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D0B60B-8F9F-854B-B02A-E37FBD79C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1"/>
                </a:solidFill>
              </a:rPr>
              <a:t>PyLog</a:t>
            </a:r>
            <a:r>
              <a:rPr lang="en-US" dirty="0">
                <a:solidFill>
                  <a:schemeClr val="accent1"/>
                </a:solidFill>
              </a:rPr>
              <a:t> (3): Primary Results for Benchmark  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C694BC-326A-C340-9828-6510FFB1D7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7EFCD4-BA9D-764F-B5C8-17964EDBB7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Progress Update: </a:t>
            </a:r>
          </a:p>
          <a:p>
            <a:endParaRPr lang="en-US" b="1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Unit: seconds</a:t>
            </a:r>
          </a:p>
        </p:txBody>
      </p:sp>
      <p:pic>
        <p:nvPicPr>
          <p:cNvPr id="6" name="Picture 5" descr="Table&#10;&#10;Description automatically generated">
            <a:extLst>
              <a:ext uri="{FF2B5EF4-FFF2-40B4-BE49-F238E27FC236}">
                <a16:creationId xmlns:a16="http://schemas.microsoft.com/office/drawing/2014/main" id="{BDA0F4E6-A2EE-C140-B186-B7A151B29A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905000"/>
            <a:ext cx="9896206" cy="181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151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DF4B3C-3C4E-8244-8B80-EC0CD209C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1"/>
                </a:solidFill>
              </a:rPr>
              <a:t>PyLog</a:t>
            </a:r>
            <a:r>
              <a:rPr lang="en-US" dirty="0">
                <a:solidFill>
                  <a:schemeClr val="accent1"/>
                </a:solidFill>
              </a:rPr>
              <a:t> (4): Future Work Overview 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8523F21-BAF6-9F4D-8670-C8F37067235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BA6F3F-A351-D24D-B9CA-58684831E9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112520"/>
            <a:ext cx="11033760" cy="4632960"/>
          </a:xfrm>
        </p:spPr>
        <p:txBody>
          <a:bodyPr/>
          <a:lstStyle/>
          <a:p>
            <a:pPr marL="0" indent="0">
              <a:buNone/>
            </a:pPr>
            <a:endParaRPr lang="en-US" sz="2800" dirty="0"/>
          </a:p>
          <a:p>
            <a:r>
              <a:rPr lang="en-US" sz="2800" dirty="0"/>
              <a:t>CPU-FPGA mapping mechanism</a:t>
            </a:r>
          </a:p>
          <a:p>
            <a:r>
              <a:rPr lang="en-US" sz="2800" dirty="0"/>
              <a:t>Multi-kernel Communication protocol  </a:t>
            </a:r>
          </a:p>
          <a:p>
            <a:r>
              <a:rPr lang="en-US" sz="2800" dirty="0"/>
              <a:t>Explore design choices to improve performance of current benchmarks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629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837572-8F5A-7743-A57D-CF39F26DE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1"/>
                </a:solidFill>
              </a:rPr>
              <a:t>PyLog</a:t>
            </a:r>
            <a:r>
              <a:rPr lang="en-US" dirty="0">
                <a:solidFill>
                  <a:schemeClr val="accent1"/>
                </a:solidFill>
              </a:rPr>
              <a:t> (4): Single Kernel Multi-Version Framework  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A84C7CA-6F51-9F4F-9789-20E38251261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" name="Content Placeholder 5" descr="A picture containing diagram&#10;&#10;Description automatically generated">
            <a:extLst>
              <a:ext uri="{FF2B5EF4-FFF2-40B4-BE49-F238E27FC236}">
                <a16:creationId xmlns:a16="http://schemas.microsoft.com/office/drawing/2014/main" id="{E4CDEBDA-C787-EF4C-AC26-1AB11EC0DF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4326" y="827064"/>
            <a:ext cx="6134179" cy="5567511"/>
          </a:xfrm>
        </p:spPr>
      </p:pic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D06E4E3B-2B6E-B84A-8304-AD01223E39C8}"/>
              </a:ext>
            </a:extLst>
          </p:cNvPr>
          <p:cNvSpPr txBox="1">
            <a:spLocks/>
          </p:cNvSpPr>
          <p:nvPr/>
        </p:nvSpPr>
        <p:spPr>
          <a:xfrm>
            <a:off x="7391400" y="524719"/>
            <a:ext cx="4716686" cy="6172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34962" indent="-234962" algn="l" defTabSz="1219261" rtl="0" eaLnBrk="1" latinLnBrk="0" hangingPunct="1">
              <a:lnSpc>
                <a:spcPct val="100000"/>
              </a:lnSpc>
              <a:spcBef>
                <a:spcPts val="1600"/>
              </a:spcBef>
              <a:buClr>
                <a:schemeClr val="accent1"/>
              </a:buClr>
              <a:buSzPct val="80000"/>
              <a:buFont typeface="Webdings" panose="05030102010509060703" pitchFamily="18" charset="2"/>
              <a:buChar char=""/>
              <a:defRPr lang="en-US" sz="2400" b="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2989" indent="-220144" algn="l" defTabSz="914445" rtl="0" eaLnBrk="1" latinLnBrk="0" hangingPunct="1">
              <a:lnSpc>
                <a:spcPct val="95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"/>
              <a:defRPr lang="en-US"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5835" indent="-232845" algn="l" defTabSz="914445" rtl="0" eaLnBrk="1" latinLnBrk="0" hangingPunct="1">
              <a:lnSpc>
                <a:spcPct val="95000"/>
              </a:lnSpc>
              <a:spcBef>
                <a:spcPts val="833"/>
              </a:spcBef>
              <a:buClr>
                <a:schemeClr val="tx1"/>
              </a:buClr>
              <a:buSzPct val="80000"/>
              <a:buFont typeface="Wingdings 3" panose="05040102010807070707" pitchFamily="18" charset="2"/>
              <a:buChar char="¬"/>
              <a:defRPr lang="en-US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6563" indent="-230729" algn="l" defTabSz="914445" rtl="0" eaLnBrk="1" latinLnBrk="0" hangingPunct="1">
              <a:lnSpc>
                <a:spcPct val="95000"/>
              </a:lnSpc>
              <a:spcBef>
                <a:spcPts val="833"/>
              </a:spcBef>
              <a:buClr>
                <a:schemeClr val="tx1"/>
              </a:buClr>
              <a:buSzPct val="80000"/>
              <a:buFont typeface="Wingdings 3" panose="05040102010807070707" pitchFamily="18" charset="2"/>
              <a:buChar char="¬"/>
              <a:defRPr lang="en-US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138824" indent="-222262" algn="l" defTabSz="914445" rtl="0" eaLnBrk="1" latinLnBrk="0" hangingPunct="1">
              <a:lnSpc>
                <a:spcPct val="95000"/>
              </a:lnSpc>
              <a:spcBef>
                <a:spcPts val="833"/>
              </a:spcBef>
              <a:buClr>
                <a:schemeClr val="tx1"/>
              </a:buClr>
              <a:buSzPct val="80000"/>
              <a:buFont typeface="Wingdings 3" panose="05040102010807070707" pitchFamily="18" charset="2"/>
              <a:buChar char="¬"/>
              <a:tabLst/>
              <a:defRPr lang="en-US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725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948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71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94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/>
          </a:p>
          <a:p>
            <a:r>
              <a:rPr lang="en-US" dirty="0"/>
              <a:t>Generalize kernel definition in </a:t>
            </a:r>
            <a:r>
              <a:rPr lang="en-US" dirty="0" err="1"/>
              <a:t>Pylog</a:t>
            </a:r>
            <a:r>
              <a:rPr lang="en-US" dirty="0"/>
              <a:t> to support multiple kernels  </a:t>
            </a:r>
          </a:p>
          <a:p>
            <a:r>
              <a:rPr lang="en-US" dirty="0"/>
              <a:t>Compiler chooses different kernel-device mappings </a:t>
            </a:r>
          </a:p>
          <a:p>
            <a:r>
              <a:rPr lang="en-US" dirty="0"/>
              <a:t>Case A: Multiple kernels mapped to same/</a:t>
            </a:r>
            <a:r>
              <a:rPr lang="en-US" dirty="0" err="1"/>
              <a:t>muti</a:t>
            </a:r>
            <a:r>
              <a:rPr lang="en-US" dirty="0"/>
              <a:t> FPGA’s IPs </a:t>
            </a:r>
          </a:p>
          <a:p>
            <a:r>
              <a:rPr lang="en-US" dirty="0"/>
              <a:t>Case B: CPU-FPGA mapping </a:t>
            </a:r>
          </a:p>
          <a:p>
            <a:r>
              <a:rPr lang="en-US" dirty="0"/>
              <a:t>Case C: Multiple FPGAs </a:t>
            </a:r>
          </a:p>
          <a:p>
            <a:r>
              <a:rPr lang="en-US" dirty="0"/>
              <a:t>Case D: Multiple nodes </a:t>
            </a:r>
          </a:p>
        </p:txBody>
      </p:sp>
    </p:spTree>
    <p:extLst>
      <p:ext uri="{BB962C8B-B14F-4D97-AF65-F5344CB8AC3E}">
        <p14:creationId xmlns:p14="http://schemas.microsoft.com/office/powerpoint/2010/main" val="655596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5A08C-7D16-5147-90CE-B41560AB3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1"/>
                </a:solidFill>
              </a:rPr>
              <a:t>PyLog</a:t>
            </a:r>
            <a:r>
              <a:rPr lang="en-US" dirty="0">
                <a:solidFill>
                  <a:schemeClr val="accent1"/>
                </a:solidFill>
              </a:rPr>
              <a:t> (1): Background – Goals  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B18F09-092C-C04C-8F54-A676A1CF9F0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Content Placeholder 5" descr="Diagram&#10;&#10;Description automatically generated">
            <a:extLst>
              <a:ext uri="{FF2B5EF4-FFF2-40B4-BE49-F238E27FC236}">
                <a16:creationId xmlns:a16="http://schemas.microsoft.com/office/drawing/2014/main" id="{28193BB6-C199-284E-A6E2-C494E84B1C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4800" y="914400"/>
            <a:ext cx="4686394" cy="5249862"/>
          </a:xfrm>
        </p:spPr>
      </p:pic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A2D5B224-10CA-C442-A6E3-B451C173E961}"/>
              </a:ext>
            </a:extLst>
          </p:cNvPr>
          <p:cNvSpPr txBox="1">
            <a:spLocks/>
          </p:cNvSpPr>
          <p:nvPr/>
        </p:nvSpPr>
        <p:spPr>
          <a:xfrm>
            <a:off x="4991195" y="1112520"/>
            <a:ext cx="6896006" cy="46329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34962" indent="-234962" algn="l" defTabSz="1219261" rtl="0" eaLnBrk="1" latinLnBrk="0" hangingPunct="1">
              <a:lnSpc>
                <a:spcPct val="100000"/>
              </a:lnSpc>
              <a:spcBef>
                <a:spcPts val="1600"/>
              </a:spcBef>
              <a:buClr>
                <a:schemeClr val="accent1"/>
              </a:buClr>
              <a:buSzPct val="80000"/>
              <a:buFont typeface="Webdings" panose="05030102010509060703" pitchFamily="18" charset="2"/>
              <a:buChar char=""/>
              <a:defRPr lang="en-US" sz="2400" b="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2989" indent="-220144" algn="l" defTabSz="914445" rtl="0" eaLnBrk="1" latinLnBrk="0" hangingPunct="1">
              <a:lnSpc>
                <a:spcPct val="95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"/>
              <a:defRPr lang="en-US"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5835" indent="-232845" algn="l" defTabSz="914445" rtl="0" eaLnBrk="1" latinLnBrk="0" hangingPunct="1">
              <a:lnSpc>
                <a:spcPct val="95000"/>
              </a:lnSpc>
              <a:spcBef>
                <a:spcPts val="833"/>
              </a:spcBef>
              <a:buClr>
                <a:schemeClr val="tx1"/>
              </a:buClr>
              <a:buSzPct val="80000"/>
              <a:buFont typeface="Wingdings 3" panose="05040102010807070707" pitchFamily="18" charset="2"/>
              <a:buChar char="¬"/>
              <a:defRPr lang="en-US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6563" indent="-230729" algn="l" defTabSz="914445" rtl="0" eaLnBrk="1" latinLnBrk="0" hangingPunct="1">
              <a:lnSpc>
                <a:spcPct val="95000"/>
              </a:lnSpc>
              <a:spcBef>
                <a:spcPts val="833"/>
              </a:spcBef>
              <a:buClr>
                <a:schemeClr val="tx1"/>
              </a:buClr>
              <a:buSzPct val="80000"/>
              <a:buFont typeface="Wingdings 3" panose="05040102010807070707" pitchFamily="18" charset="2"/>
              <a:buChar char="¬"/>
              <a:defRPr lang="en-US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138824" indent="-222262" algn="l" defTabSz="914445" rtl="0" eaLnBrk="1" latinLnBrk="0" hangingPunct="1">
              <a:lnSpc>
                <a:spcPct val="95000"/>
              </a:lnSpc>
              <a:spcBef>
                <a:spcPts val="833"/>
              </a:spcBef>
              <a:buClr>
                <a:schemeClr val="tx1"/>
              </a:buClr>
              <a:buSzPct val="80000"/>
              <a:buFont typeface="Wingdings 3" panose="05040102010807070707" pitchFamily="18" charset="2"/>
              <a:buChar char="¬"/>
              <a:tabLst/>
              <a:defRPr lang="en-US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725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948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71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94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Python based compile workflow  </a:t>
            </a:r>
          </a:p>
          <a:p>
            <a:r>
              <a:rPr lang="en-US" sz="2800" dirty="0"/>
              <a:t>Software programming model </a:t>
            </a:r>
          </a:p>
          <a:p>
            <a:r>
              <a:rPr lang="en-US" sz="2800" dirty="0"/>
              <a:t>No FPGA/HW expertise required  </a:t>
            </a:r>
          </a:p>
          <a:p>
            <a:r>
              <a:rPr lang="en-US" sz="2800" b="1" dirty="0"/>
              <a:t>Supporting backend optimizations</a:t>
            </a:r>
          </a:p>
          <a:p>
            <a:r>
              <a:rPr lang="en-US" sz="2800" dirty="0"/>
              <a:t>Supporting single-kernel multi-version implementation </a:t>
            </a:r>
            <a:r>
              <a:rPr lang="en-US" sz="28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2409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5A08C-7D16-5147-90CE-B41560AB3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1"/>
                </a:solidFill>
              </a:rPr>
              <a:t>PyLog</a:t>
            </a:r>
            <a:r>
              <a:rPr lang="en-US" dirty="0">
                <a:solidFill>
                  <a:schemeClr val="accent1"/>
                </a:solidFill>
              </a:rPr>
              <a:t> (1): Background – </a:t>
            </a:r>
            <a:r>
              <a:rPr lang="en-US" dirty="0" err="1">
                <a:solidFill>
                  <a:schemeClr val="accent1"/>
                </a:solidFill>
              </a:rPr>
              <a:t>PyLog</a:t>
            </a:r>
            <a:r>
              <a:rPr lang="en-US" dirty="0">
                <a:solidFill>
                  <a:schemeClr val="accent1"/>
                </a:solidFill>
              </a:rPr>
              <a:t> Workflow 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B18F09-092C-C04C-8F54-A676A1CF9F0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Content Placeholder 5" descr="Diagram&#10;&#10;Description automatically generated">
            <a:extLst>
              <a:ext uri="{FF2B5EF4-FFF2-40B4-BE49-F238E27FC236}">
                <a16:creationId xmlns:a16="http://schemas.microsoft.com/office/drawing/2014/main" id="{28193BB6-C199-284E-A6E2-C494E84B1C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4800" y="914400"/>
            <a:ext cx="4686394" cy="5249862"/>
          </a:xfrm>
        </p:spPr>
      </p:pic>
      <p:pic>
        <p:nvPicPr>
          <p:cNvPr id="5" name="Picture 4" descr="Diagram&#10;&#10;Description automatically generated with low confidence">
            <a:extLst>
              <a:ext uri="{FF2B5EF4-FFF2-40B4-BE49-F238E27FC236}">
                <a16:creationId xmlns:a16="http://schemas.microsoft.com/office/drawing/2014/main" id="{ADC051D3-8683-7041-A918-1A4C1F5BC5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143" y="1621234"/>
            <a:ext cx="7516857" cy="3615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835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FA5B70-13A4-0442-9808-EEC96CC7B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1"/>
                </a:solidFill>
              </a:rPr>
              <a:t>PyLog</a:t>
            </a:r>
            <a:r>
              <a:rPr lang="en-US" dirty="0">
                <a:solidFill>
                  <a:schemeClr val="accent1"/>
                </a:solidFill>
              </a:rPr>
              <a:t> (1): Background – </a:t>
            </a:r>
            <a:r>
              <a:rPr lang="en-US" dirty="0" err="1">
                <a:solidFill>
                  <a:schemeClr val="accent1"/>
                </a:solidFill>
              </a:rPr>
              <a:t>PyLog</a:t>
            </a:r>
            <a:r>
              <a:rPr lang="en-US" dirty="0">
                <a:solidFill>
                  <a:schemeClr val="accent1"/>
                </a:solidFill>
              </a:rPr>
              <a:t> Workflow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9B26576-21F8-E148-B26D-DA637EFDA0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4DE075-540F-9740-9B1B-04947A68CB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Current Issues: </a:t>
            </a:r>
          </a:p>
          <a:p>
            <a:r>
              <a:rPr lang="en-US" dirty="0" err="1"/>
              <a:t>PyLog</a:t>
            </a:r>
            <a:r>
              <a:rPr lang="en-US" dirty="0"/>
              <a:t> only supports optimizations of a certain amount of functions from </a:t>
            </a:r>
            <a:r>
              <a:rPr lang="en-US" dirty="0" err="1"/>
              <a:t>Numpy</a:t>
            </a:r>
            <a:r>
              <a:rPr lang="en-US" dirty="0"/>
              <a:t> </a:t>
            </a:r>
          </a:p>
          <a:p>
            <a:r>
              <a:rPr lang="en-US" dirty="0"/>
              <a:t>User-defined functions cannot be optimized automatically </a:t>
            </a:r>
          </a:p>
          <a:p>
            <a:r>
              <a:rPr lang="en-US" dirty="0"/>
              <a:t>Solution: </a:t>
            </a:r>
          </a:p>
          <a:p>
            <a:r>
              <a:rPr lang="en-US" dirty="0"/>
              <a:t>Use a backend support to explore the optimizations </a:t>
            </a:r>
          </a:p>
        </p:txBody>
      </p:sp>
    </p:spTree>
    <p:extLst>
      <p:ext uri="{BB962C8B-B14F-4D97-AF65-F5344CB8AC3E}">
        <p14:creationId xmlns:p14="http://schemas.microsoft.com/office/powerpoint/2010/main" val="3199106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E24DFC-CFB2-3344-BFAF-1F93F7198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1"/>
                </a:solidFill>
              </a:rPr>
              <a:t>PyLog</a:t>
            </a:r>
            <a:r>
              <a:rPr lang="en-US" dirty="0">
                <a:solidFill>
                  <a:schemeClr val="accent1"/>
                </a:solidFill>
              </a:rPr>
              <a:t> (2):Progress – Backend Support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0C408CC-490E-7C49-8543-23EF70B09EE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B3D7542-4B5F-7043-9808-DA6879E1F3AD}"/>
              </a:ext>
            </a:extLst>
          </p:cNvPr>
          <p:cNvSpPr/>
          <p:nvPr/>
        </p:nvSpPr>
        <p:spPr>
          <a:xfrm>
            <a:off x="3962400" y="1752600"/>
            <a:ext cx="3048000" cy="13489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PyLog</a:t>
            </a:r>
            <a:r>
              <a:rPr lang="en-US" dirty="0"/>
              <a:t> Generated C code</a:t>
            </a:r>
          </a:p>
          <a:p>
            <a:pPr algn="ctr"/>
            <a:r>
              <a:rPr lang="en-US" dirty="0"/>
              <a:t>(Without Pragmas) 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096CD0C-2EAB-A64C-831E-54C571C6E638}"/>
              </a:ext>
            </a:extLst>
          </p:cNvPr>
          <p:cNvCxnSpPr>
            <a:stCxn id="5" idx="2"/>
          </p:cNvCxnSpPr>
          <p:nvPr/>
        </p:nvCxnSpPr>
        <p:spPr>
          <a:xfrm>
            <a:off x="5486400" y="3101599"/>
            <a:ext cx="0" cy="9674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5A3DC4DF-F9C0-EA4A-AE1B-DD0604E4C9C9}"/>
              </a:ext>
            </a:extLst>
          </p:cNvPr>
          <p:cNvSpPr/>
          <p:nvPr/>
        </p:nvSpPr>
        <p:spPr>
          <a:xfrm>
            <a:off x="3314700" y="4097344"/>
            <a:ext cx="4343400" cy="937519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Modified C code </a:t>
            </a:r>
          </a:p>
          <a:p>
            <a:pPr algn="ctr"/>
            <a:r>
              <a:rPr lang="en-US" dirty="0"/>
              <a:t>(With HLS/Merlin/… Pragmas)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DE5B976-A5F5-5643-8C44-D6261890B589}"/>
              </a:ext>
            </a:extLst>
          </p:cNvPr>
          <p:cNvSpPr txBox="1"/>
          <p:nvPr/>
        </p:nvSpPr>
        <p:spPr>
          <a:xfrm>
            <a:off x="5517573" y="3269101"/>
            <a:ext cx="15447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PyLog</a:t>
            </a:r>
            <a:r>
              <a:rPr lang="en-US" dirty="0"/>
              <a:t> Backend </a:t>
            </a:r>
          </a:p>
        </p:txBody>
      </p:sp>
    </p:spTree>
    <p:extLst>
      <p:ext uri="{BB962C8B-B14F-4D97-AF65-F5344CB8AC3E}">
        <p14:creationId xmlns:p14="http://schemas.microsoft.com/office/powerpoint/2010/main" val="2177461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1E7205-A842-CA4C-9568-36A359F02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1"/>
                </a:solidFill>
              </a:rPr>
              <a:t>PyLog</a:t>
            </a:r>
            <a:r>
              <a:rPr lang="en-US" dirty="0">
                <a:solidFill>
                  <a:schemeClr val="accent1"/>
                </a:solidFill>
              </a:rPr>
              <a:t> (1):Backend – Merlin Compiler  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E87AFD7-1777-3B40-A30A-A01B198C7F3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F271EF-1356-D049-8D96-6DB75708C3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800" b="1" dirty="0">
              <a:cs typeface="Times New Roman" panose="02020603050405020304" pitchFamily="18" charset="0"/>
            </a:endParaRPr>
          </a:p>
          <a:p>
            <a:endParaRPr lang="en-US" sz="2800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36BB1A7F-6EB8-2C4B-998E-04CB59E52F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8850" y="828489"/>
            <a:ext cx="7734300" cy="5546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477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FBC9E0-91BB-314B-85B8-9D9380C55D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1"/>
                </a:solidFill>
              </a:rPr>
              <a:t>PyLog</a:t>
            </a:r>
            <a:r>
              <a:rPr lang="en-US" dirty="0">
                <a:solidFill>
                  <a:schemeClr val="accent1"/>
                </a:solidFill>
              </a:rPr>
              <a:t> (1):Backend – Merlin Compiler 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89F5AB4-E555-A24B-9D31-3D74A25BAA1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A9EB16-123A-C14A-8471-276B7EDEB3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52F649DB-8C82-F444-A06C-8757C77672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540508"/>
            <a:ext cx="9515383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197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AF967-22E4-0947-92DF-C6C0CE489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1"/>
                </a:solidFill>
              </a:rPr>
              <a:t>PyLog</a:t>
            </a:r>
            <a:r>
              <a:rPr lang="en-US" dirty="0">
                <a:solidFill>
                  <a:schemeClr val="accent1"/>
                </a:solidFill>
              </a:rPr>
              <a:t> (2):Progress – Merlin Compiler Support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36055F-E7F4-B74D-91E0-858C96B9DF9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C738CE-B8CB-974E-B9F9-ACD1C78A7E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Mainly working on setup Merlin now </a:t>
            </a:r>
          </a:p>
          <a:p>
            <a:r>
              <a:rPr lang="en-US" dirty="0"/>
              <a:t>Originally built with docker on CentOS machine </a:t>
            </a:r>
          </a:p>
          <a:p>
            <a:r>
              <a:rPr lang="en-US" dirty="0"/>
              <a:t>Only support GCC 4.8.4, Clang 6.0.0, LLVM 6.0.0</a:t>
            </a:r>
          </a:p>
          <a:p>
            <a:r>
              <a:rPr lang="en-US" dirty="0"/>
              <a:t>Solution: </a:t>
            </a:r>
          </a:p>
          <a:p>
            <a:pPr lvl="1"/>
            <a:r>
              <a:rPr lang="en-US" dirty="0"/>
              <a:t>Building libraries from source code  </a:t>
            </a:r>
          </a:p>
          <a:p>
            <a:pPr lvl="1"/>
            <a:r>
              <a:rPr lang="en-US" dirty="0"/>
              <a:t>Try </a:t>
            </a:r>
            <a:r>
              <a:rPr lang="en-US" dirty="0" err="1"/>
              <a:t>ScaleHLS</a:t>
            </a:r>
            <a:r>
              <a:rPr lang="en-US" dirty="0"/>
              <a:t> </a:t>
            </a:r>
          </a:p>
        </p:txBody>
      </p:sp>
      <p:pic>
        <p:nvPicPr>
          <p:cNvPr id="5" name="Content Placeholder 5">
            <a:extLst>
              <a:ext uri="{FF2B5EF4-FFF2-40B4-BE49-F238E27FC236}">
                <a16:creationId xmlns:a16="http://schemas.microsoft.com/office/drawing/2014/main" id="{EC9C7A4A-179B-954D-A720-136FDC9C6F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0" y="3589333"/>
            <a:ext cx="4521200" cy="2704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171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0106EC-C9DE-3A44-8CE1-C6E66825C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1"/>
                </a:solidFill>
              </a:rPr>
              <a:t>PyLog</a:t>
            </a:r>
            <a:r>
              <a:rPr lang="en-US" dirty="0">
                <a:solidFill>
                  <a:schemeClr val="accent1"/>
                </a:solidFill>
              </a:rPr>
              <a:t> (3): Future Works  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039E1DC-3B15-5B42-8917-88ED510A999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2C3516-FB24-2D48-9BCC-9CE8C6C5EE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1) </a:t>
            </a:r>
            <a:r>
              <a:rPr lang="en-US" sz="2800" b="1" dirty="0"/>
              <a:t>Support </a:t>
            </a:r>
            <a:r>
              <a:rPr lang="en-US" sz="2800" b="1" dirty="0" err="1"/>
              <a:t>ScaleHLS</a:t>
            </a:r>
            <a:r>
              <a:rPr lang="en-US" sz="2800" b="1" dirty="0"/>
              <a:t> on the backend and generate optimized designs </a:t>
            </a:r>
          </a:p>
          <a:p>
            <a:r>
              <a:rPr lang="en-US" sz="2800" dirty="0"/>
              <a:t>2) Evaluate optimized benchmarks </a:t>
            </a:r>
          </a:p>
          <a:p>
            <a:r>
              <a:rPr lang="en-US" sz="2800" dirty="0"/>
              <a:t>3) Support single-kernel multi-version generation </a:t>
            </a:r>
          </a:p>
        </p:txBody>
      </p:sp>
    </p:spTree>
    <p:extLst>
      <p:ext uri="{BB962C8B-B14F-4D97-AF65-F5344CB8AC3E}">
        <p14:creationId xmlns:p14="http://schemas.microsoft.com/office/powerpoint/2010/main" val="2712274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Xilinx-5">
  <a:themeElements>
    <a:clrScheme name="Custom 1">
      <a:dk1>
        <a:srgbClr val="0C0C0C"/>
      </a:dk1>
      <a:lt1>
        <a:srgbClr val="FFFFFF"/>
      </a:lt1>
      <a:dk2>
        <a:srgbClr val="161C2E"/>
      </a:dk2>
      <a:lt2>
        <a:srgbClr val="5F5F5F"/>
      </a:lt2>
      <a:accent1>
        <a:srgbClr val="E20000"/>
      </a:accent1>
      <a:accent2>
        <a:srgbClr val="282D3F"/>
      </a:accent2>
      <a:accent3>
        <a:srgbClr val="8D919A"/>
      </a:accent3>
      <a:accent4>
        <a:srgbClr val="055C99"/>
      </a:accent4>
      <a:accent5>
        <a:srgbClr val="0D9079"/>
      </a:accent5>
      <a:accent6>
        <a:srgbClr val="00B2BA"/>
      </a:accent6>
      <a:hlink>
        <a:srgbClr val="055C99"/>
      </a:hlink>
      <a:folHlink>
        <a:srgbClr val="5F5F5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resentation1" id="{E1551F94-4F86-FC46-B39B-8DCDD2315BFB}" vid="{B4C64D15-1BD8-D446-A946-42B1223C2A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D13AA4F4-3B34-2743-ACD6-F6D573A82AF7}">
  <we:reference id="f9ac8e4d-ed29-46df-aca6-61a4f7a9a1d6" version="1.0.0.1" store="developer" storeType="Registry"/>
  <we:alternateReferences/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Xilinx-5</Template>
  <TotalTime>15615</TotalTime>
  <Words>308</Words>
  <Application>Microsoft Macintosh PowerPoint</Application>
  <PresentationFormat>Widescreen</PresentationFormat>
  <Paragraphs>71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Webdings</vt:lpstr>
      <vt:lpstr>Wingdings 3</vt:lpstr>
      <vt:lpstr>Xilinx-5</vt:lpstr>
      <vt:lpstr>PyLog: An Algorithm-Centric Python-Based FPGA Programming and Synthesis Flow</vt:lpstr>
      <vt:lpstr>PyLog (1): Background – Goals  </vt:lpstr>
      <vt:lpstr>PyLog (1): Background – PyLog Workflow </vt:lpstr>
      <vt:lpstr>PyLog (1): Background – PyLog Workflow</vt:lpstr>
      <vt:lpstr>PyLog (2):Progress – Backend Support</vt:lpstr>
      <vt:lpstr>PyLog (1):Backend – Merlin Compiler  </vt:lpstr>
      <vt:lpstr>PyLog (1):Backend – Merlin Compiler </vt:lpstr>
      <vt:lpstr>PyLog (2):Progress – Merlin Compiler Support</vt:lpstr>
      <vt:lpstr>PyLog (3): Future Works  </vt:lpstr>
      <vt:lpstr>PyLog (3): Primary Results for Benchmark  </vt:lpstr>
      <vt:lpstr>PyLog (4): Future Work Overview </vt:lpstr>
      <vt:lpstr>PyLog (4): Single Kernel Multi-Version Framework  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STOP (Read Instructions Below)</dc:title>
  <dc:subject/>
  <dc:creator>Hugo A. Andrade</dc:creator>
  <cp:keywords/>
  <dc:description/>
  <cp:lastModifiedBy>Zhang, Jialiang</cp:lastModifiedBy>
  <cp:revision>221</cp:revision>
  <cp:lastPrinted>2021-11-08T19:02:29Z</cp:lastPrinted>
  <dcterms:created xsi:type="dcterms:W3CDTF">2021-08-11T23:26:07Z</dcterms:created>
  <dcterms:modified xsi:type="dcterms:W3CDTF">2022-03-04T22:02:41Z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DENTIFIER">
    <vt:lpwstr>DB47E1AF-05DE-409D-8B5C-CC62551F8E8D</vt:lpwstr>
  </property>
  <property fmtid="{D5CDD505-2E9C-101B-9397-08002B2CF9AE}" pid="3" name="PublicationYear">
    <vt:lpwstr>2021</vt:lpwstr>
  </property>
  <property fmtid="{D5CDD505-2E9C-101B-9397-08002B2CF9AE}" pid="4" name="VisualMarkings">
    <vt:lpwstr>Yes</vt:lpwstr>
  </property>
  <property fmtid="{D5CDD505-2E9C-101B-9397-08002B2CF9AE}" pid="5" name="XilinxClassification">
    <vt:lpwstr>Public</vt:lpwstr>
  </property>
</Properties>
</file>