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80" r:id="rId2"/>
    <p:sldId id="281" r:id="rId3"/>
    <p:sldId id="282" r:id="rId4"/>
    <p:sldId id="279" r:id="rId5"/>
    <p:sldId id="263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67"/>
    <p:restoredTop sz="96327"/>
  </p:normalViewPr>
  <p:slideViewPr>
    <p:cSldViewPr snapToGrid="0" snapToObjects="1">
      <p:cViewPr varScale="1">
        <p:scale>
          <a:sx n="129" d="100"/>
          <a:sy n="129" d="100"/>
        </p:scale>
        <p:origin x="216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FA0B9-F0EF-4741-8AB5-D518D959AEB9}" type="datetimeFigureOut">
              <a:rPr lang="en-KR" smtClean="0"/>
              <a:t>2/9/22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83B06-AE4E-B944-878E-212758AF2AC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1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25" y="3135143"/>
            <a:ext cx="8729345" cy="771899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0162" y="3934650"/>
            <a:ext cx="7031670" cy="4849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8145" y="4754331"/>
            <a:ext cx="975707" cy="233584"/>
          </a:xfrm>
        </p:spPr>
        <p:txBody>
          <a:bodyPr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2021. 11. 25.</a:t>
            </a:r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0504" y="4504142"/>
            <a:ext cx="3690985" cy="171495"/>
          </a:xfrm>
        </p:spPr>
        <p:txBody>
          <a:bodyPr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pic>
        <p:nvPicPr>
          <p:cNvPr id="8" name="그래픽 7" descr="가로 막대형 차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613" y="1445233"/>
            <a:ext cx="1852772" cy="18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30"/>
            <a:ext cx="10515600" cy="5476938"/>
          </a:xfrm>
        </p:spPr>
        <p:txBody>
          <a:bodyPr/>
          <a:lstStyle>
            <a:lvl1pPr>
              <a:lnSpc>
                <a:spcPct val="100000"/>
              </a:lnSpc>
              <a:defRPr b="1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altLang="ko-KR"/>
              <a:t>Click to edit Master text styles</a:t>
            </a:r>
          </a:p>
          <a:p>
            <a:pPr lvl="1"/>
            <a:r>
              <a:rPr lang="en-GB" altLang="ko-KR"/>
              <a:t>Second level</a:t>
            </a:r>
          </a:p>
          <a:p>
            <a:pPr lvl="2"/>
            <a:r>
              <a:rPr lang="en-GB" altLang="ko-KR"/>
              <a:t>Third level</a:t>
            </a:r>
          </a:p>
          <a:p>
            <a:pPr lvl="3"/>
            <a:r>
              <a:rPr lang="en-GB" altLang="ko-KR"/>
              <a:t>Fourth level</a:t>
            </a:r>
          </a:p>
          <a:p>
            <a:pPr lvl="4"/>
            <a:r>
              <a:rPr lang="en-GB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92BC920-3E30-6B45-A866-C12D01691E3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altLang="ko-K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5" name="직선 연결선 14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8C60DD8-D726-A146-8D2D-9875842130C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9821"/>
            <a:ext cx="9260695" cy="47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15438"/>
            <a:ext cx="10515600" cy="466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946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89AE92E7-66D4-764F-9F89-FA0A4406E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73859"/>
              </p:ext>
            </p:extLst>
          </p:nvPr>
        </p:nvGraphicFramePr>
        <p:xfrm>
          <a:off x="4224429" y="4318116"/>
          <a:ext cx="2215319" cy="756804"/>
        </p:xfrm>
        <a:graphic>
          <a:graphicData uri="http://schemas.openxmlformats.org/drawingml/2006/table">
            <a:tbl>
              <a:tblPr/>
              <a:tblGrid>
                <a:gridCol w="850905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654229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710185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37840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378402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FE9747C-88CD-724A-9820-CB0348E9A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88504"/>
              </p:ext>
            </p:extLst>
          </p:nvPr>
        </p:nvGraphicFramePr>
        <p:xfrm>
          <a:off x="4232583" y="3461161"/>
          <a:ext cx="2215319" cy="786223"/>
        </p:xfrm>
        <a:graphic>
          <a:graphicData uri="http://schemas.openxmlformats.org/drawingml/2006/table">
            <a:tbl>
              <a:tblPr/>
              <a:tblGrid>
                <a:gridCol w="2215319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505429">
                <a:tc>
                  <a:txBody>
                    <a:bodyPr/>
                    <a:lstStyle/>
                    <a:p>
                      <a:pPr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280794">
                <a:tc>
                  <a:txBody>
                    <a:bodyPr/>
                    <a:lstStyle/>
                    <a:p>
                      <a:pPr algn="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5A1460-DE86-3D4C-834A-FD039CF29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73926"/>
              </p:ext>
            </p:extLst>
          </p:nvPr>
        </p:nvGraphicFramePr>
        <p:xfrm>
          <a:off x="332116" y="3461161"/>
          <a:ext cx="3802564" cy="1670976"/>
        </p:xfrm>
        <a:graphic>
          <a:graphicData uri="http://schemas.openxmlformats.org/drawingml/2006/table">
            <a:tbl>
              <a:tblPr/>
              <a:tblGrid>
                <a:gridCol w="950641">
                  <a:extLst>
                    <a:ext uri="{9D8B030D-6E8A-4147-A177-3AD203B41FA5}">
                      <a16:colId xmlns:a16="http://schemas.microsoft.com/office/drawing/2014/main" val="4118373916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75144513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19782905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080814111"/>
                    </a:ext>
                  </a:extLst>
                </a:gridCol>
              </a:tblGrid>
              <a:tr h="13991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등록인원</a:t>
                      </a:r>
                    </a:p>
                  </a:txBody>
                  <a:tcPr marL="21008" marR="21008" marT="14005" marB="140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>
                          <a:effectLst/>
                        </a:rPr>
                        <a:t>e.a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학생지원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603309"/>
                  </a:ext>
                </a:extLst>
              </a:tr>
              <a:tr h="267433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Plenary session 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2670"/>
                  </a:ext>
                </a:extLst>
              </a:tr>
              <a:tr h="2028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 dirty="0">
                          <a:effectLst/>
                        </a:rPr>
                        <a:t>총 </a:t>
                      </a:r>
                      <a:r>
                        <a:rPr lang="en-GB" sz="800" b="1" dirty="0">
                          <a:effectLst/>
                        </a:rPr>
                        <a:t>parallel talk </a:t>
                      </a:r>
                      <a:r>
                        <a:rPr lang="ko-KR" altLang="en-US" sz="800" b="1" dirty="0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620181"/>
                  </a:ext>
                </a:extLst>
              </a:tr>
              <a:tr h="139916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148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40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919855"/>
                  </a:ext>
                </a:extLst>
              </a:tr>
              <a:tr h="202818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최대 등록 예상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예상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수의 </a:t>
                      </a:r>
                      <a:r>
                        <a:rPr lang="en-US" altLang="ko-KR" sz="800" b="1">
                          <a:effectLst/>
                        </a:rPr>
                        <a:t>2</a:t>
                      </a:r>
                      <a:r>
                        <a:rPr lang="ko-KR" altLang="en-US" sz="800" b="1">
                          <a:effectLst/>
                        </a:rPr>
                        <a:t>배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300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24647"/>
                  </a:ext>
                </a:extLst>
              </a:tr>
              <a:tr h="13991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예측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altLang="ko-KR" sz="800" b="1">
                          <a:effectLst/>
                        </a:rPr>
                        <a:t>200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200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946090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50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766363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100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7F6000"/>
                          </a:solidFill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 dirty="0">
                          <a:solidFill>
                            <a:srgbClr val="7F6000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77272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ACE2405-CFAE-064B-A662-EABF1ED05607}"/>
              </a:ext>
            </a:extLst>
          </p:cNvPr>
          <p:cNvSpPr/>
          <p:nvPr/>
        </p:nvSpPr>
        <p:spPr>
          <a:xfrm>
            <a:off x="340583" y="2481838"/>
            <a:ext cx="6115786" cy="931929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A1ECA6-927D-2E47-8FE8-EBB2DC7A2267}"/>
              </a:ext>
            </a:extLst>
          </p:cNvPr>
          <p:cNvSpPr/>
          <p:nvPr/>
        </p:nvSpPr>
        <p:spPr>
          <a:xfrm>
            <a:off x="6656327" y="5943742"/>
            <a:ext cx="5412202" cy="666724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F81EE2-A16E-8340-A666-26E6F72E2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39286"/>
              </p:ext>
            </p:extLst>
          </p:nvPr>
        </p:nvGraphicFramePr>
        <p:xfrm>
          <a:off x="332116" y="1077280"/>
          <a:ext cx="6115787" cy="2319551"/>
        </p:xfrm>
        <a:graphic>
          <a:graphicData uri="http://schemas.openxmlformats.org/drawingml/2006/table">
            <a:tbl>
              <a:tblPr/>
              <a:tblGrid>
                <a:gridCol w="700548">
                  <a:extLst>
                    <a:ext uri="{9D8B030D-6E8A-4147-A177-3AD203B41FA5}">
                      <a16:colId xmlns:a16="http://schemas.microsoft.com/office/drawing/2014/main" val="1681502342"/>
                    </a:ext>
                  </a:extLst>
                </a:gridCol>
                <a:gridCol w="1043817">
                  <a:extLst>
                    <a:ext uri="{9D8B030D-6E8A-4147-A177-3AD203B41FA5}">
                      <a16:colId xmlns:a16="http://schemas.microsoft.com/office/drawing/2014/main" val="4117722635"/>
                    </a:ext>
                  </a:extLst>
                </a:gridCol>
                <a:gridCol w="1036811">
                  <a:extLst>
                    <a:ext uri="{9D8B030D-6E8A-4147-A177-3AD203B41FA5}">
                      <a16:colId xmlns:a16="http://schemas.microsoft.com/office/drawing/2014/main" val="2443458091"/>
                    </a:ext>
                  </a:extLst>
                </a:gridCol>
                <a:gridCol w="1008790">
                  <a:extLst>
                    <a:ext uri="{9D8B030D-6E8A-4147-A177-3AD203B41FA5}">
                      <a16:colId xmlns:a16="http://schemas.microsoft.com/office/drawing/2014/main" val="1642459168"/>
                    </a:ext>
                  </a:extLst>
                </a:gridCol>
                <a:gridCol w="931729">
                  <a:extLst>
                    <a:ext uri="{9D8B030D-6E8A-4147-A177-3AD203B41FA5}">
                      <a16:colId xmlns:a16="http://schemas.microsoft.com/office/drawing/2014/main" val="3631519504"/>
                    </a:ext>
                  </a:extLst>
                </a:gridCol>
                <a:gridCol w="1394092">
                  <a:extLst>
                    <a:ext uri="{9D8B030D-6E8A-4147-A177-3AD203B41FA5}">
                      <a16:colId xmlns:a16="http://schemas.microsoft.com/office/drawing/2014/main" val="3402703117"/>
                    </a:ext>
                  </a:extLst>
                </a:gridCol>
              </a:tblGrid>
              <a:tr h="178427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 (</a:t>
                      </a:r>
                      <a:r>
                        <a:rPr lang="ko-KR" altLang="en-US" sz="800" b="1">
                          <a:effectLst/>
                        </a:rPr>
                        <a:t>수수료 공제후</a:t>
                      </a:r>
                      <a:r>
                        <a:rPr lang="en-US" altLang="ko-KR" sz="800" b="1">
                          <a:effectLst/>
                        </a:rPr>
                        <a:t>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842196"/>
                  </a:ext>
                </a:extLst>
              </a:tr>
              <a:tr h="178427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800" dirty="0">
                          <a:effectLst/>
                        </a:rPr>
                        <a:t>INCOME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등록비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92825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923508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EA4335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EA4335"/>
                          </a:solidFill>
                          <a:effectLst/>
                        </a:rPr>
                        <a:t>(300)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1966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45617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412674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dirty="0">
                          <a:effectLst/>
                        </a:rPr>
                        <a:t>스폰서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해외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350989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국내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566533"/>
                  </a:ext>
                </a:extLst>
              </a:tr>
              <a:tr h="178427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총액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818625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207864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706457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057772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₩158,333,333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4962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4C1E55-62C2-5248-89E8-63002C0FF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91666"/>
              </p:ext>
            </p:extLst>
          </p:nvPr>
        </p:nvGraphicFramePr>
        <p:xfrm>
          <a:off x="323962" y="5179531"/>
          <a:ext cx="6115786" cy="1600200"/>
        </p:xfrm>
        <a:graphic>
          <a:graphicData uri="http://schemas.openxmlformats.org/drawingml/2006/table">
            <a:tbl>
              <a:tblPr/>
              <a:tblGrid>
                <a:gridCol w="1959170">
                  <a:extLst>
                    <a:ext uri="{9D8B030D-6E8A-4147-A177-3AD203B41FA5}">
                      <a16:colId xmlns:a16="http://schemas.microsoft.com/office/drawing/2014/main" val="3904535024"/>
                    </a:ext>
                  </a:extLst>
                </a:gridCol>
                <a:gridCol w="2475437">
                  <a:extLst>
                    <a:ext uri="{9D8B030D-6E8A-4147-A177-3AD203B41FA5}">
                      <a16:colId xmlns:a16="http://schemas.microsoft.com/office/drawing/2014/main" val="3848994461"/>
                    </a:ext>
                  </a:extLst>
                </a:gridCol>
                <a:gridCol w="1681179">
                  <a:extLst>
                    <a:ext uri="{9D8B030D-6E8A-4147-A177-3AD203B41FA5}">
                      <a16:colId xmlns:a16="http://schemas.microsoft.com/office/drawing/2014/main" val="172772527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Late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Early bird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6574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$550.00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$470.00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187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1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의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414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₩658,292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₩562,541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827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F6D01"/>
                          </a:solidFill>
                          <a:effectLst/>
                        </a:rPr>
                        <a:t>euro)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€500.00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€420.00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1135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1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유로의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940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 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₩676,678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₩568,409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880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solidFill>
                            <a:srgbClr val="9900FF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 b="1">
                          <a:solidFill>
                            <a:srgbClr val="9900FF"/>
                          </a:solidFill>
                          <a:effectLst/>
                        </a:rPr>
                        <a:t>(</a:t>
                      </a:r>
                      <a:r>
                        <a:rPr lang="en-US" sz="800" b="1">
                          <a:solidFill>
                            <a:srgbClr val="9900FF"/>
                          </a:solidFill>
                          <a:effectLst/>
                        </a:rPr>
                        <a:t>KRW)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9900FF"/>
                          </a:solidFill>
                          <a:effectLst/>
                        </a:rPr>
                        <a:t>₩650,000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9900FF"/>
                          </a:solidFill>
                          <a:effectLst/>
                        </a:rPr>
                        <a:t>₩550,000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79067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9BB892-1146-B14C-A380-92EF794E9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07988"/>
              </p:ext>
            </p:extLst>
          </p:nvPr>
        </p:nvGraphicFramePr>
        <p:xfrm>
          <a:off x="6656327" y="826616"/>
          <a:ext cx="5412201" cy="5783850"/>
        </p:xfrm>
        <a:graphic>
          <a:graphicData uri="http://schemas.openxmlformats.org/drawingml/2006/table">
            <a:tbl>
              <a:tblPr/>
              <a:tblGrid>
                <a:gridCol w="802996">
                  <a:extLst>
                    <a:ext uri="{9D8B030D-6E8A-4147-A177-3AD203B41FA5}">
                      <a16:colId xmlns:a16="http://schemas.microsoft.com/office/drawing/2014/main" val="3369876422"/>
                    </a:ext>
                  </a:extLst>
                </a:gridCol>
                <a:gridCol w="1196468">
                  <a:extLst>
                    <a:ext uri="{9D8B030D-6E8A-4147-A177-3AD203B41FA5}">
                      <a16:colId xmlns:a16="http://schemas.microsoft.com/office/drawing/2014/main" val="3548865792"/>
                    </a:ext>
                  </a:extLst>
                </a:gridCol>
                <a:gridCol w="1385676">
                  <a:extLst>
                    <a:ext uri="{9D8B030D-6E8A-4147-A177-3AD203B41FA5}">
                      <a16:colId xmlns:a16="http://schemas.microsoft.com/office/drawing/2014/main" val="3933809077"/>
                    </a:ext>
                  </a:extLst>
                </a:gridCol>
                <a:gridCol w="959076">
                  <a:extLst>
                    <a:ext uri="{9D8B030D-6E8A-4147-A177-3AD203B41FA5}">
                      <a16:colId xmlns:a16="http://schemas.microsoft.com/office/drawing/2014/main" val="2426087607"/>
                    </a:ext>
                  </a:extLst>
                </a:gridCol>
                <a:gridCol w="1067985">
                  <a:extLst>
                    <a:ext uri="{9D8B030D-6E8A-4147-A177-3AD203B41FA5}">
                      <a16:colId xmlns:a16="http://schemas.microsoft.com/office/drawing/2014/main" val="1726832066"/>
                    </a:ext>
                  </a:extLst>
                </a:gridCol>
              </a:tblGrid>
              <a:tr h="115763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174329"/>
                  </a:ext>
                </a:extLst>
              </a:tr>
              <a:tr h="115763"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OUTCOME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행정</a:t>
                      </a:r>
                      <a:r>
                        <a:rPr lang="en-US" altLang="ko-KR" sz="800">
                          <a:effectLst/>
                        </a:rPr>
                        <a:t>/</a:t>
                      </a:r>
                      <a:r>
                        <a:rPr lang="ko-KR" altLang="en-US" sz="800">
                          <a:effectLst/>
                        </a:rPr>
                        <a:t>운영비용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부산대학교 공간사용료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₩644,460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558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법인인감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₩30,000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94115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공동인증서구매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₩8,800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0121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서울보증보험료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₩1,224,570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95388"/>
                  </a:ext>
                </a:extLst>
              </a:tr>
              <a:tr h="3368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dirty="0">
                          <a:effectLst/>
                        </a:rPr>
                        <a:t>KG</a:t>
                      </a:r>
                      <a:r>
                        <a:rPr lang="ko-KR" altLang="en-US" sz="800" dirty="0" err="1">
                          <a:effectLst/>
                        </a:rPr>
                        <a:t>이니시스</a:t>
                      </a:r>
                      <a:r>
                        <a:rPr lang="ko-KR" altLang="en-US" sz="800" dirty="0">
                          <a:effectLst/>
                        </a:rPr>
                        <a:t> 등록비</a:t>
                      </a:r>
                      <a:r>
                        <a:rPr lang="en-US" altLang="ko-KR" sz="800" dirty="0">
                          <a:effectLst/>
                        </a:rPr>
                        <a:t>+</a:t>
                      </a:r>
                      <a:r>
                        <a:rPr lang="ko-KR" altLang="en-US" sz="800" dirty="0">
                          <a:effectLst/>
                        </a:rPr>
                        <a:t>연회비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₩500,000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24262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effectLst/>
                        </a:rPr>
                        <a:t>₩7,000,000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6802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Student support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(40)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₩26,000,000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042321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4942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5710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79714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403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운영비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₩50,000,000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01352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rtl="0" fontAlgn="ctr"/>
                      <a:r>
                        <a:rPr lang="ko-KR" altLang="en-US" sz="800">
                          <a:effectLst/>
                        </a:rPr>
                        <a:t>식음료비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₩77,848,000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2161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₩105,200,000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11243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04275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₩26,300,000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198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₩52,600,000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6620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IAC dinner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KR" sz="80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₩2,000,000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5869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Participant material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265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6724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3888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117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322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Proceedings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079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예비비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74125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7665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193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74296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320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1">
                          <a:effectLst/>
                        </a:rPr>
                        <a:t>BBQ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₩5,920,000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64009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34A853"/>
                          </a:solidFill>
                          <a:effectLst/>
                          <a:latin typeface="Inconsolata" pitchFamily="49" charset="77"/>
                        </a:rPr>
                        <a:t>₩8,000,000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4561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EA4335"/>
                          </a:solidFill>
                          <a:effectLst/>
                          <a:latin typeface="Inconsolata" pitchFamily="49" charset="77"/>
                        </a:rPr>
                        <a:t>₩12,000,000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367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F1C232"/>
                          </a:solidFill>
                          <a:effectLst/>
                          <a:latin typeface="Inconsolata" pitchFamily="49" charset="77"/>
                        </a:rPr>
                        <a:t>₩2,000,000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387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7F6000"/>
                          </a:solidFill>
                          <a:effectLst/>
                          <a:latin typeface="Inconsolata" pitchFamily="49" charset="77"/>
                        </a:rPr>
                        <a:t>₩4,000,000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58443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손실보전액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보증금액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973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₩75,000,000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0776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010235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7360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217131"/>
                  </a:ext>
                </a:extLst>
              </a:tr>
              <a:tr h="115763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₩188,768,000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52161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₩177,200,000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818819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F0000"/>
                          </a:solidFill>
                          <a:effectLst/>
                        </a:rPr>
                        <a:t>₩238,800,000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6051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₩117,800,000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08798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₩146,100,000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46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00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오프라인 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ko-KR" altLang="en-US" dirty="0">
                <a:latin typeface="Arial" panose="020B0604020202020204" pitchFamily="34" charset="0"/>
              </a:rPr>
              <a:t> 온라인 등록비</a:t>
            </a:r>
            <a:r>
              <a:rPr lang="en-US" altLang="ko-KR" dirty="0">
                <a:latin typeface="Arial" panose="020B0604020202020204" pitchFamily="34" charset="0"/>
              </a:rPr>
              <a:t>:</a:t>
            </a:r>
            <a:r>
              <a:rPr lang="ko-KR" altLang="en-US" dirty="0">
                <a:latin typeface="Arial" panose="020B0604020202020204" pitchFamily="34" charset="0"/>
              </a:rPr>
              <a:t> </a:t>
            </a:r>
            <a:r>
              <a:rPr lang="ko-KR" altLang="en-US" dirty="0"/>
              <a:t>₩</a:t>
            </a:r>
            <a:r>
              <a:rPr lang="en-US" altLang="ko-KR" dirty="0"/>
              <a:t>200,000,</a:t>
            </a:r>
            <a:r>
              <a:rPr lang="ko-KR" altLang="en-US" dirty="0"/>
              <a:t> </a:t>
            </a:r>
            <a:r>
              <a:rPr lang="en-FR" dirty="0">
                <a:latin typeface="Arial" panose="020B0604020202020204" pitchFamily="34" charset="0"/>
              </a:rPr>
              <a:t>€</a:t>
            </a:r>
            <a:r>
              <a:rPr lang="en-US" altLang="ko-KR" dirty="0">
                <a:latin typeface="Arial" panose="020B0604020202020204" pitchFamily="34" charset="0"/>
              </a:rPr>
              <a:t>150</a:t>
            </a:r>
            <a:r>
              <a:rPr lang="en-FR" dirty="0">
                <a:latin typeface="Arial" panose="020B0604020202020204" pitchFamily="34" charset="0"/>
              </a:rPr>
              <a:t> 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2BB462-4B16-3C48-86F7-940CAEFE1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059650"/>
              </p:ext>
            </p:extLst>
          </p:nvPr>
        </p:nvGraphicFramePr>
        <p:xfrm>
          <a:off x="6322802" y="2119218"/>
          <a:ext cx="5730973" cy="681990"/>
        </p:xfrm>
        <a:graphic>
          <a:graphicData uri="http://schemas.openxmlformats.org/drawingml/2006/table">
            <a:tbl>
              <a:tblPr/>
              <a:tblGrid>
                <a:gridCol w="906492">
                  <a:extLst>
                    <a:ext uri="{9D8B030D-6E8A-4147-A177-3AD203B41FA5}">
                      <a16:colId xmlns:a16="http://schemas.microsoft.com/office/drawing/2014/main" val="3443044940"/>
                    </a:ext>
                  </a:extLst>
                </a:gridCol>
                <a:gridCol w="900408">
                  <a:extLst>
                    <a:ext uri="{9D8B030D-6E8A-4147-A177-3AD203B41FA5}">
                      <a16:colId xmlns:a16="http://schemas.microsoft.com/office/drawing/2014/main" val="1934585830"/>
                    </a:ext>
                  </a:extLst>
                </a:gridCol>
                <a:gridCol w="876072">
                  <a:extLst>
                    <a:ext uri="{9D8B030D-6E8A-4147-A177-3AD203B41FA5}">
                      <a16:colId xmlns:a16="http://schemas.microsoft.com/office/drawing/2014/main" val="2046472238"/>
                    </a:ext>
                  </a:extLst>
                </a:gridCol>
                <a:gridCol w="809150">
                  <a:extLst>
                    <a:ext uri="{9D8B030D-6E8A-4147-A177-3AD203B41FA5}">
                      <a16:colId xmlns:a16="http://schemas.microsoft.com/office/drawing/2014/main" val="3883625830"/>
                    </a:ext>
                  </a:extLst>
                </a:gridCol>
                <a:gridCol w="1210683">
                  <a:extLst>
                    <a:ext uri="{9D8B030D-6E8A-4147-A177-3AD203B41FA5}">
                      <a16:colId xmlns:a16="http://schemas.microsoft.com/office/drawing/2014/main" val="2084483720"/>
                    </a:ext>
                  </a:extLst>
                </a:gridCol>
                <a:gridCol w="1028168">
                  <a:extLst>
                    <a:ext uri="{9D8B030D-6E8A-4147-A177-3AD203B41FA5}">
                      <a16:colId xmlns:a16="http://schemas.microsoft.com/office/drawing/2014/main" val="309345387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₩50,000,000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전체 참가자 수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>
                          <a:effectLst/>
                        </a:rPr>
                        <a:t>200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52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최소보증금액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₩75,000,000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 무료 최소식음료비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₩85,000,000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온라인 참가자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전체참가자</a:t>
                      </a:r>
                      <a:r>
                        <a:rPr lang="en-US" altLang="ko-KR" sz="800">
                          <a:effectLst/>
                        </a:rPr>
                        <a:t>-</a:t>
                      </a:r>
                      <a:r>
                        <a:rPr lang="ko-KR" altLang="en-US" sz="800">
                          <a:effectLst/>
                        </a:rPr>
                        <a:t>오프라인참가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762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₩526,000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</a:t>
                      </a:r>
                      <a:r>
                        <a:rPr lang="en-GB" sz="800">
                          <a:effectLst/>
                        </a:rPr>
                        <a:t>BBQ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온라인 송출비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330114"/>
                  </a:ext>
                </a:extLst>
              </a:tr>
            </a:tbl>
          </a:graphicData>
        </a:graphic>
      </p:graphicFrame>
      <p:pic>
        <p:nvPicPr>
          <p:cNvPr id="1030" name="Picture 6">
            <a:extLst>
              <a:ext uri="{FF2B5EF4-FFF2-40B4-BE49-F238E27FC236}">
                <a16:creationId xmlns:a16="http://schemas.microsoft.com/office/drawing/2014/main" id="{8AF4DE28-67A0-9749-9234-D6FD14B6F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7279"/>
            <a:ext cx="6220047" cy="296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464B1B6-5133-3F42-A1E8-E392CACFF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805688"/>
              </p:ext>
            </p:extLst>
          </p:nvPr>
        </p:nvGraphicFramePr>
        <p:xfrm>
          <a:off x="6322803" y="5006818"/>
          <a:ext cx="5730973" cy="681990"/>
        </p:xfrm>
        <a:graphic>
          <a:graphicData uri="http://schemas.openxmlformats.org/drawingml/2006/table">
            <a:tbl>
              <a:tblPr/>
              <a:tblGrid>
                <a:gridCol w="906492">
                  <a:extLst>
                    <a:ext uri="{9D8B030D-6E8A-4147-A177-3AD203B41FA5}">
                      <a16:colId xmlns:a16="http://schemas.microsoft.com/office/drawing/2014/main" val="3443044940"/>
                    </a:ext>
                  </a:extLst>
                </a:gridCol>
                <a:gridCol w="900408">
                  <a:extLst>
                    <a:ext uri="{9D8B030D-6E8A-4147-A177-3AD203B41FA5}">
                      <a16:colId xmlns:a16="http://schemas.microsoft.com/office/drawing/2014/main" val="1934585830"/>
                    </a:ext>
                  </a:extLst>
                </a:gridCol>
                <a:gridCol w="876072">
                  <a:extLst>
                    <a:ext uri="{9D8B030D-6E8A-4147-A177-3AD203B41FA5}">
                      <a16:colId xmlns:a16="http://schemas.microsoft.com/office/drawing/2014/main" val="2046472238"/>
                    </a:ext>
                  </a:extLst>
                </a:gridCol>
                <a:gridCol w="809150">
                  <a:extLst>
                    <a:ext uri="{9D8B030D-6E8A-4147-A177-3AD203B41FA5}">
                      <a16:colId xmlns:a16="http://schemas.microsoft.com/office/drawing/2014/main" val="3883625830"/>
                    </a:ext>
                  </a:extLst>
                </a:gridCol>
                <a:gridCol w="1210683">
                  <a:extLst>
                    <a:ext uri="{9D8B030D-6E8A-4147-A177-3AD203B41FA5}">
                      <a16:colId xmlns:a16="http://schemas.microsoft.com/office/drawing/2014/main" val="2084483720"/>
                    </a:ext>
                  </a:extLst>
                </a:gridCol>
                <a:gridCol w="1028168">
                  <a:extLst>
                    <a:ext uri="{9D8B030D-6E8A-4147-A177-3AD203B41FA5}">
                      <a16:colId xmlns:a16="http://schemas.microsoft.com/office/drawing/2014/main" val="309345387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₩50,000,000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전체 참가자 수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dirty="0">
                          <a:effectLst/>
                        </a:rPr>
                        <a:t>300</a:t>
                      </a:r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52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최소보증금액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₩75,000,000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 무료 최소식음료비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₩85,000,000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온라인 참가자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전체참가자</a:t>
                      </a:r>
                      <a:r>
                        <a:rPr lang="en-US" altLang="ko-KR" sz="800">
                          <a:effectLst/>
                        </a:rPr>
                        <a:t>-</a:t>
                      </a:r>
                      <a:r>
                        <a:rPr lang="ko-KR" altLang="en-US" sz="800">
                          <a:effectLst/>
                        </a:rPr>
                        <a:t>오프라인참가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762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₩526,000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dirty="0">
                          <a:effectLst/>
                        </a:rPr>
                        <a:t>일인당 </a:t>
                      </a:r>
                      <a:r>
                        <a:rPr lang="en-GB" sz="800" dirty="0">
                          <a:effectLst/>
                        </a:rPr>
                        <a:t>BBQ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온라인 송출비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330114"/>
                  </a:ext>
                </a:extLst>
              </a:tr>
            </a:tbl>
          </a:graphicData>
        </a:graphic>
      </p:graphicFrame>
      <p:pic>
        <p:nvPicPr>
          <p:cNvPr id="1032" name="Picture 8">
            <a:extLst>
              <a:ext uri="{FF2B5EF4-FFF2-40B4-BE49-F238E27FC236}">
                <a16:creationId xmlns:a16="http://schemas.microsoft.com/office/drawing/2014/main" id="{033341FB-4DE1-334D-BBEC-9EA8387DC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2518"/>
            <a:ext cx="6220047" cy="296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85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오프라인 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ko-KR" altLang="en-US" dirty="0">
                <a:latin typeface="Arial" panose="020B0604020202020204" pitchFamily="34" charset="0"/>
              </a:rPr>
              <a:t> 온라인 등록비</a:t>
            </a:r>
            <a:r>
              <a:rPr lang="en-US" altLang="ko-KR" dirty="0">
                <a:latin typeface="Arial" panose="020B0604020202020204" pitchFamily="34" charset="0"/>
              </a:rPr>
              <a:t>:</a:t>
            </a:r>
            <a:r>
              <a:rPr lang="ko-KR" altLang="en-US" dirty="0">
                <a:latin typeface="Arial" panose="020B0604020202020204" pitchFamily="34" charset="0"/>
              </a:rPr>
              <a:t> </a:t>
            </a:r>
            <a:r>
              <a:rPr lang="ko-KR" altLang="en-US" dirty="0"/>
              <a:t>₩</a:t>
            </a:r>
            <a:r>
              <a:rPr lang="en-US" altLang="ko-KR" dirty="0"/>
              <a:t>200,000,</a:t>
            </a:r>
            <a:r>
              <a:rPr lang="ko-KR" altLang="en-US" dirty="0"/>
              <a:t> </a:t>
            </a:r>
            <a:r>
              <a:rPr lang="en-FR" dirty="0">
                <a:latin typeface="Arial" panose="020B0604020202020204" pitchFamily="34" charset="0"/>
              </a:rPr>
              <a:t>€</a:t>
            </a:r>
            <a:r>
              <a:rPr lang="en-US" altLang="ko-KR" dirty="0">
                <a:latin typeface="Arial" panose="020B0604020202020204" pitchFamily="34" charset="0"/>
              </a:rPr>
              <a:t>150</a:t>
            </a:r>
            <a:r>
              <a:rPr lang="en-FR" dirty="0">
                <a:latin typeface="Arial" panose="020B0604020202020204" pitchFamily="34" charset="0"/>
              </a:rPr>
              <a:t> 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2BB462-4B16-3C48-86F7-940CAEFE1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057529"/>
              </p:ext>
            </p:extLst>
          </p:nvPr>
        </p:nvGraphicFramePr>
        <p:xfrm>
          <a:off x="6322802" y="2119218"/>
          <a:ext cx="5730973" cy="681990"/>
        </p:xfrm>
        <a:graphic>
          <a:graphicData uri="http://schemas.openxmlformats.org/drawingml/2006/table">
            <a:tbl>
              <a:tblPr/>
              <a:tblGrid>
                <a:gridCol w="906492">
                  <a:extLst>
                    <a:ext uri="{9D8B030D-6E8A-4147-A177-3AD203B41FA5}">
                      <a16:colId xmlns:a16="http://schemas.microsoft.com/office/drawing/2014/main" val="3443044940"/>
                    </a:ext>
                  </a:extLst>
                </a:gridCol>
                <a:gridCol w="900408">
                  <a:extLst>
                    <a:ext uri="{9D8B030D-6E8A-4147-A177-3AD203B41FA5}">
                      <a16:colId xmlns:a16="http://schemas.microsoft.com/office/drawing/2014/main" val="1934585830"/>
                    </a:ext>
                  </a:extLst>
                </a:gridCol>
                <a:gridCol w="876072">
                  <a:extLst>
                    <a:ext uri="{9D8B030D-6E8A-4147-A177-3AD203B41FA5}">
                      <a16:colId xmlns:a16="http://schemas.microsoft.com/office/drawing/2014/main" val="2046472238"/>
                    </a:ext>
                  </a:extLst>
                </a:gridCol>
                <a:gridCol w="809150">
                  <a:extLst>
                    <a:ext uri="{9D8B030D-6E8A-4147-A177-3AD203B41FA5}">
                      <a16:colId xmlns:a16="http://schemas.microsoft.com/office/drawing/2014/main" val="3883625830"/>
                    </a:ext>
                  </a:extLst>
                </a:gridCol>
                <a:gridCol w="1210683">
                  <a:extLst>
                    <a:ext uri="{9D8B030D-6E8A-4147-A177-3AD203B41FA5}">
                      <a16:colId xmlns:a16="http://schemas.microsoft.com/office/drawing/2014/main" val="2084483720"/>
                    </a:ext>
                  </a:extLst>
                </a:gridCol>
                <a:gridCol w="1028168">
                  <a:extLst>
                    <a:ext uri="{9D8B030D-6E8A-4147-A177-3AD203B41FA5}">
                      <a16:colId xmlns:a16="http://schemas.microsoft.com/office/drawing/2014/main" val="309345387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₩50,000,000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전체 참가자 수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>
                          <a:effectLst/>
                        </a:rPr>
                        <a:t>200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52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최소보증금액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₩75,000,000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 무료 최소식음료비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₩85,000,000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온라인 참가자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전체참가자</a:t>
                      </a:r>
                      <a:r>
                        <a:rPr lang="en-US" altLang="ko-KR" sz="800">
                          <a:effectLst/>
                        </a:rPr>
                        <a:t>-</a:t>
                      </a:r>
                      <a:r>
                        <a:rPr lang="ko-KR" altLang="en-US" sz="800">
                          <a:effectLst/>
                        </a:rPr>
                        <a:t>오프라인참가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762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₩526,000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</a:t>
                      </a:r>
                      <a:r>
                        <a:rPr lang="en-GB" sz="800">
                          <a:effectLst/>
                        </a:rPr>
                        <a:t>BBQ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</a:t>
                      </a:r>
                      <a:r>
                        <a:rPr lang="en-US" altLang="ko-KR" sz="800" dirty="0">
                          <a:effectLst/>
                        </a:rPr>
                        <a:t>40,000</a:t>
                      </a:r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온라인 송출비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33011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464B1B6-5133-3F42-A1E8-E392CACFF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17863"/>
              </p:ext>
            </p:extLst>
          </p:nvPr>
        </p:nvGraphicFramePr>
        <p:xfrm>
          <a:off x="6322803" y="5006818"/>
          <a:ext cx="5730973" cy="681990"/>
        </p:xfrm>
        <a:graphic>
          <a:graphicData uri="http://schemas.openxmlformats.org/drawingml/2006/table">
            <a:tbl>
              <a:tblPr/>
              <a:tblGrid>
                <a:gridCol w="906492">
                  <a:extLst>
                    <a:ext uri="{9D8B030D-6E8A-4147-A177-3AD203B41FA5}">
                      <a16:colId xmlns:a16="http://schemas.microsoft.com/office/drawing/2014/main" val="3443044940"/>
                    </a:ext>
                  </a:extLst>
                </a:gridCol>
                <a:gridCol w="900408">
                  <a:extLst>
                    <a:ext uri="{9D8B030D-6E8A-4147-A177-3AD203B41FA5}">
                      <a16:colId xmlns:a16="http://schemas.microsoft.com/office/drawing/2014/main" val="1934585830"/>
                    </a:ext>
                  </a:extLst>
                </a:gridCol>
                <a:gridCol w="876072">
                  <a:extLst>
                    <a:ext uri="{9D8B030D-6E8A-4147-A177-3AD203B41FA5}">
                      <a16:colId xmlns:a16="http://schemas.microsoft.com/office/drawing/2014/main" val="2046472238"/>
                    </a:ext>
                  </a:extLst>
                </a:gridCol>
                <a:gridCol w="809150">
                  <a:extLst>
                    <a:ext uri="{9D8B030D-6E8A-4147-A177-3AD203B41FA5}">
                      <a16:colId xmlns:a16="http://schemas.microsoft.com/office/drawing/2014/main" val="3883625830"/>
                    </a:ext>
                  </a:extLst>
                </a:gridCol>
                <a:gridCol w="1210683">
                  <a:extLst>
                    <a:ext uri="{9D8B030D-6E8A-4147-A177-3AD203B41FA5}">
                      <a16:colId xmlns:a16="http://schemas.microsoft.com/office/drawing/2014/main" val="2084483720"/>
                    </a:ext>
                  </a:extLst>
                </a:gridCol>
                <a:gridCol w="1028168">
                  <a:extLst>
                    <a:ext uri="{9D8B030D-6E8A-4147-A177-3AD203B41FA5}">
                      <a16:colId xmlns:a16="http://schemas.microsoft.com/office/drawing/2014/main" val="309345387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₩50,000,000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전체 참가자 수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dirty="0">
                          <a:effectLst/>
                        </a:rPr>
                        <a:t>300</a:t>
                      </a:r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52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최소보증금액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₩75,000,000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대관료 무료 최소식음료비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₩85,000,000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effectLst/>
                        </a:rPr>
                        <a:t>온라인 참가자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전체참가자</a:t>
                      </a:r>
                      <a:r>
                        <a:rPr lang="en-US" altLang="ko-KR" sz="800">
                          <a:effectLst/>
                        </a:rPr>
                        <a:t>-</a:t>
                      </a:r>
                      <a:r>
                        <a:rPr lang="ko-KR" altLang="en-US" sz="800">
                          <a:effectLst/>
                        </a:rPr>
                        <a:t>오프라인참가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762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일인당 식음료비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₩526,000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dirty="0">
                          <a:effectLst/>
                        </a:rPr>
                        <a:t>일인당 </a:t>
                      </a:r>
                      <a:r>
                        <a:rPr lang="en-GB" sz="800" dirty="0">
                          <a:effectLst/>
                        </a:rPr>
                        <a:t>BBQ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</a:t>
                      </a:r>
                      <a:r>
                        <a:rPr lang="en-US" altLang="ko-KR" sz="800" dirty="0">
                          <a:effectLst/>
                        </a:rPr>
                        <a:t>40,000</a:t>
                      </a:r>
                      <a:endParaRPr lang="en-FR" sz="8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온라인 송출비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₩20,000,000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330114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1FD35BFB-06CF-774C-869B-7F5369FD2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7318"/>
            <a:ext cx="6096000" cy="291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E926C4D-C80D-7B4C-9A0F-0F2C4B21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93304"/>
            <a:ext cx="6096001" cy="291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45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스폰서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806DF4-BA2B-E049-BF2F-66835CE5D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01753"/>
              </p:ext>
            </p:extLst>
          </p:nvPr>
        </p:nvGraphicFramePr>
        <p:xfrm>
          <a:off x="717802" y="3525022"/>
          <a:ext cx="10756395" cy="3056390"/>
        </p:xfrm>
        <a:graphic>
          <a:graphicData uri="http://schemas.openxmlformats.org/drawingml/2006/table">
            <a:tbl>
              <a:tblPr/>
              <a:tblGrid>
                <a:gridCol w="1197817">
                  <a:extLst>
                    <a:ext uri="{9D8B030D-6E8A-4147-A177-3AD203B41FA5}">
                      <a16:colId xmlns:a16="http://schemas.microsoft.com/office/drawing/2014/main" val="2240951591"/>
                    </a:ext>
                  </a:extLst>
                </a:gridCol>
                <a:gridCol w="2371676">
                  <a:extLst>
                    <a:ext uri="{9D8B030D-6E8A-4147-A177-3AD203B41FA5}">
                      <a16:colId xmlns:a16="http://schemas.microsoft.com/office/drawing/2014/main" val="3683616400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2368984572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46113988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8208017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3976584466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440319454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605804875"/>
                    </a:ext>
                  </a:extLst>
                </a:gridCol>
              </a:tblGrid>
              <a:tr h="16430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스폰서 </a:t>
                      </a:r>
                      <a:r>
                        <a:rPr lang="en-US" altLang="ko-KR" sz="900">
                          <a:effectLst/>
                        </a:rPr>
                        <a:t>(</a:t>
                      </a:r>
                      <a:r>
                        <a:rPr lang="ko-KR" altLang="en-US" sz="900">
                          <a:effectLst/>
                        </a:rPr>
                        <a:t>국내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Contact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Approval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현지통화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한국통화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597989"/>
                  </a:ext>
                </a:extLst>
              </a:tr>
              <a:tr h="241124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홍보지원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권영성 매니저 </a:t>
                      </a:r>
                      <a:r>
                        <a:rPr lang="en-US" altLang="ko-KR" sz="90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6/16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9/6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963455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ko-KR" altLang="en-US" sz="900">
                          <a:effectLst/>
                        </a:rPr>
                        <a:t>마이스 </a:t>
                      </a:r>
                      <a:r>
                        <a:rPr lang="en-US" altLang="ko-KR" sz="900">
                          <a:effectLst/>
                        </a:rPr>
                        <a:t>033-738-3298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8/20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973673"/>
                  </a:ext>
                </a:extLst>
              </a:tr>
              <a:tr h="241124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권영성 매니저 </a:t>
                      </a:r>
                      <a:r>
                        <a:rPr lang="en-US" altLang="ko-KR" sz="900" dirty="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627162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APCTP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77633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KoALICE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₩20,000,000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991245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kCMS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11/21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689682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CENUM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342821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9174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부산대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365101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RUA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034270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RAON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775337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PNU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933975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NRF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21462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KPS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4587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NucDiv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21157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164050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총 기여금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effectLst/>
                        </a:rPr>
                        <a:t>₩75,000,000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603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1F0F49-1B1C-CA4D-BB04-1F6302582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70542"/>
              </p:ext>
            </p:extLst>
          </p:nvPr>
        </p:nvGraphicFramePr>
        <p:xfrm>
          <a:off x="717802" y="787387"/>
          <a:ext cx="10756394" cy="2588670"/>
        </p:xfrm>
        <a:graphic>
          <a:graphicData uri="http://schemas.openxmlformats.org/drawingml/2006/table">
            <a:tbl>
              <a:tblPr/>
              <a:tblGrid>
                <a:gridCol w="1011890">
                  <a:extLst>
                    <a:ext uri="{9D8B030D-6E8A-4147-A177-3AD203B41FA5}">
                      <a16:colId xmlns:a16="http://schemas.microsoft.com/office/drawing/2014/main" val="1121873034"/>
                    </a:ext>
                  </a:extLst>
                </a:gridCol>
                <a:gridCol w="2003544">
                  <a:extLst>
                    <a:ext uri="{9D8B030D-6E8A-4147-A177-3AD203B41FA5}">
                      <a16:colId xmlns:a16="http://schemas.microsoft.com/office/drawing/2014/main" val="313984629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30802911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33591437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120732853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1410840191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1508660387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813562346"/>
                    </a:ext>
                  </a:extLst>
                </a:gridCol>
                <a:gridCol w="1669620">
                  <a:extLst>
                    <a:ext uri="{9D8B030D-6E8A-4147-A177-3AD203B41FA5}">
                      <a16:colId xmlns:a16="http://schemas.microsoft.com/office/drawing/2014/main" val="1508657185"/>
                    </a:ext>
                  </a:extLst>
                </a:gridCol>
              </a:tblGrid>
              <a:tr h="128253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스폰서 </a:t>
                      </a:r>
                      <a:r>
                        <a:rPr lang="en-US" altLang="ko-KR" sz="1000">
                          <a:effectLst/>
                        </a:rPr>
                        <a:t>(</a:t>
                      </a:r>
                      <a:r>
                        <a:rPr lang="ko-KR" altLang="en-US" sz="1000">
                          <a:effectLst/>
                        </a:rPr>
                        <a:t>해외</a:t>
                      </a:r>
                      <a:r>
                        <a:rPr lang="en-US" altLang="ko-KR" sz="1000">
                          <a:effectLst/>
                        </a:rPr>
                        <a:t>)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Contact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Approval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현지통화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한국통화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비고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90481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IUPAP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Joachim Stroth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5/31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6/13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5000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₩6,766,964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69844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GSI-EMMI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Paolo Giubellino, Carlo Ewerz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2500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₩3,383,482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Early-career participants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194329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GSI-FAIR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₩2,706,786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Student/Young Scientist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325856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CCNU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Nu Xu, Xiaofeng Luo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7/19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Student/Young Scientist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436087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Purdue Univ.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Fuqiang Wang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₩2,395,110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82709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TU Munich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Laura Fabbietti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3881501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SUBATECH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Joerg Aichelin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YET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974455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CERN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Luciano Musa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11/17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CHF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₩3,915,252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696893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LBL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Grazyna Odyniec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11/23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7754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BNL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Zhangbu Xu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8/26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080875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INFN-Bari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Domenico Elia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YET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0150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HFHF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Marcus Bleicher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6/25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10/28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3500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EA4335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544032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₩11,741,401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256676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>
                          <a:effectLst/>
                        </a:rPr>
                        <a:t>총 기여금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₩30,908,995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557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43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 err="1"/>
              <a:t>회계내용</a:t>
            </a:r>
            <a:endParaRPr lang="en-US" altLang="ko-KR" dirty="0"/>
          </a:p>
          <a:p>
            <a:endParaRPr lang="en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0781EFC-C20B-CA42-B401-F23F678E0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94986"/>
              </p:ext>
            </p:extLst>
          </p:nvPr>
        </p:nvGraphicFramePr>
        <p:xfrm>
          <a:off x="838200" y="1190714"/>
          <a:ext cx="10989369" cy="4694880"/>
        </p:xfrm>
        <a:graphic>
          <a:graphicData uri="http://schemas.openxmlformats.org/drawingml/2006/table">
            <a:tbl>
              <a:tblPr/>
              <a:tblGrid>
                <a:gridCol w="948103">
                  <a:extLst>
                    <a:ext uri="{9D8B030D-6E8A-4147-A177-3AD203B41FA5}">
                      <a16:colId xmlns:a16="http://schemas.microsoft.com/office/drawing/2014/main" val="3680701529"/>
                    </a:ext>
                  </a:extLst>
                </a:gridCol>
                <a:gridCol w="1025676">
                  <a:extLst>
                    <a:ext uri="{9D8B030D-6E8A-4147-A177-3AD203B41FA5}">
                      <a16:colId xmlns:a16="http://schemas.microsoft.com/office/drawing/2014/main" val="2386708873"/>
                    </a:ext>
                  </a:extLst>
                </a:gridCol>
                <a:gridCol w="1310105">
                  <a:extLst>
                    <a:ext uri="{9D8B030D-6E8A-4147-A177-3AD203B41FA5}">
                      <a16:colId xmlns:a16="http://schemas.microsoft.com/office/drawing/2014/main" val="3746850113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4228867781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3079593801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2235862854"/>
                    </a:ext>
                  </a:extLst>
                </a:gridCol>
                <a:gridCol w="1077388">
                  <a:extLst>
                    <a:ext uri="{9D8B030D-6E8A-4147-A177-3AD203B41FA5}">
                      <a16:colId xmlns:a16="http://schemas.microsoft.com/office/drawing/2014/main" val="3944667024"/>
                    </a:ext>
                  </a:extLst>
                </a:gridCol>
                <a:gridCol w="1017056">
                  <a:extLst>
                    <a:ext uri="{9D8B030D-6E8A-4147-A177-3AD203B41FA5}">
                      <a16:colId xmlns:a16="http://schemas.microsoft.com/office/drawing/2014/main" val="3352734568"/>
                    </a:ext>
                  </a:extLst>
                </a:gridCol>
                <a:gridCol w="3025308">
                  <a:extLst>
                    <a:ext uri="{9D8B030D-6E8A-4147-A177-3AD203B41FA5}">
                      <a16:colId xmlns:a16="http://schemas.microsoft.com/office/drawing/2014/main" val="2774609075"/>
                    </a:ext>
                  </a:extLst>
                </a:gridCol>
              </a:tblGrid>
              <a:tr h="163507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거래일자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출금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항목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비고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차변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대변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항목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비고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42001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대출금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유인권 교수님</a:t>
                      </a:r>
                      <a:r>
                        <a:rPr lang="en-US" altLang="ko-KR" sz="1200">
                          <a:effectLst/>
                        </a:rPr>
                        <a:t>, </a:t>
                      </a:r>
                      <a:r>
                        <a:rPr lang="ko-KR" altLang="en-US" sz="1200">
                          <a:effectLst/>
                        </a:rPr>
                        <a:t>임시대여금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86700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₩30,000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₩30,000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법인인감 구매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30400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공동인증서구매*</a:t>
                      </a:r>
                      <a:r>
                        <a:rPr lang="en-US" altLang="ko-KR" sz="1200">
                          <a:effectLst/>
                        </a:rPr>
                        <a:t>2</a:t>
                      </a:r>
                      <a:r>
                        <a:rPr lang="ko-KR" altLang="en-US" sz="1200">
                          <a:effectLst/>
                        </a:rPr>
                        <a:t>개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60468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₩644,460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₩644,460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학교공간사용료 납부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653136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2021.08.26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BNL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스폰서십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319765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2021.08.30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₩1,224,570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₩1,224,570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서울보증보험 보험료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242714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2021.08.31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자산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유인권 교수님</a:t>
                      </a:r>
                      <a:r>
                        <a:rPr lang="en-US" altLang="ko-KR" sz="1200">
                          <a:effectLst/>
                        </a:rPr>
                        <a:t>, </a:t>
                      </a:r>
                      <a:r>
                        <a:rPr lang="ko-KR" altLang="en-US" sz="1200">
                          <a:effectLst/>
                        </a:rPr>
                        <a:t>임시대여금 상환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576418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2021.09.23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CCNU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35903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2021.10.27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HFHF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스픈서쉽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079545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2021.11.24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구입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537971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2021.12.13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비용취소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지마켓구입취소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58902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2021.12.02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₩18,960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₩18,960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쿠맹구매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456854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₩1,064,750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₩1,064,750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SQM</a:t>
                      </a:r>
                      <a:r>
                        <a:rPr lang="ko-KR" altLang="en-US" sz="1200">
                          <a:effectLst/>
                        </a:rPr>
                        <a:t>포스터 각국배포우체국 발송비용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96456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EMMI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006236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2021.12.14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₩843,160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₩843,160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SQM</a:t>
                      </a:r>
                      <a:r>
                        <a:rPr lang="ko-KR" altLang="en-US" sz="1200">
                          <a:effectLst/>
                        </a:rPr>
                        <a:t>포스터 각국배포우체국 발송비용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932001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2021.12.20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부산관광공사 직접비용제외 기여금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23998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2021.12.25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FAIR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9414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2021.12.25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₩2,336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₩2,336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결산이자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853098"/>
                  </a:ext>
                </a:extLst>
              </a:tr>
              <a:tr h="163507"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5526518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총계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₩19,804,502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₩4,863,790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계좌잔고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b="1" dirty="0">
                          <a:solidFill>
                            <a:srgbClr val="34A853"/>
                          </a:solidFill>
                          <a:effectLst/>
                        </a:rPr>
                        <a:t>₩14,940,712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₩3,799,040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₩19,804,502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 dirty="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534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965017"/>
      </p:ext>
    </p:extLst>
  </p:cSld>
  <p:clrMapOvr>
    <a:masterClrMapping/>
  </p:clrMapOvr>
</p:sld>
</file>

<file path=ppt/theme/theme1.xml><?xml version="1.0" encoding="utf-8"?>
<a:theme xmlns:a="http://schemas.openxmlformats.org/drawingml/2006/main" name="HIPE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entury Gothic"/>
        <a:ea typeface="나눔바른고딕"/>
        <a:cs typeface=""/>
      </a:majorFont>
      <a:minorFont>
        <a:latin typeface="Century Gothic"/>
        <a:ea typeface="나눔바른고딕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PEx" id="{5888C0A2-213F-FA44-B752-9BBB0666A2D9}" vid="{6B949BED-1873-054F-B5B7-3930196FC5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HIPEx</Template>
  <TotalTime>581</TotalTime>
  <Words>1037</Words>
  <Application>Microsoft Macintosh PowerPoint</Application>
  <PresentationFormat>Widescreen</PresentationFormat>
  <Paragraphs>558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Inconsolata</vt:lpstr>
      <vt:lpstr>Roboto</vt:lpstr>
      <vt:lpstr>HIPEx</vt:lpstr>
      <vt:lpstr>예산 및 회계</vt:lpstr>
      <vt:lpstr>예산 및 회계</vt:lpstr>
      <vt:lpstr>예산 및 회계</vt:lpstr>
      <vt:lpstr>스폰서</vt:lpstr>
      <vt:lpstr>예산 및 회계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SQM2022 LOC 보고안건</dc:title>
  <dc:creator>Bong-Hwi Lim</dc:creator>
  <cp:lastModifiedBy>김범규</cp:lastModifiedBy>
  <cp:revision>33</cp:revision>
  <cp:lastPrinted>2021-12-08T05:04:30Z</cp:lastPrinted>
  <dcterms:created xsi:type="dcterms:W3CDTF">2021-10-01T06:11:02Z</dcterms:created>
  <dcterms:modified xsi:type="dcterms:W3CDTF">2022-02-09T05:00:17Z</dcterms:modified>
</cp:coreProperties>
</file>