
<file path=[Content_Types].xml><?xml version="1.0" encoding="utf-8"?>
<Types xmlns="http://schemas.openxmlformats.org/package/2006/content-types">
  <Default Extension="jfif" ContentType="image/jpeg"/>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62" r:id="rId6"/>
    <p:sldId id="263" r:id="rId7"/>
    <p:sldId id="258" r:id="rId8"/>
    <p:sldId id="261" r:id="rId9"/>
    <p:sldId id="266" r:id="rId10"/>
    <p:sldId id="264" r:id="rId11"/>
    <p:sldId id="265"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amie Pinnell" initials="JP" lastIdx="1" clrIdx="0">
    <p:extLst>
      <p:ext uri="{19B8F6BF-5375-455C-9EA6-DF929625EA0E}">
        <p15:presenceInfo xmlns:p15="http://schemas.microsoft.com/office/powerpoint/2012/main" userId="2716d7ff4c40c05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9" autoAdjust="0"/>
    <p:restoredTop sz="94660"/>
  </p:normalViewPr>
  <p:slideViewPr>
    <p:cSldViewPr snapToGrid="0">
      <p:cViewPr varScale="1">
        <p:scale>
          <a:sx n="132" d="100"/>
          <a:sy n="132" d="100"/>
        </p:scale>
        <p:origin x="24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EF5AEB-BD24-4F7C-9031-3BF22323B58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80FE119-68A7-4190-A494-BE3EEE752C5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9F4BD53-356C-42B1-B568-71FC8AF0342D}"/>
              </a:ext>
            </a:extLst>
          </p:cNvPr>
          <p:cNvSpPr>
            <a:spLocks noGrp="1"/>
          </p:cNvSpPr>
          <p:nvPr>
            <p:ph type="dt" sz="half" idx="10"/>
          </p:nvPr>
        </p:nvSpPr>
        <p:spPr/>
        <p:txBody>
          <a:bodyPr/>
          <a:lstStyle/>
          <a:p>
            <a:fld id="{EE33D4C7-4562-438A-B80E-87DF6CA91339}" type="datetimeFigureOut">
              <a:rPr lang="en-GB" smtClean="0"/>
              <a:t>09/03/2022</a:t>
            </a:fld>
            <a:endParaRPr lang="en-GB"/>
          </a:p>
        </p:txBody>
      </p:sp>
      <p:sp>
        <p:nvSpPr>
          <p:cNvPr id="5" name="Footer Placeholder 4">
            <a:extLst>
              <a:ext uri="{FF2B5EF4-FFF2-40B4-BE49-F238E27FC236}">
                <a16:creationId xmlns:a16="http://schemas.microsoft.com/office/drawing/2014/main" id="{3272698E-7CDB-41D5-B5E5-CC80A407CBC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EA629F1-3B0F-411E-A697-4B495790A3B2}"/>
              </a:ext>
            </a:extLst>
          </p:cNvPr>
          <p:cNvSpPr>
            <a:spLocks noGrp="1"/>
          </p:cNvSpPr>
          <p:nvPr>
            <p:ph type="sldNum" sz="quarter" idx="12"/>
          </p:nvPr>
        </p:nvSpPr>
        <p:spPr/>
        <p:txBody>
          <a:bodyPr/>
          <a:lstStyle/>
          <a:p>
            <a:fld id="{751D84D9-2378-4D14-8CD8-311B8B4184E7}" type="slidenum">
              <a:rPr lang="en-GB" smtClean="0"/>
              <a:t>‹#›</a:t>
            </a:fld>
            <a:endParaRPr lang="en-GB"/>
          </a:p>
        </p:txBody>
      </p:sp>
    </p:spTree>
    <p:extLst>
      <p:ext uri="{BB962C8B-B14F-4D97-AF65-F5344CB8AC3E}">
        <p14:creationId xmlns:p14="http://schemas.microsoft.com/office/powerpoint/2010/main" val="17570492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AFDE34-D19B-4E87-9336-09F1AA92F23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2D2A658-69D0-4F66-B3C3-7FD009BD948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0C656BB-AFAA-41A9-931F-B54DDF779BC0}"/>
              </a:ext>
            </a:extLst>
          </p:cNvPr>
          <p:cNvSpPr>
            <a:spLocks noGrp="1"/>
          </p:cNvSpPr>
          <p:nvPr>
            <p:ph type="dt" sz="half" idx="10"/>
          </p:nvPr>
        </p:nvSpPr>
        <p:spPr/>
        <p:txBody>
          <a:bodyPr/>
          <a:lstStyle/>
          <a:p>
            <a:fld id="{EE33D4C7-4562-438A-B80E-87DF6CA91339}" type="datetimeFigureOut">
              <a:rPr lang="en-GB" smtClean="0"/>
              <a:t>09/03/2022</a:t>
            </a:fld>
            <a:endParaRPr lang="en-GB"/>
          </a:p>
        </p:txBody>
      </p:sp>
      <p:sp>
        <p:nvSpPr>
          <p:cNvPr id="5" name="Footer Placeholder 4">
            <a:extLst>
              <a:ext uri="{FF2B5EF4-FFF2-40B4-BE49-F238E27FC236}">
                <a16:creationId xmlns:a16="http://schemas.microsoft.com/office/drawing/2014/main" id="{A633683C-98A8-4280-859D-9C52688EB8C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E539725-CD52-4646-9C9C-D033AF45ABC8}"/>
              </a:ext>
            </a:extLst>
          </p:cNvPr>
          <p:cNvSpPr>
            <a:spLocks noGrp="1"/>
          </p:cNvSpPr>
          <p:nvPr>
            <p:ph type="sldNum" sz="quarter" idx="12"/>
          </p:nvPr>
        </p:nvSpPr>
        <p:spPr/>
        <p:txBody>
          <a:bodyPr/>
          <a:lstStyle/>
          <a:p>
            <a:fld id="{751D84D9-2378-4D14-8CD8-311B8B4184E7}" type="slidenum">
              <a:rPr lang="en-GB" smtClean="0"/>
              <a:t>‹#›</a:t>
            </a:fld>
            <a:endParaRPr lang="en-GB"/>
          </a:p>
        </p:txBody>
      </p:sp>
    </p:spTree>
    <p:extLst>
      <p:ext uri="{BB962C8B-B14F-4D97-AF65-F5344CB8AC3E}">
        <p14:creationId xmlns:p14="http://schemas.microsoft.com/office/powerpoint/2010/main" val="38604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C81A956-6D1F-44E2-88E7-7E65DF752A4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973100C-2B70-4D64-B19E-7D4794607A4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9805D31-4F2F-4E34-BDE7-3A2651505674}"/>
              </a:ext>
            </a:extLst>
          </p:cNvPr>
          <p:cNvSpPr>
            <a:spLocks noGrp="1"/>
          </p:cNvSpPr>
          <p:nvPr>
            <p:ph type="dt" sz="half" idx="10"/>
          </p:nvPr>
        </p:nvSpPr>
        <p:spPr/>
        <p:txBody>
          <a:bodyPr/>
          <a:lstStyle/>
          <a:p>
            <a:fld id="{EE33D4C7-4562-438A-B80E-87DF6CA91339}" type="datetimeFigureOut">
              <a:rPr lang="en-GB" smtClean="0"/>
              <a:t>09/03/2022</a:t>
            </a:fld>
            <a:endParaRPr lang="en-GB"/>
          </a:p>
        </p:txBody>
      </p:sp>
      <p:sp>
        <p:nvSpPr>
          <p:cNvPr id="5" name="Footer Placeholder 4">
            <a:extLst>
              <a:ext uri="{FF2B5EF4-FFF2-40B4-BE49-F238E27FC236}">
                <a16:creationId xmlns:a16="http://schemas.microsoft.com/office/drawing/2014/main" id="{B3BAB3FA-CA16-4BF5-B38B-D9F6A8B760C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484F562-7838-4A55-8F08-B597B072A018}"/>
              </a:ext>
            </a:extLst>
          </p:cNvPr>
          <p:cNvSpPr>
            <a:spLocks noGrp="1"/>
          </p:cNvSpPr>
          <p:nvPr>
            <p:ph type="sldNum" sz="quarter" idx="12"/>
          </p:nvPr>
        </p:nvSpPr>
        <p:spPr/>
        <p:txBody>
          <a:bodyPr/>
          <a:lstStyle/>
          <a:p>
            <a:fld id="{751D84D9-2378-4D14-8CD8-311B8B4184E7}" type="slidenum">
              <a:rPr lang="en-GB" smtClean="0"/>
              <a:t>‹#›</a:t>
            </a:fld>
            <a:endParaRPr lang="en-GB"/>
          </a:p>
        </p:txBody>
      </p:sp>
    </p:spTree>
    <p:extLst>
      <p:ext uri="{BB962C8B-B14F-4D97-AF65-F5344CB8AC3E}">
        <p14:creationId xmlns:p14="http://schemas.microsoft.com/office/powerpoint/2010/main" val="19680822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9512DA-CF1A-465A-A698-9F4AE9B7B59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93A8720-27D4-4A69-BA68-779F5EFB9D3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ED056E3-EFC1-4AAD-8253-50730D663B02}"/>
              </a:ext>
            </a:extLst>
          </p:cNvPr>
          <p:cNvSpPr>
            <a:spLocks noGrp="1"/>
          </p:cNvSpPr>
          <p:nvPr>
            <p:ph type="dt" sz="half" idx="10"/>
          </p:nvPr>
        </p:nvSpPr>
        <p:spPr/>
        <p:txBody>
          <a:bodyPr/>
          <a:lstStyle/>
          <a:p>
            <a:fld id="{EE33D4C7-4562-438A-B80E-87DF6CA91339}" type="datetimeFigureOut">
              <a:rPr lang="en-GB" smtClean="0"/>
              <a:t>09/03/2022</a:t>
            </a:fld>
            <a:endParaRPr lang="en-GB"/>
          </a:p>
        </p:txBody>
      </p:sp>
      <p:sp>
        <p:nvSpPr>
          <p:cNvPr id="5" name="Footer Placeholder 4">
            <a:extLst>
              <a:ext uri="{FF2B5EF4-FFF2-40B4-BE49-F238E27FC236}">
                <a16:creationId xmlns:a16="http://schemas.microsoft.com/office/drawing/2014/main" id="{286D7715-8013-4766-9235-ADECF9641A5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4B0BD13-C19B-4E06-8820-FDDC12858A20}"/>
              </a:ext>
            </a:extLst>
          </p:cNvPr>
          <p:cNvSpPr>
            <a:spLocks noGrp="1"/>
          </p:cNvSpPr>
          <p:nvPr>
            <p:ph type="sldNum" sz="quarter" idx="12"/>
          </p:nvPr>
        </p:nvSpPr>
        <p:spPr/>
        <p:txBody>
          <a:bodyPr/>
          <a:lstStyle/>
          <a:p>
            <a:fld id="{751D84D9-2378-4D14-8CD8-311B8B4184E7}" type="slidenum">
              <a:rPr lang="en-GB" smtClean="0"/>
              <a:t>‹#›</a:t>
            </a:fld>
            <a:endParaRPr lang="en-GB"/>
          </a:p>
        </p:txBody>
      </p:sp>
    </p:spTree>
    <p:extLst>
      <p:ext uri="{BB962C8B-B14F-4D97-AF65-F5344CB8AC3E}">
        <p14:creationId xmlns:p14="http://schemas.microsoft.com/office/powerpoint/2010/main" val="27132260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675052-E62A-42F5-BF0D-AC450187689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08EE068-027E-49C2-9B95-FB27689D5C4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69C0D4F-22A6-4D9F-9F7E-946A4ACABBF9}"/>
              </a:ext>
            </a:extLst>
          </p:cNvPr>
          <p:cNvSpPr>
            <a:spLocks noGrp="1"/>
          </p:cNvSpPr>
          <p:nvPr>
            <p:ph type="dt" sz="half" idx="10"/>
          </p:nvPr>
        </p:nvSpPr>
        <p:spPr/>
        <p:txBody>
          <a:bodyPr/>
          <a:lstStyle/>
          <a:p>
            <a:fld id="{EE33D4C7-4562-438A-B80E-87DF6CA91339}" type="datetimeFigureOut">
              <a:rPr lang="en-GB" smtClean="0"/>
              <a:t>09/03/2022</a:t>
            </a:fld>
            <a:endParaRPr lang="en-GB"/>
          </a:p>
        </p:txBody>
      </p:sp>
      <p:sp>
        <p:nvSpPr>
          <p:cNvPr id="5" name="Footer Placeholder 4">
            <a:extLst>
              <a:ext uri="{FF2B5EF4-FFF2-40B4-BE49-F238E27FC236}">
                <a16:creationId xmlns:a16="http://schemas.microsoft.com/office/drawing/2014/main" id="{03AEE6B4-BB8C-41AF-ADE6-4A66183F63E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F3E47B1-5E49-441D-88C4-224B9B5E2C4A}"/>
              </a:ext>
            </a:extLst>
          </p:cNvPr>
          <p:cNvSpPr>
            <a:spLocks noGrp="1"/>
          </p:cNvSpPr>
          <p:nvPr>
            <p:ph type="sldNum" sz="quarter" idx="12"/>
          </p:nvPr>
        </p:nvSpPr>
        <p:spPr/>
        <p:txBody>
          <a:bodyPr/>
          <a:lstStyle/>
          <a:p>
            <a:fld id="{751D84D9-2378-4D14-8CD8-311B8B4184E7}" type="slidenum">
              <a:rPr lang="en-GB" smtClean="0"/>
              <a:t>‹#›</a:t>
            </a:fld>
            <a:endParaRPr lang="en-GB"/>
          </a:p>
        </p:txBody>
      </p:sp>
    </p:spTree>
    <p:extLst>
      <p:ext uri="{BB962C8B-B14F-4D97-AF65-F5344CB8AC3E}">
        <p14:creationId xmlns:p14="http://schemas.microsoft.com/office/powerpoint/2010/main" val="24919203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C1A1F7-C3A9-4A57-8FE1-2BD3B299113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F458FDC-39D5-4EAF-BDB5-BA8E98B86E4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E90F3C8-EF92-40B7-8920-D9EAE15B823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7342856-1159-4ABE-B08B-E529C2C7B29A}"/>
              </a:ext>
            </a:extLst>
          </p:cNvPr>
          <p:cNvSpPr>
            <a:spLocks noGrp="1"/>
          </p:cNvSpPr>
          <p:nvPr>
            <p:ph type="dt" sz="half" idx="10"/>
          </p:nvPr>
        </p:nvSpPr>
        <p:spPr/>
        <p:txBody>
          <a:bodyPr/>
          <a:lstStyle/>
          <a:p>
            <a:fld id="{EE33D4C7-4562-438A-B80E-87DF6CA91339}" type="datetimeFigureOut">
              <a:rPr lang="en-GB" smtClean="0"/>
              <a:t>09/03/2022</a:t>
            </a:fld>
            <a:endParaRPr lang="en-GB"/>
          </a:p>
        </p:txBody>
      </p:sp>
      <p:sp>
        <p:nvSpPr>
          <p:cNvPr id="6" name="Footer Placeholder 5">
            <a:extLst>
              <a:ext uri="{FF2B5EF4-FFF2-40B4-BE49-F238E27FC236}">
                <a16:creationId xmlns:a16="http://schemas.microsoft.com/office/drawing/2014/main" id="{9DF5EA35-A281-42EC-B43B-AD710862586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A8CFE9E-F835-46C1-90FD-7B00B8C45CD2}"/>
              </a:ext>
            </a:extLst>
          </p:cNvPr>
          <p:cNvSpPr>
            <a:spLocks noGrp="1"/>
          </p:cNvSpPr>
          <p:nvPr>
            <p:ph type="sldNum" sz="quarter" idx="12"/>
          </p:nvPr>
        </p:nvSpPr>
        <p:spPr/>
        <p:txBody>
          <a:bodyPr/>
          <a:lstStyle/>
          <a:p>
            <a:fld id="{751D84D9-2378-4D14-8CD8-311B8B4184E7}" type="slidenum">
              <a:rPr lang="en-GB" smtClean="0"/>
              <a:t>‹#›</a:t>
            </a:fld>
            <a:endParaRPr lang="en-GB"/>
          </a:p>
        </p:txBody>
      </p:sp>
    </p:spTree>
    <p:extLst>
      <p:ext uri="{BB962C8B-B14F-4D97-AF65-F5344CB8AC3E}">
        <p14:creationId xmlns:p14="http://schemas.microsoft.com/office/powerpoint/2010/main" val="24224061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E17023-D302-4569-A72C-C42D518CEF7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9BBCCDF-3D2C-4456-A0EA-135E12B1F59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B629AB1-E6D7-49C0-AE69-D31775467F7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53B0AD8-0DFE-4CA5-BA9A-1D6612531A8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873D3CE-CCE9-4747-898D-CA733CDB672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46FED351-A6DF-4C21-BB7F-7DA96C5656F3}"/>
              </a:ext>
            </a:extLst>
          </p:cNvPr>
          <p:cNvSpPr>
            <a:spLocks noGrp="1"/>
          </p:cNvSpPr>
          <p:nvPr>
            <p:ph type="dt" sz="half" idx="10"/>
          </p:nvPr>
        </p:nvSpPr>
        <p:spPr/>
        <p:txBody>
          <a:bodyPr/>
          <a:lstStyle/>
          <a:p>
            <a:fld id="{EE33D4C7-4562-438A-B80E-87DF6CA91339}" type="datetimeFigureOut">
              <a:rPr lang="en-GB" smtClean="0"/>
              <a:t>09/03/2022</a:t>
            </a:fld>
            <a:endParaRPr lang="en-GB"/>
          </a:p>
        </p:txBody>
      </p:sp>
      <p:sp>
        <p:nvSpPr>
          <p:cNvPr id="8" name="Footer Placeholder 7">
            <a:extLst>
              <a:ext uri="{FF2B5EF4-FFF2-40B4-BE49-F238E27FC236}">
                <a16:creationId xmlns:a16="http://schemas.microsoft.com/office/drawing/2014/main" id="{FEBC49EC-8A3D-4725-8023-B05439D6F757}"/>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D4533E1B-F5BE-470E-8279-56AD93DAD6FF}"/>
              </a:ext>
            </a:extLst>
          </p:cNvPr>
          <p:cNvSpPr>
            <a:spLocks noGrp="1"/>
          </p:cNvSpPr>
          <p:nvPr>
            <p:ph type="sldNum" sz="quarter" idx="12"/>
          </p:nvPr>
        </p:nvSpPr>
        <p:spPr/>
        <p:txBody>
          <a:bodyPr/>
          <a:lstStyle/>
          <a:p>
            <a:fld id="{751D84D9-2378-4D14-8CD8-311B8B4184E7}" type="slidenum">
              <a:rPr lang="en-GB" smtClean="0"/>
              <a:t>‹#›</a:t>
            </a:fld>
            <a:endParaRPr lang="en-GB"/>
          </a:p>
        </p:txBody>
      </p:sp>
    </p:spTree>
    <p:extLst>
      <p:ext uri="{BB962C8B-B14F-4D97-AF65-F5344CB8AC3E}">
        <p14:creationId xmlns:p14="http://schemas.microsoft.com/office/powerpoint/2010/main" val="8536055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5D851-ACE9-4518-9095-50B010E5AE4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213BC85-2B16-4C04-959A-940DD651D3A0}"/>
              </a:ext>
            </a:extLst>
          </p:cNvPr>
          <p:cNvSpPr>
            <a:spLocks noGrp="1"/>
          </p:cNvSpPr>
          <p:nvPr>
            <p:ph type="dt" sz="half" idx="10"/>
          </p:nvPr>
        </p:nvSpPr>
        <p:spPr/>
        <p:txBody>
          <a:bodyPr/>
          <a:lstStyle/>
          <a:p>
            <a:fld id="{EE33D4C7-4562-438A-B80E-87DF6CA91339}" type="datetimeFigureOut">
              <a:rPr lang="en-GB" smtClean="0"/>
              <a:t>09/03/2022</a:t>
            </a:fld>
            <a:endParaRPr lang="en-GB"/>
          </a:p>
        </p:txBody>
      </p:sp>
      <p:sp>
        <p:nvSpPr>
          <p:cNvPr id="4" name="Footer Placeholder 3">
            <a:extLst>
              <a:ext uri="{FF2B5EF4-FFF2-40B4-BE49-F238E27FC236}">
                <a16:creationId xmlns:a16="http://schemas.microsoft.com/office/drawing/2014/main" id="{5583DCAD-F52D-4740-BAAA-11B5ED63F5B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C89D1096-F7AF-44E2-9023-29542371C8D4}"/>
              </a:ext>
            </a:extLst>
          </p:cNvPr>
          <p:cNvSpPr>
            <a:spLocks noGrp="1"/>
          </p:cNvSpPr>
          <p:nvPr>
            <p:ph type="sldNum" sz="quarter" idx="12"/>
          </p:nvPr>
        </p:nvSpPr>
        <p:spPr/>
        <p:txBody>
          <a:bodyPr/>
          <a:lstStyle/>
          <a:p>
            <a:fld id="{751D84D9-2378-4D14-8CD8-311B8B4184E7}" type="slidenum">
              <a:rPr lang="en-GB" smtClean="0"/>
              <a:t>‹#›</a:t>
            </a:fld>
            <a:endParaRPr lang="en-GB"/>
          </a:p>
        </p:txBody>
      </p:sp>
    </p:spTree>
    <p:extLst>
      <p:ext uri="{BB962C8B-B14F-4D97-AF65-F5344CB8AC3E}">
        <p14:creationId xmlns:p14="http://schemas.microsoft.com/office/powerpoint/2010/main" val="20535000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CF01243-1C65-4DDD-B574-7CCD688C5A03}"/>
              </a:ext>
            </a:extLst>
          </p:cNvPr>
          <p:cNvSpPr>
            <a:spLocks noGrp="1"/>
          </p:cNvSpPr>
          <p:nvPr>
            <p:ph type="dt" sz="half" idx="10"/>
          </p:nvPr>
        </p:nvSpPr>
        <p:spPr/>
        <p:txBody>
          <a:bodyPr/>
          <a:lstStyle/>
          <a:p>
            <a:fld id="{EE33D4C7-4562-438A-B80E-87DF6CA91339}" type="datetimeFigureOut">
              <a:rPr lang="en-GB" smtClean="0"/>
              <a:t>09/03/2022</a:t>
            </a:fld>
            <a:endParaRPr lang="en-GB"/>
          </a:p>
        </p:txBody>
      </p:sp>
      <p:sp>
        <p:nvSpPr>
          <p:cNvPr id="3" name="Footer Placeholder 2">
            <a:extLst>
              <a:ext uri="{FF2B5EF4-FFF2-40B4-BE49-F238E27FC236}">
                <a16:creationId xmlns:a16="http://schemas.microsoft.com/office/drawing/2014/main" id="{160E8259-C8E7-40AA-9D99-BC07FB930251}"/>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7636F5C-BB17-4FFA-9C37-4F04C269A62A}"/>
              </a:ext>
            </a:extLst>
          </p:cNvPr>
          <p:cNvSpPr>
            <a:spLocks noGrp="1"/>
          </p:cNvSpPr>
          <p:nvPr>
            <p:ph type="sldNum" sz="quarter" idx="12"/>
          </p:nvPr>
        </p:nvSpPr>
        <p:spPr/>
        <p:txBody>
          <a:bodyPr/>
          <a:lstStyle/>
          <a:p>
            <a:fld id="{751D84D9-2378-4D14-8CD8-311B8B4184E7}" type="slidenum">
              <a:rPr lang="en-GB" smtClean="0"/>
              <a:t>‹#›</a:t>
            </a:fld>
            <a:endParaRPr lang="en-GB"/>
          </a:p>
        </p:txBody>
      </p:sp>
    </p:spTree>
    <p:extLst>
      <p:ext uri="{BB962C8B-B14F-4D97-AF65-F5344CB8AC3E}">
        <p14:creationId xmlns:p14="http://schemas.microsoft.com/office/powerpoint/2010/main" val="20924882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424837-097F-4AA7-AA97-4C84B9A5FE2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3B61965-F270-4843-9A95-F53DA52F143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99D57D2-4FAC-4B90-BD5A-8787FCE1F2E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72EF50C-2CB0-4E03-ABD4-68B9BFBA3B4C}"/>
              </a:ext>
            </a:extLst>
          </p:cNvPr>
          <p:cNvSpPr>
            <a:spLocks noGrp="1"/>
          </p:cNvSpPr>
          <p:nvPr>
            <p:ph type="dt" sz="half" idx="10"/>
          </p:nvPr>
        </p:nvSpPr>
        <p:spPr/>
        <p:txBody>
          <a:bodyPr/>
          <a:lstStyle/>
          <a:p>
            <a:fld id="{EE33D4C7-4562-438A-B80E-87DF6CA91339}" type="datetimeFigureOut">
              <a:rPr lang="en-GB" smtClean="0"/>
              <a:t>09/03/2022</a:t>
            </a:fld>
            <a:endParaRPr lang="en-GB"/>
          </a:p>
        </p:txBody>
      </p:sp>
      <p:sp>
        <p:nvSpPr>
          <p:cNvPr id="6" name="Footer Placeholder 5">
            <a:extLst>
              <a:ext uri="{FF2B5EF4-FFF2-40B4-BE49-F238E27FC236}">
                <a16:creationId xmlns:a16="http://schemas.microsoft.com/office/drawing/2014/main" id="{33FA7588-B789-48E0-9752-D25A2CAF4B8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0A603CF-A1EE-4156-9681-922FBF5648E2}"/>
              </a:ext>
            </a:extLst>
          </p:cNvPr>
          <p:cNvSpPr>
            <a:spLocks noGrp="1"/>
          </p:cNvSpPr>
          <p:nvPr>
            <p:ph type="sldNum" sz="quarter" idx="12"/>
          </p:nvPr>
        </p:nvSpPr>
        <p:spPr/>
        <p:txBody>
          <a:bodyPr/>
          <a:lstStyle/>
          <a:p>
            <a:fld id="{751D84D9-2378-4D14-8CD8-311B8B4184E7}" type="slidenum">
              <a:rPr lang="en-GB" smtClean="0"/>
              <a:t>‹#›</a:t>
            </a:fld>
            <a:endParaRPr lang="en-GB"/>
          </a:p>
        </p:txBody>
      </p:sp>
    </p:spTree>
    <p:extLst>
      <p:ext uri="{BB962C8B-B14F-4D97-AF65-F5344CB8AC3E}">
        <p14:creationId xmlns:p14="http://schemas.microsoft.com/office/powerpoint/2010/main" val="24223965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2279A7-1B79-4A2D-AA91-4274FA961DA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03FA8A13-1F99-481D-8671-AE72F1DDB12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EEB69B7-8923-4847-B109-7DF1316F1EB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C7E1406-91EA-4B58-940B-AF8759927F5B}"/>
              </a:ext>
            </a:extLst>
          </p:cNvPr>
          <p:cNvSpPr>
            <a:spLocks noGrp="1"/>
          </p:cNvSpPr>
          <p:nvPr>
            <p:ph type="dt" sz="half" idx="10"/>
          </p:nvPr>
        </p:nvSpPr>
        <p:spPr/>
        <p:txBody>
          <a:bodyPr/>
          <a:lstStyle/>
          <a:p>
            <a:fld id="{EE33D4C7-4562-438A-B80E-87DF6CA91339}" type="datetimeFigureOut">
              <a:rPr lang="en-GB" smtClean="0"/>
              <a:t>09/03/2022</a:t>
            </a:fld>
            <a:endParaRPr lang="en-GB"/>
          </a:p>
        </p:txBody>
      </p:sp>
      <p:sp>
        <p:nvSpPr>
          <p:cNvPr id="6" name="Footer Placeholder 5">
            <a:extLst>
              <a:ext uri="{FF2B5EF4-FFF2-40B4-BE49-F238E27FC236}">
                <a16:creationId xmlns:a16="http://schemas.microsoft.com/office/drawing/2014/main" id="{03ADA8C2-2A4D-4AFC-8AFD-4F44E5F9CE2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815EBF3-A5BE-4702-A30C-AB86E464E3BC}"/>
              </a:ext>
            </a:extLst>
          </p:cNvPr>
          <p:cNvSpPr>
            <a:spLocks noGrp="1"/>
          </p:cNvSpPr>
          <p:nvPr>
            <p:ph type="sldNum" sz="quarter" idx="12"/>
          </p:nvPr>
        </p:nvSpPr>
        <p:spPr/>
        <p:txBody>
          <a:bodyPr/>
          <a:lstStyle/>
          <a:p>
            <a:fld id="{751D84D9-2378-4D14-8CD8-311B8B4184E7}" type="slidenum">
              <a:rPr lang="en-GB" smtClean="0"/>
              <a:t>‹#›</a:t>
            </a:fld>
            <a:endParaRPr lang="en-GB"/>
          </a:p>
        </p:txBody>
      </p:sp>
    </p:spTree>
    <p:extLst>
      <p:ext uri="{BB962C8B-B14F-4D97-AF65-F5344CB8AC3E}">
        <p14:creationId xmlns:p14="http://schemas.microsoft.com/office/powerpoint/2010/main" val="29701609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94547B2-53EA-4682-9852-A22F2C27BF2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2D827A8-56E3-4450-A9CE-48C59AC094E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5E702A5-7ADE-4E1A-ACFA-72CD8EEFD75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33D4C7-4562-438A-B80E-87DF6CA91339}" type="datetimeFigureOut">
              <a:rPr lang="en-GB" smtClean="0"/>
              <a:t>09/03/2022</a:t>
            </a:fld>
            <a:endParaRPr lang="en-GB"/>
          </a:p>
        </p:txBody>
      </p:sp>
      <p:sp>
        <p:nvSpPr>
          <p:cNvPr id="5" name="Footer Placeholder 4">
            <a:extLst>
              <a:ext uri="{FF2B5EF4-FFF2-40B4-BE49-F238E27FC236}">
                <a16:creationId xmlns:a16="http://schemas.microsoft.com/office/drawing/2014/main" id="{3AA96D5C-080D-4C66-B870-5AE432C1B35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9E983512-7285-4B08-AD0C-6D83AE32068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1D84D9-2378-4D14-8CD8-311B8B4184E7}" type="slidenum">
              <a:rPr lang="en-GB" smtClean="0"/>
              <a:t>‹#›</a:t>
            </a:fld>
            <a:endParaRPr lang="en-GB"/>
          </a:p>
        </p:txBody>
      </p:sp>
    </p:spTree>
    <p:extLst>
      <p:ext uri="{BB962C8B-B14F-4D97-AF65-F5344CB8AC3E}">
        <p14:creationId xmlns:p14="http://schemas.microsoft.com/office/powerpoint/2010/main" val="31728133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fif"/><Relationship Id="rId2" Type="http://schemas.openxmlformats.org/officeDocument/2006/relationships/image" Target="../media/image2.jf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6.jfif"/><Relationship Id="rId2" Type="http://schemas.openxmlformats.org/officeDocument/2006/relationships/image" Target="../media/image5.jfif"/><Relationship Id="rId1" Type="http://schemas.openxmlformats.org/officeDocument/2006/relationships/slideLayout" Target="../slideLayouts/slideLayout2.xml"/><Relationship Id="rId4" Type="http://schemas.openxmlformats.org/officeDocument/2006/relationships/image" Target="../media/image7.jfi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Logo&#10;&#10;Description automatically generated">
            <a:extLst>
              <a:ext uri="{FF2B5EF4-FFF2-40B4-BE49-F238E27FC236}">
                <a16:creationId xmlns:a16="http://schemas.microsoft.com/office/drawing/2014/main" id="{AB0D9534-C054-4B5E-9A0E-D6BECCB26062}"/>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868164" y="412690"/>
            <a:ext cx="4455672" cy="4455672"/>
          </a:xfrm>
          <a:prstGeom prst="rect">
            <a:avLst/>
          </a:prstGeom>
        </p:spPr>
      </p:pic>
      <p:sp>
        <p:nvSpPr>
          <p:cNvPr id="2" name="Title 1">
            <a:extLst>
              <a:ext uri="{FF2B5EF4-FFF2-40B4-BE49-F238E27FC236}">
                <a16:creationId xmlns:a16="http://schemas.microsoft.com/office/drawing/2014/main" id="{D1222977-B2F8-4AE7-8ED4-C977127A4ED1}"/>
              </a:ext>
            </a:extLst>
          </p:cNvPr>
          <p:cNvSpPr>
            <a:spLocks noGrp="1"/>
          </p:cNvSpPr>
          <p:nvPr>
            <p:ph type="ctrTitle"/>
          </p:nvPr>
        </p:nvSpPr>
        <p:spPr>
          <a:xfrm>
            <a:off x="1524000" y="4324213"/>
            <a:ext cx="9144000" cy="1088299"/>
          </a:xfrm>
        </p:spPr>
        <p:txBody>
          <a:bodyPr/>
          <a:lstStyle/>
          <a:p>
            <a:r>
              <a:rPr lang="en-GB" dirty="0"/>
              <a:t>CTMC 2021 Financial Review</a:t>
            </a:r>
          </a:p>
        </p:txBody>
      </p:sp>
      <p:sp>
        <p:nvSpPr>
          <p:cNvPr id="3" name="Subtitle 2">
            <a:extLst>
              <a:ext uri="{FF2B5EF4-FFF2-40B4-BE49-F238E27FC236}">
                <a16:creationId xmlns:a16="http://schemas.microsoft.com/office/drawing/2014/main" id="{618C3E39-C6CC-491E-ACC4-67CF221F3AAD}"/>
              </a:ext>
            </a:extLst>
          </p:cNvPr>
          <p:cNvSpPr>
            <a:spLocks noGrp="1"/>
          </p:cNvSpPr>
          <p:nvPr>
            <p:ph type="subTitle" idx="1"/>
          </p:nvPr>
        </p:nvSpPr>
        <p:spPr>
          <a:xfrm>
            <a:off x="1524000" y="5497304"/>
            <a:ext cx="9144000" cy="499235"/>
          </a:xfrm>
        </p:spPr>
        <p:txBody>
          <a:bodyPr/>
          <a:lstStyle/>
          <a:p>
            <a:r>
              <a:rPr lang="en-GB" dirty="0"/>
              <a:t>Club Treasurer  –  Jamie Pinnell</a:t>
            </a:r>
          </a:p>
        </p:txBody>
      </p:sp>
    </p:spTree>
    <p:extLst>
      <p:ext uri="{BB962C8B-B14F-4D97-AF65-F5344CB8AC3E}">
        <p14:creationId xmlns:p14="http://schemas.microsoft.com/office/powerpoint/2010/main" val="21623858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9770B1-5793-4437-89E5-58BEA6392528}"/>
              </a:ext>
            </a:extLst>
          </p:cNvPr>
          <p:cNvSpPr>
            <a:spLocks noGrp="1"/>
          </p:cNvSpPr>
          <p:nvPr>
            <p:ph type="title"/>
          </p:nvPr>
        </p:nvSpPr>
        <p:spPr/>
        <p:txBody>
          <a:bodyPr/>
          <a:lstStyle/>
          <a:p>
            <a:r>
              <a:rPr lang="en-GB" dirty="0"/>
              <a:t>2022 Purchases</a:t>
            </a:r>
          </a:p>
        </p:txBody>
      </p:sp>
      <p:sp>
        <p:nvSpPr>
          <p:cNvPr id="3" name="Content Placeholder 2">
            <a:extLst>
              <a:ext uri="{FF2B5EF4-FFF2-40B4-BE49-F238E27FC236}">
                <a16:creationId xmlns:a16="http://schemas.microsoft.com/office/drawing/2014/main" id="{23EFF6D8-46BF-4C67-B274-E82B5FBE3763}"/>
              </a:ext>
            </a:extLst>
          </p:cNvPr>
          <p:cNvSpPr>
            <a:spLocks noGrp="1"/>
          </p:cNvSpPr>
          <p:nvPr>
            <p:ph idx="1"/>
          </p:nvPr>
        </p:nvSpPr>
        <p:spPr/>
        <p:txBody>
          <a:bodyPr>
            <a:normAutofit/>
          </a:bodyPr>
          <a:lstStyle/>
          <a:p>
            <a:pPr marL="0" indent="0">
              <a:buNone/>
            </a:pPr>
            <a:r>
              <a:rPr lang="en-GB" dirty="0"/>
              <a:t>As we look towards having an open day in spring, we will be purchasing some publicity for the club, some large stand flags, potentially a table cloth and maybe a couple of t-shirts subject to quotations with suppliers. We will also look for volunteers on that subject.</a:t>
            </a:r>
          </a:p>
          <a:p>
            <a:pPr marL="0" indent="0">
              <a:buNone/>
            </a:pPr>
            <a:r>
              <a:rPr lang="en-GB" dirty="0"/>
              <a:t>We will soon have a functioning association with the Ailes de </a:t>
            </a:r>
            <a:r>
              <a:rPr lang="en-GB" dirty="0" err="1"/>
              <a:t>Sergy</a:t>
            </a:r>
            <a:r>
              <a:rPr lang="en-GB" dirty="0"/>
              <a:t> club and will so incur costs for that association for 2022. </a:t>
            </a:r>
          </a:p>
          <a:p>
            <a:pPr marL="0" indent="0">
              <a:buNone/>
            </a:pPr>
            <a:r>
              <a:rPr lang="en-GB" dirty="0"/>
              <a:t>As we will now be able to access our clubhouse we will also have various costs incurred in cleaning up and getting it ready for more members, including removal of the defunct lathe.</a:t>
            </a:r>
          </a:p>
          <a:p>
            <a:pPr marL="0" indent="0">
              <a:buNone/>
            </a:pPr>
            <a:endParaRPr lang="en-GB" dirty="0"/>
          </a:p>
        </p:txBody>
      </p:sp>
    </p:spTree>
    <p:extLst>
      <p:ext uri="{BB962C8B-B14F-4D97-AF65-F5344CB8AC3E}">
        <p14:creationId xmlns:p14="http://schemas.microsoft.com/office/powerpoint/2010/main" val="35419507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9770B1-5793-4437-89E5-58BEA6392528}"/>
              </a:ext>
            </a:extLst>
          </p:cNvPr>
          <p:cNvSpPr>
            <a:spLocks noGrp="1"/>
          </p:cNvSpPr>
          <p:nvPr>
            <p:ph type="title"/>
          </p:nvPr>
        </p:nvSpPr>
        <p:spPr/>
        <p:txBody>
          <a:bodyPr/>
          <a:lstStyle/>
          <a:p>
            <a:r>
              <a:rPr lang="fr-CH" dirty="0"/>
              <a:t>B</a:t>
            </a:r>
            <a:r>
              <a:rPr lang="en-GB" dirty="0" err="1"/>
              <a:t>ut</a:t>
            </a:r>
            <a:r>
              <a:rPr lang="en-GB" dirty="0"/>
              <a:t> More Importantly</a:t>
            </a:r>
          </a:p>
        </p:txBody>
      </p:sp>
      <p:sp>
        <p:nvSpPr>
          <p:cNvPr id="3" name="Content Placeholder 2">
            <a:extLst>
              <a:ext uri="{FF2B5EF4-FFF2-40B4-BE49-F238E27FC236}">
                <a16:creationId xmlns:a16="http://schemas.microsoft.com/office/drawing/2014/main" id="{23EFF6D8-46BF-4C67-B274-E82B5FBE3763}"/>
              </a:ext>
            </a:extLst>
          </p:cNvPr>
          <p:cNvSpPr>
            <a:spLocks noGrp="1"/>
          </p:cNvSpPr>
          <p:nvPr>
            <p:ph idx="1"/>
          </p:nvPr>
        </p:nvSpPr>
        <p:spPr/>
        <p:txBody>
          <a:bodyPr>
            <a:normAutofit/>
          </a:bodyPr>
          <a:lstStyle/>
          <a:p>
            <a:pPr marL="0" indent="0">
              <a:buNone/>
            </a:pPr>
            <a:r>
              <a:rPr lang="en-GB" dirty="0"/>
              <a:t>Get anyone you know that might be interested into the club!</a:t>
            </a:r>
          </a:p>
          <a:p>
            <a:pPr marL="0" indent="0">
              <a:buNone/>
            </a:pPr>
            <a:endParaRPr lang="en-GB" dirty="0"/>
          </a:p>
          <a:p>
            <a:pPr marL="0" indent="0">
              <a:buNone/>
            </a:pPr>
            <a:r>
              <a:rPr lang="en-GB" dirty="0"/>
              <a:t>Right now we are focussed on planes and drones BUT we want to have our hands in on cars, trains, helicopters, everything!! So lets get the </a:t>
            </a:r>
            <a:r>
              <a:rPr lang="en-GB"/>
              <a:t>word out!</a:t>
            </a:r>
            <a:endParaRPr lang="en-GB" dirty="0"/>
          </a:p>
          <a:p>
            <a:pPr marL="0" indent="0">
              <a:buNone/>
            </a:pPr>
            <a:endParaRPr lang="en-GB" dirty="0"/>
          </a:p>
        </p:txBody>
      </p:sp>
    </p:spTree>
    <p:extLst>
      <p:ext uri="{BB962C8B-B14F-4D97-AF65-F5344CB8AC3E}">
        <p14:creationId xmlns:p14="http://schemas.microsoft.com/office/powerpoint/2010/main" val="17994938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04B90-F0C1-43B0-B5DD-6C68D14A4864}"/>
              </a:ext>
            </a:extLst>
          </p:cNvPr>
          <p:cNvSpPr>
            <a:spLocks noGrp="1"/>
          </p:cNvSpPr>
          <p:nvPr>
            <p:ph type="title"/>
          </p:nvPr>
        </p:nvSpPr>
        <p:spPr/>
        <p:txBody>
          <a:bodyPr/>
          <a:lstStyle/>
          <a:p>
            <a:r>
              <a:rPr lang="en-GB" dirty="0"/>
              <a:t>Membership Situation</a:t>
            </a:r>
          </a:p>
        </p:txBody>
      </p:sp>
      <p:sp>
        <p:nvSpPr>
          <p:cNvPr id="3" name="Content Placeholder 2">
            <a:extLst>
              <a:ext uri="{FF2B5EF4-FFF2-40B4-BE49-F238E27FC236}">
                <a16:creationId xmlns:a16="http://schemas.microsoft.com/office/drawing/2014/main" id="{AA190432-F6E2-4C3A-B124-AE1A788C972F}"/>
              </a:ext>
            </a:extLst>
          </p:cNvPr>
          <p:cNvSpPr>
            <a:spLocks noGrp="1"/>
          </p:cNvSpPr>
          <p:nvPr>
            <p:ph idx="1"/>
          </p:nvPr>
        </p:nvSpPr>
        <p:spPr/>
        <p:txBody>
          <a:bodyPr>
            <a:normAutofit fontScale="92500"/>
          </a:bodyPr>
          <a:lstStyle/>
          <a:p>
            <a:pPr marL="0" indent="0">
              <a:buNone/>
            </a:pPr>
            <a:r>
              <a:rPr lang="en-GB" dirty="0"/>
              <a:t>The year 2021 was an interesting one for all of us, and as such, this presentation will be short but sweet.</a:t>
            </a:r>
          </a:p>
          <a:p>
            <a:pPr marL="0" indent="0">
              <a:buNone/>
            </a:pPr>
            <a:endParaRPr lang="en-GB" dirty="0"/>
          </a:p>
          <a:p>
            <a:pPr marL="0" indent="0">
              <a:buNone/>
            </a:pPr>
            <a:r>
              <a:rPr lang="en-GB" dirty="0"/>
              <a:t>As We were mainly unable to operate as a club due to CERN restrictions, we decided any paid members from 2020 would not need to pay for 2021. as such we maintained our count of 10 members, including M. Flockhart, our honourary member. </a:t>
            </a:r>
          </a:p>
          <a:p>
            <a:pPr marL="0" indent="0">
              <a:buNone/>
            </a:pPr>
            <a:endParaRPr lang="en-GB" dirty="0"/>
          </a:p>
          <a:p>
            <a:pPr marL="0" indent="0">
              <a:buNone/>
            </a:pPr>
            <a:r>
              <a:rPr lang="en-GB" dirty="0"/>
              <a:t>From 2022, payment will be required, as of today we have received payment from 7 of our members, and M. Flockhart will retain his honourary status.</a:t>
            </a:r>
          </a:p>
          <a:p>
            <a:pPr marL="0" indent="0">
              <a:buNone/>
            </a:pPr>
            <a:endParaRPr lang="en-GB" dirty="0"/>
          </a:p>
          <a:p>
            <a:pPr marL="0" indent="0">
              <a:buNone/>
            </a:pPr>
            <a:endParaRPr lang="en-GB" dirty="0"/>
          </a:p>
          <a:p>
            <a:pPr marL="0" indent="0">
              <a:buNone/>
            </a:pPr>
            <a:endParaRPr lang="en-GB" dirty="0"/>
          </a:p>
        </p:txBody>
      </p:sp>
    </p:spTree>
    <p:extLst>
      <p:ext uri="{BB962C8B-B14F-4D97-AF65-F5344CB8AC3E}">
        <p14:creationId xmlns:p14="http://schemas.microsoft.com/office/powerpoint/2010/main" val="41874469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2E7148-0050-49D8-997F-CEC6A19BEACC}"/>
              </a:ext>
            </a:extLst>
          </p:cNvPr>
          <p:cNvSpPr>
            <a:spLocks noGrp="1"/>
          </p:cNvSpPr>
          <p:nvPr>
            <p:ph type="title"/>
          </p:nvPr>
        </p:nvSpPr>
        <p:spPr/>
        <p:txBody>
          <a:bodyPr/>
          <a:lstStyle/>
          <a:p>
            <a:r>
              <a:rPr lang="en-GB" dirty="0"/>
              <a:t>Purchases Made</a:t>
            </a:r>
          </a:p>
        </p:txBody>
      </p:sp>
      <p:sp>
        <p:nvSpPr>
          <p:cNvPr id="3" name="Content Placeholder 2">
            <a:extLst>
              <a:ext uri="{FF2B5EF4-FFF2-40B4-BE49-F238E27FC236}">
                <a16:creationId xmlns:a16="http://schemas.microsoft.com/office/drawing/2014/main" id="{6FA93164-85B9-43E2-B7CE-0D5896034024}"/>
              </a:ext>
            </a:extLst>
          </p:cNvPr>
          <p:cNvSpPr>
            <a:spLocks noGrp="1"/>
          </p:cNvSpPr>
          <p:nvPr>
            <p:ph idx="1"/>
          </p:nvPr>
        </p:nvSpPr>
        <p:spPr>
          <a:xfrm>
            <a:off x="838200" y="1549400"/>
            <a:ext cx="10515600" cy="4351338"/>
          </a:xfrm>
        </p:spPr>
        <p:txBody>
          <a:bodyPr>
            <a:normAutofit/>
          </a:bodyPr>
          <a:lstStyle/>
          <a:p>
            <a:pPr marL="0" indent="0">
              <a:buNone/>
            </a:pPr>
            <a:r>
              <a:rPr lang="fr-CH" sz="2400" dirty="0" err="1"/>
              <a:t>We</a:t>
            </a:r>
            <a:r>
              <a:rPr lang="fr-CH" sz="2400" dirty="0"/>
              <a:t> have made </a:t>
            </a:r>
            <a:r>
              <a:rPr lang="fr-CH" sz="2400" dirty="0" err="1"/>
              <a:t>several</a:t>
            </a:r>
            <a:r>
              <a:rPr lang="fr-CH" sz="2400" dirty="0"/>
              <a:t> </a:t>
            </a:r>
            <a:r>
              <a:rPr lang="fr-CH" sz="2400" dirty="0" err="1"/>
              <a:t>purchases</a:t>
            </a:r>
            <a:r>
              <a:rPr lang="fr-CH" sz="2400" dirty="0"/>
              <a:t> as </a:t>
            </a:r>
            <a:r>
              <a:rPr lang="fr-CH" sz="2400" dirty="0" err="1"/>
              <a:t>agreed</a:t>
            </a:r>
            <a:r>
              <a:rPr lang="fr-CH" sz="2400" dirty="0"/>
              <a:t> </a:t>
            </a:r>
            <a:r>
              <a:rPr lang="fr-CH" sz="2400" dirty="0" err="1"/>
              <a:t>with</a:t>
            </a:r>
            <a:r>
              <a:rPr lang="fr-CH" sz="2400" dirty="0"/>
              <a:t> the </a:t>
            </a:r>
            <a:r>
              <a:rPr lang="fr-CH" sz="2400" dirty="0" err="1"/>
              <a:t>commitee</a:t>
            </a:r>
            <a:r>
              <a:rPr lang="fr-CH" sz="2400" dirty="0"/>
              <a:t> last </a:t>
            </a:r>
            <a:r>
              <a:rPr lang="fr-CH" sz="2400" dirty="0" err="1"/>
              <a:t>year</a:t>
            </a:r>
            <a:r>
              <a:rPr lang="fr-CH" sz="2400" dirty="0"/>
              <a:t>, but </a:t>
            </a:r>
            <a:r>
              <a:rPr lang="fr-CH" sz="2400" dirty="0" err="1"/>
              <a:t>didn’t</a:t>
            </a:r>
            <a:r>
              <a:rPr lang="fr-CH" sz="2400" dirty="0"/>
              <a:t> </a:t>
            </a:r>
            <a:r>
              <a:rPr lang="fr-CH" sz="2400" dirty="0" err="1"/>
              <a:t>make</a:t>
            </a:r>
            <a:r>
              <a:rPr lang="fr-CH" sz="2400" dirty="0"/>
              <a:t> </a:t>
            </a:r>
            <a:r>
              <a:rPr lang="fr-CH" sz="2400" dirty="0" err="1"/>
              <a:t>many</a:t>
            </a:r>
            <a:r>
              <a:rPr lang="fr-CH" sz="2400" dirty="0"/>
              <a:t> more moves as the COVID situation </a:t>
            </a:r>
            <a:r>
              <a:rPr lang="fr-CH" sz="2400" dirty="0" err="1"/>
              <a:t>massively</a:t>
            </a:r>
            <a:r>
              <a:rPr lang="fr-CH" sz="2400" dirty="0"/>
              <a:t> </a:t>
            </a:r>
            <a:r>
              <a:rPr lang="fr-CH" sz="2400" dirty="0" err="1"/>
              <a:t>restricted</a:t>
            </a:r>
            <a:r>
              <a:rPr lang="fr-CH" sz="2400" dirty="0"/>
              <a:t> </a:t>
            </a:r>
            <a:r>
              <a:rPr lang="fr-CH" sz="2400" dirty="0" err="1"/>
              <a:t>our</a:t>
            </a:r>
            <a:r>
              <a:rPr lang="fr-CH" sz="2400" dirty="0"/>
              <a:t> </a:t>
            </a:r>
            <a:r>
              <a:rPr lang="fr-CH" sz="2400" dirty="0" err="1"/>
              <a:t>ability</a:t>
            </a:r>
            <a:r>
              <a:rPr lang="fr-CH" sz="2400" dirty="0"/>
              <a:t> to </a:t>
            </a:r>
            <a:r>
              <a:rPr lang="fr-CH" sz="2400" dirty="0" err="1"/>
              <a:t>operate</a:t>
            </a:r>
            <a:r>
              <a:rPr lang="fr-CH" sz="2400" dirty="0"/>
              <a:t>. </a:t>
            </a:r>
            <a:r>
              <a:rPr lang="fr-CH" sz="2400" dirty="0" err="1"/>
              <a:t>Having</a:t>
            </a:r>
            <a:r>
              <a:rPr lang="fr-CH" sz="2400" dirty="0"/>
              <a:t> </a:t>
            </a:r>
            <a:r>
              <a:rPr lang="fr-CH" sz="2400" dirty="0" err="1"/>
              <a:t>said</a:t>
            </a:r>
            <a:r>
              <a:rPr lang="fr-CH" sz="2400" dirty="0"/>
              <a:t> </a:t>
            </a:r>
            <a:r>
              <a:rPr lang="fr-CH" sz="2400" dirty="0" err="1"/>
              <a:t>that</a:t>
            </a:r>
            <a:r>
              <a:rPr lang="fr-CH" sz="2400" dirty="0"/>
              <a:t>, </a:t>
            </a:r>
            <a:r>
              <a:rPr lang="fr-CH" sz="2400" dirty="0" err="1"/>
              <a:t>we</a:t>
            </a:r>
            <a:r>
              <a:rPr lang="fr-CH" sz="2400" dirty="0"/>
              <a:t> have </a:t>
            </a:r>
            <a:r>
              <a:rPr lang="fr-CH" sz="2400" dirty="0" err="1"/>
              <a:t>got</a:t>
            </a:r>
            <a:r>
              <a:rPr lang="fr-CH" sz="2400" dirty="0"/>
              <a:t> </a:t>
            </a:r>
            <a:r>
              <a:rPr lang="fr-CH" sz="2400" dirty="0" err="1"/>
              <a:t>some</a:t>
            </a:r>
            <a:r>
              <a:rPr lang="fr-CH" sz="2400" dirty="0"/>
              <a:t> </a:t>
            </a:r>
            <a:r>
              <a:rPr lang="fr-CH" sz="2400" dirty="0" err="1"/>
              <a:t>gear</a:t>
            </a:r>
            <a:r>
              <a:rPr lang="fr-CH" sz="2400" dirty="0"/>
              <a:t> </a:t>
            </a:r>
            <a:r>
              <a:rPr lang="fr-CH" sz="2400" dirty="0" err="1"/>
              <a:t>that</a:t>
            </a:r>
            <a:r>
              <a:rPr lang="fr-CH" sz="2400" dirty="0"/>
              <a:t> </a:t>
            </a:r>
            <a:r>
              <a:rPr lang="fr-CH" sz="2400" dirty="0" err="1"/>
              <a:t>we</a:t>
            </a:r>
            <a:r>
              <a:rPr lang="fr-CH" sz="2400" dirty="0"/>
              <a:t> </a:t>
            </a:r>
            <a:r>
              <a:rPr lang="fr-CH" sz="2400" dirty="0" err="1"/>
              <a:t>think</a:t>
            </a:r>
            <a:r>
              <a:rPr lang="fr-CH" sz="2400" dirty="0"/>
              <a:t> </a:t>
            </a:r>
            <a:r>
              <a:rPr lang="fr-CH" sz="2400" dirty="0" err="1"/>
              <a:t>is</a:t>
            </a:r>
            <a:r>
              <a:rPr lang="fr-CH" sz="2400" dirty="0"/>
              <a:t> </a:t>
            </a:r>
            <a:r>
              <a:rPr lang="fr-CH" sz="2400" dirty="0" err="1"/>
              <a:t>quite</a:t>
            </a:r>
            <a:r>
              <a:rPr lang="fr-CH" sz="2400" dirty="0"/>
              <a:t> </a:t>
            </a:r>
            <a:r>
              <a:rPr lang="fr-CH" sz="2400" dirty="0" err="1"/>
              <a:t>exciting</a:t>
            </a:r>
            <a:r>
              <a:rPr lang="fr-CH" sz="2400" dirty="0"/>
              <a:t>.</a:t>
            </a:r>
          </a:p>
          <a:p>
            <a:pPr marL="0" indent="0">
              <a:buNone/>
            </a:pPr>
            <a:r>
              <a:rPr lang="fr-CH" sz="2400" dirty="0" err="1"/>
              <a:t>We</a:t>
            </a:r>
            <a:r>
              <a:rPr lang="fr-CH" sz="2400" dirty="0"/>
              <a:t> </a:t>
            </a:r>
            <a:r>
              <a:rPr lang="fr-CH" sz="2400" dirty="0" err="1"/>
              <a:t>now</a:t>
            </a:r>
            <a:r>
              <a:rPr lang="fr-CH" sz="2400" dirty="0"/>
              <a:t> have a full </a:t>
            </a:r>
            <a:r>
              <a:rPr lang="fr-CH" sz="2400" dirty="0" err="1"/>
              <a:t>Cinewhoop</a:t>
            </a:r>
            <a:r>
              <a:rPr lang="fr-CH" sz="2400" dirty="0"/>
              <a:t> drone, 6s power, </a:t>
            </a:r>
            <a:r>
              <a:rPr lang="fr-CH" sz="2400" dirty="0" err="1"/>
              <a:t>with</a:t>
            </a:r>
            <a:r>
              <a:rPr lang="fr-CH" sz="2400" dirty="0"/>
              <a:t> batteries, and </a:t>
            </a:r>
            <a:r>
              <a:rPr lang="fr-CH" sz="2400" dirty="0" err="1"/>
              <a:t>fully</a:t>
            </a:r>
            <a:r>
              <a:rPr lang="fr-CH" sz="2400" dirty="0"/>
              <a:t> </a:t>
            </a:r>
            <a:r>
              <a:rPr lang="fr-CH" sz="2400" dirty="0" err="1"/>
              <a:t>padded</a:t>
            </a:r>
            <a:r>
              <a:rPr lang="fr-CH" sz="2400" dirty="0"/>
              <a:t> for </a:t>
            </a:r>
            <a:r>
              <a:rPr lang="fr-CH" sz="2400" dirty="0" err="1"/>
              <a:t>safety</a:t>
            </a:r>
            <a:r>
              <a:rPr lang="fr-CH" sz="2400" dirty="0"/>
              <a:t>, set up </a:t>
            </a:r>
            <a:r>
              <a:rPr lang="fr-CH" sz="2400" dirty="0" err="1"/>
              <a:t>with</a:t>
            </a:r>
            <a:r>
              <a:rPr lang="fr-CH" sz="2400" dirty="0"/>
              <a:t> </a:t>
            </a:r>
            <a:r>
              <a:rPr lang="fr-CH" sz="2400" dirty="0" err="1"/>
              <a:t>goggles</a:t>
            </a:r>
            <a:r>
              <a:rPr lang="fr-CH" sz="2400" dirty="0"/>
              <a:t> and a radio!</a:t>
            </a:r>
          </a:p>
          <a:p>
            <a:pPr marL="0" indent="0">
              <a:buNone/>
            </a:pPr>
            <a:r>
              <a:rPr lang="fr-CH" sz="2400" dirty="0" err="1"/>
              <a:t>We</a:t>
            </a:r>
            <a:r>
              <a:rPr lang="fr-CH" sz="2400" dirty="0"/>
              <a:t> have </a:t>
            </a:r>
            <a:r>
              <a:rPr lang="fr-CH" sz="2400" dirty="0" err="1"/>
              <a:t>also</a:t>
            </a:r>
            <a:r>
              <a:rPr lang="fr-CH" sz="2400" dirty="0"/>
              <a:t> </a:t>
            </a:r>
            <a:r>
              <a:rPr lang="fr-CH" sz="2400" dirty="0" err="1"/>
              <a:t>purchased</a:t>
            </a:r>
            <a:r>
              <a:rPr lang="fr-CH" sz="2400" dirty="0"/>
              <a:t> a plane and a </a:t>
            </a:r>
            <a:r>
              <a:rPr lang="fr-CH" sz="2400" dirty="0" err="1"/>
              <a:t>glider</a:t>
            </a:r>
            <a:r>
              <a:rPr lang="fr-CH" sz="2400" dirty="0"/>
              <a:t>, </a:t>
            </a:r>
            <a:r>
              <a:rPr lang="fr-CH" sz="2400" dirty="0" err="1"/>
              <a:t>also</a:t>
            </a:r>
            <a:r>
              <a:rPr lang="fr-CH" sz="2400" dirty="0"/>
              <a:t> </a:t>
            </a:r>
            <a:r>
              <a:rPr lang="fr-CH" sz="2400" dirty="0" err="1"/>
              <a:t>paired</a:t>
            </a:r>
            <a:r>
              <a:rPr lang="fr-CH" sz="2400" dirty="0"/>
              <a:t> </a:t>
            </a:r>
            <a:r>
              <a:rPr lang="fr-CH" sz="2400" dirty="0" err="1"/>
              <a:t>with</a:t>
            </a:r>
            <a:r>
              <a:rPr lang="fr-CH" sz="2400" dirty="0"/>
              <a:t> </a:t>
            </a:r>
            <a:r>
              <a:rPr lang="fr-CH" sz="2400" dirty="0" err="1"/>
              <a:t>our</a:t>
            </a:r>
            <a:r>
              <a:rPr lang="fr-CH" sz="2400" dirty="0"/>
              <a:t> new club radio!</a:t>
            </a:r>
          </a:p>
          <a:p>
            <a:pPr marL="0" indent="0">
              <a:buNone/>
            </a:pPr>
            <a:r>
              <a:rPr lang="fr-CH" sz="2400" dirty="0" err="1"/>
              <a:t>We</a:t>
            </a:r>
            <a:r>
              <a:rPr lang="fr-CH" sz="2400" dirty="0"/>
              <a:t> have </a:t>
            </a:r>
            <a:r>
              <a:rPr lang="fr-CH" sz="2400" dirty="0" err="1"/>
              <a:t>also</a:t>
            </a:r>
            <a:r>
              <a:rPr lang="fr-CH" sz="2400" dirty="0"/>
              <a:t> made </a:t>
            </a:r>
            <a:r>
              <a:rPr lang="fr-CH" sz="2400" dirty="0" err="1"/>
              <a:t>available</a:t>
            </a:r>
            <a:r>
              <a:rPr lang="fr-CH" sz="2400" dirty="0"/>
              <a:t> a new charger for all of </a:t>
            </a:r>
            <a:r>
              <a:rPr lang="fr-CH" sz="2400" dirty="0" err="1"/>
              <a:t>our</a:t>
            </a:r>
            <a:r>
              <a:rPr lang="fr-CH" sz="2400" dirty="0"/>
              <a:t> </a:t>
            </a:r>
            <a:r>
              <a:rPr lang="fr-CH" sz="2400" dirty="0" err="1"/>
              <a:t>battery</a:t>
            </a:r>
            <a:r>
              <a:rPr lang="fr-CH" sz="2400" dirty="0"/>
              <a:t> </a:t>
            </a:r>
            <a:r>
              <a:rPr lang="fr-CH" sz="2400" dirty="0" err="1"/>
              <a:t>needs</a:t>
            </a:r>
            <a:r>
              <a:rPr lang="fr-CH" sz="2400" dirty="0"/>
              <a:t>, as </a:t>
            </a:r>
            <a:r>
              <a:rPr lang="fr-CH" sz="2400" dirty="0" err="1"/>
              <a:t>well</a:t>
            </a:r>
            <a:r>
              <a:rPr lang="fr-CH" sz="2400" dirty="0"/>
              <a:t> as </a:t>
            </a:r>
            <a:r>
              <a:rPr lang="fr-CH" sz="2400" dirty="0" err="1"/>
              <a:t>restocking</a:t>
            </a:r>
            <a:r>
              <a:rPr lang="fr-CH" sz="2400" dirty="0"/>
              <a:t> </a:t>
            </a:r>
            <a:r>
              <a:rPr lang="fr-CH" sz="2400" dirty="0" err="1"/>
              <a:t>some</a:t>
            </a:r>
            <a:r>
              <a:rPr lang="fr-CH" sz="2400" dirty="0"/>
              <a:t> of the consumables and </a:t>
            </a:r>
            <a:r>
              <a:rPr lang="fr-CH" sz="2400" dirty="0" err="1"/>
              <a:t>tools</a:t>
            </a:r>
            <a:r>
              <a:rPr lang="fr-CH" sz="2400" dirty="0"/>
              <a:t> for </a:t>
            </a:r>
            <a:r>
              <a:rPr lang="fr-CH" sz="2400" dirty="0" err="1"/>
              <a:t>electronics</a:t>
            </a:r>
            <a:r>
              <a:rPr lang="fr-CH" sz="2400" dirty="0"/>
              <a:t>. </a:t>
            </a:r>
          </a:p>
          <a:p>
            <a:pPr marL="0" indent="0">
              <a:buNone/>
            </a:pPr>
            <a:r>
              <a:rPr lang="fr-CH" sz="2400" dirty="0"/>
              <a:t>For </a:t>
            </a:r>
            <a:r>
              <a:rPr lang="fr-CH" sz="2400" dirty="0" err="1"/>
              <a:t>those</a:t>
            </a:r>
            <a:r>
              <a:rPr lang="fr-CH" sz="2400" dirty="0"/>
              <a:t> </a:t>
            </a:r>
            <a:r>
              <a:rPr lang="fr-CH" sz="2400" dirty="0" err="1"/>
              <a:t>who</a:t>
            </a:r>
            <a:r>
              <a:rPr lang="fr-CH" sz="2400" dirty="0"/>
              <a:t> </a:t>
            </a:r>
            <a:r>
              <a:rPr lang="fr-CH" sz="2400" dirty="0" err="1"/>
              <a:t>aren’t</a:t>
            </a:r>
            <a:r>
              <a:rPr lang="fr-CH" sz="2400" dirty="0"/>
              <a:t> 100% confident, </a:t>
            </a:r>
            <a:r>
              <a:rPr lang="fr-CH" sz="2400" dirty="0" err="1"/>
              <a:t>we</a:t>
            </a:r>
            <a:r>
              <a:rPr lang="fr-CH" sz="2400" dirty="0"/>
              <a:t> have </a:t>
            </a:r>
            <a:r>
              <a:rPr lang="fr-CH" sz="2400" dirty="0" err="1"/>
              <a:t>also</a:t>
            </a:r>
            <a:r>
              <a:rPr lang="fr-CH" sz="2400" dirty="0"/>
              <a:t> </a:t>
            </a:r>
            <a:r>
              <a:rPr lang="fr-CH" sz="2400" dirty="0" err="1"/>
              <a:t>invested</a:t>
            </a:r>
            <a:r>
              <a:rPr lang="fr-CH" sz="2400" dirty="0"/>
              <a:t> in a new flight simulator </a:t>
            </a:r>
            <a:r>
              <a:rPr lang="fr-CH" sz="2400" dirty="0" err="1"/>
              <a:t>which</a:t>
            </a:r>
            <a:r>
              <a:rPr lang="fr-CH" sz="2400" dirty="0"/>
              <a:t> </a:t>
            </a:r>
            <a:r>
              <a:rPr lang="fr-CH" sz="2400" dirty="0" err="1"/>
              <a:t>should</a:t>
            </a:r>
            <a:r>
              <a:rPr lang="fr-CH" sz="2400" dirty="0"/>
              <a:t> </a:t>
            </a:r>
            <a:r>
              <a:rPr lang="fr-CH" sz="2400" dirty="0" err="1"/>
              <a:t>now</a:t>
            </a:r>
            <a:r>
              <a:rPr lang="fr-CH" sz="2400" dirty="0"/>
              <a:t> </a:t>
            </a:r>
            <a:r>
              <a:rPr lang="fr-CH" sz="2400" dirty="0" err="1"/>
              <a:t>be</a:t>
            </a:r>
            <a:r>
              <a:rPr lang="fr-CH" sz="2400" dirty="0"/>
              <a:t> up and running. A drone flight simulator </a:t>
            </a:r>
            <a:r>
              <a:rPr lang="fr-CH" sz="2400" dirty="0" err="1"/>
              <a:t>should</a:t>
            </a:r>
            <a:r>
              <a:rPr lang="fr-CH" sz="2400" dirty="0"/>
              <a:t> </a:t>
            </a:r>
            <a:r>
              <a:rPr lang="fr-CH" sz="2400" dirty="0" err="1"/>
              <a:t>soon</a:t>
            </a:r>
            <a:r>
              <a:rPr lang="fr-CH" sz="2400" dirty="0"/>
              <a:t> follow</a:t>
            </a:r>
          </a:p>
          <a:p>
            <a:pPr marL="0" indent="0">
              <a:buNone/>
            </a:pPr>
            <a:endParaRPr lang="en-GB" sz="1600" dirty="0"/>
          </a:p>
        </p:txBody>
      </p:sp>
    </p:spTree>
    <p:extLst>
      <p:ext uri="{BB962C8B-B14F-4D97-AF65-F5344CB8AC3E}">
        <p14:creationId xmlns:p14="http://schemas.microsoft.com/office/powerpoint/2010/main" val="18016578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6CD589-BD9A-4EDF-8293-DF4905003EDF}"/>
              </a:ext>
            </a:extLst>
          </p:cNvPr>
          <p:cNvSpPr>
            <a:spLocks noGrp="1"/>
          </p:cNvSpPr>
          <p:nvPr>
            <p:ph type="title"/>
          </p:nvPr>
        </p:nvSpPr>
        <p:spPr/>
        <p:txBody>
          <a:bodyPr/>
          <a:lstStyle/>
          <a:p>
            <a:r>
              <a:rPr lang="fr-CH" dirty="0"/>
              <a:t>C</a:t>
            </a:r>
            <a:r>
              <a:rPr lang="en-GB" dirty="0" err="1"/>
              <a:t>inewhoop</a:t>
            </a:r>
            <a:endParaRPr lang="en-GB" dirty="0"/>
          </a:p>
        </p:txBody>
      </p:sp>
      <p:pic>
        <p:nvPicPr>
          <p:cNvPr id="8" name="Content Placeholder 7" descr="A picture containing text, table, floor, indoor&#10;&#10;Description automatically generated">
            <a:extLst>
              <a:ext uri="{FF2B5EF4-FFF2-40B4-BE49-F238E27FC236}">
                <a16:creationId xmlns:a16="http://schemas.microsoft.com/office/drawing/2014/main" id="{6A469658-7B9E-48AA-8C4C-5F34AAA4D35E}"/>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t="20420" b="11048"/>
          <a:stretch/>
        </p:blipFill>
        <p:spPr>
          <a:xfrm>
            <a:off x="4180145" y="365125"/>
            <a:ext cx="7774709" cy="2995592"/>
          </a:xfrm>
        </p:spPr>
      </p:pic>
      <p:pic>
        <p:nvPicPr>
          <p:cNvPr id="10" name="Picture 9" descr="A picture containing text, indoor, items&#10;&#10;Description automatically generated">
            <a:extLst>
              <a:ext uri="{FF2B5EF4-FFF2-40B4-BE49-F238E27FC236}">
                <a16:creationId xmlns:a16="http://schemas.microsoft.com/office/drawing/2014/main" id="{9D127E97-E4D9-410A-BA94-D34FDDD09304}"/>
              </a:ext>
            </a:extLst>
          </p:cNvPr>
          <p:cNvPicPr>
            <a:picLocks noChangeAspect="1"/>
          </p:cNvPicPr>
          <p:nvPr/>
        </p:nvPicPr>
        <p:blipFill rotWithShape="1">
          <a:blip r:embed="rId3">
            <a:extLst>
              <a:ext uri="{28A0092B-C50C-407E-A947-70E740481C1C}">
                <a14:useLocalDpi xmlns:a14="http://schemas.microsoft.com/office/drawing/2010/main" val="0"/>
              </a:ext>
            </a:extLst>
          </a:blip>
          <a:srcRect l="17172" r="26466"/>
          <a:stretch/>
        </p:blipFill>
        <p:spPr>
          <a:xfrm rot="16200000">
            <a:off x="3307502" y="535152"/>
            <a:ext cx="2792204" cy="8811465"/>
          </a:xfrm>
          <a:prstGeom prst="rect">
            <a:avLst/>
          </a:prstGeom>
        </p:spPr>
      </p:pic>
      <p:sp>
        <p:nvSpPr>
          <p:cNvPr id="12" name="TextBox 11">
            <a:extLst>
              <a:ext uri="{FF2B5EF4-FFF2-40B4-BE49-F238E27FC236}">
                <a16:creationId xmlns:a16="http://schemas.microsoft.com/office/drawing/2014/main" id="{B2F62E57-63AC-4F16-BF3D-869F15190C2F}"/>
              </a:ext>
            </a:extLst>
          </p:cNvPr>
          <p:cNvSpPr txBox="1"/>
          <p:nvPr/>
        </p:nvSpPr>
        <p:spPr>
          <a:xfrm>
            <a:off x="838200" y="1810987"/>
            <a:ext cx="2611582" cy="923330"/>
          </a:xfrm>
          <a:prstGeom prst="rect">
            <a:avLst/>
          </a:prstGeom>
          <a:noFill/>
        </p:spPr>
        <p:txBody>
          <a:bodyPr wrap="square" rtlCol="0">
            <a:spAutoFit/>
          </a:bodyPr>
          <a:lstStyle/>
          <a:p>
            <a:r>
              <a:rPr lang="fr-CH" dirty="0"/>
              <a:t>Apologies for the terrible </a:t>
            </a:r>
            <a:r>
              <a:rPr lang="fr-CH" dirty="0" err="1"/>
              <a:t>photography</a:t>
            </a:r>
            <a:r>
              <a:rPr lang="fr-CH" dirty="0"/>
              <a:t>, </a:t>
            </a:r>
            <a:r>
              <a:rPr lang="fr-CH" dirty="0" err="1"/>
              <a:t>I’m</a:t>
            </a:r>
            <a:r>
              <a:rPr lang="fr-CH" dirty="0"/>
              <a:t> a pilot not a camera man.</a:t>
            </a:r>
            <a:endParaRPr lang="en-GB" dirty="0"/>
          </a:p>
        </p:txBody>
      </p:sp>
    </p:spTree>
    <p:extLst>
      <p:ext uri="{BB962C8B-B14F-4D97-AF65-F5344CB8AC3E}">
        <p14:creationId xmlns:p14="http://schemas.microsoft.com/office/powerpoint/2010/main" val="19939323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nShot_20210428_201614153">
            <a:hlinkClick r:id="" action="ppaction://media"/>
            <a:extLst>
              <a:ext uri="{FF2B5EF4-FFF2-40B4-BE49-F238E27FC236}">
                <a16:creationId xmlns:a16="http://schemas.microsoft.com/office/drawing/2014/main" id="{1DCA9838-F4BE-49CB-997B-A3135EDF84CA}"/>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2758043" y="91043"/>
            <a:ext cx="6675914" cy="6675914"/>
          </a:xfrm>
          <a:prstGeom prst="rect">
            <a:avLst/>
          </a:prstGeom>
        </p:spPr>
      </p:pic>
    </p:spTree>
    <p:extLst>
      <p:ext uri="{BB962C8B-B14F-4D97-AF65-F5344CB8AC3E}">
        <p14:creationId xmlns:p14="http://schemas.microsoft.com/office/powerpoint/2010/main" val="817957075"/>
      </p:ext>
    </p:extLst>
  </p:cSld>
  <p:clrMapOvr>
    <a:masterClrMapping/>
  </p:clrMapOvr>
  <p:timing>
    <p:tnLst>
      <p:par>
        <p:cTn id="1" dur="indefinite" restart="never" nodeType="tmRoot">
          <p:childTnLst>
            <p:video>
              <p:cMediaNode vol="80000" mute="1">
                <p:cTn id="2" fill="hold" display="0">
                  <p:stCondLst>
                    <p:cond delay="indefinite"/>
                  </p:stCondLst>
                </p:cTn>
                <p:tgtEl>
                  <p:spTgt spid="11"/>
                </p:tgtEl>
              </p:cMediaNode>
            </p:vide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6CD589-BD9A-4EDF-8293-DF4905003EDF}"/>
              </a:ext>
            </a:extLst>
          </p:cNvPr>
          <p:cNvSpPr>
            <a:spLocks noGrp="1"/>
          </p:cNvSpPr>
          <p:nvPr>
            <p:ph type="title"/>
          </p:nvPr>
        </p:nvSpPr>
        <p:spPr/>
        <p:txBody>
          <a:bodyPr/>
          <a:lstStyle/>
          <a:p>
            <a:r>
              <a:rPr lang="fr-CH" dirty="0"/>
              <a:t>Planes</a:t>
            </a:r>
            <a:endParaRPr lang="en-GB" dirty="0"/>
          </a:p>
        </p:txBody>
      </p:sp>
      <p:pic>
        <p:nvPicPr>
          <p:cNvPr id="6" name="Picture 5" descr="A picture containing text, indoor, tool, cluttered&#10;&#10;Description automatically generated">
            <a:extLst>
              <a:ext uri="{FF2B5EF4-FFF2-40B4-BE49-F238E27FC236}">
                <a16:creationId xmlns:a16="http://schemas.microsoft.com/office/drawing/2014/main" id="{8F1205A3-98FD-4CE3-BEC1-95D2D8419A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0" y="152892"/>
            <a:ext cx="5795158" cy="4346369"/>
          </a:xfrm>
          <a:prstGeom prst="rect">
            <a:avLst/>
          </a:prstGeom>
        </p:spPr>
      </p:pic>
      <p:pic>
        <p:nvPicPr>
          <p:cNvPr id="9" name="Picture 8" descr="A picture containing yellow&#10;&#10;Description automatically generated">
            <a:extLst>
              <a:ext uri="{FF2B5EF4-FFF2-40B4-BE49-F238E27FC236}">
                <a16:creationId xmlns:a16="http://schemas.microsoft.com/office/drawing/2014/main" id="{7B5684DA-F481-47F6-93FD-A02ABCC1346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6576" y="2418112"/>
            <a:ext cx="5579424" cy="4184568"/>
          </a:xfrm>
          <a:prstGeom prst="rect">
            <a:avLst/>
          </a:prstGeom>
        </p:spPr>
      </p:pic>
      <p:pic>
        <p:nvPicPr>
          <p:cNvPr id="13" name="Picture 12" descr="A group of toy airplanes&#10;&#10;Description automatically generated with low confidence">
            <a:extLst>
              <a:ext uri="{FF2B5EF4-FFF2-40B4-BE49-F238E27FC236}">
                <a16:creationId xmlns:a16="http://schemas.microsoft.com/office/drawing/2014/main" id="{D503E059-F2F4-4BE9-9F51-AFA0812E2E3A}"/>
              </a:ext>
            </a:extLst>
          </p:cNvPr>
          <p:cNvPicPr>
            <a:picLocks noChangeAspect="1"/>
          </p:cNvPicPr>
          <p:nvPr/>
        </p:nvPicPr>
        <p:blipFill rotWithShape="1">
          <a:blip r:embed="rId4">
            <a:extLst>
              <a:ext uri="{28A0092B-C50C-407E-A947-70E740481C1C}">
                <a14:useLocalDpi xmlns:a14="http://schemas.microsoft.com/office/drawing/2010/main" val="0"/>
              </a:ext>
            </a:extLst>
          </a:blip>
          <a:srcRect l="11044" t="59221" r="15679" b="10108"/>
          <a:stretch/>
        </p:blipFill>
        <p:spPr>
          <a:xfrm>
            <a:off x="6096000" y="4499261"/>
            <a:ext cx="5795158" cy="2103419"/>
          </a:xfrm>
          <a:prstGeom prst="rect">
            <a:avLst/>
          </a:prstGeom>
        </p:spPr>
      </p:pic>
    </p:spTree>
    <p:extLst>
      <p:ext uri="{BB962C8B-B14F-4D97-AF65-F5344CB8AC3E}">
        <p14:creationId xmlns:p14="http://schemas.microsoft.com/office/powerpoint/2010/main" val="16118443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83C47F-9E0A-458B-A899-060FC5A81008}"/>
              </a:ext>
            </a:extLst>
          </p:cNvPr>
          <p:cNvSpPr>
            <a:spLocks noGrp="1"/>
          </p:cNvSpPr>
          <p:nvPr>
            <p:ph type="title"/>
          </p:nvPr>
        </p:nvSpPr>
        <p:spPr/>
        <p:txBody>
          <a:bodyPr/>
          <a:lstStyle/>
          <a:p>
            <a:r>
              <a:rPr lang="en-GB" dirty="0"/>
              <a:t>In &amp; Outs – Short but Sweet…</a:t>
            </a:r>
          </a:p>
        </p:txBody>
      </p:sp>
      <p:graphicFrame>
        <p:nvGraphicFramePr>
          <p:cNvPr id="7" name="Table 7">
            <a:extLst>
              <a:ext uri="{FF2B5EF4-FFF2-40B4-BE49-F238E27FC236}">
                <a16:creationId xmlns:a16="http://schemas.microsoft.com/office/drawing/2014/main" id="{AFA6CDD9-9BFD-46DE-A95B-CA51D63D5D43}"/>
              </a:ext>
            </a:extLst>
          </p:cNvPr>
          <p:cNvGraphicFramePr>
            <a:graphicFrameLocks noGrp="1"/>
          </p:cNvGraphicFramePr>
          <p:nvPr>
            <p:ph idx="1"/>
            <p:extLst>
              <p:ext uri="{D42A27DB-BD31-4B8C-83A1-F6EECF244321}">
                <p14:modId xmlns:p14="http://schemas.microsoft.com/office/powerpoint/2010/main" val="18823369"/>
              </p:ext>
            </p:extLst>
          </p:nvPr>
        </p:nvGraphicFramePr>
        <p:xfrm>
          <a:off x="838200" y="1825625"/>
          <a:ext cx="10515600" cy="4076800"/>
        </p:xfrm>
        <a:graphic>
          <a:graphicData uri="http://schemas.openxmlformats.org/drawingml/2006/table">
            <a:tbl>
              <a:tblPr firstRow="1" bandRow="1">
                <a:tableStyleId>{5C22544A-7EE6-4342-B048-85BDC9FD1C3A}</a:tableStyleId>
              </a:tblPr>
              <a:tblGrid>
                <a:gridCol w="2628900">
                  <a:extLst>
                    <a:ext uri="{9D8B030D-6E8A-4147-A177-3AD203B41FA5}">
                      <a16:colId xmlns:a16="http://schemas.microsoft.com/office/drawing/2014/main" val="1279735856"/>
                    </a:ext>
                  </a:extLst>
                </a:gridCol>
                <a:gridCol w="2628900">
                  <a:extLst>
                    <a:ext uri="{9D8B030D-6E8A-4147-A177-3AD203B41FA5}">
                      <a16:colId xmlns:a16="http://schemas.microsoft.com/office/drawing/2014/main" val="4193022810"/>
                    </a:ext>
                  </a:extLst>
                </a:gridCol>
                <a:gridCol w="2628900">
                  <a:extLst>
                    <a:ext uri="{9D8B030D-6E8A-4147-A177-3AD203B41FA5}">
                      <a16:colId xmlns:a16="http://schemas.microsoft.com/office/drawing/2014/main" val="873063721"/>
                    </a:ext>
                  </a:extLst>
                </a:gridCol>
                <a:gridCol w="2628900">
                  <a:extLst>
                    <a:ext uri="{9D8B030D-6E8A-4147-A177-3AD203B41FA5}">
                      <a16:colId xmlns:a16="http://schemas.microsoft.com/office/drawing/2014/main" val="3092160094"/>
                    </a:ext>
                  </a:extLst>
                </a:gridCol>
              </a:tblGrid>
              <a:tr h="370840">
                <a:tc>
                  <a:txBody>
                    <a:bodyPr/>
                    <a:lstStyle/>
                    <a:p>
                      <a:r>
                        <a:rPr lang="en-GB" dirty="0"/>
                        <a:t>Reason</a:t>
                      </a:r>
                    </a:p>
                  </a:txBody>
                  <a:tcPr/>
                </a:tc>
                <a:tc>
                  <a:txBody>
                    <a:bodyPr/>
                    <a:lstStyle/>
                    <a:p>
                      <a:r>
                        <a:rPr lang="en-GB" dirty="0"/>
                        <a:t>Quantity</a:t>
                      </a:r>
                    </a:p>
                  </a:txBody>
                  <a:tcPr/>
                </a:tc>
                <a:tc>
                  <a:txBody>
                    <a:bodyPr/>
                    <a:lstStyle/>
                    <a:p>
                      <a:r>
                        <a:rPr lang="en-GB" dirty="0"/>
                        <a:t>Ins (</a:t>
                      </a:r>
                      <a:r>
                        <a:rPr lang="en-GB" dirty="0" err="1"/>
                        <a:t>Chf</a:t>
                      </a:r>
                      <a:r>
                        <a:rPr lang="en-GB" dirty="0"/>
                        <a:t>)</a:t>
                      </a:r>
                    </a:p>
                  </a:txBody>
                  <a:tcPr/>
                </a:tc>
                <a:tc>
                  <a:txBody>
                    <a:bodyPr/>
                    <a:lstStyle/>
                    <a:p>
                      <a:r>
                        <a:rPr lang="en-GB" dirty="0"/>
                        <a:t>Out (</a:t>
                      </a:r>
                      <a:r>
                        <a:rPr lang="en-GB" dirty="0" err="1"/>
                        <a:t>Chf</a:t>
                      </a:r>
                      <a:r>
                        <a:rPr lang="en-GB" dirty="0"/>
                        <a:t>)</a:t>
                      </a:r>
                    </a:p>
                  </a:txBody>
                  <a:tcPr/>
                </a:tc>
                <a:extLst>
                  <a:ext uri="{0D108BD9-81ED-4DB2-BD59-A6C34878D82A}">
                    <a16:rowId xmlns:a16="http://schemas.microsoft.com/office/drawing/2014/main" val="3704918171"/>
                  </a:ext>
                </a:extLst>
              </a:tr>
              <a:tr h="370840">
                <a:tc>
                  <a:txBody>
                    <a:bodyPr/>
                    <a:lstStyle/>
                    <a:p>
                      <a:r>
                        <a:rPr lang="en-GB" dirty="0"/>
                        <a:t>Membership Fees</a:t>
                      </a:r>
                    </a:p>
                  </a:txBody>
                  <a:tcPr/>
                </a:tc>
                <a:tc>
                  <a:txBody>
                    <a:bodyPr/>
                    <a:lstStyle/>
                    <a:p>
                      <a:r>
                        <a:rPr lang="fr-CH" dirty="0"/>
                        <a:t>3</a:t>
                      </a:r>
                      <a:endParaRPr lang="en-GB" dirty="0"/>
                    </a:p>
                  </a:txBody>
                  <a:tcPr/>
                </a:tc>
                <a:tc>
                  <a:txBody>
                    <a:bodyPr/>
                    <a:lstStyle/>
                    <a:p>
                      <a:r>
                        <a:rPr lang="fr-CH" dirty="0"/>
                        <a:t>150</a:t>
                      </a:r>
                      <a:endParaRPr lang="en-GB" dirty="0"/>
                    </a:p>
                  </a:txBody>
                  <a:tcPr/>
                </a:tc>
                <a:tc>
                  <a:txBody>
                    <a:bodyPr/>
                    <a:lstStyle/>
                    <a:p>
                      <a:endParaRPr lang="en-GB"/>
                    </a:p>
                  </a:txBody>
                  <a:tcPr/>
                </a:tc>
                <a:extLst>
                  <a:ext uri="{0D108BD9-81ED-4DB2-BD59-A6C34878D82A}">
                    <a16:rowId xmlns:a16="http://schemas.microsoft.com/office/drawing/2014/main" val="1211826547"/>
                  </a:ext>
                </a:extLst>
              </a:tr>
              <a:tr h="368400">
                <a:tc>
                  <a:txBody>
                    <a:bodyPr/>
                    <a:lstStyle/>
                    <a:p>
                      <a:r>
                        <a:rPr lang="en-GB" dirty="0"/>
                        <a:t>Charger</a:t>
                      </a:r>
                    </a:p>
                  </a:txBody>
                  <a:tcPr/>
                </a:tc>
                <a:tc>
                  <a:txBody>
                    <a:bodyPr/>
                    <a:lstStyle/>
                    <a:p>
                      <a:r>
                        <a:rPr lang="fr-CH" dirty="0"/>
                        <a:t>1</a:t>
                      </a:r>
                      <a:endParaRPr lang="en-GB" dirty="0"/>
                    </a:p>
                  </a:txBody>
                  <a:tcPr/>
                </a:tc>
                <a:tc>
                  <a:txBody>
                    <a:bodyPr/>
                    <a:lstStyle/>
                    <a:p>
                      <a:endParaRPr lang="en-GB" dirty="0"/>
                    </a:p>
                  </a:txBody>
                  <a:tcPr/>
                </a:tc>
                <a:tc>
                  <a:txBody>
                    <a:bodyPr/>
                    <a:lstStyle/>
                    <a:p>
                      <a:r>
                        <a:rPr lang="en-GB" dirty="0"/>
                        <a:t>50</a:t>
                      </a:r>
                    </a:p>
                  </a:txBody>
                  <a:tcPr/>
                </a:tc>
                <a:extLst>
                  <a:ext uri="{0D108BD9-81ED-4DB2-BD59-A6C34878D82A}">
                    <a16:rowId xmlns:a16="http://schemas.microsoft.com/office/drawing/2014/main" val="1950863292"/>
                  </a:ext>
                </a:extLst>
              </a:tr>
              <a:tr h="370840">
                <a:tc>
                  <a:txBody>
                    <a:bodyPr/>
                    <a:lstStyle/>
                    <a:p>
                      <a:r>
                        <a:rPr lang="fr-CH" dirty="0"/>
                        <a:t>C</a:t>
                      </a:r>
                      <a:r>
                        <a:rPr lang="en-GB" dirty="0" err="1"/>
                        <a:t>inewhoop</a:t>
                      </a:r>
                      <a:r>
                        <a:rPr lang="en-GB" dirty="0"/>
                        <a:t> Kit</a:t>
                      </a:r>
                    </a:p>
                  </a:txBody>
                  <a:tcPr/>
                </a:tc>
                <a:tc>
                  <a:txBody>
                    <a:bodyPr/>
                    <a:lstStyle/>
                    <a:p>
                      <a:r>
                        <a:rPr lang="en-GB" dirty="0"/>
                        <a:t>1</a:t>
                      </a:r>
                    </a:p>
                  </a:txBody>
                  <a:tcPr/>
                </a:tc>
                <a:tc>
                  <a:txBody>
                    <a:bodyPr/>
                    <a:lstStyle/>
                    <a:p>
                      <a:endParaRPr lang="en-GB" dirty="0"/>
                    </a:p>
                  </a:txBody>
                  <a:tcPr/>
                </a:tc>
                <a:tc>
                  <a:txBody>
                    <a:bodyPr/>
                    <a:lstStyle/>
                    <a:p>
                      <a:r>
                        <a:rPr lang="en-GB" dirty="0"/>
                        <a:t>614.62</a:t>
                      </a:r>
                    </a:p>
                  </a:txBody>
                  <a:tcPr/>
                </a:tc>
                <a:extLst>
                  <a:ext uri="{0D108BD9-81ED-4DB2-BD59-A6C34878D82A}">
                    <a16:rowId xmlns:a16="http://schemas.microsoft.com/office/drawing/2014/main" val="2952363780"/>
                  </a:ext>
                </a:extLst>
              </a:tr>
              <a:tr h="370840">
                <a:tc>
                  <a:txBody>
                    <a:bodyPr/>
                    <a:lstStyle/>
                    <a:p>
                      <a:r>
                        <a:rPr lang="en-GB" dirty="0"/>
                        <a:t>Planes, Radio, </a:t>
                      </a:r>
                      <a:r>
                        <a:rPr lang="en-GB" dirty="0" err="1"/>
                        <a:t>Lipos</a:t>
                      </a:r>
                      <a:endParaRPr lang="en-GB" dirty="0"/>
                    </a:p>
                  </a:txBody>
                  <a:tcPr/>
                </a:tc>
                <a:tc>
                  <a:txBody>
                    <a:bodyPr/>
                    <a:lstStyle/>
                    <a:p>
                      <a:r>
                        <a:rPr lang="en-GB" dirty="0"/>
                        <a:t>~~</a:t>
                      </a:r>
                    </a:p>
                  </a:txBody>
                  <a:tcPr/>
                </a:tc>
                <a:tc>
                  <a:txBody>
                    <a:bodyPr/>
                    <a:lstStyle/>
                    <a:p>
                      <a:endParaRPr lang="en-GB" dirty="0"/>
                    </a:p>
                  </a:txBody>
                  <a:tcPr/>
                </a:tc>
                <a:tc>
                  <a:txBody>
                    <a:bodyPr/>
                    <a:lstStyle/>
                    <a:p>
                      <a:r>
                        <a:rPr lang="en-GB" dirty="0"/>
                        <a:t>2140.20</a:t>
                      </a:r>
                    </a:p>
                  </a:txBody>
                  <a:tcPr/>
                </a:tc>
                <a:extLst>
                  <a:ext uri="{0D108BD9-81ED-4DB2-BD59-A6C34878D82A}">
                    <a16:rowId xmlns:a16="http://schemas.microsoft.com/office/drawing/2014/main" val="1749988037"/>
                  </a:ext>
                </a:extLst>
              </a:tr>
              <a:tr h="370840">
                <a:tc>
                  <a:txBody>
                    <a:bodyPr/>
                    <a:lstStyle/>
                    <a:p>
                      <a:r>
                        <a:rPr lang="fr-CH" dirty="0"/>
                        <a:t>Plane supports</a:t>
                      </a:r>
                      <a:endParaRPr lang="en-GB" dirty="0"/>
                    </a:p>
                  </a:txBody>
                  <a:tcPr/>
                </a:tc>
                <a:tc>
                  <a:txBody>
                    <a:bodyPr/>
                    <a:lstStyle/>
                    <a:p>
                      <a:r>
                        <a:rPr lang="fr-CH" dirty="0"/>
                        <a:t>1</a:t>
                      </a:r>
                      <a:endParaRPr lang="en-GB" dirty="0"/>
                    </a:p>
                  </a:txBody>
                  <a:tcPr/>
                </a:tc>
                <a:tc>
                  <a:txBody>
                    <a:bodyPr/>
                    <a:lstStyle/>
                    <a:p>
                      <a:endParaRPr lang="en-GB" dirty="0"/>
                    </a:p>
                  </a:txBody>
                  <a:tcPr/>
                </a:tc>
                <a:tc>
                  <a:txBody>
                    <a:bodyPr/>
                    <a:lstStyle/>
                    <a:p>
                      <a:r>
                        <a:rPr lang="fr-CH" dirty="0"/>
                        <a:t>64.44</a:t>
                      </a:r>
                      <a:endParaRPr lang="en-GB" dirty="0"/>
                    </a:p>
                  </a:txBody>
                  <a:tcPr/>
                </a:tc>
                <a:extLst>
                  <a:ext uri="{0D108BD9-81ED-4DB2-BD59-A6C34878D82A}">
                    <a16:rowId xmlns:a16="http://schemas.microsoft.com/office/drawing/2014/main" val="4116995257"/>
                  </a:ext>
                </a:extLst>
              </a:tr>
              <a:tr h="370840">
                <a:tc>
                  <a:txBody>
                    <a:bodyPr/>
                    <a:lstStyle/>
                    <a:p>
                      <a:r>
                        <a:rPr lang="en-GB" dirty="0"/>
                        <a:t>Electronic lock</a:t>
                      </a:r>
                    </a:p>
                  </a:txBody>
                  <a:tcPr/>
                </a:tc>
                <a:tc>
                  <a:txBody>
                    <a:bodyPr/>
                    <a:lstStyle/>
                    <a:p>
                      <a:r>
                        <a:rPr lang="en-GB" dirty="0"/>
                        <a:t>1</a:t>
                      </a:r>
                    </a:p>
                  </a:txBody>
                  <a:tcPr/>
                </a:tc>
                <a:tc>
                  <a:txBody>
                    <a:bodyPr/>
                    <a:lstStyle/>
                    <a:p>
                      <a:endParaRPr lang="en-GB"/>
                    </a:p>
                  </a:txBody>
                  <a:tcPr/>
                </a:tc>
                <a:tc>
                  <a:txBody>
                    <a:bodyPr/>
                    <a:lstStyle/>
                    <a:p>
                      <a:r>
                        <a:rPr lang="en-GB" dirty="0"/>
                        <a:t>967</a:t>
                      </a:r>
                    </a:p>
                  </a:txBody>
                  <a:tcPr/>
                </a:tc>
                <a:extLst>
                  <a:ext uri="{0D108BD9-81ED-4DB2-BD59-A6C34878D82A}">
                    <a16:rowId xmlns:a16="http://schemas.microsoft.com/office/drawing/2014/main" val="4131946482"/>
                  </a:ext>
                </a:extLst>
              </a:tr>
              <a:tr h="370840">
                <a:tc>
                  <a:txBody>
                    <a:bodyPr/>
                    <a:lstStyle/>
                    <a:p>
                      <a:r>
                        <a:rPr lang="fr-CH" dirty="0"/>
                        <a:t>Bank </a:t>
                      </a:r>
                      <a:r>
                        <a:rPr lang="fr-CH" dirty="0" err="1"/>
                        <a:t>fees</a:t>
                      </a:r>
                      <a:endParaRPr lang="en-GB" dirty="0"/>
                    </a:p>
                  </a:txBody>
                  <a:tcPr/>
                </a:tc>
                <a:tc>
                  <a:txBody>
                    <a:bodyPr/>
                    <a:lstStyle/>
                    <a:p>
                      <a:r>
                        <a:rPr lang="fr-CH" dirty="0"/>
                        <a:t>2</a:t>
                      </a:r>
                      <a:endParaRPr lang="en-GB" dirty="0"/>
                    </a:p>
                  </a:txBody>
                  <a:tcPr/>
                </a:tc>
                <a:tc>
                  <a:txBody>
                    <a:bodyPr/>
                    <a:lstStyle/>
                    <a:p>
                      <a:endParaRPr lang="en-GB" dirty="0"/>
                    </a:p>
                  </a:txBody>
                  <a:tcPr/>
                </a:tc>
                <a:tc>
                  <a:txBody>
                    <a:bodyPr/>
                    <a:lstStyle/>
                    <a:p>
                      <a:r>
                        <a:rPr lang="fr-CH" dirty="0"/>
                        <a:t>5.30</a:t>
                      </a:r>
                      <a:endParaRPr lang="en-GB" dirty="0"/>
                    </a:p>
                  </a:txBody>
                  <a:tcPr/>
                </a:tc>
                <a:extLst>
                  <a:ext uri="{0D108BD9-81ED-4DB2-BD59-A6C34878D82A}">
                    <a16:rowId xmlns:a16="http://schemas.microsoft.com/office/drawing/2014/main" val="2775667554"/>
                  </a:ext>
                </a:extLst>
              </a:tr>
              <a:tr h="370840">
                <a:tc>
                  <a:txBody>
                    <a:bodyPr/>
                    <a:lstStyle/>
                    <a:p>
                      <a:r>
                        <a:rPr lang="en-GB" dirty="0"/>
                        <a:t>Total</a:t>
                      </a:r>
                    </a:p>
                  </a:txBody>
                  <a:tcPr/>
                </a:tc>
                <a:tc>
                  <a:txBody>
                    <a:bodyPr/>
                    <a:lstStyle/>
                    <a:p>
                      <a:endParaRPr lang="en-GB"/>
                    </a:p>
                  </a:txBody>
                  <a:tcPr/>
                </a:tc>
                <a:tc>
                  <a:txBody>
                    <a:bodyPr/>
                    <a:lstStyle/>
                    <a:p>
                      <a:r>
                        <a:rPr lang="fr-CH" dirty="0"/>
                        <a:t>1</a:t>
                      </a:r>
                      <a:r>
                        <a:rPr lang="en-GB" dirty="0"/>
                        <a:t>50</a:t>
                      </a:r>
                    </a:p>
                  </a:txBody>
                  <a:tcPr/>
                </a:tc>
                <a:tc>
                  <a:txBody>
                    <a:bodyPr/>
                    <a:lstStyle/>
                    <a:p>
                      <a:r>
                        <a:rPr lang="en-GB" dirty="0"/>
                        <a:t>3846.86</a:t>
                      </a:r>
                    </a:p>
                  </a:txBody>
                  <a:tcPr/>
                </a:tc>
                <a:extLst>
                  <a:ext uri="{0D108BD9-81ED-4DB2-BD59-A6C34878D82A}">
                    <a16:rowId xmlns:a16="http://schemas.microsoft.com/office/drawing/2014/main" val="2561499734"/>
                  </a:ext>
                </a:extLst>
              </a:tr>
              <a:tr h="370840">
                <a:tc>
                  <a:txBody>
                    <a:bodyPr/>
                    <a:lstStyle/>
                    <a:p>
                      <a:r>
                        <a:rPr lang="en-GB" dirty="0"/>
                        <a:t>Start of the Year Balance</a:t>
                      </a:r>
                    </a:p>
                  </a:txBody>
                  <a:tcPr/>
                </a:tc>
                <a:tc>
                  <a:txBody>
                    <a:bodyPr/>
                    <a:lstStyle/>
                    <a:p>
                      <a:r>
                        <a:rPr lang="en-GB" dirty="0"/>
                        <a:t>23,488 CHF</a:t>
                      </a:r>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874707136"/>
                  </a:ext>
                </a:extLst>
              </a:tr>
              <a:tr h="370840">
                <a:tc>
                  <a:txBody>
                    <a:bodyPr/>
                    <a:lstStyle/>
                    <a:p>
                      <a:r>
                        <a:rPr lang="en-GB" dirty="0"/>
                        <a:t>2021 End Balance</a:t>
                      </a:r>
                    </a:p>
                  </a:txBody>
                  <a:tcPr/>
                </a:tc>
                <a:tc>
                  <a:txBody>
                    <a:bodyPr/>
                    <a:lstStyle/>
                    <a:p>
                      <a:r>
                        <a:rPr lang="en-GB" dirty="0"/>
                        <a:t>19,791.92 CHF</a:t>
                      </a:r>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4052908452"/>
                  </a:ext>
                </a:extLst>
              </a:tr>
            </a:tbl>
          </a:graphicData>
        </a:graphic>
      </p:graphicFrame>
      <p:sp>
        <p:nvSpPr>
          <p:cNvPr id="3" name="TextBox 2">
            <a:extLst>
              <a:ext uri="{FF2B5EF4-FFF2-40B4-BE49-F238E27FC236}">
                <a16:creationId xmlns:a16="http://schemas.microsoft.com/office/drawing/2014/main" id="{7998CF05-94A7-4E65-9F63-7457E0B268A9}"/>
              </a:ext>
            </a:extLst>
          </p:cNvPr>
          <p:cNvSpPr txBox="1"/>
          <p:nvPr/>
        </p:nvSpPr>
        <p:spPr>
          <a:xfrm>
            <a:off x="890337" y="6051884"/>
            <a:ext cx="10329110" cy="369332"/>
          </a:xfrm>
          <a:prstGeom prst="rect">
            <a:avLst/>
          </a:prstGeom>
          <a:noFill/>
        </p:spPr>
        <p:txBody>
          <a:bodyPr wrap="square" rtlCol="0">
            <a:spAutoFit/>
          </a:bodyPr>
          <a:lstStyle/>
          <a:p>
            <a:r>
              <a:rPr lang="fr-CH" dirty="0"/>
              <a:t>*The </a:t>
            </a:r>
            <a:r>
              <a:rPr lang="fr-CH" dirty="0" err="1"/>
              <a:t>Cinewhoop</a:t>
            </a:r>
            <a:r>
              <a:rPr lang="fr-CH" dirty="0"/>
              <a:t> Drone Radio and </a:t>
            </a:r>
            <a:r>
              <a:rPr lang="fr-CH" dirty="0" err="1"/>
              <a:t>receiver</a:t>
            </a:r>
            <a:r>
              <a:rPr lang="fr-CH" dirty="0"/>
              <a:t> </a:t>
            </a:r>
            <a:r>
              <a:rPr lang="fr-CH" dirty="0" err="1"/>
              <a:t>was</a:t>
            </a:r>
            <a:r>
              <a:rPr lang="fr-CH" dirty="0"/>
              <a:t> not </a:t>
            </a:r>
            <a:r>
              <a:rPr lang="fr-CH" dirty="0" err="1"/>
              <a:t>paid</a:t>
            </a:r>
            <a:r>
              <a:rPr lang="fr-CH" dirty="0"/>
              <a:t> </a:t>
            </a:r>
            <a:r>
              <a:rPr lang="fr-CH" dirty="0" err="1"/>
              <a:t>until</a:t>
            </a:r>
            <a:r>
              <a:rPr lang="fr-CH" dirty="0"/>
              <a:t> </a:t>
            </a:r>
            <a:r>
              <a:rPr lang="fr-CH" dirty="0" err="1"/>
              <a:t>recently</a:t>
            </a:r>
            <a:r>
              <a:rPr lang="fr-CH" dirty="0"/>
              <a:t> </a:t>
            </a:r>
            <a:r>
              <a:rPr lang="fr-CH" dirty="0" err="1"/>
              <a:t>so</a:t>
            </a:r>
            <a:r>
              <a:rPr lang="fr-CH" dirty="0"/>
              <a:t> </a:t>
            </a:r>
            <a:r>
              <a:rPr lang="fr-CH" dirty="0" err="1"/>
              <a:t>will</a:t>
            </a:r>
            <a:r>
              <a:rPr lang="fr-CH" dirty="0"/>
              <a:t> show up in 2022 </a:t>
            </a:r>
            <a:r>
              <a:rPr lang="fr-CH" dirty="0" err="1"/>
              <a:t>review</a:t>
            </a:r>
            <a:endParaRPr lang="en-GB" dirty="0"/>
          </a:p>
        </p:txBody>
      </p:sp>
    </p:spTree>
    <p:extLst>
      <p:ext uri="{BB962C8B-B14F-4D97-AF65-F5344CB8AC3E}">
        <p14:creationId xmlns:p14="http://schemas.microsoft.com/office/powerpoint/2010/main" val="561963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9770B1-5793-4437-89E5-58BEA6392528}"/>
              </a:ext>
            </a:extLst>
          </p:cNvPr>
          <p:cNvSpPr>
            <a:spLocks noGrp="1"/>
          </p:cNvSpPr>
          <p:nvPr>
            <p:ph type="title"/>
          </p:nvPr>
        </p:nvSpPr>
        <p:spPr/>
        <p:txBody>
          <a:bodyPr/>
          <a:lstStyle/>
          <a:p>
            <a:r>
              <a:rPr lang="en-GB" dirty="0"/>
              <a:t>2022 Purchases</a:t>
            </a:r>
          </a:p>
        </p:txBody>
      </p:sp>
      <p:sp>
        <p:nvSpPr>
          <p:cNvPr id="3" name="Content Placeholder 2">
            <a:extLst>
              <a:ext uri="{FF2B5EF4-FFF2-40B4-BE49-F238E27FC236}">
                <a16:creationId xmlns:a16="http://schemas.microsoft.com/office/drawing/2014/main" id="{23EFF6D8-46BF-4C67-B274-E82B5FBE3763}"/>
              </a:ext>
            </a:extLst>
          </p:cNvPr>
          <p:cNvSpPr>
            <a:spLocks noGrp="1"/>
          </p:cNvSpPr>
          <p:nvPr>
            <p:ph idx="1"/>
          </p:nvPr>
        </p:nvSpPr>
        <p:spPr/>
        <p:txBody>
          <a:bodyPr>
            <a:normAutofit lnSpcReduction="10000"/>
          </a:bodyPr>
          <a:lstStyle/>
          <a:p>
            <a:pPr marL="0" indent="0">
              <a:buNone/>
            </a:pPr>
            <a:r>
              <a:rPr lang="en-GB" dirty="0"/>
              <a:t>So we have talked about potential equipment purchases for the coming year now that we can function:</a:t>
            </a:r>
          </a:p>
          <a:p>
            <a:r>
              <a:rPr lang="en-GB" dirty="0"/>
              <a:t>A 3D router, or CNC is still on the table. A laser cutter for balsa has been suggested but I prefer to keep the idea of a </a:t>
            </a:r>
            <a:r>
              <a:rPr lang="en-GB" dirty="0" err="1"/>
              <a:t>cnc</a:t>
            </a:r>
            <a:r>
              <a:rPr lang="en-GB" dirty="0"/>
              <a:t> for carbon/aluminium fibre parts</a:t>
            </a:r>
          </a:p>
          <a:p>
            <a:r>
              <a:rPr lang="en-GB" dirty="0"/>
              <a:t>An FPV simulator for the drone community</a:t>
            </a:r>
          </a:p>
          <a:p>
            <a:r>
              <a:rPr lang="en-GB" dirty="0"/>
              <a:t>The committee has discussed the possibility of having a stock of cameras, possibly a GoPro or DJI Action 2 and an InstaGo2 for the club, as well as a photography drone DJI Air 2S. These will be reservable for outings or even trips away, subject to a deposit and will be a great addition to the planes and drones.</a:t>
            </a:r>
          </a:p>
          <a:p>
            <a:pPr marL="0" indent="0">
              <a:buNone/>
            </a:pPr>
            <a:endParaRPr lang="en-GB" dirty="0"/>
          </a:p>
        </p:txBody>
      </p:sp>
    </p:spTree>
    <p:extLst>
      <p:ext uri="{BB962C8B-B14F-4D97-AF65-F5344CB8AC3E}">
        <p14:creationId xmlns:p14="http://schemas.microsoft.com/office/powerpoint/2010/main" val="18190837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1735D0B-6F09-487A-82B4-C9FA7474A101}"/>
              </a:ext>
            </a:extLst>
          </p:cNvPr>
          <p:cNvPicPr>
            <a:picLocks noChangeAspect="1"/>
          </p:cNvPicPr>
          <p:nvPr/>
        </p:nvPicPr>
        <p:blipFill>
          <a:blip r:embed="rId2"/>
          <a:stretch>
            <a:fillRect/>
          </a:stretch>
        </p:blipFill>
        <p:spPr>
          <a:xfrm>
            <a:off x="217325" y="301379"/>
            <a:ext cx="4687580" cy="3076110"/>
          </a:xfrm>
          <a:prstGeom prst="rect">
            <a:avLst/>
          </a:prstGeom>
        </p:spPr>
      </p:pic>
      <p:pic>
        <p:nvPicPr>
          <p:cNvPr id="7" name="Picture 6">
            <a:extLst>
              <a:ext uri="{FF2B5EF4-FFF2-40B4-BE49-F238E27FC236}">
                <a16:creationId xmlns:a16="http://schemas.microsoft.com/office/drawing/2014/main" id="{52301014-36AF-4BE8-B626-E8401544EDBA}"/>
              </a:ext>
            </a:extLst>
          </p:cNvPr>
          <p:cNvPicPr>
            <a:picLocks noChangeAspect="1"/>
          </p:cNvPicPr>
          <p:nvPr/>
        </p:nvPicPr>
        <p:blipFill>
          <a:blip r:embed="rId3"/>
          <a:stretch>
            <a:fillRect/>
          </a:stretch>
        </p:blipFill>
        <p:spPr>
          <a:xfrm>
            <a:off x="217325" y="3480511"/>
            <a:ext cx="4687580" cy="3076110"/>
          </a:xfrm>
          <a:prstGeom prst="rect">
            <a:avLst/>
          </a:prstGeom>
        </p:spPr>
      </p:pic>
      <p:pic>
        <p:nvPicPr>
          <p:cNvPr id="9" name="Picture 8">
            <a:extLst>
              <a:ext uri="{FF2B5EF4-FFF2-40B4-BE49-F238E27FC236}">
                <a16:creationId xmlns:a16="http://schemas.microsoft.com/office/drawing/2014/main" id="{D0468755-745B-4A7C-8E59-F3B274888670}"/>
              </a:ext>
            </a:extLst>
          </p:cNvPr>
          <p:cNvPicPr>
            <a:picLocks noChangeAspect="1"/>
          </p:cNvPicPr>
          <p:nvPr/>
        </p:nvPicPr>
        <p:blipFill>
          <a:blip r:embed="rId4"/>
          <a:stretch>
            <a:fillRect/>
          </a:stretch>
        </p:blipFill>
        <p:spPr>
          <a:xfrm>
            <a:off x="7130787" y="301379"/>
            <a:ext cx="4631368" cy="3039222"/>
          </a:xfrm>
          <a:prstGeom prst="rect">
            <a:avLst/>
          </a:prstGeom>
        </p:spPr>
      </p:pic>
      <p:pic>
        <p:nvPicPr>
          <p:cNvPr id="11" name="Picture 10">
            <a:extLst>
              <a:ext uri="{FF2B5EF4-FFF2-40B4-BE49-F238E27FC236}">
                <a16:creationId xmlns:a16="http://schemas.microsoft.com/office/drawing/2014/main" id="{20BA6E3A-F16E-497D-B4D4-234763A9145E}"/>
              </a:ext>
            </a:extLst>
          </p:cNvPr>
          <p:cNvPicPr>
            <a:picLocks noChangeAspect="1"/>
          </p:cNvPicPr>
          <p:nvPr/>
        </p:nvPicPr>
        <p:blipFill>
          <a:blip r:embed="rId5"/>
          <a:stretch>
            <a:fillRect/>
          </a:stretch>
        </p:blipFill>
        <p:spPr>
          <a:xfrm>
            <a:off x="7130787" y="3526189"/>
            <a:ext cx="4631368" cy="3039222"/>
          </a:xfrm>
          <a:prstGeom prst="rect">
            <a:avLst/>
          </a:prstGeom>
        </p:spPr>
      </p:pic>
      <p:sp>
        <p:nvSpPr>
          <p:cNvPr id="12" name="TextBox 11">
            <a:extLst>
              <a:ext uri="{FF2B5EF4-FFF2-40B4-BE49-F238E27FC236}">
                <a16:creationId xmlns:a16="http://schemas.microsoft.com/office/drawing/2014/main" id="{969D6B32-B4C4-44F5-B91B-53C030891B1D}"/>
              </a:ext>
            </a:extLst>
          </p:cNvPr>
          <p:cNvSpPr txBox="1"/>
          <p:nvPr/>
        </p:nvSpPr>
        <p:spPr>
          <a:xfrm>
            <a:off x="5224585" y="1039446"/>
            <a:ext cx="1742830" cy="2308324"/>
          </a:xfrm>
          <a:prstGeom prst="rect">
            <a:avLst/>
          </a:prstGeom>
          <a:noFill/>
        </p:spPr>
        <p:txBody>
          <a:bodyPr wrap="square" rtlCol="0">
            <a:spAutoFit/>
          </a:bodyPr>
          <a:lstStyle/>
          <a:p>
            <a:r>
              <a:rPr lang="fr-CH" sz="1200" dirty="0" err="1"/>
              <a:t>Withdrawl</a:t>
            </a:r>
            <a:r>
              <a:rPr lang="fr-CH" sz="1200" dirty="0"/>
              <a:t> of </a:t>
            </a:r>
            <a:r>
              <a:rPr lang="fr-CH" sz="1200" dirty="0" err="1"/>
              <a:t>any</a:t>
            </a:r>
            <a:r>
              <a:rPr lang="fr-CH" sz="1200" dirty="0"/>
              <a:t> </a:t>
            </a:r>
            <a:r>
              <a:rPr lang="fr-CH" sz="1200" dirty="0" err="1"/>
              <a:t>equipment</a:t>
            </a:r>
            <a:r>
              <a:rPr lang="fr-CH" sz="1200" dirty="0"/>
              <a:t> </a:t>
            </a:r>
            <a:r>
              <a:rPr lang="fr-CH" sz="1200" dirty="0" err="1"/>
              <a:t>will</a:t>
            </a:r>
            <a:r>
              <a:rPr lang="fr-CH" sz="1200" dirty="0"/>
              <a:t> </a:t>
            </a:r>
            <a:r>
              <a:rPr lang="fr-CH" sz="1200" dirty="0" err="1"/>
              <a:t>be</a:t>
            </a:r>
            <a:r>
              <a:rPr lang="fr-CH" sz="1200" dirty="0"/>
              <a:t> </a:t>
            </a:r>
            <a:r>
              <a:rPr lang="fr-CH" sz="1200" dirty="0" err="1"/>
              <a:t>subject</a:t>
            </a:r>
            <a:r>
              <a:rPr lang="fr-CH" sz="1200" dirty="0"/>
              <a:t> to a </a:t>
            </a:r>
            <a:r>
              <a:rPr lang="fr-CH" sz="1200" dirty="0" err="1"/>
              <a:t>deposit</a:t>
            </a:r>
            <a:r>
              <a:rPr lang="fr-CH" sz="1200" dirty="0"/>
              <a:t>, and </a:t>
            </a:r>
            <a:r>
              <a:rPr lang="fr-CH" sz="1200" dirty="0" err="1"/>
              <a:t>anyone</a:t>
            </a:r>
            <a:r>
              <a:rPr lang="fr-CH" sz="1200" dirty="0"/>
              <a:t> </a:t>
            </a:r>
            <a:r>
              <a:rPr lang="fr-CH" sz="1200" dirty="0" err="1"/>
              <a:t>wishing</a:t>
            </a:r>
            <a:r>
              <a:rPr lang="fr-CH" sz="1200" dirty="0"/>
              <a:t> to </a:t>
            </a:r>
            <a:r>
              <a:rPr lang="fr-CH" sz="1200" dirty="0" err="1"/>
              <a:t>borrow</a:t>
            </a:r>
            <a:r>
              <a:rPr lang="fr-CH" sz="1200" dirty="0"/>
              <a:t> the club drone for </a:t>
            </a:r>
            <a:r>
              <a:rPr lang="fr-CH" sz="1200" dirty="0" err="1"/>
              <a:t>any</a:t>
            </a:r>
            <a:r>
              <a:rPr lang="fr-CH" sz="1200" dirty="0"/>
              <a:t> </a:t>
            </a:r>
            <a:r>
              <a:rPr lang="fr-CH" sz="1200" dirty="0" err="1"/>
              <a:t>activities</a:t>
            </a:r>
            <a:r>
              <a:rPr lang="fr-CH" sz="1200" dirty="0"/>
              <a:t> </a:t>
            </a:r>
            <a:r>
              <a:rPr lang="fr-CH" sz="1200" dirty="0" err="1"/>
              <a:t>will</a:t>
            </a:r>
            <a:r>
              <a:rPr lang="fr-CH" sz="1200" dirty="0"/>
              <a:t> </a:t>
            </a:r>
            <a:r>
              <a:rPr lang="fr-CH" sz="1200" dirty="0" err="1"/>
              <a:t>be</a:t>
            </a:r>
            <a:r>
              <a:rPr lang="fr-CH" sz="1200" dirty="0"/>
              <a:t> </a:t>
            </a:r>
            <a:r>
              <a:rPr lang="fr-CH" sz="1200" dirty="0" err="1"/>
              <a:t>subject</a:t>
            </a:r>
            <a:r>
              <a:rPr lang="fr-CH" sz="1200" dirty="0"/>
              <a:t> to </a:t>
            </a:r>
            <a:r>
              <a:rPr lang="fr-CH" sz="1200" dirty="0" err="1"/>
              <a:t>approval</a:t>
            </a:r>
            <a:r>
              <a:rPr lang="fr-CH" sz="1200" dirty="0"/>
              <a:t> </a:t>
            </a:r>
            <a:r>
              <a:rPr lang="fr-CH" sz="1200" dirty="0" err="1"/>
              <a:t>from</a:t>
            </a:r>
            <a:r>
              <a:rPr lang="fr-CH" sz="1200" dirty="0"/>
              <a:t> me, the </a:t>
            </a:r>
            <a:r>
              <a:rPr lang="fr-CH" sz="1200" dirty="0" err="1"/>
              <a:t>treasurer</a:t>
            </a:r>
            <a:r>
              <a:rPr lang="fr-CH" sz="1200" dirty="0"/>
              <a:t>, as </a:t>
            </a:r>
            <a:r>
              <a:rPr lang="fr-CH" sz="1200" dirty="0" err="1"/>
              <a:t>responsible</a:t>
            </a:r>
            <a:r>
              <a:rPr lang="fr-CH" sz="1200" dirty="0"/>
              <a:t> for the drones, </a:t>
            </a:r>
            <a:r>
              <a:rPr lang="fr-CH" sz="1200" dirty="0" err="1"/>
              <a:t>this</a:t>
            </a:r>
            <a:r>
              <a:rPr lang="fr-CH" sz="1200" dirty="0"/>
              <a:t> </a:t>
            </a:r>
            <a:r>
              <a:rPr lang="fr-CH" sz="1200" dirty="0" err="1"/>
              <a:t>may</a:t>
            </a:r>
            <a:r>
              <a:rPr lang="fr-CH" sz="1200" dirty="0"/>
              <a:t> </a:t>
            </a:r>
            <a:r>
              <a:rPr lang="fr-CH" sz="1200" dirty="0" err="1"/>
              <a:t>include</a:t>
            </a:r>
            <a:r>
              <a:rPr lang="fr-CH" sz="1200" dirty="0"/>
              <a:t> a short test in </a:t>
            </a:r>
            <a:r>
              <a:rPr lang="fr-CH" sz="1200" dirty="0" err="1"/>
              <a:t>competence</a:t>
            </a:r>
            <a:r>
              <a:rPr lang="fr-CH" sz="1200" dirty="0"/>
              <a:t>.</a:t>
            </a:r>
            <a:endParaRPr lang="en-GB" sz="1200" dirty="0"/>
          </a:p>
        </p:txBody>
      </p:sp>
    </p:spTree>
    <p:extLst>
      <p:ext uri="{BB962C8B-B14F-4D97-AF65-F5344CB8AC3E}">
        <p14:creationId xmlns:p14="http://schemas.microsoft.com/office/powerpoint/2010/main" val="29813637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138</TotalTime>
  <Words>707</Words>
  <Application>Microsoft Office PowerPoint</Application>
  <PresentationFormat>Widescreen</PresentationFormat>
  <Paragraphs>66</Paragraphs>
  <Slides>11</Slides>
  <Notes>0</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CTMC 2021 Financial Review</vt:lpstr>
      <vt:lpstr>Membership Situation</vt:lpstr>
      <vt:lpstr>Purchases Made</vt:lpstr>
      <vt:lpstr>Cinewhoop</vt:lpstr>
      <vt:lpstr>PowerPoint Presentation</vt:lpstr>
      <vt:lpstr>Planes</vt:lpstr>
      <vt:lpstr>In &amp; Outs – Short but Sweet…</vt:lpstr>
      <vt:lpstr>2022 Purchases</vt:lpstr>
      <vt:lpstr>PowerPoint Presentation</vt:lpstr>
      <vt:lpstr>2022 Purchases</vt:lpstr>
      <vt:lpstr>But More Importantly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CTMC 2020 Financial Review</dc:title>
  <dc:creator>Jamie Pinnell</dc:creator>
  <cp:lastModifiedBy>Jamie Thomas Pinnell</cp:lastModifiedBy>
  <cp:revision>14</cp:revision>
  <dcterms:created xsi:type="dcterms:W3CDTF">2021-02-22T18:29:36Z</dcterms:created>
  <dcterms:modified xsi:type="dcterms:W3CDTF">2022-03-09T12:29:15Z</dcterms:modified>
</cp:coreProperties>
</file>