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82" r:id="rId3"/>
    <p:sldId id="545" r:id="rId4"/>
    <p:sldId id="546" r:id="rId5"/>
    <p:sldId id="547" r:id="rId6"/>
    <p:sldId id="548" r:id="rId7"/>
    <p:sldId id="549" r:id="rId8"/>
    <p:sldId id="550" r:id="rId9"/>
    <p:sldId id="278" r:id="rId10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FFFFFF"/>
    <a:srgbClr val="FF8837"/>
    <a:srgbClr val="C2FFA3"/>
    <a:srgbClr val="66FF33"/>
    <a:srgbClr val="117EA7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72" autoAdjust="0"/>
    <p:restoredTop sz="97505"/>
  </p:normalViewPr>
  <p:slideViewPr>
    <p:cSldViewPr>
      <p:cViewPr varScale="1">
        <p:scale>
          <a:sx n="64" d="100"/>
          <a:sy n="64" d="100"/>
        </p:scale>
        <p:origin x="928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4022944006999123"/>
          <c:y val="0"/>
          <c:w val="0.40287467191601051"/>
          <c:h val="0.671457786526684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2/8/2022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2/8/2022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2/8/2022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2/8/2022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2/8/2022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2/8/2022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2/8/2022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2/8/2022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2/8/2022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2/8/2022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2/8/2022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2/8/2022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2/8/2022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2/8/2022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2/8/2022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3140968"/>
            <a:ext cx="11376025" cy="2153265"/>
          </a:xfrm>
        </p:spPr>
        <p:txBody>
          <a:bodyPr/>
          <a:lstStyle/>
          <a:p>
            <a:pPr>
              <a:defRPr/>
            </a:pPr>
            <a:r>
              <a:rPr lang="fr-CH" sz="3600" dirty="0"/>
              <a:t>Décret Tertiaire</a:t>
            </a:r>
            <a:br>
              <a:rPr lang="fr-CH" sz="3600" dirty="0"/>
            </a:br>
            <a:br>
              <a:rPr lang="fr-CH" sz="3600" dirty="0"/>
            </a:br>
            <a:r>
              <a:rPr lang="fr-CH" sz="2000" dirty="0"/>
              <a:t>SCE </a:t>
            </a:r>
            <a:r>
              <a:rPr lang="fr-CH" sz="2000" dirty="0" err="1"/>
              <a:t>Department</a:t>
            </a:r>
            <a:r>
              <a:rPr lang="fr-CH" sz="2000" dirty="0"/>
              <a:t> contribution</a:t>
            </a:r>
            <a:br>
              <a:rPr lang="fr-CH" sz="2000" dirty="0"/>
            </a:br>
            <a:br>
              <a:rPr lang="fr-CH" sz="2000" dirty="0"/>
            </a:br>
            <a:r>
              <a:rPr lang="en-US" sz="2000" dirty="0"/>
              <a:t>Site and Civil Engineering Department</a:t>
            </a:r>
            <a:endParaRPr sz="20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s-ES" sz="1800" dirty="0"/>
              <a:t>C. Martel</a:t>
            </a:r>
          </a:p>
          <a:p>
            <a:pPr algn="l">
              <a:defRPr/>
            </a:pPr>
            <a:r>
              <a:rPr lang="es-ES" sz="1800" dirty="0"/>
              <a:t>9.2.2022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A41560-9977-40DD-9034-5846DDC29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3973B8-F19F-4F61-A6A9-68D2C476D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2</a:t>
            </a:fld>
            <a:endParaRPr lang="en-US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AD33E8E3-95AF-4331-99E3-D0CAA99E5503}"/>
              </a:ext>
            </a:extLst>
          </p:cNvPr>
          <p:cNvSpPr txBox="1"/>
          <p:nvPr/>
        </p:nvSpPr>
        <p:spPr bwMode="auto">
          <a:xfrm>
            <a:off x="407988" y="2090172"/>
            <a:ext cx="958970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Law evolution in Europe &amp; France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Subjection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Objectives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Measures and penalties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Application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Comments</a:t>
            </a:r>
            <a:endParaRPr lang="fr-CH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68329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A41560-9977-40DD-9034-5846DDC29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Law evolution in Europe &amp; France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3973B8-F19F-4F61-A6A9-68D2C476D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3</a:t>
            </a:fld>
            <a:endParaRPr lang="en-US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A11ADCC-2984-4E29-BCE1-C83777A86660}"/>
              </a:ext>
            </a:extLst>
          </p:cNvPr>
          <p:cNvSpPr txBox="1"/>
          <p:nvPr/>
        </p:nvSpPr>
        <p:spPr bwMode="auto">
          <a:xfrm>
            <a:off x="8958779" y="1531840"/>
            <a:ext cx="7473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23 W/m2</a:t>
            </a:r>
            <a:endParaRPr lang="fr-CH" sz="1100" dirty="0">
              <a:solidFill>
                <a:schemeClr val="bg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1EA30C1-68C5-4661-B6DB-8C76ED08BA4E}"/>
              </a:ext>
            </a:extLst>
          </p:cNvPr>
          <p:cNvSpPr txBox="1"/>
          <p:nvPr/>
        </p:nvSpPr>
        <p:spPr bwMode="auto">
          <a:xfrm>
            <a:off x="10911270" y="1507600"/>
            <a:ext cx="6687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6 W/m2</a:t>
            </a:r>
            <a:endParaRPr lang="fr-CH" sz="11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4D5B12-0AB1-45A9-8F94-2E583122E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158" y="1124744"/>
            <a:ext cx="8807266" cy="5110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851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A41560-9977-40DD-9034-5846DDC29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Subjection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3973B8-F19F-4F61-A6A9-68D2C476D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4</a:t>
            </a:fld>
            <a:endParaRPr lang="en-US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A11ADCC-2984-4E29-BCE1-C83777A86660}"/>
              </a:ext>
            </a:extLst>
          </p:cNvPr>
          <p:cNvSpPr txBox="1"/>
          <p:nvPr/>
        </p:nvSpPr>
        <p:spPr bwMode="auto">
          <a:xfrm>
            <a:off x="8958779" y="1531840"/>
            <a:ext cx="7473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23 W/m2</a:t>
            </a:r>
            <a:endParaRPr lang="fr-CH" sz="1100" dirty="0">
              <a:solidFill>
                <a:schemeClr val="bg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1EA30C1-68C5-4661-B6DB-8C76ED08BA4E}"/>
              </a:ext>
            </a:extLst>
          </p:cNvPr>
          <p:cNvSpPr txBox="1"/>
          <p:nvPr/>
        </p:nvSpPr>
        <p:spPr bwMode="auto">
          <a:xfrm>
            <a:off x="10911270" y="1507600"/>
            <a:ext cx="6687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6 W/m2</a:t>
            </a:r>
            <a:endParaRPr lang="fr-CH" sz="11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E97B88-7AD6-475F-86AD-B50797C03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1597708"/>
            <a:ext cx="6597613" cy="40851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69CF5F6-0563-471C-8129-0CB5327DF2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1508" y="830793"/>
            <a:ext cx="4316776" cy="265308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BE4BB7A-6084-4F62-91EF-93B5E69CBB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3122" y="3746409"/>
            <a:ext cx="3993547" cy="189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945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A41560-9977-40DD-9034-5846DDC29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345576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Objectives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3973B8-F19F-4F61-A6A9-68D2C476D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5</a:t>
            </a:fld>
            <a:endParaRPr lang="en-US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A11ADCC-2984-4E29-BCE1-C83777A86660}"/>
              </a:ext>
            </a:extLst>
          </p:cNvPr>
          <p:cNvSpPr txBox="1"/>
          <p:nvPr/>
        </p:nvSpPr>
        <p:spPr bwMode="auto">
          <a:xfrm>
            <a:off x="8958779" y="1531840"/>
            <a:ext cx="7473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23 W/m2</a:t>
            </a:r>
            <a:endParaRPr lang="fr-CH" sz="1100" dirty="0">
              <a:solidFill>
                <a:schemeClr val="bg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1EA30C1-68C5-4661-B6DB-8C76ED08BA4E}"/>
              </a:ext>
            </a:extLst>
          </p:cNvPr>
          <p:cNvSpPr txBox="1"/>
          <p:nvPr/>
        </p:nvSpPr>
        <p:spPr bwMode="auto">
          <a:xfrm>
            <a:off x="10911270" y="1507600"/>
            <a:ext cx="6687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6 W/m2</a:t>
            </a:r>
            <a:endParaRPr lang="fr-CH" sz="11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9D7DD5-2039-4F41-861E-E02952BFBC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1840"/>
            <a:ext cx="6059536" cy="42014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655049F-537C-43D9-8072-CAF83522D4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2207" y="188640"/>
            <a:ext cx="5300100" cy="21290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751315-14C9-490D-8ABD-2764D57606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3269" y="4869160"/>
            <a:ext cx="5429965" cy="125053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D8B5FF7-2D75-4F0C-8195-09927159B0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9682" y="2425688"/>
            <a:ext cx="5185150" cy="2335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874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A41560-9977-40DD-9034-5846DDC29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Measures and penalties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3973B8-F19F-4F61-A6A9-68D2C476D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6</a:t>
            </a:fld>
            <a:endParaRPr lang="en-US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A11ADCC-2984-4E29-BCE1-C83777A86660}"/>
              </a:ext>
            </a:extLst>
          </p:cNvPr>
          <p:cNvSpPr txBox="1"/>
          <p:nvPr/>
        </p:nvSpPr>
        <p:spPr bwMode="auto">
          <a:xfrm>
            <a:off x="8958779" y="1531840"/>
            <a:ext cx="7473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23 W/m2</a:t>
            </a:r>
            <a:endParaRPr lang="fr-CH" sz="1100" dirty="0">
              <a:solidFill>
                <a:schemeClr val="bg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1EA30C1-68C5-4661-B6DB-8C76ED08BA4E}"/>
              </a:ext>
            </a:extLst>
          </p:cNvPr>
          <p:cNvSpPr txBox="1"/>
          <p:nvPr/>
        </p:nvSpPr>
        <p:spPr bwMode="auto">
          <a:xfrm>
            <a:off x="10911270" y="1507600"/>
            <a:ext cx="6687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6 W/m2</a:t>
            </a:r>
            <a:endParaRPr lang="fr-CH" sz="11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7EFC02-64F9-4FB6-92E8-FF490F77EB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5" y="2204864"/>
            <a:ext cx="5915025" cy="1866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7C85660-EB7A-4A70-85B1-526AFA76A3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040" y="241217"/>
            <a:ext cx="5633618" cy="28428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1395491-98C3-45C3-A086-9442DB6F29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6996" y="3697463"/>
            <a:ext cx="5401417" cy="2251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355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A41560-9977-40DD-9034-5846DDC29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Application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3973B8-F19F-4F61-A6A9-68D2C476D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7</a:t>
            </a:fld>
            <a:endParaRPr lang="en-US"/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7330C71C-225E-404B-B0C8-B2D9F5A4067E}"/>
              </a:ext>
            </a:extLst>
          </p:cNvPr>
          <p:cNvSpPr txBox="1"/>
          <p:nvPr/>
        </p:nvSpPr>
        <p:spPr bwMode="auto">
          <a:xfrm>
            <a:off x="291179" y="3728863"/>
            <a:ext cx="654149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SAM-CE and PPM: </a:t>
            </a:r>
            <a:r>
              <a:rPr lang="fr-FR" sz="2400" dirty="0" err="1"/>
              <a:t>windows</a:t>
            </a:r>
            <a:r>
              <a:rPr lang="fr-FR" sz="2400" dirty="0"/>
              <a:t>, façade and roof insulation, air </a:t>
            </a:r>
            <a:r>
              <a:rPr lang="fr-FR" sz="2400" dirty="0" err="1"/>
              <a:t>sealing</a:t>
            </a:r>
            <a:r>
              <a:rPr lang="fr-FR" sz="2400" dirty="0"/>
              <a:t> , </a:t>
            </a:r>
            <a:r>
              <a:rPr lang="fr-FR" sz="2400" dirty="0" err="1"/>
              <a:t>including</a:t>
            </a:r>
            <a:r>
              <a:rPr lang="fr-FR" sz="2400" dirty="0"/>
              <a:t> thermal bridges thermiques.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400" dirty="0"/>
          </a:p>
          <a:p>
            <a:r>
              <a:rPr lang="fr-FR" sz="2400" dirty="0"/>
              <a:t>SAM-IN: Double flow ventilation, </a:t>
            </a:r>
            <a:r>
              <a:rPr lang="fr-FR" sz="2400" dirty="0" err="1"/>
              <a:t>lighting</a:t>
            </a:r>
            <a:r>
              <a:rPr lang="fr-FR" sz="2400" dirty="0"/>
              <a:t> </a:t>
            </a:r>
            <a:r>
              <a:rPr lang="fr-FR" sz="2400" dirty="0" err="1"/>
              <a:t>with</a:t>
            </a:r>
            <a:r>
              <a:rPr lang="fr-FR" sz="2400" dirty="0"/>
              <a:t> management, </a:t>
            </a:r>
            <a:r>
              <a:rPr lang="fr-FR" sz="2400" dirty="0" err="1"/>
              <a:t>energy</a:t>
            </a:r>
            <a:r>
              <a:rPr lang="fr-FR" sz="2400" dirty="0"/>
              <a:t> </a:t>
            </a:r>
            <a:r>
              <a:rPr lang="fr-FR" sz="2400" dirty="0" err="1"/>
              <a:t>policy</a:t>
            </a:r>
            <a:r>
              <a:rPr lang="fr-FR" sz="2400" dirty="0"/>
              <a:t>.</a:t>
            </a:r>
          </a:p>
          <a:p>
            <a:endParaRPr lang="en-GB" sz="24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A11ADCC-2984-4E29-BCE1-C83777A86660}"/>
              </a:ext>
            </a:extLst>
          </p:cNvPr>
          <p:cNvSpPr txBox="1"/>
          <p:nvPr/>
        </p:nvSpPr>
        <p:spPr bwMode="auto">
          <a:xfrm>
            <a:off x="8958779" y="1531840"/>
            <a:ext cx="7473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23 W/m2</a:t>
            </a:r>
            <a:endParaRPr lang="fr-CH" sz="1100" dirty="0">
              <a:solidFill>
                <a:schemeClr val="bg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1EA30C1-68C5-4661-B6DB-8C76ED08BA4E}"/>
              </a:ext>
            </a:extLst>
          </p:cNvPr>
          <p:cNvSpPr txBox="1"/>
          <p:nvPr/>
        </p:nvSpPr>
        <p:spPr bwMode="auto">
          <a:xfrm>
            <a:off x="10911270" y="1507600"/>
            <a:ext cx="6687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6 W/m2</a:t>
            </a:r>
            <a:endParaRPr lang="fr-CH" sz="11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B1B5A9-22AF-4EEC-8E0B-547FC8C31E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6165" y="185889"/>
            <a:ext cx="3143537" cy="1889467"/>
          </a:xfrm>
          <a:prstGeom prst="rect">
            <a:avLst/>
          </a:prstGeom>
        </p:spPr>
      </p:pic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E01578C-6069-49EF-B15F-8B5F3C0376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6207186"/>
              </p:ext>
            </p:extLst>
          </p:nvPr>
        </p:nvGraphicFramePr>
        <p:xfrm>
          <a:off x="7680176" y="235726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3166551-3A1C-48EF-AEC0-BB0A247F34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3411"/>
              </p:ext>
            </p:extLst>
          </p:nvPr>
        </p:nvGraphicFramePr>
        <p:xfrm>
          <a:off x="8734159" y="4291343"/>
          <a:ext cx="3200400" cy="18313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65200">
                  <a:extLst>
                    <a:ext uri="{9D8B030D-6E8A-4147-A177-3AD203B41FA5}">
                      <a16:colId xmlns:a16="http://schemas.microsoft.com/office/drawing/2014/main" val="337326464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251452324"/>
                    </a:ext>
                  </a:extLst>
                </a:gridCol>
                <a:gridCol w="945480">
                  <a:extLst>
                    <a:ext uri="{9D8B030D-6E8A-4147-A177-3AD203B41FA5}">
                      <a16:colId xmlns:a16="http://schemas.microsoft.com/office/drawing/2014/main" val="1037947541"/>
                    </a:ext>
                  </a:extLst>
                </a:gridCol>
                <a:gridCol w="680120">
                  <a:extLst>
                    <a:ext uri="{9D8B030D-6E8A-4147-A177-3AD203B41FA5}">
                      <a16:colId xmlns:a16="http://schemas.microsoft.com/office/drawing/2014/main" val="2868141495"/>
                    </a:ext>
                  </a:extLst>
                </a:gridCol>
              </a:tblGrid>
              <a:tr h="5524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Nbre structures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Nbre compteur/structure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kCHF/compteur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kCHF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36489653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2400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012762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1500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296289587"/>
                  </a:ext>
                </a:extLst>
              </a:tr>
              <a:tr h="133548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3900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2279615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61894833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4800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37096867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9838300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7800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32088175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8142F152-D223-4723-8683-9B8C6A61F5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8959" y="2187131"/>
            <a:ext cx="3219168" cy="19340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75F479A-DEEE-4234-994D-6058FBA2D5C3}"/>
              </a:ext>
            </a:extLst>
          </p:cNvPr>
          <p:cNvSpPr txBox="1"/>
          <p:nvPr/>
        </p:nvSpPr>
        <p:spPr bwMode="auto">
          <a:xfrm>
            <a:off x="389305" y="1198193"/>
            <a:ext cx="612747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dirty="0"/>
              <a:t>759 structures au total du CERN , pour 638 712 m2</a:t>
            </a:r>
          </a:p>
          <a:p>
            <a:r>
              <a:rPr lang="fr-CH" dirty="0"/>
              <a:t>(- local stockage- local technique- réservoir - hors </a:t>
            </a:r>
            <a:r>
              <a:rPr lang="fr-CH" dirty="0" err="1"/>
              <a:t>meyrin</a:t>
            </a:r>
            <a:r>
              <a:rPr lang="fr-CH" dirty="0"/>
              <a:t> -hors </a:t>
            </a:r>
            <a:r>
              <a:rPr lang="fr-CH" dirty="0" err="1"/>
              <a:t>prévessin</a:t>
            </a:r>
            <a:r>
              <a:rPr lang="fr-CH" dirty="0"/>
              <a:t>)= </a:t>
            </a:r>
            <a:r>
              <a:rPr lang="fr-CH" b="1" dirty="0"/>
              <a:t>301 structures pour 335 705 m2</a:t>
            </a:r>
          </a:p>
          <a:p>
            <a:endParaRPr lang="fr-CH" dirty="0"/>
          </a:p>
          <a:p>
            <a:r>
              <a:rPr lang="fr-CH" dirty="0"/>
              <a:t>MACHINE + </a:t>
            </a:r>
            <a:r>
              <a:rPr lang="fr-CH" dirty="0" err="1"/>
              <a:t>Blanks</a:t>
            </a:r>
            <a:r>
              <a:rPr lang="fr-CH" dirty="0"/>
              <a:t>:  117 structures pour 96 625 m2</a:t>
            </a:r>
          </a:p>
          <a:p>
            <a:r>
              <a:rPr lang="fr-CH" dirty="0"/>
              <a:t>TERTIAIRE: 184 structures pour 236 847 m2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0467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A41560-9977-40DD-9034-5846DDC29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Comments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3973B8-F19F-4F61-A6A9-68D2C476D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8</a:t>
            </a:fld>
            <a:endParaRPr lang="en-US"/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7330C71C-225E-404B-B0C8-B2D9F5A4067E}"/>
              </a:ext>
            </a:extLst>
          </p:cNvPr>
          <p:cNvSpPr txBox="1"/>
          <p:nvPr/>
        </p:nvSpPr>
        <p:spPr bwMode="auto">
          <a:xfrm>
            <a:off x="206698" y="1595021"/>
            <a:ext cx="111458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No counters at CERN.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EN and SCE synergy is required.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Possibility of treatment per site versus granularity per building</a:t>
            </a:r>
            <a:r>
              <a:rPr lang="fr-FR" sz="2400" dirty="0"/>
              <a:t> (TBC).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Exemption for state buildings.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Interest in isolating processes.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Consideration of invoices in the absence of meters.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Reference year: &gt;= 2010 (</a:t>
            </a:r>
            <a:r>
              <a:rPr lang="en-GB" sz="2400" dirty="0" err="1"/>
              <a:t>elec</a:t>
            </a:r>
            <a:r>
              <a:rPr lang="en-GB" sz="2400" dirty="0"/>
              <a:t> &lt;&gt; gas)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Synergy with ISO 50001.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Synergy with GE.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A11ADCC-2984-4E29-BCE1-C83777A86660}"/>
              </a:ext>
            </a:extLst>
          </p:cNvPr>
          <p:cNvSpPr txBox="1"/>
          <p:nvPr/>
        </p:nvSpPr>
        <p:spPr bwMode="auto">
          <a:xfrm>
            <a:off x="8958779" y="1531840"/>
            <a:ext cx="7473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23 W/m2</a:t>
            </a:r>
            <a:endParaRPr lang="fr-CH" sz="1100" dirty="0">
              <a:solidFill>
                <a:schemeClr val="bg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1EA30C1-68C5-4661-B6DB-8C76ED08BA4E}"/>
              </a:ext>
            </a:extLst>
          </p:cNvPr>
          <p:cNvSpPr txBox="1"/>
          <p:nvPr/>
        </p:nvSpPr>
        <p:spPr bwMode="auto">
          <a:xfrm>
            <a:off x="10911270" y="1507600"/>
            <a:ext cx="6687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6 W/m2</a:t>
            </a:r>
            <a:endParaRPr lang="fr-CH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015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SCE_template PPT</Template>
  <TotalTime>6595</TotalTime>
  <Words>270</Words>
  <Application>Microsoft Office PowerPoint</Application>
  <DocSecurity>0</DocSecurity>
  <PresentationFormat>Widescreen</PresentationFormat>
  <Paragraphs>74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Décret Tertiaire  SCE Department contribution  Site and Civil Engineering Department</vt:lpstr>
      <vt:lpstr>Agenda</vt:lpstr>
      <vt:lpstr>Law evolution in Europe &amp; France</vt:lpstr>
      <vt:lpstr>Subjection</vt:lpstr>
      <vt:lpstr>Objectives</vt:lpstr>
      <vt:lpstr>Measures and penalties</vt:lpstr>
      <vt:lpstr>Application</vt:lpstr>
      <vt:lpstr>Comments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Isabel Bejar Alonso</dc:creator>
  <cp:keywords/>
  <dc:description/>
  <cp:lastModifiedBy>Christophe Martel</cp:lastModifiedBy>
  <cp:revision>506</cp:revision>
  <dcterms:created xsi:type="dcterms:W3CDTF">2020-12-02T13:10:03Z</dcterms:created>
  <dcterms:modified xsi:type="dcterms:W3CDTF">2022-02-08T22:43:20Z</dcterms:modified>
  <cp:category/>
  <dc:identifier/>
  <cp:contentStatus/>
  <dc:language/>
  <cp:version/>
</cp:coreProperties>
</file>