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79" r:id="rId3"/>
    <p:sldId id="301" r:id="rId4"/>
    <p:sldId id="302" r:id="rId5"/>
    <p:sldId id="303" r:id="rId6"/>
    <p:sldId id="286" r:id="rId7"/>
    <p:sldId id="288" r:id="rId8"/>
    <p:sldId id="287" r:id="rId9"/>
    <p:sldId id="278" r:id="rId10"/>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1" autoAdjust="0"/>
    <p:restoredTop sz="97505"/>
  </p:normalViewPr>
  <p:slideViewPr>
    <p:cSldViewPr>
      <p:cViewPr varScale="1">
        <p:scale>
          <a:sx n="130" d="100"/>
          <a:sy n="130" d="100"/>
        </p:scale>
        <p:origin x="240" y="12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2/9/2022</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‹N°›</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2/9/2022</a:t>
            </a:fld>
            <a:endParaRPr lang="en-US"/>
          </a:p>
        </p:txBody>
      </p:sp>
      <p:sp>
        <p:nvSpPr>
          <p:cNvPr id="7" name="Footer Placeholder 7"/>
          <p:cNvSpPr>
            <a:spLocks noGrp="1"/>
          </p:cNvSpPr>
          <p:nvPr>
            <p:ph type="ftr" sz="quarter" idx="11"/>
          </p:nvPr>
        </p:nvSpPr>
        <p:spPr bwMode="auto"/>
        <p:txBody>
          <a:bodyPr/>
          <a:lstStyle>
            <a:lvl1pPr>
              <a:defRPr/>
            </a:lvl1pPr>
          </a:lstStyle>
          <a:p>
            <a:pPr>
              <a:defRPr/>
            </a:pPr>
            <a:r>
              <a:rPr lang="en-US" dirty="0"/>
              <a:t>M. Poehler</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2/9/2022</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‹N°›</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2/9/2022</a:t>
            </a:fld>
            <a:endParaRPr lang="en-US" dirty="0"/>
          </a:p>
        </p:txBody>
      </p:sp>
      <p:sp>
        <p:nvSpPr>
          <p:cNvPr id="7" name="Footer Placeholder 7"/>
          <p:cNvSpPr>
            <a:spLocks noGrp="1"/>
          </p:cNvSpPr>
          <p:nvPr>
            <p:ph type="ftr" sz="quarter" idx="15"/>
          </p:nvPr>
        </p:nvSpPr>
        <p:spPr bwMode="auto"/>
        <p:txBody>
          <a:bodyPr/>
          <a:lstStyle/>
          <a:p>
            <a:pPr>
              <a:defRPr/>
            </a:pPr>
            <a:r>
              <a:rPr lang="en-US" dirty="0"/>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‹N°›</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2/9/2022</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‹N°›</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2/9/2022</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2/9/2022</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‹N°›</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2/9/2022</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2/9/2022</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dirty="0"/>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dirty="0"/>
              <a:t>M. Poehler</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2/9/2022</a:t>
            </a:fld>
            <a:endParaRPr lang="en-US"/>
          </a:p>
        </p:txBody>
      </p:sp>
      <p:sp>
        <p:nvSpPr>
          <p:cNvPr id="7" name="Footer Placeholder 11"/>
          <p:cNvSpPr>
            <a:spLocks noGrp="1"/>
          </p:cNvSpPr>
          <p:nvPr>
            <p:ph type="ftr" sz="quarter" idx="11"/>
          </p:nvPr>
        </p:nvSpPr>
        <p:spPr bwMode="auto"/>
        <p:txBody>
          <a:bodyPr/>
          <a:lstStyle>
            <a:lvl1pPr>
              <a:defRPr/>
            </a:lvl1pPr>
          </a:lstStyle>
          <a:p>
            <a:pPr>
              <a:defRPr/>
            </a:pPr>
            <a:r>
              <a:rPr lang="en-US" dirty="0"/>
              <a:t>M. Poehler</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2/9/2022</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‹N°›</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2/9/2022</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2/9/2022</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2/9/2022</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2/9/2022</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19"/>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endParaRPr lang="en-US" dirty="0"/>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‹N°›</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M. Poehler</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US" sz="3200" dirty="0" err="1"/>
              <a:t>Décret</a:t>
            </a:r>
            <a:r>
              <a:rPr lang="en-US" sz="3200" dirty="0"/>
              <a:t> </a:t>
            </a:r>
            <a:r>
              <a:rPr lang="en-US" sz="3200" dirty="0" err="1"/>
              <a:t>tertiaire</a:t>
            </a:r>
            <a:br>
              <a:rPr lang="en-US" dirty="0"/>
            </a:br>
            <a:br>
              <a:rPr lang="en-US" dirty="0"/>
            </a:br>
            <a:r>
              <a:rPr lang="en-US" sz="3200" dirty="0"/>
              <a:t>Existence </a:t>
            </a:r>
            <a:r>
              <a:rPr lang="en-US" sz="3200" dirty="0" err="1"/>
              <a:t>règlementation</a:t>
            </a:r>
            <a:r>
              <a:rPr lang="en-US" sz="3200" dirty="0"/>
              <a:t> </a:t>
            </a:r>
            <a:r>
              <a:rPr lang="en-US" sz="3200" dirty="0" err="1"/>
              <a:t>équivalente</a:t>
            </a:r>
            <a:r>
              <a:rPr lang="en-US" sz="3200" dirty="0"/>
              <a:t> CH</a:t>
            </a:r>
            <a:endParaRPr sz="3200" dirty="0"/>
          </a:p>
        </p:txBody>
      </p:sp>
      <p:sp>
        <p:nvSpPr>
          <p:cNvPr id="5" name="Subtitle 2"/>
          <p:cNvSpPr>
            <a:spLocks noGrp="1"/>
          </p:cNvSpPr>
          <p:nvPr>
            <p:ph type="subTitle" idx="1"/>
          </p:nvPr>
        </p:nvSpPr>
        <p:spPr bwMode="auto"/>
        <p:txBody>
          <a:bodyPr/>
          <a:lstStyle/>
          <a:p>
            <a:pPr algn="l">
              <a:defRPr/>
            </a:pPr>
            <a:r>
              <a:rPr lang="fr-CH" sz="1800" dirty="0"/>
              <a:t>Michael Poehler SCE-SAM</a:t>
            </a:r>
            <a:endParaRPr dirty="0"/>
          </a:p>
          <a:p>
            <a:pPr algn="l">
              <a:defRPr/>
            </a:pPr>
            <a:r>
              <a:rPr lang="en-US" sz="1800" dirty="0"/>
              <a:t>09.02.2022</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err="1"/>
              <a:t>Décret</a:t>
            </a:r>
            <a:r>
              <a:rPr lang="en-US" dirty="0"/>
              <a:t> </a:t>
            </a:r>
            <a:r>
              <a:rPr lang="en-US" dirty="0" err="1"/>
              <a:t>tertiaire</a:t>
            </a:r>
            <a:r>
              <a:rPr lang="en-US" dirty="0"/>
              <a:t> – Plan Direct. de </a:t>
            </a:r>
            <a:r>
              <a:rPr lang="en-US" dirty="0" err="1"/>
              <a:t>l’énergie</a:t>
            </a:r>
            <a:r>
              <a:rPr lang="en-US" dirty="0"/>
              <a:t> 2020-2030</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
        <p:nvSpPr>
          <p:cNvPr id="5" name="Footer Placeholder 6"/>
          <p:cNvSpPr>
            <a:spLocks noGrp="1"/>
          </p:cNvSpPr>
          <p:nvPr>
            <p:ph type="ftr" sz="quarter" idx="4294967295"/>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M. Poehler</a:t>
            </a:r>
          </a:p>
        </p:txBody>
      </p:sp>
      <p:sp>
        <p:nvSpPr>
          <p:cNvPr id="7" name="Footer Placeholder 6"/>
          <p:cNvSpPr>
            <a:spLocks noGrp="1"/>
          </p:cNvSpPr>
          <p:nvPr>
            <p:ph type="ftr" sz="quarter" idx="4294967295"/>
          </p:nvPr>
        </p:nvSpPr>
        <p:spPr bwMode="auto">
          <a:xfrm>
            <a:off x="2351585" y="6408000"/>
            <a:ext cx="208823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09.02.22</a:t>
            </a:r>
          </a:p>
        </p:txBody>
      </p:sp>
      <p:pic>
        <p:nvPicPr>
          <p:cNvPr id="8" name="Picture 7"/>
          <p:cNvPicPr>
            <a:picLocks noChangeAspect="1"/>
          </p:cNvPicPr>
          <p:nvPr/>
        </p:nvPicPr>
        <p:blipFill rotWithShape="1">
          <a:blip r:embed="rId2"/>
          <a:srcRect t="35507"/>
          <a:stretch/>
        </p:blipFill>
        <p:spPr>
          <a:xfrm>
            <a:off x="6165455" y="3212976"/>
            <a:ext cx="5858338" cy="2125898"/>
          </a:xfrm>
          <a:prstGeom prst="rect">
            <a:avLst/>
          </a:prstGeom>
        </p:spPr>
      </p:pic>
      <p:sp>
        <p:nvSpPr>
          <p:cNvPr id="2" name="ZoneTexte 1">
            <a:extLst>
              <a:ext uri="{FF2B5EF4-FFF2-40B4-BE49-F238E27FC236}">
                <a16:creationId xmlns:a16="http://schemas.microsoft.com/office/drawing/2014/main" id="{182AB38B-6118-4884-A68E-27879FB998E8}"/>
              </a:ext>
            </a:extLst>
          </p:cNvPr>
          <p:cNvSpPr txBox="1"/>
          <p:nvPr/>
        </p:nvSpPr>
        <p:spPr bwMode="auto">
          <a:xfrm>
            <a:off x="407367" y="1439335"/>
            <a:ext cx="5773007" cy="5355312"/>
          </a:xfrm>
          <a:prstGeom prst="rect">
            <a:avLst/>
          </a:prstGeom>
          <a:noFill/>
        </p:spPr>
        <p:txBody>
          <a:bodyPr wrap="square" rtlCol="0">
            <a:spAutoFit/>
          </a:bodyPr>
          <a:lstStyle/>
          <a:p>
            <a:r>
              <a:rPr lang="fr-CH" sz="2000" b="1" dirty="0"/>
              <a:t>Décret Tertiaire – Loi Elan</a:t>
            </a:r>
          </a:p>
          <a:p>
            <a:endParaRPr lang="fr-CH" sz="2000" b="1" dirty="0"/>
          </a:p>
          <a:p>
            <a:endParaRPr lang="fr-CH" sz="2000" b="1" dirty="0"/>
          </a:p>
          <a:p>
            <a:endParaRPr lang="fr-CH" sz="2000" b="1" dirty="0"/>
          </a:p>
          <a:p>
            <a:endParaRPr lang="fr-CH" sz="2000" b="1" dirty="0"/>
          </a:p>
          <a:p>
            <a:endParaRPr lang="fr-CH" sz="2000" b="1" dirty="0"/>
          </a:p>
          <a:p>
            <a:endParaRPr lang="fr-CH" sz="2000" b="1" dirty="0"/>
          </a:p>
          <a:p>
            <a:endParaRPr lang="fr-CH" sz="1400" b="1" dirty="0">
              <a:solidFill>
                <a:srgbClr val="00B050"/>
              </a:solidFill>
            </a:endParaRPr>
          </a:p>
          <a:p>
            <a:r>
              <a:rPr lang="fr-FR" sz="1400" b="1" dirty="0">
                <a:solidFill>
                  <a:srgbClr val="00B050"/>
                </a:solidFill>
              </a:rPr>
              <a:t>Éco Énergie Tertiaire est une obligation réglementaire engageant les acteurs du tertiaire vers la sobriété énergétique. </a:t>
            </a:r>
          </a:p>
          <a:p>
            <a:endParaRPr lang="fr-FR" sz="1000" b="1" dirty="0">
              <a:solidFill>
                <a:srgbClr val="00B050"/>
              </a:solidFill>
            </a:endParaRPr>
          </a:p>
          <a:p>
            <a:r>
              <a:rPr lang="fr-FR" sz="1400" b="1" dirty="0">
                <a:solidFill>
                  <a:srgbClr val="00B050"/>
                </a:solidFill>
              </a:rPr>
              <a:t>Issue du décret tertiaire, elle impose une réduction progressive de la consommation d’énergie dans les bâtiments à usage tertiaire afin de lutter contre le changement climatique.</a:t>
            </a:r>
          </a:p>
          <a:p>
            <a:endParaRPr lang="fr-FR" sz="1000" b="1" dirty="0">
              <a:solidFill>
                <a:srgbClr val="00B050"/>
              </a:solidFill>
            </a:endParaRPr>
          </a:p>
          <a:p>
            <a:r>
              <a:rPr lang="fr-FR" sz="1400" b="1" dirty="0">
                <a:solidFill>
                  <a:srgbClr val="00B050"/>
                </a:solidFill>
              </a:rPr>
              <a:t>Pour y parvenir, les actions déployées vont au-delà </a:t>
            </a:r>
          </a:p>
          <a:p>
            <a:r>
              <a:rPr lang="fr-FR" sz="1400" b="1" dirty="0">
                <a:solidFill>
                  <a:srgbClr val="00B050"/>
                </a:solidFill>
              </a:rPr>
              <a:t>de la rénovation énergétique des bâtiments. </a:t>
            </a:r>
          </a:p>
          <a:p>
            <a:endParaRPr lang="fr-FR" sz="1000" b="1" dirty="0">
              <a:solidFill>
                <a:srgbClr val="00B050"/>
              </a:solidFill>
            </a:endParaRPr>
          </a:p>
          <a:p>
            <a:r>
              <a:rPr lang="fr-FR" sz="1400" b="1" dirty="0">
                <a:solidFill>
                  <a:srgbClr val="00B050"/>
                </a:solidFill>
              </a:rPr>
              <a:t>Elles concernent aussi la qualité et l’exploitation des </a:t>
            </a:r>
          </a:p>
          <a:p>
            <a:r>
              <a:rPr lang="fr-FR" sz="1400" b="1" dirty="0">
                <a:solidFill>
                  <a:srgbClr val="00B050"/>
                </a:solidFill>
              </a:rPr>
              <a:t>équipements, le comportement des usagers…</a:t>
            </a:r>
            <a:endParaRPr lang="fr-CH" sz="1400" b="1" dirty="0">
              <a:solidFill>
                <a:srgbClr val="00B050"/>
              </a:solidFill>
            </a:endParaRPr>
          </a:p>
          <a:p>
            <a:endParaRPr lang="en-US" sz="2000" b="1" dirty="0"/>
          </a:p>
        </p:txBody>
      </p:sp>
      <p:sp>
        <p:nvSpPr>
          <p:cNvPr id="9" name="ZoneTexte 8">
            <a:extLst>
              <a:ext uri="{FF2B5EF4-FFF2-40B4-BE49-F238E27FC236}">
                <a16:creationId xmlns:a16="http://schemas.microsoft.com/office/drawing/2014/main" id="{FFC493A8-C6C5-4F47-B19C-70D71730AB26}"/>
              </a:ext>
            </a:extLst>
          </p:cNvPr>
          <p:cNvSpPr txBox="1"/>
          <p:nvPr/>
        </p:nvSpPr>
        <p:spPr bwMode="auto">
          <a:xfrm>
            <a:off x="6264863" y="1439335"/>
            <a:ext cx="5616390" cy="646331"/>
          </a:xfrm>
          <a:prstGeom prst="rect">
            <a:avLst/>
          </a:prstGeom>
          <a:noFill/>
        </p:spPr>
        <p:txBody>
          <a:bodyPr wrap="square" rtlCol="0">
            <a:spAutoFit/>
          </a:bodyPr>
          <a:lstStyle/>
          <a:p>
            <a:r>
              <a:rPr lang="fr-CH" sz="2000" b="1" dirty="0"/>
              <a:t>Plan directeur cantonale de l’énergie</a:t>
            </a:r>
          </a:p>
          <a:p>
            <a:r>
              <a:rPr lang="en-US" sz="1600" b="1" dirty="0">
                <a:solidFill>
                  <a:schemeClr val="bg2">
                    <a:lumMod val="10000"/>
                  </a:schemeClr>
                </a:solidFill>
              </a:rPr>
              <a:t>Urgence </a:t>
            </a:r>
            <a:r>
              <a:rPr lang="en-US" sz="1600" b="1" dirty="0" err="1">
                <a:solidFill>
                  <a:schemeClr val="bg2">
                    <a:lumMod val="10000"/>
                  </a:schemeClr>
                </a:solidFill>
              </a:rPr>
              <a:t>climatique</a:t>
            </a:r>
            <a:r>
              <a:rPr lang="en-US" sz="1600" b="1" dirty="0">
                <a:solidFill>
                  <a:schemeClr val="bg2">
                    <a:lumMod val="10000"/>
                  </a:schemeClr>
                </a:solidFill>
              </a:rPr>
              <a:t> </a:t>
            </a:r>
            <a:r>
              <a:rPr lang="en-US" sz="1600" b="1" dirty="0" err="1">
                <a:solidFill>
                  <a:schemeClr val="bg2">
                    <a:lumMod val="10000"/>
                  </a:schemeClr>
                </a:solidFill>
              </a:rPr>
              <a:t>déclarée</a:t>
            </a:r>
            <a:r>
              <a:rPr lang="en-US" sz="1600" b="1" dirty="0">
                <a:solidFill>
                  <a:schemeClr val="bg2">
                    <a:lumMod val="10000"/>
                  </a:schemeClr>
                </a:solidFill>
              </a:rPr>
              <a:t> à Genève</a:t>
            </a:r>
            <a:endParaRPr lang="fr-CH" sz="1600" b="1" dirty="0">
              <a:solidFill>
                <a:schemeClr val="bg2">
                  <a:lumMod val="10000"/>
                </a:schemeClr>
              </a:solidFill>
            </a:endParaRPr>
          </a:p>
        </p:txBody>
      </p:sp>
      <p:pic>
        <p:nvPicPr>
          <p:cNvPr id="10" name="Picture 7">
            <a:extLst>
              <a:ext uri="{FF2B5EF4-FFF2-40B4-BE49-F238E27FC236}">
                <a16:creationId xmlns:a16="http://schemas.microsoft.com/office/drawing/2014/main" id="{EF3EDB45-468D-4B6F-8803-4C553A5CFEE3}"/>
              </a:ext>
            </a:extLst>
          </p:cNvPr>
          <p:cNvPicPr>
            <a:picLocks noChangeAspect="1"/>
          </p:cNvPicPr>
          <p:nvPr/>
        </p:nvPicPr>
        <p:blipFill rotWithShape="1">
          <a:blip r:embed="rId2"/>
          <a:srcRect l="-256" t="133" r="9631" b="69614"/>
          <a:stretch/>
        </p:blipFill>
        <p:spPr>
          <a:xfrm>
            <a:off x="6095999" y="2287731"/>
            <a:ext cx="5309179" cy="997253"/>
          </a:xfrm>
          <a:prstGeom prst="rect">
            <a:avLst/>
          </a:prstGeom>
        </p:spPr>
      </p:pic>
      <p:pic>
        <p:nvPicPr>
          <p:cNvPr id="12" name="Image 11">
            <a:extLst>
              <a:ext uri="{FF2B5EF4-FFF2-40B4-BE49-F238E27FC236}">
                <a16:creationId xmlns:a16="http://schemas.microsoft.com/office/drawing/2014/main" id="{21B3C5A1-CB86-42B4-A291-092964CF3B71}"/>
              </a:ext>
            </a:extLst>
          </p:cNvPr>
          <p:cNvPicPr>
            <a:picLocks noChangeAspect="1"/>
          </p:cNvPicPr>
          <p:nvPr/>
        </p:nvPicPr>
        <p:blipFill>
          <a:blip r:embed="rId3"/>
          <a:stretch>
            <a:fillRect/>
          </a:stretch>
        </p:blipFill>
        <p:spPr>
          <a:xfrm>
            <a:off x="407368" y="2060848"/>
            <a:ext cx="5539938" cy="1434804"/>
          </a:xfrm>
          <a:prstGeom prst="rect">
            <a:avLst/>
          </a:prstGeom>
        </p:spPr>
      </p:pic>
    </p:spTree>
    <p:extLst>
      <p:ext uri="{BB962C8B-B14F-4D97-AF65-F5344CB8AC3E}">
        <p14:creationId xmlns:p14="http://schemas.microsoft.com/office/powerpoint/2010/main" val="3464301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err="1"/>
              <a:t>Décret</a:t>
            </a:r>
            <a:r>
              <a:rPr lang="en-US" dirty="0"/>
              <a:t> </a:t>
            </a:r>
            <a:r>
              <a:rPr lang="en-US" dirty="0" err="1"/>
              <a:t>tertiaire</a:t>
            </a:r>
            <a:r>
              <a:rPr lang="en-US" dirty="0"/>
              <a:t> – Plan Direct. de </a:t>
            </a:r>
            <a:r>
              <a:rPr lang="en-US" dirty="0" err="1"/>
              <a:t>l’énergie</a:t>
            </a:r>
            <a:r>
              <a:rPr lang="en-US" dirty="0"/>
              <a:t> 2020-2030</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
        <p:nvSpPr>
          <p:cNvPr id="5" name="Footer Placeholder 6"/>
          <p:cNvSpPr>
            <a:spLocks noGrp="1"/>
          </p:cNvSpPr>
          <p:nvPr>
            <p:ph type="ftr" sz="quarter" idx="4294967295"/>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M. Poehler</a:t>
            </a:r>
          </a:p>
        </p:txBody>
      </p:sp>
      <p:sp>
        <p:nvSpPr>
          <p:cNvPr id="7" name="Footer Placeholder 6"/>
          <p:cNvSpPr>
            <a:spLocks noGrp="1"/>
          </p:cNvSpPr>
          <p:nvPr>
            <p:ph type="ftr" sz="quarter" idx="4294967295"/>
          </p:nvPr>
        </p:nvSpPr>
        <p:spPr bwMode="auto">
          <a:xfrm>
            <a:off x="2351585" y="6408000"/>
            <a:ext cx="208823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09.02.22</a:t>
            </a:r>
          </a:p>
        </p:txBody>
      </p:sp>
      <p:sp>
        <p:nvSpPr>
          <p:cNvPr id="2" name="ZoneTexte 1">
            <a:extLst>
              <a:ext uri="{FF2B5EF4-FFF2-40B4-BE49-F238E27FC236}">
                <a16:creationId xmlns:a16="http://schemas.microsoft.com/office/drawing/2014/main" id="{182AB38B-6118-4884-A68E-27879FB998E8}"/>
              </a:ext>
            </a:extLst>
          </p:cNvPr>
          <p:cNvSpPr txBox="1"/>
          <p:nvPr/>
        </p:nvSpPr>
        <p:spPr bwMode="auto">
          <a:xfrm>
            <a:off x="407367" y="1439335"/>
            <a:ext cx="5773007" cy="2554545"/>
          </a:xfrm>
          <a:prstGeom prst="rect">
            <a:avLst/>
          </a:prstGeom>
          <a:noFill/>
        </p:spPr>
        <p:txBody>
          <a:bodyPr wrap="square" rtlCol="0">
            <a:spAutoFit/>
          </a:bodyPr>
          <a:lstStyle/>
          <a:p>
            <a:r>
              <a:rPr lang="fr-CH" sz="2000" b="1" dirty="0"/>
              <a:t>Décret Tertiaire – Loi Elan</a:t>
            </a:r>
          </a:p>
          <a:p>
            <a:endParaRPr lang="fr-CH" sz="2000" b="1" dirty="0"/>
          </a:p>
          <a:p>
            <a:endParaRPr lang="fr-CH" sz="2000" b="1" dirty="0"/>
          </a:p>
          <a:p>
            <a:endParaRPr lang="fr-CH" sz="2000" b="1" dirty="0"/>
          </a:p>
          <a:p>
            <a:endParaRPr lang="fr-CH" sz="2000" b="1" dirty="0"/>
          </a:p>
          <a:p>
            <a:endParaRPr lang="fr-CH" sz="2000" b="1" dirty="0"/>
          </a:p>
          <a:p>
            <a:endParaRPr lang="fr-CH" sz="2000" b="1" dirty="0"/>
          </a:p>
          <a:p>
            <a:endParaRPr lang="en-US" sz="2000" b="1" dirty="0"/>
          </a:p>
        </p:txBody>
      </p:sp>
      <p:sp>
        <p:nvSpPr>
          <p:cNvPr id="9" name="ZoneTexte 8">
            <a:extLst>
              <a:ext uri="{FF2B5EF4-FFF2-40B4-BE49-F238E27FC236}">
                <a16:creationId xmlns:a16="http://schemas.microsoft.com/office/drawing/2014/main" id="{FFC493A8-C6C5-4F47-B19C-70D71730AB26}"/>
              </a:ext>
            </a:extLst>
          </p:cNvPr>
          <p:cNvSpPr txBox="1"/>
          <p:nvPr/>
        </p:nvSpPr>
        <p:spPr bwMode="auto">
          <a:xfrm>
            <a:off x="6264863" y="1439335"/>
            <a:ext cx="5616390" cy="400110"/>
          </a:xfrm>
          <a:prstGeom prst="rect">
            <a:avLst/>
          </a:prstGeom>
          <a:noFill/>
        </p:spPr>
        <p:txBody>
          <a:bodyPr wrap="square" rtlCol="0">
            <a:spAutoFit/>
          </a:bodyPr>
          <a:lstStyle/>
          <a:p>
            <a:r>
              <a:rPr lang="fr-CH" sz="2000" b="1" dirty="0"/>
              <a:t>Plan directeur cantonale de l’énergie</a:t>
            </a:r>
          </a:p>
        </p:txBody>
      </p:sp>
      <p:pic>
        <p:nvPicPr>
          <p:cNvPr id="11" name="Picture 8">
            <a:extLst>
              <a:ext uri="{FF2B5EF4-FFF2-40B4-BE49-F238E27FC236}">
                <a16:creationId xmlns:a16="http://schemas.microsoft.com/office/drawing/2014/main" id="{4C53CB9C-80FC-4935-9CEA-2ABD5A415540}"/>
              </a:ext>
            </a:extLst>
          </p:cNvPr>
          <p:cNvPicPr>
            <a:picLocks noChangeAspect="1"/>
          </p:cNvPicPr>
          <p:nvPr/>
        </p:nvPicPr>
        <p:blipFill>
          <a:blip r:embed="rId2"/>
          <a:stretch>
            <a:fillRect/>
          </a:stretch>
        </p:blipFill>
        <p:spPr>
          <a:xfrm>
            <a:off x="5999657" y="1836775"/>
            <a:ext cx="5792724" cy="3464433"/>
          </a:xfrm>
          <a:prstGeom prst="rect">
            <a:avLst/>
          </a:prstGeom>
        </p:spPr>
      </p:pic>
      <p:pic>
        <p:nvPicPr>
          <p:cNvPr id="13" name="Image 12">
            <a:extLst>
              <a:ext uri="{FF2B5EF4-FFF2-40B4-BE49-F238E27FC236}">
                <a16:creationId xmlns:a16="http://schemas.microsoft.com/office/drawing/2014/main" id="{F1E707D5-C348-405B-8F59-278053480148}"/>
              </a:ext>
            </a:extLst>
          </p:cNvPr>
          <p:cNvPicPr>
            <a:picLocks noChangeAspect="1"/>
          </p:cNvPicPr>
          <p:nvPr/>
        </p:nvPicPr>
        <p:blipFill>
          <a:blip r:embed="rId3"/>
          <a:stretch>
            <a:fillRect/>
          </a:stretch>
        </p:blipFill>
        <p:spPr>
          <a:xfrm>
            <a:off x="47328" y="1914628"/>
            <a:ext cx="5773007" cy="3602604"/>
          </a:xfrm>
          <a:prstGeom prst="rect">
            <a:avLst/>
          </a:prstGeom>
        </p:spPr>
      </p:pic>
      <p:sp>
        <p:nvSpPr>
          <p:cNvPr id="14" name="Rectangle 13">
            <a:extLst>
              <a:ext uri="{FF2B5EF4-FFF2-40B4-BE49-F238E27FC236}">
                <a16:creationId xmlns:a16="http://schemas.microsoft.com/office/drawing/2014/main" id="{89DF21D1-4DF5-4CD5-A5FB-A00BA35AFADF}"/>
              </a:ext>
            </a:extLst>
          </p:cNvPr>
          <p:cNvSpPr/>
          <p:nvPr/>
        </p:nvSpPr>
        <p:spPr>
          <a:xfrm>
            <a:off x="4871864" y="1700808"/>
            <a:ext cx="1127793" cy="3519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Image 15">
            <a:extLst>
              <a:ext uri="{FF2B5EF4-FFF2-40B4-BE49-F238E27FC236}">
                <a16:creationId xmlns:a16="http://schemas.microsoft.com/office/drawing/2014/main" id="{A673A94A-4147-404B-A3C0-5865AF979424}"/>
              </a:ext>
            </a:extLst>
          </p:cNvPr>
          <p:cNvPicPr>
            <a:picLocks noChangeAspect="1"/>
          </p:cNvPicPr>
          <p:nvPr/>
        </p:nvPicPr>
        <p:blipFill>
          <a:blip r:embed="rId4"/>
          <a:stretch>
            <a:fillRect/>
          </a:stretch>
        </p:blipFill>
        <p:spPr>
          <a:xfrm>
            <a:off x="699350" y="5478570"/>
            <a:ext cx="4468961" cy="808703"/>
          </a:xfrm>
          <a:prstGeom prst="rect">
            <a:avLst/>
          </a:prstGeom>
        </p:spPr>
      </p:pic>
      <p:sp>
        <p:nvSpPr>
          <p:cNvPr id="17" name="ZoneTexte 16">
            <a:extLst>
              <a:ext uri="{FF2B5EF4-FFF2-40B4-BE49-F238E27FC236}">
                <a16:creationId xmlns:a16="http://schemas.microsoft.com/office/drawing/2014/main" id="{27607118-10D3-4C6B-B9F3-38D0ABD14D94}"/>
              </a:ext>
            </a:extLst>
          </p:cNvPr>
          <p:cNvSpPr txBox="1"/>
          <p:nvPr/>
        </p:nvSpPr>
        <p:spPr bwMode="auto">
          <a:xfrm>
            <a:off x="5999657" y="5207091"/>
            <a:ext cx="6145015" cy="984885"/>
          </a:xfrm>
          <a:prstGeom prst="rect">
            <a:avLst/>
          </a:prstGeom>
          <a:noFill/>
        </p:spPr>
        <p:txBody>
          <a:bodyPr wrap="square" rtlCol="0">
            <a:spAutoFit/>
          </a:bodyPr>
          <a:lstStyle/>
          <a:p>
            <a:r>
              <a:rPr lang="fr-FR" dirty="0">
                <a:solidFill>
                  <a:schemeClr val="bg2">
                    <a:lumMod val="10000"/>
                  </a:schemeClr>
                </a:solidFill>
              </a:rPr>
              <a:t>Les huit principaux défis énergétiques du Canton</a:t>
            </a:r>
          </a:p>
          <a:p>
            <a:r>
              <a:rPr lang="fr-FR" sz="800" dirty="0">
                <a:solidFill>
                  <a:schemeClr val="bg2">
                    <a:lumMod val="10000"/>
                  </a:schemeClr>
                </a:solidFill>
              </a:rPr>
              <a:t>1 Diminuer les besoins de chaleur et de froid</a:t>
            </a:r>
            <a:r>
              <a:rPr lang="fr-CH" sz="800" dirty="0">
                <a:solidFill>
                  <a:schemeClr val="bg2">
                    <a:lumMod val="10000"/>
                  </a:schemeClr>
                </a:solidFill>
              </a:rPr>
              <a:t> </a:t>
            </a:r>
          </a:p>
          <a:p>
            <a:r>
              <a:rPr lang="fr-FR" sz="800" dirty="0">
                <a:solidFill>
                  <a:schemeClr val="bg2">
                    <a:lumMod val="10000"/>
                  </a:schemeClr>
                </a:solidFill>
              </a:rPr>
              <a:t>2 Sortir du chauffage fossile pour les bâtiments</a:t>
            </a:r>
          </a:p>
          <a:p>
            <a:r>
              <a:rPr lang="fr-FR" sz="800" dirty="0">
                <a:solidFill>
                  <a:schemeClr val="bg2">
                    <a:lumMod val="10000"/>
                  </a:schemeClr>
                </a:solidFill>
              </a:rPr>
              <a:t>3 Déployer les infrastructures de réseau </a:t>
            </a:r>
          </a:p>
          <a:p>
            <a:r>
              <a:rPr lang="fr-FR" sz="800" dirty="0">
                <a:solidFill>
                  <a:schemeClr val="bg2">
                    <a:lumMod val="10000"/>
                  </a:schemeClr>
                </a:solidFill>
              </a:rPr>
              <a:t>4 Généraliser une utilisation efficace et rationnelle                                                                                                                               de l’électricité</a:t>
            </a:r>
          </a:p>
        </p:txBody>
      </p:sp>
      <p:sp>
        <p:nvSpPr>
          <p:cNvPr id="18" name="ZoneTexte 17">
            <a:extLst>
              <a:ext uri="{FF2B5EF4-FFF2-40B4-BE49-F238E27FC236}">
                <a16:creationId xmlns:a16="http://schemas.microsoft.com/office/drawing/2014/main" id="{C1E66AD1-AEC9-4AE4-BDE9-0AD0DB3A415B}"/>
              </a:ext>
            </a:extLst>
          </p:cNvPr>
          <p:cNvSpPr txBox="1"/>
          <p:nvPr/>
        </p:nvSpPr>
        <p:spPr bwMode="auto">
          <a:xfrm>
            <a:off x="8688289" y="5478570"/>
            <a:ext cx="3503711" cy="707886"/>
          </a:xfrm>
          <a:prstGeom prst="rect">
            <a:avLst/>
          </a:prstGeom>
          <a:noFill/>
        </p:spPr>
        <p:txBody>
          <a:bodyPr wrap="square" rtlCol="0">
            <a:spAutoFit/>
          </a:bodyPr>
          <a:lstStyle/>
          <a:p>
            <a:r>
              <a:rPr lang="fr-FR" sz="800" dirty="0">
                <a:solidFill>
                  <a:schemeClr val="bg2">
                    <a:lumMod val="10000"/>
                  </a:schemeClr>
                </a:solidFill>
              </a:rPr>
              <a:t>5 Anticiper les conséquences du changement climatique</a:t>
            </a:r>
          </a:p>
          <a:p>
            <a:r>
              <a:rPr lang="fr-FR" sz="800" dirty="0">
                <a:solidFill>
                  <a:schemeClr val="bg2">
                    <a:lumMod val="10000"/>
                  </a:schemeClr>
                </a:solidFill>
              </a:rPr>
              <a:t>6 Accompagner la transition vers des modes de déplacement </a:t>
            </a:r>
            <a:r>
              <a:rPr lang="fr-FR" sz="800" dirty="0" err="1">
                <a:solidFill>
                  <a:schemeClr val="bg2">
                    <a:lumMod val="10000"/>
                  </a:schemeClr>
                </a:solidFill>
              </a:rPr>
              <a:t>décar-bonés</a:t>
            </a:r>
            <a:r>
              <a:rPr lang="fr-FR" sz="800" dirty="0">
                <a:solidFill>
                  <a:schemeClr val="bg2">
                    <a:lumMod val="10000"/>
                  </a:schemeClr>
                </a:solidFill>
              </a:rPr>
              <a:t> </a:t>
            </a:r>
          </a:p>
          <a:p>
            <a:r>
              <a:rPr lang="fr-FR" sz="800" dirty="0">
                <a:solidFill>
                  <a:schemeClr val="bg2">
                    <a:lumMod val="10000"/>
                  </a:schemeClr>
                </a:solidFill>
              </a:rPr>
              <a:t>7 Promouvoir et favoriser l’appropriation par l’ensemble de la population</a:t>
            </a:r>
          </a:p>
          <a:p>
            <a:r>
              <a:rPr lang="fr-FR" sz="800" dirty="0">
                <a:solidFill>
                  <a:schemeClr val="bg2">
                    <a:lumMod val="10000"/>
                  </a:schemeClr>
                </a:solidFill>
              </a:rPr>
              <a:t>8 Viser la souveraineté énergétique</a:t>
            </a:r>
            <a:endParaRPr lang="en-US" sz="800" dirty="0">
              <a:solidFill>
                <a:schemeClr val="bg2">
                  <a:lumMod val="10000"/>
                </a:schemeClr>
              </a:solidFill>
            </a:endParaRPr>
          </a:p>
        </p:txBody>
      </p:sp>
    </p:spTree>
    <p:extLst>
      <p:ext uri="{BB962C8B-B14F-4D97-AF65-F5344CB8AC3E}">
        <p14:creationId xmlns:p14="http://schemas.microsoft.com/office/powerpoint/2010/main" val="1301626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err="1"/>
              <a:t>Décret</a:t>
            </a:r>
            <a:r>
              <a:rPr lang="en-US" dirty="0"/>
              <a:t> </a:t>
            </a:r>
            <a:r>
              <a:rPr lang="en-US" dirty="0" err="1"/>
              <a:t>tertiaire</a:t>
            </a:r>
            <a:r>
              <a:rPr lang="en-US" dirty="0"/>
              <a:t> – Plan Direct. de </a:t>
            </a:r>
            <a:r>
              <a:rPr lang="en-US" dirty="0" err="1"/>
              <a:t>l’énergie</a:t>
            </a:r>
            <a:r>
              <a:rPr lang="en-US" dirty="0"/>
              <a:t> 2020-2030</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5" name="Footer Placeholder 6"/>
          <p:cNvSpPr>
            <a:spLocks noGrp="1"/>
          </p:cNvSpPr>
          <p:nvPr>
            <p:ph type="ftr" sz="quarter" idx="4294967295"/>
          </p:nvPr>
        </p:nvSpPr>
        <p:spPr bwMode="auto">
          <a:xfrm>
            <a:off x="4259262" y="6381328"/>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M. Poehler</a:t>
            </a:r>
          </a:p>
        </p:txBody>
      </p:sp>
      <p:sp>
        <p:nvSpPr>
          <p:cNvPr id="7" name="Footer Placeholder 6"/>
          <p:cNvSpPr>
            <a:spLocks noGrp="1"/>
          </p:cNvSpPr>
          <p:nvPr>
            <p:ph type="ftr" sz="quarter" idx="4294967295"/>
          </p:nvPr>
        </p:nvSpPr>
        <p:spPr bwMode="auto">
          <a:xfrm>
            <a:off x="2351585" y="6408000"/>
            <a:ext cx="208823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09.02.22</a:t>
            </a:r>
          </a:p>
        </p:txBody>
      </p:sp>
      <p:sp>
        <p:nvSpPr>
          <p:cNvPr id="9" name="ZoneTexte 8">
            <a:extLst>
              <a:ext uri="{FF2B5EF4-FFF2-40B4-BE49-F238E27FC236}">
                <a16:creationId xmlns:a16="http://schemas.microsoft.com/office/drawing/2014/main" id="{FFC493A8-C6C5-4F47-B19C-70D71730AB26}"/>
              </a:ext>
            </a:extLst>
          </p:cNvPr>
          <p:cNvSpPr txBox="1"/>
          <p:nvPr/>
        </p:nvSpPr>
        <p:spPr bwMode="auto">
          <a:xfrm>
            <a:off x="6264862" y="1439335"/>
            <a:ext cx="5927137" cy="4847481"/>
          </a:xfrm>
          <a:prstGeom prst="rect">
            <a:avLst/>
          </a:prstGeom>
          <a:noFill/>
        </p:spPr>
        <p:txBody>
          <a:bodyPr wrap="square" rtlCol="0">
            <a:spAutoFit/>
          </a:bodyPr>
          <a:lstStyle/>
          <a:p>
            <a:r>
              <a:rPr lang="fr-CH" sz="2000" b="1" dirty="0"/>
              <a:t>Plan directeur cantonale de l’énergie</a:t>
            </a:r>
          </a:p>
          <a:p>
            <a:r>
              <a:rPr lang="fr-CH" sz="2000" b="1" dirty="0">
                <a:solidFill>
                  <a:schemeClr val="bg2">
                    <a:lumMod val="10000"/>
                  </a:schemeClr>
                </a:solidFill>
              </a:rPr>
              <a:t>Sont concernés </a:t>
            </a:r>
            <a:r>
              <a:rPr lang="fr-CH" sz="1400" b="1" dirty="0">
                <a:solidFill>
                  <a:schemeClr val="bg2">
                    <a:lumMod val="10000"/>
                  </a:schemeClr>
                </a:solidFill>
              </a:rPr>
              <a:t>(tout ouvrage chauffé, sauf installation de chantier)</a:t>
            </a:r>
          </a:p>
          <a:p>
            <a:endParaRPr lang="fr-CH" sz="1000" b="1" dirty="0">
              <a:solidFill>
                <a:schemeClr val="bg2">
                  <a:lumMod val="10000"/>
                </a:schemeClr>
              </a:solidFill>
            </a:endParaRPr>
          </a:p>
          <a:p>
            <a:pPr marL="285750" indent="-285750">
              <a:lnSpc>
                <a:spcPct val="150000"/>
              </a:lnSpc>
              <a:buFont typeface="Arial" panose="020B0604020202020204" pitchFamily="34" charset="0"/>
              <a:buChar char="•"/>
            </a:pPr>
            <a:r>
              <a:rPr lang="fr-FR" sz="1400" b="1" dirty="0">
                <a:solidFill>
                  <a:schemeClr val="bg2">
                    <a:lumMod val="10000"/>
                  </a:schemeClr>
                </a:solidFill>
              </a:rPr>
              <a:t>Fiches de l’axe 1 : Consommation – Sobriété</a:t>
            </a:r>
          </a:p>
          <a:p>
            <a:pPr marL="742950" lvl="1" indent="-285750">
              <a:buFont typeface="Arial" panose="020B0604020202020204" pitchFamily="34" charset="0"/>
              <a:buChar char="•"/>
            </a:pPr>
            <a:r>
              <a:rPr lang="fr-FR" sz="1000" b="1" dirty="0">
                <a:solidFill>
                  <a:schemeClr val="bg2">
                    <a:lumMod val="10000"/>
                  </a:schemeClr>
                </a:solidFill>
              </a:rPr>
              <a:t>Changer de paradigme en impliquant tous les acteurs de la société</a:t>
            </a:r>
          </a:p>
          <a:p>
            <a:pPr marL="742950" lvl="1" indent="-285750">
              <a:buFont typeface="Arial" panose="020B0604020202020204" pitchFamily="34" charset="0"/>
              <a:buChar char="•"/>
            </a:pPr>
            <a:r>
              <a:rPr lang="fr-FR" sz="1000" b="1" dirty="0">
                <a:solidFill>
                  <a:schemeClr val="bg2">
                    <a:lumMod val="10000"/>
                  </a:schemeClr>
                </a:solidFill>
              </a:rPr>
              <a:t>Consommation – Efficacité</a:t>
            </a:r>
          </a:p>
          <a:p>
            <a:pPr marL="285750" indent="-285750">
              <a:lnSpc>
                <a:spcPct val="150000"/>
              </a:lnSpc>
              <a:buFont typeface="Arial" panose="020B0604020202020204" pitchFamily="34" charset="0"/>
              <a:buChar char="•"/>
            </a:pPr>
            <a:r>
              <a:rPr lang="fr-FR" sz="1400" b="1" dirty="0">
                <a:solidFill>
                  <a:schemeClr val="bg2">
                    <a:lumMod val="10000"/>
                  </a:schemeClr>
                </a:solidFill>
              </a:rPr>
              <a:t>Fiches de l’axe 2 : Consommation – Efficacité</a:t>
            </a:r>
          </a:p>
          <a:p>
            <a:pPr marL="742950" lvl="1" indent="-285750">
              <a:buFont typeface="Arial" panose="020B0604020202020204" pitchFamily="34" charset="0"/>
              <a:buChar char="•"/>
            </a:pPr>
            <a:r>
              <a:rPr lang="fr-FR" sz="1000" b="1" dirty="0">
                <a:solidFill>
                  <a:schemeClr val="bg2">
                    <a:lumMod val="10000"/>
                  </a:schemeClr>
                </a:solidFill>
              </a:rPr>
              <a:t>Accélérer la rénovation énergétique du parc bâti à Genève</a:t>
            </a:r>
          </a:p>
          <a:p>
            <a:pPr marL="742950" lvl="1" indent="-285750">
              <a:buFont typeface="Arial" panose="020B0604020202020204" pitchFamily="34" charset="0"/>
              <a:buChar char="•"/>
            </a:pPr>
            <a:r>
              <a:rPr lang="fr-FR" sz="1000" b="1" dirty="0">
                <a:solidFill>
                  <a:schemeClr val="bg2">
                    <a:lumMod val="10000"/>
                  </a:schemeClr>
                </a:solidFill>
              </a:rPr>
              <a:t>Sortir du chauffage fossile </a:t>
            </a:r>
          </a:p>
          <a:p>
            <a:pPr marL="742950" lvl="1" indent="-285750">
              <a:buFont typeface="Arial" panose="020B0604020202020204" pitchFamily="34" charset="0"/>
              <a:buChar char="•"/>
            </a:pPr>
            <a:r>
              <a:rPr lang="fr-FR" sz="1000" b="1" dirty="0">
                <a:solidFill>
                  <a:schemeClr val="bg2">
                    <a:lumMod val="10000"/>
                  </a:schemeClr>
                </a:solidFill>
              </a:rPr>
              <a:t>Procéder à des contrôles opérationnels qualitatifs et dissuasifs à Genève</a:t>
            </a:r>
          </a:p>
          <a:p>
            <a:pPr marL="285750" indent="-285750">
              <a:lnSpc>
                <a:spcPct val="150000"/>
              </a:lnSpc>
              <a:buFont typeface="Arial" panose="020B0604020202020204" pitchFamily="34" charset="0"/>
              <a:buChar char="•"/>
            </a:pPr>
            <a:r>
              <a:rPr lang="fr-FR" sz="1400" b="1" dirty="0">
                <a:solidFill>
                  <a:schemeClr val="bg2">
                    <a:lumMod val="10000"/>
                  </a:schemeClr>
                </a:solidFill>
              </a:rPr>
              <a:t>Fiches de l’axe 3 : Approvisionnement – Ressources </a:t>
            </a:r>
          </a:p>
          <a:p>
            <a:pPr marL="285750" indent="-285750">
              <a:lnSpc>
                <a:spcPct val="150000"/>
              </a:lnSpc>
              <a:buFont typeface="Arial" panose="020B0604020202020204" pitchFamily="34" charset="0"/>
              <a:buChar char="•"/>
            </a:pPr>
            <a:r>
              <a:rPr lang="fr-FR" sz="1400" b="1" dirty="0">
                <a:solidFill>
                  <a:schemeClr val="bg2">
                    <a:lumMod val="10000"/>
                  </a:schemeClr>
                </a:solidFill>
              </a:rPr>
              <a:t>Fiches de l’axe 4 : Approvisionnement –  Stockage et gestion</a:t>
            </a:r>
            <a:endParaRPr lang="fr-CH" sz="1400" b="1" dirty="0">
              <a:solidFill>
                <a:schemeClr val="bg2">
                  <a:lumMod val="10000"/>
                </a:schemeClr>
              </a:solidFill>
            </a:endParaRPr>
          </a:p>
          <a:p>
            <a:pPr marL="285750" indent="-285750">
              <a:lnSpc>
                <a:spcPct val="150000"/>
              </a:lnSpc>
              <a:buFont typeface="Arial" panose="020B0604020202020204" pitchFamily="34" charset="0"/>
              <a:buChar char="•"/>
            </a:pPr>
            <a:r>
              <a:rPr lang="fr-FR" sz="1400" b="1" dirty="0">
                <a:solidFill>
                  <a:schemeClr val="bg2">
                    <a:lumMod val="10000"/>
                  </a:schemeClr>
                </a:solidFill>
              </a:rPr>
              <a:t>Fiches de l’axe 5 : Approvisionnement – Infrastructures</a:t>
            </a:r>
          </a:p>
          <a:p>
            <a:endParaRPr lang="fr-FR" sz="1000" b="1" i="1" dirty="0">
              <a:solidFill>
                <a:schemeClr val="bg2">
                  <a:lumMod val="10000"/>
                </a:schemeClr>
              </a:solidFill>
            </a:endParaRPr>
          </a:p>
          <a:p>
            <a:r>
              <a:rPr lang="fr-FR" sz="1000" b="1" i="1" dirty="0">
                <a:solidFill>
                  <a:schemeClr val="bg2">
                    <a:lumMod val="10000"/>
                  </a:schemeClr>
                </a:solidFill>
              </a:rPr>
              <a:t>Établir une stratégie de suivi des consommations d’énergie thermique et électriques des bâtiments (compteurs télé-relevés multi-fluides, suivi des IDC vs IDC admissible…)                  </a:t>
            </a:r>
          </a:p>
          <a:p>
            <a:r>
              <a:rPr lang="fr-FR" sz="1000" b="1" dirty="0">
                <a:solidFill>
                  <a:schemeClr val="bg2">
                    <a:lumMod val="10000"/>
                  </a:schemeClr>
                </a:solidFill>
              </a:rPr>
              <a:t>[IDC – Indice de dépense de chaleur]</a:t>
            </a:r>
          </a:p>
          <a:p>
            <a:endParaRPr lang="fr-FR" sz="1000" b="1" i="1" dirty="0">
              <a:solidFill>
                <a:schemeClr val="bg2">
                  <a:lumMod val="10000"/>
                </a:schemeClr>
              </a:solidFill>
            </a:endParaRPr>
          </a:p>
          <a:p>
            <a:r>
              <a:rPr lang="fr-FR" sz="1000" b="1" i="1" dirty="0">
                <a:solidFill>
                  <a:schemeClr val="bg2">
                    <a:lumMod val="10000"/>
                  </a:schemeClr>
                </a:solidFill>
              </a:rPr>
              <a:t>Diminuer les besoins de chaleur et de froid par une rénovation massive du parc immobilier (quantitative et qualitative) et une optimisation de l’exploitation des systèmes d’alimentation thermique des bâtiments, accompagnées par une utilisation rationnelle des espaces et des </a:t>
            </a:r>
            <a:r>
              <a:rPr lang="fr-FR" sz="1000" b="1" i="1" dirty="0" err="1">
                <a:solidFill>
                  <a:schemeClr val="bg2">
                    <a:lumMod val="10000"/>
                  </a:schemeClr>
                </a:solidFill>
              </a:rPr>
              <a:t>comporte-ments</a:t>
            </a:r>
            <a:r>
              <a:rPr lang="fr-FR" sz="1000" b="1" i="1" dirty="0">
                <a:solidFill>
                  <a:schemeClr val="bg2">
                    <a:lumMod val="10000"/>
                  </a:schemeClr>
                </a:solidFill>
              </a:rPr>
              <a:t> adéquats des utilisateurs.</a:t>
            </a:r>
            <a:endParaRPr lang="fr-CH" sz="1000" b="1" i="1" dirty="0">
              <a:solidFill>
                <a:schemeClr val="bg2">
                  <a:lumMod val="10000"/>
                </a:schemeClr>
              </a:solidFill>
            </a:endParaRPr>
          </a:p>
        </p:txBody>
      </p:sp>
      <p:sp>
        <p:nvSpPr>
          <p:cNvPr id="14" name="Rectangle 13">
            <a:extLst>
              <a:ext uri="{FF2B5EF4-FFF2-40B4-BE49-F238E27FC236}">
                <a16:creationId xmlns:a16="http://schemas.microsoft.com/office/drawing/2014/main" id="{89DF21D1-4DF5-4CD5-A5FB-A00BA35AFADF}"/>
              </a:ext>
            </a:extLst>
          </p:cNvPr>
          <p:cNvSpPr/>
          <p:nvPr/>
        </p:nvSpPr>
        <p:spPr>
          <a:xfrm>
            <a:off x="4871864" y="1700808"/>
            <a:ext cx="1127793" cy="3519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 7">
            <a:extLst>
              <a:ext uri="{FF2B5EF4-FFF2-40B4-BE49-F238E27FC236}">
                <a16:creationId xmlns:a16="http://schemas.microsoft.com/office/drawing/2014/main" id="{E5ECDDC6-BC70-42A8-BFC2-C30B4D3A69E2}"/>
              </a:ext>
            </a:extLst>
          </p:cNvPr>
          <p:cNvPicPr>
            <a:picLocks noChangeAspect="1"/>
          </p:cNvPicPr>
          <p:nvPr/>
        </p:nvPicPr>
        <p:blipFill>
          <a:blip r:embed="rId2"/>
          <a:stretch>
            <a:fillRect/>
          </a:stretch>
        </p:blipFill>
        <p:spPr>
          <a:xfrm>
            <a:off x="407367" y="2030505"/>
            <a:ext cx="4116938" cy="3930070"/>
          </a:xfrm>
          <a:prstGeom prst="rect">
            <a:avLst/>
          </a:prstGeom>
        </p:spPr>
      </p:pic>
      <p:pic>
        <p:nvPicPr>
          <p:cNvPr id="12" name="Image 11">
            <a:extLst>
              <a:ext uri="{FF2B5EF4-FFF2-40B4-BE49-F238E27FC236}">
                <a16:creationId xmlns:a16="http://schemas.microsoft.com/office/drawing/2014/main" id="{E4AF1B01-027B-487C-A3D2-4474283560B9}"/>
              </a:ext>
            </a:extLst>
          </p:cNvPr>
          <p:cNvPicPr>
            <a:picLocks noChangeAspect="1"/>
          </p:cNvPicPr>
          <p:nvPr/>
        </p:nvPicPr>
        <p:blipFill>
          <a:blip r:embed="rId3"/>
          <a:stretch>
            <a:fillRect/>
          </a:stretch>
        </p:blipFill>
        <p:spPr>
          <a:xfrm>
            <a:off x="434188" y="5971183"/>
            <a:ext cx="5114917" cy="338137"/>
          </a:xfrm>
          <a:prstGeom prst="rect">
            <a:avLst/>
          </a:prstGeom>
        </p:spPr>
      </p:pic>
      <p:sp>
        <p:nvSpPr>
          <p:cNvPr id="2" name="ZoneTexte 1">
            <a:extLst>
              <a:ext uri="{FF2B5EF4-FFF2-40B4-BE49-F238E27FC236}">
                <a16:creationId xmlns:a16="http://schemas.microsoft.com/office/drawing/2014/main" id="{182AB38B-6118-4884-A68E-27879FB998E8}"/>
              </a:ext>
            </a:extLst>
          </p:cNvPr>
          <p:cNvSpPr txBox="1"/>
          <p:nvPr/>
        </p:nvSpPr>
        <p:spPr bwMode="auto">
          <a:xfrm>
            <a:off x="407367" y="1439335"/>
            <a:ext cx="5773007" cy="2554545"/>
          </a:xfrm>
          <a:prstGeom prst="rect">
            <a:avLst/>
          </a:prstGeom>
          <a:noFill/>
        </p:spPr>
        <p:txBody>
          <a:bodyPr wrap="square" rtlCol="0">
            <a:spAutoFit/>
          </a:bodyPr>
          <a:lstStyle/>
          <a:p>
            <a:r>
              <a:rPr lang="fr-CH" sz="2000" b="1" dirty="0"/>
              <a:t>Décret Tertiaire – Loi Elan</a:t>
            </a:r>
          </a:p>
          <a:p>
            <a:r>
              <a:rPr lang="fr-CH" sz="2000" b="1" dirty="0">
                <a:solidFill>
                  <a:schemeClr val="bg2">
                    <a:lumMod val="10000"/>
                  </a:schemeClr>
                </a:solidFill>
              </a:rPr>
              <a:t>Sont concernés</a:t>
            </a:r>
          </a:p>
          <a:p>
            <a:endParaRPr lang="fr-CH" sz="2000" b="1" dirty="0"/>
          </a:p>
          <a:p>
            <a:endParaRPr lang="fr-CH" sz="2000" b="1" dirty="0"/>
          </a:p>
          <a:p>
            <a:endParaRPr lang="fr-CH" sz="2000" b="1" dirty="0"/>
          </a:p>
          <a:p>
            <a:endParaRPr lang="fr-CH" sz="2000" b="1" dirty="0"/>
          </a:p>
          <a:p>
            <a:endParaRPr lang="fr-CH" sz="2000" b="1" dirty="0"/>
          </a:p>
          <a:p>
            <a:endParaRPr lang="en-US" sz="2000" b="1" dirty="0"/>
          </a:p>
        </p:txBody>
      </p:sp>
    </p:spTree>
    <p:extLst>
      <p:ext uri="{BB962C8B-B14F-4D97-AF65-F5344CB8AC3E}">
        <p14:creationId xmlns:p14="http://schemas.microsoft.com/office/powerpoint/2010/main" val="1031326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err="1"/>
              <a:t>Décret</a:t>
            </a:r>
            <a:r>
              <a:rPr lang="en-US" dirty="0"/>
              <a:t> </a:t>
            </a:r>
            <a:r>
              <a:rPr lang="en-US" dirty="0" err="1"/>
              <a:t>tertiaire</a:t>
            </a:r>
            <a:r>
              <a:rPr lang="en-US" dirty="0"/>
              <a:t> – Plan Direct. de </a:t>
            </a:r>
            <a:r>
              <a:rPr lang="en-US" dirty="0" err="1"/>
              <a:t>l’énergie</a:t>
            </a:r>
            <a:r>
              <a:rPr lang="en-US" dirty="0"/>
              <a:t> 2020-2030</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
        <p:nvSpPr>
          <p:cNvPr id="5" name="Footer Placeholder 6"/>
          <p:cNvSpPr>
            <a:spLocks noGrp="1"/>
          </p:cNvSpPr>
          <p:nvPr>
            <p:ph type="ftr" sz="quarter" idx="4294967295"/>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M. Poehler</a:t>
            </a:r>
          </a:p>
        </p:txBody>
      </p:sp>
      <p:sp>
        <p:nvSpPr>
          <p:cNvPr id="7" name="Footer Placeholder 6"/>
          <p:cNvSpPr>
            <a:spLocks noGrp="1"/>
          </p:cNvSpPr>
          <p:nvPr>
            <p:ph type="ftr" sz="quarter" idx="4294967295"/>
          </p:nvPr>
        </p:nvSpPr>
        <p:spPr bwMode="auto">
          <a:xfrm>
            <a:off x="2351585" y="6408000"/>
            <a:ext cx="208823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09.02.22</a:t>
            </a:r>
          </a:p>
        </p:txBody>
      </p:sp>
      <p:sp>
        <p:nvSpPr>
          <p:cNvPr id="2" name="ZoneTexte 1">
            <a:extLst>
              <a:ext uri="{FF2B5EF4-FFF2-40B4-BE49-F238E27FC236}">
                <a16:creationId xmlns:a16="http://schemas.microsoft.com/office/drawing/2014/main" id="{182AB38B-6118-4884-A68E-27879FB998E8}"/>
              </a:ext>
            </a:extLst>
          </p:cNvPr>
          <p:cNvSpPr txBox="1"/>
          <p:nvPr/>
        </p:nvSpPr>
        <p:spPr bwMode="auto">
          <a:xfrm>
            <a:off x="407367" y="1439335"/>
            <a:ext cx="5773007" cy="2554545"/>
          </a:xfrm>
          <a:prstGeom prst="rect">
            <a:avLst/>
          </a:prstGeom>
          <a:noFill/>
        </p:spPr>
        <p:txBody>
          <a:bodyPr wrap="square" rtlCol="0">
            <a:spAutoFit/>
          </a:bodyPr>
          <a:lstStyle/>
          <a:p>
            <a:r>
              <a:rPr lang="fr-CH" sz="2000" b="1" dirty="0"/>
              <a:t>Décret Tertiaire – Loi Elan</a:t>
            </a:r>
          </a:p>
          <a:p>
            <a:r>
              <a:rPr lang="fr-CH" sz="2000" b="1" dirty="0">
                <a:solidFill>
                  <a:schemeClr val="bg2">
                    <a:lumMod val="10000"/>
                  </a:schemeClr>
                </a:solidFill>
              </a:rPr>
              <a:t>Objectifs</a:t>
            </a:r>
          </a:p>
          <a:p>
            <a:endParaRPr lang="fr-CH" sz="2000" b="1" dirty="0"/>
          </a:p>
          <a:p>
            <a:endParaRPr lang="fr-CH" sz="2000" b="1" dirty="0"/>
          </a:p>
          <a:p>
            <a:endParaRPr lang="fr-CH" sz="2000" b="1" dirty="0"/>
          </a:p>
          <a:p>
            <a:endParaRPr lang="fr-CH" sz="2000" b="1" dirty="0"/>
          </a:p>
          <a:p>
            <a:endParaRPr lang="fr-CH" sz="2000" b="1" dirty="0"/>
          </a:p>
          <a:p>
            <a:endParaRPr lang="en-US" sz="2000" b="1" dirty="0"/>
          </a:p>
        </p:txBody>
      </p:sp>
      <p:sp>
        <p:nvSpPr>
          <p:cNvPr id="9" name="ZoneTexte 8">
            <a:extLst>
              <a:ext uri="{FF2B5EF4-FFF2-40B4-BE49-F238E27FC236}">
                <a16:creationId xmlns:a16="http://schemas.microsoft.com/office/drawing/2014/main" id="{FFC493A8-C6C5-4F47-B19C-70D71730AB26}"/>
              </a:ext>
            </a:extLst>
          </p:cNvPr>
          <p:cNvSpPr txBox="1"/>
          <p:nvPr/>
        </p:nvSpPr>
        <p:spPr bwMode="auto">
          <a:xfrm>
            <a:off x="6264863" y="1439335"/>
            <a:ext cx="5616390" cy="954107"/>
          </a:xfrm>
          <a:prstGeom prst="rect">
            <a:avLst/>
          </a:prstGeom>
          <a:noFill/>
        </p:spPr>
        <p:txBody>
          <a:bodyPr wrap="square" rtlCol="0">
            <a:spAutoFit/>
          </a:bodyPr>
          <a:lstStyle/>
          <a:p>
            <a:r>
              <a:rPr lang="fr-CH" sz="2000" b="1" dirty="0"/>
              <a:t>Plan directeur cantonale de l’énergie</a:t>
            </a:r>
          </a:p>
          <a:p>
            <a:r>
              <a:rPr lang="fr-CH" sz="2000" b="1" dirty="0">
                <a:solidFill>
                  <a:schemeClr val="bg2">
                    <a:lumMod val="10000"/>
                  </a:schemeClr>
                </a:solidFill>
              </a:rPr>
              <a:t>Objectifs</a:t>
            </a:r>
          </a:p>
          <a:p>
            <a:endParaRPr lang="fr-CH" sz="1600" b="1" dirty="0">
              <a:solidFill>
                <a:schemeClr val="bg2">
                  <a:lumMod val="10000"/>
                </a:schemeClr>
              </a:solidFill>
            </a:endParaRPr>
          </a:p>
        </p:txBody>
      </p:sp>
      <p:sp>
        <p:nvSpPr>
          <p:cNvPr id="14" name="Rectangle 13">
            <a:extLst>
              <a:ext uri="{FF2B5EF4-FFF2-40B4-BE49-F238E27FC236}">
                <a16:creationId xmlns:a16="http://schemas.microsoft.com/office/drawing/2014/main" id="{89DF21D1-4DF5-4CD5-A5FB-A00BA35AFADF}"/>
              </a:ext>
            </a:extLst>
          </p:cNvPr>
          <p:cNvSpPr/>
          <p:nvPr/>
        </p:nvSpPr>
        <p:spPr>
          <a:xfrm>
            <a:off x="4871864" y="1700808"/>
            <a:ext cx="1127793" cy="3519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
            <a:extLst>
              <a:ext uri="{FF2B5EF4-FFF2-40B4-BE49-F238E27FC236}">
                <a16:creationId xmlns:a16="http://schemas.microsoft.com/office/drawing/2014/main" id="{165D8263-053C-43AD-A00C-3407B60C33AA}"/>
              </a:ext>
            </a:extLst>
          </p:cNvPr>
          <p:cNvPicPr>
            <a:picLocks noChangeAspect="1"/>
          </p:cNvPicPr>
          <p:nvPr/>
        </p:nvPicPr>
        <p:blipFill>
          <a:blip r:embed="rId2"/>
          <a:stretch>
            <a:fillRect/>
          </a:stretch>
        </p:blipFill>
        <p:spPr>
          <a:xfrm>
            <a:off x="6695095" y="2111961"/>
            <a:ext cx="2078823" cy="1595072"/>
          </a:xfrm>
          <a:prstGeom prst="rect">
            <a:avLst/>
          </a:prstGeom>
        </p:spPr>
      </p:pic>
      <p:pic>
        <p:nvPicPr>
          <p:cNvPr id="13" name="Picture 8">
            <a:extLst>
              <a:ext uri="{FF2B5EF4-FFF2-40B4-BE49-F238E27FC236}">
                <a16:creationId xmlns:a16="http://schemas.microsoft.com/office/drawing/2014/main" id="{96DA6C4B-AB0A-4CFA-A44E-3FBC09FA3444}"/>
              </a:ext>
            </a:extLst>
          </p:cNvPr>
          <p:cNvPicPr>
            <a:picLocks noChangeAspect="1"/>
          </p:cNvPicPr>
          <p:nvPr/>
        </p:nvPicPr>
        <p:blipFill>
          <a:blip r:embed="rId3"/>
          <a:stretch>
            <a:fillRect/>
          </a:stretch>
        </p:blipFill>
        <p:spPr>
          <a:xfrm>
            <a:off x="9415230" y="2201848"/>
            <a:ext cx="2376264" cy="1415299"/>
          </a:xfrm>
          <a:prstGeom prst="rect">
            <a:avLst/>
          </a:prstGeom>
        </p:spPr>
      </p:pic>
      <p:pic>
        <p:nvPicPr>
          <p:cNvPr id="15" name="Picture 9">
            <a:extLst>
              <a:ext uri="{FF2B5EF4-FFF2-40B4-BE49-F238E27FC236}">
                <a16:creationId xmlns:a16="http://schemas.microsoft.com/office/drawing/2014/main" id="{2A059041-D09D-45D2-9AA4-68E7A1430304}"/>
              </a:ext>
            </a:extLst>
          </p:cNvPr>
          <p:cNvPicPr>
            <a:picLocks noChangeAspect="1"/>
          </p:cNvPicPr>
          <p:nvPr/>
        </p:nvPicPr>
        <p:blipFill>
          <a:blip r:embed="rId4"/>
          <a:stretch>
            <a:fillRect/>
          </a:stretch>
        </p:blipFill>
        <p:spPr>
          <a:xfrm>
            <a:off x="9351934" y="3579045"/>
            <a:ext cx="2363222" cy="1415300"/>
          </a:xfrm>
          <a:prstGeom prst="rect">
            <a:avLst/>
          </a:prstGeom>
        </p:spPr>
      </p:pic>
      <p:pic>
        <p:nvPicPr>
          <p:cNvPr id="16" name="Picture 7">
            <a:extLst>
              <a:ext uri="{FF2B5EF4-FFF2-40B4-BE49-F238E27FC236}">
                <a16:creationId xmlns:a16="http://schemas.microsoft.com/office/drawing/2014/main" id="{EFDBDBF1-AE90-4122-9637-6F259A68F324}"/>
              </a:ext>
            </a:extLst>
          </p:cNvPr>
          <p:cNvPicPr>
            <a:picLocks noChangeAspect="1"/>
          </p:cNvPicPr>
          <p:nvPr/>
        </p:nvPicPr>
        <p:blipFill>
          <a:blip r:embed="rId5"/>
          <a:stretch>
            <a:fillRect/>
          </a:stretch>
        </p:blipFill>
        <p:spPr>
          <a:xfrm>
            <a:off x="6831092" y="3731762"/>
            <a:ext cx="2373098" cy="1382387"/>
          </a:xfrm>
          <a:prstGeom prst="rect">
            <a:avLst/>
          </a:prstGeom>
        </p:spPr>
      </p:pic>
      <p:pic>
        <p:nvPicPr>
          <p:cNvPr id="10" name="Image 9">
            <a:extLst>
              <a:ext uri="{FF2B5EF4-FFF2-40B4-BE49-F238E27FC236}">
                <a16:creationId xmlns:a16="http://schemas.microsoft.com/office/drawing/2014/main" id="{FFE6C181-C21F-4F54-93BD-F59FF8477D25}"/>
              </a:ext>
            </a:extLst>
          </p:cNvPr>
          <p:cNvPicPr>
            <a:picLocks noChangeAspect="1"/>
          </p:cNvPicPr>
          <p:nvPr/>
        </p:nvPicPr>
        <p:blipFill>
          <a:blip r:embed="rId6"/>
          <a:stretch>
            <a:fillRect/>
          </a:stretch>
        </p:blipFill>
        <p:spPr>
          <a:xfrm>
            <a:off x="519879" y="2101547"/>
            <a:ext cx="2673641" cy="3991750"/>
          </a:xfrm>
          <a:prstGeom prst="rect">
            <a:avLst/>
          </a:prstGeom>
        </p:spPr>
      </p:pic>
      <p:pic>
        <p:nvPicPr>
          <p:cNvPr id="18" name="Image 17">
            <a:extLst>
              <a:ext uri="{FF2B5EF4-FFF2-40B4-BE49-F238E27FC236}">
                <a16:creationId xmlns:a16="http://schemas.microsoft.com/office/drawing/2014/main" id="{6B543DC5-E69C-47DE-940A-3F7BF5B6CE54}"/>
              </a:ext>
            </a:extLst>
          </p:cNvPr>
          <p:cNvPicPr>
            <a:picLocks noChangeAspect="1"/>
          </p:cNvPicPr>
          <p:nvPr/>
        </p:nvPicPr>
        <p:blipFill>
          <a:blip r:embed="rId7"/>
          <a:stretch>
            <a:fillRect/>
          </a:stretch>
        </p:blipFill>
        <p:spPr>
          <a:xfrm>
            <a:off x="3352402" y="2101547"/>
            <a:ext cx="1023883" cy="4203085"/>
          </a:xfrm>
          <a:prstGeom prst="rect">
            <a:avLst/>
          </a:prstGeom>
        </p:spPr>
      </p:pic>
      <p:sp>
        <p:nvSpPr>
          <p:cNvPr id="19" name="ZoneTexte 18">
            <a:extLst>
              <a:ext uri="{FF2B5EF4-FFF2-40B4-BE49-F238E27FC236}">
                <a16:creationId xmlns:a16="http://schemas.microsoft.com/office/drawing/2014/main" id="{E1719F08-226B-42F0-A205-E3FA15010B64}"/>
              </a:ext>
            </a:extLst>
          </p:cNvPr>
          <p:cNvSpPr txBox="1"/>
          <p:nvPr/>
        </p:nvSpPr>
        <p:spPr bwMode="auto">
          <a:xfrm>
            <a:off x="6339256" y="5129897"/>
            <a:ext cx="5733408" cy="1169551"/>
          </a:xfrm>
          <a:prstGeom prst="rect">
            <a:avLst/>
          </a:prstGeom>
          <a:noFill/>
        </p:spPr>
        <p:txBody>
          <a:bodyPr wrap="square" rtlCol="0">
            <a:spAutoFit/>
          </a:bodyPr>
          <a:lstStyle/>
          <a:p>
            <a:r>
              <a:rPr lang="fr-FR" sz="1000" dirty="0">
                <a:solidFill>
                  <a:schemeClr val="bg2">
                    <a:lumMod val="10000"/>
                  </a:schemeClr>
                </a:solidFill>
              </a:rPr>
              <a:t>Finaliser la transposition, dans la législation genevoise, du Modèle de prescriptions </a:t>
            </a:r>
          </a:p>
          <a:p>
            <a:r>
              <a:rPr lang="fr-FR" sz="1000" dirty="0">
                <a:solidFill>
                  <a:schemeClr val="bg2">
                    <a:lumMod val="10000"/>
                  </a:schemeClr>
                </a:solidFill>
              </a:rPr>
              <a:t>énergétiques des cantons (</a:t>
            </a:r>
            <a:r>
              <a:rPr lang="fr-FR" sz="1000" dirty="0" err="1">
                <a:solidFill>
                  <a:schemeClr val="bg2">
                    <a:lumMod val="10000"/>
                  </a:schemeClr>
                </a:solidFill>
              </a:rPr>
              <a:t>MoPEC</a:t>
            </a:r>
            <a:r>
              <a:rPr lang="fr-FR" sz="1000" dirty="0">
                <a:solidFill>
                  <a:schemeClr val="bg2">
                    <a:lumMod val="10000"/>
                  </a:schemeClr>
                </a:solidFill>
              </a:rPr>
              <a:t>).</a:t>
            </a:r>
          </a:p>
          <a:p>
            <a:endParaRPr lang="fr-FR" sz="1000" dirty="0">
              <a:solidFill>
                <a:schemeClr val="bg2">
                  <a:lumMod val="10000"/>
                </a:schemeClr>
              </a:solidFill>
            </a:endParaRPr>
          </a:p>
          <a:p>
            <a:r>
              <a:rPr lang="fr-FR" sz="1000" dirty="0">
                <a:solidFill>
                  <a:schemeClr val="bg2">
                    <a:lumMod val="10000"/>
                  </a:schemeClr>
                </a:solidFill>
              </a:rPr>
              <a:t>L’État de Genève s’est engagé, devant la Conférence des cantons (</a:t>
            </a:r>
            <a:r>
              <a:rPr lang="fr-FR" sz="1000" dirty="0" err="1">
                <a:solidFill>
                  <a:schemeClr val="bg2">
                    <a:lumMod val="10000"/>
                  </a:schemeClr>
                </a:solidFill>
              </a:rPr>
              <a:t>EnDK</a:t>
            </a:r>
            <a:r>
              <a:rPr lang="fr-FR" sz="1000" dirty="0">
                <a:solidFill>
                  <a:schemeClr val="bg2">
                    <a:lumMod val="10000"/>
                  </a:schemeClr>
                </a:solidFill>
              </a:rPr>
              <a:t>), à mettre en œuvre d’ici à 2020 les exigences du </a:t>
            </a:r>
            <a:r>
              <a:rPr lang="fr-FR" sz="1000" dirty="0" err="1">
                <a:solidFill>
                  <a:schemeClr val="bg2">
                    <a:lumMod val="10000"/>
                  </a:schemeClr>
                </a:solidFill>
              </a:rPr>
              <a:t>MoPEC</a:t>
            </a:r>
            <a:r>
              <a:rPr lang="fr-FR" sz="1000" dirty="0">
                <a:solidFill>
                  <a:schemeClr val="bg2">
                    <a:lumMod val="10000"/>
                  </a:schemeClr>
                </a:solidFill>
              </a:rPr>
              <a:t> (Modèle de prescriptions énergétiques des cantons). Ce dernier recense un ensemble de normes et de prescriptions énergétiques élaborées par les cantons en vue de promouvoir et de favoriser une utilisation rationnelle de l’énergie dans les bâtiments.</a:t>
            </a:r>
            <a:endParaRPr lang="en-US" sz="1000" dirty="0">
              <a:solidFill>
                <a:schemeClr val="bg2">
                  <a:lumMod val="10000"/>
                </a:schemeClr>
              </a:solidFill>
            </a:endParaRPr>
          </a:p>
        </p:txBody>
      </p:sp>
      <p:pic>
        <p:nvPicPr>
          <p:cNvPr id="20" name="Image 19">
            <a:extLst>
              <a:ext uri="{FF2B5EF4-FFF2-40B4-BE49-F238E27FC236}">
                <a16:creationId xmlns:a16="http://schemas.microsoft.com/office/drawing/2014/main" id="{82621A1E-878D-4535-87B8-8EF61E80C186}"/>
              </a:ext>
            </a:extLst>
          </p:cNvPr>
          <p:cNvPicPr>
            <a:picLocks noChangeAspect="1"/>
          </p:cNvPicPr>
          <p:nvPr/>
        </p:nvPicPr>
        <p:blipFill>
          <a:blip r:embed="rId8"/>
          <a:stretch>
            <a:fillRect/>
          </a:stretch>
        </p:blipFill>
        <p:spPr>
          <a:xfrm>
            <a:off x="3753206" y="4091700"/>
            <a:ext cx="7664963" cy="1497540"/>
          </a:xfrm>
          <a:prstGeom prst="rect">
            <a:avLst/>
          </a:prstGeom>
        </p:spPr>
      </p:pic>
    </p:spTree>
    <p:extLst>
      <p:ext uri="{BB962C8B-B14F-4D97-AF65-F5344CB8AC3E}">
        <p14:creationId xmlns:p14="http://schemas.microsoft.com/office/powerpoint/2010/main" val="321016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OCEN – Plan Directeur de </a:t>
            </a:r>
            <a:r>
              <a:rPr lang="en-US" dirty="0" err="1"/>
              <a:t>l’énergie</a:t>
            </a:r>
            <a:r>
              <a:rPr lang="en-US" dirty="0"/>
              <a:t> 2020-2030</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sp>
        <p:nvSpPr>
          <p:cNvPr id="5" name="Footer Placeholder 6"/>
          <p:cNvSpPr>
            <a:spLocks noGrp="1"/>
          </p:cNvSpPr>
          <p:nvPr>
            <p:ph type="ftr" sz="quarter" idx="4294967295"/>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M. Poehler</a:t>
            </a:r>
          </a:p>
        </p:txBody>
      </p:sp>
      <p:sp>
        <p:nvSpPr>
          <p:cNvPr id="7" name="Footer Placeholder 6"/>
          <p:cNvSpPr>
            <a:spLocks noGrp="1"/>
          </p:cNvSpPr>
          <p:nvPr>
            <p:ph type="ftr" sz="quarter" idx="4294967295"/>
          </p:nvPr>
        </p:nvSpPr>
        <p:spPr bwMode="auto">
          <a:xfrm>
            <a:off x="2351585" y="6408000"/>
            <a:ext cx="208823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09.02.22</a:t>
            </a:r>
          </a:p>
        </p:txBody>
      </p:sp>
      <p:pic>
        <p:nvPicPr>
          <p:cNvPr id="4" name="Picture 3"/>
          <p:cNvPicPr>
            <a:picLocks noChangeAspect="1"/>
          </p:cNvPicPr>
          <p:nvPr/>
        </p:nvPicPr>
        <p:blipFill>
          <a:blip r:embed="rId2"/>
          <a:stretch>
            <a:fillRect/>
          </a:stretch>
        </p:blipFill>
        <p:spPr>
          <a:xfrm>
            <a:off x="267493" y="1832771"/>
            <a:ext cx="5632704" cy="3536442"/>
          </a:xfrm>
          <a:prstGeom prst="rect">
            <a:avLst/>
          </a:prstGeom>
        </p:spPr>
      </p:pic>
      <p:pic>
        <p:nvPicPr>
          <p:cNvPr id="8" name="Picture 7"/>
          <p:cNvPicPr>
            <a:picLocks noChangeAspect="1"/>
          </p:cNvPicPr>
          <p:nvPr/>
        </p:nvPicPr>
        <p:blipFill>
          <a:blip r:embed="rId3"/>
          <a:stretch>
            <a:fillRect/>
          </a:stretch>
        </p:blipFill>
        <p:spPr>
          <a:xfrm>
            <a:off x="131476" y="1852211"/>
            <a:ext cx="5768721" cy="3360420"/>
          </a:xfrm>
          <a:prstGeom prst="rect">
            <a:avLst/>
          </a:prstGeom>
        </p:spPr>
      </p:pic>
      <p:pic>
        <p:nvPicPr>
          <p:cNvPr id="2" name="Picture 1"/>
          <p:cNvPicPr>
            <a:picLocks noChangeAspect="1"/>
          </p:cNvPicPr>
          <p:nvPr/>
        </p:nvPicPr>
        <p:blipFill>
          <a:blip r:embed="rId4"/>
          <a:stretch>
            <a:fillRect/>
          </a:stretch>
        </p:blipFill>
        <p:spPr>
          <a:xfrm>
            <a:off x="167480" y="1695629"/>
            <a:ext cx="5832729" cy="3424428"/>
          </a:xfrm>
          <a:prstGeom prst="rect">
            <a:avLst/>
          </a:prstGeom>
        </p:spPr>
      </p:pic>
      <p:pic>
        <p:nvPicPr>
          <p:cNvPr id="9" name="Picture 8"/>
          <p:cNvPicPr>
            <a:picLocks noChangeAspect="1"/>
          </p:cNvPicPr>
          <p:nvPr/>
        </p:nvPicPr>
        <p:blipFill>
          <a:blip r:embed="rId5"/>
          <a:stretch>
            <a:fillRect/>
          </a:stretch>
        </p:blipFill>
        <p:spPr>
          <a:xfrm>
            <a:off x="5729176" y="1700808"/>
            <a:ext cx="5816727" cy="3264408"/>
          </a:xfrm>
          <a:prstGeom prst="rect">
            <a:avLst/>
          </a:prstGeom>
        </p:spPr>
      </p:pic>
    </p:spTree>
    <p:extLst>
      <p:ext uri="{BB962C8B-B14F-4D97-AF65-F5344CB8AC3E}">
        <p14:creationId xmlns:p14="http://schemas.microsoft.com/office/powerpoint/2010/main" val="1664646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9486" y="1844210"/>
            <a:ext cx="5592699" cy="3368421"/>
          </a:xfrm>
          <a:prstGeom prst="rect">
            <a:avLst/>
          </a:prstGeom>
        </p:spPr>
      </p:pic>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OCEN – Plan Directeur de </a:t>
            </a:r>
            <a:r>
              <a:rPr lang="en-US" dirty="0" err="1"/>
              <a:t>l’énergie</a:t>
            </a:r>
            <a:r>
              <a:rPr lang="en-US" dirty="0"/>
              <a:t> 2020-2030</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5" name="Footer Placeholder 6"/>
          <p:cNvSpPr>
            <a:spLocks noGrp="1"/>
          </p:cNvSpPr>
          <p:nvPr>
            <p:ph type="ftr" sz="quarter" idx="4294967295"/>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M. Poehler</a:t>
            </a:r>
          </a:p>
        </p:txBody>
      </p:sp>
      <p:sp>
        <p:nvSpPr>
          <p:cNvPr id="7" name="Footer Placeholder 6"/>
          <p:cNvSpPr>
            <a:spLocks noGrp="1"/>
          </p:cNvSpPr>
          <p:nvPr>
            <p:ph type="ftr" sz="quarter" idx="4294967295"/>
          </p:nvPr>
        </p:nvSpPr>
        <p:spPr bwMode="auto">
          <a:xfrm>
            <a:off x="2351585" y="6408000"/>
            <a:ext cx="208823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09.02.22</a:t>
            </a:r>
          </a:p>
        </p:txBody>
      </p:sp>
    </p:spTree>
    <p:extLst>
      <p:ext uri="{BB962C8B-B14F-4D97-AF65-F5344CB8AC3E}">
        <p14:creationId xmlns:p14="http://schemas.microsoft.com/office/powerpoint/2010/main" val="3547801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OCEN – Plan Directeur de </a:t>
            </a:r>
            <a:r>
              <a:rPr lang="en-US" dirty="0" err="1"/>
              <a:t>l’énergie</a:t>
            </a:r>
            <a:r>
              <a:rPr lang="en-US" dirty="0"/>
              <a:t> 2020-2030</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sp>
        <p:nvSpPr>
          <p:cNvPr id="5" name="Footer Placeholder 6"/>
          <p:cNvSpPr>
            <a:spLocks noGrp="1"/>
          </p:cNvSpPr>
          <p:nvPr>
            <p:ph type="ftr" sz="quarter" idx="4294967295"/>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M. Poehler</a:t>
            </a:r>
          </a:p>
        </p:txBody>
      </p:sp>
      <p:sp>
        <p:nvSpPr>
          <p:cNvPr id="7" name="Footer Placeholder 6"/>
          <p:cNvSpPr>
            <a:spLocks noGrp="1"/>
          </p:cNvSpPr>
          <p:nvPr>
            <p:ph type="ftr" sz="quarter" idx="4294967295"/>
          </p:nvPr>
        </p:nvSpPr>
        <p:spPr bwMode="auto">
          <a:xfrm>
            <a:off x="2351585" y="6408000"/>
            <a:ext cx="208823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dirty="0"/>
              <a:t>09.02.22</a:t>
            </a:r>
          </a:p>
        </p:txBody>
      </p:sp>
      <p:pic>
        <p:nvPicPr>
          <p:cNvPr id="4" name="Picture 3"/>
          <p:cNvPicPr>
            <a:picLocks noChangeAspect="1"/>
          </p:cNvPicPr>
          <p:nvPr/>
        </p:nvPicPr>
        <p:blipFill>
          <a:blip r:embed="rId2"/>
          <a:stretch>
            <a:fillRect/>
          </a:stretch>
        </p:blipFill>
        <p:spPr>
          <a:xfrm>
            <a:off x="267493" y="1832771"/>
            <a:ext cx="5632704" cy="3536442"/>
          </a:xfrm>
          <a:prstGeom prst="rect">
            <a:avLst/>
          </a:prstGeom>
        </p:spPr>
      </p:pic>
      <p:pic>
        <p:nvPicPr>
          <p:cNvPr id="8" name="Picture 7"/>
          <p:cNvPicPr>
            <a:picLocks noChangeAspect="1"/>
          </p:cNvPicPr>
          <p:nvPr/>
        </p:nvPicPr>
        <p:blipFill>
          <a:blip r:embed="rId3"/>
          <a:stretch>
            <a:fillRect/>
          </a:stretch>
        </p:blipFill>
        <p:spPr>
          <a:xfrm>
            <a:off x="131476" y="1852211"/>
            <a:ext cx="5768721" cy="3360420"/>
          </a:xfrm>
          <a:prstGeom prst="rect">
            <a:avLst/>
          </a:prstGeom>
        </p:spPr>
      </p:pic>
      <p:pic>
        <p:nvPicPr>
          <p:cNvPr id="2" name="Picture 1"/>
          <p:cNvPicPr>
            <a:picLocks noChangeAspect="1"/>
          </p:cNvPicPr>
          <p:nvPr/>
        </p:nvPicPr>
        <p:blipFill>
          <a:blip r:embed="rId4"/>
          <a:stretch>
            <a:fillRect/>
          </a:stretch>
        </p:blipFill>
        <p:spPr>
          <a:xfrm>
            <a:off x="167480" y="1695629"/>
            <a:ext cx="5832729" cy="3424428"/>
          </a:xfrm>
          <a:prstGeom prst="rect">
            <a:avLst/>
          </a:prstGeom>
        </p:spPr>
      </p:pic>
      <p:pic>
        <p:nvPicPr>
          <p:cNvPr id="9" name="Picture 8"/>
          <p:cNvPicPr>
            <a:picLocks noChangeAspect="1"/>
          </p:cNvPicPr>
          <p:nvPr/>
        </p:nvPicPr>
        <p:blipFill>
          <a:blip r:embed="rId5"/>
          <a:stretch>
            <a:fillRect/>
          </a:stretch>
        </p:blipFill>
        <p:spPr>
          <a:xfrm>
            <a:off x="5729176" y="1700808"/>
            <a:ext cx="5816727" cy="3264408"/>
          </a:xfrm>
          <a:prstGeom prst="rect">
            <a:avLst/>
          </a:prstGeom>
        </p:spPr>
      </p:pic>
    </p:spTree>
    <p:extLst>
      <p:ext uri="{BB962C8B-B14F-4D97-AF65-F5344CB8AC3E}">
        <p14:creationId xmlns:p14="http://schemas.microsoft.com/office/powerpoint/2010/main" val="4037465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SCE_template PPT</Template>
  <TotalTime>974</TotalTime>
  <Words>554</Words>
  <Application>Microsoft Office PowerPoint</Application>
  <DocSecurity>0</DocSecurity>
  <PresentationFormat>Grand écran</PresentationFormat>
  <Paragraphs>102</Paragraphs>
  <Slides>9</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9</vt:i4>
      </vt:variant>
    </vt:vector>
  </HeadingPairs>
  <TitlesOfParts>
    <vt:vector size="12" baseType="lpstr">
      <vt:lpstr>Arial</vt:lpstr>
      <vt:lpstr>Calibri</vt:lpstr>
      <vt:lpstr>Office Theme</vt:lpstr>
      <vt:lpstr>Décret tertiaire  Existence règlementation équivalente CH</vt:lpstr>
      <vt:lpstr>Décret tertiaire – Plan Direct. de l’énergie 2020-2030</vt:lpstr>
      <vt:lpstr>Décret tertiaire – Plan Direct. de l’énergie 2020-2030</vt:lpstr>
      <vt:lpstr>Décret tertiaire – Plan Direct. de l’énergie 2020-2030</vt:lpstr>
      <vt:lpstr>Décret tertiaire – Plan Direct. de l’énergie 2020-2030</vt:lpstr>
      <vt:lpstr>OCEN – Plan Directeur de l’énergie 2020-2030</vt:lpstr>
      <vt:lpstr>OCEN – Plan Directeur de l’énergie 2020-2030</vt:lpstr>
      <vt:lpstr>OCEN – Plan Directeur de l’énergie 2020-2030</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Isabel Bejar Alonso</dc:creator>
  <cp:keywords/>
  <dc:description/>
  <cp:lastModifiedBy>Michael Poehler</cp:lastModifiedBy>
  <cp:revision>359</cp:revision>
  <dcterms:created xsi:type="dcterms:W3CDTF">2020-12-02T13:10:03Z</dcterms:created>
  <dcterms:modified xsi:type="dcterms:W3CDTF">2022-02-09T08:31:43Z</dcterms:modified>
  <cp:category/>
  <dc:identifier/>
  <cp:contentStatus/>
  <dc:language/>
  <cp:version/>
</cp:coreProperties>
</file>