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notesSlides/notesSlide3.xml" ContentType="application/vnd.openxmlformats-officedocument.presentationml.notesSlide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64" r:id="rId3"/>
    <p:sldId id="274" r:id="rId4"/>
    <p:sldId id="276" r:id="rId5"/>
    <p:sldId id="277" r:id="rId6"/>
    <p:sldId id="258" r:id="rId7"/>
    <p:sldId id="278" r:id="rId8"/>
    <p:sldId id="262" r:id="rId9"/>
    <p:sldId id="268" r:id="rId10"/>
    <p:sldId id="259" r:id="rId11"/>
    <p:sldId id="273" r:id="rId12"/>
    <p:sldId id="261" r:id="rId13"/>
    <p:sldId id="266" r:id="rId14"/>
    <p:sldId id="267" r:id="rId15"/>
    <p:sldId id="271" r:id="rId16"/>
    <p:sldId id="291" r:id="rId17"/>
    <p:sldId id="269" r:id="rId18"/>
    <p:sldId id="272" r:id="rId19"/>
    <p:sldId id="290" r:id="rId20"/>
    <p:sldId id="289" r:id="rId21"/>
    <p:sldId id="288" r:id="rId22"/>
    <p:sldId id="28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505D"/>
    <a:srgbClr val="00B1F0"/>
    <a:srgbClr val="B26BD8"/>
    <a:srgbClr val="E34C9E"/>
    <a:srgbClr val="3D9098"/>
    <a:srgbClr val="888317"/>
    <a:srgbClr val="419F9F"/>
    <a:srgbClr val="1E1DFF"/>
    <a:srgbClr val="586889"/>
    <a:srgbClr val="6882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17"/>
    <p:restoredTop sz="94697"/>
  </p:normalViewPr>
  <p:slideViewPr>
    <p:cSldViewPr snapToGrid="0" snapToObjects="1">
      <p:cViewPr>
        <p:scale>
          <a:sx n="108" d="100"/>
          <a:sy n="108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0T11:02:35.34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138 1 24575,'23'0'0,"7"0"0,9 3 0,1 22 0,-7 12 0,-12 29 0,-9-17 0,-2 4 0,-3 7 0,-1 3 0,-2 16 0,0 4 0,0 6 0,-1 2 0,-2 5 0,-2 0 0,-1-9 0,-2-1 0,-1 7 0,-4 0 0,-4-1 0,-3 0 0,-1-5 0,-1 1 0,4-20 0,-1 2 0,0-4 0,-2 13 0,0-2 0,-4 11 0,2-2 0,5-12 0,0-2 0,1 3 0,0-1 0,4-5 0,1-1 0,4 0 0,2 0 0,-1 1 0,2 0 0,0 1 0,2 1 0,-1 1 0,0 0 0,0-2 0,0-1 0,-1 2 0,2-1 0,1-5 0,1 0 0,0 2 0,1-2 0,3-9 0,1 0 0,1 1 0,0-1 0,7 41 0,-5-47 0,1-1 0,5 31 0,-1-13 0,-5-21 0,-3-16 0,-7-14 0,3-6 0,-1-7 0,-2-2 0,-5-3 0,-23-10 0,-15-12 0,-15-8 0,21 8 0,-3 0 0,28 15 0,-5-2 0,13 4 0,12 12 0,22 15 0,6 8 0,-5-2 0,12 2 0,-24-15 0,15 7 0,-13-9 0,-6-3 0,-8-3 0,1-4 0,-6 2 0,7-4 0,11-17 0,17-19 0,-11 9 0,38-30 0,-27 28 0,16-13 0,-14 17 0,-23 9 0,-6 14 0,-9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9:34:57.257"/>
    </inkml:context>
    <inkml:brush xml:id="br0">
      <inkml:brushProperty name="width" value="0.05" units="cm"/>
      <inkml:brushProperty name="height" value="0.05" units="cm"/>
      <inkml:brushProperty name="color" value="#DA127E"/>
    </inkml:brush>
  </inkml:definitions>
  <inkml:trace contextRef="#ctx0" brushRef="#br0">662 3045 24575,'0'-18'0,"0"-5"0,0-13 0,0 14 0,0-28 0,0 21 0,0-25 0,0 7 0,0-1 0,-3-1 0,1 6 0,-2-7 0,-1 13 0,0-6 0,-1 13 0,2 1 0,0-3 0,3 11 0,-8-10 0,8 7 0,-6-1 0,6-2 0,-7 2 0,2-4 0,-4-3 0,-1 1 0,0-2 0,-1 0 0,-1 1 0,0 1 0,1-2 0,-4 4 0,2-2 0,-4-1 0,7 2 0,-3-6 0,1 0 0,-3-2 0,-4-7 0,1 4 0,-2-4 0,2 10 0,-1-9 0,1 8 0,-2-16 0,2 7 0,2-3 0,-2-1 0,7 7 0,-3-3 0,0-1 0,4 0 0,-7-6 0,7 8 0,-4-7 0,4 1 0,-4-14 0,5-7 0,-2-8 0,2 6 0,-1 7 0,1 3 0,3 3 0,2-4 0,0-1 0,3 6 0,-2 1 0,-1 7 0,4-2 0,-3 12 0,4 2 0,0 19 0,0 4 0,-3 11 0,2 3 0,-2 2 0,2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4T19:11:54.779"/>
    </inkml:context>
    <inkml:brush xml:id="br0">
      <inkml:brushProperty name="width" value="0.02469" units="cm"/>
      <inkml:brushProperty name="height" value="0.02469" units="cm"/>
      <inkml:brushProperty name="color" value="#DB4F5D"/>
    </inkml:brush>
  </inkml:definitions>
  <inkml:trace contextRef="#ctx0" brushRef="#br0">1 0 24575,'8'0'0,"0"0"0,-2 0 0,-1 0 0,-1 0 0,-1 2 0,2-2 0,1 3 0,2-2 0,-2 2 0,2-1 0,-1 0 0,0-1 0,0 1 0,1 0 0,-1 1 0,1-2 0,-1 2 0,-2-2 0,-1 1 0,-1-2 0,1 0 0,3 2 0,0-2 0,0 4 0,0-3 0,0 2 0,1-2 0,0 3 0,0-2 0,-1 1 0,-2-1 0,-1 0 0,-2-1 0,1 0 0,1 1 0,1 2 0,2-1 0,1 2 0,1-3 0,-3 1 0,2 0 0,-1 0 0,1 0 0,0 0 0,1 1 0,-1 0 0,0 0 0,0 0 0,1 0 0,-3 0 0,2 0 0,-2 2 0,3-1 0,-1 1 0,0 0 0,1 1 0,-1 1 0,0 0 0,1 0 0,-1-1 0,0-2 0,-1 0 0,1-1 0,-3 1 0,2-1 0,0 1 0,1-1 0,0 0 0,0 0 0,0 0 0,1 1 0,-1-1 0,0 0 0,1 0 0,-1 0 0,0 0 0,3 0 0,2 0 0,2 1 0,2-1 0,-2 0 0,2 1 0,-1-1 0,1 0 0,-2-1 0,-1 0 0,0-1 0,0 2 0,0 0 0,-1-1 0,-2 1 0,0-2 0,-4 1 0,0-2 0,-1 1 0,-1 1 0,1-1 0,0 1 0,1-1 0,0 1 0,1-2 0,-1 1 0,4-1 0,-2 3 0,3-4 0,-3 2 0,4-2 0,-4 0 0,1 2 0,-2-1 0,1 0 0,-3-1 0,2 0 0,-1 0 0,1 0 0,0 0 0,0 0 0,0 0 0,-1 0 0,1 0 0,-2 0 0,2 0 0,1 0 0,-1 0 0,0 0 0,0-2 0,1 0 0,1-2 0,1-1 0,1 1 0,0 1 0,-2 0 0,-1 0 0,0 1 0,-1-2 0,-1 1 0,-1 1 0,-2 1 0,1 0 0,0 0 0,-1-3 0,4 3 0,-1-2 0,1 0 0,0 2 0,1-3 0,-1 4 0,0-4 0,-1 4 0,-1-2 0,-2 2 0,1 0 0,-1 0 0,0 0 0,1-2 0,2 2 0,0-2 0,1 2 0,-1 0 0,-1 0 0,-2 0 0,-1 0 0,-2 0 0,2 0 0,1 0 0,2 0 0,2 0 0,0 0 0,0 0 0,0 0 0,-3 0 0,0 0 0,-2 0 0,3 0 0,-1 0 0,0 0 0,-3 0 0,-1 0 0,-1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8:20:57.894"/>
    </inkml:context>
    <inkml:brush xml:id="br0">
      <inkml:brushProperty name="width" value="0.05" units="cm"/>
      <inkml:brushProperty name="height" value="0.05" units="cm"/>
      <inkml:brushProperty name="color" value="#FF0201"/>
    </inkml:brush>
  </inkml:definitions>
  <inkml:trace contextRef="#ctx0" brushRef="#br0">1 2 24575,'98'0'0,"-34"-1"0,7 2 0,7 4 0,9 3 0,-8-1 0,-5-4 0,1 4 0,12 8 0,9 6 0,-9 1-698,-7 5 0,-1 3 698,5-1 0,6 3 0,-4 0 0,-14-5 0,-3-1 0,-2 2 0,-3 1 0,-2 1 0,-2-1 227,13 6 0,-4 0-227,-4 1 0,-3 0 116,-8-5 0,-3 1-116,-8-3 0,-2 0 0,32 17 0,-13 2 710,-3-6-710,-5-1 0,20 9 0,0 3 0,-21-17 0,1 1 0,-4-1 0,0 1 0,8 5 0,0 2 0,-3-4 0,0 0 0,3 1 0,0-1 0,-4-1 0,-1-1 0,-6-4 0,0-1 0,-4-1 0,-2-1 0,19 19 0,-5-6 0,-11-4 0,-2 0 0,0 3 0,0 3 0,1 0 0,-5 5 0,4 2 0,-3 1 0,1 7 0,-1-6 0,-11-4 0,0-5 0,-11-16 0,-1-2 0,-9-10 0,-1-1 0,-3 8 0,3 8 0,-3 5 0,7 0 0,-7-11 0,-4-18 0,-20-11 0,-14-13 0,-8-5 0,15 7 0,1 1 0,17 6 0,-1 4 0,3-3 0,16 9 0,0 0 0,25 9 0,6 7 0,-6-6 0,9 9 0,-20-13 0,7 1 0,-6 0 0,-9-11 0,-1 4 0,-4-4 0,5 1 0,-1-1 0,0 0 0,-4 0 0,-4-4 0,-2-9 0,-1-18 0,10-16 0,-6 13 0,10-23 0,-6 36 0,-1-16 0,-1 22 0,-5 7 0,-1 6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8:21:05.575"/>
    </inkml:context>
    <inkml:brush xml:id="br0">
      <inkml:brushProperty name="width" value="0.05" units="cm"/>
      <inkml:brushProperty name="height" value="0.05" units="cm"/>
      <inkml:brushProperty name="color" value="#FF0201"/>
    </inkml:brush>
  </inkml:definitions>
  <inkml:trace contextRef="#ctx0" brushRef="#br0">2961 0 24575,'-9'44'0,"-26"3"0,7-1 0,-1 0 0,-21 1 0,5-6 0,-4 2 0,-29 18 0,21-19 0,-3 2 0,2 0 0,-1-1 0,0-5 0,0-2 0,5-3 0,-1 0 0,-3 0 0,0 0 0,7 0 0,2-1 0,2-1 0,1 0 0,2 1 0,3-1 0,-29 22 0,5-3 0,6-11 0,0-2 0,-12 1 0,-1-4 0,-14 5 0,-2-4 0,41-17 0,0-1 0,-47 13 0,44-13 0,-1 0 0,3-2 0,1 0 0,-4 3 0,0 0 0,-43 12 0,6-1 0,6-11 0,16-4 0,11-9 0,13-2 0,8-3 0,8 0 0,3 0 0,3 0 0,-5 0 0,-5 0 0,-6 0 0,3 0 0,6 3 0,7-1 0,11 1 0,-1-2 0,7-1 0,0-3 0,5-1 0,5-6 0,10-4 0,-7 2 0,11-8 0,-5 3 0,4-8 0,3 5 0,-5 2 0,-4 12 0,-1-2 0,-8 7 0,-5-3 0,-4 13 0,-6 1 0,4 2 0,-8 4 0,3-5 0,-7 7 0,-5 4 0,8-2 0,-7 2 0,15-3 0,-4-5 0,13-5 0,-3-5 0,13 7 0,9 8 0,-7-1 0,26 17 0,-14-11 0,13 7 0,-10-4 0,-7-9 0,-8-9 0,-6 2 0,-4-10 0,-4 2 0,0-2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8:21:46.876"/>
    </inkml:context>
    <inkml:brush xml:id="br0">
      <inkml:brushProperty name="width" value="0.05" units="cm"/>
      <inkml:brushProperty name="height" value="0.05" units="cm"/>
      <inkml:brushProperty name="color" value="#FF0201"/>
    </inkml:brush>
  </inkml:definitions>
  <inkml:trace contextRef="#ctx0" brushRef="#br0">0 2404 24575,'22'0'0,"29"0"0,29 0 0,-17 0 0,1-15 0,1-11 0,-16-7 0,-1-6 0,5 1 0,4-3 0,-1-3 0,-3-2 0,-1-3 0,-3 1 0,18-16 0,-4-2 0,2-10 0,-5 1 0,-12 17 0,-3-1 0,7-17 0,-2-2 0,-10 16 0,-1-1 0,3-9 0,-1 0 0,-8 6 0,0 2 0,2-4 0,-1 2 0,-6 10 0,0 0 0,1-4 0,0 0 0,-2 6 0,-1 1 0,0-3 0,0-1 0,2 3 0,0 2 0,13-33 0,-4 19 0,-12 23 0,-6 4 0,1 1 0,-1-2 0,-2 5 0,-8 15 0,-7 9 0,-5 7 0,-3 4 0,0 0 0,2 0 0,-6 0 0,-3 0 0,-4 0 0,-10 4 0,3 5 0,-9 6 0,3-1 0,-3 4 0,13-7 0,-1-2 0,14-5 0,-4-2 0,9 0 0,3-3 0,17 2 0,19-9 0,16-1 0,-13 1 0,8-1 0,-32 4 0,11 0 0,-9-4 0,0 0 0,0 0 0,-4 3 0,-2 0 0,-7 7 0,-3 1 0,-2 13 0,0 4 0,0-3 0,0 15 0,8-17 0,-2 14 0,3-11 0,-2-5 0,-5-3 0,4-6 0,-5 0 0,4-1 0,4 6 0,2 3 0,7 4 0,-3-3 0,0 0 0,-7-9 0,1 4 0,-4-6 0,-2 6 0,-3-6 0,0 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12T09:50:55.6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24575,'0'55'0,"0"38"-4916,0-26 1,0 1 3425,0 31 2864,0-11 0,0 3-1374,0-30 0,1 2 0,0 8 0,1 7 0,2 0 426,0-3 0,2 1 0,1 0-426,1 3 0,2 1 0,1-3 0,0-7 0,2-2 0,0-1-28,8 32 0,1-3 28,0-13 0,0-3 3251,0-6 1,0 0-3252,0 3 0,0-2 43,1-8 0,0-2-43,-3 5 0,1 0 337,3-3 1,1-2-338,-6-2 0,1-1 43,3-5 1,1-1-44,-5-4 0,0 1 0,3-2 0,1 0 0,-1 0 0,-1 0 0,2 0 0,0-1 0,1 3 0,-1 0 0,-1 2 0,-1-1 0,0 1 0,-1 0 0,2 2 0,-2 0 0,-4-3 0,0-1 0,3-3 0,0 1 0,-5 6 0,-2 3 0,3-2 0,-1 1 0,-1 7 0,-1 0 0,-2-2 0,-1 0 0,0-4 0,-1 0 0,-1 4 0,-2 0 0,-1 0 0,-1 1 0,2 3 0,1 0 0,-2 2 0,1-1 0,-1-8 0,2-1 0,2 0 0,0 0 0,-4-6 0,0 0 0,2 0 0,1-1 0,-2 2 0,-1-1 0,4 2 0,-1-1 0,-1-4 0,0 0 0,2 0 0,0 0 0,4 36 0,0 8 0,-4-10 0,2 3 0,-4-25 0,4-11-6784,-5-24 6784,-1-13 0,-4-11 0,-3-8 0,-2-7 0,-3 1 0,3 1 0,-3-3 6784,2 2-6784,-7-4 0,-1-2 0,-3 2 0,3 0 0,0 2 0,4 4 0,-1 1 0,3 1 0,-3-1 0,3-1 0,-3 2 0,2-2 0,4 3 0,-3-3 0,1 2 0,0-2 0,-2 3 0,5 1 0,-2 2 0,5 2 0,-2-2 0,2 0 0,4-1 0,-2 2 0,4 1 0,-1 0 0,-1 0 0,2 4 0,3 5 0,4 4 0,5 1 0,-3 2 0,2-7 0,-7 0 0,3-1 0,-3-2 0,0 3 0,0-1 0,-1-1 0,-2-1 0,2 2 0,-4-2 0,2 4 0,-2-3 0,1-1 0,-2 0 0,2-2 0,-2 2 0,3-3 0,-2 4 0,1-2 0,0 2 0,-1 0 0,2-3 0,-5-4 0,4-3 0,-3-6 0,4 2 0,-3-1 0,4-4 0,-4 2 0,5-10 0,0 3 0,4-4 0,2 2 0,3-1 0,-1 2 0,-4 4 0,-1 5 0,-5 0 0,-1 5 0,1-1 0,0-1 0,1 1 0,-2 0 0,2 2 0,-5-2 0,5 4 0,-6-6 0,8 4 0,-3-5 0,6 3 0,0-3 0,1 2 0,0-1 0,-3 2 0,-2 1 0,-2 0 0,-2 2 0,-2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9:19:01.541"/>
    </inkml:context>
    <inkml:brush xml:id="br0">
      <inkml:brushProperty name="width" value="0.05" units="cm"/>
      <inkml:brushProperty name="height" value="0.05" units="cm"/>
      <inkml:brushProperty name="color" value="#888317"/>
    </inkml:brush>
  </inkml:definitions>
  <inkml:trace contextRef="#ctx0" brushRef="#br0">1616 0 24575,'-7'24'0,"-25"40"0,-3 3 0,-3 2 0,13-22 0,3 1 0,-1 15 0,6-24 0,-2 3 0,1 4 0,0-2 0,-15 23 0,-3 4 0,-5-3 0,5-2 0,15-29 0,-1 1 0,2 0 0,0 2 0,1-1 0,-1 0 0,-14 35 0,15-35 0,-1-1 0,-14 26 0,-6 9 0,1-10 0,4 4 0,4 0 0,4-12 0,5-1 0,1-10 0,3 10 0,-3 10 0,-3 11 0,-3 4 0,-2-11 0,1-6 0,-3-8 0,2 1 0,-6-1 0,6-3 0,-5-2 0,5-5 0,-2-5 0,4-1 0,-10-8 0,6 7 0,-7-10 0,4 9 0,5-10 0,-3 6 0,5 3 0,-5 4 0,4-1 0,1-9 0,8-7 0,5-8 0,7-7 0,1-1 0,5-10 0,-1 5 0,2-15 0,0-4 0,0 2 0,0-14 0,0 15 0,0-8 0,0 2 0,0 1 0,0-4 0,-4 0 0,3 7 0,-4 5 0,3 8 0,0 7 0,1 6 0,1 15 0,0 7 0,0-6 0,0 6 0,0-18 0,3 8 0,-2 0 0,2-5 0,-3 3 0,0-10 0,3-2 0,-2-2 0,4-5 0,-4 4 0,4-5 0,-3 2 0,2-1 0,1 0 0,3 0 0,6 0 0,13-7 0,12-5 0,4-5 0,3-3 0,-12 3 0,-3 3 0,-7 1 0,-1 2 0,-5 1 0,-2 4 0,-5 0 0,-6 5 0,1-2 0,-5 3 0,1 0 0,-1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9:19:13.261"/>
    </inkml:context>
    <inkml:brush xml:id="br0">
      <inkml:brushProperty name="width" value="0.05" units="cm"/>
      <inkml:brushProperty name="height" value="0.05" units="cm"/>
      <inkml:brushProperty name="color" value="#FF8001"/>
    </inkml:brush>
  </inkml:definitions>
  <inkml:trace contextRef="#ctx0" brushRef="#br0">0 124 24575,'0'6'0,"0"5"0,0-3 0,0 1 0,0-2 0,0-2 0,0 2 0,0 4 0,0-5 0,0 2 0,2-4 0,0 1 0,4 7 0,-1 1 0,2 6 0,1-2 0,-3-4 0,1-5 0,-4-1 0,0-6 0,-2 5 0,0 0 0,0 6 0,3 4 0,-2-5 0,6 6 0,-7-13 0,4 0 0,0-15 0,5-10 0,-2 3 0,20-19 0,-5 7 0,13-12 0,-6 4 0,-8 13 0,-4 5 0,2-2 0,6-4 0,4-4 0,-1 4 0,-4 8 0,-11 9 0,-5 6 0,-4 3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9:19:15.626"/>
    </inkml:context>
    <inkml:brush xml:id="br0">
      <inkml:brushProperty name="width" value="0.05" units="cm"/>
      <inkml:brushProperty name="height" value="0.05" units="cm"/>
      <inkml:brushProperty name="color" value="#FF8001"/>
    </inkml:brush>
  </inkml:definitions>
  <inkml:trace contextRef="#ctx0" brushRef="#br0">95 309 24575,'-5'-14'0,"-1"-8"0,-6-3 0,6 4 0,-5-5 0,8 18 0,-7-7 0,10 9 0,-4 2 0,5-1 0,-4 2 0,1 1 0,0-1 0,1 1 0,-2-3 0,2 3 0,-2-3 0,3 3 0,-3-3 0,2 0 0,-2-12 0,-1-5 0,0-7 0,-1 4 0,1 7 0,4 7 0,0 6 0,0 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9:19:24.583"/>
    </inkml:context>
    <inkml:brush xml:id="br0">
      <inkml:brushProperty name="width" value="0.05" units="cm"/>
      <inkml:brushProperty name="height" value="0.05" units="cm"/>
      <inkml:brushProperty name="color" value="#FF8001"/>
    </inkml:brush>
  </inkml:definitions>
  <inkml:trace contextRef="#ctx0" brushRef="#br0">1 3228 24575,'0'-14'0,"0"-13"0,0-4 0,0 3 0,0-20 0,1 10 0,13-22 0,1 6 0,9 12 0,-6 15 0,-9 6 0,1 6 0,0-14 0,8-1 0,5-9 0,-2 7 0,6 0 0,3 0 0,15-11 0,13-7 0,-24 21 0,0 1 0,34-25 0,-3 3 0,6 3 0,-4-3 0,-26 23 0,1 1 0,-3 2 0,0 1 0,-1 1 0,1-1 0,11-1 0,0 0 0,-8 5 0,1 0 0,16-6 0,3 1 0,-6 6 0,0 1 0,8-3 0,3 0 0,11-2 0,2-1-361,-22 4 0,0-1 0,3-2 361,15-5 0,3-2 0,1 0 0,0 0 0,0 0 0,0 0 0,1 0 0,0 1 0,-1 2 0,-5 6 0,-1 1 0,-2 2 0,-4 1 0,-2 1 0,0 1-207,-3 2 0,-1 1 0,2 0 207,5-3 0,1 1 0,0 0 0,-3 1 0,1 1 0,-1 0 0,-5 0 0,0 0 0,2 0 0,9 1 0,2 1 0,-2-1 0,-12 0 0,-3 0 0,4 0 0,13 0 0,4 0 0,0 0-373,-3-3 0,0 0 0,1-1 373,4 2 0,1 0 0,1-1 0,-17 3 0,2-1 0,0-1 0,0 2 0,-1 0 0,0 2 0,1-1 0,0-1-419,7-3 1,1 0 0,0 0 0,0 1 418,1 2 0,1 2 0,-1 0 0,0 0 0,-2-2 0,0 0 0,-1 1 0,-1 0 17,15 1 1,-1 0-1,-2 3-17,-6 1 0,-1 2 0,-1 0 0,-6 0 0,-1-1 0,0 2 0,-3 1 0,0 0 0,-1 0 102,1 0 1,0 0-1,-3 0-102,17 0 0,-2 0 0,3 0 0,-2 0 0,-7 0 0,-2 0 0,3 1 0,1-2 0,5-2 0,0-2 0,-5-1 0,1-1 0,8-4 0,-1 0 0,-9-1 0,-2 0 0,5 0 0,-1-1 0,-7 2 0,0-1 0,13-2 0,-1-1 0,-15 3 0,-2-1 518,9-5 0,-2-1-518,-19 7 0,-2-2 910,-1-5 0,-2-1-910,33-7 1005,-6-12-1005,-5 9 276,6-14-276,-4 8 0,-6-8 0,-9 10 0,-11-1 0,-1 3 0,-7-2 0,-3 1 0,-4 1 0,8-8 0,-2 1 0,2-2 0,-12 13 0,-6 11 0,-12 7 0,-3 7 0,-5-2 0,1-3 0,-1 3 0,0-8 0,3 9 0,-2-5 0,2 7 0,-3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9:34:28.217"/>
    </inkml:context>
    <inkml:brush xml:id="br0">
      <inkml:brushProperty name="width" value="0.05" units="cm"/>
      <inkml:brushProperty name="height" value="0.05" units="cm"/>
      <inkml:brushProperty name="color" value="#1B00FF"/>
    </inkml:brush>
  </inkml:definitions>
  <inkml:trace contextRef="#ctx0" brushRef="#br0">288 325 24575,'-12'0'0,"-1"0"0,-4 0 0,3-4 0,-3 3 0,11-6 0,-7 6 0,9-6 0,-7 6 0,5-4 0,0 2 0,-4 2 0,-1-6 0,-10 4 0,-4-6 0,-2 2 0,-4-2 0,11 2 0,3-1 0,10 5 0,7-1 0,8 4 0,14 0 0,4 9 0,-4-6 0,10 13 0,-8-7 0,11 4 0,-4 1 0,-7-6 0,-5 0 0,-4-5 0,-6 1 0,-4-2 0,-4-2 0,-1-6 0,2-14 0,3-7 0,-1 6 0,2-15 0,-1 17 0,-3-11 0,2 8 0,0 3 0,-3 3 0,2 3 0,-3 3 0,0 1 0,0 1 0,4-3 0,-3-2 0,3 1 0,-4 1 0,2 4 0,0 2 0,1 0 0,-2 2 0,-1 0 0,0 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9:34:32.674"/>
    </inkml:context>
    <inkml:brush xml:id="br0">
      <inkml:brushProperty name="width" value="0.05" units="cm"/>
      <inkml:brushProperty name="height" value="0.05" units="cm"/>
      <inkml:brushProperty name="color" value="#1B00FF"/>
    </inkml:brush>
  </inkml:definitions>
  <inkml:trace contextRef="#ctx0" brushRef="#br0">5507 3371 24575,'0'-10'0,"-4"0"0,-5 0 0,2 6 0,-14-12 0,9 8 0,-10-8 0,5 5 0,2-2 0,2 6 0,4-3 0,-1 4 0,1-2 0,-3 0 0,-3 0 0,-1-2 0,-7-3 0,4-1 0,-8-1 0,8-1 0,-4 1 0,1-3 0,-2 0 0,1 3 0,1-2 0,7 7 0,3-7 0,-1 7 0,3-3 0,-3 2 0,4 0 0,-3-1 0,1-3 0,-3 5 0,1-6 0,-3 4 0,0-4 0,-1 1 0,-1-1 0,-3 1 0,0-6 0,-5 5 0,-3-10 0,-6 5 0,-8-7 0,2-2 0,-9-1 0,3-8 0,-10 2 0,10 1 0,-9 1 0,15 4 0,-9-3 0,8 2 0,-2-2 0,-1 3 0,4 1 0,-9 0 0,7 0 0,-6-4 0,1 1 0,0-1 0,0 1 0,-3 0 0,-5 1 0,-6-2 0,-9 1 0,10 2 0,-9 2 0,11 4 0,-2 2 0,4-3 0,3 4 0,2-8 0,0 4 0,-4-5 0,-10-1 0,-7-6 0,-12 2 0,3-7 0,-8 11 0,7-5 0,-3 8 0,6-6 0,-7-3 0,0 0 0,40 16 0,0 0 0,-2 0 0,0 0 0,0-2 0,0 0 0,0 0 0,-1 0 0,-2 1 0,0-1 0,4 0 0,0 0 0,-3 0 0,1 1 0,5-1 0,0 1 0,-35-17 0,11 2 0,6 5 0,3 1 0,2 0 0,-6 0 0,11 0 0,-11-5 0,10 8 0,-3-6 0,5 9 0,0-4 0,0-1 0,1 0 0,9 6 0,4 0 0,8 1 0,-4-2 0,-1-8 0,-4 1 0,0-2 0,0 4 0,0-1 0,-1 2 0,1-3 0,4 8 0,5 0 0,10 10 0,4 4 0,6 2 0,-2 4 0,2-6 0,-3-1 0,-2-5 0,-1-1 0,-2 1 0,2 1 0,1 1 0,4 3 0,4 2 0,-3-1 0,5 2 0,-7-3 0,5 1 0,-3 2 0,5 3 0,2 5 0,1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6-09T19:34:49.640"/>
    </inkml:context>
    <inkml:brush xml:id="br0">
      <inkml:brushProperty name="width" value="0.05" units="cm"/>
      <inkml:brushProperty name="height" value="0.05" units="cm"/>
      <inkml:brushProperty name="color" value="#DA127E"/>
    </inkml:brush>
  </inkml:definitions>
  <inkml:trace contextRef="#ctx0" brushRef="#br0">0 14 24575,'4'3'0,"8"4"0,9 19 0,-4-10 0,19 19 0,-14-10 0,16 14 0,-3-8 0,-4 1 0,5-7 0,-6 4 0,-3-7 0,-4 1 0,-5-7 0,-3-3 0,-3-4 0,-5-3 0,-4-7 0,3-11 0,9-18 0,7-12 0,-2 11 0,11-16 0,-11 22 0,10-15 0,-4 6 0,-2 5 0,-1 3 0,-6 7 0,1 3 0,-10 9 0,-1-1 0,-4 6 0,-3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EEE5B-A79C-1E48-9C8B-3F1C55B052B7}" type="datetimeFigureOut">
              <a:rPr lang="en-US" smtClean="0"/>
              <a:t>6/14/22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D8F72-F422-6B44-A01D-4E190885F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076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D8F72-F422-6B44-A01D-4E190885F6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684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D8F72-F422-6B44-A01D-4E190885F6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66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D8F72-F422-6B44-A01D-4E190885F66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40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F639D-FFAD-2D3E-B825-339F373CB7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72B6A0-8A45-F8FA-AC48-6007B146FA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957B5-F66E-CEB3-7A2A-B9C816BD0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507C0-A805-1F49-941A-FBC22C5CB574}" type="datetime1">
              <a:rPr lang="en-CA" smtClean="0"/>
              <a:t>2022-06-14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FE00B-FECF-58D1-C55B-6D6EE9375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F0F2D-5D03-9ED1-E3F9-20B913653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26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D7D19-CD06-06D8-D392-6EE13AE7B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1E43D2-7F99-C458-6361-CB735ABB9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A8E9D-3074-37A2-C58C-4D51577EF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B346-F0EC-B04B-A261-E87D3D949EB2}" type="datetime1">
              <a:rPr lang="en-CA" smtClean="0"/>
              <a:t>2022-06-14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EE4F1E-0973-80A4-0A35-BB95CB80E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D88B6-DFB7-A2D7-01A7-27319E911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14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27FCE5-1CED-2AAA-5AD1-183AD1E026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E1E161-A0FC-952B-52A5-6B0BF8C932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3A888-B660-D742-7C1A-15DFF8938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6E11-DE50-7D47-8833-7A0A967DA20C}" type="datetime1">
              <a:rPr lang="en-CA" smtClean="0"/>
              <a:t>2022-06-14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915A0-9A69-A9C7-F0AC-60F874B2D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DEF476-369D-F847-CFDF-7E2073735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04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B3A3C1-5006-0A30-B76D-6EC09EF13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03933-8862-20C3-3702-8AC459CE9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F84A9-D009-C8DB-F5CD-7BC6D9249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A098D-9C59-124F-8F2F-677FBE7B015E}" type="datetime1">
              <a:rPr lang="en-CA" smtClean="0"/>
              <a:t>2022-06-14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3C671-F0D2-BE6F-6126-B0EF2C9B5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CE8A2-B180-BE15-59BA-5B43787C3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10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FE1EE-78F4-995E-B38D-7F539B7C1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F0139-789F-47E7-5813-F157047E7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CBF05-B42B-EDA6-4E85-8272A405B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F3EE-81DC-E343-92DC-91C8D79AD235}" type="datetime1">
              <a:rPr lang="en-CA" smtClean="0"/>
              <a:t>2022-06-14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D534F-4F0D-D781-4DB4-33F0B0EB2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501C9-1512-C85C-B0BB-E585463AB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2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191C4-5393-B052-3258-305D0EDEA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8DDB9-5A0D-EC9B-52BE-DFAD005D03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C16857-DD5C-D3FF-F081-1923FFA61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ABF0ED-B03D-A44D-8D68-68645CC07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74358-68DF-8B44-9BA0-993F78BD81D5}" type="datetime1">
              <a:rPr lang="en-CA" smtClean="0"/>
              <a:t>2022-06-14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9BBA5B-D58A-784C-2AC6-2376C7A4D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79DA75-4317-F19B-597E-D23A60896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45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BA0C2-899E-4D1E-9544-850FA1D7C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7F2708-71FA-435F-083F-4E6E831EA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1DCEAD-9A25-8493-28D3-9B7FF800FE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F17295-B589-EF9E-73AF-D68C36C527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B1EB4C-0C6F-7BD1-F64D-71F086E460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BEBB5C-09FA-406F-8706-10768456D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2A12-D98F-2146-A5A5-83553B712CEC}" type="datetime1">
              <a:rPr lang="en-CA" smtClean="0"/>
              <a:t>2022-06-14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140A0A-0E1A-2841-6C92-EB1FC9D7D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0C2F4A-AD44-BF8E-5440-F6AA93590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48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B27B8-CB5C-86CF-1AC9-AC55AE831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FFEFCA-4166-8A5C-21E4-2688D87D8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6E103-264A-B443-824C-DA12A5026443}" type="datetime1">
              <a:rPr lang="en-CA" smtClean="0"/>
              <a:t>2022-06-14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D3CB1E-BDD6-5EA7-F2C2-834B598A5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56122D-EDD4-056A-59D1-831D7EC0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665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504CB3-F551-779B-4224-9F9325B80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D95F-D321-A348-B2B8-863E235711E1}" type="datetime1">
              <a:rPr lang="en-CA" smtClean="0"/>
              <a:t>2022-06-14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32A4D3-79F1-64CD-9B52-2E4F0015F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EBCF1E-04A9-F59C-54D0-831829BE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37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725F5-A309-0B3F-CA48-C8E44B00A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47AF42-1F43-37A1-3260-DB06FA58D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43EE2C-6CA4-A92C-2BF2-17A0A07562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D04079-6287-84AB-4824-66C0112F8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FD0E-D38E-6144-AF86-A9DD8EB7DB87}" type="datetime1">
              <a:rPr lang="en-CA" smtClean="0"/>
              <a:t>2022-06-14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7B15AF-BC3C-676B-71B2-EBB91DF5F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D58C3-2968-608E-DCA5-D33AC442B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2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0A647-CB99-EF0E-0984-FB9202260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E164EB-680D-2B3B-7AC5-9F309C79EE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A987FA-05FA-8AD7-F051-B1D81988A9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209457-9B6F-6CD9-CF10-808F4BC1D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CDB6A-3FD0-974C-9228-EE94AAF332F6}" type="datetime1">
              <a:rPr lang="en-CA" smtClean="0"/>
              <a:t>2022-06-14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A1F3EE-5796-F1F8-CDBA-28912658D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AAEDD4-1C94-D050-6785-CA189359C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86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BD5F81-E592-C1CE-6FBF-21E4D99EE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C4B654-7C17-33DB-0086-E2E1FA81DA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D6ED4-21E1-4D80-16C5-B66260643E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D7377-E52E-ED4C-BBCF-2E02EFFC9C48}" type="datetime1">
              <a:rPr lang="en-CA" smtClean="0"/>
              <a:t>2022-06-14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44162-7CC4-F956-774D-A2EDED818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Taylor R. Gray | Fysikdagarna 2022 Lund University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085E4-0843-6B9B-6697-CD28883731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C19D-C960-4B48-91AA-3D12B20C29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779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customXml" Target="../ink/ink11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4.png"/><Relationship Id="rId3" Type="http://schemas.openxmlformats.org/officeDocument/2006/relationships/image" Target="../media/image31.emf"/><Relationship Id="rId7" Type="http://schemas.openxmlformats.org/officeDocument/2006/relationships/image" Target="../media/image40.png"/><Relationship Id="rId12" Type="http://schemas.openxmlformats.org/officeDocument/2006/relationships/customXml" Target="../ink/ink13.xm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11" Type="http://schemas.openxmlformats.org/officeDocument/2006/relationships/image" Target="../media/image43.png"/><Relationship Id="rId5" Type="http://schemas.openxmlformats.org/officeDocument/2006/relationships/image" Target="../media/image33.emf"/><Relationship Id="rId15" Type="http://schemas.openxmlformats.org/officeDocument/2006/relationships/image" Target="../media/image45.png"/><Relationship Id="rId10" Type="http://schemas.openxmlformats.org/officeDocument/2006/relationships/customXml" Target="../ink/ink12.xml"/><Relationship Id="rId4" Type="http://schemas.openxmlformats.org/officeDocument/2006/relationships/image" Target="../media/image32.emf"/><Relationship Id="rId9" Type="http://schemas.openxmlformats.org/officeDocument/2006/relationships/image" Target="../media/image42.png"/><Relationship Id="rId14" Type="http://schemas.openxmlformats.org/officeDocument/2006/relationships/customXml" Target="../ink/ink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46.png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8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0.png"/><Relationship Id="rId2" Type="http://schemas.openxmlformats.org/officeDocument/2006/relationships/image" Target="../media/image110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customXml" Target="../ink/ink3.xml"/><Relationship Id="rId18" Type="http://schemas.openxmlformats.org/officeDocument/2006/relationships/image" Target="../media/image17.png"/><Relationship Id="rId26" Type="http://schemas.openxmlformats.org/officeDocument/2006/relationships/customXml" Target="../ink/ink9.xml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19.png"/><Relationship Id="rId7" Type="http://schemas.openxmlformats.org/officeDocument/2006/relationships/image" Target="../media/image90.png"/><Relationship Id="rId12" Type="http://schemas.openxmlformats.org/officeDocument/2006/relationships/image" Target="../media/image14.png"/><Relationship Id="rId17" Type="http://schemas.openxmlformats.org/officeDocument/2006/relationships/customXml" Target="../ink/ink5.xml"/><Relationship Id="rId25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6.png"/><Relationship Id="rId20" Type="http://schemas.openxmlformats.org/officeDocument/2006/relationships/image" Target="../media/image18.png"/><Relationship Id="rId29" Type="http://schemas.openxmlformats.org/officeDocument/2006/relationships/image" Target="../media/image23.png"/><Relationship Id="rId1" Type="http://schemas.openxmlformats.org/officeDocument/2006/relationships/tags" Target="../tags/tag1.xml"/><Relationship Id="rId6" Type="http://schemas.openxmlformats.org/officeDocument/2006/relationships/image" Target="../media/image80.png"/><Relationship Id="rId11" Type="http://schemas.openxmlformats.org/officeDocument/2006/relationships/image" Target="../media/image130.png"/><Relationship Id="rId24" Type="http://schemas.openxmlformats.org/officeDocument/2006/relationships/customXml" Target="../ink/ink8.xml"/><Relationship Id="rId5" Type="http://schemas.openxmlformats.org/officeDocument/2006/relationships/image" Target="../media/image13.png"/><Relationship Id="rId15" Type="http://schemas.openxmlformats.org/officeDocument/2006/relationships/customXml" Target="../ink/ink4.xml"/><Relationship Id="rId23" Type="http://schemas.openxmlformats.org/officeDocument/2006/relationships/image" Target="../media/image20.png"/><Relationship Id="rId28" Type="http://schemas.openxmlformats.org/officeDocument/2006/relationships/customXml" Target="../ink/ink10.xml"/><Relationship Id="rId10" Type="http://schemas.openxmlformats.org/officeDocument/2006/relationships/image" Target="../media/image120.png"/><Relationship Id="rId19" Type="http://schemas.openxmlformats.org/officeDocument/2006/relationships/customXml" Target="../ink/ink6.xml"/><Relationship Id="rId4" Type="http://schemas.openxmlformats.org/officeDocument/2006/relationships/image" Target="../media/image12.emf"/><Relationship Id="rId9" Type="http://schemas.openxmlformats.org/officeDocument/2006/relationships/image" Target="../media/image110.png"/><Relationship Id="rId14" Type="http://schemas.openxmlformats.org/officeDocument/2006/relationships/image" Target="../media/image15.png"/><Relationship Id="rId22" Type="http://schemas.openxmlformats.org/officeDocument/2006/relationships/customXml" Target="../ink/ink7.xml"/><Relationship Id="rId27" Type="http://schemas.openxmlformats.org/officeDocument/2006/relationships/image" Target="../media/image22.png"/><Relationship Id="rId30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0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95000"/>
                <a:lumOff val="5000"/>
              </a:schemeClr>
            </a:gs>
            <a:gs pos="45000">
              <a:srgbClr val="2D1D49"/>
            </a:gs>
            <a:gs pos="100000">
              <a:srgbClr val="774DC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top light at night time&#10;&#10;Description automatically generated">
            <a:extLst>
              <a:ext uri="{FF2B5EF4-FFF2-40B4-BE49-F238E27FC236}">
                <a16:creationId xmlns:a16="http://schemas.microsoft.com/office/drawing/2014/main" id="{32D3DC95-5CCD-C5ED-2015-0BD930541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199" y="3085686"/>
            <a:ext cx="4750685" cy="3434349"/>
          </a:xfrm>
          <a:prstGeom prst="rect">
            <a:avLst/>
          </a:prstGeom>
          <a:solidFill>
            <a:schemeClr val="tx1"/>
          </a:solidFill>
          <a:ln w="12700">
            <a:solidFill>
              <a:srgbClr val="9468BD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012F7F-5EBC-7246-EA45-9998E5289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58800"/>
            <a:ext cx="7513320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Searching for Vector Dark Matter at Fixed Target Experiments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C1A5E8-205A-0E4A-554F-FE87EAF800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115" y="3429000"/>
            <a:ext cx="7010955" cy="309103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Taylor R. </a:t>
            </a:r>
            <a:r>
              <a:rPr lang="en-US" dirty="0" err="1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Gray</a:t>
            </a:r>
            <a:r>
              <a:rPr lang="en-US" baseline="30000" dirty="0" err="1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a</a:t>
            </a:r>
            <a:endParaRPr lang="en-US" dirty="0">
              <a:solidFill>
                <a:schemeClr val="bg1"/>
              </a:solidFill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In collaboration with Riccardo </a:t>
            </a:r>
            <a:r>
              <a:rPr lang="en-US" dirty="0" err="1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Catena</a:t>
            </a:r>
            <a:r>
              <a:rPr lang="en-US" baseline="30000" dirty="0" err="1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a</a:t>
            </a:r>
            <a:endParaRPr lang="en-US" baseline="30000" dirty="0">
              <a:solidFill>
                <a:schemeClr val="bg1"/>
              </a:solidFill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  <a:p>
            <a:r>
              <a:rPr lang="en-US" baseline="30000" dirty="0" err="1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a</a:t>
            </a:r>
            <a:r>
              <a:rPr lang="en-US" dirty="0" err="1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Chalmers</a:t>
            </a:r>
            <a:r>
              <a:rPr lang="en-US" dirty="0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 University of Technology</a:t>
            </a:r>
          </a:p>
          <a:p>
            <a:r>
              <a:rPr lang="en-US" dirty="0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Supported by a research grant from the Wallenberg foundation</a:t>
            </a:r>
          </a:p>
          <a:p>
            <a:r>
              <a:rPr lang="en-US" dirty="0">
                <a:solidFill>
                  <a:schemeClr val="bg1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Fysikdagarna Lund University 2022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E8B5E9F-677F-C577-FFF2-9624F6DDA8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0381" y="574040"/>
            <a:ext cx="1182022" cy="1435100"/>
          </a:xfrm>
          <a:prstGeom prst="rect">
            <a:avLst/>
          </a:prstGeom>
        </p:spPr>
      </p:pic>
      <p:pic>
        <p:nvPicPr>
          <p:cNvPr id="1026" name="Picture 2" descr="KAW | Medarbetarwebben">
            <a:extLst>
              <a:ext uri="{FF2B5EF4-FFF2-40B4-BE49-F238E27FC236}">
                <a16:creationId xmlns:a16="http://schemas.microsoft.com/office/drawing/2014/main" id="{93662B58-613A-5448-537A-8C3C8768AB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100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542" y="574040"/>
            <a:ext cx="2152650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153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5AE5BE5-CDC9-42FB-B1F1-EB62D65E27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472456" y="316992"/>
            <a:ext cx="7697169" cy="57770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F6C215-FFD4-463B-3BDC-BC1070FD3933}"/>
              </a:ext>
            </a:extLst>
          </p:cNvPr>
          <p:cNvSpPr txBox="1"/>
          <p:nvPr/>
        </p:nvSpPr>
        <p:spPr>
          <a:xfrm rot="20088997">
            <a:off x="7226022" y="3915407"/>
            <a:ext cx="87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468BD"/>
                </a:solidFill>
              </a:rPr>
              <a:t>LDMX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F5939B-250D-A57C-E814-EE8FD9A8CEE9}"/>
              </a:ext>
            </a:extLst>
          </p:cNvPr>
          <p:cNvSpPr txBox="1"/>
          <p:nvPr/>
        </p:nvSpPr>
        <p:spPr>
          <a:xfrm>
            <a:off x="8321040" y="1307981"/>
            <a:ext cx="878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7C7C"/>
                </a:solidFill>
              </a:rPr>
              <a:t>BaBar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16C7EF-521A-20A1-B936-0A9C485B9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7A9741-9251-803C-9CF9-EBA8243FA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916477-156C-A667-DCF2-A23B7B8FE9A1}"/>
                  </a:ext>
                </a:extLst>
              </p:cNvPr>
              <p:cNvSpPr txBox="1"/>
              <p:nvPr/>
            </p:nvSpPr>
            <p:spPr>
              <a:xfrm>
                <a:off x="180506" y="2490419"/>
                <a:ext cx="4450081" cy="1292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9468BD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LDMX projection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9468BD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10% radiation length tungsten target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9468BD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8 GeV electron beam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solidFill>
                              <a:srgbClr val="9468BD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solidFill>
                              <a:srgbClr val="9468BD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10</m:t>
                        </m:r>
                      </m:e>
                      <m:sup>
                        <m:r>
                          <a:rPr lang="en-CA" b="0" i="1" smtClean="0">
                            <a:solidFill>
                              <a:srgbClr val="9468BD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16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9468BD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EOT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916477-156C-A667-DCF2-A23B7B8FE9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506" y="2490419"/>
                <a:ext cx="4450081" cy="1292662"/>
              </a:xfrm>
              <a:prstGeom prst="rect">
                <a:avLst/>
              </a:prstGeom>
              <a:blipFill>
                <a:blip r:embed="rId3"/>
                <a:stretch>
                  <a:fillRect l="-2279" t="-3883" b="-58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4A0C04D-DB24-21E2-C991-DF690A0CBE52}"/>
              </a:ext>
            </a:extLst>
          </p:cNvPr>
          <p:cNvSpPr txBox="1"/>
          <p:nvPr/>
        </p:nvSpPr>
        <p:spPr>
          <a:xfrm rot="19971925">
            <a:off x="6101895" y="2507087"/>
            <a:ext cx="1532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D9098"/>
                </a:solidFill>
              </a:rPr>
              <a:t>Beam Dumps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19EFD8-1F90-6CB5-727D-C22B0DE53240}"/>
              </a:ext>
            </a:extLst>
          </p:cNvPr>
          <p:cNvSpPr txBox="1"/>
          <p:nvPr/>
        </p:nvSpPr>
        <p:spPr>
          <a:xfrm>
            <a:off x="105299" y="4296306"/>
            <a:ext cx="44785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Vector DM is the first model probed by LDMX!</a:t>
            </a:r>
            <a:endParaRPr lang="en-US" sz="2400" b="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8CA81B5-4339-D237-CA0A-9B4799F39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471"/>
            <a:ext cx="4811095" cy="2123867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Experimental Limits/Projections on DM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DA29364-37DB-BF1E-3E0E-A29EB59B2D40}"/>
                  </a:ext>
                </a:extLst>
              </p:cNvPr>
              <p:cNvSpPr txBox="1"/>
              <p:nvPr/>
            </p:nvSpPr>
            <p:spPr>
              <a:xfrm>
                <a:off x="7358841" y="445351"/>
                <a:ext cx="280316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4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only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solidFill>
                              <a:srgbClr val="1E1DFF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solidFill>
                              <a:srgbClr val="1E1DFF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b</m:t>
                        </m:r>
                      </m:e>
                      <m:sub>
                        <m:r>
                          <a:rPr lang="en-CA" sz="2400" b="0" i="0" smtClean="0">
                            <a:solidFill>
                              <a:srgbClr val="1E1DFF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1E1DFF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  <a:r>
                  <a:rPr lang="en-US" sz="24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non-zero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DA29364-37DB-BF1E-3E0E-A29EB59B2D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8841" y="445351"/>
                <a:ext cx="2803169" cy="461665"/>
              </a:xfrm>
              <a:prstGeom prst="rect">
                <a:avLst/>
              </a:prstGeom>
              <a:blipFill>
                <a:blip r:embed="rId4"/>
                <a:stretch>
                  <a:fillRect l="-3604" t="-13514" b="-270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DBC464C-B6DE-E633-8514-CA9DB4111FFE}"/>
              </a:ext>
            </a:extLst>
          </p:cNvPr>
          <p:cNvCxnSpPr>
            <a:cxnSpLocks/>
          </p:cNvCxnSpPr>
          <p:nvPr/>
        </p:nvCxnSpPr>
        <p:spPr>
          <a:xfrm>
            <a:off x="5430983" y="1617224"/>
            <a:ext cx="5471463" cy="9065"/>
          </a:xfrm>
          <a:prstGeom prst="line">
            <a:avLst/>
          </a:prstGeom>
          <a:ln w="12700">
            <a:solidFill>
              <a:srgbClr val="DA50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78B9E73-9CED-4E1B-72EC-E23A86E36395}"/>
                  </a:ext>
                </a:extLst>
              </p14:cNvPr>
              <p14:cNvContentPartPr/>
              <p14:nvPr/>
            </p14:nvContentPartPr>
            <p14:xfrm>
              <a:off x="10902446" y="1633269"/>
              <a:ext cx="492840" cy="1209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78B9E73-9CED-4E1B-72EC-E23A86E3639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898486" y="1628949"/>
                <a:ext cx="501120" cy="12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629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61DB8-6C76-85AB-5DE7-269E2E32B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03DEDF-B90D-8FA9-91AB-8999EDA0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11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1CD5C1-E6CC-06E7-6D66-7526EBFE97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09682" y="0"/>
            <a:ext cx="3974763" cy="29832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F994087-461A-F242-BEE4-C7FE381BED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205681" y="0"/>
            <a:ext cx="3974764" cy="298322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A126893-1A54-373B-4BF5-7F634AF51C2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109681" y="3069128"/>
            <a:ext cx="3974764" cy="298322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35EE680-EFC1-652C-31AE-EC0FADFA91E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205681" y="2978774"/>
            <a:ext cx="3974765" cy="298323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B47C465-6774-C7C4-6F94-0E5BA6A18379}"/>
              </a:ext>
            </a:extLst>
          </p:cNvPr>
          <p:cNvSpPr txBox="1"/>
          <p:nvPr/>
        </p:nvSpPr>
        <p:spPr>
          <a:xfrm rot="20088997">
            <a:off x="3448802" y="1672132"/>
            <a:ext cx="878773" cy="27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9468BD"/>
                </a:solidFill>
              </a:rPr>
              <a:t>LDMX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047DFC5-362B-1FA5-C86D-D4FAA657C394}"/>
              </a:ext>
            </a:extLst>
          </p:cNvPr>
          <p:cNvSpPr txBox="1"/>
          <p:nvPr/>
        </p:nvSpPr>
        <p:spPr>
          <a:xfrm>
            <a:off x="3218290" y="454139"/>
            <a:ext cx="878773" cy="27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7C7C"/>
                </a:solidFill>
              </a:rPr>
              <a:t>BaBar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08726B1-D938-0D58-663B-63B2D4389C29}"/>
              </a:ext>
            </a:extLst>
          </p:cNvPr>
          <p:cNvSpPr txBox="1"/>
          <p:nvPr/>
        </p:nvSpPr>
        <p:spPr>
          <a:xfrm rot="19926469">
            <a:off x="2811757" y="1014702"/>
            <a:ext cx="1215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D9098"/>
                </a:solidFill>
              </a:rPr>
              <a:t>Beam Dumps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32EFEC0-3D53-F8E0-AC8B-BFA67940A547}"/>
              </a:ext>
            </a:extLst>
          </p:cNvPr>
          <p:cNvSpPr txBox="1"/>
          <p:nvPr/>
        </p:nvSpPr>
        <p:spPr>
          <a:xfrm rot="20088997">
            <a:off x="9695425" y="1601527"/>
            <a:ext cx="878773" cy="27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9468BD"/>
                </a:solidFill>
              </a:rPr>
              <a:t>LDMX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0B665D2-4B7D-9878-2F8D-0F027FAE5A9C}"/>
              </a:ext>
            </a:extLst>
          </p:cNvPr>
          <p:cNvSpPr txBox="1"/>
          <p:nvPr/>
        </p:nvSpPr>
        <p:spPr>
          <a:xfrm>
            <a:off x="9485497" y="469176"/>
            <a:ext cx="878773" cy="27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7C7C"/>
                </a:solidFill>
              </a:rPr>
              <a:t>BaBar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297140A-C06D-02B8-1381-06328431E80C}"/>
              </a:ext>
            </a:extLst>
          </p:cNvPr>
          <p:cNvSpPr txBox="1"/>
          <p:nvPr/>
        </p:nvSpPr>
        <p:spPr>
          <a:xfrm rot="20024017">
            <a:off x="9061932" y="1053777"/>
            <a:ext cx="1008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D9098"/>
                </a:solidFill>
              </a:rPr>
              <a:t>Beam Dumps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E5DA888-BD26-6302-EBB2-7EC3673F9B91}"/>
              </a:ext>
            </a:extLst>
          </p:cNvPr>
          <p:cNvSpPr txBox="1"/>
          <p:nvPr/>
        </p:nvSpPr>
        <p:spPr>
          <a:xfrm rot="20088997">
            <a:off x="3448802" y="4742292"/>
            <a:ext cx="878773" cy="27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9468BD"/>
                </a:solidFill>
              </a:rPr>
              <a:t>LDMX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2E404E2-5BCC-2C98-7360-A2FFAF96BFF2}"/>
              </a:ext>
            </a:extLst>
          </p:cNvPr>
          <p:cNvSpPr txBox="1"/>
          <p:nvPr/>
        </p:nvSpPr>
        <p:spPr>
          <a:xfrm>
            <a:off x="3218290" y="3524299"/>
            <a:ext cx="878773" cy="27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7C7C"/>
                </a:solidFill>
              </a:rPr>
              <a:t>BaBar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CE348BE-25D2-8C0D-849D-2E52AA5BB315}"/>
              </a:ext>
            </a:extLst>
          </p:cNvPr>
          <p:cNvSpPr txBox="1"/>
          <p:nvPr/>
        </p:nvSpPr>
        <p:spPr>
          <a:xfrm rot="20076272">
            <a:off x="2868551" y="4126006"/>
            <a:ext cx="11260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D9098"/>
                </a:solidFill>
              </a:rPr>
              <a:t>Beam Dumps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443BF1C-18EC-07CE-7669-90D53228DBFE}"/>
              </a:ext>
            </a:extLst>
          </p:cNvPr>
          <p:cNvSpPr txBox="1"/>
          <p:nvPr/>
        </p:nvSpPr>
        <p:spPr>
          <a:xfrm rot="20088997">
            <a:off x="9539792" y="4639789"/>
            <a:ext cx="878773" cy="27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9468BD"/>
                </a:solidFill>
              </a:rPr>
              <a:t>LDMX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FAC81B-95B3-1110-7657-E6C065675723}"/>
              </a:ext>
            </a:extLst>
          </p:cNvPr>
          <p:cNvSpPr txBox="1"/>
          <p:nvPr/>
        </p:nvSpPr>
        <p:spPr>
          <a:xfrm>
            <a:off x="9256038" y="3432312"/>
            <a:ext cx="878773" cy="27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7C7C"/>
                </a:solidFill>
              </a:rPr>
              <a:t>BaBar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2A79639-19A3-FB7A-F56A-31122BC1114A}"/>
              </a:ext>
            </a:extLst>
          </p:cNvPr>
          <p:cNvSpPr txBox="1"/>
          <p:nvPr/>
        </p:nvSpPr>
        <p:spPr>
          <a:xfrm rot="20167143">
            <a:off x="8682308" y="3775928"/>
            <a:ext cx="1051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D9098"/>
                </a:solidFill>
              </a:rPr>
              <a:t>Beam Dumps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6AC72B5-0ECB-495E-09F4-DB27C2D58855}"/>
                  </a:ext>
                </a:extLst>
              </p:cNvPr>
              <p:cNvSpPr txBox="1"/>
              <p:nvPr/>
            </p:nvSpPr>
            <p:spPr>
              <a:xfrm>
                <a:off x="0" y="1319646"/>
                <a:ext cx="21780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000" b="0" i="1" smtClean="0">
                        <a:solidFill>
                          <a:srgbClr val="E34C9E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ℑ</m:t>
                    </m:r>
                    <m:r>
                      <a:rPr lang="en-CA" sz="2000" b="0" i="1" smtClean="0">
                        <a:solidFill>
                          <a:srgbClr val="E34C9E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[</m:t>
                    </m:r>
                    <m:sSub>
                      <m:sSubPr>
                        <m:ctrlPr>
                          <a:rPr lang="en-CA" sz="2000" b="0" i="1" smtClean="0">
                            <a:solidFill>
                              <a:srgbClr val="E34C9E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solidFill>
                              <a:srgbClr val="E34C9E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𝑏</m:t>
                        </m:r>
                      </m:e>
                      <m:sub>
                        <m:r>
                          <a:rPr lang="en-CA" sz="2000" b="0" i="1" smtClean="0">
                            <a:solidFill>
                              <a:srgbClr val="E34C9E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6</m:t>
                        </m:r>
                      </m:sub>
                    </m:sSub>
                    <m:r>
                      <a:rPr lang="en-CA" sz="2000" b="0" i="1" smtClean="0">
                        <a:solidFill>
                          <a:srgbClr val="E34C9E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]</m:t>
                    </m:r>
                  </m:oMath>
                </a14:m>
                <a:r>
                  <a:rPr lang="en-US" sz="2000" dirty="0">
                    <a:solidFill>
                      <a:srgbClr val="E34C9E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non-zero: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6AC72B5-0ECB-495E-09F4-DB27C2D588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19646"/>
                <a:ext cx="2178039" cy="400110"/>
              </a:xfrm>
              <a:prstGeom prst="rect">
                <a:avLst/>
              </a:prstGeom>
              <a:blipFill>
                <a:blip r:embed="rId6"/>
                <a:stretch>
                  <a:fillRect l="-581" t="-606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F898222-6E51-6386-E8F5-59ECF170D389}"/>
                  </a:ext>
                </a:extLst>
              </p:cNvPr>
              <p:cNvSpPr txBox="1"/>
              <p:nvPr/>
            </p:nvSpPr>
            <p:spPr>
              <a:xfrm>
                <a:off x="6124996" y="1291559"/>
                <a:ext cx="21780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000" i="1" smtClean="0">
                        <a:solidFill>
                          <a:srgbClr val="E34C9E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ℜ</m:t>
                    </m:r>
                    <m:r>
                      <a:rPr lang="en-CA" sz="2000" b="0" i="1" smtClean="0">
                        <a:solidFill>
                          <a:srgbClr val="E34C9E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[</m:t>
                    </m:r>
                    <m:sSub>
                      <m:sSubPr>
                        <m:ctrlPr>
                          <a:rPr lang="en-CA" sz="2000" b="0" i="1" smtClean="0">
                            <a:solidFill>
                              <a:srgbClr val="E34C9E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solidFill>
                              <a:srgbClr val="E34C9E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𝑏</m:t>
                        </m:r>
                      </m:e>
                      <m:sub>
                        <m:r>
                          <a:rPr lang="en-CA" sz="2000" b="0" i="1" smtClean="0">
                            <a:solidFill>
                              <a:srgbClr val="E34C9E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6</m:t>
                        </m:r>
                      </m:sub>
                    </m:sSub>
                    <m:r>
                      <a:rPr lang="en-CA" sz="2000" b="0" i="1" smtClean="0">
                        <a:solidFill>
                          <a:srgbClr val="E34C9E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]</m:t>
                    </m:r>
                  </m:oMath>
                </a14:m>
                <a:r>
                  <a:rPr lang="en-US" sz="2000" dirty="0">
                    <a:solidFill>
                      <a:srgbClr val="E34C9E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non-zero: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F898222-6E51-6386-E8F5-59ECF170D3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996" y="1291559"/>
                <a:ext cx="2178039" cy="400110"/>
              </a:xfrm>
              <a:prstGeom prst="rect">
                <a:avLst/>
              </a:prstGeom>
              <a:blipFill>
                <a:blip r:embed="rId7"/>
                <a:stretch>
                  <a:fillRect l="-581" t="-909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909B5ED-3B8B-7134-F73C-E29A105C9C96}"/>
                  </a:ext>
                </a:extLst>
              </p:cNvPr>
              <p:cNvSpPr txBox="1"/>
              <p:nvPr/>
            </p:nvSpPr>
            <p:spPr>
              <a:xfrm>
                <a:off x="0" y="4560742"/>
                <a:ext cx="21780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000" b="0" i="1" smtClean="0">
                        <a:solidFill>
                          <a:srgbClr val="888317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ℑ</m:t>
                    </m:r>
                    <m:r>
                      <a:rPr lang="en-CA" sz="2000" b="0" i="1" smtClean="0">
                        <a:solidFill>
                          <a:srgbClr val="888317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[</m:t>
                    </m:r>
                    <m:sSub>
                      <m:sSubPr>
                        <m:ctrlPr>
                          <a:rPr lang="en-CA" sz="2000" b="0" i="1" smtClean="0">
                            <a:solidFill>
                              <a:srgbClr val="888317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solidFill>
                              <a:srgbClr val="888317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𝑏</m:t>
                        </m:r>
                      </m:e>
                      <m:sub>
                        <m:r>
                          <a:rPr lang="en-CA" sz="2000" b="0" i="1" smtClean="0">
                            <a:solidFill>
                              <a:srgbClr val="888317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7</m:t>
                        </m:r>
                      </m:sub>
                    </m:sSub>
                    <m:r>
                      <a:rPr lang="en-CA" sz="2000" b="0" i="1" smtClean="0">
                        <a:solidFill>
                          <a:srgbClr val="888317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]</m:t>
                    </m:r>
                  </m:oMath>
                </a14:m>
                <a:r>
                  <a:rPr lang="en-US" sz="2000" dirty="0">
                    <a:solidFill>
                      <a:srgbClr val="888317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non-zero: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909B5ED-3B8B-7134-F73C-E29A105C9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560742"/>
                <a:ext cx="2178039" cy="400110"/>
              </a:xfrm>
              <a:prstGeom prst="rect">
                <a:avLst/>
              </a:prstGeom>
              <a:blipFill>
                <a:blip r:embed="rId8"/>
                <a:stretch>
                  <a:fillRect l="-581" t="-937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0152960-8952-7981-3926-87A88C965CD0}"/>
                  </a:ext>
                </a:extLst>
              </p:cNvPr>
              <p:cNvSpPr txBox="1"/>
              <p:nvPr/>
            </p:nvSpPr>
            <p:spPr>
              <a:xfrm>
                <a:off x="6046756" y="4540993"/>
                <a:ext cx="217803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sz="2000" i="1" smtClean="0">
                        <a:solidFill>
                          <a:srgbClr val="888317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ℜ</m:t>
                    </m:r>
                    <m:r>
                      <a:rPr lang="en-CA" sz="2000" i="1" smtClean="0">
                        <a:solidFill>
                          <a:srgbClr val="888317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{[</m:t>
                    </m:r>
                    <m:sSub>
                      <m:sSubPr>
                        <m:ctrlPr>
                          <a:rPr lang="en-CA" sz="2000" b="0" i="1" smtClean="0">
                            <a:solidFill>
                              <a:srgbClr val="888317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solidFill>
                              <a:srgbClr val="888317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𝑏</m:t>
                        </m:r>
                      </m:e>
                      <m:sub>
                        <m:r>
                          <a:rPr lang="en-CA" sz="2000" b="0" i="1" smtClean="0">
                            <a:solidFill>
                              <a:srgbClr val="888317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7</m:t>
                        </m:r>
                      </m:sub>
                    </m:sSub>
                    <m:r>
                      <a:rPr lang="en-CA" sz="2000" b="0" i="1" smtClean="0">
                        <a:solidFill>
                          <a:srgbClr val="888317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]</m:t>
                    </m:r>
                  </m:oMath>
                </a14:m>
                <a:r>
                  <a:rPr lang="en-US" sz="2000" dirty="0">
                    <a:solidFill>
                      <a:srgbClr val="888317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non-zero: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0152960-8952-7981-3926-87A88C965C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6756" y="4540993"/>
                <a:ext cx="2178039" cy="400110"/>
              </a:xfrm>
              <a:prstGeom prst="rect">
                <a:avLst/>
              </a:prstGeom>
              <a:blipFill>
                <a:blip r:embed="rId9"/>
                <a:stretch>
                  <a:fillRect l="-581" t="-909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97B0DA63-2EAD-7EFC-B97A-403B682A9EF8}"/>
              </a:ext>
            </a:extLst>
          </p:cNvPr>
          <p:cNvSpPr txBox="1"/>
          <p:nvPr/>
        </p:nvSpPr>
        <p:spPr>
          <a:xfrm>
            <a:off x="6034380" y="4938221"/>
            <a:ext cx="23809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Already Excluded!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335E522-5270-0B77-BF37-17356B2D9DB3}"/>
              </a:ext>
            </a:extLst>
          </p:cNvPr>
          <p:cNvSpPr/>
          <p:nvPr/>
        </p:nvSpPr>
        <p:spPr>
          <a:xfrm rot="19742348">
            <a:off x="8567922" y="3775193"/>
            <a:ext cx="2713924" cy="3710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3BA1374-D122-3B64-9D79-FA19BD756C82}"/>
              </a:ext>
            </a:extLst>
          </p:cNvPr>
          <p:cNvSpPr txBox="1"/>
          <p:nvPr/>
        </p:nvSpPr>
        <p:spPr>
          <a:xfrm>
            <a:off x="5913912" y="1735010"/>
            <a:ext cx="23108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Will be probed at upcoming experiment LDMX!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77CA8099-8AFF-0508-7DE2-55AFB807A495}"/>
                  </a:ext>
                </a:extLst>
              </p14:cNvPr>
              <p14:cNvContentPartPr/>
              <p14:nvPr/>
            </p14:nvContentPartPr>
            <p14:xfrm>
              <a:off x="4627080" y="791328"/>
              <a:ext cx="1477800" cy="91260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77CA8099-8AFF-0508-7DE2-55AFB807A495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18440" y="782688"/>
                <a:ext cx="1495440" cy="93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2A01303E-D7D9-CBB7-20ED-0AC23615C212}"/>
                  </a:ext>
                </a:extLst>
              </p14:cNvPr>
              <p14:cNvContentPartPr/>
              <p14:nvPr/>
            </p14:nvContentPartPr>
            <p14:xfrm>
              <a:off x="8002440" y="1594488"/>
              <a:ext cx="1066320" cy="639000"/>
            </p14:xfrm>
          </p:contentPart>
        </mc:Choice>
        <mc:Fallback xmlns=""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2A01303E-D7D9-CBB7-20ED-0AC23615C212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993800" y="1585488"/>
                <a:ext cx="1083960" cy="656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177B56EE-FF78-0E8A-9ED8-62720036AD78}"/>
                  </a:ext>
                </a:extLst>
              </p14:cNvPr>
              <p14:cNvContentPartPr/>
              <p14:nvPr/>
            </p14:nvContentPartPr>
            <p14:xfrm>
              <a:off x="5524200" y="2979768"/>
              <a:ext cx="781560" cy="8654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177B56EE-FF78-0E8A-9ED8-62720036AD78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515200" y="2971128"/>
                <a:ext cx="799200" cy="883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434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/>
      <p:bldP spid="47" grpId="0"/>
      <p:bldP spid="48" grpId="0"/>
      <p:bldP spid="50" grpId="0"/>
      <p:bldP spid="51" grpId="0"/>
      <p:bldP spid="54" grpId="0"/>
      <p:bldP spid="55" grpId="0"/>
      <p:bldP spid="30" grpId="0"/>
      <p:bldP spid="31" grpId="0" animBg="1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FDA3B-0428-B939-97D6-3AEB8B26E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501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586889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Summary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and </a:t>
            </a:r>
            <a:r>
              <a:rPr lang="en-US" dirty="0">
                <a:solidFill>
                  <a:srgbClr val="688258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Future 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A9B393-7A62-1A1C-7F7D-1F914134C6C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4691" y="1276636"/>
                <a:ext cx="5827816" cy="3970832"/>
              </a:xfr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normAutofit/>
              </a:bodyPr>
              <a:lstStyle/>
              <a:p>
                <a:r>
                  <a:rPr lang="en-US" sz="2400" b="1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Extending</a:t>
                </a:r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 the current landscape of </a:t>
                </a:r>
                <a:r>
                  <a:rPr lang="en-US" sz="2400" b="1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sub-GeV</a:t>
                </a:r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 </a:t>
                </a:r>
                <a:r>
                  <a:rPr lang="en-US" sz="2400" b="1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DM models</a:t>
                </a:r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 considered in the context of </a:t>
                </a:r>
                <a:r>
                  <a:rPr lang="en-US" sz="2400" b="1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fixed target experiments </a:t>
                </a:r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(such as </a:t>
                </a:r>
                <a:r>
                  <a:rPr lang="en-US" sz="2400" b="1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LDMX</a:t>
                </a:r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) and more</a:t>
                </a:r>
              </a:p>
              <a:p>
                <a:endParaRPr lang="en-US" sz="2400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Focused on </a:t>
                </a:r>
                <a:r>
                  <a:rPr lang="en-US" sz="2400" b="1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spin-1 sub-GeV DM </a:t>
                </a:r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A</m:t>
                        </m:r>
                        <m:r>
                          <a:rPr lang="en-CA" sz="24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b>
                    </m:sSub>
                    <m:r>
                      <a:rPr lang="en-CA" sz="2400" b="0" i="0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=3</m:t>
                    </m:r>
                    <m:sSub>
                      <m:sSubPr>
                        <m:ctrlPr>
                          <a:rPr lang="en-CA" sz="24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X</m:t>
                        </m:r>
                      </m:sub>
                    </m:sSub>
                  </m:oMath>
                </a14:m>
                <a:endParaRPr lang="en-US" sz="2400" b="1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endParaRPr lang="en-US" sz="2400" b="1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Complementarity between experimental limits</a:t>
                </a:r>
              </a:p>
              <a:p>
                <a:endParaRPr lang="en-US" sz="2400" b="1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457200" lvl="1" indent="0">
                  <a:buNone/>
                </a:pPr>
                <a:endParaRPr lang="en-US" sz="2000" b="1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457200" lvl="1" indent="0">
                  <a:buNone/>
                </a:pPr>
                <a:endParaRPr lang="en-US" sz="1400" b="1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A9B393-7A62-1A1C-7F7D-1F914134C6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4691" y="1276636"/>
                <a:ext cx="5827816" cy="3970832"/>
              </a:xfrm>
              <a:blipFill>
                <a:blip r:embed="rId2"/>
                <a:stretch>
                  <a:fillRect l="-1304" t="-1905" r="-2826" b="-158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8D32F6-6E51-216F-814B-8145F3E54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2BFF48-BE29-15A3-50DC-CE6FA9B16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9610283-4A2B-C5F3-4126-DD280F237EE9}"/>
              </a:ext>
            </a:extLst>
          </p:cNvPr>
          <p:cNvSpPr txBox="1">
            <a:spLocks/>
          </p:cNvSpPr>
          <p:nvPr/>
        </p:nvSpPr>
        <p:spPr>
          <a:xfrm>
            <a:off x="6239493" y="1687388"/>
            <a:ext cx="58278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endParaRPr lang="en-US" sz="1400" b="1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1302E4A8-B685-F926-B786-446C7C200C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39492" y="1276637"/>
                <a:ext cx="5827816" cy="3970832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/>
                <a:r>
                  <a:rPr lang="en-US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CMB, direct detection, unitarity, and more limits</a:t>
                </a:r>
              </a:p>
              <a:p>
                <a:pPr lvl="1"/>
                <a:endParaRPr lang="en-US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lvl="1"/>
                <a:r>
                  <a:rPr lang="en-US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Off-shell dark photon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A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b>
                    </m:sSub>
                    <m:r>
                      <a:rPr lang="en-CA" b="0" i="0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&lt;2</m:t>
                    </m:r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X</m:t>
                        </m:r>
                      </m:sub>
                    </m:sSub>
                  </m:oMath>
                </a14:m>
                <a:r>
                  <a:rPr lang="en-US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)</a:t>
                </a:r>
              </a:p>
              <a:p>
                <a:pPr lvl="2"/>
                <a:r>
                  <a:rPr lang="en-US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Visible decay limits</a:t>
                </a:r>
              </a:p>
              <a:p>
                <a:pPr lvl="1"/>
                <a:endParaRPr lang="en-US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lvl="1"/>
                <a:r>
                  <a:rPr lang="en-US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Spin-1 DM w axial + vector boson mediator</a:t>
                </a:r>
              </a:p>
              <a:p>
                <a:pPr lvl="1"/>
                <a:endParaRPr lang="en-US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lvl="1"/>
                <a:r>
                  <a:rPr lang="en-US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Freeze-in spin-1 DM</a:t>
                </a:r>
              </a:p>
              <a:p>
                <a:pPr lvl="1"/>
                <a:endParaRPr lang="en-US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lvl="1"/>
                <a:endParaRPr lang="en-US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lvl="1"/>
                <a:endParaRPr lang="en-US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lvl="1"/>
                <a:endParaRPr lang="en-US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marL="457200" lvl="1" indent="0">
                  <a:buFont typeface="Arial" panose="020B0604020202020204" pitchFamily="34" charset="0"/>
                  <a:buNone/>
                </a:pPr>
                <a:endParaRPr lang="en-US" sz="1400" b="1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1302E4A8-B685-F926-B786-446C7C200C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9492" y="1276637"/>
                <a:ext cx="5827816" cy="3970832"/>
              </a:xfrm>
              <a:prstGeom prst="rect">
                <a:avLst/>
              </a:prstGeom>
              <a:blipFill>
                <a:blip r:embed="rId3"/>
                <a:stretch>
                  <a:fillRect t="-19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id="{0FD8288F-8FC0-5106-1338-7695614648A3}"/>
              </a:ext>
            </a:extLst>
          </p:cNvPr>
          <p:cNvSpPr txBox="1">
            <a:spLocks/>
          </p:cNvSpPr>
          <p:nvPr/>
        </p:nvSpPr>
        <p:spPr>
          <a:xfrm>
            <a:off x="2425038" y="5299074"/>
            <a:ext cx="7628907" cy="1053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9912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5FA67-F0FC-4B99-B28B-CB25CA045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ECFEC4-DCBE-2B7A-3DF7-DAC800F5E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D58075-A4E9-A84D-DBF9-73663A06A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98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734E8-5537-3F2A-C3C3-DF35A5882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Hadronic Resonances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DC1962-E38E-EDF6-25D4-6B5E43812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7864B-158D-B049-E715-AFBAC8365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14</a:t>
            </a:fld>
            <a:endParaRPr lang="en-US"/>
          </a:p>
        </p:txBody>
      </p:sp>
      <p:pic>
        <p:nvPicPr>
          <p:cNvPr id="15" name="Picture 14" descr="\documentclass{article}&#10;\usepackage{amsmath}&#10;\pagestyle{empty}&#10;\begin{document}&#10;&#10;$$ \sigma v_{XX\to A' \to \text{hadrons}} \approx R(s) \sigma v_{XX \to A' \to \mu^- \mu^+}$$&#10;&#10;&#10;\end{document}" title="IguanaTex Bitmap Display">
            <a:extLst>
              <a:ext uri="{FF2B5EF4-FFF2-40B4-BE49-F238E27FC236}">
                <a16:creationId xmlns:a16="http://schemas.microsoft.com/office/drawing/2014/main" id="{1FCF7BF5-EE84-C6EF-F64B-4ACD775215E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698476" y="3348298"/>
            <a:ext cx="6795048" cy="485361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&#10;$$ R(s) \equiv \sigma_{e^+e^- \to \text{hadrons}} / \sigma_{e^+e^- \to \mu^+ \mu^-}$$&#10;&#10;&#10;\end{document}" title="IguanaTex Bitmap Display">
            <a:extLst>
              <a:ext uri="{FF2B5EF4-FFF2-40B4-BE49-F238E27FC236}">
                <a16:creationId xmlns:a16="http://schemas.microsoft.com/office/drawing/2014/main" id="{759079D4-3B4C-8B61-D0C7-A36AEED9C35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3375666" y="4105152"/>
            <a:ext cx="5440668" cy="4622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7C978E0-8CB1-08C5-BBD1-29A571823C28}"/>
                  </a:ext>
                </a:extLst>
              </p:cNvPr>
              <p:cNvSpPr txBox="1"/>
              <p:nvPr/>
            </p:nvSpPr>
            <p:spPr>
              <a:xfrm>
                <a:off x="522514" y="1538141"/>
                <a:ext cx="1115092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If DM freezes-out after the QCD phase transition (~150 MeV), DM annihilates to hadronic final states rather than to quarks.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CA" sz="24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Must consider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𝑚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𝑋</m:t>
                        </m:r>
                      </m:sub>
                    </m:sSub>
                    <m:r>
                      <a:rPr lang="en-CA" sz="2400" i="1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≲</m:t>
                    </m:r>
                    <m:r>
                      <a:rPr lang="en-CA" sz="24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3</m:t>
                    </m:r>
                  </m:oMath>
                </a14:m>
                <a:r>
                  <a:rPr lang="en-CA" sz="2400" b="0" i="1" dirty="0">
                    <a:latin typeface="Cambria Math" panose="02040503050406030204" pitchFamily="18" charset="0"/>
                    <a:ea typeface="Helvetica Neue Light" panose="02000403000000020004" pitchFamily="2" charset="0"/>
                  </a:rPr>
                  <a:t>GeV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latin typeface="Cambria Math" panose="02040503050406030204" pitchFamily="18" charset="0"/>
                          <a:ea typeface="Helvetica Neue Light" panose="02000403000000020004" pitchFamily="2" charset="0"/>
                        </a:rPr>
                        <m:t> </m:t>
                      </m:r>
                    </m:oMath>
                  </m:oMathPara>
                </a14:m>
                <a:endParaRPr lang="en-US" sz="24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7C978E0-8CB1-08C5-BBD1-29A571823C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514" y="1538141"/>
                <a:ext cx="11150929" cy="1569660"/>
              </a:xfrm>
              <a:prstGeom prst="rect">
                <a:avLst/>
              </a:prstGeom>
              <a:blipFill>
                <a:blip r:embed="rId6"/>
                <a:stretch>
                  <a:fillRect l="-796" t="-2400" b="-64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91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75841DE-7568-D644-5D61-529D86C8529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11777" y="136525"/>
                <a:ext cx="11768446" cy="1325563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Why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b="0" i="0" smtClean="0">
                        <a:latin typeface="Cambria Math" panose="02040503050406030204" pitchFamily="18" charset="0"/>
                      </a:rPr>
                      <m:t>B</m:t>
                    </m:r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sSup>
                          <m:sSup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p>
                            <m:r>
                              <a:rPr lang="en-CA" b="0" i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XX</m:t>
                        </m:r>
                      </m:sub>
                    </m:sSub>
                    <m:r>
                      <a:rPr lang="en-CA" b="0" i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m:rPr>
                        <m:sty m:val="p"/>
                      </m:rPr>
                      <a:rPr lang="en-CA" b="0" i="0" smtClean="0">
                        <a:latin typeface="Cambria Math" panose="02040503050406030204" pitchFamily="18" charset="0"/>
                      </a:rPr>
                      <m:t>B</m:t>
                    </m:r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sSup>
                          <m:sSup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A</m:t>
                            </m:r>
                          </m:e>
                          <m:sup>
                            <m:r>
                              <a:rPr lang="en-CA" b="0" i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→</m:t>
                        </m:r>
                        <m:acc>
                          <m:accPr>
                            <m:chr m:val="̅"/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</m:e>
                        </m:acc>
                        <m:r>
                          <m:rPr>
                            <m:sty m:val="p"/>
                          </m:rPr>
                          <a:rPr lang="en-CA" b="0" i="0" dirty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is a good assumption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75841DE-7568-D644-5D61-529D86C8529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11777" y="136525"/>
                <a:ext cx="11768446" cy="1325563"/>
              </a:xfrm>
              <a:blipFill>
                <a:blip r:embed="rId2"/>
                <a:stretch>
                  <a:fillRect l="-216" r="-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843F8A-3467-BD5B-C70F-C7D5E0605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EF7543-486A-B9F3-555E-33553A70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282DCF-FE65-7DA3-4026-E0AAE7F45198}"/>
                  </a:ext>
                </a:extLst>
              </p:cNvPr>
              <p:cNvSpPr txBox="1"/>
              <p:nvPr/>
            </p:nvSpPr>
            <p:spPr>
              <a:xfrm>
                <a:off x="-116972" y="2893414"/>
                <a:ext cx="5734001" cy="17568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2000" dirty="0">
                    <a:latin typeface="Cambria Math" panose="02040503050406030204" pitchFamily="18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=0.5,</m:t>
                    </m:r>
                    <m:f>
                      <m:f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CA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=3,</m:t>
                    </m:r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CA" sz="2000" b="0" i="1" smtClean="0">
                        <a:latin typeface="Cambria Math" panose="02040503050406030204" pitchFamily="18" charset="0"/>
                      </a:rPr>
                      <m:t>=0.001</m:t>
                    </m:r>
                  </m:oMath>
                </a14:m>
                <a:r>
                  <a:rPr lang="en-CA" sz="2000" b="0" dirty="0">
                    <a:latin typeface="Cambria Math" panose="020405030504060302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sSup>
                            <m:sSup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𝑋𝑋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m:rPr>
                          <m:nor/>
                        </m:rPr>
                        <a:rPr lang="en-CA" sz="2000"/>
                        <m:t>0.999999</m:t>
                      </m:r>
                      <m:r>
                        <m:rPr>
                          <m:nor/>
                        </m:rPr>
                        <a:rPr lang="en-CA" sz="2000" b="0" i="0" smtClean="0"/>
                        <m:t>9</m:t>
                      </m:r>
                    </m:oMath>
                  </m:oMathPara>
                </a14:m>
                <a:endParaRPr lang="en-CA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>
                          <a:latin typeface="Cambria Math" panose="02040503050406030204" pitchFamily="18" charset="0"/>
                        </a:rPr>
                        <m:t>𝐵</m:t>
                      </m:r>
                      <m:sSub>
                        <m:sSubPr>
                          <m:ctrlPr>
                            <a:rPr lang="en-CA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sSup>
                            <m:sSupPr>
                              <m:ctrlPr>
                                <a:rPr lang="en-CA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CA" sz="20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CA" sz="2000" i="1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𝑓𝑓</m:t>
                          </m:r>
                        </m:sub>
                      </m:sSub>
                      <m:r>
                        <a:rPr lang="en-CA" sz="2000" i="1">
                          <a:latin typeface="Cambria Math" panose="02040503050406030204" pitchFamily="18" charset="0"/>
                        </a:rPr>
                        <m:t>≈</m:t>
                      </m:r>
                      <m:r>
                        <m:rPr>
                          <m:nor/>
                        </m:rPr>
                        <a:rPr lang="en-CA" sz="2000" b="0" i="0" smtClean="0">
                          <a:latin typeface="Cambria Math" panose="02040503050406030204" pitchFamily="18" charset="0"/>
                        </a:rPr>
                        <m:t>1.1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m:rPr>
                          <m:nor/>
                        </m:rPr>
                        <a:rPr lang="en-CA" sz="20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CA" sz="2000" b="0" i="0" smtClean="0"/>
                        <m:t> </m:t>
                      </m:r>
                    </m:oMath>
                  </m:oMathPara>
                </a14:m>
                <a:endParaRPr lang="en-CA" sz="2000" dirty="0"/>
              </a:p>
              <a:p>
                <a:endParaRPr lang="en-CA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282DCF-FE65-7DA3-4026-E0AAE7F451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6972" y="2893414"/>
                <a:ext cx="5734001" cy="17568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F2BFE504-5DF3-DA88-1255-08E91442B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7029" y="1343309"/>
            <a:ext cx="6515793" cy="488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702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F52F447-16CF-0659-D8B4-F4B5F8DB9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0"/>
            <a:ext cx="5794844" cy="181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B86762E-F5AD-94CF-F706-15403BDF6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746" y="222621"/>
            <a:ext cx="4011352" cy="1325563"/>
          </a:xfrm>
        </p:spPr>
        <p:txBody>
          <a:bodyPr/>
          <a:lstStyle/>
          <a:p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CMB Bounds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351C4C-7BB4-4CD5-B1FA-31B9BCC2E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89470-D655-0D2A-EB01-773304636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16</a:t>
            </a:fld>
            <a:endParaRPr lang="en-US"/>
          </a:p>
        </p:txBody>
      </p:sp>
      <p:pic>
        <p:nvPicPr>
          <p:cNvPr id="15" name="Picture 14" descr="\documentclass{article}&#10;\usepackage{amsmath}&#10;\pagestyle{empty}&#10;\begin{document}&#10;&#10;$$ P_{ann} \equiv f(z) \frac{&lt;\sigma v&gt;_{\chi \chi \to f \bar{f}}}{m_{\chi}}$$&#10;&#10;\end{document}" title="IguanaTex Bitmap Display">
            <a:extLst>
              <a:ext uri="{FF2B5EF4-FFF2-40B4-BE49-F238E27FC236}">
                <a16:creationId xmlns:a16="http://schemas.microsoft.com/office/drawing/2014/main" id="{0D4C06E5-B954-B0CE-1E29-778F41BDFD0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1017846" y="2057559"/>
            <a:ext cx="2942312" cy="634119"/>
          </a:xfrm>
          <a:prstGeom prst="rect">
            <a:avLst/>
          </a:prstGeom>
        </p:spPr>
      </p:pic>
      <p:pic>
        <p:nvPicPr>
          <p:cNvPr id="12" name="Picture 11" descr="\documentclass{article}&#10;\usepackage{amsmath}&#10;\pagestyle{empty}&#10;\usepackage{amssymb}&#10;\begin{document}&#10;&#10;&#10;$$ P_{ann} \lessapprox 3.2 \times 10^{-28} cm^3 s^{-1} GeV^{-1} $$&#10;&#10;\end{document}" title="IguanaTex Bitmap Display">
            <a:extLst>
              <a:ext uri="{FF2B5EF4-FFF2-40B4-BE49-F238E27FC236}">
                <a16:creationId xmlns:a16="http://schemas.microsoft.com/office/drawing/2014/main" id="{281160DB-4BB4-2C23-FEC5-0DBFF5B5A2D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17846" y="2758676"/>
            <a:ext cx="3885982" cy="3651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E4ACBD1-8F4F-1A2E-4AED-C0711501847C}"/>
              </a:ext>
            </a:extLst>
          </p:cNvPr>
          <p:cNvSpPr txBox="1"/>
          <p:nvPr/>
        </p:nvSpPr>
        <p:spPr>
          <a:xfrm>
            <a:off x="4903098" y="2678375"/>
            <a:ext cx="156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(Planck 2018)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9F93B7-747A-E9DA-F9BC-1E23D8A89358}"/>
              </a:ext>
            </a:extLst>
          </p:cNvPr>
          <p:cNvSpPr/>
          <p:nvPr/>
        </p:nvSpPr>
        <p:spPr>
          <a:xfrm>
            <a:off x="7544188" y="624854"/>
            <a:ext cx="32219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>
                <a:solidFill>
                  <a:srgbClr val="00B05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p-wave: arXiv:1308.2578</a:t>
            </a:r>
          </a:p>
          <a:p>
            <a:r>
              <a:rPr lang="en-CA" dirty="0">
                <a:solidFill>
                  <a:srgbClr val="7030A0"/>
                </a:solidFill>
                <a:effectLst/>
                <a:latin typeface="Helvetica Neue Light" panose="02000403000000020004" pitchFamily="2" charset="0"/>
                <a:ea typeface="Helvetica Neue Light" panose="02000403000000020004" pitchFamily="2" charset="0"/>
              </a:rPr>
              <a:t>s-wave</a:t>
            </a:r>
            <a:r>
              <a:rPr lang="en-CA" dirty="0">
                <a:solidFill>
                  <a:srgbClr val="7030A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: arXiv:1506.03811</a:t>
            </a:r>
          </a:p>
          <a:p>
            <a:endParaRPr lang="en-CA" dirty="0">
              <a:effectLst/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18" name="Picture 17" descr="Chart, line chart&#10;&#10;Description automatically generated">
            <a:extLst>
              <a:ext uri="{FF2B5EF4-FFF2-40B4-BE49-F238E27FC236}">
                <a16:creationId xmlns:a16="http://schemas.microsoft.com/office/drawing/2014/main" id="{B5E5F544-005A-D9D1-279C-DF471C28F8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82691" y="2043981"/>
            <a:ext cx="4775125" cy="3296303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684A6F35-76D9-61B3-6BEF-E3C31A946D81}"/>
              </a:ext>
            </a:extLst>
          </p:cNvPr>
          <p:cNvSpPr/>
          <p:nvPr/>
        </p:nvSpPr>
        <p:spPr>
          <a:xfrm>
            <a:off x="8549504" y="5290112"/>
            <a:ext cx="1871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808080"/>
                </a:solidFill>
                <a:latin typeface="Times" pitchFamily="2" charset="0"/>
              </a:rPr>
              <a:t>arXiv:1801.05447</a:t>
            </a:r>
            <a:endParaRPr lang="en-CA" dirty="0">
              <a:solidFill>
                <a:srgbClr val="808080"/>
              </a:solidFill>
              <a:effectLst/>
              <a:latin typeface="Times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B945C10-20B8-F6FF-F13F-23B3A37EB9D2}"/>
                  </a:ext>
                </a:extLst>
              </p:cNvPr>
              <p:cNvSpPr txBox="1"/>
              <p:nvPr/>
            </p:nvSpPr>
            <p:spPr>
              <a:xfrm>
                <a:off x="358116" y="3633639"/>
                <a:ext cx="6150007" cy="2831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CMB anisotropies measurements by Planck constrain the annihilation parameter,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𝑃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𝑎𝑛𝑛</m:t>
                        </m:r>
                      </m:sub>
                    </m:sSub>
                  </m:oMath>
                </a14:m>
                <a:endParaRPr lang="en-US" sz="20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Limits are placed on DM annihilation under the assumption that the power deposited is directly proportional to that injected at the same redshift/energy.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with efficiency </a:t>
                </a:r>
                <a14:m>
                  <m:oMath xmlns:m="http://schemas.openxmlformats.org/officeDocument/2006/math">
                    <m:r>
                      <a:rPr lang="en-CA" sz="20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𝑓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(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𝑧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)</m:t>
                    </m:r>
                  </m:oMath>
                </a14:m>
                <a:endParaRPr lang="en-US" sz="20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B945C10-20B8-F6FF-F13F-23B3A37EB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116" y="3633639"/>
                <a:ext cx="6150007" cy="2831544"/>
              </a:xfrm>
              <a:prstGeom prst="rect">
                <a:avLst/>
              </a:prstGeom>
              <a:blipFill>
                <a:blip r:embed="rId8"/>
                <a:stretch>
                  <a:fillRect l="-825" t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2694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C1B4B-ED3C-7CDD-7F21-818E528A6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07" y="136525"/>
            <a:ext cx="10515600" cy="1325563"/>
          </a:xfrm>
        </p:spPr>
        <p:txBody>
          <a:bodyPr/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Electron Beam Dumps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5F6B4-51C0-A8FF-6BB5-49102F012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29548" y="3065313"/>
            <a:ext cx="5537857" cy="259427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NA64</a:t>
            </a:r>
          </a:p>
          <a:p>
            <a:pPr marL="0" indent="0" algn="ctr">
              <a:buNone/>
            </a:pP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arXiv:1710.00971</a:t>
            </a:r>
          </a:p>
          <a:p>
            <a:pPr marL="0" indent="0" algn="ctr">
              <a:buNone/>
            </a:pPr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100 GeV electron beam incident on a lead target</a:t>
            </a:r>
          </a:p>
          <a:p>
            <a:r>
              <a:rPr lang="en-US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Event: single electron produced and missing energy</a:t>
            </a:r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56DBF0-EBA2-3293-9AD0-601D56EA6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D40039-8A54-2AF1-238F-04B4C64DE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17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7491453-ED8D-0248-B843-0B154E830D2B}"/>
              </a:ext>
            </a:extLst>
          </p:cNvPr>
          <p:cNvSpPr txBox="1">
            <a:spLocks/>
          </p:cNvSpPr>
          <p:nvPr/>
        </p:nvSpPr>
        <p:spPr>
          <a:xfrm>
            <a:off x="6329549" y="232831"/>
            <a:ext cx="5537858" cy="3296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E137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arXiv:1406.2698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Dark matter produced from electron-target collisions</a:t>
            </a:r>
          </a:p>
          <a:p>
            <a:r>
              <a:rPr lang="en-US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20 GeV beam incident on a set of aluminum plates interlaced with cooling water.</a:t>
            </a:r>
          </a:p>
          <a:p>
            <a:r>
              <a:rPr lang="en-US" sz="1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Downstream detector</a:t>
            </a:r>
          </a:p>
          <a:p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en-US" dirty="0"/>
          </a:p>
        </p:txBody>
      </p:sp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98CF73D8-5CCC-4B25-E93B-F4877D115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4849"/>
            <a:ext cx="5321300" cy="398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889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1E44D-C27B-C1E1-2B22-1E06236BB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593" y="584251"/>
            <a:ext cx="8051469" cy="137618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Proton Beam Dumps </a:t>
            </a:r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arXiv:1107.4580</a:t>
            </a:r>
            <a:b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b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E380A-039C-CC4E-A5C5-B97A5161C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Taylor R. Gray | </a:t>
            </a:r>
            <a:r>
              <a:rPr lang="en-US" dirty="0" err="1"/>
              <a:t>Fysikdagarna</a:t>
            </a:r>
            <a:r>
              <a:rPr lang="en-US" dirty="0"/>
              <a:t>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CEF633-E593-CAF9-8E3A-6A99E1DF1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8739DE09-F0E8-52D3-3670-3EC1C35B5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4054" y="3220941"/>
            <a:ext cx="5953353" cy="30096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DE37AE9F-7376-6DEF-E677-8C56C59CFC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7733" y="3429000"/>
                <a:ext cx="5537858" cy="209002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LSND</a:t>
                </a:r>
                <a:br>
                  <a:rPr lang="en-US" sz="1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</a:br>
                <a:r>
                  <a:rPr lang="en-US" sz="1600" dirty="0" err="1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arXiv:hep-ex</a:t>
                </a:r>
                <a:r>
                  <a:rPr lang="en-US" sz="1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/0101039</a:t>
                </a:r>
              </a:p>
              <a:p>
                <a:r>
                  <a:rPr lang="en-US" sz="1600" dirty="0" err="1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pions</a:t>
                </a:r>
                <a:r>
                  <a:rPr lang="en-US" sz="1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produced by impacting an 800 MeV proton beam onto a water or metal target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CA" sz="1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𝜋</m:t>
                        </m:r>
                      </m:e>
                      <m:sup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0</m:t>
                        </m:r>
                      </m:sup>
                    </m:sSup>
                    <m:r>
                      <a:rPr lang="en-CA" sz="1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sSup>
                      <m:sSupPr>
                        <m:ctrlPr>
                          <a:rPr lang="en-CA" sz="1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𝐴</m:t>
                        </m:r>
                      </m:e>
                      <m:sup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p>
                    </m:sSup>
                    <m:r>
                      <a:rPr lang="en-CA" sz="1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𝛾</m:t>
                    </m:r>
                    <m:r>
                      <a:rPr lang="en-CA" sz="1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,</m:t>
                    </m:r>
                    <m:sSup>
                      <m:sSupPr>
                        <m:ctrlPr>
                          <a:rPr lang="en-CA" sz="1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𝐴</m:t>
                        </m:r>
                      </m:e>
                      <m:sup>
                        <m:r>
                          <a:rPr lang="en-CA" sz="1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p>
                    </m:sSup>
                    <m:r>
                      <a:rPr lang="en-CA" sz="1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r>
                      <a:rPr lang="en-CA" sz="1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𝑋𝑋</m:t>
                    </m:r>
                  </m:oMath>
                </a14:m>
                <a:endParaRPr lang="en-US" sz="16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DE37AE9F-7376-6DEF-E677-8C56C59CFC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33" y="3429000"/>
                <a:ext cx="5537858" cy="2090029"/>
              </a:xfrm>
              <a:prstGeom prst="rect">
                <a:avLst/>
              </a:prstGeom>
              <a:blipFill>
                <a:blip r:embed="rId3"/>
                <a:stretch>
                  <a:fillRect l="-459" t="-6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FF64733-D0D4-C632-DC0E-FBF2099116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99367" y="584251"/>
                <a:ext cx="4568040" cy="219974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Mini-Boone</a:t>
                </a:r>
                <a:br>
                  <a:rPr lang="en-US" sz="17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</a:br>
                <a:r>
                  <a:rPr lang="en-US" sz="17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arXiv:1807.06137</a:t>
                </a:r>
              </a:p>
              <a:p>
                <a:pPr algn="ctr"/>
                <a:r>
                  <a:rPr lang="en-US" sz="1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Designed to study short-baseline neutrino oscillations</a:t>
                </a:r>
              </a:p>
              <a:p>
                <a:pPr algn="ctr"/>
                <a:r>
                  <a:rPr lang="en-US" sz="1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8 GeV proton beam incident on a steel target</a:t>
                </a:r>
              </a:p>
              <a:p>
                <a:r>
                  <a:rPr lang="en-US" sz="1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Peak ~ 800 MeV (</a:t>
                </a:r>
                <a14:m>
                  <m:oMath xmlns:m="http://schemas.openxmlformats.org/officeDocument/2006/math">
                    <m:r>
                      <a:rPr lang="en-CA" sz="1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𝜌</m:t>
                    </m:r>
                  </m:oMath>
                </a14:m>
                <a:r>
                  <a:rPr lang="en-US" dirty="0"/>
                  <a:t> </a:t>
                </a:r>
                <a:r>
                  <a:rPr lang="en-US" sz="1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mass)</a:t>
                </a: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1FF64733-D0D4-C632-DC0E-FBF209911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9367" y="584251"/>
                <a:ext cx="4568040" cy="2199749"/>
              </a:xfrm>
              <a:prstGeom prst="rect">
                <a:avLst/>
              </a:prstGeom>
              <a:blipFill>
                <a:blip r:embed="rId4"/>
                <a:stretch>
                  <a:fillRect l="-554" t="-57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CD45AF3-AD9C-E8F4-06DD-40CEC701492D}"/>
              </a:ext>
            </a:extLst>
          </p:cNvPr>
          <p:cNvSpPr txBox="1"/>
          <p:nvPr/>
        </p:nvSpPr>
        <p:spPr>
          <a:xfrm>
            <a:off x="554181" y="1378282"/>
            <a:ext cx="57030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DM scatterings mimic neutrino scatterings!</a:t>
            </a:r>
          </a:p>
          <a:p>
            <a:pPr lvl="1"/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(Neutral current-like elastic scatterings)</a:t>
            </a:r>
          </a:p>
        </p:txBody>
      </p:sp>
    </p:spTree>
    <p:extLst>
      <p:ext uri="{BB962C8B-B14F-4D97-AF65-F5344CB8AC3E}">
        <p14:creationId xmlns:p14="http://schemas.microsoft.com/office/powerpoint/2010/main" val="15281058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3466E-C0E6-FAAA-B6C0-402A6A181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BaBar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US" sz="2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arXiv:1702.03327</a:t>
            </a:r>
            <a:br>
              <a:rPr lang="en-US" dirty="0">
                <a:solidFill>
                  <a:srgbClr val="FF7C7C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B91611C-EFC2-A423-6D8C-220CC84E8E6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Search for single photon events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 </m:t>
                    </m:r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collision data</a:t>
                </a:r>
              </a:p>
              <a:p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BABAR detector at PEP-II B-factory</a:t>
                </a:r>
              </a:p>
              <a:p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Large missing energy/momentum</a:t>
                </a:r>
              </a:p>
              <a:p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Exclusions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𝑚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𝐴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≤8</m:t>
                    </m:r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GeV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−</m:t>
                        </m:r>
                      </m:sup>
                    </m:sSup>
                    <m:r>
                      <a:rPr lang="en-CA" i="1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r>
                      <a:rPr lang="en-CA" i="1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𝛾</m:t>
                    </m:r>
                    <m:sSup>
                      <m:sSupPr>
                        <m:ctrlP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𝐴</m:t>
                        </m:r>
                      </m:e>
                      <m:sup>
                        <m: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p>
                    </m:sSup>
                    <m:r>
                      <a:rPr lang="en-CA" i="1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, </m:t>
                    </m:r>
                    <m:sSup>
                      <m:sSupPr>
                        <m:ctrlP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𝐴</m:t>
                        </m:r>
                      </m:e>
                      <m:sup>
                        <m:r>
                          <a:rPr lang="en-CA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p>
                    </m:sSup>
                    <m:r>
                      <a:rPr lang="en-CA" i="1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r>
                      <a:rPr lang="en-CA" i="1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𝑋𝑋</m:t>
                    </m:r>
                  </m:oMath>
                </a14:m>
                <a:endParaRPr lang="en-US" dirty="0">
                  <a:solidFill>
                    <a:srgbClr val="FF7C7C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0" indent="0">
                  <a:buNone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B91611C-EFC2-A423-6D8C-220CC84E8E6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6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06B1C0-17F3-68A8-0A10-E3753A9805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C73C7A-40E2-AD9C-52EA-72CF3FE51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19</a:t>
            </a:fld>
            <a:endParaRPr lang="en-US"/>
          </a:p>
        </p:txBody>
      </p:sp>
      <p:pic>
        <p:nvPicPr>
          <p:cNvPr id="1026" name="Picture 2" descr="BaBar logo">
            <a:extLst>
              <a:ext uri="{FF2B5EF4-FFF2-40B4-BE49-F238E27FC236}">
                <a16:creationId xmlns:a16="http://schemas.microsoft.com/office/drawing/2014/main" id="{3FF16BF8-0BBB-EB74-7B2F-83D9716CB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2217" y="136525"/>
            <a:ext cx="3481917" cy="128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846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 shot of a social media post&#10;&#10;Description automatically generated">
            <a:extLst>
              <a:ext uri="{FF2B5EF4-FFF2-40B4-BE49-F238E27FC236}">
                <a16:creationId xmlns:a16="http://schemas.microsoft.com/office/drawing/2014/main" id="{03020A04-01AF-6E8C-DE5F-AC13EA0810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98"/>
          <a:stretch/>
        </p:blipFill>
        <p:spPr>
          <a:xfrm>
            <a:off x="1703467" y="35676"/>
            <a:ext cx="8785066" cy="6320674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88FB164-EEB3-321A-3BE2-E62795317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D5097B-E76F-AB1F-F824-96135868B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B7C595-1B22-FB78-61C2-25D8A7310E85}"/>
              </a:ext>
            </a:extLst>
          </p:cNvPr>
          <p:cNvSpPr txBox="1"/>
          <p:nvPr/>
        </p:nvSpPr>
        <p:spPr>
          <a:xfrm>
            <a:off x="8336477" y="6352143"/>
            <a:ext cx="1323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F. Queiroz</a:t>
            </a:r>
          </a:p>
        </p:txBody>
      </p:sp>
    </p:spTree>
    <p:extLst>
      <p:ext uri="{BB962C8B-B14F-4D97-AF65-F5344CB8AC3E}">
        <p14:creationId xmlns:p14="http://schemas.microsoft.com/office/powerpoint/2010/main" val="2839444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5F05F-559D-8148-AA58-0A15BCFDA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743"/>
            <a:ext cx="10515600" cy="1325563"/>
          </a:xfrm>
        </p:spPr>
        <p:txBody>
          <a:bodyPr/>
          <a:lstStyle/>
          <a:p>
            <a:pPr algn="ctr"/>
            <a:r>
              <a:rPr lang="en-US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Calculating Dark Matter Abundance: </a:t>
            </a:r>
            <a:br>
              <a:rPr lang="en-US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</a:br>
            <a:r>
              <a:rPr lang="en-US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The Boltzmann Equation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63ECC6-6F83-424B-A521-45BA01459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95681F-4059-3E45-AC7A-A03ABC099E6C}"/>
                  </a:ext>
                </a:extLst>
              </p:cNvPr>
              <p:cNvSpPr txBox="1"/>
              <p:nvPr/>
            </p:nvSpPr>
            <p:spPr>
              <a:xfrm>
                <a:off x="4595333" y="1490586"/>
                <a:ext cx="3001334" cy="615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CA" sz="4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4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acc>
                      <m:r>
                        <a:rPr lang="en-CA" sz="4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CA" sz="4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CA" sz="4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𝐻𝑛</m:t>
                      </m:r>
                      <m:r>
                        <a:rPr lang="en-CA" sz="4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CA" sz="4000" b="0" i="1" smtClean="0">
                          <a:solidFill>
                            <a:srgbClr val="8A2B0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400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095681F-4059-3E45-AC7A-A03ABC099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333" y="1490586"/>
                <a:ext cx="3001334" cy="615553"/>
              </a:xfrm>
              <a:prstGeom prst="rect">
                <a:avLst/>
              </a:prstGeom>
              <a:blipFill>
                <a:blip r:embed="rId2"/>
                <a:stretch>
                  <a:fillRect l="-1688" r="-2954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8DC70C4-6B1A-9543-AE6B-9348D6FFD095}"/>
              </a:ext>
            </a:extLst>
          </p:cNvPr>
          <p:cNvSpPr txBox="1"/>
          <p:nvPr/>
        </p:nvSpPr>
        <p:spPr>
          <a:xfrm>
            <a:off x="1902918" y="1965899"/>
            <a:ext cx="3633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00206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Universe’s Expansion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D17F5B-6B63-2F44-B853-28DCFAAFDDB5}"/>
              </a:ext>
            </a:extLst>
          </p:cNvPr>
          <p:cNvSpPr txBox="1"/>
          <p:nvPr/>
        </p:nvSpPr>
        <p:spPr>
          <a:xfrm>
            <a:off x="7950215" y="1965899"/>
            <a:ext cx="3001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>
                <a:solidFill>
                  <a:srgbClr val="8A2B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Particle Physics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645C502-BDAC-474F-A66A-F1346DAE1F9E}"/>
              </a:ext>
            </a:extLst>
          </p:cNvPr>
          <p:cNvCxnSpPr>
            <a:cxnSpLocks/>
          </p:cNvCxnSpPr>
          <p:nvPr/>
        </p:nvCxnSpPr>
        <p:spPr>
          <a:xfrm flipV="1">
            <a:off x="5257800" y="2040856"/>
            <a:ext cx="612648" cy="260521"/>
          </a:xfrm>
          <a:prstGeom prst="straightConnector1">
            <a:avLst/>
          </a:prstGeom>
          <a:ln w="444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1E13C4-2B3A-694D-941C-E56F220DA497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7596667" y="1965899"/>
            <a:ext cx="353548" cy="261610"/>
          </a:xfrm>
          <a:prstGeom prst="straightConnector1">
            <a:avLst/>
          </a:prstGeom>
          <a:ln w="44450">
            <a:solidFill>
              <a:srgbClr val="8A2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2D51BA0-FC9F-8442-AD07-463A5739183F}"/>
                  </a:ext>
                </a:extLst>
              </p:cNvPr>
              <p:cNvSpPr txBox="1"/>
              <p:nvPr/>
            </p:nvSpPr>
            <p:spPr>
              <a:xfrm>
                <a:off x="612648" y="2800689"/>
                <a:ext cx="10515600" cy="3623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n</m:t>
                    </m:r>
                  </m:oMath>
                </a14:m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number density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8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𝐻</m:t>
                    </m:r>
                  </m:oMath>
                </a14:m>
                <a:r>
                  <a:rPr lang="en-US" sz="2800" dirty="0">
                    <a:solidFill>
                      <a:srgbClr val="00206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Hubble Rate (Universe’s Expansion)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800" b="0" i="1" smtClean="0">
                        <a:solidFill>
                          <a:srgbClr val="8A2B00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𝑅</m:t>
                    </m:r>
                  </m:oMath>
                </a14:m>
                <a:r>
                  <a:rPr lang="en-US" sz="2800" dirty="0">
                    <a:solidFill>
                      <a:srgbClr val="8A2B0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Interaction Rate Density (# interactions per time and volume)</a:t>
                </a:r>
              </a:p>
              <a:p>
                <a:pPr marL="914400" lvl="1" indent="-457200">
                  <a:buFont typeface="Wingdings" pitchFamily="2" charset="2"/>
                  <a:buChar char="§"/>
                </a:pPr>
                <a:r>
                  <a:rPr lang="en-US" sz="2800" dirty="0">
                    <a:solidFill>
                      <a:srgbClr val="8A2B0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Includes all annihilations and productions</a:t>
                </a:r>
              </a:p>
              <a:p>
                <a:pPr marL="457200" indent="-457200">
                  <a:buFont typeface="Wingdings" pitchFamily="2" charset="2"/>
                  <a:buChar char="§"/>
                </a:pPr>
                <a:endParaRPr lang="en-US" sz="28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457200" indent="-457200">
                  <a:buFont typeface="Wingdings" pitchFamily="2" charset="2"/>
                  <a:buChar char="§"/>
                </a:pPr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More convenient to define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Y</m:t>
                    </m:r>
                  </m:oMath>
                </a14:m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x</m:t>
                    </m:r>
                  </m:oMath>
                </a14:m>
                <a:endParaRPr lang="en-US" sz="28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914400" lvl="1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CA" sz="2800" b="0" i="0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CA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den>
                    </m:f>
                  </m:oMath>
                </a14:m>
                <a:r>
                  <a:rPr lang="en-US" sz="2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800" b="0" i="0" smtClean="0">
                        <a:latin typeface="Cambria Math" panose="02040503050406030204" pitchFamily="18" charset="0"/>
                      </a:rPr>
                      <m:t>x</m:t>
                    </m:r>
                    <m:r>
                      <a:rPr lang="en-CA" sz="2800" b="0" i="0" smtClean="0">
                        <a:latin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CA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CA" sz="2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den>
                    </m:f>
                  </m:oMath>
                </a14:m>
                <a:endParaRPr lang="en-US" sz="28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914400" lvl="1" indent="-45720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400" i="1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𝑠</m:t>
                    </m:r>
                  </m:oMath>
                </a14:m>
                <a:r>
                  <a:rPr lang="en-US" sz="24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entropy density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2D51BA0-FC9F-8442-AD07-463A573918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800689"/>
                <a:ext cx="10515600" cy="3623492"/>
              </a:xfrm>
              <a:prstGeom prst="rect">
                <a:avLst/>
              </a:prstGeom>
              <a:blipFill>
                <a:blip r:embed="rId3"/>
                <a:stretch>
                  <a:fillRect l="-1087" t="-2098" b="-27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EFE036A1-0493-574E-B0BA-74F5CF3B4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7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FF065-807B-6346-AF4D-3562C931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97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Freeze-Out Calculation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46A44D-D5D3-114E-B4B4-E3B427A7C06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3256" y="1321593"/>
                <a:ext cx="10515600" cy="50109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For the process </a:t>
                </a:r>
                <a14:m>
                  <m:oMath xmlns:m="http://schemas.openxmlformats.org/officeDocument/2006/math">
                    <m:r>
                      <a:rPr lang="en-CA" sz="32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12</m:t>
                    </m:r>
                    <m:r>
                      <a:rPr lang="en-CA" sz="32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↔</m:t>
                    </m:r>
                    <m:r>
                      <m:rPr>
                        <m:sty m:val="p"/>
                      </m:rPr>
                      <a:rPr lang="en-CA" sz="3200" b="0" i="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χχ</m:t>
                    </m:r>
                  </m:oMath>
                </a14:m>
                <a:endParaRPr lang="en-US" sz="32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The Boltzmann equation: </a:t>
                </a:r>
              </a:p>
              <a:p>
                <a:pPr lvl="1">
                  <a:buFont typeface="Wingdings" pitchFamily="2" charset="2"/>
                  <a:buChar char="§"/>
                </a:pPr>
                <a:r>
                  <a:rPr lang="en-US" sz="18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𝑑𝑌</m:t>
                        </m:r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𝑑𝑥</m:t>
                        </m:r>
                      </m:den>
                    </m:f>
                    <m:r>
                      <a:rPr lang="en-CA" b="0" i="0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𝜆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(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𝑥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&lt;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𝜎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𝑣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&gt;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𝜒𝜒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→12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[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  <a:ea typeface="Helvetica Neue Light" panose="02000403000000020004" pitchFamily="2" charset="0"/>
                                  </a:rPr>
                                </m:ctrlPr>
                              </m:sSubSup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  <a:ea typeface="Helvetica Neue Light" panose="02000403000000020004" pitchFamily="2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  <a:ea typeface="Helvetica Neue Light" panose="02000403000000020004" pitchFamily="2" charset="0"/>
                                  </a:rPr>
                                  <m:t>𝜒</m:t>
                                </m:r>
                              </m:sub>
                              <m:sup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  <a:ea typeface="Helvetica Neue Light" panose="02000403000000020004" pitchFamily="2" charset="0"/>
                                  </a:rPr>
                                  <m:t>𝑒𝑞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−</m:t>
                    </m:r>
                    <m:sSup>
                      <m:sSup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𝑌</m:t>
                        </m:r>
                      </m:e>
                      <m:sup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2</m:t>
                        </m:r>
                      </m:sup>
                    </m:sSup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]</m:t>
                    </m:r>
                  </m:oMath>
                </a14:m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457200" lvl="1" indent="0">
                  <a:buNone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Calculate freeze-out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6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600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</m:oMath>
                </a14:m>
                <a:endParaRPr lang="en-CA" sz="2600" dirty="0">
                  <a:latin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After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𝑇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26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𝑌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</m:t>
                        </m:r>
                      </m:sub>
                    </m:sSub>
                    <m:r>
                      <a:rPr lang="en-CA" sz="2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≫</m:t>
                    </m:r>
                    <m:sSubSup>
                      <m:sSubSupPr>
                        <m:ctrlP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bSupPr>
                      <m:e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𝑌</m:t>
                        </m:r>
                      </m:e>
                      <m:sub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</m:t>
                        </m:r>
                      </m:sub>
                      <m:sup>
                        <m:r>
                          <a:rPr lang="en-CA" sz="2600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𝑒𝑞</m:t>
                        </m:r>
                      </m:sup>
                    </m:sSubSup>
                    <m:r>
                      <a:rPr lang="en-CA" sz="26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:</m:t>
                    </m:r>
                  </m:oMath>
                </a14:m>
                <a:endParaRPr lang="en-CA" sz="2600" b="0" i="1" dirty="0">
                  <a:latin typeface="Cambria Math" panose="02040503050406030204" pitchFamily="18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n-CA" sz="2200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 </m:t>
                    </m:r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  <m:sup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CA" b="0" i="0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Y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  <m:sup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CA" b="0" i="0" smtClean="0">
                        <a:latin typeface="Cambria Math" panose="02040503050406030204" pitchFamily="18" charset="0"/>
                      </a:rPr>
                      <m:t>+</m:t>
                    </m:r>
                    <m:nary>
                      <m:nary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sSub>
                          <m:sSub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f</m:t>
                            </m:r>
                          </m:sub>
                        </m:sSub>
                      </m:sup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en-CA" b="0" i="0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σv</m:t>
                        </m:r>
                        <m:sSub>
                          <m:sSubPr>
                            <m:ctrlPr>
                              <a:rPr lang="en-CA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0" smtClean="0">
                                <a:latin typeface="Cambria Math" panose="02040503050406030204" pitchFamily="18" charset="0"/>
                              </a:rPr>
                              <m:t>&gt;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CA" b="0" i="0" smtClean="0">
                                <a:latin typeface="Cambria Math" panose="02040503050406030204" pitchFamily="18" charset="0"/>
                              </a:rPr>
                              <m:t>χχ</m:t>
                            </m:r>
                            <m:r>
                              <a:rPr lang="en-CA" b="0" i="0" smtClean="0">
                                <a:latin typeface="Cambria Math" panose="02040503050406030204" pitchFamily="18" charset="0"/>
                              </a:rPr>
                              <m:t>→12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CA" b="0" i="0" smtClean="0">
                            <a:latin typeface="Cambria Math" panose="02040503050406030204" pitchFamily="18" charset="0"/>
                          </a:rPr>
                          <m:t>dT</m:t>
                        </m:r>
                      </m:e>
                    </m:nary>
                  </m:oMath>
                </a14:m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lvl="1"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A46A44D-D5D3-114E-B4B4-E3B427A7C06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256" y="1321593"/>
                <a:ext cx="10515600" cy="5010912"/>
              </a:xfrm>
              <a:blipFill>
                <a:blip r:embed="rId2"/>
                <a:stretch>
                  <a:fillRect l="-1206" t="-2273" b="-12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BAB88F-DC5C-B741-97C1-B9735261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E6CBF-42A5-A144-A19A-2930031A1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21</a:t>
            </a:fld>
            <a:endParaRPr lang="en-US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C0AE911-2239-7C4C-BB08-2BDCC0DF1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5080" y="1214065"/>
            <a:ext cx="5923664" cy="442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0872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0BE74-4AB0-234C-B79D-B80A3A255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Dark Matter Evidence and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6364D-E4F0-074E-B581-82C07059D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306" y="1187532"/>
            <a:ext cx="5574475" cy="5168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870487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Evidence:</a:t>
            </a:r>
          </a:p>
          <a:p>
            <a:pPr marL="0" indent="0" algn="ctr">
              <a:buNone/>
            </a:pPr>
            <a:endParaRPr lang="en-US" sz="32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Galaxy clusters</a:t>
            </a:r>
          </a:p>
          <a:p>
            <a:pPr>
              <a:buFont typeface="Wingdings" pitchFamily="2" charset="2"/>
              <a:buChar char="§"/>
            </a:pP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Rotation curves of galaxies</a:t>
            </a:r>
          </a:p>
          <a:p>
            <a:pPr>
              <a:buFont typeface="Wingdings" pitchFamily="2" charset="2"/>
              <a:buChar char="§"/>
            </a:pP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Large scale structure</a:t>
            </a:r>
          </a:p>
          <a:p>
            <a:pPr>
              <a:buFont typeface="Wingdings" pitchFamily="2" charset="2"/>
              <a:buChar char="§"/>
            </a:pP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Cosmic Microwave Background (CMB)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EDA7B5-1122-D249-8C3B-F8154AF8C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C6A355-42D1-C546-8844-67AF6545D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86766-B260-A04F-91AF-B190EB2292C2}" type="slidenum">
              <a:rPr lang="en-US" smtClean="0"/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29C063D-2601-EB41-A423-8A93C34CC11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56219" y="1187531"/>
                <a:ext cx="5574475" cy="516881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3200" dirty="0">
                    <a:solidFill>
                      <a:srgbClr val="0B17A6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Overview: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32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Abundance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>
                        <a:latin typeface="Cambria Math" panose="02040503050406030204" pitchFamily="18" charset="0"/>
                      </a:rPr>
                      <m:t>Ω</m:t>
                    </m:r>
                    <m:sSup>
                      <m:sSup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CA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CA">
                        <a:latin typeface="Cambria Math" panose="02040503050406030204" pitchFamily="18" charset="0"/>
                      </a:rPr>
                      <m:t>≈0.12</m:t>
                    </m:r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(Planck)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Interacts gravitationally with ordinary matter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>
                  <a:buFont typeface="Wingdings" pitchFamily="2" charset="2"/>
                  <a:buChar char="§"/>
                </a:pPr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If it interacts non-gravitationally with ordinary matter it does very weakly</a:t>
                </a:r>
              </a:p>
              <a:p>
                <a:pPr>
                  <a:buFont typeface="Wingdings" pitchFamily="2" charset="2"/>
                  <a:buChar char="§"/>
                </a:pPr>
                <a:endParaRPr lang="en-US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29C063D-2601-EB41-A423-8A93C34CC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6219" y="1187531"/>
                <a:ext cx="5574475" cy="5168817"/>
              </a:xfrm>
              <a:prstGeom prst="rect">
                <a:avLst/>
              </a:prstGeom>
              <a:blipFill>
                <a:blip r:embed="rId2"/>
                <a:stretch>
                  <a:fillRect l="-2500" t="-2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54A25CC9-716C-D24B-A96D-D0F397816E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3456" y="885451"/>
            <a:ext cx="2651128" cy="1325564"/>
          </a:xfrm>
          <a:prstGeom prst="rect">
            <a:avLst/>
          </a:prstGeom>
        </p:spPr>
      </p:pic>
      <p:pic>
        <p:nvPicPr>
          <p:cNvPr id="11" name="Picture 10" descr="A star in the middle of the night&#10;&#10;Description automatically generated">
            <a:extLst>
              <a:ext uri="{FF2B5EF4-FFF2-40B4-BE49-F238E27FC236}">
                <a16:creationId xmlns:a16="http://schemas.microsoft.com/office/drawing/2014/main" id="{D34FEFE6-C6F4-6E40-AEAF-E5352435E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1791" y="1328540"/>
            <a:ext cx="3137690" cy="176495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F9CD7AC-D593-7046-8935-99A5801F414A}"/>
              </a:ext>
            </a:extLst>
          </p:cNvPr>
          <p:cNvSpPr/>
          <p:nvPr/>
        </p:nvSpPr>
        <p:spPr>
          <a:xfrm>
            <a:off x="3051791" y="2924213"/>
            <a:ext cx="2568019" cy="1692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500" i="1" dirty="0">
                <a:solidFill>
                  <a:schemeClr val="bg1"/>
                </a:solidFill>
                <a:latin typeface="Helvetica Neue" panose="02000503000000020004" pitchFamily="2" charset="0"/>
              </a:rPr>
              <a:t>NASA, ESA, J. Mack (</a:t>
            </a:r>
            <a:r>
              <a:rPr lang="en-CA" sz="500" i="1" dirty="0" err="1">
                <a:solidFill>
                  <a:schemeClr val="bg1"/>
                </a:solidFill>
                <a:latin typeface="Helvetica Neue" panose="02000503000000020004" pitchFamily="2" charset="0"/>
              </a:rPr>
              <a:t>STScI</a:t>
            </a:r>
            <a:r>
              <a:rPr lang="en-CA" sz="500" i="1" dirty="0">
                <a:solidFill>
                  <a:schemeClr val="bg1"/>
                </a:solidFill>
                <a:latin typeface="Helvetica Neue" panose="02000503000000020004" pitchFamily="2" charset="0"/>
              </a:rPr>
              <a:t>) and J. Madrid (Australian Telescope National Facility)</a:t>
            </a:r>
            <a:endParaRPr lang="en-US" sz="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57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BF5FC-79C7-FB62-0718-2446DA8C4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64" y="338328"/>
            <a:ext cx="3505495" cy="1622321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Sub-GeV Dark Matter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AC5A91-628F-363A-42E1-031171BE2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23688" y="6356350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srgbClr val="303030"/>
                </a:solidFill>
              </a:rPr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3484C-FAD6-1D8B-4231-BA1567565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D8C19D-C960-4B48-91AA-3D12B20C290B}" type="slidenum">
              <a:rPr lang="en-US">
                <a:solidFill>
                  <a:srgbClr val="303030"/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 dirty="0">
              <a:solidFill>
                <a:srgbClr val="303030"/>
              </a:solidFill>
            </a:endParaRPr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49F98E83-E90E-5FE5-6973-7ABDD4779C1B}"/>
              </a:ext>
            </a:extLst>
          </p:cNvPr>
          <p:cNvSpPr/>
          <p:nvPr/>
        </p:nvSpPr>
        <p:spPr>
          <a:xfrm rot="9097648">
            <a:off x="6499886" y="1148682"/>
            <a:ext cx="1699338" cy="1724645"/>
          </a:xfrm>
          <a:prstGeom prst="parallelogram">
            <a:avLst>
              <a:gd name="adj" fmla="val 53723"/>
            </a:avLst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9766330-9C6F-047C-8D65-FDE8B1916B64}"/>
              </a:ext>
            </a:extLst>
          </p:cNvPr>
          <p:cNvCxnSpPr>
            <a:cxnSpLocks/>
          </p:cNvCxnSpPr>
          <p:nvPr/>
        </p:nvCxnSpPr>
        <p:spPr>
          <a:xfrm flipV="1">
            <a:off x="7420325" y="2070198"/>
            <a:ext cx="781449" cy="102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3F4678F-09F2-0DD1-50AA-D4ADF157BFFF}"/>
              </a:ext>
            </a:extLst>
          </p:cNvPr>
          <p:cNvCxnSpPr>
            <a:cxnSpLocks/>
          </p:cNvCxnSpPr>
          <p:nvPr/>
        </p:nvCxnSpPr>
        <p:spPr>
          <a:xfrm>
            <a:off x="6096000" y="2080258"/>
            <a:ext cx="77189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FBF7FFF-1239-1677-2755-43458628C9DC}"/>
                  </a:ext>
                </a:extLst>
              </p:cNvPr>
              <p:cNvSpPr txBox="1"/>
              <p:nvPr/>
            </p:nvSpPr>
            <p:spPr>
              <a:xfrm>
                <a:off x="5212542" y="1882746"/>
                <a:ext cx="830108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sz="24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beam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FBF7FFF-1239-1677-2755-43458628C9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2542" y="1882746"/>
                <a:ext cx="830108" cy="738664"/>
              </a:xfrm>
              <a:prstGeom prst="rect">
                <a:avLst/>
              </a:prstGeom>
              <a:blipFill>
                <a:blip r:embed="rId2"/>
                <a:stretch>
                  <a:fillRect l="-22727" r="-12121" b="-2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 descr="A picture containing hanger&#10;&#10;Description automatically generated">
            <a:extLst>
              <a:ext uri="{FF2B5EF4-FFF2-40B4-BE49-F238E27FC236}">
                <a16:creationId xmlns:a16="http://schemas.microsoft.com/office/drawing/2014/main" id="{DAAD610E-7980-C83C-C5D2-771D801509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3507"/>
          <a:stretch/>
        </p:blipFill>
        <p:spPr>
          <a:xfrm>
            <a:off x="6096967" y="4006949"/>
            <a:ext cx="2742246" cy="19196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9F7A2F4-5500-E284-8961-B58135371210}"/>
                  </a:ext>
                </a:extLst>
              </p:cNvPr>
              <p:cNvSpPr txBox="1"/>
              <p:nvPr/>
            </p:nvSpPr>
            <p:spPr>
              <a:xfrm>
                <a:off x="8364709" y="1882745"/>
                <a:ext cx="34464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9F7A2F4-5500-E284-8961-B58135371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4709" y="1882745"/>
                <a:ext cx="344646" cy="369332"/>
              </a:xfrm>
              <a:prstGeom prst="rect">
                <a:avLst/>
              </a:prstGeom>
              <a:blipFill>
                <a:blip r:embed="rId4"/>
                <a:stretch>
                  <a:fillRect l="-21429" r="-25000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TextBox 37">
            <a:extLst>
              <a:ext uri="{FF2B5EF4-FFF2-40B4-BE49-F238E27FC236}">
                <a16:creationId xmlns:a16="http://schemas.microsoft.com/office/drawing/2014/main" id="{4A95A45C-7E13-48FE-6E72-49550BADA855}"/>
              </a:ext>
            </a:extLst>
          </p:cNvPr>
          <p:cNvSpPr txBox="1"/>
          <p:nvPr/>
        </p:nvSpPr>
        <p:spPr>
          <a:xfrm rot="19958892">
            <a:off x="6500659" y="758517"/>
            <a:ext cx="1337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Fixed Target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B5B181F-4F14-A0D6-69BC-0668EDA3197A}"/>
              </a:ext>
            </a:extLst>
          </p:cNvPr>
          <p:cNvCxnSpPr>
            <a:cxnSpLocks/>
          </p:cNvCxnSpPr>
          <p:nvPr/>
        </p:nvCxnSpPr>
        <p:spPr>
          <a:xfrm flipV="1">
            <a:off x="8839213" y="2075319"/>
            <a:ext cx="455851" cy="102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58E19A5-022D-1134-FDAB-CA71551F6295}"/>
                  </a:ext>
                </a:extLst>
              </p:cNvPr>
              <p:cNvSpPr txBox="1"/>
              <p:nvPr/>
            </p:nvSpPr>
            <p:spPr>
              <a:xfrm>
                <a:off x="9440956" y="1826338"/>
                <a:ext cx="43101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𝜒𝜒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58E19A5-022D-1134-FDAB-CA71551F6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0956" y="1826338"/>
                <a:ext cx="431015" cy="369332"/>
              </a:xfrm>
              <a:prstGeom prst="rect">
                <a:avLst/>
              </a:prstGeom>
              <a:blipFill>
                <a:blip r:embed="rId5"/>
                <a:stretch>
                  <a:fillRect l="-17143" r="-14286" b="-2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53BEFD6-DA1C-3A9F-5624-D72FF4116757}"/>
              </a:ext>
            </a:extLst>
          </p:cNvPr>
          <p:cNvCxnSpPr>
            <a:cxnSpLocks/>
          </p:cNvCxnSpPr>
          <p:nvPr/>
        </p:nvCxnSpPr>
        <p:spPr>
          <a:xfrm flipV="1">
            <a:off x="9993435" y="2074444"/>
            <a:ext cx="455851" cy="102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Cube 43">
            <a:extLst>
              <a:ext uri="{FF2B5EF4-FFF2-40B4-BE49-F238E27FC236}">
                <a16:creationId xmlns:a16="http://schemas.microsoft.com/office/drawing/2014/main" id="{D502BCFC-9361-ACE7-4913-49AFFAC0FDF3}"/>
              </a:ext>
            </a:extLst>
          </p:cNvPr>
          <p:cNvSpPr/>
          <p:nvPr/>
        </p:nvSpPr>
        <p:spPr>
          <a:xfrm>
            <a:off x="10689715" y="1686728"/>
            <a:ext cx="777642" cy="648551"/>
          </a:xfrm>
          <a:prstGeom prst="cub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D5B1459-715D-6391-E18F-C06C3EB17A62}"/>
              </a:ext>
            </a:extLst>
          </p:cNvPr>
          <p:cNvSpPr txBox="1"/>
          <p:nvPr/>
        </p:nvSpPr>
        <p:spPr>
          <a:xfrm>
            <a:off x="10612720" y="1348174"/>
            <a:ext cx="13371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Detector</a:t>
            </a:r>
          </a:p>
        </p:txBody>
      </p:sp>
      <p:sp>
        <p:nvSpPr>
          <p:cNvPr id="46" name="Content Placeholder 2">
            <a:extLst>
              <a:ext uri="{FF2B5EF4-FFF2-40B4-BE49-F238E27FC236}">
                <a16:creationId xmlns:a16="http://schemas.microsoft.com/office/drawing/2014/main" id="{E6B2A543-384C-4F9B-6D5E-7A63618823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87" y="1960649"/>
            <a:ext cx="4502579" cy="4760826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GeV-</a:t>
            </a:r>
            <a:r>
              <a:rPr lang="en-US" sz="2000" dirty="0" err="1">
                <a:latin typeface="Helvetica Neue Thin" panose="020B0403020202020204" pitchFamily="34" charset="0"/>
                <a:ea typeface="Helvetica Neue Thin" panose="020B0403020202020204" pitchFamily="34" charset="0"/>
              </a:rPr>
              <a:t>TeV</a:t>
            </a:r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 scale thermal DM already widely tested</a:t>
            </a:r>
          </a:p>
          <a:p>
            <a:endParaRPr lang="en-US" sz="2000" dirty="0"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  <a:p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Sub-GeV DM is largely </a:t>
            </a:r>
            <a:r>
              <a:rPr lang="en-US" sz="2000" b="1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experimentally unexplored</a:t>
            </a:r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..</a:t>
            </a:r>
          </a:p>
          <a:p>
            <a:pPr lvl="1"/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Out of reach of nuclear recoil direct detection </a:t>
            </a:r>
            <a:r>
              <a:rPr lang="en-US" sz="2000" dirty="0" err="1">
                <a:latin typeface="Helvetica Neue Thin" panose="020B0403020202020204" pitchFamily="34" charset="0"/>
                <a:ea typeface="Helvetica Neue Thin" panose="020B0403020202020204" pitchFamily="34" charset="0"/>
              </a:rPr>
              <a:t>exps</a:t>
            </a:r>
          </a:p>
          <a:p>
            <a:pPr marL="457200" lvl="1" indent="0">
              <a:buNone/>
            </a:pPr>
            <a:endParaRPr lang="en-US" sz="2000" dirty="0"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Future </a:t>
            </a:r>
            <a:r>
              <a:rPr lang="en-US" sz="2000" dirty="0" err="1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exps</a:t>
            </a:r>
            <a:r>
              <a:rPr lang="en-US" sz="2000" dirty="0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 such as </a:t>
            </a:r>
            <a:r>
              <a:rPr lang="en-US" sz="2000" b="1" dirty="0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LDMX</a:t>
            </a:r>
            <a:r>
              <a:rPr lang="en-US" sz="2000" dirty="0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 will be sensitive to it!</a:t>
            </a: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B88A3A30-BA68-8863-4112-4ABA6B239A9B}"/>
                  </a:ext>
                </a:extLst>
              </p14:cNvPr>
              <p14:cNvContentPartPr/>
              <p14:nvPr/>
            </p14:nvContentPartPr>
            <p14:xfrm>
              <a:off x="7392170" y="3081348"/>
              <a:ext cx="212400" cy="157428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B88A3A30-BA68-8863-4112-4ABA6B239A9B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83530" y="3072708"/>
                <a:ext cx="230040" cy="1591920"/>
              </a:xfrm>
              <a:prstGeom prst="rect">
                <a:avLst/>
              </a:prstGeom>
            </p:spPr>
          </p:pic>
        </mc:Fallback>
      </mc:AlternateContent>
      <p:pic>
        <p:nvPicPr>
          <p:cNvPr id="50" name="Picture 49" descr="A picture containing hanger&#10;&#10;Description automatically generated">
            <a:extLst>
              <a:ext uri="{FF2B5EF4-FFF2-40B4-BE49-F238E27FC236}">
                <a16:creationId xmlns:a16="http://schemas.microsoft.com/office/drawing/2014/main" id="{C6CE7E05-9CFF-A7C9-F892-11386DD09E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942"/>
          <a:stretch/>
        </p:blipFill>
        <p:spPr>
          <a:xfrm>
            <a:off x="8693712" y="4006949"/>
            <a:ext cx="2090085" cy="191963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1DD3C36D-BA1B-9910-7F59-30016161296A}"/>
                  </a:ext>
                </a:extLst>
              </p14:cNvPr>
              <p14:cNvContentPartPr/>
              <p14:nvPr/>
            </p14:nvContentPartPr>
            <p14:xfrm>
              <a:off x="9120890" y="2286468"/>
              <a:ext cx="535680" cy="233352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1DD3C36D-BA1B-9910-7F59-30016161296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111890" y="2277828"/>
                <a:ext cx="553320" cy="2351160"/>
              </a:xfrm>
              <a:prstGeom prst="rect">
                <a:avLst/>
              </a:prstGeom>
            </p:spPr>
          </p:pic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DC8F5A91-52AB-82AD-48C0-19D3DA2ED138}"/>
              </a:ext>
            </a:extLst>
          </p:cNvPr>
          <p:cNvSpPr txBox="1"/>
          <p:nvPr/>
        </p:nvSpPr>
        <p:spPr>
          <a:xfrm>
            <a:off x="1909742" y="5038765"/>
            <a:ext cx="3173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(LDMX was discussed this morning in Ruth </a:t>
            </a:r>
            <a:r>
              <a:rPr lang="en-CA" sz="16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Pöttgen’s</a:t>
            </a:r>
            <a:r>
              <a:rPr lang="en-CA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talk!)</a:t>
            </a:r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586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3" grpId="0"/>
      <p:bldP spid="37" grpId="0"/>
      <p:bldP spid="38" grpId="0"/>
      <p:bldP spid="42" grpId="0"/>
      <p:bldP spid="44" grpId="0" animBg="1"/>
      <p:bldP spid="45" grpId="0"/>
      <p:bldP spid="46" grpId="0" uiExpand="1" build="p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BF5FC-79C7-FB62-0718-2446DA8C4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64" y="338328"/>
            <a:ext cx="3505495" cy="1622321"/>
          </a:xfrm>
        </p:spPr>
        <p:txBody>
          <a:bodyPr>
            <a:norm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Sub-GeV Dark Matter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8B91C7-2E34-790B-A618-A288DDAFF0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01355" y="755593"/>
            <a:ext cx="6110137" cy="5040000"/>
          </a:xfrm>
          <a:prstGeom prst="rect">
            <a:avLst/>
          </a:prstGeom>
          <a:effectLst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AC5A91-628F-363A-42E1-031171BE2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23688" y="6356350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dirty="0">
                <a:solidFill>
                  <a:srgbClr val="303030"/>
                </a:solidFill>
              </a:rPr>
              <a:t>Taylor R. Gray | </a:t>
            </a:r>
            <a:r>
              <a:rPr lang="en-US" dirty="0" err="1">
                <a:solidFill>
                  <a:srgbClr val="303030"/>
                </a:solidFill>
              </a:rPr>
              <a:t>Fysikdagarna</a:t>
            </a:r>
            <a:r>
              <a:rPr lang="en-US" dirty="0">
                <a:solidFill>
                  <a:srgbClr val="303030"/>
                </a:solidFill>
              </a:rPr>
              <a:t>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43484C-FAD6-1D8B-4231-BA1567565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CD8C19D-C960-4B48-91AA-3D12B20C290B}" type="slidenum">
              <a:rPr lang="en-US">
                <a:solidFill>
                  <a:srgbClr val="303030"/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dirty="0">
              <a:solidFill>
                <a:srgbClr val="30303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B0A2359-A70E-1DCF-2E60-736CDB7BCA93}"/>
              </a:ext>
            </a:extLst>
          </p:cNvPr>
          <p:cNvSpPr txBox="1"/>
          <p:nvPr/>
        </p:nvSpPr>
        <p:spPr>
          <a:xfrm rot="19261516">
            <a:off x="8275319" y="3764524"/>
            <a:ext cx="670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LDMX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935D16-7623-DD18-0F88-0097276911EB}"/>
              </a:ext>
            </a:extLst>
          </p:cNvPr>
          <p:cNvSpPr txBox="1"/>
          <p:nvPr/>
        </p:nvSpPr>
        <p:spPr>
          <a:xfrm>
            <a:off x="7592568" y="5926238"/>
            <a:ext cx="1953407" cy="370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arXiv:1807.0170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EA836A-94F8-3E92-1F47-1A882D6EBB2B}"/>
              </a:ext>
            </a:extLst>
          </p:cNvPr>
          <p:cNvSpPr txBox="1"/>
          <p:nvPr/>
        </p:nvSpPr>
        <p:spPr>
          <a:xfrm>
            <a:off x="6793007" y="1784633"/>
            <a:ext cx="1410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F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Spin-0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53E3BE-FCD3-A981-FA11-42C75BD18ACF}"/>
              </a:ext>
            </a:extLst>
          </p:cNvPr>
          <p:cNvSpPr txBox="1"/>
          <p:nvPr/>
        </p:nvSpPr>
        <p:spPr>
          <a:xfrm>
            <a:off x="6927783" y="4384312"/>
            <a:ext cx="1641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B26BD8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Spin-1/2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85B0D5D8-9CDA-3AB5-46BF-E642C5D910BE}"/>
              </a:ext>
            </a:extLst>
          </p:cNvPr>
          <p:cNvSpPr/>
          <p:nvPr/>
        </p:nvSpPr>
        <p:spPr>
          <a:xfrm rot="19491907">
            <a:off x="7932593" y="2065356"/>
            <a:ext cx="1160759" cy="330581"/>
          </a:xfrm>
          <a:prstGeom prst="ellipse">
            <a:avLst/>
          </a:prstGeom>
          <a:noFill/>
          <a:ln w="28575">
            <a:solidFill>
              <a:srgbClr val="00B1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8CE0781-7517-5F89-B033-7AEDE3C764DF}"/>
              </a:ext>
            </a:extLst>
          </p:cNvPr>
          <p:cNvSpPr/>
          <p:nvPr/>
        </p:nvSpPr>
        <p:spPr>
          <a:xfrm rot="19491907">
            <a:off x="7728797" y="2940062"/>
            <a:ext cx="1373460" cy="477751"/>
          </a:xfrm>
          <a:prstGeom prst="ellipse">
            <a:avLst/>
          </a:prstGeom>
          <a:noFill/>
          <a:ln w="28575">
            <a:solidFill>
              <a:srgbClr val="B26B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C8D5D87-541B-A105-8535-9981640F2878}"/>
              </a:ext>
            </a:extLst>
          </p:cNvPr>
          <p:cNvSpPr/>
          <p:nvPr/>
        </p:nvSpPr>
        <p:spPr>
          <a:xfrm rot="19491907">
            <a:off x="7976558" y="2361459"/>
            <a:ext cx="1373460" cy="477751"/>
          </a:xfrm>
          <a:prstGeom prst="ellipse">
            <a:avLst/>
          </a:prstGeom>
          <a:noFill/>
          <a:ln w="28575">
            <a:solidFill>
              <a:srgbClr val="B26BD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04F8B09-498F-0B9E-E4B4-A3373E3B05E8}"/>
              </a:ext>
            </a:extLst>
          </p:cNvPr>
          <p:cNvSpPr txBox="1">
            <a:spLocks/>
          </p:cNvSpPr>
          <p:nvPr/>
        </p:nvSpPr>
        <p:spPr>
          <a:xfrm>
            <a:off x="95887" y="1960649"/>
            <a:ext cx="4502579" cy="476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GeV-</a:t>
            </a:r>
            <a:r>
              <a:rPr lang="en-US" sz="2000" dirty="0" err="1">
                <a:latin typeface="Helvetica Neue Thin" panose="020B0403020202020204" pitchFamily="34" charset="0"/>
                <a:ea typeface="Helvetica Neue Thin" panose="020B0403020202020204" pitchFamily="34" charset="0"/>
              </a:rPr>
              <a:t>TeV</a:t>
            </a:r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 scale thermal DM already widely tested</a:t>
            </a:r>
          </a:p>
          <a:p>
            <a:endParaRPr lang="en-US" sz="2000" dirty="0"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  <a:p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Sub-GeV DM is largely </a:t>
            </a:r>
            <a:r>
              <a:rPr lang="en-US" sz="2000" b="1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experimentally unexplored</a:t>
            </a:r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..</a:t>
            </a:r>
          </a:p>
          <a:p>
            <a:pPr lvl="1"/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Out of reach of nuclear recoil direct detection </a:t>
            </a:r>
            <a:r>
              <a:rPr lang="en-US" sz="2000" dirty="0" err="1">
                <a:latin typeface="Helvetica Neue Thin" panose="020B0403020202020204" pitchFamily="34" charset="0"/>
                <a:ea typeface="Helvetica Neue Thin" panose="020B0403020202020204" pitchFamily="34" charset="0"/>
              </a:rPr>
              <a:t>exps</a:t>
            </a:r>
            <a:endParaRPr lang="en-US" sz="2000" dirty="0"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dirty="0"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  <a:p>
            <a:r>
              <a:rPr lang="en-US" sz="2000" dirty="0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Future </a:t>
            </a:r>
            <a:r>
              <a:rPr lang="en-US" sz="2000" dirty="0" err="1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exps</a:t>
            </a:r>
            <a:r>
              <a:rPr lang="en-US" sz="2000" dirty="0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 such as </a:t>
            </a:r>
            <a:r>
              <a:rPr lang="en-US" sz="2000" b="1" dirty="0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LDMX</a:t>
            </a:r>
            <a:r>
              <a:rPr lang="en-US" sz="2000" dirty="0">
                <a:solidFill>
                  <a:srgbClr val="FF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 will be sensitive to it!</a:t>
            </a:r>
          </a:p>
          <a:p>
            <a:endParaRPr lang="en-US" sz="2000" dirty="0">
              <a:solidFill>
                <a:srgbClr val="FF0000"/>
              </a:solidFill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  <a:p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How about </a:t>
            </a:r>
            <a:r>
              <a:rPr lang="en-US" sz="2000" b="1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spin-1</a:t>
            </a:r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 DM?</a:t>
            </a: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000" dirty="0">
              <a:solidFill>
                <a:srgbClr val="FF0000"/>
              </a:solidFill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5D35DF-683E-4794-7763-6014430A1C11}"/>
              </a:ext>
            </a:extLst>
          </p:cNvPr>
          <p:cNvSpPr txBox="1"/>
          <p:nvPr/>
        </p:nvSpPr>
        <p:spPr>
          <a:xfrm>
            <a:off x="1909742" y="5038765"/>
            <a:ext cx="3173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(LDMX was discussed this morning in Ruth </a:t>
            </a:r>
            <a:r>
              <a:rPr lang="en-CA" sz="1600" dirty="0" err="1">
                <a:latin typeface="Helvetica Neue Light" panose="02000403000000020004" pitchFamily="2" charset="0"/>
                <a:ea typeface="Helvetica Neue Light" panose="02000403000000020004" pitchFamily="2" charset="0"/>
              </a:rPr>
              <a:t>Pöttgen’s</a:t>
            </a:r>
            <a:r>
              <a:rPr lang="en-CA" sz="1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talk!)</a:t>
            </a:r>
            <a:endParaRPr lang="en-US" sz="1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50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20" grpId="0" animBg="1"/>
      <p:bldP spid="21" grpId="0" animBg="1"/>
      <p:bldP spid="22" grpId="0" animBg="1"/>
      <p:bldP spid="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B7B009-D745-D270-6C01-E1BBCFD5F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Taylor R. Gray | </a:t>
            </a:r>
            <a:r>
              <a:rPr lang="en-US" dirty="0" err="1"/>
              <a:t>Fysikdagarna</a:t>
            </a:r>
            <a:r>
              <a:rPr lang="en-US" dirty="0"/>
              <a:t>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17E598-CE62-AE66-E4F0-5E057086E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F3ED03-5170-A1CA-A571-5B5F876D084D}"/>
              </a:ext>
            </a:extLst>
          </p:cNvPr>
          <p:cNvSpPr/>
          <p:nvPr/>
        </p:nvSpPr>
        <p:spPr>
          <a:xfrm>
            <a:off x="893618" y="1905506"/>
            <a:ext cx="104047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Broaden the already existing studies on </a:t>
            </a:r>
            <a:r>
              <a:rPr lang="en-US" sz="3200" dirty="0">
                <a:solidFill>
                  <a:srgbClr val="0070C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sub-GeV DM </a:t>
            </a:r>
            <a:r>
              <a:rPr lang="en-US" sz="32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at </a:t>
            </a:r>
            <a:r>
              <a:rPr lang="en-US" sz="3200" dirty="0">
                <a:solidFill>
                  <a:srgbClr val="7030A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fixed target experiments</a:t>
            </a:r>
            <a:r>
              <a:rPr lang="en-US" sz="32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.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en-US" sz="32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en-US" sz="32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Extend the SM with the most general renormalizable </a:t>
            </a:r>
            <a:r>
              <a:rPr lang="en-US" sz="3200" dirty="0">
                <a:solidFill>
                  <a:schemeClr val="accent6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spin-1 DM </a:t>
            </a:r>
            <a:r>
              <a:rPr lang="en-US" sz="32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model compatible with Lorenz and Gauge symmetry.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0CAA0C7-5D9D-5576-B645-DC74F11DE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The Goal</a:t>
            </a:r>
          </a:p>
        </p:txBody>
      </p:sp>
    </p:spTree>
    <p:extLst>
      <p:ext uri="{BB962C8B-B14F-4D97-AF65-F5344CB8AC3E}">
        <p14:creationId xmlns:p14="http://schemas.microsoft.com/office/powerpoint/2010/main" val="3206699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93815-85D2-4A7E-B60B-90B7DE7CB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839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Spin-1 Dark Matter</a:t>
            </a:r>
            <a:b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with a Dark Photon Mediator</a:t>
            </a: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5" name="Left Bracket 4">
            <a:extLst>
              <a:ext uri="{FF2B5EF4-FFF2-40B4-BE49-F238E27FC236}">
                <a16:creationId xmlns:a16="http://schemas.microsoft.com/office/drawing/2014/main" id="{1C1D7C55-EFBD-7294-753E-0AA86F06D32E}"/>
              </a:ext>
            </a:extLst>
          </p:cNvPr>
          <p:cNvSpPr/>
          <p:nvPr/>
        </p:nvSpPr>
        <p:spPr>
          <a:xfrm rot="16200000">
            <a:off x="2117657" y="880810"/>
            <a:ext cx="151412" cy="1948325"/>
          </a:xfrm>
          <a:prstGeom prst="leftBracket">
            <a:avLst/>
          </a:prstGeom>
          <a:ln w="38100">
            <a:solidFill>
              <a:srgbClr val="1B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7" name="Left Bracket 6">
            <a:extLst>
              <a:ext uri="{FF2B5EF4-FFF2-40B4-BE49-F238E27FC236}">
                <a16:creationId xmlns:a16="http://schemas.microsoft.com/office/drawing/2014/main" id="{CDD42BEF-6FDE-8527-F8AD-AA63DF51AC9B}"/>
              </a:ext>
            </a:extLst>
          </p:cNvPr>
          <p:cNvSpPr/>
          <p:nvPr/>
        </p:nvSpPr>
        <p:spPr>
          <a:xfrm rot="16200000">
            <a:off x="4469226" y="1035492"/>
            <a:ext cx="189811" cy="1677360"/>
          </a:xfrm>
          <a:prstGeom prst="leftBracket">
            <a:avLst/>
          </a:prstGeom>
          <a:ln w="38100">
            <a:solidFill>
              <a:srgbClr val="D9127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53585AE5-EA10-01C8-B17E-75885B611C7E}"/>
              </a:ext>
            </a:extLst>
          </p:cNvPr>
          <p:cNvSpPr/>
          <p:nvPr/>
        </p:nvSpPr>
        <p:spPr>
          <a:xfrm rot="16200000">
            <a:off x="7410025" y="347850"/>
            <a:ext cx="179806" cy="3057933"/>
          </a:xfrm>
          <a:prstGeom prst="leftBracket">
            <a:avLst/>
          </a:prstGeom>
          <a:ln w="38100">
            <a:solidFill>
              <a:srgbClr val="8883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88317"/>
              </a:solidFill>
            </a:endParaRPr>
          </a:p>
        </p:txBody>
      </p:sp>
      <p:pic>
        <p:nvPicPr>
          <p:cNvPr id="49" name="Picture 48" descr="\documentclass{article}&#10;\usepackage{amsmath}&#10;\pagestyle{empty}&#10;\usepackage{xcolor}&#10;\begin{document}&#10;&#10;&#10;$$ -\mathcal{L} \supset \left( i \textcolor{blue}{b_5} X_\nu^\dagger \partial_\mu X^\nu A'^\mu + \textcolor{magenta}{b_6} X_\mu^\dagger \partial^\mu X_\nu A'^\nu + \textcolor{olive}{b_7} \epsilon_{\mu \nu \rho \sigma} \left( X^{\dagger \mu} \partial^\nu X^\rho \right) A'^\sigma + h.c. \right) + \textcolor{orange}{h_3} A'_\mu \bar{f}\gamma^\mu f$$&#10;&#10;&#10;\end{document}" title="IguanaTex Bitmap Display">
            <a:extLst>
              <a:ext uri="{FF2B5EF4-FFF2-40B4-BE49-F238E27FC236}">
                <a16:creationId xmlns:a16="http://schemas.microsoft.com/office/drawing/2014/main" id="{C8CD52EA-4AE5-A50C-C412-356C6E52563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96282" y="1330393"/>
            <a:ext cx="11999435" cy="448875"/>
          </a:xfrm>
          <a:prstGeom prst="rect">
            <a:avLst/>
          </a:prstGeom>
        </p:spPr>
      </p:pic>
      <p:sp>
        <p:nvSpPr>
          <p:cNvPr id="16" name="Left Bracket 15">
            <a:extLst>
              <a:ext uri="{FF2B5EF4-FFF2-40B4-BE49-F238E27FC236}">
                <a16:creationId xmlns:a16="http://schemas.microsoft.com/office/drawing/2014/main" id="{B2B6AF09-6188-EEDC-3144-7C4A87000E1B}"/>
              </a:ext>
            </a:extLst>
          </p:cNvPr>
          <p:cNvSpPr/>
          <p:nvPr/>
        </p:nvSpPr>
        <p:spPr>
          <a:xfrm rot="16200000">
            <a:off x="11263898" y="1174916"/>
            <a:ext cx="179804" cy="1329008"/>
          </a:xfrm>
          <a:prstGeom prst="leftBracket">
            <a:avLst/>
          </a:prstGeom>
          <a:ln w="38100">
            <a:solidFill>
              <a:srgbClr val="FF8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5A27088E-3D01-DD12-50D5-18DCF44EA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5226" y="2733566"/>
            <a:ext cx="4341543" cy="17342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8CF7EB2-56E1-DCD9-F5D7-6F4797BC9D74}"/>
                  </a:ext>
                </a:extLst>
              </p:cNvPr>
              <p:cNvSpPr txBox="1"/>
              <p:nvPr/>
            </p:nvSpPr>
            <p:spPr>
              <a:xfrm>
                <a:off x="3965695" y="2710949"/>
                <a:ext cx="32137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8CF7EB2-56E1-DCD9-F5D7-6F4797BC9D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5695" y="2710949"/>
                <a:ext cx="321370" cy="430887"/>
              </a:xfrm>
              <a:prstGeom prst="rect">
                <a:avLst/>
              </a:prstGeom>
              <a:blipFill>
                <a:blip r:embed="rId6"/>
                <a:stretch>
                  <a:fillRect l="-26923" r="-23077"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2D13AE1-C604-CA2C-E4A1-DD717BF77ECC}"/>
                  </a:ext>
                </a:extLst>
              </p:cNvPr>
              <p:cNvSpPr txBox="1"/>
              <p:nvPr/>
            </p:nvSpPr>
            <p:spPr>
              <a:xfrm>
                <a:off x="3790134" y="4070762"/>
                <a:ext cx="496931" cy="4420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en-CA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2D13AE1-C604-CA2C-E4A1-DD717BF77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134" y="4070762"/>
                <a:ext cx="496931" cy="442044"/>
              </a:xfrm>
              <a:prstGeom prst="rect">
                <a:avLst/>
              </a:prstGeom>
              <a:blipFill>
                <a:blip r:embed="rId7"/>
                <a:stretch>
                  <a:fillRect l="-17500" t="-5556" r="-10000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20E8534-4805-5831-37BB-B2E14925D56D}"/>
                  </a:ext>
                </a:extLst>
              </p:cNvPr>
              <p:cNvSpPr txBox="1"/>
              <p:nvPr/>
            </p:nvSpPr>
            <p:spPr>
              <a:xfrm>
                <a:off x="5970961" y="3701430"/>
                <a:ext cx="34464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CA" sz="24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20E8534-4805-5831-37BB-B2E14925D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961" y="3701430"/>
                <a:ext cx="344646" cy="369332"/>
              </a:xfrm>
              <a:prstGeom prst="rect">
                <a:avLst/>
              </a:prstGeom>
              <a:blipFill>
                <a:blip r:embed="rId8"/>
                <a:stretch>
                  <a:fillRect l="-20690" r="-20690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023A558-76E6-F8DE-EFF3-E35978C736E1}"/>
                  </a:ext>
                </a:extLst>
              </p:cNvPr>
              <p:cNvSpPr txBox="1"/>
              <p:nvPr/>
            </p:nvSpPr>
            <p:spPr>
              <a:xfrm>
                <a:off x="7863962" y="2748831"/>
                <a:ext cx="28943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023A558-76E6-F8DE-EFF3-E35978C73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3962" y="2748831"/>
                <a:ext cx="289438" cy="430887"/>
              </a:xfrm>
              <a:prstGeom prst="rect">
                <a:avLst/>
              </a:prstGeom>
              <a:blipFill>
                <a:blip r:embed="rId9"/>
                <a:stretch>
                  <a:fillRect l="-41667" t="-2857" r="-33333" b="-3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E698F81-766E-AA5F-0D25-B8A7A6EC6C1C}"/>
                  </a:ext>
                </a:extLst>
              </p:cNvPr>
              <p:cNvSpPr txBox="1"/>
              <p:nvPr/>
            </p:nvSpPr>
            <p:spPr>
              <a:xfrm>
                <a:off x="7863962" y="3936977"/>
                <a:ext cx="289438" cy="4414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CA" sz="2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28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E698F81-766E-AA5F-0D25-B8A7A6EC6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3962" y="3936977"/>
                <a:ext cx="289438" cy="441468"/>
              </a:xfrm>
              <a:prstGeom prst="rect">
                <a:avLst/>
              </a:prstGeom>
              <a:blipFill>
                <a:blip r:embed="rId10"/>
                <a:stretch>
                  <a:fillRect l="-41667" r="-33333" b="-3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D8DDC1A-55F9-D61C-E898-F66A081B9883}"/>
                  </a:ext>
                </a:extLst>
              </p:cNvPr>
              <p:cNvSpPr txBox="1"/>
              <p:nvPr/>
            </p:nvSpPr>
            <p:spPr>
              <a:xfrm>
                <a:off x="244885" y="2501102"/>
                <a:ext cx="1948327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solidFill>
                              <a:srgbClr val="1B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solidFill>
                              <a:srgbClr val="1B00FF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CA" sz="2400" b="0" i="0" smtClean="0">
                            <a:solidFill>
                              <a:srgbClr val="1B00FF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1B00FF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real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solidFill>
                              <a:srgbClr val="D9127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solidFill>
                              <a:srgbClr val="D9127E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CA" sz="2400" b="0" i="0" smtClean="0">
                            <a:solidFill>
                              <a:srgbClr val="D9127E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D9127E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complex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solidFill>
                              <a:srgbClr val="88831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solidFill>
                              <a:srgbClr val="888317"/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CA" sz="2400" b="0" i="0" smtClean="0">
                            <a:solidFill>
                              <a:srgbClr val="888317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888317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complex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solidFill>
                              <a:srgbClr val="FF800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solidFill>
                              <a:srgbClr val="FF800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CA" sz="2400" b="0" i="0" smtClean="0">
                            <a:solidFill>
                              <a:srgbClr val="FF800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2400" dirty="0">
                    <a:solidFill>
                      <a:srgbClr val="FF8001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real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D8DDC1A-55F9-D61C-E898-F66A081B9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85" y="2501102"/>
                <a:ext cx="1948327" cy="1569660"/>
              </a:xfrm>
              <a:prstGeom prst="rect">
                <a:avLst/>
              </a:prstGeom>
              <a:blipFill>
                <a:blip r:embed="rId11"/>
                <a:stretch>
                  <a:fillRect l="-1299" t="-3200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Footer Placeholder 39">
            <a:extLst>
              <a:ext uri="{FF2B5EF4-FFF2-40B4-BE49-F238E27FC236}">
                <a16:creationId xmlns:a16="http://schemas.microsoft.com/office/drawing/2014/main" id="{7D55FA36-D597-CA22-E67E-A4ADACF1F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Taylor R. Gray | Fysikdagarna 2022 Lund University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0FF729D-F19E-5FD4-2FB8-A8292F3D17B5}"/>
                  </a:ext>
                </a:extLst>
              </p:cNvPr>
              <p:cNvSpPr txBox="1"/>
              <p:nvPr/>
            </p:nvSpPr>
            <p:spPr>
              <a:xfrm>
                <a:off x="4038596" y="4795385"/>
                <a:ext cx="486789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CA" sz="2400" b="0" i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CA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</a:rPr>
                          <m:t>A</m:t>
                        </m:r>
                        <m:r>
                          <a:rPr lang="en-CA" sz="2400" b="0" i="0" smtClean="0"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sz="24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s-channel dominates DM annihilations.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0FF729D-F19E-5FD4-2FB8-A8292F3D17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596" y="4795385"/>
                <a:ext cx="4867897" cy="830997"/>
              </a:xfrm>
              <a:prstGeom prst="rect">
                <a:avLst/>
              </a:prstGeom>
              <a:blipFill>
                <a:blip r:embed="rId12"/>
                <a:stretch>
                  <a:fillRect l="-1818" t="-7463" r="-519" b="-14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Oval 61">
            <a:extLst>
              <a:ext uri="{FF2B5EF4-FFF2-40B4-BE49-F238E27FC236}">
                <a16:creationId xmlns:a16="http://schemas.microsoft.com/office/drawing/2014/main" id="{2AFBD8E7-1308-14AB-7A2B-6109D9BCE197}"/>
              </a:ext>
            </a:extLst>
          </p:cNvPr>
          <p:cNvSpPr/>
          <p:nvPr/>
        </p:nvSpPr>
        <p:spPr>
          <a:xfrm>
            <a:off x="5097240" y="3228275"/>
            <a:ext cx="684000" cy="684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51F5E575-2242-BA3D-CBA5-388619AE469A}"/>
                  </a:ext>
                </a:extLst>
              </p14:cNvPr>
              <p14:cNvContentPartPr/>
              <p14:nvPr/>
            </p14:nvContentPartPr>
            <p14:xfrm>
              <a:off x="5635266" y="2154152"/>
              <a:ext cx="581680" cy="1029172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51F5E575-2242-BA3D-CBA5-388619AE469A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626627" y="2145153"/>
                <a:ext cx="599318" cy="1046811"/>
              </a:xfrm>
              <a:prstGeom prst="rect">
                <a:avLst/>
              </a:prstGeom>
            </p:spPr>
          </p:pic>
        </mc:Fallback>
      </mc:AlternateContent>
      <p:sp>
        <p:nvSpPr>
          <p:cNvPr id="63" name="Oval 62">
            <a:extLst>
              <a:ext uri="{FF2B5EF4-FFF2-40B4-BE49-F238E27FC236}">
                <a16:creationId xmlns:a16="http://schemas.microsoft.com/office/drawing/2014/main" id="{D702196D-EA67-6AD7-B0E3-3769CCCC5B35}"/>
              </a:ext>
            </a:extLst>
          </p:cNvPr>
          <p:cNvSpPr/>
          <p:nvPr/>
        </p:nvSpPr>
        <p:spPr>
          <a:xfrm>
            <a:off x="6374109" y="3256560"/>
            <a:ext cx="684000" cy="684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BB3065F-02B5-6632-C45A-5B28470F5646}"/>
              </a:ext>
            </a:extLst>
          </p:cNvPr>
          <p:cNvGrpSpPr/>
          <p:nvPr/>
        </p:nvGrpSpPr>
        <p:grpSpPr>
          <a:xfrm>
            <a:off x="6823050" y="1988412"/>
            <a:ext cx="3785080" cy="1186836"/>
            <a:chOff x="6647760" y="2055648"/>
            <a:chExt cx="4344480" cy="1362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9A642063-D707-9125-E2F3-1B6B65D6D61E}"/>
                    </a:ext>
                  </a:extLst>
                </p14:cNvPr>
                <p14:cNvContentPartPr/>
                <p14:nvPr/>
              </p14:nvContentPartPr>
              <p14:xfrm>
                <a:off x="6663960" y="3262008"/>
                <a:ext cx="157680" cy="15588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9A642063-D707-9125-E2F3-1B6B65D6D61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653641" y="3252111"/>
                  <a:ext cx="177906" cy="17608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15671692-FB39-4596-563D-8F8A894C6950}"/>
                    </a:ext>
                  </a:extLst>
                </p14:cNvPr>
                <p14:cNvContentPartPr/>
                <p14:nvPr/>
              </p14:nvContentPartPr>
              <p14:xfrm>
                <a:off x="6647760" y="3262008"/>
                <a:ext cx="39960" cy="12780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15671692-FB39-4596-563D-8F8A894C6950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637354" y="3251702"/>
                  <a:ext cx="60356" cy="14800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64628045-C728-2CAB-5F48-9FABA3068E84}"/>
                    </a:ext>
                  </a:extLst>
                </p14:cNvPr>
                <p14:cNvContentPartPr/>
                <p14:nvPr/>
              </p14:nvContentPartPr>
              <p14:xfrm>
                <a:off x="6696000" y="2055648"/>
                <a:ext cx="4296240" cy="133380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64628045-C728-2CAB-5F48-9FABA3068E84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6686084" y="2045318"/>
                  <a:ext cx="4316486" cy="1354047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6A977FF-BB05-64EF-BD79-5FD025655C34}"/>
                  </a:ext>
                </a:extLst>
              </p:cNvPr>
              <p:cNvSpPr txBox="1"/>
              <p:nvPr/>
            </p:nvSpPr>
            <p:spPr>
              <a:xfrm>
                <a:off x="96282" y="4408760"/>
                <a:ext cx="274320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𝑓</m:t>
                    </m:r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SM leptons and quarks (excluding neutrinos)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6A977FF-BB05-64EF-BD79-5FD025655C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82" y="4408760"/>
                <a:ext cx="2743201" cy="646331"/>
              </a:xfrm>
              <a:prstGeom prst="rect">
                <a:avLst/>
              </a:prstGeom>
              <a:blipFill>
                <a:blip r:embed="rId21"/>
                <a:stretch>
                  <a:fillRect l="-1843" t="-3922" r="-3687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8C60C070-8299-C133-C605-AFBEF74D7BB9}"/>
                  </a:ext>
                </a:extLst>
              </p14:cNvPr>
              <p14:cNvContentPartPr/>
              <p14:nvPr/>
            </p14:nvContentPartPr>
            <p14:xfrm>
              <a:off x="5117760" y="3116208"/>
              <a:ext cx="117720" cy="118080"/>
            </p14:xfrm>
          </p:contentPart>
        </mc:Choice>
        <mc:Fallback xmlns=""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8C60C070-8299-C133-C605-AFBEF74D7BB9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108760" y="3107208"/>
                <a:ext cx="135360" cy="13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38B26667-AC01-7F6D-BCC3-E07C3D01BAE8}"/>
                  </a:ext>
                </a:extLst>
              </p14:cNvPr>
              <p14:cNvContentPartPr/>
              <p14:nvPr/>
            </p14:nvContentPartPr>
            <p14:xfrm>
              <a:off x="3234600" y="2016408"/>
              <a:ext cx="1982520" cy="1213560"/>
            </p14:xfrm>
          </p:contentPart>
        </mc:Choice>
        <mc:Fallback xmlns=""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38B26667-AC01-7F6D-BCC3-E07C3D01BAE8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3225960" y="2007768"/>
                <a:ext cx="2000160" cy="123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73" name="Ink 72">
                <a:extLst>
                  <a:ext uri="{FF2B5EF4-FFF2-40B4-BE49-F238E27FC236}">
                    <a16:creationId xmlns:a16="http://schemas.microsoft.com/office/drawing/2014/main" id="{2906CDBE-075F-F7B0-9885-CE49442A981B}"/>
                  </a:ext>
                </a:extLst>
              </p14:cNvPr>
              <p14:cNvContentPartPr/>
              <p14:nvPr/>
            </p14:nvContentPartPr>
            <p14:xfrm>
              <a:off x="5286960" y="3051768"/>
              <a:ext cx="236520" cy="133560"/>
            </p14:xfrm>
          </p:contentPart>
        </mc:Choice>
        <mc:Fallback xmlns="">
          <p:pic>
            <p:nvPicPr>
              <p:cNvPr id="73" name="Ink 72">
                <a:extLst>
                  <a:ext uri="{FF2B5EF4-FFF2-40B4-BE49-F238E27FC236}">
                    <a16:creationId xmlns:a16="http://schemas.microsoft.com/office/drawing/2014/main" id="{2906CDBE-075F-F7B0-9885-CE49442A981B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277960" y="3042768"/>
                <a:ext cx="254160" cy="15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CD8D1D2C-7BEA-BB4B-10A1-08B30DAE8467}"/>
                  </a:ext>
                </a:extLst>
              </p14:cNvPr>
              <p14:cNvContentPartPr/>
              <p14:nvPr/>
            </p14:nvContentPartPr>
            <p14:xfrm>
              <a:off x="5184720" y="2081568"/>
              <a:ext cx="238320" cy="109620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CD8D1D2C-7BEA-BB4B-10A1-08B30DAE8467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176080" y="2072928"/>
                <a:ext cx="255960" cy="111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2F7F15CC-6C28-D392-7FF9-D43460574EFA}"/>
                  </a:ext>
                </a:extLst>
              </p:cNvPr>
              <p:cNvSpPr txBox="1"/>
              <p:nvPr/>
            </p:nvSpPr>
            <p:spPr>
              <a:xfrm>
                <a:off x="8035964" y="3338676"/>
                <a:ext cx="126746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CA" sz="28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CA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CA" sz="2800" b="0" i="1" smtClean="0"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2F7F15CC-6C28-D392-7FF9-D43460574E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5964" y="3338676"/>
                <a:ext cx="1267462" cy="430887"/>
              </a:xfrm>
              <a:prstGeom prst="rect">
                <a:avLst/>
              </a:prstGeom>
              <a:blipFill>
                <a:blip r:embed="rId30"/>
                <a:stretch>
                  <a:fillRect l="-6931" r="-1980" b="-1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C44E54-40B8-89BA-D942-D7804F7F6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60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6" grpId="0" animBg="1"/>
      <p:bldP spid="34" grpId="0"/>
      <p:bldP spid="35" grpId="0"/>
      <p:bldP spid="36" grpId="0"/>
      <p:bldP spid="37" grpId="0"/>
      <p:bldP spid="38" grpId="0"/>
      <p:bldP spid="43" grpId="0"/>
      <p:bldP spid="62" grpId="0" animBg="1"/>
      <p:bldP spid="63" grpId="0" animBg="1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DAC8EA-7D91-149A-92AA-E76359322D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47404" y="136526"/>
                <a:ext cx="5429001" cy="6584950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3200" dirty="0">
                    <a:solidFill>
                      <a:srgbClr val="7030A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Relic Target Calculation</a:t>
                </a:r>
              </a:p>
              <a:p>
                <a:endParaRPr lang="en-US" sz="2400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DM relic abundance consistent with Planck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000" b="0" i="0" smtClean="0">
                        <a:latin typeface="Cambria Math" panose="02040503050406030204" pitchFamily="18" charset="0"/>
                        <a:ea typeface="Helvetica Neue Thin" panose="020B0403020202020204" pitchFamily="34" charset="0"/>
                      </a:rPr>
                      <m:t>Ω</m:t>
                    </m:r>
                    <m:sSup>
                      <m:sSupPr>
                        <m:ctrlPr>
                          <a:rPr lang="en-CA" sz="2000" b="0" i="1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</m:ctrlPr>
                      </m:sSup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  <m:t>2</m:t>
                        </m:r>
                      </m:sup>
                    </m:sSup>
                    <m:r>
                      <a:rPr lang="en-CA" sz="2000" b="0" i="1" smtClean="0">
                        <a:latin typeface="Cambria Math" panose="02040503050406030204" pitchFamily="18" charset="0"/>
                        <a:ea typeface="Helvetica Neue Thin" panose="020B0403020202020204" pitchFamily="34" charset="0"/>
                      </a:rPr>
                      <m:t>≈0.12</m:t>
                    </m:r>
                  </m:oMath>
                </a14:m>
                <a:endParaRPr lang="en-US" sz="2000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endParaRPr lang="en-US" sz="2400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Assume DM is produced through </a:t>
                </a:r>
                <a:r>
                  <a:rPr lang="en-US" sz="2400" dirty="0">
                    <a:solidFill>
                      <a:srgbClr val="0070C0"/>
                    </a:solidFill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freeze-out</a:t>
                </a:r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.</a:t>
                </a:r>
              </a:p>
              <a:p>
                <a:endParaRPr lang="en-CA" sz="2400" dirty="0">
                  <a:latin typeface="Cambria Math" panose="02040503050406030204" pitchFamily="18" charset="0"/>
                  <a:ea typeface="Helvetica Neue Thin" panose="020B0403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400" i="1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</m:ctrlPr>
                      </m:sSubPr>
                      <m:e>
                        <m:r>
                          <a:rPr lang="en-CA" sz="2400" b="0" i="0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  <m:t>X</m:t>
                        </m:r>
                      </m:sub>
                    </m:sSub>
                    <m:r>
                      <a:rPr lang="en-CA" sz="2400" b="0" i="0" smtClean="0">
                        <a:latin typeface="Cambria Math" panose="02040503050406030204" pitchFamily="18" charset="0"/>
                        <a:ea typeface="Helvetica Neue Thin" panose="020B0403020202020204" pitchFamily="34" charset="0"/>
                      </a:rPr>
                      <m:t>=</m:t>
                    </m:r>
                    <m:sSub>
                      <m:sSubPr>
                        <m:ctrlPr>
                          <a:rPr lang="en-CA" sz="2400" i="1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  <m:t>A</m:t>
                        </m:r>
                        <m:r>
                          <a:rPr lang="en-CA" sz="2400" b="0" i="0" smtClean="0">
                            <a:latin typeface="Cambria Math" panose="02040503050406030204" pitchFamily="18" charset="0"/>
                            <a:ea typeface="Helvetica Neue Thin" panose="020B0403020202020204" pitchFamily="34" charset="0"/>
                          </a:rPr>
                          <m:t>′</m:t>
                        </m:r>
                      </m:sub>
                    </m:sSub>
                  </m:oMath>
                </a14:m>
                <a:endParaRPr lang="en-US" sz="2400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marL="457200" indent="-457200"/>
                <a:endParaRPr lang="en-US" sz="2400" dirty="0"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marL="457200" indent="-457200"/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DM relic density dominantly set by  on-shell s-channel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sz="24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24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A</m:t>
                        </m:r>
                      </m:e>
                      <m:sup>
                        <m:r>
                          <a:rPr lang="en-CA" sz="24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4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 exchange:</a:t>
                </a:r>
              </a:p>
              <a:p>
                <a:pPr marL="914400" lvl="1" indent="-45720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000" b="0" i="0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XX</m:t>
                    </m:r>
                    <m:r>
                      <a:rPr lang="en-CA" sz="2000" b="0" i="0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sSup>
                      <m:sSupPr>
                        <m:ctrlPr>
                          <a:rPr lang="en-CA" sz="20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CA" sz="20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A</m:t>
                        </m:r>
                      </m:e>
                      <m:sup>
                        <m:r>
                          <a:rPr lang="en-CA" sz="20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p>
                    </m:sSup>
                    <m:r>
                      <a:rPr lang="en-CA" sz="2000" b="0" i="0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r>
                      <m:rPr>
                        <m:sty m:val="p"/>
                      </m:rPr>
                      <a:rPr lang="en-CA" sz="2000" b="0" i="0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f</m:t>
                    </m:r>
                    <m:acc>
                      <m:accPr>
                        <m:chr m:val="̅"/>
                        <m:ctrlPr>
                          <a:rPr lang="en-CA" sz="2000" i="1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CA" sz="2000" b="0" i="0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f</m:t>
                        </m:r>
                      </m:e>
                    </m:acc>
                  </m:oMath>
                </a14:m>
                <a:r>
                  <a:rPr lang="en-US" sz="2000" dirty="0">
                    <a:latin typeface="Helvetica Neue Thin" panose="020B0403020202020204" pitchFamily="34" charset="0"/>
                    <a:ea typeface="Helvetica Neue Thin" panose="020B0403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DAC8EA-7D91-149A-92AA-E76359322D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7404" y="136526"/>
                <a:ext cx="5429001" cy="6584950"/>
              </a:xfrm>
              <a:blipFill>
                <a:blip r:embed="rId2"/>
                <a:stretch>
                  <a:fillRect l="-1636" t="-17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829992-762A-8732-82C9-961FB772F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66DA6A-B184-4245-B9D2-7F1438C5F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7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BAC8895-AA5C-C704-F57E-85D3BF42339F}"/>
              </a:ext>
            </a:extLst>
          </p:cNvPr>
          <p:cNvSpPr txBox="1">
            <a:spLocks/>
          </p:cNvSpPr>
          <p:nvPr/>
        </p:nvSpPr>
        <p:spPr>
          <a:xfrm>
            <a:off x="6515595" y="136525"/>
            <a:ext cx="5429001" cy="6098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Experimental Reach</a:t>
            </a:r>
          </a:p>
          <a:p>
            <a:endParaRPr lang="en-US" sz="24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sz="24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Place exclusion/projection bounds on parameter space.</a:t>
            </a:r>
          </a:p>
          <a:p>
            <a:pPr lvl="1"/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Current + future experiments</a:t>
            </a:r>
          </a:p>
          <a:p>
            <a:pPr lvl="1"/>
            <a:r>
              <a:rPr lang="en-US" sz="20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Cosmological bounds</a:t>
            </a:r>
          </a:p>
          <a:p>
            <a:pPr lvl="1"/>
            <a:endParaRPr lang="en-US" sz="2000" dirty="0"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06AE257-2825-E42B-D624-A7C9D076A93A}"/>
              </a:ext>
            </a:extLst>
          </p:cNvPr>
          <p:cNvCxnSpPr>
            <a:cxnSpLocks/>
          </p:cNvCxnSpPr>
          <p:nvPr/>
        </p:nvCxnSpPr>
        <p:spPr>
          <a:xfrm>
            <a:off x="6096000" y="875805"/>
            <a:ext cx="0" cy="5106390"/>
          </a:xfrm>
          <a:prstGeom prst="lin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B7ECFCDF-C36C-96FC-666D-9D0F4D202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447" y="1698171"/>
            <a:ext cx="1856958" cy="92847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78D569-CA69-F501-50C9-EEEB65C53883}"/>
              </a:ext>
            </a:extLst>
          </p:cNvPr>
          <p:cNvSpPr txBox="1"/>
          <p:nvPr/>
        </p:nvSpPr>
        <p:spPr>
          <a:xfrm>
            <a:off x="8738253" y="5987018"/>
            <a:ext cx="952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(LDMX )</a:t>
            </a:r>
          </a:p>
        </p:txBody>
      </p:sp>
      <p:pic>
        <p:nvPicPr>
          <p:cNvPr id="3074" name="Picture 2" descr="an image of the LDMX detector">
            <a:extLst>
              <a:ext uri="{FF2B5EF4-FFF2-40B4-BE49-F238E27FC236}">
                <a16:creationId xmlns:a16="http://schemas.microsoft.com/office/drawing/2014/main" id="{BA4840B0-6C08-BBEC-84B1-B52EEDBA8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0947" y="3018824"/>
            <a:ext cx="3298295" cy="290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560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2C693A-626E-4BBE-5522-C62DA9220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8416" y="136525"/>
            <a:ext cx="8709205" cy="63394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7D08995-B05F-4574-522E-D013C5952A2A}"/>
                  </a:ext>
                </a:extLst>
              </p:cNvPr>
              <p:cNvSpPr txBox="1"/>
              <p:nvPr/>
            </p:nvSpPr>
            <p:spPr>
              <a:xfrm>
                <a:off x="71674" y="138498"/>
                <a:ext cx="3375142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Relic Targets of DM Models</a:t>
                </a:r>
              </a:p>
              <a:p>
                <a:endParaRPr lang="en-US" sz="4000" dirty="0"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1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Different types of couplings </a:t>
                </a:r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leads to </a:t>
                </a:r>
                <a:r>
                  <a:rPr lang="en-US" sz="2000" b="1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different amplitudes </a:t>
                </a:r>
                <a:r>
                  <a:rPr lang="en-US" sz="2000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thus </a:t>
                </a:r>
                <a:r>
                  <a:rPr lang="en-US" sz="2000" b="1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varying relic contours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accent1">
                      <a:lumMod val="75000"/>
                    </a:schemeClr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Larger DM mass </a:t>
                </a:r>
                <a14:m>
                  <m:oMath xmlns:m="http://schemas.openxmlformats.org/officeDocument/2006/math">
                    <m:r>
                      <a:rPr lang="en-CA" sz="20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Larger relic abundance </a:t>
                </a:r>
                <a14:m>
                  <m:oMath xmlns:m="http://schemas.openxmlformats.org/officeDocument/2006/math">
                    <m:r>
                      <a:rPr lang="en-CA" sz="2000" b="0" i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</m:oMath>
                </a14:m>
                <a:r>
                  <a:rPr lang="en-US" sz="2000" dirty="0">
                    <a:solidFill>
                      <a:schemeClr val="accent1">
                        <a:lumMod val="75000"/>
                      </a:schemeClr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 Larger couplings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accent1">
                      <a:lumMod val="75000"/>
                    </a:schemeClr>
                  </a:solidFill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accent1">
                      <a:lumMod val="75000"/>
                    </a:schemeClr>
                  </a:solidFill>
                  <a:latin typeface="Helvetica Neue Thin" panose="020B0403020202020204" pitchFamily="34" charset="0"/>
                  <a:ea typeface="Helvetica Neue Thin" panose="020B0403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7D08995-B05F-4574-522E-D013C5952A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74" y="138498"/>
                <a:ext cx="3375142" cy="5016758"/>
              </a:xfrm>
              <a:prstGeom prst="rect">
                <a:avLst/>
              </a:prstGeom>
              <a:blipFill>
                <a:blip r:embed="rId4"/>
                <a:stretch>
                  <a:fillRect l="-6367" t="-2273" r="-2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68A5B9-96FA-357F-AF08-045C4F15D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496E10-0CDA-4B15-5014-B34538135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F3A23C-87B7-3710-DC78-7CB12271603F}"/>
                  </a:ext>
                </a:extLst>
              </p:cNvPr>
              <p:cNvSpPr txBox="1"/>
              <p:nvPr/>
            </p:nvSpPr>
            <p:spPr>
              <a:xfrm>
                <a:off x="10521696" y="2694432"/>
                <a:ext cx="1164678" cy="3015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=3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5F3A23C-87B7-3710-DC78-7CB122716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1696" y="2694432"/>
                <a:ext cx="1164678" cy="301557"/>
              </a:xfrm>
              <a:prstGeom prst="rect">
                <a:avLst/>
              </a:prstGeom>
              <a:blipFill>
                <a:blip r:embed="rId5"/>
                <a:stretch>
                  <a:fillRect l="-2151" r="-1075" b="-20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1BCE288-00B5-2F26-0E4D-543DDF0CD334}"/>
              </a:ext>
            </a:extLst>
          </p:cNvPr>
          <p:cNvSpPr txBox="1"/>
          <p:nvPr/>
        </p:nvSpPr>
        <p:spPr>
          <a:xfrm>
            <a:off x="8345325" y="2600106"/>
            <a:ext cx="1559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Hadronic resonances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1B6457F-9A77-0F94-5D59-039C5F63E6FC}"/>
              </a:ext>
            </a:extLst>
          </p:cNvPr>
          <p:cNvCxnSpPr/>
          <p:nvPr/>
        </p:nvCxnSpPr>
        <p:spPr>
          <a:xfrm flipV="1">
            <a:off x="9395002" y="2149158"/>
            <a:ext cx="587198" cy="73152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AC5A7A-CD35-7CF0-5256-FDD415A3092F}"/>
              </a:ext>
            </a:extLst>
          </p:cNvPr>
          <p:cNvCxnSpPr>
            <a:cxnSpLocks/>
          </p:cNvCxnSpPr>
          <p:nvPr/>
        </p:nvCxnSpPr>
        <p:spPr>
          <a:xfrm>
            <a:off x="7687278" y="552274"/>
            <a:ext cx="92332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B284FF0-9CC8-8F76-9372-5552B53AA6B5}"/>
              </a:ext>
            </a:extLst>
          </p:cNvPr>
          <p:cNvSpPr txBox="1"/>
          <p:nvPr/>
        </p:nvSpPr>
        <p:spPr>
          <a:xfrm>
            <a:off x="5933470" y="364664"/>
            <a:ext cx="2134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Muon channel becomes allowed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31407FB-1352-6E38-176F-0F14C52AD667}"/>
              </a:ext>
            </a:extLst>
          </p:cNvPr>
          <p:cNvCxnSpPr/>
          <p:nvPr/>
        </p:nvCxnSpPr>
        <p:spPr>
          <a:xfrm flipV="1">
            <a:off x="5664530" y="1686296"/>
            <a:ext cx="1021278" cy="6293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436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2B48-AF64-DE86-52F6-4C4437CED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471"/>
            <a:ext cx="12167110" cy="1325563"/>
          </a:xfrm>
        </p:spPr>
        <p:txBody>
          <a:bodyPr/>
          <a:lstStyle/>
          <a:p>
            <a:pPr algn="ctr"/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Limits/Projections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A9802-7BCA-B00C-A7B9-4A98754CF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Taylor R. Gray | Fysikdagarna 2022 Lund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426DC8-45E6-3BB7-C840-4B0B93496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C19D-C960-4B48-91AA-3D12B20C290B}" type="slidenum">
              <a:rPr lang="en-US" smtClean="0"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F4A7367F-DC36-031B-BE34-734BC0652F5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09095" y="4999906"/>
                <a:ext cx="2762012" cy="1313423"/>
              </a:xfrm>
              <a:prstGeom prst="rect">
                <a:avLst/>
              </a:prstGeom>
              <a:noFill/>
              <a:ln w="22225">
                <a:solidFill>
                  <a:srgbClr val="FF7C7C"/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sz="2400" b="1" dirty="0">
                    <a:solidFill>
                      <a:srgbClr val="FF7C7C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BaBar</a:t>
                </a:r>
              </a:p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CA" sz="2000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sz="2000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en-CA" sz="2000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A" sz="2000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sz="2000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en-CA" sz="2000" i="1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−</m:t>
                        </m:r>
                      </m:sup>
                    </m:sSup>
                    <m:r>
                      <a:rPr lang="en-CA" sz="2000" i="1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r>
                      <a:rPr lang="en-CA" sz="2000" b="0" i="1" smtClean="0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𝛾</m:t>
                    </m:r>
                    <m:sSup>
                      <m:sSupPr>
                        <m:ctrlPr>
                          <a:rPr lang="en-CA" sz="2000" b="0" i="1" smtClean="0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sz="2000" b="0" i="1" smtClean="0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𝐴</m:t>
                        </m:r>
                      </m:e>
                      <m:sup>
                        <m:r>
                          <a:rPr lang="en-CA" sz="2000" b="0" i="1" smtClean="0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p>
                    </m:sSup>
                    <m:r>
                      <a:rPr lang="en-CA" sz="2000" b="0" i="1" smtClean="0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, </m:t>
                    </m:r>
                    <m:sSup>
                      <m:sSupPr>
                        <m:ctrlPr>
                          <a:rPr lang="en-CA" sz="2000" b="0" i="1" smtClean="0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sz="2000" b="0" i="1" smtClean="0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𝐴</m:t>
                        </m:r>
                      </m:e>
                      <m:sup>
                        <m:r>
                          <a:rPr lang="en-CA" sz="2000" b="0" i="1" smtClean="0">
                            <a:solidFill>
                              <a:srgbClr val="FF7C7C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′</m:t>
                        </m:r>
                      </m:sup>
                    </m:sSup>
                    <m:r>
                      <a:rPr lang="en-CA" sz="2000" b="0" i="1" smtClean="0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r>
                      <a:rPr lang="en-CA" sz="2000" b="0" i="1" smtClean="0">
                        <a:solidFill>
                          <a:srgbClr val="FF7C7C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𝑋𝑋</m:t>
                    </m:r>
                  </m:oMath>
                </a14:m>
                <a:endParaRPr lang="en-US" sz="2000" dirty="0">
                  <a:solidFill>
                    <a:srgbClr val="FF7C7C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marL="0" indent="0" algn="ctr">
                  <a:lnSpc>
                    <a:spcPct val="150000"/>
                  </a:lnSpc>
                  <a:buNone/>
                </a:pPr>
                <a:r>
                  <a:rPr lang="en-US" sz="900" dirty="0">
                    <a:solidFill>
                      <a:srgbClr val="FF7C7C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arXiv:1702.03327</a:t>
                </a:r>
              </a:p>
              <a:p>
                <a:pPr marL="0" indent="0">
                  <a:buNone/>
                </a:pPr>
                <a:endParaRPr lang="en-US" dirty="0">
                  <a:solidFill>
                    <a:srgbClr val="0B17A6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F4A7367F-DC36-031B-BE34-734BC0652F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095" y="4999906"/>
                <a:ext cx="2762012" cy="1313423"/>
              </a:xfrm>
              <a:prstGeom prst="rect">
                <a:avLst/>
              </a:prstGeom>
              <a:blipFill>
                <a:blip r:embed="rId2"/>
                <a:stretch>
                  <a:fillRect l="-909" t="-2804"/>
                </a:stretch>
              </a:blipFill>
              <a:ln w="22225">
                <a:solidFill>
                  <a:srgbClr val="FF7C7C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D68786-8937-4032-A47A-93C2E9CD14F2}"/>
              </a:ext>
            </a:extLst>
          </p:cNvPr>
          <p:cNvSpPr txBox="1">
            <a:spLocks/>
          </p:cNvSpPr>
          <p:nvPr/>
        </p:nvSpPr>
        <p:spPr>
          <a:xfrm>
            <a:off x="3639292" y="3429000"/>
            <a:ext cx="2149624" cy="877623"/>
          </a:xfrm>
          <a:prstGeom prst="rect">
            <a:avLst/>
          </a:prstGeom>
          <a:ln w="22225">
            <a:solidFill>
              <a:srgbClr val="00B05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00B05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SLAC E137</a:t>
            </a:r>
          </a:p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1000" dirty="0">
                <a:solidFill>
                  <a:srgbClr val="00B05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arXiv:1406.2698</a:t>
            </a:r>
          </a:p>
          <a:p>
            <a:pPr algn="ctr">
              <a:lnSpc>
                <a:spcPct val="100000"/>
              </a:lnSpc>
            </a:pPr>
            <a:endParaRPr lang="en-US" sz="1800" dirty="0">
              <a:solidFill>
                <a:srgbClr val="00B050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FBD4716-1E95-4947-20F1-AFCA4443219F}"/>
              </a:ext>
            </a:extLst>
          </p:cNvPr>
          <p:cNvSpPr txBox="1">
            <a:spLocks/>
          </p:cNvSpPr>
          <p:nvPr/>
        </p:nvSpPr>
        <p:spPr>
          <a:xfrm>
            <a:off x="346791" y="3429000"/>
            <a:ext cx="3157238" cy="1926413"/>
          </a:xfrm>
          <a:prstGeom prst="rect">
            <a:avLst/>
          </a:prstGeom>
          <a:ln w="22225">
            <a:solidFill>
              <a:srgbClr val="9468BD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400" b="1" dirty="0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LDMX</a:t>
            </a:r>
          </a:p>
          <a:p>
            <a:pPr algn="ctr">
              <a:lnSpc>
                <a:spcPct val="100000"/>
              </a:lnSpc>
            </a:pPr>
            <a:r>
              <a:rPr lang="en-CA" sz="1800" dirty="0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Missing Energy/Momentum</a:t>
            </a:r>
          </a:p>
          <a:p>
            <a:pPr algn="ctr">
              <a:lnSpc>
                <a:spcPct val="100000"/>
              </a:lnSpc>
            </a:pPr>
            <a:r>
              <a:rPr lang="en-CA" sz="1800" dirty="0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See talks by </a:t>
            </a:r>
            <a:r>
              <a:rPr lang="en-CA" sz="1800" b="1" dirty="0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Ruth </a:t>
            </a:r>
            <a:r>
              <a:rPr lang="en-CA" sz="1800" b="1" dirty="0" err="1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Pöttgen</a:t>
            </a:r>
            <a:r>
              <a:rPr lang="en-CA" sz="1800" b="1" dirty="0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CA" sz="1800" dirty="0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and </a:t>
            </a:r>
            <a:r>
              <a:rPr lang="en-CA" sz="1800" b="1" dirty="0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Timon </a:t>
            </a:r>
            <a:r>
              <a:rPr lang="en-CA" sz="1800" b="1" dirty="0" err="1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Emken</a:t>
            </a:r>
            <a:r>
              <a:rPr lang="en-CA" sz="1800" b="1" dirty="0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US" sz="1000" b="1" dirty="0">
                <a:solidFill>
                  <a:srgbClr val="9468BD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arXiv:1808.05219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AD866B21-8DD4-DE1E-5C7E-9E6768A8F9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397061" y="4694738"/>
                <a:ext cx="2565880" cy="1406810"/>
              </a:xfrm>
              <a:prstGeom prst="rect">
                <a:avLst/>
              </a:prstGeom>
              <a:ln w="22225">
                <a:solidFill>
                  <a:srgbClr val="945200"/>
                </a:solidFill>
              </a:ln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 panose="020B0604020202020204" pitchFamily="34" charset="0"/>
                  <a:buNone/>
                </a:pPr>
                <a:r>
                  <a:rPr lang="en-US" sz="2400" b="1" dirty="0">
                    <a:solidFill>
                      <a:srgbClr val="94520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Direct Detection</a:t>
                </a:r>
              </a:p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CA" sz="2000" b="0" i="1" smtClean="0">
                        <a:solidFill>
                          <a:srgbClr val="945200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𝑋</m:t>
                    </m:r>
                    <m:sSup>
                      <m:sSupPr>
                        <m:ctrlPr>
                          <a:rPr lang="en-CA" sz="2000" b="0" i="1" smtClean="0">
                            <a:solidFill>
                              <a:srgbClr val="9452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sz="2000" b="0" i="1" smtClean="0">
                            <a:solidFill>
                              <a:srgbClr val="9452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en-CA" sz="2000" b="0" i="1" smtClean="0">
                            <a:solidFill>
                              <a:srgbClr val="9452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−</m:t>
                        </m:r>
                      </m:sup>
                    </m:sSup>
                    <m:r>
                      <a:rPr lang="en-CA" sz="2000" b="0" i="1" smtClean="0">
                        <a:solidFill>
                          <a:srgbClr val="945200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→</m:t>
                    </m:r>
                    <m:r>
                      <a:rPr lang="en-CA" sz="2000" b="0" i="1" smtClean="0">
                        <a:solidFill>
                          <a:srgbClr val="945200"/>
                        </a:solidFill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𝑋</m:t>
                    </m:r>
                    <m:sSup>
                      <m:sSupPr>
                        <m:ctrlPr>
                          <a:rPr lang="en-CA" sz="2000" b="0" i="1" smtClean="0">
                            <a:solidFill>
                              <a:srgbClr val="9452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sSupPr>
                      <m:e>
                        <m:r>
                          <a:rPr lang="en-CA" sz="2000" b="0" i="1" smtClean="0">
                            <a:solidFill>
                              <a:srgbClr val="9452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𝑒</m:t>
                        </m:r>
                      </m:e>
                      <m:sup>
                        <m:r>
                          <a:rPr lang="en-CA" sz="2000" b="0" i="1" smtClean="0">
                            <a:solidFill>
                              <a:srgbClr val="945200"/>
                            </a:solidFill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−</m:t>
                        </m:r>
                      </m:sup>
                    </m:sSup>
                  </m:oMath>
                </a14:m>
                <a:endParaRPr lang="en-CA" sz="2000" b="0" dirty="0">
                  <a:solidFill>
                    <a:srgbClr val="94520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  <a:p>
                <a:pPr algn="ctr">
                  <a:lnSpc>
                    <a:spcPct val="100000"/>
                  </a:lnSpc>
                </a:pPr>
                <a:r>
                  <a:rPr lang="en-CA" sz="2000" b="0" dirty="0">
                    <a:solidFill>
                      <a:srgbClr val="945200"/>
                    </a:solidFill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SENSEI, XENON, CRESST II, ..</a:t>
                </a:r>
              </a:p>
              <a:p>
                <a:pPr algn="ctr">
                  <a:lnSpc>
                    <a:spcPct val="100000"/>
                  </a:lnSpc>
                </a:pPr>
                <a:endParaRPr lang="en-US" sz="2000" dirty="0">
                  <a:solidFill>
                    <a:srgbClr val="945200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endParaRP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AD866B21-8DD4-DE1E-5C7E-9E6768A8F9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7061" y="4694738"/>
                <a:ext cx="2565880" cy="1406810"/>
              </a:xfrm>
              <a:prstGeom prst="rect">
                <a:avLst/>
              </a:prstGeom>
              <a:blipFill>
                <a:blip r:embed="rId3"/>
                <a:stretch>
                  <a:fillRect t="-7018" b="-2632"/>
                </a:stretch>
              </a:blipFill>
              <a:ln w="22225">
                <a:solidFill>
                  <a:srgbClr val="9452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A3E6655-55D0-7289-B468-1189A10DB5B1}"/>
              </a:ext>
            </a:extLst>
          </p:cNvPr>
          <p:cNvSpPr txBox="1">
            <a:spLocks/>
          </p:cNvSpPr>
          <p:nvPr/>
        </p:nvSpPr>
        <p:spPr>
          <a:xfrm>
            <a:off x="3745695" y="4396549"/>
            <a:ext cx="1936818" cy="1067734"/>
          </a:xfrm>
          <a:prstGeom prst="rect">
            <a:avLst/>
          </a:prstGeom>
          <a:ln w="22225">
            <a:solidFill>
              <a:srgbClr val="78ACBC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600" b="1" dirty="0">
                <a:solidFill>
                  <a:srgbClr val="78ACBC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NA64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000" b="1" dirty="0">
                <a:solidFill>
                  <a:srgbClr val="78ACBC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arXiv:1906.00176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2D17FD5-D652-F984-F991-C5A919E3F4A0}"/>
              </a:ext>
            </a:extLst>
          </p:cNvPr>
          <p:cNvSpPr txBox="1">
            <a:spLocks/>
          </p:cNvSpPr>
          <p:nvPr/>
        </p:nvSpPr>
        <p:spPr>
          <a:xfrm>
            <a:off x="9397062" y="1610508"/>
            <a:ext cx="2565879" cy="2709100"/>
          </a:xfrm>
          <a:prstGeom prst="rect">
            <a:avLst/>
          </a:prstGeom>
          <a:ln w="22225">
            <a:solidFill>
              <a:srgbClr val="C000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CA" sz="2400" b="1" dirty="0">
                <a:solidFill>
                  <a:srgbClr val="C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CMB</a:t>
            </a:r>
          </a:p>
          <a:p>
            <a:pPr algn="ctr">
              <a:lnSpc>
                <a:spcPct val="100000"/>
              </a:lnSpc>
            </a:pPr>
            <a:r>
              <a:rPr lang="en-CA" sz="1800" b="1" dirty="0">
                <a:solidFill>
                  <a:srgbClr val="C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Injection of EM particles into the universe during its early history leads to changes in CMB anisotropies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CA" sz="900" b="1" dirty="0">
                <a:solidFill>
                  <a:srgbClr val="C0000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arXiv:1506.03811</a:t>
            </a:r>
          </a:p>
        </p:txBody>
      </p:sp>
      <p:pic>
        <p:nvPicPr>
          <p:cNvPr id="16" name="Picture 15" descr="A picture containing hanger&#10;&#10;Description automatically generated">
            <a:extLst>
              <a:ext uri="{FF2B5EF4-FFF2-40B4-BE49-F238E27FC236}">
                <a16:creationId xmlns:a16="http://schemas.microsoft.com/office/drawing/2014/main" id="{BC26F2F1-B2BF-DDEE-2C97-76087193ED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3537" y="1163318"/>
            <a:ext cx="3351562" cy="1325429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7ECFFC0-1448-A17B-7DF7-127CF7C5E9C2}"/>
              </a:ext>
            </a:extLst>
          </p:cNvPr>
          <p:cNvSpPr txBox="1">
            <a:spLocks/>
          </p:cNvSpPr>
          <p:nvPr/>
        </p:nvSpPr>
        <p:spPr>
          <a:xfrm>
            <a:off x="6636123" y="2831359"/>
            <a:ext cx="1997440" cy="950030"/>
          </a:xfrm>
          <a:prstGeom prst="rect">
            <a:avLst/>
          </a:prstGeom>
          <a:noFill/>
          <a:ln w="22225">
            <a:solidFill>
              <a:srgbClr val="33645F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2200" b="1" dirty="0">
                <a:solidFill>
                  <a:srgbClr val="33645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LSND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900" b="1" dirty="0">
                <a:solidFill>
                  <a:srgbClr val="33645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arXiv:1107.4580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71C931E-E2D6-1856-2E65-39171763A418}"/>
              </a:ext>
            </a:extLst>
          </p:cNvPr>
          <p:cNvSpPr/>
          <p:nvPr/>
        </p:nvSpPr>
        <p:spPr>
          <a:xfrm>
            <a:off x="229059" y="1107411"/>
            <a:ext cx="5626276" cy="458727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B559247-C68C-A443-D64F-1166D4A3A9E0}"/>
              </a:ext>
            </a:extLst>
          </p:cNvPr>
          <p:cNvSpPr txBox="1"/>
          <p:nvPr/>
        </p:nvSpPr>
        <p:spPr>
          <a:xfrm>
            <a:off x="280613" y="1163318"/>
            <a:ext cx="22987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Electron Bremsstrahlung</a:t>
            </a:r>
          </a:p>
          <a:p>
            <a:pPr algn="ctr"/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+ (In)visible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B511C1C-CF65-7699-3EED-6BAEEADF3713}"/>
                  </a:ext>
                </a:extLst>
              </p:cNvPr>
              <p:cNvSpPr txBox="1"/>
              <p:nvPr/>
            </p:nvSpPr>
            <p:spPr>
              <a:xfrm>
                <a:off x="280613" y="2906825"/>
                <a:ext cx="54862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If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𝐵𝑅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′</m:t>
                            </m:r>
                          </m:sup>
                        </m:sSup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→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𝜒𝜒</m:t>
                        </m:r>
                      </m:e>
                    </m:d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≫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Helvetica Neue Light" panose="02000403000000020004" pitchFamily="2" charset="0"/>
                      </a:rPr>
                      <m:t>𝐵𝑅</m:t>
                    </m:r>
                    <m:d>
                      <m:dPr>
                        <m:ctrlP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</m:ctrlPr>
                          </m:sSup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CA" b="0" i="1" smtClean="0">
                                <a:latin typeface="Cambria Math" panose="02040503050406030204" pitchFamily="18" charset="0"/>
                                <a:ea typeface="Helvetica Neue Light" panose="02000403000000020004" pitchFamily="2" charset="0"/>
                              </a:rPr>
                              <m:t>′</m:t>
                            </m:r>
                          </m:sup>
                        </m:sSup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→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  <a:ea typeface="Helvetica Neue Light" panose="02000403000000020004" pitchFamily="2" charset="0"/>
                          </a:rPr>
                          <m:t>𝑓𝑓</m:t>
                        </m:r>
                      </m:e>
                    </m:d>
                  </m:oMath>
                </a14:m>
                <a:r>
                  <a:rPr lang="en-US" dirty="0">
                    <a:latin typeface="Helvetica Neue Light" panose="02000403000000020004" pitchFamily="2" charset="0"/>
                    <a:ea typeface="Helvetica Neue Light" panose="02000403000000020004" pitchFamily="2" charset="0"/>
                  </a:rPr>
                  <a:t>: invisible decay limits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B511C1C-CF65-7699-3EED-6BAEEADF37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613" y="2906825"/>
                <a:ext cx="5486223" cy="369332"/>
              </a:xfrm>
              <a:prstGeom prst="rect">
                <a:avLst/>
              </a:prstGeom>
              <a:blipFill>
                <a:blip r:embed="rId5"/>
                <a:stretch>
                  <a:fillRect l="-924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A11CB25-8C88-1DFA-842D-D2C50BB95E37}"/>
              </a:ext>
            </a:extLst>
          </p:cNvPr>
          <p:cNvSpPr txBox="1">
            <a:spLocks/>
          </p:cNvSpPr>
          <p:nvPr/>
        </p:nvSpPr>
        <p:spPr>
          <a:xfrm>
            <a:off x="6307162" y="3916644"/>
            <a:ext cx="2565879" cy="812267"/>
          </a:xfrm>
          <a:prstGeom prst="rect">
            <a:avLst/>
          </a:prstGeom>
          <a:ln w="22225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CA" sz="2400" b="1" dirty="0">
                <a:solidFill>
                  <a:schemeClr val="accent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Mini-Boone</a:t>
            </a:r>
            <a:endParaRPr lang="en-CA" sz="1800" b="1" dirty="0">
              <a:solidFill>
                <a:schemeClr val="accent2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CA" sz="900" b="1" dirty="0">
                <a:solidFill>
                  <a:schemeClr val="accent2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arXiv:1702.02688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D1890E-4D35-C91B-699B-0321FA28BA3D}"/>
              </a:ext>
            </a:extLst>
          </p:cNvPr>
          <p:cNvSpPr/>
          <p:nvPr/>
        </p:nvSpPr>
        <p:spPr>
          <a:xfrm>
            <a:off x="6097001" y="1117543"/>
            <a:ext cx="3075685" cy="37368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6A8FE1B-A868-1BD9-2DA3-AFE48BC43FC1}"/>
              </a:ext>
            </a:extLst>
          </p:cNvPr>
          <p:cNvSpPr txBox="1"/>
          <p:nvPr/>
        </p:nvSpPr>
        <p:spPr>
          <a:xfrm>
            <a:off x="6003560" y="1435341"/>
            <a:ext cx="31878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Proton Beam Dumps with Downstream DM Detector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752C54-A48A-F232-4925-4DC27038D90D}"/>
              </a:ext>
            </a:extLst>
          </p:cNvPr>
          <p:cNvSpPr/>
          <p:nvPr/>
        </p:nvSpPr>
        <p:spPr>
          <a:xfrm>
            <a:off x="8547588" y="239046"/>
            <a:ext cx="3410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CA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(See poster by </a:t>
            </a:r>
            <a:r>
              <a:rPr lang="en-CA" b="1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Joshua Greaves!)</a:t>
            </a:r>
          </a:p>
        </p:txBody>
      </p:sp>
    </p:spTree>
    <p:extLst>
      <p:ext uri="{BB962C8B-B14F-4D97-AF65-F5344CB8AC3E}">
        <p14:creationId xmlns:p14="http://schemas.microsoft.com/office/powerpoint/2010/main" val="94940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  <p:bldP spid="18" grpId="0" animBg="1"/>
      <p:bldP spid="6" grpId="0" animBg="1"/>
      <p:bldP spid="1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"/>
  <p:tag name="ORIGINALWIDTH" val="372"/>
  <p:tag name="OUTPUTTYPE" val="PDF"/>
  <p:tag name="IGUANATEXVERSION" val="160"/>
  <p:tag name="LATEXADDIN" val="\documentclass{article}&#10;\usepackage{amsmath}&#10;\pagestyle{empty}&#10;\usepackage{xcolor}&#10;\begin{document}&#10;&#10;&#10;$$ -\mathcal{L} \supset \left( i \textcolor{blue}{b_5} X_\nu^\dagger \partial_\mu X^\nu A'^\mu + \textcolor{magenta}{b_6} X_\mu^\dagger \partial^\mu X_\nu A'^\nu + \textcolor{olive}{b_7} \epsilon_{\mu \nu \rho \sigma} \left( X^{\dagger \mu} \partial^\nu X^\rho \right) A'^\sigma + h.c. \right) + \textcolor{orange}{h_3} A'_\mu \bar{f}\gamma^\mu f$$&#10;&#10;&#10;\end{document}"/>
  <p:tag name="IGUANATEXSIZE" val="20"/>
  <p:tag name="IGUANATEXCURSOR" val="282"/>
  <p:tag name="TRANSPARENCY" val="True"/>
  <p:tag name="LATEXENGINEID" val="0"/>
  <p:tag name="TEMPFOLDER" val="/private/var/folders/p0/qtkn19zs4l151bkdcl6jky8m0000gp/T/com.microsoft.Powerpoint/TemporaryItems/"/>
  <p:tag name="LATEXFORMHEIGHT" val="427"/>
  <p:tag name="LATEXFORMWIDTH" val="733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"/>
  <p:tag name="ORIGINALWIDTH" val="182"/>
  <p:tag name="OUTPUTTYPE" val="PDF"/>
  <p:tag name="IGUANATEXVERSION" val="160"/>
  <p:tag name="LATEXADDIN" val="\documentclass{article}&#10;\usepackage{amsmath}&#10;\pagestyle{empty}&#10;\begin{document}&#10;&#10;$$ \sigma v_{XX\to A' \to \text{hadrons}} \approx R(s) \sigma v_{XX \to A' \to \mu^- \mu^+}$$&#10;&#10;&#10;\end{document}"/>
  <p:tag name="IGUANATEXSIZE" val="28"/>
  <p:tag name="IGUANATEXCURSOR" val="121"/>
  <p:tag name="TRANSPARENCY" val="True"/>
  <p:tag name="LATEXENGINEID" val="0"/>
  <p:tag name="TEMPFOLDER" val="/private/var/folders/p0/qtkn19zs4l151bkdcl6jky8m0000gp/T/com.microsoft.Powerpoint/TemporaryItems/"/>
  <p:tag name="LATEXFORMHEIGHT" val="426.65"/>
  <p:tag name="LATEXFORMWIDTH" val="513.3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"/>
  <p:tag name="ORIGINALWIDTH" val="153"/>
  <p:tag name="OUTPUTTYPE" val="PDF"/>
  <p:tag name="IGUANATEXVERSION" val="160"/>
  <p:tag name="LATEXADDIN" val="\documentclass{article}&#10;\usepackage{amsmath}&#10;\pagestyle{empty}&#10;\begin{document}&#10;&#10;$$ R(s) \equiv \sigma_{e^+e^- \to \text{hadrons}} / \sigma_{e^+e^- \to \mu^+ \mu^-}$$&#10;&#10;&#10;\end{document}"/>
  <p:tag name="IGUANATEXSIZE" val="20"/>
  <p:tag name="IGUANATEXCURSOR" val="95"/>
  <p:tag name="TRANSPARENCY" val="True"/>
  <p:tag name="LATEXENGINEID" val="0"/>
  <p:tag name="TEMPFOLDER" val="/private/var/folders/p0/qtkn19zs4l151bkdcl6jky8m0000gp/T/com.microsoft.Powerpoint/TemporaryItems/"/>
  <p:tag name="LATEXFORMHEIGHT" val="426.65"/>
  <p:tag name="LATEXFORMWIDTH" val="513.3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"/>
  <p:tag name="ORIGINALWIDTH" val="116"/>
  <p:tag name="OUTPUTTYPE" val="PDF"/>
  <p:tag name="IGUANATEXVERSION" val="160"/>
  <p:tag name="LATEXADDIN" val="\documentclass{article}&#10;\usepackage{amsmath}&#10;\pagestyle{empty}&#10;\begin{document}&#10;&#10;$$ P_{ann} \equiv f(z) \frac{&lt;\sigma v&gt;_{\chi \chi \to f \bar{f}}}{m_{\chi}}$$&#10;&#10;\end{document}"/>
  <p:tag name="IGUANATEXSIZE" val="44"/>
  <p:tag name="IGUANATEXCURSOR" val="145"/>
  <p:tag name="TRANSPARENCY" val="True"/>
  <p:tag name="LATEXENGINEID" val="0"/>
  <p:tag name="TEMPFOLDER" val="/private/var/folders/p0/qtkn19zs4l151bkdcl6jky8m0000gp/T/com.microsoft.Powerpoint/TemporaryItems/"/>
  <p:tag name="LATEXFORMHEIGHT" val="426.65"/>
  <p:tag name="LATEXFORMWIDTH" val="513.3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"/>
  <p:tag name="ORIGINALWIDTH" val="149"/>
  <p:tag name="OUTPUTTYPE" val="PDF"/>
  <p:tag name="IGUANATEXVERSION" val="160"/>
  <p:tag name="LATEXADDIN" val="\documentclass{article}&#10;\usepackage{amsmath}&#10;\pagestyle{empty}&#10;\usepackage{amssymb}&#10;\begin{document}&#10;&#10;&#10;$$ P_{ann} \lessapprox 3.2 \times 10^{-28} cm^3 s^{-1} GeV^{-1} $$&#10;&#10;\end{document}"/>
  <p:tag name="IGUANATEXSIZE" val="20"/>
  <p:tag name="IGUANATEXCURSOR" val="83"/>
  <p:tag name="TRANSPARENCY" val="True"/>
  <p:tag name="LATEXENGINEID" val="0"/>
  <p:tag name="TEMPFOLDER" val="/private/var/folders/p0/qtkn19zs4l151bkdcl6jky8m0000gp/T/com.microsoft.Powerpoint/TemporaryItems/"/>
  <p:tag name="LATEXFORMHEIGHT" val="426.65"/>
  <p:tag name="LATEXFORMWIDTH" val="513.3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{75A239F3-A211-3341-A30F-51BFC43D8BF9}tf10001079</Template>
  <TotalTime>4304</TotalTime>
  <Words>1302</Words>
  <Application>Microsoft Macintosh PowerPoint</Application>
  <PresentationFormat>Widescreen</PresentationFormat>
  <Paragraphs>281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4" baseType="lpstr">
      <vt:lpstr>Arial</vt:lpstr>
      <vt:lpstr>Calibri</vt:lpstr>
      <vt:lpstr>Calibri Light</vt:lpstr>
      <vt:lpstr>Cambria Math</vt:lpstr>
      <vt:lpstr>Helvetica Neue</vt:lpstr>
      <vt:lpstr>Helvetica Neue Light</vt:lpstr>
      <vt:lpstr>Helvetica Neue Light</vt:lpstr>
      <vt:lpstr>HELVETICA NEUE THIN</vt:lpstr>
      <vt:lpstr>HELVETICA NEUE THIN</vt:lpstr>
      <vt:lpstr>Times</vt:lpstr>
      <vt:lpstr>Wingdings</vt:lpstr>
      <vt:lpstr>Office Theme</vt:lpstr>
      <vt:lpstr>Searching for Vector Dark Matter at Fixed Target Experiments</vt:lpstr>
      <vt:lpstr>PowerPoint Presentation</vt:lpstr>
      <vt:lpstr>Sub-GeV Dark Matter</vt:lpstr>
      <vt:lpstr>Sub-GeV Dark Matter</vt:lpstr>
      <vt:lpstr>The Goal</vt:lpstr>
      <vt:lpstr>Spin-1 Dark Matter with a Dark Photon Mediator</vt:lpstr>
      <vt:lpstr>PowerPoint Presentation</vt:lpstr>
      <vt:lpstr>PowerPoint Presentation</vt:lpstr>
      <vt:lpstr>Limits/Projections</vt:lpstr>
      <vt:lpstr>Experimental Limits/Projections on DM Models</vt:lpstr>
      <vt:lpstr>PowerPoint Presentation</vt:lpstr>
      <vt:lpstr>Summary and Future Work</vt:lpstr>
      <vt:lpstr>Backup Slides</vt:lpstr>
      <vt:lpstr>Hadronic Resonances</vt:lpstr>
      <vt:lpstr>Why BR_(A^′→XX)&gt;BR_(A^′→f ̅f) is a good assumption</vt:lpstr>
      <vt:lpstr>CMB Bounds</vt:lpstr>
      <vt:lpstr>Electron Beam Dumps</vt:lpstr>
      <vt:lpstr>Proton Beam Dumps arXiv:1107.4580  </vt:lpstr>
      <vt:lpstr>BaBar arXiv:1702.03327 </vt:lpstr>
      <vt:lpstr>Calculating Dark Matter Abundance:  The Boltzmann Equation</vt:lpstr>
      <vt:lpstr>Freeze-Out Calculation</vt:lpstr>
      <vt:lpstr>Dark Matter Evidence and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Taylor Gray</dc:creator>
  <cp:lastModifiedBy>Taylor Gray</cp:lastModifiedBy>
  <cp:revision>297</cp:revision>
  <dcterms:created xsi:type="dcterms:W3CDTF">2022-06-03T17:11:20Z</dcterms:created>
  <dcterms:modified xsi:type="dcterms:W3CDTF">2022-06-15T06:28:58Z</dcterms:modified>
</cp:coreProperties>
</file>