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1" r:id="rId3"/>
    <p:sldId id="296" r:id="rId4"/>
    <p:sldId id="294" r:id="rId5"/>
    <p:sldId id="288" r:id="rId6"/>
    <p:sldId id="289" r:id="rId7"/>
    <p:sldId id="290" r:id="rId8"/>
    <p:sldId id="291" r:id="rId9"/>
    <p:sldId id="292" r:id="rId10"/>
    <p:sldId id="29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3861AA"/>
    <a:srgbClr val="00529E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5" autoAdjust="0"/>
    <p:restoredTop sz="94660"/>
  </p:normalViewPr>
  <p:slideViewPr>
    <p:cSldViewPr>
      <p:cViewPr>
        <p:scale>
          <a:sx n="100" d="100"/>
          <a:sy n="100" d="100"/>
        </p:scale>
        <p:origin x="-488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1F88D-B4F7-4D28-B3E4-B6CF90DB902E}" type="datetimeFigureOut">
              <a:rPr lang="en-US" smtClean="0"/>
              <a:pPr/>
              <a:t>14/11/2010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1910D-BF44-4D9C-9AA6-B05228DBBC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241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910D-BF44-4D9C-9AA6-B05228DBBCAD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910D-BF44-4D9C-9AA6-B05228DBBCAD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910D-BF44-4D9C-9AA6-B05228DBBCAD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910D-BF44-4D9C-9AA6-B05228DBBCAD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910D-BF44-4D9C-9AA6-B05228DBBCAD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910D-BF44-4D9C-9AA6-B05228DBBCAD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910D-BF44-4D9C-9AA6-B05228DBBCAD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910D-BF44-4D9C-9AA6-B05228DBBCAD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9" descr="CERNlogo-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0" descr="banner0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7" descr="lat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POC Progress - </a:t>
            </a:r>
            <a:fld id="{9391FA4E-1212-412D-B96F-3259C5E7C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5638800" y="6248400"/>
            <a:ext cx="259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POC Progress - </a:t>
            </a:r>
            <a:fld id="{4FF5BD75-5EF3-4396-8494-EE0CC2A950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nner-ITonl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27" descr="lat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8" descr="CERNlogo-rg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" name="Text Box 30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ftr" sz="quarter" idx="3"/>
          </p:nvPr>
        </p:nvSpPr>
        <p:spPr>
          <a:xfrm>
            <a:off x="5410200" y="6248400"/>
            <a:ext cx="2743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POC Progress - </a:t>
            </a:r>
            <a:fld id="{805BDAB7-B9F5-4739-A1DD-F75AC27A74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file://localhost/Users/mmoller/Documents/Mats%20Docs/ITIL/IT%20Dep%20Service%20Management/Tool/Implementation/CERN%20Time%20lines%20V5.xl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1752600"/>
            <a:ext cx="6553200" cy="1470025"/>
          </a:xfrm>
        </p:spPr>
        <p:txBody>
          <a:bodyPr/>
          <a:lstStyle/>
          <a:p>
            <a:pPr eaLnBrk="1" hangingPunct="1"/>
            <a:r>
              <a:rPr lang="en-GB" dirty="0"/>
              <a:t>Service Management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35052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GLM 15 </a:t>
            </a:r>
            <a:r>
              <a:rPr lang="en-US" dirty="0" smtClean="0"/>
              <a:t>November 2010</a:t>
            </a:r>
          </a:p>
          <a:p>
            <a:pPr eaLnBrk="1" hangingPunct="1"/>
            <a:r>
              <a:rPr lang="en-US" dirty="0" smtClean="0"/>
              <a:t>Mats </a:t>
            </a:r>
            <a:r>
              <a:rPr lang="en-US" dirty="0" smtClean="0"/>
              <a:t>Moller IT-DI-SM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r>
              <a:rPr lang="en-US" dirty="0" smtClean="0"/>
              <a:t>Feedback on document?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mtClean="0"/>
              <a:t>Other questions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POC Progress - </a:t>
            </a:r>
            <a:fld id="{4FF5BD75-5EF3-4396-8494-EE0CC2A9509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692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Additional resource</a:t>
            </a:r>
            <a:endParaRPr lang="en-GB" dirty="0"/>
          </a:p>
          <a:p>
            <a:pPr lvl="1"/>
            <a:r>
              <a:rPr lang="en-GB" dirty="0" smtClean="0"/>
              <a:t>Patricia </a:t>
            </a:r>
            <a:r>
              <a:rPr lang="en-GB" dirty="0" smtClean="0"/>
              <a:t>Mendez Lorenzo (</a:t>
            </a:r>
            <a:r>
              <a:rPr lang="en-GB" dirty="0" smtClean="0"/>
              <a:t>soon)</a:t>
            </a:r>
          </a:p>
          <a:p>
            <a:pPr lvl="1"/>
            <a:r>
              <a:rPr lang="en-GB" dirty="0" smtClean="0"/>
              <a:t>Thanks to DHO and </a:t>
            </a:r>
            <a:r>
              <a:rPr lang="en-GB" dirty="0" smtClean="0"/>
              <a:t>ES</a:t>
            </a:r>
          </a:p>
          <a:p>
            <a:r>
              <a:rPr lang="en-GB" dirty="0" smtClean="0"/>
              <a:t>Visit from </a:t>
            </a:r>
            <a:r>
              <a:rPr lang="en-GB" dirty="0" err="1" smtClean="0"/>
              <a:t>Fermilab</a:t>
            </a:r>
            <a:r>
              <a:rPr lang="en-GB" dirty="0" smtClean="0"/>
              <a:t> 29/11-2/12</a:t>
            </a:r>
          </a:p>
          <a:p>
            <a:pPr lvl="1"/>
            <a:r>
              <a:rPr lang="en-GB" dirty="0" smtClean="0"/>
              <a:t>Tim Currie, IT Service Manager </a:t>
            </a:r>
            <a:endParaRPr lang="en-GB" dirty="0" smtClean="0"/>
          </a:p>
          <a:p>
            <a:r>
              <a:rPr lang="en-GB" dirty="0" smtClean="0"/>
              <a:t>Status/Planning</a:t>
            </a:r>
            <a:endParaRPr lang="en-GB" dirty="0"/>
          </a:p>
          <a:p>
            <a:r>
              <a:rPr lang="en-GB" dirty="0" smtClean="0"/>
              <a:t>Acceptance </a:t>
            </a:r>
            <a:r>
              <a:rPr lang="en-GB" dirty="0" smtClean="0"/>
              <a:t>Criteria</a:t>
            </a:r>
          </a:p>
          <a:p>
            <a:pPr lvl="1"/>
            <a:r>
              <a:rPr lang="en-GB" dirty="0" smtClean="0"/>
              <a:t>GLM through Tim Bell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dirty="0" smtClean="0"/>
              <a:t>Service </a:t>
            </a:r>
            <a:r>
              <a:rPr lang="en-GB" sz="2400" dirty="0"/>
              <a:t>Catalogue in Service‐</a:t>
            </a:r>
            <a:r>
              <a:rPr lang="en-GB" sz="2400" dirty="0" smtClean="0"/>
              <a:t>now</a:t>
            </a:r>
          </a:p>
          <a:p>
            <a:pPr lvl="1"/>
            <a:r>
              <a:rPr lang="en-GB" sz="2000" dirty="0"/>
              <a:t>G</a:t>
            </a:r>
            <a:r>
              <a:rPr lang="en-GB" sz="2000" dirty="0" smtClean="0"/>
              <a:t>o</a:t>
            </a:r>
            <a:r>
              <a:rPr lang="en-GB" sz="2000" dirty="0"/>
              <a:t>‐</a:t>
            </a:r>
            <a:r>
              <a:rPr lang="en-GB" sz="2000" dirty="0" smtClean="0"/>
              <a:t>live </a:t>
            </a:r>
            <a:r>
              <a:rPr lang="en-GB" sz="2000" dirty="0"/>
              <a:t>planned for 15 </a:t>
            </a:r>
            <a:r>
              <a:rPr lang="en-GB" sz="2000" dirty="0" smtClean="0"/>
              <a:t>November</a:t>
            </a:r>
            <a:endParaRPr lang="en-GB" sz="2000" dirty="0"/>
          </a:p>
          <a:p>
            <a:pPr lvl="1"/>
            <a:r>
              <a:rPr lang="en-GB" sz="2000" dirty="0"/>
              <a:t>Data </a:t>
            </a:r>
            <a:r>
              <a:rPr lang="en-GB" sz="2000" dirty="0" smtClean="0"/>
              <a:t>quality checking </a:t>
            </a:r>
            <a:r>
              <a:rPr lang="en-GB" sz="2000" dirty="0"/>
              <a:t>as from </a:t>
            </a:r>
            <a:r>
              <a:rPr lang="en-GB" sz="2000" dirty="0" smtClean="0"/>
              <a:t>16 November</a:t>
            </a:r>
            <a:endParaRPr lang="en-GB" sz="2000" dirty="0"/>
          </a:p>
          <a:p>
            <a:pPr lvl="1"/>
            <a:r>
              <a:rPr lang="en-GB" sz="2000" dirty="0"/>
              <a:t>Service Management team sends feedback and suggestions</a:t>
            </a:r>
          </a:p>
          <a:p>
            <a:pPr lvl="1"/>
            <a:r>
              <a:rPr lang="en-GB" sz="2000" dirty="0"/>
              <a:t>Data </a:t>
            </a:r>
            <a:r>
              <a:rPr lang="en-GB" sz="2000" dirty="0" smtClean="0"/>
              <a:t>improvement to </a:t>
            </a:r>
            <a:r>
              <a:rPr lang="en-GB" sz="2000" dirty="0"/>
              <a:t>be done by Service Owners &amp; Functional Service </a:t>
            </a:r>
            <a:r>
              <a:rPr lang="en-GB" sz="2000" dirty="0" smtClean="0"/>
              <a:t>Managers</a:t>
            </a:r>
          </a:p>
          <a:p>
            <a:r>
              <a:rPr lang="en-GB" sz="2400" dirty="0"/>
              <a:t>Incident &amp; Request Fulfilment processes</a:t>
            </a:r>
          </a:p>
          <a:p>
            <a:pPr lvl="1"/>
            <a:r>
              <a:rPr lang="en-GB" sz="2000" dirty="0"/>
              <a:t>Development </a:t>
            </a:r>
            <a:r>
              <a:rPr lang="en-GB" sz="2000" dirty="0" err="1"/>
              <a:t>ongoing</a:t>
            </a:r>
            <a:endParaRPr lang="en-GB" sz="2000" dirty="0"/>
          </a:p>
          <a:p>
            <a:r>
              <a:rPr lang="en-GB" sz="2400" dirty="0"/>
              <a:t>Standard ticket </a:t>
            </a:r>
            <a:r>
              <a:rPr lang="en-GB" sz="2400" dirty="0" smtClean="0"/>
              <a:t>templates / Record Producer</a:t>
            </a:r>
            <a:endParaRPr lang="en-GB" sz="2400" dirty="0"/>
          </a:p>
          <a:p>
            <a:pPr lvl="1"/>
            <a:r>
              <a:rPr lang="en-GB" sz="2000" dirty="0"/>
              <a:t>In preparation</a:t>
            </a:r>
          </a:p>
          <a:p>
            <a:pPr lvl="1"/>
            <a:r>
              <a:rPr lang="en-GB" sz="2000" dirty="0"/>
              <a:t>Service management team investigates interaction with Service Owners &amp; Functional Service </a:t>
            </a:r>
            <a:r>
              <a:rPr lang="en-GB" sz="2000" dirty="0" smtClean="0"/>
              <a:t>Managers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096486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dirty="0" smtClean="0"/>
              <a:t>Service </a:t>
            </a:r>
            <a:r>
              <a:rPr lang="en-GB" sz="2400" dirty="0"/>
              <a:t>Desk (building 55</a:t>
            </a:r>
            <a:r>
              <a:rPr lang="en-GB" sz="2400" dirty="0" smtClean="0"/>
              <a:t>)</a:t>
            </a:r>
          </a:p>
          <a:p>
            <a:pPr lvl="1"/>
            <a:r>
              <a:rPr lang="en-GB" dirty="0" smtClean="0"/>
              <a:t>Offices being refurbished</a:t>
            </a:r>
          </a:p>
          <a:p>
            <a:pPr lvl="1"/>
            <a:r>
              <a:rPr lang="en-GB" dirty="0" smtClean="0"/>
              <a:t>Staff </a:t>
            </a:r>
            <a:r>
              <a:rPr lang="en-GB" dirty="0"/>
              <a:t>recruited / Training </a:t>
            </a:r>
            <a:r>
              <a:rPr lang="en-GB" dirty="0" smtClean="0"/>
              <a:t>planned and starting this week</a:t>
            </a:r>
            <a:endParaRPr lang="en-GB" dirty="0"/>
          </a:p>
          <a:p>
            <a:pPr lvl="1"/>
            <a:r>
              <a:rPr lang="en-GB" dirty="0" smtClean="0"/>
              <a:t>Service Desk </a:t>
            </a:r>
            <a:r>
              <a:rPr lang="en-GB" dirty="0"/>
              <a:t>go‐live planned for 1 </a:t>
            </a:r>
            <a:r>
              <a:rPr lang="en-GB" dirty="0" smtClean="0"/>
              <a:t>February</a:t>
            </a:r>
          </a:p>
          <a:p>
            <a:r>
              <a:rPr lang="en-GB" sz="2400" dirty="0" smtClean="0">
                <a:hlinkClick r:id="rId3" action="ppaction://hlinkfile"/>
              </a:rPr>
              <a:t>Detailed </a:t>
            </a:r>
            <a:r>
              <a:rPr lang="en-GB" sz="2400" dirty="0">
                <a:hlinkClick r:id="rId3" action="ppaction://hlinkfile"/>
              </a:rPr>
              <a:t>Tool implementation plan</a:t>
            </a:r>
            <a:endParaRPr lang="en-GB" sz="2400" dirty="0"/>
          </a:p>
          <a:p>
            <a:pPr marL="457200" lvl="1" indent="0"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149966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Criteria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Service Catalogue </a:t>
            </a:r>
            <a:r>
              <a:rPr lang="en-GB" sz="2400" dirty="0"/>
              <a:t>and </a:t>
            </a:r>
            <a:r>
              <a:rPr lang="en-GB" sz="2400" dirty="0" smtClean="0"/>
              <a:t>Workflows</a:t>
            </a:r>
          </a:p>
          <a:p>
            <a:pPr lvl="1"/>
            <a:r>
              <a:rPr lang="en-GB" sz="2000" dirty="0" smtClean="0"/>
              <a:t>SC </a:t>
            </a:r>
            <a:r>
              <a:rPr lang="en-GB" sz="2000" dirty="0"/>
              <a:t>entries should be complete including all IT customer services </a:t>
            </a:r>
            <a:r>
              <a:rPr lang="en-GB" sz="2000" dirty="0" smtClean="0"/>
              <a:t>and </a:t>
            </a:r>
            <a:r>
              <a:rPr lang="en-GB" sz="2000" dirty="0"/>
              <a:t>IT functions, consistent descriptions, use of opening/support/service hours, ‘request for’ data and IT 2nd level </a:t>
            </a:r>
            <a:r>
              <a:rPr lang="en-GB" sz="2000" dirty="0" smtClean="0"/>
              <a:t>routing</a:t>
            </a:r>
          </a:p>
          <a:p>
            <a:pPr lvl="2"/>
            <a:r>
              <a:rPr lang="en-GB" sz="1400" b="1" i="1" dirty="0">
                <a:solidFill>
                  <a:srgbClr val="CC3300"/>
                </a:solidFill>
              </a:rPr>
              <a:t>Q</a:t>
            </a:r>
            <a:r>
              <a:rPr lang="en-GB" sz="1400" b="1" i="1" dirty="0" smtClean="0">
                <a:solidFill>
                  <a:srgbClr val="CC3300"/>
                </a:solidFill>
              </a:rPr>
              <a:t>uality check as from this week, Service </a:t>
            </a:r>
            <a:r>
              <a:rPr lang="en-GB" sz="1400" b="1" i="1" dirty="0" smtClean="0">
                <a:solidFill>
                  <a:srgbClr val="CC3300"/>
                </a:solidFill>
              </a:rPr>
              <a:t>Owners and Functional Service Managers</a:t>
            </a:r>
          </a:p>
          <a:p>
            <a:pPr lvl="1"/>
            <a:r>
              <a:rPr lang="en-GB" sz="2000" dirty="0" smtClean="0"/>
              <a:t>List </a:t>
            </a:r>
            <a:r>
              <a:rPr lang="en-GB" sz="2000" dirty="0"/>
              <a:t>of tasks which can be performed by service desk agreed with tools, required information and execution instructions </a:t>
            </a:r>
            <a:r>
              <a:rPr lang="en-GB" sz="2000" dirty="0" smtClean="0"/>
              <a:t>provided</a:t>
            </a:r>
          </a:p>
          <a:p>
            <a:pPr lvl="2"/>
            <a:r>
              <a:rPr lang="en-GB" sz="1400" b="1" i="1" dirty="0">
                <a:solidFill>
                  <a:srgbClr val="CC3300"/>
                </a:solidFill>
              </a:rPr>
              <a:t>B</a:t>
            </a:r>
            <a:r>
              <a:rPr lang="en-GB" sz="1400" b="1" i="1" dirty="0" smtClean="0">
                <a:solidFill>
                  <a:srgbClr val="CC3300"/>
                </a:solidFill>
              </a:rPr>
              <a:t>eing compiled. SD will only use Service-now, no other tools</a:t>
            </a:r>
          </a:p>
          <a:p>
            <a:pPr lvl="1"/>
            <a:r>
              <a:rPr lang="en-GB" sz="2000" dirty="0" smtClean="0"/>
              <a:t>Request </a:t>
            </a:r>
            <a:r>
              <a:rPr lang="en-GB" sz="2000" dirty="0"/>
              <a:t>fulfilment processes and workflows documented and agreed including links to existing self-service </a:t>
            </a:r>
            <a:r>
              <a:rPr lang="en-GB" sz="2000" dirty="0" smtClean="0"/>
              <a:t>portals</a:t>
            </a:r>
          </a:p>
          <a:p>
            <a:pPr lvl="2"/>
            <a:r>
              <a:rPr lang="en-GB" sz="1400" b="1" i="1" dirty="0" smtClean="0">
                <a:solidFill>
                  <a:srgbClr val="CC3300"/>
                </a:solidFill>
              </a:rPr>
              <a:t>Yes, links to be added by </a:t>
            </a:r>
            <a:r>
              <a:rPr lang="en-GB" sz="1400" b="1" i="1" dirty="0" smtClean="0">
                <a:solidFill>
                  <a:srgbClr val="CC3300"/>
                </a:solidFill>
              </a:rPr>
              <a:t>SO/FSM</a:t>
            </a:r>
            <a:endParaRPr lang="en-GB" sz="1400" b="1" i="1" dirty="0">
              <a:solidFill>
                <a:srgbClr val="CC3300"/>
              </a:solidFill>
            </a:endParaRPr>
          </a:p>
          <a:p>
            <a:pPr lvl="1"/>
            <a:r>
              <a:rPr lang="en-GB" sz="2000" dirty="0" smtClean="0"/>
              <a:t>Define </a:t>
            </a:r>
            <a:r>
              <a:rPr lang="en-GB" sz="2000" dirty="0"/>
              <a:t>procedure for service desk if the </a:t>
            </a:r>
            <a:r>
              <a:rPr lang="en-GB" sz="2000" dirty="0" smtClean="0"/>
              <a:t>Service-now </a:t>
            </a:r>
            <a:r>
              <a:rPr lang="en-GB" sz="2000" dirty="0"/>
              <a:t>is not </a:t>
            </a:r>
            <a:r>
              <a:rPr lang="en-GB" sz="2000" dirty="0" smtClean="0"/>
              <a:t>available</a:t>
            </a:r>
          </a:p>
          <a:p>
            <a:pPr lvl="2"/>
            <a:r>
              <a:rPr lang="en-GB" sz="1400" b="1" i="1" dirty="0" smtClean="0">
                <a:solidFill>
                  <a:srgbClr val="CC3300"/>
                </a:solidFill>
              </a:rPr>
              <a:t>Yes, to be </a:t>
            </a:r>
            <a:r>
              <a:rPr lang="en-GB" sz="1400" b="1" i="1" dirty="0" smtClean="0">
                <a:solidFill>
                  <a:srgbClr val="CC3300"/>
                </a:solidFill>
              </a:rPr>
              <a:t>defined</a:t>
            </a:r>
            <a:endParaRPr lang="en-GB" sz="1400" b="1" i="1" dirty="0">
              <a:solidFill>
                <a:srgbClr val="CC3300"/>
              </a:solidFill>
            </a:endParaRPr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520256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Criteria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en-GB" sz="2400" dirty="0" smtClean="0"/>
              <a:t>Functionality</a:t>
            </a:r>
            <a:endParaRPr lang="en-GB" sz="2400" dirty="0"/>
          </a:p>
          <a:p>
            <a:pPr lvl="1"/>
            <a:r>
              <a:rPr lang="en-GB" sz="2000" dirty="0" smtClean="0"/>
              <a:t>GGUS </a:t>
            </a:r>
            <a:r>
              <a:rPr lang="en-GB" sz="2000" dirty="0"/>
              <a:t>interface implementation plan documented and </a:t>
            </a:r>
            <a:r>
              <a:rPr lang="en-GB" sz="2000" dirty="0" smtClean="0"/>
              <a:t>agreed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In the plan, target December</a:t>
            </a:r>
            <a:endParaRPr lang="en-GB" sz="1600" b="1" i="1" dirty="0">
              <a:solidFill>
                <a:srgbClr val="CC3300"/>
              </a:solidFill>
            </a:endParaRPr>
          </a:p>
          <a:p>
            <a:pPr lvl="1"/>
            <a:r>
              <a:rPr lang="en-GB" sz="2000" dirty="0" smtClean="0"/>
              <a:t>Example </a:t>
            </a:r>
            <a:r>
              <a:rPr lang="en-GB" sz="2000" dirty="0"/>
              <a:t>operational contract reports such as for Serco should be produced and </a:t>
            </a:r>
            <a:r>
              <a:rPr lang="en-GB" sz="2000" dirty="0" smtClean="0"/>
              <a:t>validated</a:t>
            </a:r>
          </a:p>
          <a:p>
            <a:pPr lvl="2"/>
            <a:r>
              <a:rPr lang="en-GB" sz="1600" b="1" i="1" dirty="0">
                <a:solidFill>
                  <a:srgbClr val="CC3300"/>
                </a:solidFill>
              </a:rPr>
              <a:t>In the plan, target </a:t>
            </a:r>
            <a:r>
              <a:rPr lang="en-GB" sz="1600" b="1" i="1" dirty="0" smtClean="0">
                <a:solidFill>
                  <a:srgbClr val="CC3300"/>
                </a:solidFill>
              </a:rPr>
              <a:t>December, can only be validated for new processes</a:t>
            </a:r>
            <a:endParaRPr lang="en-GB" sz="1600" dirty="0"/>
          </a:p>
          <a:p>
            <a:pPr lvl="1"/>
            <a:r>
              <a:rPr lang="en-GB" sz="2000" dirty="0" smtClean="0"/>
              <a:t>Integrate </a:t>
            </a:r>
            <a:r>
              <a:rPr lang="en-GB" sz="2000" dirty="0"/>
              <a:t>the IT service status </a:t>
            </a:r>
            <a:r>
              <a:rPr lang="en-GB" sz="2000" dirty="0" smtClean="0"/>
              <a:t>into </a:t>
            </a:r>
            <a:r>
              <a:rPr lang="en-GB" sz="2000" dirty="0"/>
              <a:t>the service desk or provide notification of status to service desk </a:t>
            </a:r>
            <a:r>
              <a:rPr lang="en-GB" sz="2000" dirty="0" smtClean="0"/>
              <a:t>staff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Yes, planned</a:t>
            </a:r>
            <a:endParaRPr lang="en-GB" sz="1600" b="1" i="1" dirty="0">
              <a:solidFill>
                <a:srgbClr val="CC3300"/>
              </a:solidFill>
            </a:endParaRPr>
          </a:p>
          <a:p>
            <a:pPr lvl="1"/>
            <a:r>
              <a:rPr lang="en-GB" sz="2000" dirty="0" smtClean="0"/>
              <a:t>Web </a:t>
            </a:r>
            <a:r>
              <a:rPr lang="en-GB" sz="2000" dirty="0"/>
              <a:t>portal templates as provided by each service </a:t>
            </a:r>
            <a:r>
              <a:rPr lang="en-GB" sz="2000" dirty="0" smtClean="0"/>
              <a:t>with </a:t>
            </a:r>
            <a:r>
              <a:rPr lang="en-GB" sz="2000" dirty="0"/>
              <a:t>required information fields should be integrated into the </a:t>
            </a:r>
            <a:r>
              <a:rPr lang="en-GB" sz="2000" dirty="0" smtClean="0"/>
              <a:t>tool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Yes, planned</a:t>
            </a:r>
            <a:endParaRPr lang="en-GB" sz="1600" b="1" i="1" dirty="0">
              <a:solidFill>
                <a:srgbClr val="CC3300"/>
              </a:solidFill>
            </a:endParaRPr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188195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Criteria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en-GB" sz="2400" dirty="0"/>
              <a:t>Training</a:t>
            </a:r>
          </a:p>
          <a:p>
            <a:pPr lvl="1"/>
            <a:r>
              <a:rPr lang="en-GB" sz="2000" dirty="0" smtClean="0"/>
              <a:t>Training </a:t>
            </a:r>
            <a:r>
              <a:rPr lang="en-GB" sz="2000" dirty="0"/>
              <a:t>session in the procedures and tools for service and function owners to maintain the service </a:t>
            </a:r>
            <a:r>
              <a:rPr lang="en-GB" sz="2000" dirty="0" smtClean="0"/>
              <a:t>catalogue </a:t>
            </a:r>
            <a:r>
              <a:rPr lang="en-GB" sz="2000" dirty="0"/>
              <a:t>data in Service </a:t>
            </a:r>
            <a:r>
              <a:rPr lang="en-GB" sz="2000" dirty="0" smtClean="0"/>
              <a:t>Now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Done, more sessions if necessary</a:t>
            </a:r>
            <a:endParaRPr lang="en-GB" sz="1600" b="1" i="1" dirty="0">
              <a:solidFill>
                <a:srgbClr val="CC3300"/>
              </a:solidFill>
            </a:endParaRPr>
          </a:p>
          <a:p>
            <a:pPr lvl="1"/>
            <a:r>
              <a:rPr lang="en-GB" sz="2000" dirty="0" smtClean="0"/>
              <a:t>Training </a:t>
            </a:r>
            <a:r>
              <a:rPr lang="en-GB" sz="2000" dirty="0"/>
              <a:t>sessions organised for the service managers and support staff covering new process workflow, logging in, ticket routing, problem opening and closing and work log </a:t>
            </a:r>
            <a:r>
              <a:rPr lang="en-GB" sz="2000" dirty="0" smtClean="0"/>
              <a:t>updates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Planned. “Train the Trainer” 9-10 December, User training mid January</a:t>
            </a:r>
            <a:endParaRPr lang="en-GB" sz="1600" b="1" i="1" dirty="0">
              <a:solidFill>
                <a:srgbClr val="CC3300"/>
              </a:solidFill>
            </a:endParaRPr>
          </a:p>
          <a:p>
            <a:pPr lvl="1"/>
            <a:r>
              <a:rPr lang="en-GB" sz="2000" dirty="0" smtClean="0"/>
              <a:t>A </a:t>
            </a:r>
            <a:r>
              <a:rPr lang="en-GB" sz="2000" dirty="0"/>
              <a:t>demo system should be available for a week prior to the go-live with the final configuration and </a:t>
            </a:r>
            <a:r>
              <a:rPr lang="en-GB" sz="2000" dirty="0" smtClean="0"/>
              <a:t>catalogue </a:t>
            </a:r>
            <a:r>
              <a:rPr lang="en-GB" sz="2000" dirty="0"/>
              <a:t>to allow service managers to become familiar with the tools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Planned for mid January</a:t>
            </a:r>
          </a:p>
        </p:txBody>
      </p:sp>
    </p:spTree>
    <p:extLst>
      <p:ext uri="{BB962C8B-B14F-4D97-AF65-F5344CB8AC3E}">
        <p14:creationId xmlns:p14="http://schemas.microsoft.com/office/powerpoint/2010/main" val="3071780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Criteria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en-GB" sz="2400" dirty="0"/>
              <a:t>Testing</a:t>
            </a:r>
          </a:p>
          <a:p>
            <a:pPr lvl="1"/>
            <a:r>
              <a:rPr lang="en-GB" sz="2000" dirty="0" smtClean="0"/>
              <a:t>A </a:t>
            </a:r>
            <a:r>
              <a:rPr lang="en-GB" sz="2000" dirty="0"/>
              <a:t>replay of random IT tickets should be performed through the service desk giving the user initial problem statement,  work log updates and </a:t>
            </a:r>
            <a:r>
              <a:rPr lang="en-GB" sz="2000" dirty="0" smtClean="0"/>
              <a:t>closure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Planned, OIS volunteered</a:t>
            </a:r>
            <a:endParaRPr lang="en-GB" sz="1600" b="1" i="1" dirty="0">
              <a:solidFill>
                <a:srgbClr val="CC3300"/>
              </a:solidFill>
            </a:endParaRPr>
          </a:p>
          <a:p>
            <a:pPr lvl="1"/>
            <a:r>
              <a:rPr lang="en-GB" sz="2000" dirty="0" smtClean="0"/>
              <a:t>Authorisation </a:t>
            </a:r>
            <a:r>
              <a:rPr lang="en-GB" sz="2000" dirty="0"/>
              <a:t>and Authentication tests by a sample of service managers and </a:t>
            </a:r>
            <a:r>
              <a:rPr lang="en-GB" sz="2000" dirty="0" smtClean="0"/>
              <a:t>users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Planned in Validation Runs</a:t>
            </a:r>
            <a:endParaRPr lang="en-GB" sz="2000" dirty="0"/>
          </a:p>
          <a:p>
            <a:pPr lvl="1"/>
            <a:r>
              <a:rPr lang="en-GB" sz="2000" dirty="0" smtClean="0"/>
              <a:t>Validation </a:t>
            </a:r>
            <a:r>
              <a:rPr lang="en-GB" sz="2000" dirty="0"/>
              <a:t>of web portal and application on CERN’s supported platforms/</a:t>
            </a:r>
            <a:r>
              <a:rPr lang="en-GB" sz="2000" dirty="0" smtClean="0"/>
              <a:t>browsers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To be defined but no problem foreseen</a:t>
            </a:r>
          </a:p>
          <a:p>
            <a:pPr lvl="2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26194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Criteria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+mj-lt"/>
              <a:buAutoNum type="arabicPeriod" startAt="5"/>
            </a:pPr>
            <a:r>
              <a:rPr lang="en-GB" sz="2400" dirty="0"/>
              <a:t>Deployment</a:t>
            </a:r>
          </a:p>
          <a:p>
            <a:pPr lvl="1"/>
            <a:r>
              <a:rPr lang="en-GB" sz="2000" dirty="0" smtClean="0"/>
              <a:t>A </a:t>
            </a:r>
            <a:r>
              <a:rPr lang="en-GB" sz="2000" dirty="0"/>
              <a:t>transition plan should be documented including :</a:t>
            </a:r>
          </a:p>
          <a:p>
            <a:pPr lvl="2"/>
            <a:r>
              <a:rPr lang="en-GB" sz="1600" dirty="0" smtClean="0"/>
              <a:t>Handling </a:t>
            </a:r>
            <a:r>
              <a:rPr lang="en-GB" sz="1600" dirty="0"/>
              <a:t>of tickets which are previously open  in PRMS</a:t>
            </a:r>
          </a:p>
          <a:p>
            <a:pPr lvl="2"/>
            <a:r>
              <a:rPr lang="en-GB" sz="1600" dirty="0" smtClean="0"/>
              <a:t>How </a:t>
            </a:r>
            <a:r>
              <a:rPr lang="en-GB" sz="1600" dirty="0"/>
              <a:t>user and automated mails to </a:t>
            </a:r>
            <a:r>
              <a:rPr lang="en-GB" sz="1600" dirty="0" err="1"/>
              <a:t>helpdesk@cern.ch</a:t>
            </a:r>
            <a:r>
              <a:rPr lang="en-GB" sz="1600" dirty="0"/>
              <a:t> will be handled</a:t>
            </a:r>
          </a:p>
          <a:p>
            <a:pPr lvl="2"/>
            <a:r>
              <a:rPr lang="en-GB" sz="1600" dirty="0" smtClean="0"/>
              <a:t>Plan </a:t>
            </a:r>
            <a:r>
              <a:rPr lang="en-GB" sz="1600" dirty="0"/>
              <a:t>for updates to IT web site that refer to new procedures and tools</a:t>
            </a:r>
          </a:p>
          <a:p>
            <a:pPr lvl="2"/>
            <a:r>
              <a:rPr lang="en-GB" sz="1600" dirty="0" smtClean="0"/>
              <a:t>Communication </a:t>
            </a:r>
            <a:r>
              <a:rPr lang="en-GB" sz="1600" dirty="0"/>
              <a:t>plan for end </a:t>
            </a:r>
            <a:r>
              <a:rPr lang="en-GB" sz="1600" dirty="0" smtClean="0"/>
              <a:t>users</a:t>
            </a:r>
          </a:p>
          <a:p>
            <a:pPr lvl="2"/>
            <a:r>
              <a:rPr lang="en-GB" sz="1600" b="1" i="1" dirty="0">
                <a:solidFill>
                  <a:srgbClr val="CC3300"/>
                </a:solidFill>
              </a:rPr>
              <a:t>Service Desk Roadmap </a:t>
            </a:r>
            <a:r>
              <a:rPr lang="en-GB" sz="1600" b="1" i="1" dirty="0" smtClean="0">
                <a:solidFill>
                  <a:srgbClr val="CC3300"/>
                </a:solidFill>
              </a:rPr>
              <a:t>circulated </a:t>
            </a:r>
            <a:r>
              <a:rPr lang="en-GB" sz="1600" b="1" i="1" dirty="0" smtClean="0">
                <a:solidFill>
                  <a:srgbClr val="CC3300"/>
                </a:solidFill>
              </a:rPr>
              <a:t>to GLM</a:t>
            </a:r>
            <a:endParaRPr lang="en-GB" sz="1600" b="1" i="1" dirty="0">
              <a:solidFill>
                <a:srgbClr val="CC3300"/>
              </a:solidFill>
            </a:endParaRPr>
          </a:p>
          <a:p>
            <a:pPr lvl="1"/>
            <a:r>
              <a:rPr lang="en-GB" sz="2000" dirty="0" smtClean="0"/>
              <a:t>Define </a:t>
            </a:r>
            <a:r>
              <a:rPr lang="en-GB" sz="2000" dirty="0"/>
              <a:t>processes and meetings for  IT monitoring and feedback on production service </a:t>
            </a:r>
            <a:r>
              <a:rPr lang="en-GB" sz="2000" dirty="0" smtClean="0"/>
              <a:t>desk</a:t>
            </a:r>
          </a:p>
          <a:p>
            <a:pPr lvl="2"/>
            <a:r>
              <a:rPr lang="en-GB" sz="1600" b="1" i="1" dirty="0" smtClean="0">
                <a:solidFill>
                  <a:srgbClr val="CC3300"/>
                </a:solidFill>
              </a:rPr>
              <a:t>To be defined</a:t>
            </a:r>
          </a:p>
          <a:p>
            <a:pPr lvl="2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13110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9126</TotalTime>
  <Words>639</Words>
  <Application>Microsoft Macintosh PowerPoint</Application>
  <PresentationFormat>On-screen Show (4:3)</PresentationFormat>
  <Paragraphs>88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Service Management  </vt:lpstr>
      <vt:lpstr>Topics</vt:lpstr>
      <vt:lpstr>Status</vt:lpstr>
      <vt:lpstr>Status</vt:lpstr>
      <vt:lpstr>Acceptance Criteria</vt:lpstr>
      <vt:lpstr>Acceptance Criteria</vt:lpstr>
      <vt:lpstr>Acceptance Criteria</vt:lpstr>
      <vt:lpstr>Acceptance Criteria</vt:lpstr>
      <vt:lpstr>Acceptance Criteria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Mats Moller</cp:lastModifiedBy>
  <cp:revision>468</cp:revision>
  <dcterms:created xsi:type="dcterms:W3CDTF">2010-08-20T12:54:16Z</dcterms:created>
  <dcterms:modified xsi:type="dcterms:W3CDTF">2010-11-15T08:00:38Z</dcterms:modified>
</cp:coreProperties>
</file>