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4" r:id="rId3"/>
    <p:sldId id="270" r:id="rId4"/>
    <p:sldId id="271" r:id="rId5"/>
    <p:sldId id="275" r:id="rId6"/>
    <p:sldId id="272" r:id="rId7"/>
    <p:sldId id="289" r:id="rId8"/>
    <p:sldId id="293" r:id="rId9"/>
    <p:sldId id="314" r:id="rId10"/>
    <p:sldId id="336" r:id="rId11"/>
    <p:sldId id="326" r:id="rId12"/>
    <p:sldId id="337" r:id="rId13"/>
    <p:sldId id="335" r:id="rId14"/>
    <p:sldId id="340" r:id="rId15"/>
    <p:sldId id="341" r:id="rId16"/>
    <p:sldId id="342" r:id="rId17"/>
    <p:sldId id="318" r:id="rId18"/>
    <p:sldId id="315" r:id="rId19"/>
    <p:sldId id="316" r:id="rId20"/>
    <p:sldId id="317" r:id="rId21"/>
    <p:sldId id="291" r:id="rId22"/>
    <p:sldId id="278" r:id="rId23"/>
    <p:sldId id="319" r:id="rId24"/>
    <p:sldId id="320" r:id="rId25"/>
    <p:sldId id="339" r:id="rId26"/>
    <p:sldId id="324" r:id="rId27"/>
    <p:sldId id="325" r:id="rId28"/>
    <p:sldId id="277" r:id="rId29"/>
    <p:sldId id="327" r:id="rId30"/>
    <p:sldId id="328" r:id="rId31"/>
    <p:sldId id="331" r:id="rId32"/>
    <p:sldId id="329" r:id="rId33"/>
    <p:sldId id="330" r:id="rId34"/>
    <p:sldId id="332" r:id="rId35"/>
    <p:sldId id="338" r:id="rId36"/>
    <p:sldId id="33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049" autoAdjust="0"/>
  </p:normalViewPr>
  <p:slideViewPr>
    <p:cSldViewPr>
      <p:cViewPr varScale="1">
        <p:scale>
          <a:sx n="94" d="100"/>
          <a:sy n="94" d="100"/>
        </p:scale>
        <p:origin x="-3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8"/>
    </p:cViewPr>
  </p:sorter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smtClean="0"/>
            <a:t>CERN Jobs</a:t>
          </a:r>
          <a:endParaRPr lang="en-US" noProof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/>
      <dgm:spPr/>
      <dgm:t>
        <a:bodyPr/>
        <a:lstStyle/>
        <a:p>
          <a:r>
            <a:rPr lang="en-US" noProof="0" dirty="0" smtClean="0"/>
            <a:t>Job/career portals</a:t>
          </a:r>
          <a:endParaRPr lang="en-US" noProof="0" dirty="0"/>
        </a:p>
      </dgm:t>
    </dgm:pt>
    <dgm:pt modelId="{77CEED94-48E9-49BE-B127-6FFAE83522F8}" type="parTrans" cxnId="{2B757F0E-CD74-4C94-87F1-32E110656CD8}">
      <dgm:prSet/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/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/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/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/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/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/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526CB6-A564-4C3B-8C4B-9B5DC5EC839D}" type="presOf" srcId="{1A830C7D-27DE-4E67-BCF5-665E2C3D0052}" destId="{E465C18D-C05A-44FD-94CF-2996E7F711BB}" srcOrd="0" destOrd="0" presId="urn:microsoft.com/office/officeart/2005/8/layout/radial5"/>
    <dgm:cxn modelId="{998A9965-A373-4323-8732-917724ABEEFA}" type="presOf" srcId="{E72D9F91-D74E-4056-B7A9-6E0297DEA216}" destId="{C8802277-9BF8-4C1F-9DC3-39706E7D4ECE}" srcOrd="0" destOrd="0" presId="urn:microsoft.com/office/officeart/2005/8/layout/radial5"/>
    <dgm:cxn modelId="{EAB03E3E-D550-4354-BC7E-73292C3AAAE8}" type="presOf" srcId="{1B871F3A-B143-466B-A6CF-5C79485D4FAA}" destId="{FE79793E-BCCA-4FFD-AB9E-004F94BF6800}" srcOrd="0" destOrd="0" presId="urn:microsoft.com/office/officeart/2005/8/layout/radial5"/>
    <dgm:cxn modelId="{33F5B89F-F383-4C71-BBEE-889A0CDDECA2}" type="presOf" srcId="{1A21FB10-14EB-4991-B4E6-A47C49353E69}" destId="{407C49F5-777B-40FC-A376-CC4AB5533C7B}" srcOrd="1" destOrd="0" presId="urn:microsoft.com/office/officeart/2005/8/layout/radial5"/>
    <dgm:cxn modelId="{BFB3C1A8-1939-42E5-952C-58D88244FAE5}" type="presOf" srcId="{77CEED94-48E9-49BE-B127-6FFAE83522F8}" destId="{9F2498B6-BED5-49AD-A577-CDD93CC837E8}" srcOrd="1" destOrd="0" presId="urn:microsoft.com/office/officeart/2005/8/layout/radial5"/>
    <dgm:cxn modelId="{054F7982-5502-4C18-8924-347BA2369607}" type="presOf" srcId="{1A21FB10-14EB-4991-B4E6-A47C49353E69}" destId="{C9328737-5B6D-412E-A2D3-C93DC044366B}" srcOrd="0" destOrd="0" presId="urn:microsoft.com/office/officeart/2005/8/layout/radial5"/>
    <dgm:cxn modelId="{A495D904-7273-4A64-A0B2-FA46A7A84F35}" type="presOf" srcId="{B035A68B-25E9-4C7C-922B-D3797C10E822}" destId="{74E26742-3D89-48B2-8343-547BB2BCA5E4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8F304641-5E5E-4A0D-B83D-353FDD9B1838}" type="presOf" srcId="{1C36D9AD-5012-4DE3-BFFD-865A5A4383DF}" destId="{56B9C121-D5C9-466A-9E30-01A737CA9641}" srcOrd="1" destOrd="0" presId="urn:microsoft.com/office/officeart/2005/8/layout/radial5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52D4277B-0EF3-4DCF-B712-D4DB6F1FCDC0}" type="presOf" srcId="{1C36D9AD-5012-4DE3-BFFD-865A5A4383DF}" destId="{F4F21370-5860-4DE6-B417-8BB46BFF10A2}" srcOrd="0" destOrd="0" presId="urn:microsoft.com/office/officeart/2005/8/layout/radial5"/>
    <dgm:cxn modelId="{DBEE6649-D2D2-41BC-AA35-A50AD207CD76}" type="presOf" srcId="{77CEED94-48E9-49BE-B127-6FFAE83522F8}" destId="{DEF5313F-DD0A-4660-B7DD-60BE028CDC52}" srcOrd="0" destOrd="0" presId="urn:microsoft.com/office/officeart/2005/8/layout/radial5"/>
    <dgm:cxn modelId="{F32A5194-986E-4F70-84D8-F71EA0F91D88}" type="presOf" srcId="{1B871F3A-B143-466B-A6CF-5C79485D4FAA}" destId="{BEAE1E60-2A38-4E19-8265-2A0840A243FE}" srcOrd="1" destOrd="0" presId="urn:microsoft.com/office/officeart/2005/8/layout/radial5"/>
    <dgm:cxn modelId="{FC3927C4-685A-4F40-A854-EACD5CC5C9AE}" type="presOf" srcId="{002387CC-DB48-4D44-8403-B6B0EFAD5589}" destId="{A3C6F087-6BC6-47BF-A7D0-01A476D9A86B}" srcOrd="0" destOrd="0" presId="urn:microsoft.com/office/officeart/2005/8/layout/radial5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7B47232B-40C8-4C5D-ABC8-F64460C6AA62}" type="presOf" srcId="{785667B6-2583-4FCE-B73C-A125AB5D998D}" destId="{7DF971C4-CCF4-48D6-BEA9-FDF9706FCB6D}" srcOrd="0" destOrd="0" presId="urn:microsoft.com/office/officeart/2005/8/layout/radial5"/>
    <dgm:cxn modelId="{347E136F-55CA-4EA4-98C9-40487779D8C8}" type="presOf" srcId="{4E9C7C88-0C9F-4DAC-B929-6BDF145A1336}" destId="{79B06C24-9533-4D19-8965-6CB1EF2301FB}" srcOrd="0" destOrd="0" presId="urn:microsoft.com/office/officeart/2005/8/layout/radial5"/>
    <dgm:cxn modelId="{FE202AB1-B815-4F72-BAC4-73E0A1B46DA2}" type="presParOf" srcId="{C8802277-9BF8-4C1F-9DC3-39706E7D4ECE}" destId="{74E26742-3D89-48B2-8343-547BB2BCA5E4}" srcOrd="0" destOrd="0" presId="urn:microsoft.com/office/officeart/2005/8/layout/radial5"/>
    <dgm:cxn modelId="{C13E2D62-DFC9-4E4B-87BC-8026B24B5F5D}" type="presParOf" srcId="{C8802277-9BF8-4C1F-9DC3-39706E7D4ECE}" destId="{DEF5313F-DD0A-4660-B7DD-60BE028CDC52}" srcOrd="1" destOrd="0" presId="urn:microsoft.com/office/officeart/2005/8/layout/radial5"/>
    <dgm:cxn modelId="{F790EB0A-23CB-4FD0-B14F-B3F9F0DA8783}" type="presParOf" srcId="{DEF5313F-DD0A-4660-B7DD-60BE028CDC52}" destId="{9F2498B6-BED5-49AD-A577-CDD93CC837E8}" srcOrd="0" destOrd="0" presId="urn:microsoft.com/office/officeart/2005/8/layout/radial5"/>
    <dgm:cxn modelId="{A1C67F56-D367-43D9-B941-B3D899CAED25}" type="presParOf" srcId="{C8802277-9BF8-4C1F-9DC3-39706E7D4ECE}" destId="{A3C6F087-6BC6-47BF-A7D0-01A476D9A86B}" srcOrd="2" destOrd="0" presId="urn:microsoft.com/office/officeart/2005/8/layout/radial5"/>
    <dgm:cxn modelId="{1D6E992F-6227-4F1C-896F-D9D49E3DFF60}" type="presParOf" srcId="{C8802277-9BF8-4C1F-9DC3-39706E7D4ECE}" destId="{C9328737-5B6D-412E-A2D3-C93DC044366B}" srcOrd="3" destOrd="0" presId="urn:microsoft.com/office/officeart/2005/8/layout/radial5"/>
    <dgm:cxn modelId="{406C6B48-E4FA-4EE4-A55B-0B9E834E177B}" type="presParOf" srcId="{C9328737-5B6D-412E-A2D3-C93DC044366B}" destId="{407C49F5-777B-40FC-A376-CC4AB5533C7B}" srcOrd="0" destOrd="0" presId="urn:microsoft.com/office/officeart/2005/8/layout/radial5"/>
    <dgm:cxn modelId="{9CB6866D-F8A5-4FAD-B96D-1EFACE85CE31}" type="presParOf" srcId="{C8802277-9BF8-4C1F-9DC3-39706E7D4ECE}" destId="{79B06C24-9533-4D19-8965-6CB1EF2301FB}" srcOrd="4" destOrd="0" presId="urn:microsoft.com/office/officeart/2005/8/layout/radial5"/>
    <dgm:cxn modelId="{BC41B09F-82DA-4B79-ACA9-FAE05BA77F2B}" type="presParOf" srcId="{C8802277-9BF8-4C1F-9DC3-39706E7D4ECE}" destId="{F4F21370-5860-4DE6-B417-8BB46BFF10A2}" srcOrd="5" destOrd="0" presId="urn:microsoft.com/office/officeart/2005/8/layout/radial5"/>
    <dgm:cxn modelId="{AD28B44F-BBBB-44BC-A7EC-53E79EBF8050}" type="presParOf" srcId="{F4F21370-5860-4DE6-B417-8BB46BFF10A2}" destId="{56B9C121-D5C9-466A-9E30-01A737CA9641}" srcOrd="0" destOrd="0" presId="urn:microsoft.com/office/officeart/2005/8/layout/radial5"/>
    <dgm:cxn modelId="{9DF82CA7-C6A9-427C-9E29-45B9F5EC2740}" type="presParOf" srcId="{C8802277-9BF8-4C1F-9DC3-39706E7D4ECE}" destId="{E465C18D-C05A-44FD-94CF-2996E7F711BB}" srcOrd="6" destOrd="0" presId="urn:microsoft.com/office/officeart/2005/8/layout/radial5"/>
    <dgm:cxn modelId="{470E8ECB-017C-4B9E-AE2F-4A88F7622FCE}" type="presParOf" srcId="{C8802277-9BF8-4C1F-9DC3-39706E7D4ECE}" destId="{FE79793E-BCCA-4FFD-AB9E-004F94BF6800}" srcOrd="7" destOrd="0" presId="urn:microsoft.com/office/officeart/2005/8/layout/radial5"/>
    <dgm:cxn modelId="{151D9C7F-798D-4D67-B523-1DBF128FE409}" type="presParOf" srcId="{FE79793E-BCCA-4FFD-AB9E-004F94BF6800}" destId="{BEAE1E60-2A38-4E19-8265-2A0840A243FE}" srcOrd="0" destOrd="0" presId="urn:microsoft.com/office/officeart/2005/8/layout/radial5"/>
    <dgm:cxn modelId="{4F40282D-E6EA-49E8-A548-9AC451E4345A}" type="presParOf" srcId="{C8802277-9BF8-4C1F-9DC3-39706E7D4ECE}" destId="{7DF971C4-CCF4-48D6-BEA9-FDF9706FCB6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dirty="0" smtClean="0"/>
            <a:t>CERN Jobs</a:t>
          </a:r>
          <a:endParaRPr lang="en-US" noProof="0" dirty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Job/career portals</a:t>
          </a:r>
          <a:endParaRPr lang="en-US" noProof="0" dirty="0"/>
        </a:p>
      </dgm:t>
    </dgm:pt>
    <dgm:pt modelId="{77CEED94-48E9-49BE-B127-6FFAE83522F8}" type="parTrans" cxnId="{2B757F0E-CD74-4C94-87F1-32E110656CD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/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/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8062E0-2009-4120-94D7-E0A5A7182AC2}" type="presOf" srcId="{B035A68B-25E9-4C7C-922B-D3797C10E822}" destId="{74E26742-3D89-48B2-8343-547BB2BCA5E4}" srcOrd="0" destOrd="0" presId="urn:microsoft.com/office/officeart/2005/8/layout/radial5"/>
    <dgm:cxn modelId="{480BB886-32B4-4AAF-9BCB-23078D6AE5E1}" type="presOf" srcId="{785667B6-2583-4FCE-B73C-A125AB5D998D}" destId="{7DF971C4-CCF4-48D6-BEA9-FDF9706FCB6D}" srcOrd="0" destOrd="0" presId="urn:microsoft.com/office/officeart/2005/8/layout/radial5"/>
    <dgm:cxn modelId="{585F29D0-6471-41B6-A569-EC95F1EBBF2E}" type="presOf" srcId="{002387CC-DB48-4D44-8403-B6B0EFAD5589}" destId="{A3C6F087-6BC6-47BF-A7D0-01A476D9A86B}" srcOrd="0" destOrd="0" presId="urn:microsoft.com/office/officeart/2005/8/layout/radial5"/>
    <dgm:cxn modelId="{A440E095-A61B-4A7E-8228-74F5105E4CD8}" type="presOf" srcId="{1A21FB10-14EB-4991-B4E6-A47C49353E69}" destId="{C9328737-5B6D-412E-A2D3-C93DC044366B}" srcOrd="0" destOrd="0" presId="urn:microsoft.com/office/officeart/2005/8/layout/radial5"/>
    <dgm:cxn modelId="{A75A02B0-4706-435B-B34E-D72AB21AF1E5}" type="presOf" srcId="{1C36D9AD-5012-4DE3-BFFD-865A5A4383DF}" destId="{F4F21370-5860-4DE6-B417-8BB46BFF10A2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0D33C953-FAE0-466C-8543-E113012C65B8}" type="presOf" srcId="{1A21FB10-14EB-4991-B4E6-A47C49353E69}" destId="{407C49F5-777B-40FC-A376-CC4AB5533C7B}" srcOrd="1" destOrd="0" presId="urn:microsoft.com/office/officeart/2005/8/layout/radial5"/>
    <dgm:cxn modelId="{E9E71888-A8B7-4A52-9DBA-09F25E670FA8}" type="presOf" srcId="{1B871F3A-B143-466B-A6CF-5C79485D4FAA}" destId="{FE79793E-BCCA-4FFD-AB9E-004F94BF6800}" srcOrd="0" destOrd="0" presId="urn:microsoft.com/office/officeart/2005/8/layout/radial5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D92E3712-A1B7-4EE5-9AAA-0CDF01E4668D}" type="presOf" srcId="{77CEED94-48E9-49BE-B127-6FFAE83522F8}" destId="{DEF5313F-DD0A-4660-B7DD-60BE028CDC52}" srcOrd="0" destOrd="0" presId="urn:microsoft.com/office/officeart/2005/8/layout/radial5"/>
    <dgm:cxn modelId="{8159D377-5325-48AD-B64E-2C02466D18B5}" type="presOf" srcId="{1C36D9AD-5012-4DE3-BFFD-865A5A4383DF}" destId="{56B9C121-D5C9-466A-9E30-01A737CA9641}" srcOrd="1" destOrd="0" presId="urn:microsoft.com/office/officeart/2005/8/layout/radial5"/>
    <dgm:cxn modelId="{5803AAEA-3EE4-4C25-8A78-F0D2D1A6D7F3}" type="presOf" srcId="{E72D9F91-D74E-4056-B7A9-6E0297DEA216}" destId="{C8802277-9BF8-4C1F-9DC3-39706E7D4ECE}" srcOrd="0" destOrd="0" presId="urn:microsoft.com/office/officeart/2005/8/layout/radial5"/>
    <dgm:cxn modelId="{AE9D8B81-464B-46B0-B226-0592C4C8BD11}" type="presOf" srcId="{4E9C7C88-0C9F-4DAC-B929-6BDF145A1336}" destId="{79B06C24-9533-4D19-8965-6CB1EF2301FB}" srcOrd="0" destOrd="0" presId="urn:microsoft.com/office/officeart/2005/8/layout/radial5"/>
    <dgm:cxn modelId="{81D284AB-3233-475E-8F20-5210B78A0A3E}" type="presOf" srcId="{1A830C7D-27DE-4E67-BCF5-665E2C3D0052}" destId="{E465C18D-C05A-44FD-94CF-2996E7F711BB}" srcOrd="0" destOrd="0" presId="urn:microsoft.com/office/officeart/2005/8/layout/radial5"/>
    <dgm:cxn modelId="{6F752228-DD0D-4813-8F11-B6C7C9883924}" type="presOf" srcId="{1B871F3A-B143-466B-A6CF-5C79485D4FAA}" destId="{BEAE1E60-2A38-4E19-8265-2A0840A243FE}" srcOrd="1" destOrd="0" presId="urn:microsoft.com/office/officeart/2005/8/layout/radial5"/>
    <dgm:cxn modelId="{5F310C64-65A3-448D-841F-C4B445305CF3}" type="presOf" srcId="{77CEED94-48E9-49BE-B127-6FFAE83522F8}" destId="{9F2498B6-BED5-49AD-A577-CDD93CC837E8}" srcOrd="1" destOrd="0" presId="urn:microsoft.com/office/officeart/2005/8/layout/radial5"/>
    <dgm:cxn modelId="{8A5E310F-BD07-463F-B2FA-371C32A859E7}" type="presParOf" srcId="{C8802277-9BF8-4C1F-9DC3-39706E7D4ECE}" destId="{74E26742-3D89-48B2-8343-547BB2BCA5E4}" srcOrd="0" destOrd="0" presId="urn:microsoft.com/office/officeart/2005/8/layout/radial5"/>
    <dgm:cxn modelId="{569AF44D-9D22-40F8-949A-4D4B9AF2481D}" type="presParOf" srcId="{C8802277-9BF8-4C1F-9DC3-39706E7D4ECE}" destId="{DEF5313F-DD0A-4660-B7DD-60BE028CDC52}" srcOrd="1" destOrd="0" presId="urn:microsoft.com/office/officeart/2005/8/layout/radial5"/>
    <dgm:cxn modelId="{238D67C1-EF4B-491F-A226-B4C941030871}" type="presParOf" srcId="{DEF5313F-DD0A-4660-B7DD-60BE028CDC52}" destId="{9F2498B6-BED5-49AD-A577-CDD93CC837E8}" srcOrd="0" destOrd="0" presId="urn:microsoft.com/office/officeart/2005/8/layout/radial5"/>
    <dgm:cxn modelId="{1CE127D5-9D99-41EE-A148-11680C0C0551}" type="presParOf" srcId="{C8802277-9BF8-4C1F-9DC3-39706E7D4ECE}" destId="{A3C6F087-6BC6-47BF-A7D0-01A476D9A86B}" srcOrd="2" destOrd="0" presId="urn:microsoft.com/office/officeart/2005/8/layout/radial5"/>
    <dgm:cxn modelId="{6CBE5382-9AB0-4A68-A6E5-528609316F8C}" type="presParOf" srcId="{C8802277-9BF8-4C1F-9DC3-39706E7D4ECE}" destId="{C9328737-5B6D-412E-A2D3-C93DC044366B}" srcOrd="3" destOrd="0" presId="urn:microsoft.com/office/officeart/2005/8/layout/radial5"/>
    <dgm:cxn modelId="{D6FE2B45-FD56-4CF9-9D24-237B4F237E7A}" type="presParOf" srcId="{C9328737-5B6D-412E-A2D3-C93DC044366B}" destId="{407C49F5-777B-40FC-A376-CC4AB5533C7B}" srcOrd="0" destOrd="0" presId="urn:microsoft.com/office/officeart/2005/8/layout/radial5"/>
    <dgm:cxn modelId="{AF0B123C-5A85-45BE-8C75-752612CC7896}" type="presParOf" srcId="{C8802277-9BF8-4C1F-9DC3-39706E7D4ECE}" destId="{79B06C24-9533-4D19-8965-6CB1EF2301FB}" srcOrd="4" destOrd="0" presId="urn:microsoft.com/office/officeart/2005/8/layout/radial5"/>
    <dgm:cxn modelId="{66A65332-5441-4CA8-A1AB-6E7E1F99FF48}" type="presParOf" srcId="{C8802277-9BF8-4C1F-9DC3-39706E7D4ECE}" destId="{F4F21370-5860-4DE6-B417-8BB46BFF10A2}" srcOrd="5" destOrd="0" presId="urn:microsoft.com/office/officeart/2005/8/layout/radial5"/>
    <dgm:cxn modelId="{A69563CC-DC50-4D0F-9C36-C152908C4D07}" type="presParOf" srcId="{F4F21370-5860-4DE6-B417-8BB46BFF10A2}" destId="{56B9C121-D5C9-466A-9E30-01A737CA9641}" srcOrd="0" destOrd="0" presId="urn:microsoft.com/office/officeart/2005/8/layout/radial5"/>
    <dgm:cxn modelId="{E0E9836A-CA0C-40D2-80F3-CED328B30B4C}" type="presParOf" srcId="{C8802277-9BF8-4C1F-9DC3-39706E7D4ECE}" destId="{E465C18D-C05A-44FD-94CF-2996E7F711BB}" srcOrd="6" destOrd="0" presId="urn:microsoft.com/office/officeart/2005/8/layout/radial5"/>
    <dgm:cxn modelId="{BAA5FCE9-499A-4D45-8A9C-1DB2FAFFFD10}" type="presParOf" srcId="{C8802277-9BF8-4C1F-9DC3-39706E7D4ECE}" destId="{FE79793E-BCCA-4FFD-AB9E-004F94BF6800}" srcOrd="7" destOrd="0" presId="urn:microsoft.com/office/officeart/2005/8/layout/radial5"/>
    <dgm:cxn modelId="{8E7050EE-F200-4EFB-AF9A-3E5267E192AB}" type="presParOf" srcId="{FE79793E-BCCA-4FFD-AB9E-004F94BF6800}" destId="{BEAE1E60-2A38-4E19-8265-2A0840A243FE}" srcOrd="0" destOrd="0" presId="urn:microsoft.com/office/officeart/2005/8/layout/radial5"/>
    <dgm:cxn modelId="{A81F9892-3D74-4E65-8039-261CD4558770}" type="presParOf" srcId="{C8802277-9BF8-4C1F-9DC3-39706E7D4ECE}" destId="{7DF971C4-CCF4-48D6-BEA9-FDF9706FCB6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dirty="0" smtClean="0"/>
            <a:t>CERN Jobs</a:t>
          </a:r>
          <a:endParaRPr lang="en-US" noProof="0" dirty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/>
      <dgm:spPr/>
      <dgm:t>
        <a:bodyPr/>
        <a:lstStyle/>
        <a:p>
          <a:r>
            <a:rPr lang="en-US" noProof="0" dirty="0" smtClean="0"/>
            <a:t>Job portals</a:t>
          </a:r>
          <a:endParaRPr lang="en-US" noProof="0" dirty="0"/>
        </a:p>
      </dgm:t>
    </dgm:pt>
    <dgm:pt modelId="{77CEED94-48E9-49BE-B127-6FFAE83522F8}" type="parTrans" cxnId="{2B757F0E-CD74-4C94-87F1-32E110656CD8}">
      <dgm:prSet/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416C4C-356A-4464-94C9-A40EE6F1E8C1}" type="presOf" srcId="{1B871F3A-B143-466B-A6CF-5C79485D4FAA}" destId="{BEAE1E60-2A38-4E19-8265-2A0840A243FE}" srcOrd="1" destOrd="0" presId="urn:microsoft.com/office/officeart/2005/8/layout/radial5"/>
    <dgm:cxn modelId="{1F33F07C-8FFA-4F7C-B386-7F9D09840479}" type="presOf" srcId="{77CEED94-48E9-49BE-B127-6FFAE83522F8}" destId="{9F2498B6-BED5-49AD-A577-CDD93CC837E8}" srcOrd="1" destOrd="0" presId="urn:microsoft.com/office/officeart/2005/8/layout/radial5"/>
    <dgm:cxn modelId="{8C51BFAF-520E-43FE-8BCE-5CFCAEF5D056}" type="presOf" srcId="{77CEED94-48E9-49BE-B127-6FFAE83522F8}" destId="{DEF5313F-DD0A-4660-B7DD-60BE028CDC52}" srcOrd="0" destOrd="0" presId="urn:microsoft.com/office/officeart/2005/8/layout/radial5"/>
    <dgm:cxn modelId="{AAB3A504-3C05-4DEB-A2F2-D801CF61B503}" type="presOf" srcId="{4E9C7C88-0C9F-4DAC-B929-6BDF145A1336}" destId="{79B06C24-9533-4D19-8965-6CB1EF2301FB}" srcOrd="0" destOrd="0" presId="urn:microsoft.com/office/officeart/2005/8/layout/radial5"/>
    <dgm:cxn modelId="{00D9DFBF-F39C-4C25-9814-2805C8F67C96}" type="presOf" srcId="{785667B6-2583-4FCE-B73C-A125AB5D998D}" destId="{7DF971C4-CCF4-48D6-BEA9-FDF9706FCB6D}" srcOrd="0" destOrd="0" presId="urn:microsoft.com/office/officeart/2005/8/layout/radial5"/>
    <dgm:cxn modelId="{A3AA73CE-6BF1-4434-93C2-0E74892F7D01}" type="presOf" srcId="{1C36D9AD-5012-4DE3-BFFD-865A5A4383DF}" destId="{F4F21370-5860-4DE6-B417-8BB46BFF10A2}" srcOrd="0" destOrd="0" presId="urn:microsoft.com/office/officeart/2005/8/layout/radial5"/>
    <dgm:cxn modelId="{60EBE8FD-2F7E-4F91-A559-6EFBA18B6772}" type="presOf" srcId="{1B871F3A-B143-466B-A6CF-5C79485D4FAA}" destId="{FE79793E-BCCA-4FFD-AB9E-004F94BF6800}" srcOrd="0" destOrd="0" presId="urn:microsoft.com/office/officeart/2005/8/layout/radial5"/>
    <dgm:cxn modelId="{CF3B9FF4-5416-41F9-B98E-0DF7470B0416}" type="presOf" srcId="{E72D9F91-D74E-4056-B7A9-6E0297DEA216}" destId="{C8802277-9BF8-4C1F-9DC3-39706E7D4ECE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F8A63BBB-C2B6-4AC4-9014-DB7C50C180D9}" type="presOf" srcId="{1A21FB10-14EB-4991-B4E6-A47C49353E69}" destId="{C9328737-5B6D-412E-A2D3-C93DC044366B}" srcOrd="0" destOrd="0" presId="urn:microsoft.com/office/officeart/2005/8/layout/radial5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164B5B2A-16FB-46E6-A7BE-4ED402D9801A}" type="presOf" srcId="{1A21FB10-14EB-4991-B4E6-A47C49353E69}" destId="{407C49F5-777B-40FC-A376-CC4AB5533C7B}" srcOrd="1" destOrd="0" presId="urn:microsoft.com/office/officeart/2005/8/layout/radial5"/>
    <dgm:cxn modelId="{1AE23C9C-6E2D-4C8F-BA01-3B3D443E54A9}" type="presOf" srcId="{B035A68B-25E9-4C7C-922B-D3797C10E822}" destId="{74E26742-3D89-48B2-8343-547BB2BCA5E4}" srcOrd="0" destOrd="0" presId="urn:microsoft.com/office/officeart/2005/8/layout/radial5"/>
    <dgm:cxn modelId="{31A2E54A-A4AC-42C5-9070-16E3C7F14D39}" type="presOf" srcId="{002387CC-DB48-4D44-8403-B6B0EFAD5589}" destId="{A3C6F087-6BC6-47BF-A7D0-01A476D9A86B}" srcOrd="0" destOrd="0" presId="urn:microsoft.com/office/officeart/2005/8/layout/radial5"/>
    <dgm:cxn modelId="{B89E890D-4FF5-4C6F-A043-493154BEDEE4}" type="presOf" srcId="{1A830C7D-27DE-4E67-BCF5-665E2C3D0052}" destId="{E465C18D-C05A-44FD-94CF-2996E7F711BB}" srcOrd="0" destOrd="0" presId="urn:microsoft.com/office/officeart/2005/8/layout/radial5"/>
    <dgm:cxn modelId="{34BD59CC-03E8-4CA9-ABEC-8530859E3538}" type="presOf" srcId="{1C36D9AD-5012-4DE3-BFFD-865A5A4383DF}" destId="{56B9C121-D5C9-466A-9E30-01A737CA9641}" srcOrd="1" destOrd="0" presId="urn:microsoft.com/office/officeart/2005/8/layout/radial5"/>
    <dgm:cxn modelId="{670D5BF8-2284-4CC9-B3A4-DDE6E955938D}" type="presParOf" srcId="{C8802277-9BF8-4C1F-9DC3-39706E7D4ECE}" destId="{74E26742-3D89-48B2-8343-547BB2BCA5E4}" srcOrd="0" destOrd="0" presId="urn:microsoft.com/office/officeart/2005/8/layout/radial5"/>
    <dgm:cxn modelId="{4221EF5C-3031-4C73-B472-2FB31D869BD2}" type="presParOf" srcId="{C8802277-9BF8-4C1F-9DC3-39706E7D4ECE}" destId="{DEF5313F-DD0A-4660-B7DD-60BE028CDC52}" srcOrd="1" destOrd="0" presId="urn:microsoft.com/office/officeart/2005/8/layout/radial5"/>
    <dgm:cxn modelId="{3505A157-CF42-4555-B5E8-A1CA8709D6CB}" type="presParOf" srcId="{DEF5313F-DD0A-4660-B7DD-60BE028CDC52}" destId="{9F2498B6-BED5-49AD-A577-CDD93CC837E8}" srcOrd="0" destOrd="0" presId="urn:microsoft.com/office/officeart/2005/8/layout/radial5"/>
    <dgm:cxn modelId="{30DB9A6F-5B89-474C-B8F6-C68B1D1929B6}" type="presParOf" srcId="{C8802277-9BF8-4C1F-9DC3-39706E7D4ECE}" destId="{A3C6F087-6BC6-47BF-A7D0-01A476D9A86B}" srcOrd="2" destOrd="0" presId="urn:microsoft.com/office/officeart/2005/8/layout/radial5"/>
    <dgm:cxn modelId="{5A8B152C-1128-4BED-A2F6-054611A76AC9}" type="presParOf" srcId="{C8802277-9BF8-4C1F-9DC3-39706E7D4ECE}" destId="{C9328737-5B6D-412E-A2D3-C93DC044366B}" srcOrd="3" destOrd="0" presId="urn:microsoft.com/office/officeart/2005/8/layout/radial5"/>
    <dgm:cxn modelId="{C171E0CD-050A-49D0-9932-E05C8038E14D}" type="presParOf" srcId="{C9328737-5B6D-412E-A2D3-C93DC044366B}" destId="{407C49F5-777B-40FC-A376-CC4AB5533C7B}" srcOrd="0" destOrd="0" presId="urn:microsoft.com/office/officeart/2005/8/layout/radial5"/>
    <dgm:cxn modelId="{EB447C16-A7C4-4874-BA62-9E1396B43008}" type="presParOf" srcId="{C8802277-9BF8-4C1F-9DC3-39706E7D4ECE}" destId="{79B06C24-9533-4D19-8965-6CB1EF2301FB}" srcOrd="4" destOrd="0" presId="urn:microsoft.com/office/officeart/2005/8/layout/radial5"/>
    <dgm:cxn modelId="{CE76303C-1ABB-4A56-BB33-080701A2FEB3}" type="presParOf" srcId="{C8802277-9BF8-4C1F-9DC3-39706E7D4ECE}" destId="{F4F21370-5860-4DE6-B417-8BB46BFF10A2}" srcOrd="5" destOrd="0" presId="urn:microsoft.com/office/officeart/2005/8/layout/radial5"/>
    <dgm:cxn modelId="{DF30ECBC-9F4D-4404-8AC8-51985E978044}" type="presParOf" srcId="{F4F21370-5860-4DE6-B417-8BB46BFF10A2}" destId="{56B9C121-D5C9-466A-9E30-01A737CA9641}" srcOrd="0" destOrd="0" presId="urn:microsoft.com/office/officeart/2005/8/layout/radial5"/>
    <dgm:cxn modelId="{628CB41A-3B8F-457B-905C-2C1E6D5E21C3}" type="presParOf" srcId="{C8802277-9BF8-4C1F-9DC3-39706E7D4ECE}" destId="{E465C18D-C05A-44FD-94CF-2996E7F711BB}" srcOrd="6" destOrd="0" presId="urn:microsoft.com/office/officeart/2005/8/layout/radial5"/>
    <dgm:cxn modelId="{81541AEE-0684-4788-A9FF-573273F2DE0F}" type="presParOf" srcId="{C8802277-9BF8-4C1F-9DC3-39706E7D4ECE}" destId="{FE79793E-BCCA-4FFD-AB9E-004F94BF6800}" srcOrd="7" destOrd="0" presId="urn:microsoft.com/office/officeart/2005/8/layout/radial5"/>
    <dgm:cxn modelId="{99603CE3-AC94-4548-9E25-9C2867E34EA2}" type="presParOf" srcId="{FE79793E-BCCA-4FFD-AB9E-004F94BF6800}" destId="{BEAE1E60-2A38-4E19-8265-2A0840A243FE}" srcOrd="0" destOrd="0" presId="urn:microsoft.com/office/officeart/2005/8/layout/radial5"/>
    <dgm:cxn modelId="{6C46A337-98DA-472C-849B-15E77F0C6B28}" type="presParOf" srcId="{C8802277-9BF8-4C1F-9DC3-39706E7D4ECE}" destId="{7DF971C4-CCF4-48D6-BEA9-FDF9706FCB6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dirty="0" smtClean="0"/>
            <a:t>CERN Jobs</a:t>
          </a:r>
          <a:endParaRPr lang="en-US" noProof="0" dirty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Job/career portals</a:t>
          </a:r>
          <a:endParaRPr lang="en-US" noProof="0" dirty="0"/>
        </a:p>
      </dgm:t>
    </dgm:pt>
    <dgm:pt modelId="{77CEED94-48E9-49BE-B127-6FFAE83522F8}" type="parTrans" cxnId="{2B757F0E-CD74-4C94-87F1-32E110656CD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/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/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4697B-EEA6-420B-A8CE-B9A93518DD98}" type="presOf" srcId="{1A21FB10-14EB-4991-B4E6-A47C49353E69}" destId="{C9328737-5B6D-412E-A2D3-C93DC044366B}" srcOrd="0" destOrd="0" presId="urn:microsoft.com/office/officeart/2005/8/layout/radial5"/>
    <dgm:cxn modelId="{F4E1B128-03BE-4DBE-8929-6B843C645059}" type="presOf" srcId="{1B871F3A-B143-466B-A6CF-5C79485D4FAA}" destId="{FE79793E-BCCA-4FFD-AB9E-004F94BF6800}" srcOrd="0" destOrd="0" presId="urn:microsoft.com/office/officeart/2005/8/layout/radial5"/>
    <dgm:cxn modelId="{35A41327-8E9C-43F0-9A94-0EFF3FBE2A79}" type="presOf" srcId="{B035A68B-25E9-4C7C-922B-D3797C10E822}" destId="{74E26742-3D89-48B2-8343-547BB2BCA5E4}" srcOrd="0" destOrd="0" presId="urn:microsoft.com/office/officeart/2005/8/layout/radial5"/>
    <dgm:cxn modelId="{C51E0100-11BF-427E-A5CD-B4CE579D1285}" type="presOf" srcId="{1C36D9AD-5012-4DE3-BFFD-865A5A4383DF}" destId="{56B9C121-D5C9-466A-9E30-01A737CA9641}" srcOrd="1" destOrd="0" presId="urn:microsoft.com/office/officeart/2005/8/layout/radial5"/>
    <dgm:cxn modelId="{42740B53-7F21-428A-9B7E-4EDCF0E5B5F9}" type="presOf" srcId="{77CEED94-48E9-49BE-B127-6FFAE83522F8}" destId="{DEF5313F-DD0A-4660-B7DD-60BE028CDC52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97A63268-0519-4915-9314-20DD3BE47FAF}" type="presOf" srcId="{1C36D9AD-5012-4DE3-BFFD-865A5A4383DF}" destId="{F4F21370-5860-4DE6-B417-8BB46BFF10A2}" srcOrd="0" destOrd="0" presId="urn:microsoft.com/office/officeart/2005/8/layout/radial5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42D67D68-8B25-493A-964A-94AACAC540F9}" type="presOf" srcId="{77CEED94-48E9-49BE-B127-6FFAE83522F8}" destId="{9F2498B6-BED5-49AD-A577-CDD93CC837E8}" srcOrd="1" destOrd="0" presId="urn:microsoft.com/office/officeart/2005/8/layout/radial5"/>
    <dgm:cxn modelId="{A553BCA6-6389-4D87-956F-503D701185BE}" type="presOf" srcId="{E72D9F91-D74E-4056-B7A9-6E0297DEA216}" destId="{C8802277-9BF8-4C1F-9DC3-39706E7D4ECE}" srcOrd="0" destOrd="0" presId="urn:microsoft.com/office/officeart/2005/8/layout/radial5"/>
    <dgm:cxn modelId="{2B1898B2-2D0A-40EE-B1A2-E9E1080E7365}" type="presOf" srcId="{1A830C7D-27DE-4E67-BCF5-665E2C3D0052}" destId="{E465C18D-C05A-44FD-94CF-2996E7F711BB}" srcOrd="0" destOrd="0" presId="urn:microsoft.com/office/officeart/2005/8/layout/radial5"/>
    <dgm:cxn modelId="{703EE527-C4E4-4301-B1BD-4582DE159985}" type="presOf" srcId="{785667B6-2583-4FCE-B73C-A125AB5D998D}" destId="{7DF971C4-CCF4-48D6-BEA9-FDF9706FCB6D}" srcOrd="0" destOrd="0" presId="urn:microsoft.com/office/officeart/2005/8/layout/radial5"/>
    <dgm:cxn modelId="{666C241F-0192-4075-A7A0-D0B3DD68F853}" type="presOf" srcId="{1A21FB10-14EB-4991-B4E6-A47C49353E69}" destId="{407C49F5-777B-40FC-A376-CC4AB5533C7B}" srcOrd="1" destOrd="0" presId="urn:microsoft.com/office/officeart/2005/8/layout/radial5"/>
    <dgm:cxn modelId="{D68BF1B8-E074-43ED-A80A-661B4CA3F035}" type="presOf" srcId="{4E9C7C88-0C9F-4DAC-B929-6BDF145A1336}" destId="{79B06C24-9533-4D19-8965-6CB1EF2301FB}" srcOrd="0" destOrd="0" presId="urn:microsoft.com/office/officeart/2005/8/layout/radial5"/>
    <dgm:cxn modelId="{6440A7D1-4BE2-4243-82E6-A4C0D277CCFC}" type="presOf" srcId="{1B871F3A-B143-466B-A6CF-5C79485D4FAA}" destId="{BEAE1E60-2A38-4E19-8265-2A0840A243FE}" srcOrd="1" destOrd="0" presId="urn:microsoft.com/office/officeart/2005/8/layout/radial5"/>
    <dgm:cxn modelId="{013306C2-97C5-44CC-B407-2BCABC6B61C4}" type="presOf" srcId="{002387CC-DB48-4D44-8403-B6B0EFAD5589}" destId="{A3C6F087-6BC6-47BF-A7D0-01A476D9A86B}" srcOrd="0" destOrd="0" presId="urn:microsoft.com/office/officeart/2005/8/layout/radial5"/>
    <dgm:cxn modelId="{497EE8D0-87F5-42ED-8614-68ABEACFB4F5}" type="presParOf" srcId="{C8802277-9BF8-4C1F-9DC3-39706E7D4ECE}" destId="{74E26742-3D89-48B2-8343-547BB2BCA5E4}" srcOrd="0" destOrd="0" presId="urn:microsoft.com/office/officeart/2005/8/layout/radial5"/>
    <dgm:cxn modelId="{22AB9CC0-47B1-411F-9B25-C454E7B982D9}" type="presParOf" srcId="{C8802277-9BF8-4C1F-9DC3-39706E7D4ECE}" destId="{DEF5313F-DD0A-4660-B7DD-60BE028CDC52}" srcOrd="1" destOrd="0" presId="urn:microsoft.com/office/officeart/2005/8/layout/radial5"/>
    <dgm:cxn modelId="{BBD5154D-B157-41F1-857B-7F2AD7DDEC89}" type="presParOf" srcId="{DEF5313F-DD0A-4660-B7DD-60BE028CDC52}" destId="{9F2498B6-BED5-49AD-A577-CDD93CC837E8}" srcOrd="0" destOrd="0" presId="urn:microsoft.com/office/officeart/2005/8/layout/radial5"/>
    <dgm:cxn modelId="{12CB53C1-FB22-4C0D-BE1F-228A1ACFF5CC}" type="presParOf" srcId="{C8802277-9BF8-4C1F-9DC3-39706E7D4ECE}" destId="{A3C6F087-6BC6-47BF-A7D0-01A476D9A86B}" srcOrd="2" destOrd="0" presId="urn:microsoft.com/office/officeart/2005/8/layout/radial5"/>
    <dgm:cxn modelId="{0D5CDA8E-B3F6-4233-A0C9-FB42274561E1}" type="presParOf" srcId="{C8802277-9BF8-4C1F-9DC3-39706E7D4ECE}" destId="{C9328737-5B6D-412E-A2D3-C93DC044366B}" srcOrd="3" destOrd="0" presId="urn:microsoft.com/office/officeart/2005/8/layout/radial5"/>
    <dgm:cxn modelId="{BD2A2B09-DB69-44D2-B738-CE66C07081D5}" type="presParOf" srcId="{C9328737-5B6D-412E-A2D3-C93DC044366B}" destId="{407C49F5-777B-40FC-A376-CC4AB5533C7B}" srcOrd="0" destOrd="0" presId="urn:microsoft.com/office/officeart/2005/8/layout/radial5"/>
    <dgm:cxn modelId="{D8B664DD-ED5A-479A-BB57-FD44BA799752}" type="presParOf" srcId="{C8802277-9BF8-4C1F-9DC3-39706E7D4ECE}" destId="{79B06C24-9533-4D19-8965-6CB1EF2301FB}" srcOrd="4" destOrd="0" presId="urn:microsoft.com/office/officeart/2005/8/layout/radial5"/>
    <dgm:cxn modelId="{89B26E35-2AE9-4A4B-A08C-F0F73B94E166}" type="presParOf" srcId="{C8802277-9BF8-4C1F-9DC3-39706E7D4ECE}" destId="{F4F21370-5860-4DE6-B417-8BB46BFF10A2}" srcOrd="5" destOrd="0" presId="urn:microsoft.com/office/officeart/2005/8/layout/radial5"/>
    <dgm:cxn modelId="{23FF2DBB-7836-45B8-A074-39AE7AC7B6DB}" type="presParOf" srcId="{F4F21370-5860-4DE6-B417-8BB46BFF10A2}" destId="{56B9C121-D5C9-466A-9E30-01A737CA9641}" srcOrd="0" destOrd="0" presId="urn:microsoft.com/office/officeart/2005/8/layout/radial5"/>
    <dgm:cxn modelId="{9C9A7C1D-86D7-4108-A907-3F0686435EAE}" type="presParOf" srcId="{C8802277-9BF8-4C1F-9DC3-39706E7D4ECE}" destId="{E465C18D-C05A-44FD-94CF-2996E7F711BB}" srcOrd="6" destOrd="0" presId="urn:microsoft.com/office/officeart/2005/8/layout/radial5"/>
    <dgm:cxn modelId="{182B0980-ACAD-48E7-8D54-BA37427875A5}" type="presParOf" srcId="{C8802277-9BF8-4C1F-9DC3-39706E7D4ECE}" destId="{FE79793E-BCCA-4FFD-AB9E-004F94BF6800}" srcOrd="7" destOrd="0" presId="urn:microsoft.com/office/officeart/2005/8/layout/radial5"/>
    <dgm:cxn modelId="{416BD2EA-08CB-4CAB-BB29-E7FFF442B255}" type="presParOf" srcId="{FE79793E-BCCA-4FFD-AB9E-004F94BF6800}" destId="{BEAE1E60-2A38-4E19-8265-2A0840A243FE}" srcOrd="0" destOrd="0" presId="urn:microsoft.com/office/officeart/2005/8/layout/radial5"/>
    <dgm:cxn modelId="{C2F60039-3B3F-481A-A9AA-0DE40E1778D3}" type="presParOf" srcId="{C8802277-9BF8-4C1F-9DC3-39706E7D4ECE}" destId="{7DF971C4-CCF4-48D6-BEA9-FDF9706FCB6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dirty="0" smtClean="0"/>
            <a:t>CERN Jobs</a:t>
          </a:r>
          <a:endParaRPr lang="en-US" noProof="0" dirty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Job/career portals</a:t>
          </a:r>
          <a:endParaRPr lang="en-US" noProof="0" dirty="0"/>
        </a:p>
      </dgm:t>
    </dgm:pt>
    <dgm:pt modelId="{77CEED94-48E9-49BE-B127-6FFAE83522F8}" type="parTrans" cxnId="{2B757F0E-CD74-4C94-87F1-32E110656CD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/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/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0A01B9-B09C-4FAA-A122-15716D748EFC}" type="presOf" srcId="{B035A68B-25E9-4C7C-922B-D3797C10E822}" destId="{74E26742-3D89-48B2-8343-547BB2BCA5E4}" srcOrd="0" destOrd="0" presId="urn:microsoft.com/office/officeart/2005/8/layout/radial5"/>
    <dgm:cxn modelId="{D65E0156-BC5E-4BA9-A69C-49A4CB5D4CA4}" type="presOf" srcId="{1B871F3A-B143-466B-A6CF-5C79485D4FAA}" destId="{FE79793E-BCCA-4FFD-AB9E-004F94BF6800}" srcOrd="0" destOrd="0" presId="urn:microsoft.com/office/officeart/2005/8/layout/radial5"/>
    <dgm:cxn modelId="{B84DD3D1-08E0-4095-93D7-FD44DFC0ED59}" type="presOf" srcId="{002387CC-DB48-4D44-8403-B6B0EFAD5589}" destId="{A3C6F087-6BC6-47BF-A7D0-01A476D9A86B}" srcOrd="0" destOrd="0" presId="urn:microsoft.com/office/officeart/2005/8/layout/radial5"/>
    <dgm:cxn modelId="{2DB66D06-490C-424A-850E-308A8D3F5AB8}" type="presOf" srcId="{1A21FB10-14EB-4991-B4E6-A47C49353E69}" destId="{407C49F5-777B-40FC-A376-CC4AB5533C7B}" srcOrd="1" destOrd="0" presId="urn:microsoft.com/office/officeart/2005/8/layout/radial5"/>
    <dgm:cxn modelId="{30F1808E-42A7-4C98-B7E1-3B11378AE7F6}" type="presOf" srcId="{1C36D9AD-5012-4DE3-BFFD-865A5A4383DF}" destId="{F4F21370-5860-4DE6-B417-8BB46BFF10A2}" srcOrd="0" destOrd="0" presId="urn:microsoft.com/office/officeart/2005/8/layout/radial5"/>
    <dgm:cxn modelId="{A4601DF7-2E22-4FD6-A149-81C7263B0E46}" type="presOf" srcId="{1A21FB10-14EB-4991-B4E6-A47C49353E69}" destId="{C9328737-5B6D-412E-A2D3-C93DC044366B}" srcOrd="0" destOrd="0" presId="urn:microsoft.com/office/officeart/2005/8/layout/radial5"/>
    <dgm:cxn modelId="{E2C19582-839C-49EF-8F97-CF6695ED72CD}" type="presOf" srcId="{77CEED94-48E9-49BE-B127-6FFAE83522F8}" destId="{DEF5313F-DD0A-4660-B7DD-60BE028CDC52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E15387B2-03B0-4A26-87BE-59E36C38B7E9}" type="presOf" srcId="{4E9C7C88-0C9F-4DAC-B929-6BDF145A1336}" destId="{79B06C24-9533-4D19-8965-6CB1EF2301FB}" srcOrd="0" destOrd="0" presId="urn:microsoft.com/office/officeart/2005/8/layout/radial5"/>
    <dgm:cxn modelId="{DE644EF5-DC6D-4F8B-B2BB-BD4C029CA2AC}" type="presOf" srcId="{1B871F3A-B143-466B-A6CF-5C79485D4FAA}" destId="{BEAE1E60-2A38-4E19-8265-2A0840A243FE}" srcOrd="1" destOrd="0" presId="urn:microsoft.com/office/officeart/2005/8/layout/radial5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E1DF567D-76A5-4341-9835-D3468701C136}" type="presOf" srcId="{E72D9F91-D74E-4056-B7A9-6E0297DEA216}" destId="{C8802277-9BF8-4C1F-9DC3-39706E7D4ECE}" srcOrd="0" destOrd="0" presId="urn:microsoft.com/office/officeart/2005/8/layout/radial5"/>
    <dgm:cxn modelId="{E993195D-5465-4D0E-818F-8A8DF4E21DE5}" type="presOf" srcId="{1C36D9AD-5012-4DE3-BFFD-865A5A4383DF}" destId="{56B9C121-D5C9-466A-9E30-01A737CA9641}" srcOrd="1" destOrd="0" presId="urn:microsoft.com/office/officeart/2005/8/layout/radial5"/>
    <dgm:cxn modelId="{F1A71CBF-E760-4252-926B-F0565D6E9E70}" type="presOf" srcId="{77CEED94-48E9-49BE-B127-6FFAE83522F8}" destId="{9F2498B6-BED5-49AD-A577-CDD93CC837E8}" srcOrd="1" destOrd="0" presId="urn:microsoft.com/office/officeart/2005/8/layout/radial5"/>
    <dgm:cxn modelId="{9E25A268-CD7F-412C-97D2-E1E794615D71}" type="presOf" srcId="{1A830C7D-27DE-4E67-BCF5-665E2C3D0052}" destId="{E465C18D-C05A-44FD-94CF-2996E7F711BB}" srcOrd="0" destOrd="0" presId="urn:microsoft.com/office/officeart/2005/8/layout/radial5"/>
    <dgm:cxn modelId="{AD1D1705-E1E8-4893-B4FE-E6EC1286B705}" type="presOf" srcId="{785667B6-2583-4FCE-B73C-A125AB5D998D}" destId="{7DF971C4-CCF4-48D6-BEA9-FDF9706FCB6D}" srcOrd="0" destOrd="0" presId="urn:microsoft.com/office/officeart/2005/8/layout/radial5"/>
    <dgm:cxn modelId="{C26E1DDF-4E89-425E-8A82-A8E24FF5D91B}" type="presParOf" srcId="{C8802277-9BF8-4C1F-9DC3-39706E7D4ECE}" destId="{74E26742-3D89-48B2-8343-547BB2BCA5E4}" srcOrd="0" destOrd="0" presId="urn:microsoft.com/office/officeart/2005/8/layout/radial5"/>
    <dgm:cxn modelId="{43842934-44D3-4137-B331-1E4936FE786C}" type="presParOf" srcId="{C8802277-9BF8-4C1F-9DC3-39706E7D4ECE}" destId="{DEF5313F-DD0A-4660-B7DD-60BE028CDC52}" srcOrd="1" destOrd="0" presId="urn:microsoft.com/office/officeart/2005/8/layout/radial5"/>
    <dgm:cxn modelId="{3DF1A287-7C22-4099-91A8-732DC19D62D9}" type="presParOf" srcId="{DEF5313F-DD0A-4660-B7DD-60BE028CDC52}" destId="{9F2498B6-BED5-49AD-A577-CDD93CC837E8}" srcOrd="0" destOrd="0" presId="urn:microsoft.com/office/officeart/2005/8/layout/radial5"/>
    <dgm:cxn modelId="{C75AAB1F-740A-485A-BAA9-31A2298D11A5}" type="presParOf" srcId="{C8802277-9BF8-4C1F-9DC3-39706E7D4ECE}" destId="{A3C6F087-6BC6-47BF-A7D0-01A476D9A86B}" srcOrd="2" destOrd="0" presId="urn:microsoft.com/office/officeart/2005/8/layout/radial5"/>
    <dgm:cxn modelId="{FFB13F07-F45D-4C82-AB95-8467D3A1AAB9}" type="presParOf" srcId="{C8802277-9BF8-4C1F-9DC3-39706E7D4ECE}" destId="{C9328737-5B6D-412E-A2D3-C93DC044366B}" srcOrd="3" destOrd="0" presId="urn:microsoft.com/office/officeart/2005/8/layout/radial5"/>
    <dgm:cxn modelId="{A3BC3201-8902-4BCF-B9C2-550ED4024189}" type="presParOf" srcId="{C9328737-5B6D-412E-A2D3-C93DC044366B}" destId="{407C49F5-777B-40FC-A376-CC4AB5533C7B}" srcOrd="0" destOrd="0" presId="urn:microsoft.com/office/officeart/2005/8/layout/radial5"/>
    <dgm:cxn modelId="{52A49B39-6EBB-4644-9EFB-DC1EE38C257C}" type="presParOf" srcId="{C8802277-9BF8-4C1F-9DC3-39706E7D4ECE}" destId="{79B06C24-9533-4D19-8965-6CB1EF2301FB}" srcOrd="4" destOrd="0" presId="urn:microsoft.com/office/officeart/2005/8/layout/radial5"/>
    <dgm:cxn modelId="{1E1C91FA-B55D-44E8-9970-B11787C56988}" type="presParOf" srcId="{C8802277-9BF8-4C1F-9DC3-39706E7D4ECE}" destId="{F4F21370-5860-4DE6-B417-8BB46BFF10A2}" srcOrd="5" destOrd="0" presId="urn:microsoft.com/office/officeart/2005/8/layout/radial5"/>
    <dgm:cxn modelId="{1853220B-9B2F-4CCE-B7E5-B564BBA07472}" type="presParOf" srcId="{F4F21370-5860-4DE6-B417-8BB46BFF10A2}" destId="{56B9C121-D5C9-466A-9E30-01A737CA9641}" srcOrd="0" destOrd="0" presId="urn:microsoft.com/office/officeart/2005/8/layout/radial5"/>
    <dgm:cxn modelId="{06452E76-61EB-4900-BA5C-500E3891D650}" type="presParOf" srcId="{C8802277-9BF8-4C1F-9DC3-39706E7D4ECE}" destId="{E465C18D-C05A-44FD-94CF-2996E7F711BB}" srcOrd="6" destOrd="0" presId="urn:microsoft.com/office/officeart/2005/8/layout/radial5"/>
    <dgm:cxn modelId="{A0BE251D-4A45-49F7-9B1B-BA59C6175014}" type="presParOf" srcId="{C8802277-9BF8-4C1F-9DC3-39706E7D4ECE}" destId="{FE79793E-BCCA-4FFD-AB9E-004F94BF6800}" srcOrd="7" destOrd="0" presId="urn:microsoft.com/office/officeart/2005/8/layout/radial5"/>
    <dgm:cxn modelId="{AFF78F4F-C555-422F-BD8B-B8742D67D14E}" type="presParOf" srcId="{FE79793E-BCCA-4FFD-AB9E-004F94BF6800}" destId="{BEAE1E60-2A38-4E19-8265-2A0840A243FE}" srcOrd="0" destOrd="0" presId="urn:microsoft.com/office/officeart/2005/8/layout/radial5"/>
    <dgm:cxn modelId="{388D98C6-4AD6-4ED0-A79B-C5B0B3FD75ED}" type="presParOf" srcId="{C8802277-9BF8-4C1F-9DC3-39706E7D4ECE}" destId="{7DF971C4-CCF4-48D6-BEA9-FDF9706FCB6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2D9F91-D74E-4056-B7A9-6E0297DEA216}" type="doc">
      <dgm:prSet loTypeId="urn:microsoft.com/office/officeart/2005/8/layout/radial5" loCatId="cycle" qsTypeId="urn:microsoft.com/office/officeart/2005/8/quickstyle/simple5" qsCatId="simple" csTypeId="urn:microsoft.com/office/officeart/2005/8/colors/colorful2" csCatId="colorful" phldr="1"/>
      <dgm:spPr>
        <a:scene3d>
          <a:camera prst="perspectiveContrastingRightFacing"/>
          <a:lightRig rig="threePt" dir="t"/>
        </a:scene3d>
      </dgm:spPr>
      <dgm:t>
        <a:bodyPr/>
        <a:lstStyle/>
        <a:p>
          <a:endParaRPr lang="en-US"/>
        </a:p>
      </dgm:t>
    </dgm:pt>
    <dgm:pt modelId="{B035A68B-25E9-4C7C-922B-D3797C10E822}">
      <dgm:prSet phldrT="[Text]"/>
      <dgm:spPr/>
      <dgm:t>
        <a:bodyPr/>
        <a:lstStyle/>
        <a:p>
          <a:r>
            <a:rPr lang="en-US" noProof="0" dirty="0" smtClean="0"/>
            <a:t>CERN Jobs</a:t>
          </a:r>
          <a:endParaRPr lang="en-US" noProof="0" dirty="0"/>
        </a:p>
      </dgm:t>
    </dgm:pt>
    <dgm:pt modelId="{B82B7B4B-5522-409F-BEE9-1C16F0117AE8}" type="parTrans" cxnId="{FA46A716-B944-4921-BF9A-42622E078052}">
      <dgm:prSet/>
      <dgm:spPr/>
      <dgm:t>
        <a:bodyPr/>
        <a:lstStyle/>
        <a:p>
          <a:endParaRPr lang="en-US"/>
        </a:p>
      </dgm:t>
    </dgm:pt>
    <dgm:pt modelId="{BEA324AC-BEE0-4222-B1C5-67AC7760A063}" type="sibTrans" cxnId="{FA46A716-B944-4921-BF9A-42622E078052}">
      <dgm:prSet/>
      <dgm:spPr/>
      <dgm:t>
        <a:bodyPr/>
        <a:lstStyle/>
        <a:p>
          <a:endParaRPr lang="en-US"/>
        </a:p>
      </dgm:t>
    </dgm:pt>
    <dgm:pt modelId="{002387CC-DB48-4D44-8403-B6B0EFAD5589}">
      <dgm:prSet phldrT="[Text]"/>
      <dgm:spPr/>
      <dgm:t>
        <a:bodyPr/>
        <a:lstStyle/>
        <a:p>
          <a:r>
            <a:rPr lang="en-US" noProof="0" dirty="0" smtClean="0"/>
            <a:t>Job/career portals</a:t>
          </a:r>
          <a:endParaRPr lang="en-US" noProof="0" dirty="0"/>
        </a:p>
      </dgm:t>
    </dgm:pt>
    <dgm:pt modelId="{77CEED94-48E9-49BE-B127-6FFAE83522F8}" type="parTrans" cxnId="{2B757F0E-CD74-4C94-87F1-32E110656CD8}">
      <dgm:prSet/>
      <dgm:spPr/>
      <dgm:t>
        <a:bodyPr/>
        <a:lstStyle/>
        <a:p>
          <a:endParaRPr lang="en-US" noProof="0"/>
        </a:p>
      </dgm:t>
    </dgm:pt>
    <dgm:pt modelId="{66B4334B-95EA-4ABD-9702-B116670C1CAE}" type="sibTrans" cxnId="{2B757F0E-CD74-4C94-87F1-32E110656CD8}">
      <dgm:prSet/>
      <dgm:spPr/>
      <dgm:t>
        <a:bodyPr/>
        <a:lstStyle/>
        <a:p>
          <a:endParaRPr lang="en-US"/>
        </a:p>
      </dgm:t>
    </dgm:pt>
    <dgm:pt modelId="{4E9C7C88-0C9F-4DAC-B929-6BDF145A1336}">
      <dgm:prSet phldrT="[Text]"/>
      <dgm:spPr/>
      <dgm:t>
        <a:bodyPr/>
        <a:lstStyle/>
        <a:p>
          <a:r>
            <a:rPr lang="en-US" noProof="0" dirty="0" smtClean="0"/>
            <a:t>Schools and Universities</a:t>
          </a:r>
        </a:p>
        <a:p>
          <a:r>
            <a:rPr lang="en-US" noProof="0" dirty="0" smtClean="0"/>
            <a:t>TECH EVENTS</a:t>
          </a:r>
          <a:endParaRPr lang="en-US" noProof="0" dirty="0"/>
        </a:p>
      </dgm:t>
    </dgm:pt>
    <dgm:pt modelId="{1A21FB10-14EB-4991-B4E6-A47C49353E69}" type="parTrans" cxnId="{6FD84F03-B38D-459D-94F0-E01DA72F18F5}">
      <dgm:prSet/>
      <dgm:spPr/>
      <dgm:t>
        <a:bodyPr/>
        <a:lstStyle/>
        <a:p>
          <a:endParaRPr lang="en-US" noProof="0"/>
        </a:p>
      </dgm:t>
    </dgm:pt>
    <dgm:pt modelId="{9131F6AB-1698-43E1-A626-BB0D65DC27EC}" type="sibTrans" cxnId="{6FD84F03-B38D-459D-94F0-E01DA72F18F5}">
      <dgm:prSet/>
      <dgm:spPr/>
      <dgm:t>
        <a:bodyPr/>
        <a:lstStyle/>
        <a:p>
          <a:endParaRPr lang="en-US"/>
        </a:p>
      </dgm:t>
    </dgm:pt>
    <dgm:pt modelId="{1A830C7D-27DE-4E67-BCF5-665E2C3D0052}">
      <dgm:prSet phldrT="[Text]"/>
      <dgm:spPr/>
      <dgm:t>
        <a:bodyPr/>
        <a:lstStyle/>
        <a:p>
          <a:r>
            <a:rPr lang="fr-CH" noProof="0" dirty="0" smtClean="0"/>
            <a:t>ERT</a:t>
          </a:r>
        </a:p>
      </dgm:t>
    </dgm:pt>
    <dgm:pt modelId="{1C36D9AD-5012-4DE3-BFFD-865A5A4383DF}" type="parTrans" cxnId="{C9E5BA37-F42A-47D7-9DF3-94BA206A30F2}">
      <dgm:prSet/>
      <dgm:spPr/>
      <dgm:t>
        <a:bodyPr/>
        <a:lstStyle/>
        <a:p>
          <a:endParaRPr lang="en-US" noProof="0"/>
        </a:p>
      </dgm:t>
    </dgm:pt>
    <dgm:pt modelId="{2F2A39BE-A0F7-4499-B225-BF8708562646}" type="sibTrans" cxnId="{C9E5BA37-F42A-47D7-9DF3-94BA206A30F2}">
      <dgm:prSet/>
      <dgm:spPr/>
      <dgm:t>
        <a:bodyPr/>
        <a:lstStyle/>
        <a:p>
          <a:endParaRPr lang="en-US"/>
        </a:p>
      </dgm:t>
    </dgm:pt>
    <dgm:pt modelId="{785667B6-2583-4FCE-B73C-A125AB5D998D}">
      <dgm:prSet phldrT="[Text]"/>
      <dgm:spPr/>
      <dgm:t>
        <a:bodyPr/>
        <a:lstStyle/>
        <a:p>
          <a:r>
            <a:rPr lang="en-US" noProof="0" dirty="0" smtClean="0"/>
            <a:t>Soc. &amp;Pro. networks</a:t>
          </a:r>
          <a:endParaRPr lang="en-US" noProof="0" dirty="0"/>
        </a:p>
      </dgm:t>
    </dgm:pt>
    <dgm:pt modelId="{2590737A-F183-4B8D-A327-5557D6E8D542}" type="sibTrans" cxnId="{D9273A70-D8CF-4EA5-BD0C-618E6EF004E1}">
      <dgm:prSet/>
      <dgm:spPr/>
      <dgm:t>
        <a:bodyPr/>
        <a:lstStyle/>
        <a:p>
          <a:endParaRPr lang="en-US"/>
        </a:p>
      </dgm:t>
    </dgm:pt>
    <dgm:pt modelId="{1B871F3A-B143-466B-A6CF-5C79485D4FAA}" type="parTrans" cxnId="{D9273A70-D8CF-4EA5-BD0C-618E6EF004E1}">
      <dgm:prSet/>
      <dgm:spPr/>
      <dgm:t>
        <a:bodyPr/>
        <a:lstStyle/>
        <a:p>
          <a:endParaRPr lang="en-US" noProof="0"/>
        </a:p>
      </dgm:t>
    </dgm:pt>
    <dgm:pt modelId="{C8802277-9BF8-4C1F-9DC3-39706E7D4ECE}" type="pres">
      <dgm:prSet presAssocID="{E72D9F91-D74E-4056-B7A9-6E0297DEA2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26742-3D89-48B2-8343-547BB2BCA5E4}" type="pres">
      <dgm:prSet presAssocID="{B035A68B-25E9-4C7C-922B-D3797C10E822}" presName="centerShape" presStyleLbl="node0" presStyleIdx="0" presStyleCnt="1"/>
      <dgm:spPr/>
      <dgm:t>
        <a:bodyPr/>
        <a:lstStyle/>
        <a:p>
          <a:endParaRPr lang="en-US"/>
        </a:p>
      </dgm:t>
    </dgm:pt>
    <dgm:pt modelId="{DEF5313F-DD0A-4660-B7DD-60BE028CDC52}" type="pres">
      <dgm:prSet presAssocID="{77CEED94-48E9-49BE-B127-6FFAE83522F8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F2498B6-BED5-49AD-A577-CDD93CC837E8}" type="pres">
      <dgm:prSet presAssocID="{77CEED94-48E9-49BE-B127-6FFAE83522F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3C6F087-6BC6-47BF-A7D0-01A476D9A86B}" type="pres">
      <dgm:prSet presAssocID="{002387CC-DB48-4D44-8403-B6B0EFAD5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28737-5B6D-412E-A2D3-C93DC044366B}" type="pres">
      <dgm:prSet presAssocID="{1A21FB10-14EB-4991-B4E6-A47C49353E69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07C49F5-777B-40FC-A376-CC4AB5533C7B}" type="pres">
      <dgm:prSet presAssocID="{1A21FB10-14EB-4991-B4E6-A47C49353E6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B06C24-9533-4D19-8965-6CB1EF2301FB}" type="pres">
      <dgm:prSet presAssocID="{4E9C7C88-0C9F-4DAC-B929-6BDF145A133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1370-5860-4DE6-B417-8BB46BFF10A2}" type="pres">
      <dgm:prSet presAssocID="{1C36D9AD-5012-4DE3-BFFD-865A5A4383DF}" presName="parTrans" presStyleLbl="sibTrans2D1" presStyleIdx="2" presStyleCnt="4"/>
      <dgm:spPr/>
      <dgm:t>
        <a:bodyPr/>
        <a:lstStyle/>
        <a:p>
          <a:endParaRPr lang="en-US"/>
        </a:p>
      </dgm:t>
    </dgm:pt>
    <dgm:pt modelId="{56B9C121-D5C9-466A-9E30-01A737CA9641}" type="pres">
      <dgm:prSet presAssocID="{1C36D9AD-5012-4DE3-BFFD-865A5A4383D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65C18D-C05A-44FD-94CF-2996E7F711BB}" type="pres">
      <dgm:prSet presAssocID="{1A830C7D-27DE-4E67-BCF5-665E2C3D00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9793E-BCCA-4FFD-AB9E-004F94BF6800}" type="pres">
      <dgm:prSet presAssocID="{1B871F3A-B143-466B-A6CF-5C79485D4FA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EAE1E60-2A38-4E19-8265-2A0840A243FE}" type="pres">
      <dgm:prSet presAssocID="{1B871F3A-B143-466B-A6CF-5C79485D4F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7DF971C4-CCF4-48D6-BEA9-FDF9706FCB6D}" type="pres">
      <dgm:prSet presAssocID="{785667B6-2583-4FCE-B73C-A125AB5D998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47C9E9-6D85-4E76-A94B-1F84BDFC2D11}" type="presOf" srcId="{77CEED94-48E9-49BE-B127-6FFAE83522F8}" destId="{9F2498B6-BED5-49AD-A577-CDD93CC837E8}" srcOrd="1" destOrd="0" presId="urn:microsoft.com/office/officeart/2005/8/layout/radial5"/>
    <dgm:cxn modelId="{7D1E4FA0-ED86-4A05-A03B-AACEE0219E71}" type="presOf" srcId="{1A21FB10-14EB-4991-B4E6-A47C49353E69}" destId="{C9328737-5B6D-412E-A2D3-C93DC044366B}" srcOrd="0" destOrd="0" presId="urn:microsoft.com/office/officeart/2005/8/layout/radial5"/>
    <dgm:cxn modelId="{956404FC-F84C-46A3-8995-BA7F1CE93CEE}" type="presOf" srcId="{785667B6-2583-4FCE-B73C-A125AB5D998D}" destId="{7DF971C4-CCF4-48D6-BEA9-FDF9706FCB6D}" srcOrd="0" destOrd="0" presId="urn:microsoft.com/office/officeart/2005/8/layout/radial5"/>
    <dgm:cxn modelId="{10FC1984-5EB9-4A6B-8A43-9BB00AA563A4}" type="presOf" srcId="{1B871F3A-B143-466B-A6CF-5C79485D4FAA}" destId="{FE79793E-BCCA-4FFD-AB9E-004F94BF6800}" srcOrd="0" destOrd="0" presId="urn:microsoft.com/office/officeart/2005/8/layout/radial5"/>
    <dgm:cxn modelId="{6D50AD0E-680D-4AB0-A846-0DFCEDE889E3}" type="presOf" srcId="{1A21FB10-14EB-4991-B4E6-A47C49353E69}" destId="{407C49F5-777B-40FC-A376-CC4AB5533C7B}" srcOrd="1" destOrd="0" presId="urn:microsoft.com/office/officeart/2005/8/layout/radial5"/>
    <dgm:cxn modelId="{5E6E3511-6C0A-4642-97EF-5C810D450114}" type="presOf" srcId="{77CEED94-48E9-49BE-B127-6FFAE83522F8}" destId="{DEF5313F-DD0A-4660-B7DD-60BE028CDC52}" srcOrd="0" destOrd="0" presId="urn:microsoft.com/office/officeart/2005/8/layout/radial5"/>
    <dgm:cxn modelId="{A3FDD172-DEEC-4B6F-A428-D661F8769EFA}" type="presOf" srcId="{1A830C7D-27DE-4E67-BCF5-665E2C3D0052}" destId="{E465C18D-C05A-44FD-94CF-2996E7F711BB}" srcOrd="0" destOrd="0" presId="urn:microsoft.com/office/officeart/2005/8/layout/radial5"/>
    <dgm:cxn modelId="{2B757F0E-CD74-4C94-87F1-32E110656CD8}" srcId="{B035A68B-25E9-4C7C-922B-D3797C10E822}" destId="{002387CC-DB48-4D44-8403-B6B0EFAD5589}" srcOrd="0" destOrd="0" parTransId="{77CEED94-48E9-49BE-B127-6FFAE83522F8}" sibTransId="{66B4334B-95EA-4ABD-9702-B116670C1CAE}"/>
    <dgm:cxn modelId="{6FD84F03-B38D-459D-94F0-E01DA72F18F5}" srcId="{B035A68B-25E9-4C7C-922B-D3797C10E822}" destId="{4E9C7C88-0C9F-4DAC-B929-6BDF145A1336}" srcOrd="1" destOrd="0" parTransId="{1A21FB10-14EB-4991-B4E6-A47C49353E69}" sibTransId="{9131F6AB-1698-43E1-A626-BB0D65DC27EC}"/>
    <dgm:cxn modelId="{9581B592-21ED-4285-BBD4-ECD872C5D787}" type="presOf" srcId="{002387CC-DB48-4D44-8403-B6B0EFAD5589}" destId="{A3C6F087-6BC6-47BF-A7D0-01A476D9A86B}" srcOrd="0" destOrd="0" presId="urn:microsoft.com/office/officeart/2005/8/layout/radial5"/>
    <dgm:cxn modelId="{FA46A716-B944-4921-BF9A-42622E078052}" srcId="{E72D9F91-D74E-4056-B7A9-6E0297DEA216}" destId="{B035A68B-25E9-4C7C-922B-D3797C10E822}" srcOrd="0" destOrd="0" parTransId="{B82B7B4B-5522-409F-BEE9-1C16F0117AE8}" sibTransId="{BEA324AC-BEE0-4222-B1C5-67AC7760A063}"/>
    <dgm:cxn modelId="{BF8B7541-3AA1-4F44-9BA3-088010CAEF83}" type="presOf" srcId="{1C36D9AD-5012-4DE3-BFFD-865A5A4383DF}" destId="{56B9C121-D5C9-466A-9E30-01A737CA9641}" srcOrd="1" destOrd="0" presId="urn:microsoft.com/office/officeart/2005/8/layout/radial5"/>
    <dgm:cxn modelId="{077D3DAC-CBB2-47E2-9691-0ABF1BA2B1F9}" type="presOf" srcId="{E72D9F91-D74E-4056-B7A9-6E0297DEA216}" destId="{C8802277-9BF8-4C1F-9DC3-39706E7D4ECE}" srcOrd="0" destOrd="0" presId="urn:microsoft.com/office/officeart/2005/8/layout/radial5"/>
    <dgm:cxn modelId="{D9273A70-D8CF-4EA5-BD0C-618E6EF004E1}" srcId="{B035A68B-25E9-4C7C-922B-D3797C10E822}" destId="{785667B6-2583-4FCE-B73C-A125AB5D998D}" srcOrd="3" destOrd="0" parTransId="{1B871F3A-B143-466B-A6CF-5C79485D4FAA}" sibTransId="{2590737A-F183-4B8D-A327-5557D6E8D542}"/>
    <dgm:cxn modelId="{C9E5BA37-F42A-47D7-9DF3-94BA206A30F2}" srcId="{B035A68B-25E9-4C7C-922B-D3797C10E822}" destId="{1A830C7D-27DE-4E67-BCF5-665E2C3D0052}" srcOrd="2" destOrd="0" parTransId="{1C36D9AD-5012-4DE3-BFFD-865A5A4383DF}" sibTransId="{2F2A39BE-A0F7-4499-B225-BF8708562646}"/>
    <dgm:cxn modelId="{9C69A77B-1406-4F89-B724-C88435E0EDBC}" type="presOf" srcId="{B035A68B-25E9-4C7C-922B-D3797C10E822}" destId="{74E26742-3D89-48B2-8343-547BB2BCA5E4}" srcOrd="0" destOrd="0" presId="urn:microsoft.com/office/officeart/2005/8/layout/radial5"/>
    <dgm:cxn modelId="{B0AA47A9-0C2C-425B-8192-3770EDB378F7}" type="presOf" srcId="{1C36D9AD-5012-4DE3-BFFD-865A5A4383DF}" destId="{F4F21370-5860-4DE6-B417-8BB46BFF10A2}" srcOrd="0" destOrd="0" presId="urn:microsoft.com/office/officeart/2005/8/layout/radial5"/>
    <dgm:cxn modelId="{24383185-A440-4A43-BD59-51013CAC1631}" type="presOf" srcId="{1B871F3A-B143-466B-A6CF-5C79485D4FAA}" destId="{BEAE1E60-2A38-4E19-8265-2A0840A243FE}" srcOrd="1" destOrd="0" presId="urn:microsoft.com/office/officeart/2005/8/layout/radial5"/>
    <dgm:cxn modelId="{5AF735DF-619E-450F-BFCA-182AAFFAB559}" type="presOf" srcId="{4E9C7C88-0C9F-4DAC-B929-6BDF145A1336}" destId="{79B06C24-9533-4D19-8965-6CB1EF2301FB}" srcOrd="0" destOrd="0" presId="urn:microsoft.com/office/officeart/2005/8/layout/radial5"/>
    <dgm:cxn modelId="{CBCADFA6-950C-4665-A556-5A1C2772A833}" type="presParOf" srcId="{C8802277-9BF8-4C1F-9DC3-39706E7D4ECE}" destId="{74E26742-3D89-48B2-8343-547BB2BCA5E4}" srcOrd="0" destOrd="0" presId="urn:microsoft.com/office/officeart/2005/8/layout/radial5"/>
    <dgm:cxn modelId="{45EF75AA-8914-4D6A-9937-20176B79092A}" type="presParOf" srcId="{C8802277-9BF8-4C1F-9DC3-39706E7D4ECE}" destId="{DEF5313F-DD0A-4660-B7DD-60BE028CDC52}" srcOrd="1" destOrd="0" presId="urn:microsoft.com/office/officeart/2005/8/layout/radial5"/>
    <dgm:cxn modelId="{214A0674-88D8-4F18-952A-FE9E28328C55}" type="presParOf" srcId="{DEF5313F-DD0A-4660-B7DD-60BE028CDC52}" destId="{9F2498B6-BED5-49AD-A577-CDD93CC837E8}" srcOrd="0" destOrd="0" presId="urn:microsoft.com/office/officeart/2005/8/layout/radial5"/>
    <dgm:cxn modelId="{E2F52372-FB38-4C68-89CD-043A664FC9B6}" type="presParOf" srcId="{C8802277-9BF8-4C1F-9DC3-39706E7D4ECE}" destId="{A3C6F087-6BC6-47BF-A7D0-01A476D9A86B}" srcOrd="2" destOrd="0" presId="urn:microsoft.com/office/officeart/2005/8/layout/radial5"/>
    <dgm:cxn modelId="{2B1EC992-0931-4499-81E9-217FE328EB7C}" type="presParOf" srcId="{C8802277-9BF8-4C1F-9DC3-39706E7D4ECE}" destId="{C9328737-5B6D-412E-A2D3-C93DC044366B}" srcOrd="3" destOrd="0" presId="urn:microsoft.com/office/officeart/2005/8/layout/radial5"/>
    <dgm:cxn modelId="{833B6B92-3C89-4539-9279-78B02D108DC3}" type="presParOf" srcId="{C9328737-5B6D-412E-A2D3-C93DC044366B}" destId="{407C49F5-777B-40FC-A376-CC4AB5533C7B}" srcOrd="0" destOrd="0" presId="urn:microsoft.com/office/officeart/2005/8/layout/radial5"/>
    <dgm:cxn modelId="{DB01931A-85FF-4212-9456-9125F68958F4}" type="presParOf" srcId="{C8802277-9BF8-4C1F-9DC3-39706E7D4ECE}" destId="{79B06C24-9533-4D19-8965-6CB1EF2301FB}" srcOrd="4" destOrd="0" presId="urn:microsoft.com/office/officeart/2005/8/layout/radial5"/>
    <dgm:cxn modelId="{5EBE1BAC-C4A8-4939-9E49-56C9342A56BA}" type="presParOf" srcId="{C8802277-9BF8-4C1F-9DC3-39706E7D4ECE}" destId="{F4F21370-5860-4DE6-B417-8BB46BFF10A2}" srcOrd="5" destOrd="0" presId="urn:microsoft.com/office/officeart/2005/8/layout/radial5"/>
    <dgm:cxn modelId="{CEBF05C6-5DFF-4040-B8F4-7015DF4F3DD0}" type="presParOf" srcId="{F4F21370-5860-4DE6-B417-8BB46BFF10A2}" destId="{56B9C121-D5C9-466A-9E30-01A737CA9641}" srcOrd="0" destOrd="0" presId="urn:microsoft.com/office/officeart/2005/8/layout/radial5"/>
    <dgm:cxn modelId="{6D344F7C-A3BE-41CA-97CF-A64EE9D103EE}" type="presParOf" srcId="{C8802277-9BF8-4C1F-9DC3-39706E7D4ECE}" destId="{E465C18D-C05A-44FD-94CF-2996E7F711BB}" srcOrd="6" destOrd="0" presId="urn:microsoft.com/office/officeart/2005/8/layout/radial5"/>
    <dgm:cxn modelId="{2A7C317D-935A-4187-8F9A-78D516798067}" type="presParOf" srcId="{C8802277-9BF8-4C1F-9DC3-39706E7D4ECE}" destId="{FE79793E-BCCA-4FFD-AB9E-004F94BF6800}" srcOrd="7" destOrd="0" presId="urn:microsoft.com/office/officeart/2005/8/layout/radial5"/>
    <dgm:cxn modelId="{89568790-18DA-4246-8EBC-90B904C37923}" type="presParOf" srcId="{FE79793E-BCCA-4FFD-AB9E-004F94BF6800}" destId="{BEAE1E60-2A38-4E19-8265-2A0840A243FE}" srcOrd="0" destOrd="0" presId="urn:microsoft.com/office/officeart/2005/8/layout/radial5"/>
    <dgm:cxn modelId="{FAB70289-4975-414C-800B-9C013687D972}" type="presParOf" srcId="{C8802277-9BF8-4C1F-9DC3-39706E7D4ECE}" destId="{7DF971C4-CCF4-48D6-BEA9-FDF9706FCB6D}" srcOrd="8" destOrd="0" presId="urn:microsoft.com/office/officeart/2005/8/layout/radial5"/>
  </dgm:cxnLst>
  <dgm:bg/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3139239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smtClean="0"/>
            <a:t>CERN Jobs</a:t>
          </a:r>
          <a:endParaRPr lang="en-US" sz="2700" kern="1200" noProof="0"/>
        </a:p>
      </dsp:txBody>
      <dsp:txXfrm>
        <a:off x="3139239" y="1699079"/>
        <a:ext cx="1210353" cy="1210353"/>
      </dsp:txXfrm>
    </dsp:sp>
    <dsp:sp modelId="{DEF5313F-DD0A-4660-B7DD-60BE028CDC52}">
      <dsp:nvSpPr>
        <dsp:cNvPr id="0" name=""/>
        <dsp:cNvSpPr/>
      </dsp:nvSpPr>
      <dsp:spPr>
        <a:xfrm rot="16200000">
          <a:off x="3615686" y="125772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6200000">
        <a:off x="3615686" y="1257720"/>
        <a:ext cx="257458" cy="411520"/>
      </dsp:txXfrm>
    </dsp:sp>
    <dsp:sp modelId="{A3C6F087-6BC6-47BF-A7D0-01A476D9A86B}">
      <dsp:nvSpPr>
        <dsp:cNvPr id="0" name=""/>
        <dsp:cNvSpPr/>
      </dsp:nvSpPr>
      <dsp:spPr>
        <a:xfrm>
          <a:off x="3139239" y="2956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Job/career portals</a:t>
          </a:r>
          <a:endParaRPr lang="en-US" sz="1300" kern="1200" noProof="0" dirty="0"/>
        </a:p>
      </dsp:txBody>
      <dsp:txXfrm>
        <a:off x="3139239" y="2956"/>
        <a:ext cx="1210353" cy="1210353"/>
      </dsp:txXfrm>
    </dsp:sp>
    <dsp:sp modelId="{C9328737-5B6D-412E-A2D3-C93DC044366B}">
      <dsp:nvSpPr>
        <dsp:cNvPr id="0" name=""/>
        <dsp:cNvSpPr/>
      </dsp:nvSpPr>
      <dsp:spPr>
        <a:xfrm>
          <a:off x="445646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4456461" y="2098495"/>
        <a:ext cx="257458" cy="411520"/>
      </dsp:txXfrm>
    </dsp:sp>
    <dsp:sp modelId="{79B06C24-9533-4D19-8965-6CB1EF2301FB}">
      <dsp:nvSpPr>
        <dsp:cNvPr id="0" name=""/>
        <dsp:cNvSpPr/>
      </dsp:nvSpPr>
      <dsp:spPr>
        <a:xfrm>
          <a:off x="4835362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Schools and Universities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TECH EVENTS</a:t>
          </a:r>
          <a:endParaRPr lang="en-US" sz="1300" kern="1200" noProof="0" dirty="0"/>
        </a:p>
      </dsp:txBody>
      <dsp:txXfrm>
        <a:off x="4835362" y="1699079"/>
        <a:ext cx="1210353" cy="1210353"/>
      </dsp:txXfrm>
    </dsp:sp>
    <dsp:sp modelId="{F4F21370-5860-4DE6-B417-8BB46BFF10A2}">
      <dsp:nvSpPr>
        <dsp:cNvPr id="0" name=""/>
        <dsp:cNvSpPr/>
      </dsp:nvSpPr>
      <dsp:spPr>
        <a:xfrm rot="5400000">
          <a:off x="3615686" y="293927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5400000">
        <a:off x="3615686" y="2939270"/>
        <a:ext cx="257458" cy="411520"/>
      </dsp:txXfrm>
    </dsp:sp>
    <dsp:sp modelId="{E465C18D-C05A-44FD-94CF-2996E7F711BB}">
      <dsp:nvSpPr>
        <dsp:cNvPr id="0" name=""/>
        <dsp:cNvSpPr/>
      </dsp:nvSpPr>
      <dsp:spPr>
        <a:xfrm>
          <a:off x="3139239" y="3395202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noProof="0" dirty="0" smtClean="0"/>
            <a:t>ERT</a:t>
          </a:r>
        </a:p>
      </dsp:txBody>
      <dsp:txXfrm>
        <a:off x="3139239" y="3395202"/>
        <a:ext cx="1210353" cy="1210353"/>
      </dsp:txXfrm>
    </dsp:sp>
    <dsp:sp modelId="{FE79793E-BCCA-4FFD-AB9E-004F94BF6800}">
      <dsp:nvSpPr>
        <dsp:cNvPr id="0" name=""/>
        <dsp:cNvSpPr/>
      </dsp:nvSpPr>
      <dsp:spPr>
        <a:xfrm rot="10800000">
          <a:off x="277491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0800000">
        <a:off x="2774911" y="2098495"/>
        <a:ext cx="257458" cy="411520"/>
      </dsp:txXfrm>
    </dsp:sp>
    <dsp:sp modelId="{7DF971C4-CCF4-48D6-BEA9-FDF9706FCB6D}">
      <dsp:nvSpPr>
        <dsp:cNvPr id="0" name=""/>
        <dsp:cNvSpPr/>
      </dsp:nvSpPr>
      <dsp:spPr>
        <a:xfrm>
          <a:off x="1443116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Soc. &amp;Pro. networks</a:t>
          </a:r>
          <a:endParaRPr lang="en-US" sz="1300" kern="1200" noProof="0" dirty="0"/>
        </a:p>
      </dsp:txBody>
      <dsp:txXfrm>
        <a:off x="1443116" y="1699079"/>
        <a:ext cx="1210353" cy="12103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3139239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dirty="0" smtClean="0"/>
            <a:t>CERN Jobs</a:t>
          </a:r>
          <a:endParaRPr lang="en-US" sz="2700" kern="1200" noProof="0" dirty="0"/>
        </a:p>
      </dsp:txBody>
      <dsp:txXfrm>
        <a:off x="3139239" y="1699079"/>
        <a:ext cx="1210353" cy="1210353"/>
      </dsp:txXfrm>
    </dsp:sp>
    <dsp:sp modelId="{DEF5313F-DD0A-4660-B7DD-60BE028CDC52}">
      <dsp:nvSpPr>
        <dsp:cNvPr id="0" name=""/>
        <dsp:cNvSpPr/>
      </dsp:nvSpPr>
      <dsp:spPr>
        <a:xfrm rot="16200000">
          <a:off x="3615686" y="125772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6200000">
        <a:off x="3615686" y="1257720"/>
        <a:ext cx="257458" cy="411520"/>
      </dsp:txXfrm>
    </dsp:sp>
    <dsp:sp modelId="{A3C6F087-6BC6-47BF-A7D0-01A476D9A86B}">
      <dsp:nvSpPr>
        <dsp:cNvPr id="0" name=""/>
        <dsp:cNvSpPr/>
      </dsp:nvSpPr>
      <dsp:spPr>
        <a:xfrm>
          <a:off x="3139239" y="2956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Job/career portals</a:t>
          </a:r>
          <a:endParaRPr lang="en-US" sz="1300" kern="1200" noProof="0" dirty="0"/>
        </a:p>
      </dsp:txBody>
      <dsp:txXfrm>
        <a:off x="3139239" y="2956"/>
        <a:ext cx="1210353" cy="1210353"/>
      </dsp:txXfrm>
    </dsp:sp>
    <dsp:sp modelId="{C9328737-5B6D-412E-A2D3-C93DC044366B}">
      <dsp:nvSpPr>
        <dsp:cNvPr id="0" name=""/>
        <dsp:cNvSpPr/>
      </dsp:nvSpPr>
      <dsp:spPr>
        <a:xfrm>
          <a:off x="445646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4456461" y="2098495"/>
        <a:ext cx="257458" cy="411520"/>
      </dsp:txXfrm>
    </dsp:sp>
    <dsp:sp modelId="{79B06C24-9533-4D19-8965-6CB1EF2301FB}">
      <dsp:nvSpPr>
        <dsp:cNvPr id="0" name=""/>
        <dsp:cNvSpPr/>
      </dsp:nvSpPr>
      <dsp:spPr>
        <a:xfrm>
          <a:off x="4835362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Schools and Universities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TECH EVENTS</a:t>
          </a:r>
          <a:endParaRPr lang="en-US" sz="1300" kern="1200" noProof="0" dirty="0"/>
        </a:p>
      </dsp:txBody>
      <dsp:txXfrm>
        <a:off x="4835362" y="1699079"/>
        <a:ext cx="1210353" cy="1210353"/>
      </dsp:txXfrm>
    </dsp:sp>
    <dsp:sp modelId="{F4F21370-5860-4DE6-B417-8BB46BFF10A2}">
      <dsp:nvSpPr>
        <dsp:cNvPr id="0" name=""/>
        <dsp:cNvSpPr/>
      </dsp:nvSpPr>
      <dsp:spPr>
        <a:xfrm rot="5400000">
          <a:off x="3615686" y="293927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5400000">
        <a:off x="3615686" y="2939270"/>
        <a:ext cx="257458" cy="411520"/>
      </dsp:txXfrm>
    </dsp:sp>
    <dsp:sp modelId="{E465C18D-C05A-44FD-94CF-2996E7F711BB}">
      <dsp:nvSpPr>
        <dsp:cNvPr id="0" name=""/>
        <dsp:cNvSpPr/>
      </dsp:nvSpPr>
      <dsp:spPr>
        <a:xfrm>
          <a:off x="3139239" y="3395202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noProof="0" dirty="0" smtClean="0"/>
            <a:t>ERT</a:t>
          </a:r>
        </a:p>
      </dsp:txBody>
      <dsp:txXfrm>
        <a:off x="3139239" y="3395202"/>
        <a:ext cx="1210353" cy="1210353"/>
      </dsp:txXfrm>
    </dsp:sp>
    <dsp:sp modelId="{FE79793E-BCCA-4FFD-AB9E-004F94BF6800}">
      <dsp:nvSpPr>
        <dsp:cNvPr id="0" name=""/>
        <dsp:cNvSpPr/>
      </dsp:nvSpPr>
      <dsp:spPr>
        <a:xfrm rot="10800000">
          <a:off x="277491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0800000">
        <a:off x="2774911" y="2098495"/>
        <a:ext cx="257458" cy="411520"/>
      </dsp:txXfrm>
    </dsp:sp>
    <dsp:sp modelId="{7DF971C4-CCF4-48D6-BEA9-FDF9706FCB6D}">
      <dsp:nvSpPr>
        <dsp:cNvPr id="0" name=""/>
        <dsp:cNvSpPr/>
      </dsp:nvSpPr>
      <dsp:spPr>
        <a:xfrm>
          <a:off x="1443116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Soc. &amp;Pro. networks</a:t>
          </a:r>
          <a:endParaRPr lang="en-US" sz="1300" kern="1200" noProof="0" dirty="0"/>
        </a:p>
      </dsp:txBody>
      <dsp:txXfrm>
        <a:off x="1443116" y="1699079"/>
        <a:ext cx="1210353" cy="121035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3139239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dirty="0" smtClean="0"/>
            <a:t>CERN Jobs</a:t>
          </a:r>
          <a:endParaRPr lang="en-US" sz="2700" kern="1200" noProof="0" dirty="0"/>
        </a:p>
      </dsp:txBody>
      <dsp:txXfrm>
        <a:off x="3139239" y="1699079"/>
        <a:ext cx="1210353" cy="1210353"/>
      </dsp:txXfrm>
    </dsp:sp>
    <dsp:sp modelId="{DEF5313F-DD0A-4660-B7DD-60BE028CDC52}">
      <dsp:nvSpPr>
        <dsp:cNvPr id="0" name=""/>
        <dsp:cNvSpPr/>
      </dsp:nvSpPr>
      <dsp:spPr>
        <a:xfrm rot="16200000">
          <a:off x="3615686" y="125772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6200000">
        <a:off x="3615686" y="1257720"/>
        <a:ext cx="257458" cy="411520"/>
      </dsp:txXfrm>
    </dsp:sp>
    <dsp:sp modelId="{A3C6F087-6BC6-47BF-A7D0-01A476D9A86B}">
      <dsp:nvSpPr>
        <dsp:cNvPr id="0" name=""/>
        <dsp:cNvSpPr/>
      </dsp:nvSpPr>
      <dsp:spPr>
        <a:xfrm>
          <a:off x="3139239" y="2956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Job portals</a:t>
          </a:r>
          <a:endParaRPr lang="en-US" sz="1300" kern="1200" noProof="0" dirty="0"/>
        </a:p>
      </dsp:txBody>
      <dsp:txXfrm>
        <a:off x="3139239" y="2956"/>
        <a:ext cx="1210353" cy="1210353"/>
      </dsp:txXfrm>
    </dsp:sp>
    <dsp:sp modelId="{C9328737-5B6D-412E-A2D3-C93DC044366B}">
      <dsp:nvSpPr>
        <dsp:cNvPr id="0" name=""/>
        <dsp:cNvSpPr/>
      </dsp:nvSpPr>
      <dsp:spPr>
        <a:xfrm>
          <a:off x="445646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4456461" y="2098495"/>
        <a:ext cx="257458" cy="411520"/>
      </dsp:txXfrm>
    </dsp:sp>
    <dsp:sp modelId="{79B06C24-9533-4D19-8965-6CB1EF2301FB}">
      <dsp:nvSpPr>
        <dsp:cNvPr id="0" name=""/>
        <dsp:cNvSpPr/>
      </dsp:nvSpPr>
      <dsp:spPr>
        <a:xfrm>
          <a:off x="4835362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Schools and Universities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TECH EVENTS</a:t>
          </a:r>
          <a:endParaRPr lang="en-US" sz="1300" kern="1200" noProof="0" dirty="0"/>
        </a:p>
      </dsp:txBody>
      <dsp:txXfrm>
        <a:off x="4835362" y="1699079"/>
        <a:ext cx="1210353" cy="1210353"/>
      </dsp:txXfrm>
    </dsp:sp>
    <dsp:sp modelId="{F4F21370-5860-4DE6-B417-8BB46BFF10A2}">
      <dsp:nvSpPr>
        <dsp:cNvPr id="0" name=""/>
        <dsp:cNvSpPr/>
      </dsp:nvSpPr>
      <dsp:spPr>
        <a:xfrm rot="5400000">
          <a:off x="3615686" y="293927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5400000">
        <a:off x="3615686" y="2939270"/>
        <a:ext cx="257458" cy="411520"/>
      </dsp:txXfrm>
    </dsp:sp>
    <dsp:sp modelId="{E465C18D-C05A-44FD-94CF-2996E7F711BB}">
      <dsp:nvSpPr>
        <dsp:cNvPr id="0" name=""/>
        <dsp:cNvSpPr/>
      </dsp:nvSpPr>
      <dsp:spPr>
        <a:xfrm>
          <a:off x="3139239" y="3395202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noProof="0" dirty="0" smtClean="0"/>
            <a:t>ERT</a:t>
          </a:r>
        </a:p>
      </dsp:txBody>
      <dsp:txXfrm>
        <a:off x="3139239" y="3395202"/>
        <a:ext cx="1210353" cy="1210353"/>
      </dsp:txXfrm>
    </dsp:sp>
    <dsp:sp modelId="{FE79793E-BCCA-4FFD-AB9E-004F94BF6800}">
      <dsp:nvSpPr>
        <dsp:cNvPr id="0" name=""/>
        <dsp:cNvSpPr/>
      </dsp:nvSpPr>
      <dsp:spPr>
        <a:xfrm rot="10800000">
          <a:off x="277491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0800000">
        <a:off x="2774911" y="2098495"/>
        <a:ext cx="257458" cy="411520"/>
      </dsp:txXfrm>
    </dsp:sp>
    <dsp:sp modelId="{7DF971C4-CCF4-48D6-BEA9-FDF9706FCB6D}">
      <dsp:nvSpPr>
        <dsp:cNvPr id="0" name=""/>
        <dsp:cNvSpPr/>
      </dsp:nvSpPr>
      <dsp:spPr>
        <a:xfrm>
          <a:off x="1443116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Soc. &amp;Pro. networks</a:t>
          </a:r>
          <a:endParaRPr lang="en-US" sz="1300" kern="1200" noProof="0" dirty="0"/>
        </a:p>
      </dsp:txBody>
      <dsp:txXfrm>
        <a:off x="1443116" y="1699079"/>
        <a:ext cx="1210353" cy="121035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3139239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dirty="0" smtClean="0"/>
            <a:t>CERN Jobs</a:t>
          </a:r>
          <a:endParaRPr lang="en-US" sz="2700" kern="1200" noProof="0" dirty="0"/>
        </a:p>
      </dsp:txBody>
      <dsp:txXfrm>
        <a:off x="3139239" y="1699079"/>
        <a:ext cx="1210353" cy="1210353"/>
      </dsp:txXfrm>
    </dsp:sp>
    <dsp:sp modelId="{DEF5313F-DD0A-4660-B7DD-60BE028CDC52}">
      <dsp:nvSpPr>
        <dsp:cNvPr id="0" name=""/>
        <dsp:cNvSpPr/>
      </dsp:nvSpPr>
      <dsp:spPr>
        <a:xfrm rot="16200000">
          <a:off x="3615686" y="125772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6200000">
        <a:off x="3615686" y="1257720"/>
        <a:ext cx="257458" cy="411520"/>
      </dsp:txXfrm>
    </dsp:sp>
    <dsp:sp modelId="{A3C6F087-6BC6-47BF-A7D0-01A476D9A86B}">
      <dsp:nvSpPr>
        <dsp:cNvPr id="0" name=""/>
        <dsp:cNvSpPr/>
      </dsp:nvSpPr>
      <dsp:spPr>
        <a:xfrm>
          <a:off x="3139239" y="2956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Job/career portals</a:t>
          </a:r>
          <a:endParaRPr lang="en-US" sz="1300" kern="1200" noProof="0" dirty="0"/>
        </a:p>
      </dsp:txBody>
      <dsp:txXfrm>
        <a:off x="3139239" y="2956"/>
        <a:ext cx="1210353" cy="1210353"/>
      </dsp:txXfrm>
    </dsp:sp>
    <dsp:sp modelId="{C9328737-5B6D-412E-A2D3-C93DC044366B}">
      <dsp:nvSpPr>
        <dsp:cNvPr id="0" name=""/>
        <dsp:cNvSpPr/>
      </dsp:nvSpPr>
      <dsp:spPr>
        <a:xfrm>
          <a:off x="445646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4456461" y="2098495"/>
        <a:ext cx="257458" cy="411520"/>
      </dsp:txXfrm>
    </dsp:sp>
    <dsp:sp modelId="{79B06C24-9533-4D19-8965-6CB1EF2301FB}">
      <dsp:nvSpPr>
        <dsp:cNvPr id="0" name=""/>
        <dsp:cNvSpPr/>
      </dsp:nvSpPr>
      <dsp:spPr>
        <a:xfrm>
          <a:off x="4835362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Schools and Universities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TECH EVENTS</a:t>
          </a:r>
          <a:endParaRPr lang="en-US" sz="1300" kern="1200" noProof="0" dirty="0"/>
        </a:p>
      </dsp:txBody>
      <dsp:txXfrm>
        <a:off x="4835362" y="1699079"/>
        <a:ext cx="1210353" cy="1210353"/>
      </dsp:txXfrm>
    </dsp:sp>
    <dsp:sp modelId="{F4F21370-5860-4DE6-B417-8BB46BFF10A2}">
      <dsp:nvSpPr>
        <dsp:cNvPr id="0" name=""/>
        <dsp:cNvSpPr/>
      </dsp:nvSpPr>
      <dsp:spPr>
        <a:xfrm rot="5400000">
          <a:off x="3615686" y="293927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5400000">
        <a:off x="3615686" y="2939270"/>
        <a:ext cx="257458" cy="411520"/>
      </dsp:txXfrm>
    </dsp:sp>
    <dsp:sp modelId="{E465C18D-C05A-44FD-94CF-2996E7F711BB}">
      <dsp:nvSpPr>
        <dsp:cNvPr id="0" name=""/>
        <dsp:cNvSpPr/>
      </dsp:nvSpPr>
      <dsp:spPr>
        <a:xfrm>
          <a:off x="3139239" y="3395202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noProof="0" dirty="0" smtClean="0"/>
            <a:t>ERT</a:t>
          </a:r>
        </a:p>
      </dsp:txBody>
      <dsp:txXfrm>
        <a:off x="3139239" y="3395202"/>
        <a:ext cx="1210353" cy="1210353"/>
      </dsp:txXfrm>
    </dsp:sp>
    <dsp:sp modelId="{FE79793E-BCCA-4FFD-AB9E-004F94BF6800}">
      <dsp:nvSpPr>
        <dsp:cNvPr id="0" name=""/>
        <dsp:cNvSpPr/>
      </dsp:nvSpPr>
      <dsp:spPr>
        <a:xfrm rot="10800000">
          <a:off x="277491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0800000">
        <a:off x="2774911" y="2098495"/>
        <a:ext cx="257458" cy="411520"/>
      </dsp:txXfrm>
    </dsp:sp>
    <dsp:sp modelId="{7DF971C4-CCF4-48D6-BEA9-FDF9706FCB6D}">
      <dsp:nvSpPr>
        <dsp:cNvPr id="0" name=""/>
        <dsp:cNvSpPr/>
      </dsp:nvSpPr>
      <dsp:spPr>
        <a:xfrm>
          <a:off x="1443116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Soc. &amp;Pro. networks</a:t>
          </a:r>
          <a:endParaRPr lang="en-US" sz="1300" kern="1200" noProof="0" dirty="0"/>
        </a:p>
      </dsp:txBody>
      <dsp:txXfrm>
        <a:off x="1443116" y="1699079"/>
        <a:ext cx="1210353" cy="121035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3139239" y="1699079"/>
          <a:ext cx="1210353" cy="121035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noProof="0" dirty="0" smtClean="0"/>
            <a:t>CERN Jobs</a:t>
          </a:r>
          <a:endParaRPr lang="en-US" sz="2700" kern="1200" noProof="0" dirty="0"/>
        </a:p>
      </dsp:txBody>
      <dsp:txXfrm>
        <a:off x="3139239" y="1699079"/>
        <a:ext cx="1210353" cy="1210353"/>
      </dsp:txXfrm>
    </dsp:sp>
    <dsp:sp modelId="{DEF5313F-DD0A-4660-B7DD-60BE028CDC52}">
      <dsp:nvSpPr>
        <dsp:cNvPr id="0" name=""/>
        <dsp:cNvSpPr/>
      </dsp:nvSpPr>
      <dsp:spPr>
        <a:xfrm rot="16200000">
          <a:off x="3615686" y="125772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6200000">
        <a:off x="3615686" y="1257720"/>
        <a:ext cx="257458" cy="411520"/>
      </dsp:txXfrm>
    </dsp:sp>
    <dsp:sp modelId="{A3C6F087-6BC6-47BF-A7D0-01A476D9A86B}">
      <dsp:nvSpPr>
        <dsp:cNvPr id="0" name=""/>
        <dsp:cNvSpPr/>
      </dsp:nvSpPr>
      <dsp:spPr>
        <a:xfrm>
          <a:off x="3139239" y="2956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Job/career portals</a:t>
          </a:r>
          <a:endParaRPr lang="en-US" sz="1300" kern="1200" noProof="0" dirty="0"/>
        </a:p>
      </dsp:txBody>
      <dsp:txXfrm>
        <a:off x="3139239" y="2956"/>
        <a:ext cx="1210353" cy="1210353"/>
      </dsp:txXfrm>
    </dsp:sp>
    <dsp:sp modelId="{C9328737-5B6D-412E-A2D3-C93DC044366B}">
      <dsp:nvSpPr>
        <dsp:cNvPr id="0" name=""/>
        <dsp:cNvSpPr/>
      </dsp:nvSpPr>
      <dsp:spPr>
        <a:xfrm>
          <a:off x="445646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>
        <a:off x="4456461" y="2098495"/>
        <a:ext cx="257458" cy="411520"/>
      </dsp:txXfrm>
    </dsp:sp>
    <dsp:sp modelId="{79B06C24-9533-4D19-8965-6CB1EF2301FB}">
      <dsp:nvSpPr>
        <dsp:cNvPr id="0" name=""/>
        <dsp:cNvSpPr/>
      </dsp:nvSpPr>
      <dsp:spPr>
        <a:xfrm>
          <a:off x="4835362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Schools and Universities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TECH EVENTS</a:t>
          </a:r>
          <a:endParaRPr lang="en-US" sz="1300" kern="1200" noProof="0" dirty="0"/>
        </a:p>
      </dsp:txBody>
      <dsp:txXfrm>
        <a:off x="4835362" y="1699079"/>
        <a:ext cx="1210353" cy="1210353"/>
      </dsp:txXfrm>
    </dsp:sp>
    <dsp:sp modelId="{F4F21370-5860-4DE6-B417-8BB46BFF10A2}">
      <dsp:nvSpPr>
        <dsp:cNvPr id="0" name=""/>
        <dsp:cNvSpPr/>
      </dsp:nvSpPr>
      <dsp:spPr>
        <a:xfrm rot="5400000">
          <a:off x="3615686" y="2939270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5400000">
        <a:off x="3615686" y="2939270"/>
        <a:ext cx="257458" cy="411520"/>
      </dsp:txXfrm>
    </dsp:sp>
    <dsp:sp modelId="{E465C18D-C05A-44FD-94CF-2996E7F711BB}">
      <dsp:nvSpPr>
        <dsp:cNvPr id="0" name=""/>
        <dsp:cNvSpPr/>
      </dsp:nvSpPr>
      <dsp:spPr>
        <a:xfrm>
          <a:off x="3139239" y="3395202"/>
          <a:ext cx="1210353" cy="1210353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noProof="0" dirty="0" smtClean="0"/>
            <a:t>ERT</a:t>
          </a:r>
        </a:p>
      </dsp:txBody>
      <dsp:txXfrm>
        <a:off x="3139239" y="3395202"/>
        <a:ext cx="1210353" cy="1210353"/>
      </dsp:txXfrm>
    </dsp:sp>
    <dsp:sp modelId="{FE79793E-BCCA-4FFD-AB9E-004F94BF6800}">
      <dsp:nvSpPr>
        <dsp:cNvPr id="0" name=""/>
        <dsp:cNvSpPr/>
      </dsp:nvSpPr>
      <dsp:spPr>
        <a:xfrm rot="10800000">
          <a:off x="2774911" y="2098495"/>
          <a:ext cx="257458" cy="41152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noProof="0"/>
        </a:p>
      </dsp:txBody>
      <dsp:txXfrm rot="10800000">
        <a:off x="2774911" y="2098495"/>
        <a:ext cx="257458" cy="411520"/>
      </dsp:txXfrm>
    </dsp:sp>
    <dsp:sp modelId="{7DF971C4-CCF4-48D6-BEA9-FDF9706FCB6D}">
      <dsp:nvSpPr>
        <dsp:cNvPr id="0" name=""/>
        <dsp:cNvSpPr/>
      </dsp:nvSpPr>
      <dsp:spPr>
        <a:xfrm>
          <a:off x="1443116" y="1699079"/>
          <a:ext cx="1210353" cy="1210353"/>
        </a:xfrm>
        <a:prstGeom prst="ellipse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Soc. &amp;Pro. networks</a:t>
          </a:r>
          <a:endParaRPr lang="en-US" sz="1300" kern="1200" noProof="0" dirty="0"/>
        </a:p>
      </dsp:txBody>
      <dsp:txXfrm>
        <a:off x="1443116" y="1699079"/>
        <a:ext cx="1210353" cy="121035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E26742-3D89-48B2-8343-547BB2BCA5E4}">
      <dsp:nvSpPr>
        <dsp:cNvPr id="0" name=""/>
        <dsp:cNvSpPr/>
      </dsp:nvSpPr>
      <dsp:spPr>
        <a:xfrm>
          <a:off x="1755168" y="1809428"/>
          <a:ext cx="1061663" cy="10616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/>
            <a:t>CERN Jobs</a:t>
          </a:r>
          <a:endParaRPr lang="en-US" sz="2400" kern="1200" noProof="0" dirty="0"/>
        </a:p>
      </dsp:txBody>
      <dsp:txXfrm>
        <a:off x="1755168" y="1809428"/>
        <a:ext cx="1061663" cy="1061663"/>
      </dsp:txXfrm>
    </dsp:sp>
    <dsp:sp modelId="{DEF5313F-DD0A-4660-B7DD-60BE028CDC52}">
      <dsp:nvSpPr>
        <dsp:cNvPr id="0" name=""/>
        <dsp:cNvSpPr/>
      </dsp:nvSpPr>
      <dsp:spPr>
        <a:xfrm rot="16200000">
          <a:off x="2173353" y="1429827"/>
          <a:ext cx="225292" cy="3468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noProof="0"/>
        </a:p>
      </dsp:txBody>
      <dsp:txXfrm rot="16200000">
        <a:off x="2173353" y="1429827"/>
        <a:ext cx="225292" cy="346873"/>
      </dsp:txXfrm>
    </dsp:sp>
    <dsp:sp modelId="{A3C6F087-6BC6-47BF-A7D0-01A476D9A86B}">
      <dsp:nvSpPr>
        <dsp:cNvPr id="0" name=""/>
        <dsp:cNvSpPr/>
      </dsp:nvSpPr>
      <dsp:spPr>
        <a:xfrm>
          <a:off x="1622460" y="57269"/>
          <a:ext cx="1327078" cy="13270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Job/career portals</a:t>
          </a:r>
          <a:endParaRPr lang="en-US" sz="1400" kern="1200" noProof="0" dirty="0"/>
        </a:p>
      </dsp:txBody>
      <dsp:txXfrm>
        <a:off x="1622460" y="57269"/>
        <a:ext cx="1327078" cy="1327078"/>
      </dsp:txXfrm>
    </dsp:sp>
    <dsp:sp modelId="{C9328737-5B6D-412E-A2D3-C93DC044366B}">
      <dsp:nvSpPr>
        <dsp:cNvPr id="0" name=""/>
        <dsp:cNvSpPr/>
      </dsp:nvSpPr>
      <dsp:spPr>
        <a:xfrm>
          <a:off x="2910349" y="2166823"/>
          <a:ext cx="225292" cy="3468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noProof="0"/>
        </a:p>
      </dsp:txBody>
      <dsp:txXfrm>
        <a:off x="2910349" y="2166823"/>
        <a:ext cx="225292" cy="346873"/>
      </dsp:txXfrm>
    </dsp:sp>
    <dsp:sp modelId="{79B06C24-9533-4D19-8965-6CB1EF2301FB}">
      <dsp:nvSpPr>
        <dsp:cNvPr id="0" name=""/>
        <dsp:cNvSpPr/>
      </dsp:nvSpPr>
      <dsp:spPr>
        <a:xfrm>
          <a:off x="3241911" y="1676720"/>
          <a:ext cx="1327078" cy="1327078"/>
        </a:xfrm>
        <a:prstGeom prst="ellipse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Schools and Universities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TECH EVENTS</a:t>
          </a:r>
          <a:endParaRPr lang="en-US" sz="1400" kern="1200" noProof="0" dirty="0"/>
        </a:p>
      </dsp:txBody>
      <dsp:txXfrm>
        <a:off x="3241911" y="1676720"/>
        <a:ext cx="1327078" cy="1327078"/>
      </dsp:txXfrm>
    </dsp:sp>
    <dsp:sp modelId="{F4F21370-5860-4DE6-B417-8BB46BFF10A2}">
      <dsp:nvSpPr>
        <dsp:cNvPr id="0" name=""/>
        <dsp:cNvSpPr/>
      </dsp:nvSpPr>
      <dsp:spPr>
        <a:xfrm rot="5400000">
          <a:off x="2173353" y="2903818"/>
          <a:ext cx="225292" cy="3468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noProof="0"/>
        </a:p>
      </dsp:txBody>
      <dsp:txXfrm rot="5400000">
        <a:off x="2173353" y="2903818"/>
        <a:ext cx="225292" cy="346873"/>
      </dsp:txXfrm>
    </dsp:sp>
    <dsp:sp modelId="{E465C18D-C05A-44FD-94CF-2996E7F711BB}">
      <dsp:nvSpPr>
        <dsp:cNvPr id="0" name=""/>
        <dsp:cNvSpPr/>
      </dsp:nvSpPr>
      <dsp:spPr>
        <a:xfrm>
          <a:off x="1622460" y="3296171"/>
          <a:ext cx="1327078" cy="1327078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400" kern="1200" noProof="0" dirty="0" smtClean="0"/>
            <a:t>ERT</a:t>
          </a:r>
        </a:p>
      </dsp:txBody>
      <dsp:txXfrm>
        <a:off x="1622460" y="3296171"/>
        <a:ext cx="1327078" cy="1327078"/>
      </dsp:txXfrm>
    </dsp:sp>
    <dsp:sp modelId="{FE79793E-BCCA-4FFD-AB9E-004F94BF6800}">
      <dsp:nvSpPr>
        <dsp:cNvPr id="0" name=""/>
        <dsp:cNvSpPr/>
      </dsp:nvSpPr>
      <dsp:spPr>
        <a:xfrm rot="10800000">
          <a:off x="1436358" y="2166823"/>
          <a:ext cx="225292" cy="3468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noProof="0"/>
        </a:p>
      </dsp:txBody>
      <dsp:txXfrm rot="10800000">
        <a:off x="1436358" y="2166823"/>
        <a:ext cx="225292" cy="346873"/>
      </dsp:txXfrm>
    </dsp:sp>
    <dsp:sp modelId="{7DF971C4-CCF4-48D6-BEA9-FDF9706FCB6D}">
      <dsp:nvSpPr>
        <dsp:cNvPr id="0" name=""/>
        <dsp:cNvSpPr/>
      </dsp:nvSpPr>
      <dsp:spPr>
        <a:xfrm>
          <a:off x="3009" y="1676720"/>
          <a:ext cx="1327078" cy="1327078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RightFacing"/>
          <a:lightRig rig="threePt" dir="t"/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Soc. &amp;Pro. networks</a:t>
          </a:r>
          <a:endParaRPr lang="en-US" sz="1400" kern="1200" noProof="0" dirty="0"/>
        </a:p>
      </dsp:txBody>
      <dsp:txXfrm>
        <a:off x="3009" y="1676720"/>
        <a:ext cx="1327078" cy="1327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D4465-5F1A-4595-BC98-738AB2736A18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9D5E7-8AB3-4BFC-9D1B-1FC880D26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ERNlogo.jpg"/>
          <p:cNvPicPr>
            <a:picLocks noChangeAspect="1"/>
          </p:cNvPicPr>
          <p:nvPr userDrawn="1"/>
        </p:nvPicPr>
        <p:blipFill>
          <a:blip r:embed="rId14" cstate="print">
            <a:lum bright="9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8BB5A-552C-4991-969C-00A25220FD8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8856F-5464-42F7-A294-8CC59F34C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-27384"/>
            <a:ext cx="9144000" cy="936103"/>
          </a:xfrm>
          <a:prstGeom prst="rect">
            <a:avLst/>
          </a:prstGeom>
          <a:gradFill rotWithShape="0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Rectangle 2"/>
          <p:cNvSpPr>
            <a:spLocks noChangeArrowheads="1"/>
          </p:cNvSpPr>
          <p:nvPr userDrawn="1"/>
        </p:nvSpPr>
        <p:spPr bwMode="auto">
          <a:xfrm>
            <a:off x="0" y="6453336"/>
            <a:ext cx="9144000" cy="404664"/>
          </a:xfrm>
          <a:prstGeom prst="rect">
            <a:avLst/>
          </a:prstGeom>
          <a:gradFill rotWithShape="0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779912" y="180509"/>
            <a:ext cx="52565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Sourcing </a:t>
            </a:r>
            <a:r>
              <a:rPr lang="en-US" sz="1800" b="0" i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</a:t>
            </a:r>
            <a:r>
              <a:rPr lang="en-US" sz="1800" b="0" i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CERN</a:t>
            </a:r>
            <a:endParaRPr lang="en-US" sz="1800" b="1" i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IT GLM </a:t>
            </a:r>
            <a:r>
              <a:rPr lang="en-US" sz="1000" b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resentation</a:t>
            </a:r>
            <a:r>
              <a:rPr lang="en-US" sz="1000" b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| </a:t>
            </a:r>
            <a:r>
              <a:rPr lang="en-US" sz="10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RECRUITMENT UNIT</a:t>
            </a:r>
          </a:p>
          <a:p>
            <a:pPr algn="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707904" y="6495147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October 2010 | CERN. Take part ! </a:t>
            </a:r>
            <a:endParaRPr lang="en-US" sz="1000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0" descr="images.jpg"/>
          <p:cNvPicPr>
            <a:picLocks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528" y="116632"/>
            <a:ext cx="664790" cy="64807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8.png"/><Relationship Id="rId7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CERNjobs" TargetMode="External"/><Relationship Id="rId5" Type="http://schemas.openxmlformats.org/officeDocument/2006/relationships/hyperlink" Target="http://www.twitter.com/CERN_jobs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png"/><Relationship Id="rId7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6.gif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1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12.jpeg"/><Relationship Id="rId5" Type="http://schemas.openxmlformats.org/officeDocument/2006/relationships/image" Target="../media/image32.jpeg"/><Relationship Id="rId10" Type="http://schemas.openxmlformats.org/officeDocument/2006/relationships/image" Target="../media/image8.png"/><Relationship Id="rId4" Type="http://schemas.openxmlformats.org/officeDocument/2006/relationships/image" Target="../media/image31.jpeg"/><Relationship Id="rId9" Type="http://schemas.openxmlformats.org/officeDocument/2006/relationships/image" Target="../media/image35.jpeg"/><Relationship Id="rId1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6.gif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1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12.jpeg"/><Relationship Id="rId5" Type="http://schemas.openxmlformats.org/officeDocument/2006/relationships/image" Target="../media/image32.jpeg"/><Relationship Id="rId15" Type="http://schemas.openxmlformats.org/officeDocument/2006/relationships/image" Target="../media/image38.png"/><Relationship Id="rId10" Type="http://schemas.openxmlformats.org/officeDocument/2006/relationships/image" Target="../media/image8.png"/><Relationship Id="rId4" Type="http://schemas.openxmlformats.org/officeDocument/2006/relationships/image" Target="../media/image31.jpeg"/><Relationship Id="rId9" Type="http://schemas.openxmlformats.org/officeDocument/2006/relationships/image" Target="../media/image35.jpeg"/><Relationship Id="rId1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.png"/><Relationship Id="rId18" Type="http://schemas.openxmlformats.org/officeDocument/2006/relationships/image" Target="../media/image49.png"/><Relationship Id="rId26" Type="http://schemas.openxmlformats.org/officeDocument/2006/relationships/image" Target="../media/image55.png"/><Relationship Id="rId39" Type="http://schemas.openxmlformats.org/officeDocument/2006/relationships/hyperlink" Target="http://www.cia.gov/cia/publications/factbook/flags/lu-flag.html" TargetMode="External"/><Relationship Id="rId21" Type="http://schemas.openxmlformats.org/officeDocument/2006/relationships/image" Target="../media/image50.png"/><Relationship Id="rId34" Type="http://schemas.openxmlformats.org/officeDocument/2006/relationships/image" Target="../media/image61.png"/><Relationship Id="rId42" Type="http://schemas.openxmlformats.org/officeDocument/2006/relationships/hyperlink" Target="http://www.cia.gov/cia/publications/factbook/flags/no-flag.html" TargetMode="External"/><Relationship Id="rId47" Type="http://schemas.openxmlformats.org/officeDocument/2006/relationships/image" Target="../media/image69.png"/><Relationship Id="rId50" Type="http://schemas.openxmlformats.org/officeDocument/2006/relationships/image" Target="../media/image71.jpeg"/><Relationship Id="rId55" Type="http://schemas.openxmlformats.org/officeDocument/2006/relationships/image" Target="../media/image74.png"/><Relationship Id="rId63" Type="http://schemas.openxmlformats.org/officeDocument/2006/relationships/image" Target="../media/image79.jpeg"/><Relationship Id="rId68" Type="http://schemas.openxmlformats.org/officeDocument/2006/relationships/image" Target="../media/image83.png"/><Relationship Id="rId7" Type="http://schemas.openxmlformats.org/officeDocument/2006/relationships/image" Target="../media/image41.png"/><Relationship Id="rId71" Type="http://schemas.openxmlformats.org/officeDocument/2006/relationships/image" Target="../media/image86.png"/><Relationship Id="rId2" Type="http://schemas.openxmlformats.org/officeDocument/2006/relationships/hyperlink" Target="http://www.cia.gov/cia/publications/factbook/flags/be-flag.html" TargetMode="External"/><Relationship Id="rId16" Type="http://schemas.openxmlformats.org/officeDocument/2006/relationships/image" Target="../media/image47.png"/><Relationship Id="rId29" Type="http://schemas.openxmlformats.org/officeDocument/2006/relationships/image" Target="../media/image58.jpeg"/><Relationship Id="rId11" Type="http://schemas.openxmlformats.org/officeDocument/2006/relationships/image" Target="../media/image44.png"/><Relationship Id="rId24" Type="http://schemas.openxmlformats.org/officeDocument/2006/relationships/image" Target="../media/image53.png"/><Relationship Id="rId32" Type="http://schemas.openxmlformats.org/officeDocument/2006/relationships/image" Target="../media/image60.png"/><Relationship Id="rId37" Type="http://schemas.openxmlformats.org/officeDocument/2006/relationships/hyperlink" Target="http://www.cia.gov/cia/publications/factbook/flags/lh-flag.html" TargetMode="External"/><Relationship Id="rId40" Type="http://schemas.openxmlformats.org/officeDocument/2006/relationships/image" Target="../media/image64.png"/><Relationship Id="rId45" Type="http://schemas.openxmlformats.org/officeDocument/2006/relationships/image" Target="../media/image67.png"/><Relationship Id="rId53" Type="http://schemas.openxmlformats.org/officeDocument/2006/relationships/hyperlink" Target="http://www.cia.gov/cia/publications/factbook/flags/sw-flag.html" TargetMode="External"/><Relationship Id="rId58" Type="http://schemas.openxmlformats.org/officeDocument/2006/relationships/hyperlink" Target="http://www.flags.net/SERB.htm" TargetMode="External"/><Relationship Id="rId66" Type="http://schemas.openxmlformats.org/officeDocument/2006/relationships/hyperlink" Target="http://uat.the-network.com/content/en/network_members/CH_jobsch.cfm" TargetMode="External"/><Relationship Id="rId74" Type="http://schemas.openxmlformats.org/officeDocument/2006/relationships/image" Target="../media/image88.png"/><Relationship Id="rId5" Type="http://schemas.openxmlformats.org/officeDocument/2006/relationships/image" Target="../media/image40.png"/><Relationship Id="rId15" Type="http://schemas.openxmlformats.org/officeDocument/2006/relationships/hyperlink" Target="http://www.cia.gov/cia/publications/factbook/flags/da-flag.html" TargetMode="External"/><Relationship Id="rId23" Type="http://schemas.openxmlformats.org/officeDocument/2006/relationships/image" Target="../media/image52.jpeg"/><Relationship Id="rId28" Type="http://schemas.openxmlformats.org/officeDocument/2006/relationships/image" Target="../media/image57.png"/><Relationship Id="rId36" Type="http://schemas.openxmlformats.org/officeDocument/2006/relationships/image" Target="../media/image62.png"/><Relationship Id="rId49" Type="http://schemas.openxmlformats.org/officeDocument/2006/relationships/image" Target="../media/image70.jpeg"/><Relationship Id="rId57" Type="http://schemas.openxmlformats.org/officeDocument/2006/relationships/image" Target="../media/image75.png"/><Relationship Id="rId61" Type="http://schemas.openxmlformats.org/officeDocument/2006/relationships/image" Target="../media/image77.png"/><Relationship Id="rId10" Type="http://schemas.openxmlformats.org/officeDocument/2006/relationships/hyperlink" Target="http://www.cia.gov/cia/publications/factbook/flags/en-flag.html" TargetMode="External"/><Relationship Id="rId19" Type="http://schemas.openxmlformats.org/officeDocument/2006/relationships/image" Target="http://www.jobs.bg/images/main/logo.gif" TargetMode="External"/><Relationship Id="rId31" Type="http://schemas.openxmlformats.org/officeDocument/2006/relationships/hyperlink" Target="http://www.cia.gov/cia/publications/factbook/flags/gm-flag.html" TargetMode="External"/><Relationship Id="rId44" Type="http://schemas.openxmlformats.org/officeDocument/2006/relationships/hyperlink" Target="http://www.irishjobs.ie/" TargetMode="External"/><Relationship Id="rId52" Type="http://schemas.openxmlformats.org/officeDocument/2006/relationships/image" Target="../media/image72.png"/><Relationship Id="rId60" Type="http://schemas.openxmlformats.org/officeDocument/2006/relationships/hyperlink" Target="http://www.cia.gov/cia/publications/factbook/flags/lo-flag.html" TargetMode="External"/><Relationship Id="rId65" Type="http://schemas.openxmlformats.org/officeDocument/2006/relationships/image" Target="../media/image81.jpeg"/><Relationship Id="rId73" Type="http://schemas.openxmlformats.org/officeDocument/2006/relationships/image" Target="../media/image87.jpeg"/><Relationship Id="rId4" Type="http://schemas.openxmlformats.org/officeDocument/2006/relationships/hyperlink" Target="http://www.cia.gov/cia/publications/factbook/flags/au-flag.html" TargetMode="External"/><Relationship Id="rId9" Type="http://schemas.openxmlformats.org/officeDocument/2006/relationships/image" Target="../media/image43.jpeg"/><Relationship Id="rId14" Type="http://schemas.openxmlformats.org/officeDocument/2006/relationships/image" Target="../media/image46.jpeg"/><Relationship Id="rId22" Type="http://schemas.openxmlformats.org/officeDocument/2006/relationships/image" Target="../media/image51.jpeg"/><Relationship Id="rId27" Type="http://schemas.openxmlformats.org/officeDocument/2006/relationships/image" Target="../media/image56.png"/><Relationship Id="rId30" Type="http://schemas.openxmlformats.org/officeDocument/2006/relationships/image" Target="../media/image59.png"/><Relationship Id="rId35" Type="http://schemas.openxmlformats.org/officeDocument/2006/relationships/hyperlink" Target="http://www.cia.gov/cia/publications/factbook/flags/lg-flag.html" TargetMode="External"/><Relationship Id="rId43" Type="http://schemas.openxmlformats.org/officeDocument/2006/relationships/image" Target="../media/image66.png"/><Relationship Id="rId48" Type="http://schemas.openxmlformats.org/officeDocument/2006/relationships/hyperlink" Target="http://www.pracuj.pl/" TargetMode="External"/><Relationship Id="rId56" Type="http://schemas.openxmlformats.org/officeDocument/2006/relationships/hyperlink" Target="http://www.flags.net/RMNA.htm" TargetMode="External"/><Relationship Id="rId64" Type="http://schemas.openxmlformats.org/officeDocument/2006/relationships/image" Target="../media/image80.png"/><Relationship Id="rId69" Type="http://schemas.openxmlformats.org/officeDocument/2006/relationships/image" Target="../media/image84.png"/><Relationship Id="rId8" Type="http://schemas.openxmlformats.org/officeDocument/2006/relationships/image" Target="../media/image42.png"/><Relationship Id="rId51" Type="http://schemas.openxmlformats.org/officeDocument/2006/relationships/hyperlink" Target="http://www.cia.gov/cia/publications/factbook/flags/po-flag.html" TargetMode="External"/><Relationship Id="rId72" Type="http://schemas.openxmlformats.org/officeDocument/2006/relationships/hyperlink" Target="http://www.profesia.sk/" TargetMode="External"/><Relationship Id="rId3" Type="http://schemas.openxmlformats.org/officeDocument/2006/relationships/image" Target="../media/image39.png"/><Relationship Id="rId12" Type="http://schemas.openxmlformats.org/officeDocument/2006/relationships/hyperlink" Target="http://www.flags.net/FINL.htm" TargetMode="External"/><Relationship Id="rId17" Type="http://schemas.openxmlformats.org/officeDocument/2006/relationships/image" Target="../media/image48.png"/><Relationship Id="rId25" Type="http://schemas.openxmlformats.org/officeDocument/2006/relationships/image" Target="../media/image54.png"/><Relationship Id="rId33" Type="http://schemas.openxmlformats.org/officeDocument/2006/relationships/hyperlink" Target="http://www.cia.gov/cia/publications/factbook/flags/it-flag.html" TargetMode="External"/><Relationship Id="rId38" Type="http://schemas.openxmlformats.org/officeDocument/2006/relationships/image" Target="../media/image63.png"/><Relationship Id="rId46" Type="http://schemas.openxmlformats.org/officeDocument/2006/relationships/image" Target="../media/image68.jpeg"/><Relationship Id="rId59" Type="http://schemas.openxmlformats.org/officeDocument/2006/relationships/image" Target="../media/image76.png"/><Relationship Id="rId67" Type="http://schemas.openxmlformats.org/officeDocument/2006/relationships/image" Target="../media/image82.png"/><Relationship Id="rId20" Type="http://schemas.openxmlformats.org/officeDocument/2006/relationships/hyperlink" Target="http://www.keljob.com/home.jsp" TargetMode="External"/><Relationship Id="rId41" Type="http://schemas.openxmlformats.org/officeDocument/2006/relationships/image" Target="../media/image65.png"/><Relationship Id="rId54" Type="http://schemas.openxmlformats.org/officeDocument/2006/relationships/image" Target="../media/image73.png"/><Relationship Id="rId62" Type="http://schemas.openxmlformats.org/officeDocument/2006/relationships/image" Target="../media/image78.jpeg"/><Relationship Id="rId70" Type="http://schemas.openxmlformats.org/officeDocument/2006/relationships/image" Target="../media/image85.png"/><Relationship Id="rId75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ags.net/BULG.htm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996952"/>
            <a:ext cx="7805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4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endParaRPr lang="en-US" sz="4800" b="1" i="1" dirty="0">
              <a:solidFill>
                <a:srgbClr val="C00000"/>
              </a:solidFill>
            </a:endParaRPr>
          </a:p>
        </p:txBody>
      </p:sp>
      <p:pic>
        <p:nvPicPr>
          <p:cNvPr id="27650" name="Picture 2" descr="http://theclimber.fritalk.com/public/Network/Wireless/netwo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2438400" cy="2438400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139952" y="3212976"/>
            <a:ext cx="4536504" cy="8542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87313" marR="0" lvl="1" indent="-190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Sourcing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@</a:t>
            </a:r>
            <a:r>
              <a:rPr kumimoji="0" lang="en-US" sz="4000" b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64088" y="960983"/>
            <a:ext cx="333305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1" indent="-22225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: LinkedIn (Professional network)</a:t>
            </a: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822" y="1124744"/>
            <a:ext cx="134183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916832"/>
            <a:ext cx="4424921" cy="433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4788024" y="4077072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636912"/>
            <a:ext cx="306713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 txBox="1">
            <a:spLocks/>
          </p:cNvSpPr>
          <p:nvPr/>
        </p:nvSpPr>
        <p:spPr>
          <a:xfrm>
            <a:off x="467544" y="960983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1" indent="-22225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few more </a:t>
            </a:r>
            <a:r>
              <a:rPr kumimoji="0" lang="en-US" sz="1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examples…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1512168" cy="156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2889126" cy="27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996952"/>
            <a:ext cx="1997418" cy="283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6" name="TextBox 35"/>
          <p:cNvSpPr txBox="1"/>
          <p:nvPr/>
        </p:nvSpPr>
        <p:spPr>
          <a:xfrm>
            <a:off x="4067944" y="594928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solidFill>
                  <a:srgbClr val="000099"/>
                </a:solidFill>
                <a:hlinkClick r:id="rId5"/>
              </a:rPr>
              <a:t>twitter.com/</a:t>
            </a:r>
            <a:r>
              <a:rPr lang="fr-CH" sz="1400" dirty="0" err="1" smtClean="0">
                <a:solidFill>
                  <a:srgbClr val="000099"/>
                </a:solidFill>
                <a:hlinkClick r:id="rId5"/>
              </a:rPr>
              <a:t>CERN_jobs</a:t>
            </a:r>
            <a:r>
              <a:rPr lang="fr-CH" sz="1400" dirty="0" smtClean="0">
                <a:solidFill>
                  <a:srgbClr val="000099"/>
                </a:solidFill>
              </a:rPr>
              <a:t> </a:t>
            </a:r>
            <a:endParaRPr lang="en-US" sz="1400" dirty="0">
              <a:solidFill>
                <a:srgbClr val="000099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7544" y="6021288"/>
            <a:ext cx="2017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hlinkClick r:id="rId6"/>
              </a:rPr>
              <a:t>facebook.com/</a:t>
            </a:r>
            <a:r>
              <a:rPr lang="en-US" sz="1400" dirty="0" err="1" smtClean="0">
                <a:solidFill>
                  <a:srgbClr val="000099"/>
                </a:solidFill>
                <a:hlinkClick r:id="rId6"/>
              </a:rPr>
              <a:t>CERNjobs</a:t>
            </a:r>
            <a:endParaRPr lang="en-US" sz="1400" dirty="0" smtClean="0">
              <a:solidFill>
                <a:srgbClr val="000099"/>
              </a:solidFill>
            </a:endParaRPr>
          </a:p>
        </p:txBody>
      </p:sp>
      <p:pic>
        <p:nvPicPr>
          <p:cNvPr id="9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1340768"/>
            <a:ext cx="1080120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1268760"/>
            <a:ext cx="1296144" cy="47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1268760"/>
            <a:ext cx="15121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995936" y="5157192"/>
            <a:ext cx="4032448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1" indent="-22225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1" u="none" strike="noStrike" kern="1200" cap="none" spc="0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we measure the impact?</a:t>
            </a:r>
          </a:p>
        </p:txBody>
      </p:sp>
      <p:pic>
        <p:nvPicPr>
          <p:cNvPr id="5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134183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3563888" y="2924944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306713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boris.pascault.com/uploadimage/Viadeo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780928"/>
            <a:ext cx="1343100" cy="38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5" cstate="print">
            <a:lum contrast="100000"/>
          </a:blip>
          <a:srcRect/>
          <a:stretch>
            <a:fillRect/>
          </a:stretch>
        </p:blipFill>
        <p:spPr bwMode="auto">
          <a:xfrm>
            <a:off x="1403648" y="2132856"/>
            <a:ext cx="1296144" cy="38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4077072"/>
            <a:ext cx="1224136" cy="432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3356992"/>
            <a:ext cx="1296144" cy="47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6" descr="http://t2.gstatic.com/images?q=tbn:ANd9GcR7GqdY2vxmVBL59OAu2tJWvO8isd55TClXXgPqygrH3DbSI3c&amp;t=1&amp;usg=__CUr-FKESm5xm8g7ziY4xBnSKcKE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4653136"/>
            <a:ext cx="630957" cy="630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6983760" y="4653136"/>
            <a:ext cx="216024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88900" marR="0" lvl="1" indent="-22225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i="1" dirty="0" smtClean="0">
                <a:solidFill>
                  <a:srgbClr val="000099"/>
                </a:solidFill>
              </a:rPr>
              <a:t>Applicant tracker</a:t>
            </a:r>
          </a:p>
          <a:p>
            <a:pPr marL="88900" marR="0" lvl="1" indent="-22225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i="1" dirty="0" smtClean="0">
                <a:solidFill>
                  <a:srgbClr val="000099"/>
                </a:solidFill>
              </a:rPr>
              <a:t>(Via </a:t>
            </a:r>
            <a:r>
              <a:rPr lang="en-US" sz="2000" b="1" i="1" dirty="0" err="1" smtClean="0">
                <a:solidFill>
                  <a:srgbClr val="000099"/>
                </a:solidFill>
              </a:rPr>
              <a:t>BroadBean</a:t>
            </a:r>
            <a:r>
              <a:rPr lang="en-US" sz="2000" b="1" i="1" dirty="0" smtClean="0">
                <a:solidFill>
                  <a:srgbClr val="000099"/>
                </a:solidFill>
              </a:rPr>
              <a:t>) </a:t>
            </a:r>
            <a:endParaRPr kumimoji="0" lang="en-US" sz="2000" b="1" i="1" u="none" strike="noStrike" kern="1200" cap="none" spc="0" normalizeH="0" baseline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295635" y="368102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24128" y="5517232"/>
            <a:ext cx="1656184" cy="557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i="1" dirty="0" smtClean="0">
                <a:solidFill>
                  <a:srgbClr val="000099"/>
                </a:solidFill>
              </a:rPr>
              <a:t>Google </a:t>
            </a:r>
          </a:p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i="1" dirty="0" smtClean="0">
                <a:solidFill>
                  <a:srgbClr val="000099"/>
                </a:solidFill>
              </a:rPr>
              <a:t>analytics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6047" y="1052736"/>
            <a:ext cx="487844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0"/>
          <p:cNvGrpSpPr/>
          <p:nvPr/>
        </p:nvGrpSpPr>
        <p:grpSpPr>
          <a:xfrm>
            <a:off x="107504" y="980728"/>
            <a:ext cx="3667072" cy="4875237"/>
            <a:chOff x="0" y="620688"/>
            <a:chExt cx="3667072" cy="4875237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620688"/>
              <a:ext cx="3617554" cy="26121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3284984"/>
              <a:ext cx="3667072" cy="22109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0" name="TextBox 19"/>
          <p:cNvSpPr txBox="1"/>
          <p:nvPr/>
        </p:nvSpPr>
        <p:spPr>
          <a:xfrm>
            <a:off x="539552" y="5949280"/>
            <a:ext cx="280831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i="1" dirty="0" smtClean="0">
                <a:solidFill>
                  <a:srgbClr val="000099"/>
                </a:solidFill>
              </a:rPr>
              <a:t>Applicant tracking system</a:t>
            </a:r>
            <a:endParaRPr lang="en-US" sz="1400" b="1" i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75856" y="4869160"/>
            <a:ext cx="2664296" cy="557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000099"/>
                </a:solidFill>
              </a:rPr>
              <a:t>In House Reporting tool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8856984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7864" y="5896320"/>
            <a:ext cx="2664296" cy="557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High-level KPIs</a:t>
            </a:r>
            <a:endParaRPr lang="en-US" sz="2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640960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93250"/>
            <a:ext cx="3600400" cy="5244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24128" y="3212976"/>
            <a:ext cx="2448272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400" b="1" i="1" dirty="0" smtClean="0">
                <a:solidFill>
                  <a:srgbClr val="000099"/>
                </a:solidFill>
              </a:rPr>
              <a:t>In house</a:t>
            </a:r>
          </a:p>
          <a:p>
            <a:pPr marL="88900" lvl="1" indent="-2222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400" b="1" i="1" dirty="0" err="1" smtClean="0">
                <a:solidFill>
                  <a:srgbClr val="000099"/>
                </a:solidFill>
              </a:rPr>
              <a:t>Boxi</a:t>
            </a:r>
            <a:r>
              <a:rPr lang="en-US" sz="2400" b="1" i="1" dirty="0" smtClean="0">
                <a:solidFill>
                  <a:srgbClr val="000099"/>
                </a:solidFill>
              </a:rPr>
              <a:t> report</a:t>
            </a:r>
            <a:endParaRPr lang="en-US" sz="2400" b="1" i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411760" y="3212976"/>
            <a:ext cx="5852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i="1" dirty="0" smtClean="0">
                <a:solidFill>
                  <a:srgbClr val="000099"/>
                </a:solidFill>
              </a:rPr>
              <a:t>…any questions </a:t>
            </a:r>
          </a:p>
          <a:p>
            <a:pPr algn="r"/>
            <a:r>
              <a:rPr lang="en-US" sz="2800" b="1" i="1" dirty="0" smtClean="0">
                <a:solidFill>
                  <a:srgbClr val="000099"/>
                </a:solidFill>
              </a:rPr>
              <a:t>on social and professional networks? </a:t>
            </a:r>
            <a:endParaRPr lang="en-US" sz="2800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1556792"/>
          <a:ext cx="74888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148652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 lvl="1" indent="-19050"/>
            <a:r>
              <a:rPr lang="en-US" b="1" dirty="0" smtClean="0">
                <a:solidFill>
                  <a:srgbClr val="000099"/>
                </a:solidFill>
              </a:rPr>
              <a:t>Where should we promote our jobs/CERN ?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876256" y="1700808"/>
            <a:ext cx="1210353" cy="1210353"/>
            <a:chOff x="3139239" y="2956"/>
            <a:chExt cx="1210353" cy="1210353"/>
          </a:xfrm>
        </p:grpSpPr>
        <p:sp>
          <p:nvSpPr>
            <p:cNvPr id="8" name="Oval 7"/>
            <p:cNvSpPr/>
            <p:nvPr/>
          </p:nvSpPr>
          <p:spPr>
            <a:xfrm>
              <a:off x="3139239" y="2956"/>
              <a:ext cx="1210353" cy="12103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4"/>
            <p:cNvSpPr/>
            <p:nvPr/>
          </p:nvSpPr>
          <p:spPr>
            <a:xfrm>
              <a:off x="3316491" y="180208"/>
              <a:ext cx="855849" cy="855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noProof="0" dirty="0" smtClean="0"/>
                <a:t>Job/career portals</a:t>
              </a:r>
              <a:endParaRPr lang="en-US" sz="1300" kern="1200" noProof="0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5536" y="2060848"/>
            <a:ext cx="8229600" cy="42484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1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b="1" dirty="0" smtClean="0">
                <a:solidFill>
                  <a:srgbClr val="C00000"/>
                </a:solidFill>
              </a:rPr>
              <a:t>TARGETED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IMPACT!</a:t>
            </a:r>
          </a:p>
          <a:p>
            <a:pPr marL="0" marR="0" lvl="0" indent="14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CH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14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142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Job/Career portals can help us to make the difference in </a:t>
            </a:r>
          </a:p>
          <a:p>
            <a:pPr marL="0" marR="0" lvl="0" indent="142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recruitment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activities:</a:t>
            </a:r>
          </a:p>
          <a:p>
            <a:pPr marL="0" marR="0" lvl="0" indent="14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14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8650" marR="0" lvl="0" indent="-2746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Become more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Visible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our audience </a:t>
            </a:r>
          </a:p>
          <a:p>
            <a:pPr marL="806450" marR="0" lvl="0" indent="-4524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Recruit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talent for tomorrow</a:t>
            </a:r>
          </a:p>
          <a:p>
            <a:pPr marL="806450" marR="0" lvl="0" indent="-4524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JOBS &amp; CERN’s image </a:t>
            </a:r>
          </a:p>
          <a:p>
            <a:pPr marL="806450" marR="0" lvl="0" indent="-4524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(HR marketing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branding/EVP, values, benefits, success stories, life at CERN, etc.)</a:t>
            </a:r>
          </a:p>
          <a:p>
            <a:pPr marL="628650" marR="0" lvl="0" indent="-2746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0" marR="0" lvl="0" indent="142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11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11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755576" y="4293096"/>
            <a:ext cx="7632848" cy="1800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755576" y="1820223"/>
            <a:ext cx="7632848" cy="1800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1800" b="1" i="1" dirty="0" smtClean="0">
                <a:solidFill>
                  <a:srgbClr val="C00000"/>
                </a:solidFill>
              </a:rPr>
              <a:t>REMINDER : </a:t>
            </a:r>
            <a:r>
              <a:rPr lang="en-US" sz="1800" b="1" i="1" dirty="0" smtClean="0"/>
              <a:t>Recruitment vs. Sourcing approach</a:t>
            </a:r>
            <a:endParaRPr lang="en-US" sz="1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t0.gstatic.com/images?q=tbn:ANd9GcR31Jeh0BIK2EvpD9V79ly97BDa31NxCcvl_0NwI5X51vDR9Oo&amp;t=1&amp;usg=__azLH2lE7b7-KOCEKKbXa1VFeN7Q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117880"/>
            <a:ext cx="1563638" cy="1082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://www.mieux-que.fr/www/logiciel/images/Google-Earth/google_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036247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043608" y="2492896"/>
            <a:ext cx="1368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Recruitment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192000" y="4797152"/>
            <a:ext cx="1003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Sourcing</a:t>
            </a:r>
          </a:p>
        </p:txBody>
      </p:sp>
      <p:pic>
        <p:nvPicPr>
          <p:cNvPr id="8" name="Picture 2" descr="http://t0.gstatic.com/images?q=tbn:ANd9GcR31Jeh0BIK2EvpD9V79ly97BDa31NxCcvl_0NwI5X51vDR9Oo&amp;t=1&amp;usg=__azLH2lE7b7-KOCEKKbXa1VFeN7Q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61383"/>
            <a:ext cx="1563638" cy="1082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ight Arrow 8"/>
          <p:cNvSpPr/>
          <p:nvPr/>
        </p:nvSpPr>
        <p:spPr>
          <a:xfrm>
            <a:off x="4860032" y="4633391"/>
            <a:ext cx="1440160" cy="72008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4860032" y="2396287"/>
            <a:ext cx="1440160" cy="5040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http://www.mieux-que.fr/www/logiciel/images/Google-Earth/google_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561383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Rectangle 14"/>
          <p:cNvSpPr/>
          <p:nvPr/>
        </p:nvSpPr>
        <p:spPr>
          <a:xfrm>
            <a:off x="4499992" y="5569495"/>
            <a:ext cx="22288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proactively fetch candidates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4856725" y="3116367"/>
            <a:ext cx="15153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Attract candidates</a:t>
            </a:r>
            <a:endParaRPr lang="en-US" sz="1400" dirty="0"/>
          </a:p>
        </p:txBody>
      </p:sp>
      <p:sp>
        <p:nvSpPr>
          <p:cNvPr id="17" name="Right Arrow 16"/>
          <p:cNvSpPr/>
          <p:nvPr/>
        </p:nvSpPr>
        <p:spPr>
          <a:xfrm rot="10800000">
            <a:off x="4860032" y="5353471"/>
            <a:ext cx="1440160" cy="21602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46613" y="2780928"/>
            <a:ext cx="942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solidFill>
                  <a:srgbClr val="C00000"/>
                </a:solidFill>
              </a:rPr>
              <a:t>passive 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23687" y="5157192"/>
            <a:ext cx="753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b="1" i="1" dirty="0" smtClean="0">
                <a:solidFill>
                  <a:srgbClr val="000099"/>
                </a:solidFill>
              </a:rPr>
              <a:t>active</a:t>
            </a:r>
            <a:endParaRPr lang="en-US" b="1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6" grpId="0"/>
      <p:bldP spid="7" grpId="0"/>
      <p:bldP spid="9" grpId="0" animBg="1"/>
      <p:bldP spid="13" grpId="0" animBg="1"/>
      <p:bldP spid="15" grpId="0"/>
      <p:bldP spid="16" grpId="0"/>
      <p:bldP spid="17" grpId="0" animBg="1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707904" y="3212976"/>
            <a:ext cx="4556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i="1" dirty="0" smtClean="0">
                <a:solidFill>
                  <a:srgbClr val="000099"/>
                </a:solidFill>
              </a:rPr>
              <a:t>…There is a huge number of job portals worldwide…</a:t>
            </a:r>
          </a:p>
          <a:p>
            <a:pPr algn="r"/>
            <a:endParaRPr lang="en-US" sz="2800" b="1" i="1" dirty="0" smtClean="0">
              <a:solidFill>
                <a:srgbClr val="000099"/>
              </a:solidFill>
            </a:endParaRPr>
          </a:p>
        </p:txBody>
      </p:sp>
      <p:sp>
        <p:nvSpPr>
          <p:cNvPr id="43010" name="AutoShape 2" descr="data:image/jpeg;base64,/9j/4AAQSkZJRgABAQAAAQABAAD/2wCEAAkGBhEPEA8NEBIPDQ8NEA8ODRAPDw8PDg0QFRAVFBQQEhIXGyYeFxkjGRIUHzAgIycpLCwsFR4xNTAqNyYrLCkBCQoKDgwOGg8PGiolHyUpLSopLy80LykpLDUsKS0qMC8sLCksKS01LCkpLTAsLCwpLywpLCksLCkpLCksNCkpK//AABEIALEBHQMBIgACEQEDEQH/xAAcAAEAAgMBAQEAAAAAAAAAAAAAAQIDBAcGBQj/xABDEAACAgECAgcEBQgJBQEAAAAAAQIDEQQSBSEGBxMxQVFhInGBkRQyQlKhQ3KCkqKxs9EVIyQzNHSTo8ElU2Rzwhb/xAAaAQEAAwEBAQAAAAAAAAAAAAAAAwQFAgYB/8QAKhEBAAICAQMCBQQDAAAAAAAAAAECAxEEEiExBRMyM0FRYRRCkaFxgdH/2gAMAwEAAhEDEQA/AO4AAAAAAAAAAAAAAAAAFLLVFOUmoxim5NtJJebb7gLg8PxvrNqrbhpo/SJLl2km41J+njL8F6nkdd031t3fdKtfdpSrS+K9r8TQw+nZskbnt/n/AIzsvqOHH2jvP4dlyMn591XHZNvdZba/WycvxbNRcfui8wnOv1jOefnknn0zX7/6QR6pv9n9v0cD89VdNdfD6uq1C989y/ayb+n6z+JQxm+NiXhZTU8/GKTIben5I8TCevqOOfMS7sDlvCOuV5UdXQseNmnb5errk/3SOh8I41Rq6+109kbY9zxylB/dlF84v0ZUyYMmP4oW8eemT4Zb4AIUwAAAAAAABkZBAEjIADIyAAAAAAAAAAAAAAAAABi1WpjVCVs5KEK4uU5N4UYpc2zj3SzppZrpuEc16aL9ivudmPt2eb9PD3n1etDpO5z/AKPrfsVtT1LX2p4zGv3Lk36teR4FTN30/ixWPdv5+n4YPqHKm0+3Se31Znau9mlqNU5clyj5efvI1FueXgvxZhNO999mdSmo3KGQ0WIIUigLNEYPr4G9wfjN2jtjfRN1zjyfjGa+7OP2o+n7jRCZzaImNS+xMxO4foDof0tr4jTvWIXV4V9Wc7G+6UfOLw8P4eB6A/OvRrj09Dqa9TDLUXttgu62tv2of8r1SP0JpdTG2ELYPdCyMZwkvtRksp/JmDyuP7Vu3iXoOLn92vfzDMACotgAAAAAAQBIAAAAAAAAAAAAACCQAAAGhx3iq0mnu1Muapg5Jfel3Rj8ZNL4m+c+64OJ7NPRpk8dvY7J8++FaWF+tOL/AESXDT3MkVRZr9GObOYX6h2SlZN7p2Sc5yf2pN5b+ZinPCMe4rNnqd6h5fp3PdUAHCRaqpzkoRTlKTUYxim5Sb5JJeLOmdGeqNOMbdfKWXh/R65YUfSyxd79I497M/VV0TUYLiVsc2WZWlTX1K+52L1lzS9PedIMjlcu3V0U/wBy1eLxImIveHiuknVXo9Tp+yoj9Cuhl1W1OX1sd1qz7cfxXgzgPFdJqtFfZpbnKFtMtsot7ovxUot98WsNP1P1hdaoRc5NRjFNyb5JJeLObdMej+l4xdVc+1pdUZVuyGxSuhnMU008JPdj85lPHntWe8yuZMFZjtEOP6PiCn7MvZl4eUjcPS8f6oZ1Vu7R2y1Dgtzpsio3NL/tyjyk/TCflnuPK6O/fFN965S95scfPGSNbY/J48453pmR2jql4q7dC6ZPMtJY61/65e3D98l8Di+To3UvqX22sq8JVVTx6xnJf/Zzza9WKfw+8K+ssR93WQAYLfAAAAAAAAAAAAAAAAAAAAAEEkEgAAAPidIuh+m4go9vGW+tONdlc3CcE3l4+y+a8Uz7YPtbTWdw5tWLRqXJeMdTl8My0l9d65tV6hOmfuVkcxf6qPE8V4Fq9Hn6Vpr6Ir8pt7Sj/VrzFfHB+kCMFynNy1891W/CxW8Rp+YYTUlmLUl5ppo2uHaKV91Wnj9a6yFS9N0ks/Dv+B3viPQvQaht26XTyk++ca1XZ/qQxL8T53DOrbR6bU16untoyqcnGErO0ry4uOfaW7lnzLUeoVms7juqT6faLRqez0uk00aoQqgtsK4xhBeUYpJL5IzAx3Xxgt05RgvOUlFfNmQ13mOsLWuFNNa5K632/VRjnHzw/gea0OuSSPvdNdbpNTp3XHUUK6uSspzNKMpJNODl3LKbXvwc7p4jjxA9zDivqcr6TUxhr9UoJKM3C7C7lKcFKX7Tb+J6SviWXhc2eP4hqlbqb7VzT2xT8Htio5XplMvcHfuKPO+WqjoHUzH+16l+WnS+dsf5HPkdL6lqP6zW2eUKIL4ym8fso0uXOsNmbxI3mq6qADz70AAAAAADIIAkAAAAAAAAAAAAAAAAAAAAAAAAA0uM6yVNFt0Vudcd3nhZWZY9Fl/ACOI8UjUsL2p45R8F6yfgjwXHOPRc3vl2k3+rH0XkavSDjk3CLg2o2Z3S8XLxWTxkpZk33+8D7uq1EJc+R8jUabfiSltzLGPGUe7l8Tbo4bJ0T1lr7LTVct7+tdPwqpj9qTfLPcubfdg+RwvUuyUt31lhryS8EiStLdM3jxCO169UU+rHx3VulvTV5j7Me0n9qe6KeE/BYZ8rTQws+bPtdMtN/XU2L8rUk/fCTT/BxPlpY5eRscStYpEwx+XaeuYlKR2bqh4d2einc1h6m6Uo+sIJQX7Smci4foZ3216etZsunGEF6t979F3v0TP0Zwrh0dNRVp4fUphGuPrhYy/VvL+JHz8mqxT7pOBj3ab/AGbYAMdsAAAAAAAAAAAAAAAAAAAAACESAAAAAAAAAAIlFNNPmnyafcyTn3WF1gX8O1ENPTXTJTpja52Kcmm5zjhRTS+x+J3jxzkt01cZLxjr1S0uN8Lhp9RZpX/cW4nU3+Tby1H4PPwPN6zhvZyaccYfh3P1R8riHT7VXz7S9QujhR2wjGpxSeU4tLm8vxPTcD6ZV2QWVv28pPGLI+k4/wDPcd5cN8fxOMeauTw+Hr67NRCumVklXp9yphycIbnlvHn6nzKeD3UWRsS7Svunt5SUX3va+/Hfy8j3mt1Om1UZbIxclF/U2x1EH96GeUvceEnxm3T2zqlixQeFKPLfF4cZYfdlNM7xWyWrNK94+zjLTHW0Xt2n7t7pLqa51UpNOyE5YS79rjz/ABUTz56vQcep1GKba4WJ/ZnFfNNc0/cfa4B1bxv1bsefoENs1FyzOyT/ACGe/asc34ppebV3Bnrir0XiYmFLkYLZbddNTEvpdU/RPZH+krY4lYnHSp96rf1rf0u5emfM6UVhBRSSSSSSSSwkvBJFjNy5JyWm0tHFjjHWKwAAjSgAAAAAAQBIAAAAAAAAAAAAACCQAAAAAAAABxnroX9uo/ysf41h2Y4311f43T/5VfxbC3w/mqnM+U540Y9PbKufaQbjJZw1+5+aMpTb+JsTWJ8siJmPD33GNXJaFWRxCyHYWRlFJOEm4p4f6TPCqEpyS5zlN4SWZSnJ+CXe36HuOkMcaOyP3VUvlZFE9TkU+ISyk8aW1rK7nvrWV5d7+Zn8a0UxWvEfWWhyazfLWu/ovwLqz1EabNdqM6d01Ttpp5O2coxbTs+4vTv9x7roHq8qVfnFSXvXL9zPVamlThOHhOEov4pr/k530K1WyyrPmoP4rBQy5bZLdVl7FjjHXUOkgAjSAAAAAAgAAIJIAIkAAAAIyMlNwyBfIyUbCkBfIyU3DcBcFUxkC2RkruIcgL5GTG5DcBkyRkpuI3AZMnHeuj/Gafy+jJJ+Dfa2cjr24w6rT12xcLYQtg/rRsipw+KfImw5fav1aQ58Xu06X5mwW0lW6yuP3rIR+ckjqfSbojwVZf0mrh9nlXdG2OfWnLa+GDyfC+GcPjfXGGru1d27dWq9K6ad0U5e3KyW7HLwRq/qK2rMxE/wyv09q21Mx/L6XSRZ0t/6D/3Ylept/wDUJ/5W3+JUem0XB4za7aEbaZNdpCXNTjnPP5Z+B7XQcL0+n/uKaaMrH9VXCGV70sszaZ4rimmvLTvhm2WL78N/Jyrhkts3j78sfrPB0Pjlti097pi527GoKP1svk2vNpNv4HM+H6ns57ZJxceTjJNSj6NPuKyw63p7t8Iz+8k/mjJk85wfi6aSTyvL+R96u1SWUBlyTkpuGQL5GSmSUwLAjJGQLEDJGQLArkZAsCExkDBkncYtw3AZHIncYXIneBlciu4opEZAztkZK7iNwF9xDkY3IbgL7huMW4bgMm8q5mJzKuwDPvOT9cOol9J08FKSg9Plx3Pa32s+bj3ZOnu05T1uSzqtM/8Ax3/FkW+H82FTmfKl4KVSfp7jLwi5Uaim7PKuyLl+b3S/BsqV2mvakWjUsil5idw7zw++MoJryNXhektp4lJxssel1Onss7Jzk6oaiNlak4xfJZUs8vOR4Xo10zjVWq7W04Lam84kl3P3nrejPS+Gr1LpgniFM5ub5c98FhfrGLOK+OZiYbcZcd4idvcbzT4lwqnUrFsFJr6s17NkPzZLmvd3F1aXjYV07y1vRzUaZ7qX9Ih5co2r0ce6Xw+R9ngOunNuMq7IYj7W+EoJPw71zZ9NTLKYGfcTkwKws5gZcjJi3kqYGbJGSm4jeBkyGzHuDkBlyRkpuI3AZEy2TFvJ3AajkSpFGSkBLkRuIaISAyJloPmURZIC+4rKZXJVsCdxO4xlkgDkUcyZIxyASsMUrRJGCzICd+DmXWhZu1GnflQ1/uSOhX249Tw/S/g8tTONkXtdcXBJrKaznv8ADvLHGvFMkTZX5NJvjmKvBEqJsarh9lX14tevfF/ExRWeS5v0N2totG4lhWrNZ1MKqJ6zq3u2auyXnRNf7lf8jz1PDbZd0H8eR6Lo1wmdNjsm0k4uOI5b5tPv+BV5OWntzXfda42K/XFtTp0uHEEZo6zJ8CmZtwtZiNt9mOoMkbz5cLDPCYH0laT2xq1yLOQGwrC0bDVTL5A2u0I7U1nMhTA21YT2hrKRLkBsdqR2hquYUwNtWF1M04yMikBlcRGJkcQogYpRG0y7SNoFEWRZQCiBXaVlEz7Su0DBsL7S20lRAwyiUlE2XEo4gakoGCypn0JQMcqgPlWaXJqWcPTPuuko9OB5y3hMH3xTT81nJr//AJ+pfVrhH82Kj+49T9FK/RRseX/oSK7kZIcLx4HpVpET9FQHwYaLBsQ0p9b6N6EqgDQhpzYhSbSpLKoDHCslwM6gT2YGuoEygZ+zDiBquBCibDgQoAY0hKBl2E7QNd1kKJs7SuwDHGJkSJUC20DaZEQAAAAIkACxDAAoywAEFGSAKsgACGVZAAFgAKhAAGCABZkoACUWQAEMqwAIYQAEksACCAALIAAf/9k="/>
          <p:cNvSpPr>
            <a:spLocks noChangeAspect="1" noChangeArrowheads="1"/>
          </p:cNvSpPr>
          <p:nvPr/>
        </p:nvSpPr>
        <p:spPr bwMode="auto">
          <a:xfrm>
            <a:off x="155575" y="-808038"/>
            <a:ext cx="2714625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AutoShape 4" descr="data:image/jpeg;base64,/9j/4AAQSkZJRgABAQAAAQABAAD/2wCEAAkGBhEPEA8NEBIPDQ8NEA8ODRAPDw8PDg0QFRAVFBQQEhIXGyYeFxkjGRIUHzAgIycpLCwsFR4xNTAqNyYrLCkBCQoKDgwOGg8PGiolHyUpLSopLy80LykpLDUsKS0qMC8sLCksKS01LCkpLTAsLCwpLywpLCksLCkpLCksNCkpK//AABEIALEBHQMBIgACEQEDEQH/xAAcAAEAAgMBAQEAAAAAAAAAAAAAAQIDBAcGBQj/xABDEAACAgECAgcEBQgJBQEAAAAAAQIDEQQSBSEGBxMxQVFhInGBkRQyQlKhQ3KCkqKxs9EVIyQzNHSTo8ElU2Rzwhb/xAAaAQEAAwEBAQAAAAAAAAAAAAAAAwQFAgYB/8QAKhEBAAICAQMCBQQDAAAAAAAAAAECAxEEEiExBRMyM0FRYRRCkaFxgdH/2gAMAwEAAhEDEQA/AO4AAAAAAAAAAAAAAAAAFLLVFOUmoxim5NtJJebb7gLg8PxvrNqrbhpo/SJLl2km41J+njL8F6nkdd031t3fdKtfdpSrS+K9r8TQw+nZskbnt/n/AIzsvqOHH2jvP4dlyMn591XHZNvdZba/WycvxbNRcfui8wnOv1jOefnknn0zX7/6QR6pv9n9v0cD89VdNdfD6uq1C989y/ayb+n6z+JQxm+NiXhZTU8/GKTIben5I8TCevqOOfMS7sDlvCOuV5UdXQseNmnb5errk/3SOh8I41Rq6+109kbY9zxylB/dlF84v0ZUyYMmP4oW8eemT4Zb4AIUwAAAAAAABkZBAEjIADIyAAAAAAAAAAAAAAAAABi1WpjVCVs5KEK4uU5N4UYpc2zj3SzppZrpuEc16aL9ivudmPt2eb9PD3n1etDpO5z/AKPrfsVtT1LX2p4zGv3Lk36teR4FTN30/ixWPdv5+n4YPqHKm0+3Se31Znau9mlqNU5clyj5efvI1FueXgvxZhNO999mdSmo3KGQ0WIIUigLNEYPr4G9wfjN2jtjfRN1zjyfjGa+7OP2o+n7jRCZzaImNS+xMxO4foDof0tr4jTvWIXV4V9Wc7G+6UfOLw8P4eB6A/OvRrj09Dqa9TDLUXttgu62tv2of8r1SP0JpdTG2ELYPdCyMZwkvtRksp/JmDyuP7Vu3iXoOLn92vfzDMACotgAAAAAAQBIAAAAAAAAAAAAACCQAAAGhx3iq0mnu1Muapg5Jfel3Rj8ZNL4m+c+64OJ7NPRpk8dvY7J8++FaWF+tOL/AESXDT3MkVRZr9GObOYX6h2SlZN7p2Sc5yf2pN5b+ZinPCMe4rNnqd6h5fp3PdUAHCRaqpzkoRTlKTUYxim5Sb5JJeLOmdGeqNOMbdfKWXh/R65YUfSyxd79I497M/VV0TUYLiVsc2WZWlTX1K+52L1lzS9PedIMjlcu3V0U/wBy1eLxImIveHiuknVXo9Tp+yoj9Cuhl1W1OX1sd1qz7cfxXgzgPFdJqtFfZpbnKFtMtsot7ovxUot98WsNP1P1hdaoRc5NRjFNyb5JJeLObdMej+l4xdVc+1pdUZVuyGxSuhnMU008JPdj85lPHntWe8yuZMFZjtEOP6PiCn7MvZl4eUjcPS8f6oZ1Vu7R2y1Dgtzpsio3NL/tyjyk/TCflnuPK6O/fFN965S95scfPGSNbY/J48453pmR2jql4q7dC6ZPMtJY61/65e3D98l8Di+To3UvqX22sq8JVVTx6xnJf/Zzza9WKfw+8K+ssR93WQAYLfAAAAAAAAAAAAAAAAAAAAAEEkEgAAAPidIuh+m4go9vGW+tONdlc3CcE3l4+y+a8Uz7YPtbTWdw5tWLRqXJeMdTl8My0l9d65tV6hOmfuVkcxf6qPE8V4Fq9Hn6Vpr6Ir8pt7Sj/VrzFfHB+kCMFynNy1891W/CxW8Rp+YYTUlmLUl5ppo2uHaKV91Wnj9a6yFS9N0ks/Dv+B3viPQvQaht26XTyk++ca1XZ/qQxL8T53DOrbR6bU16untoyqcnGErO0ry4uOfaW7lnzLUeoVms7juqT6faLRqez0uk00aoQqgtsK4xhBeUYpJL5IzAx3Xxgt05RgvOUlFfNmQ13mOsLWuFNNa5K632/VRjnHzw/gea0OuSSPvdNdbpNTp3XHUUK6uSspzNKMpJNODl3LKbXvwc7p4jjxA9zDivqcr6TUxhr9UoJKM3C7C7lKcFKX7Tb+J6SviWXhc2eP4hqlbqb7VzT2xT8Htio5XplMvcHfuKPO+WqjoHUzH+16l+WnS+dsf5HPkdL6lqP6zW2eUKIL4ym8fso0uXOsNmbxI3mq6qADz70AAAAAADIIAkAAAAAAAAAAAAAAAAAAAAAAAAA0uM6yVNFt0Vudcd3nhZWZY9Fl/ACOI8UjUsL2p45R8F6yfgjwXHOPRc3vl2k3+rH0XkavSDjk3CLg2o2Z3S8XLxWTxkpZk33+8D7uq1EJc+R8jUabfiSltzLGPGUe7l8Tbo4bJ0T1lr7LTVct7+tdPwqpj9qTfLPcubfdg+RwvUuyUt31lhryS8EiStLdM3jxCO169UU+rHx3VulvTV5j7Me0n9qe6KeE/BYZ8rTQws+bPtdMtN/XU2L8rUk/fCTT/BxPlpY5eRscStYpEwx+XaeuYlKR2bqh4d2einc1h6m6Uo+sIJQX7Smci4foZ3216etZsunGEF6t979F3v0TP0Zwrh0dNRVp4fUphGuPrhYy/VvL+JHz8mqxT7pOBj3ab/AGbYAMdsAAAAAAAAAAAAAAAAAAAAACESAAAAAAAAAAIlFNNPmnyafcyTn3WF1gX8O1ENPTXTJTpja52Kcmm5zjhRTS+x+J3jxzkt01cZLxjr1S0uN8Lhp9RZpX/cW4nU3+Tby1H4PPwPN6zhvZyaccYfh3P1R8riHT7VXz7S9QujhR2wjGpxSeU4tLm8vxPTcD6ZV2QWVv28pPGLI+k4/wDPcd5cN8fxOMeauTw+Hr67NRCumVklXp9yphycIbnlvHn6nzKeD3UWRsS7Svunt5SUX3va+/Hfy8j3mt1Om1UZbIxclF/U2x1EH96GeUvceEnxm3T2zqlixQeFKPLfF4cZYfdlNM7xWyWrNK94+zjLTHW0Xt2n7t7pLqa51UpNOyE5YS79rjz/ABUTz56vQcep1GKba4WJ/ZnFfNNc0/cfa4B1bxv1bsefoENs1FyzOyT/ACGe/asc34ppebV3Bnrir0XiYmFLkYLZbddNTEvpdU/RPZH+krY4lYnHSp96rf1rf0u5emfM6UVhBRSSSSSSSSwkvBJFjNy5JyWm0tHFjjHWKwAAjSgAAAAAAQBIAAAAAAAAAAAAACCQAAAAAAAABxnroX9uo/ysf41h2Y4311f43T/5VfxbC3w/mqnM+U540Y9PbKufaQbjJZw1+5+aMpTb+JsTWJ8siJmPD33GNXJaFWRxCyHYWRlFJOEm4p4f6TPCqEpyS5zlN4SWZSnJ+CXe36HuOkMcaOyP3VUvlZFE9TkU+ISyk8aW1rK7nvrWV5d7+Zn8a0UxWvEfWWhyazfLWu/ovwLqz1EabNdqM6d01Ttpp5O2coxbTs+4vTv9x7roHq8qVfnFSXvXL9zPVamlThOHhOEov4pr/k530K1WyyrPmoP4rBQy5bZLdVl7FjjHXUOkgAjSAAAAAAgAAIJIAIkAAAAIyMlNwyBfIyUbCkBfIyU3DcBcFUxkC2RkruIcgL5GTG5DcBkyRkpuI3AZMnHeuj/Gafy+jJJ+Dfa2cjr24w6rT12xcLYQtg/rRsipw+KfImw5fav1aQ58Xu06X5mwW0lW6yuP3rIR+ckjqfSbojwVZf0mrh9nlXdG2OfWnLa+GDyfC+GcPjfXGGru1d27dWq9K6ad0U5e3KyW7HLwRq/qK2rMxE/wyv09q21Mx/L6XSRZ0t/6D/3Ylept/wDUJ/5W3+JUem0XB4za7aEbaZNdpCXNTjnPP5Z+B7XQcL0+n/uKaaMrH9VXCGV70sszaZ4rimmvLTvhm2WL78N/Jyrhkts3j78sfrPB0Pjlti097pi527GoKP1svk2vNpNv4HM+H6ns57ZJxceTjJNSj6NPuKyw63p7t8Iz+8k/mjJk85wfi6aSTyvL+R96u1SWUBlyTkpuGQL5GSmSUwLAjJGQLEDJGQLArkZAsCExkDBkncYtw3AZHIncYXIneBlciu4opEZAztkZK7iNwF9xDkY3IbgL7huMW4bgMm8q5mJzKuwDPvOT9cOol9J08FKSg9Plx3Pa32s+bj3ZOnu05T1uSzqtM/8Ax3/FkW+H82FTmfKl4KVSfp7jLwi5Uaim7PKuyLl+b3S/BsqV2mvakWjUsil5idw7zw++MoJryNXhektp4lJxssel1Onss7Jzk6oaiNlak4xfJZUs8vOR4Xo10zjVWq7W04Lam84kl3P3nrejPS+Gr1LpgniFM5ub5c98FhfrGLOK+OZiYbcZcd4idvcbzT4lwqnUrFsFJr6s17NkPzZLmvd3F1aXjYV07y1vRzUaZ7qX9Ih5co2r0ce6Xw+R9ngOunNuMq7IYj7W+EoJPw71zZ9NTLKYGfcTkwKws5gZcjJi3kqYGbJGSm4jeBkyGzHuDkBlyRkpuI3AZEy2TFvJ3AajkSpFGSkBLkRuIaISAyJloPmURZIC+4rKZXJVsCdxO4xlkgDkUcyZIxyASsMUrRJGCzICd+DmXWhZu1GnflQ1/uSOhX249Tw/S/g8tTONkXtdcXBJrKaznv8ADvLHGvFMkTZX5NJvjmKvBEqJsarh9lX14tevfF/ExRWeS5v0N2totG4lhWrNZ1MKqJ6zq3u2auyXnRNf7lf8jz1PDbZd0H8eR6Lo1wmdNjsm0k4uOI5b5tPv+BV5OWntzXfda42K/XFtTp0uHEEZo6zJ8CmZtwtZiNt9mOoMkbz5cLDPCYH0laT2xq1yLOQGwrC0bDVTL5A2u0I7U1nMhTA21YT2hrKRLkBsdqR2hquYUwNtWF1M04yMikBlcRGJkcQogYpRG0y7SNoFEWRZQCiBXaVlEz7Su0DBsL7S20lRAwyiUlE2XEo4gakoGCypn0JQMcqgPlWaXJqWcPTPuuko9OB5y3hMH3xTT81nJr//AJ+pfVrhH82Kj+49T9FK/RRseX/oSK7kZIcLx4HpVpET9FQHwYaLBsQ0p9b6N6EqgDQhpzYhSbSpLKoDHCslwM6gT2YGuoEygZ+zDiBquBCibDgQoAY0hKBl2E7QNd1kKJs7SuwDHGJkSJUC20DaZEQAAAAIkACxDAAoywAEFGSAKsgACGVZAAFgAKhAAGCABZkoACUWQAEMqwAIYQAEksACCAALIAAf/9k="/>
          <p:cNvSpPr>
            <a:spLocks noChangeAspect="1" noChangeArrowheads="1"/>
          </p:cNvSpPr>
          <p:nvPr/>
        </p:nvSpPr>
        <p:spPr bwMode="auto">
          <a:xfrm>
            <a:off x="155575" y="-808038"/>
            <a:ext cx="2714625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3014" name="Picture 6" descr="http://www.kinesismarketing.co.uk/images/why-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51630"/>
            <a:ext cx="3312368" cy="2057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9944" y="1113383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1" indent="-22225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Sources &amp; </a:t>
            </a:r>
            <a:r>
              <a:rPr kumimoji="0" lang="en-US" sz="20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Actions</a:t>
            </a:r>
            <a:endParaRPr kumimoji="0" lang="en-US" sz="20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B1AT4DASIAAhEBAxEB/8QAGwABAAIDAQEAAAAAAAAAAAAAAAUGAQMEAgf/xAA/EAACAQMBBQMJBwMCBwEAAAAAAQIDBBESBSExQVEiYXEGExQVMkJSgZFTYpKhscHRI3LhQ1QkM0RjgqLS8P/EABkBAQADAQEAAAAAAAAAAAAAAAACAwQBBf/EACYRAAICAgIBBAIDAQAAAAAAAAABAgMEERIhMQUTQVEiYTIzQoH/2gAMAwEAAhEDEQA/APuIAAAAAAAAAAAAAAAAAAAAAAAAAAAAAAAAAAAAAAAAAAAAAAAAAAAAAAAAAAAAAYAMZMSljvfQx2n7yXyyAeweMyiviPSaaygDIAAAAAAAAAAAAAAAyeNTlujuXUxiXx5+QBsB4cp8NO/ryMNS+P6IA2A8KTTSl9T2AAYbxvZ47b4tLwAPeTJrWuPPV4npSzwAPQAAAAAAAAAAAAAAAAAAAAAYD4AGtcW/kRlS5lUm3rahyS3EnD2H4v8AVldVRYwX0xT2YsyxwSSJWwuZTqOlNt7sps7U9MpLKxuZC2NeMLlOW6KiyU9Mt+cvrFkbYNS6RLGuTh+TOjUviX1MqSfBp+By+l23VfhZ6p1qNV4hJaui3Mr4v6NCsi/k6QeMS+LCMdtb1LV3PccJmwHlSyua655HnM30ivzANgNeJLhPPijKeV0wAezxU4YXMxqb9l4XXqNLb3yb8cAGi+ruhTWnc3wfQ4Vc1E8xcs97O+9t/P00ovElwI5Wdy540aVzk5F9fDj2YMhW8/xJB3K9E89jjHh3nC7mo3nMk+WGdN7HzGz9C4Rws9SJVXG8lVBNNkMm2UGlv4JyyrefpvXvcXhnRT9kjtjvVSqNvdq/Y74txysN73wKJrUmjbRJyrTZl76nckiOurmfnXGLajF4eHxZIR3uTefmQNxU/wCJqf3MnTHkyjMm4RWjttbqSrRg23GTxv5MkVuqLHNbyCtqmq6pJP3kTkt0otb8ZO3RUWdw5ucXs2g8a/uy+hnKfBlJrPQNepv2U/HkO1zl+QBsBraljdL6oamvaXzQBsBhPKyeXPG7fkA9g19t8WkMS+N/RAGwGvtfHnxRmMsvD4rkAewAADD4GTD4AHiPsS8WVbUWmHsPxf6lPcjVirbZ5nqL0onXTluyuJ787N8JM1bPpek3Cpa3FNN5RK+po/7iX4UXTnCMtMzVU2WR3Ej/ADs/iYjVkqkZxeJJrBIepl/uJfhRtttmU6FRTlJ1GuGcbiuV0NPRdHFu5LfRq2jd1IVvNQeEktWHjOTTZ3dSFeC1aoSai05N4z0yaNrz0X8++MTntauq6orh/Uj+p2NadeyM7pq/W/ks7jqaa4czg2pcypSjRptxbWW106EkiB27PTdwx8H7szUxUp6N+VNxqbQpXlSnUUnKWM9pOTaZNyjqxj5+BVHVy1vLavZRZkRUWtFOFY5p7ZxbTuJUIQjB4lNvf0RHRu6tNqalJ44pyzk3belpdDv1fsRLqvD8CyqtShtmfKulG5pMstxdwt7dVXv1LsrqcXrWaeZRi480uPyNe15Ys7R937IjPOp8GcqqjKO2TyMmcZ6TJ3adRVNm+cg8ptMhoptZTx4kg+15P56f/RFxmsJZJ0rSa/ZTly5SjJ/RI2V07SEo4jPU85bOn1s/sov/AMiH1d6GrvR10xb2yMMqyCUUyetb+FebhJaJclnOSHud91VXNTe89bOjKpe0tGey8yxyRrvHovq6fxka4KM2kTuslZSnL7PdH+nWjU1Rel5JH1pL7OH4v8EPq70NXeicqlJ9ldd8q01EmVtXDWuC09Yyy0d0HTqQVRNOLWc8mVhy3cSWc6lrsqnGWVOaxh8iiylLWjbRkylty8I3V9oYk40cPHvcjm9Lm97nN92cfocmrB0W0KFSOa9dR+6mkT4RivBR7tlkumbPSpr2ZTXjLP6m6jtCSaVZJp+8uXijRWpWkYN0bhZS3Rck8nGp5W44oRkvAdtlUu2WJYl2oPjzRourunaxxxm1uiuZy7LuHonSk86N6fcRda5lcVZVZe8+yui5FcatyaZqtykq04+Wdc72tU3yqOP3YcvmePSKnKrV/Ec9KM61TRSWqXQ6PV12/wDSj85GhqEemYYyun2tmI3lanLVGrKX3ZPJOKanSjVXRMiKWzLicsVVGEOeHlkvpUYxpx4cPkZrnD/JuxFZ25+DajJhGSk2gw+BkMA1R9lr7zKZPMZyi+KbTLpnTPuf6lZ29Zzt7h14xbp1Hy5SNOLJKTTPO9RrcoKS+DXsq4hQvYTqvEcNZ6Fsi04pppp9GULVv/ye416kUlGpNY6SZpux/cfJMxYub7MeLW0XrIyUb0qv9tU/GzpsNpV7atFupOVNvtRlLJRLEklvZsh6lCTSa0dW3sx2g884LBx2tRQuKU5cIzi39SY8o7R1KUbmmsummpf2lc1fVd5op1OvRhy0673L/pfITjKOU011K3t+tGV7iLzpik/HJG0725pQ0U69SMMY0p7jS55bbby97IU4zhLbLMnOjbXxSN6lvRcqVWNSlGcHlNZ3FHy/8m2jeV6EXGjVnCL91PcTvodmtFeJlKhtSXkmPKKrF1KME98U892cEO58fA1SqOUnKTcpPi2+J17LtpXl3CKWacWpTfLHQkoqqGmVzm77tpeSU27mFnaJ8Vuf0RC6ia8qMqlQ/uf7Ff1EcbuvZZndXa/SLRZwdXYLilluEsLvyyuqbxxLPsPfsqj35/Vld2pbytbydPHYb1Q8P/24qokucov7Lsyt+1Ca+jt2L5ircThcwjLMcx1ePD8yc9Asn/01P6FL1d5sVzW+2qfKTJ248pS2mV0ZkK48ZR2XWlRpUVijTjBPoiubdTp7Qm8Y1JSRjYu0a0buFGrNzp1Hjtb2md3lJbSqUYV4Ry6fHHRlNcXVbqT8mu2ccjHbgvBBxklNOXspptdxaKVpY1KcZQo05JrikVDV8880eoVpw9icorpFtGm6lz7TMGNkxq3uOy507O1pyUqdGCkueOBxbdeIUZe7qa3dcFep31zTmpwrTyusm0WKWdq7IUopKo1lf3IyuuVUk5HoRvhkVyhBaZDOo3xPUadWa1Rpzkuqjk5ZNwbU04tcUzqtNpVrVYptSh8MlwNck9fieZFx5as6M+YrfY1PwszGnXT3Uqm77rOie3q7jiNOEX1y2c7vK1R6pVZNvqytOx+Ui6SoX8W2d1rQq07a6rzi4ZpSST48GRSksLuJuhUq1NjVnVbl2JpN81gryluOUtuT2WZKUIw4/ROeTyUlXlhaspZ7sEwnJ5w0knjeiG8mXmlcf3r9Cap8JeL/AFMl/wDYz0sT+mJjTLqvoeoxx/J6BUaQAAAAADzKOpY/Poaq1OnVjKlWSlGSw0+ZvPMo5WMbgca2tFcvPJ6opOVpNSXKE92PmcPqa/8Asf8A2j/Jb9Mlwl8mjK144R+ppjlWIwz9Ppk9rop/qbaH2D/HH+TpsNhXMq0Z3KUKcXlrKbf0LP2+kfxf4Mdp8cIPKsa0cj6dTF77MNx9mT/IhdobAVSTqWk1Bv3Hw+ROKKSwkjGhx9mWO4phZKD2ma7aYWrU0VF7Fv08eZz3qaOq08n605J3U1Th8MXlv9iyLX938xiT4v6IteVY1oyx9Opi9+SFvdgU5rVay83JJLS3lPBF1NiX8ZYVNSXVSX74Ldp3dl4Hb7vqzkMmyP7JWYFM+/BWLXYFzOUXXlGnHnh5f8FgtbajZUvNUIePWT6m/EnubS8DMYpZ6kbLp2eS2nFrp/ijh2tY+sLXRGWmaeYvv7yAhsO9lVUZQjCPOWpMtji8tp4bHbS907XfOEeKI3YldsucjVbUVa29OjDLUFhZ5mu+sqF9S0VVvXBrjE6lHG972ZcU/Hqirk97T7L3XFx4tdFVuPJ+7pyfmnGrHO7fhmj1NtDOPR3+JfyW9KSe5r5odv7v1NCy7EYn6dS31sgdj7GrUblV7padHsxTzvJ2Ti+zPenu7vA9JSfHHyMqKSxjcUzslN7ZqpohTHjEgL/YGubqWc9P/blw/wAEbLYt/F/8nPhNfu0W9R0+zL67zPb+6/ngtjk2R6M9np9M3vWioUtiX05qMqagn70pJ4+jLRa0YWltToptqMccN77zc9b+FfMyo4eefeRsulZ5LaMWFG3H5I/aGzKV7/Upy83V+JLj4kPV2NfQb0wjUX3ZL98FocFnK3Mxma5p/kK75wWkctxKrHt9FVjsi/f+gl4zX8nfabCkmndVU0n7MP5JvM+kQot+08+CwSlk2SWiEMCmD35PEqVOVGVFLsuOnEeSK1V2Ne06rhThGpDhGerG7vLS4LdjdjhgxiefdaK67ZV+C27Ghdrl8HFsiy9AtnGclKpJ6pY4Z6I76ccR38W2zCi85byeyEpOT2y6EFCKigADhI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304800"/>
            <a:ext cx="1724025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g;base64,/9j/4AAQSkZJRgABAQAAAQABAAD/2wCEAAkGBhMQDxQQExIVFRUWFx8VFRUXFBYVHBcVExUaHxwZGRgYHSYeGRkjGh0VHy8gJCcpLCw4GB4xNzAqNTIrLCkBCQoKDgwOGg8PGi8kHyE1MS0vMiw1NSw1LTEpLjAvLS81Lyw1KSwpKSkpMDYvKSktLC42LyksNCwqLCwsLCksLP/AABEIAJAAkAMBIgACEQEDEQH/xAAcAAEAAwEAAwEAAAAAAAAAAAAABQYHBAEDCAL/xAA/EAABAwIEAwUDCAgHAAAAAAABAAIDBBEFBhIhBxMxFCJBUXEyYYEVIzVCUnORsRclM1RicpKyNoKUocHS4//EABoBAQACAwEAAAAAAAAAAAAAAAADBAECBQb/xAAuEQACAgEDAgUCBQUAAAAAAAAAAQIDEQQhMRJRExRBYXEiMgWBobHRM5HB4fD/2gAMAwEAAhEDEQA/AM4REXtTghERAEREAREQBERAEREAREQBERAEREAREQBERAEREARSGAYO6sqoqZpDTI7TqO9hYkn32AOyved+ErKKjNTDM95ZbmNkDdw4gXaWgWsSNjdQT1Fdc1CT3ZJGqUk5L0M0RfQuA8LqKngaySBk0hHzkjxqJdbfT9kX6WVXbwygjx2OMC9OYnVHLcb7xuDdBv1bqLTv6KrH8Rqk2t9t/nBM9LJYM3osq1kzOZFSzPYejgw2PofH4XUbNC5jixzS1w2LXAtIPvB3C+s2NAFh08Fm/GnL0b6PtgaBLE5rS4Dd0bzax87Egj4qGj8SdlijJYTJLNKoxymYiiIuuUQiIgCIiAIiIAiIgCIiAlcr0VTNWRNpP2wdrYbgBuncuJO2keP4LROI9PjDqH58wGBtjL2fUDsdi/V9UHfuqH4ID9ZP+4d/exblUUzZGOje0Oa4Wc07gg9QR5Li63U+Hetk8F+ivqre/JnGVOJdQ+lbzaCqmc1tubDHqbJYde9ax87XCp54nS/LDa2SMtYxphMI9psRO43td+rveHSy3prABYCwHQBUPM3C+OuxJtQ46IjH86G7Okka7bfwu3qf4R6irTdR1y6oYTTJpwswsMs2H5to54xIypiLT5yNaR6tcQQfVZjxZz/DURiipnh7dQdLIPZOnoxp8d7EkeVlf4uGuGtbp7HGfe7U4/iTdUPiVwvhp6d1ZSAsDLcyK5cNJNtTSdxYkXHSyzpfLq5c+2Rd4nR6GVIiL0ZygiIgCIiAIiIAiIgCIiAnsmZsdhtQahsYkJYWaS4t6lpvcA+Sv+F8bpZqiKE0jAJJGR35rjbW8C/s79VkS6cNrOTPFNbVy5GyWva+hwNr+F7Krdpa7Myktyau6Udk9j6vXiyyL9PZ/ch/qP8AzVwyBns4qJiYeVyi0ftNd9Yd/C23Rees0l1ceqS2/I6cboSeEy3KAz6P1XV/cu/JT6gc+fRdX9w/+1Q1f1I/KN5/az5lREXsThhERAEREARbHw/ypR1GCF88TbvMhfLYa2hjju11rtsB4LxkrFsLrpnUTMNjY3QXMe9rHueG29o21A2N+pVCWtx1Yi308llafjfkx1FrONy4VglRyexGpe75xxkLXCJjjs1usEHa+1r+ZUlnXK9BB2XEBAxsYmYJmNFmPilvYlg2u0kO94uE86sr6XiXHuPL878GKItH4yZWjp5YqqGNrI5QWPDAGtEjdwbDbvNv0+yV2ZUy/T02BT19VCyR0jXFmtoNm+zGGk7tLnb3G+4W/m4+FGxLnbHua+A+px7GWIttq8uQ4VQxvp8ObXyG3Mkc3mdW312s46SegaNrquYnieE1tDK6SBtFVsBLWNaWlzgNrANAc1x2IIBC1jrOreMW1nH/AC5NnRjl7marSuEGaaWibUiombHrcwtuHG+kPv0B8wpzK+VKGbAGS1EbW910skwA5gEchJs61/ZFre9RuA5vwmaZlGcMjjje4RskcGPN3bN17am32F9RtdRXXq6E4dL25xj0N663W1LK3L3+k7DP3xn9L/8AqojNvELD5qCphjqmOe+JzWts/ckbDdqqGZuHtNSYpTsfJyqOe5Jc62gxi5j1noDdtnHpc+q68QzlhtLMaajw2GpDdjJ3Xaj46SWPc7+ZU46erMZVqT9fRE7slupYRlaLX88ZUpZsJ+UYqbssrWtkLA3QbFwDmubsLjqDYdEoMqUOEYc2trYhPM4N7jgHAPeLiNrT3bgdXHyK6K10HHOHnOMe5V8u84z7mQItcwbHcJxZxppqKOmeR824aG3t4CRobZ3jYixUfkrhpDUVlSZJObTU8nLaWnaV1r7keDQRe3UlZ84op+ImmjHgN46XnJmaLT38QcLbMYBhcJpw7TzdMerSDbWG6L28fav+S4eKeRYqIR1VNtDKdJZe4a8jUC0nfSQHbeFvw2jqfrUZxazwYdOzcXnBbsif4Zk+7qPyeqRwZ+lm/dP/ACCrtFmuqhpn0kcxbC++plh9b2gDa4B8bLkwnF5aWZs8LyyRvRwsdj1BB2IIUa00krVn7uDZ2rMPYtPGP6Wl+7Z/Yr7xR+gY/WH8gsYxTFZaqZ08zy+R3tONvAWAsNgAPBTlFiNdivJw3n6mj9m15a0dxptqcBd1hsBuViWnajW2/s5MxtTckvU0HL7PlzAeyucBNCWx6j4GMgsd8Y7j4FRnGPFmxR0+FxEBjGh7x5NaNMbT8LuP+UqdyHlR2CxVNTWSsaHACzXEtDWXNzcC7yTYAf8AKx/MWMurKuWpd1kcSB9lvRrfg0AKvp61Ze3F5hHdfLJLZONazyzS6mmxXBoYjTTdspyN28ovDPLSAS7lkdCD8ArFhcgxfD5H4jRiHTcanAt7obcyMLxrZbf3beKyDBc+V1GwRw1DgwdGOAe0egcDYe4LxjWeq6sYY5qhxYerGgMafUNAv6Fby0dku2c/ctn/AGW2TCviu/wa3lTDe05aZThwBkiexpOw1Okdpv6myznL3DaudWxskgfGxkjXSSOtpDWuBOk37xNtreauFPUAZRvqsQwgEHo7tHT1VEZxNxIR8vtbrdLlrC7+otv8VrRG5uzw8bt8/uZscPp6uxrGZqemrsVpaKWzuTHJO6O/tOOgMYbe4PcR5AKCzZj+IUdUaSgoWxx2Gh8dMXa7jqCBoFjtY9LLJI8SlbNzxI8S6tXM1HVq89XUqzN4k4rMBCyd7nHYCOJus/0tv+C2WilDGMNJcP8Acx46ln0fsanmKmqDl6Vs511HI1SdPaDg4jbbYbbeS4s90LsYwiGak+cIc2YMB3Pcc1zR/E0k7e5ZlLieKUdNJC/tEcU19fMY7cv9qz3i4LvHfdcmV8ar4HFtE6a53McbDID7yyxA9VpDRyiuuMllPK7b8/Bl3J7NPdYJnKHC+oq57VEUkELd3uc3S53k1gcNz77WC0DhlJBTy1uGxS6zHMXscbXcwsaD02cWuBBt7lnGP54xUgxVEssWobt5fIJHjvpBI9CoGkoqqKWJ0cczJHDXCWseHOH2mWFyPTZTWU2XRfiSSzxjjb1NIzjBrpRolbmTHYqg0/Zw52qzXNpbtcL7OD/ZsRvuRbxsuHieyvbTU3baiIl7i7s8bNOhwb7RP17A6b9ATtdcBz/jMbhTOfKJD0a6nHMPoCy59bKs4+6qdNqqxNzSOswcCQPIOA29NlmqlqcW1FY7cv8AgTs+l8/mRyIi6JUCA23CIgPZLUvfbU9zrdNTnOt6XK9aIiWAEREB+uYbabm172ubX87dLr8oiA8LV8j2osBqcRiaDUEuaHEX0hrg0D0Fy63iqNk/H4aKd0k1K2oaWFoa7T3SSNxqBG4uOniu/KvEB1FzojAyWmmcXOgJsG6vBpIO2mwsQb2HRU9TGdi6UuMP57onqcYvLf8AokctcRa2Qy08sTsQZIx14iNxYbnut9nzFvTdT+MVz8IwKk7HZj59JklDQTd8Zedz4/VF+gaoJnEmnpWSDD8PbTySCxlc/WR6Dxt1Avb3FceB8Qwyk7DWUzaqAG7bu0vbvfrbexvboRfqq0qZSfUoYWVt3/Lj+SZWJLDlv37Foy9ib8XwatjrLSGAF0cpaAQ4ROcDsLXaR1HUOsu/iNmaeioaI07hG+Rti/S0uDWxsOkXGwJLb/yqlYzxEaaN1DRUraWF99fe1ucHdRe21/E3JXJnLPHyhBSxcrl8htnHVq1OLWjYW2Hd/wB1rHSydik44jlvHbb/ACzLtSi0nvg0POeap4cHpKyMtbUShjTLoaS0SR6n6bja5aFHZ3q3VWW6Wpls6UuYddgN3amk7dLjqqdmDPPa8OpaHlaTBbU/VcO0MLRYW2uDcpiOeedhEOG8qxjcCZNWxDCSLNtsd99/BZhpZR6Wo7qX6GJXJ539P1KoiIusUg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155575" y="-655638"/>
            <a:ext cx="13716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50" name="Picture 2" descr="http://visits.web.cern.ch/visits/guides/tools/presentation/english/images/member-st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4122068" cy="2971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 fov="2700000">
              <a:rot lat="600000" lon="19200000" rev="0"/>
            </a:camera>
            <a:lightRig rig="threePt" dir="t"/>
          </a:scene3d>
        </p:spPr>
      </p:pic>
      <p:sp>
        <p:nvSpPr>
          <p:cNvPr id="13" name="TextBox 12"/>
          <p:cNvSpPr txBox="1"/>
          <p:nvPr/>
        </p:nvSpPr>
        <p:spPr>
          <a:xfrm>
            <a:off x="5148064" y="177281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smtClean="0">
                <a:solidFill>
                  <a:srgbClr val="000099"/>
                </a:solidFill>
              </a:rPr>
              <a:t>Is it there any chance to reach </a:t>
            </a:r>
          </a:p>
          <a:p>
            <a:pPr algn="r"/>
            <a:r>
              <a:rPr lang="en-US" b="1" i="1" dirty="0" smtClean="0">
                <a:solidFill>
                  <a:srgbClr val="000099"/>
                </a:solidFill>
              </a:rPr>
              <a:t>20 countries with </a:t>
            </a:r>
            <a:r>
              <a:rPr lang="en-US" b="1" i="1" dirty="0" smtClean="0">
                <a:solidFill>
                  <a:srgbClr val="C00000"/>
                </a:solidFill>
              </a:rPr>
              <a:t>one click?</a:t>
            </a:r>
            <a:endParaRPr lang="en-US" b="1" i="1" dirty="0">
              <a:solidFill>
                <a:srgbClr val="C0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16200000" flipV="1">
            <a:off x="2807804" y="2024844"/>
            <a:ext cx="3600400" cy="32403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1475656" y="2924944"/>
            <a:ext cx="4680520" cy="2520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>
            <a:off x="2123728" y="2204864"/>
            <a:ext cx="4032448" cy="32403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0800000">
            <a:off x="2483768" y="2348880"/>
            <a:ext cx="3744416" cy="3096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0800000">
            <a:off x="2915816" y="2276872"/>
            <a:ext cx="3312368" cy="3168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6200000" flipV="1">
            <a:off x="2699792" y="1916832"/>
            <a:ext cx="3528392" cy="3528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>
            <a:off x="2483768" y="2564904"/>
            <a:ext cx="3744416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>
            <a:off x="2699792" y="2852936"/>
            <a:ext cx="3528392" cy="259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0800000">
            <a:off x="2195736" y="2564904"/>
            <a:ext cx="4032448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0800000">
            <a:off x="1763688" y="2924944"/>
            <a:ext cx="4464496" cy="259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7652" name="Picture 4" descr="http://www.prlog.org/10779945-broadbea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941168"/>
            <a:ext cx="1791494" cy="1087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perspectiveContrastingRightFacing" fov="2700000">
              <a:rot lat="600000" lon="19200000" rev="0"/>
            </a:camera>
            <a:lightRig rig="threePt" dir="t"/>
          </a:scene3d>
        </p:spPr>
      </p:pic>
      <p:sp>
        <p:nvSpPr>
          <p:cNvPr id="82" name="TextBox 81"/>
          <p:cNvSpPr txBox="1"/>
          <p:nvPr/>
        </p:nvSpPr>
        <p:spPr>
          <a:xfrm>
            <a:off x="7308304" y="5157192"/>
            <a:ext cx="1008112" cy="519351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b="1" i="1" dirty="0" smtClean="0">
                <a:solidFill>
                  <a:srgbClr val="92D050"/>
                </a:solidFill>
              </a:rPr>
              <a:t>YES !</a:t>
            </a:r>
            <a:endParaRPr lang="en-US" b="1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rlog.org/10779945-broadbean-logo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7684" y="2276872"/>
            <a:ext cx="3796284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4427984" y="2416820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buFont typeface="Arial" pitchFamily="34" charset="0"/>
              <a:buChar char="•"/>
              <a:tabLst>
                <a:tab pos="803275" algn="l"/>
              </a:tabLst>
            </a:pPr>
            <a:r>
              <a:rPr lang="en-US" b="1" dirty="0" smtClean="0">
                <a:solidFill>
                  <a:srgbClr val="000099"/>
                </a:solidFill>
              </a:rPr>
              <a:t>Web-based </a:t>
            </a:r>
            <a:r>
              <a:rPr lang="en-US" dirty="0" smtClean="0">
                <a:solidFill>
                  <a:srgbClr val="000099"/>
                </a:solidFill>
              </a:rPr>
              <a:t>platform</a:t>
            </a:r>
          </a:p>
          <a:p>
            <a:pPr marL="357188" indent="-357188">
              <a:buFont typeface="Arial" pitchFamily="34" charset="0"/>
              <a:buChar char="•"/>
              <a:tabLst>
                <a:tab pos="803275" algn="l"/>
              </a:tabLst>
            </a:pPr>
            <a:endParaRPr lang="en-US" b="1" dirty="0" smtClean="0">
              <a:solidFill>
                <a:srgbClr val="000099"/>
              </a:solidFill>
            </a:endParaRPr>
          </a:p>
          <a:p>
            <a:pPr marL="357188" indent="-357188">
              <a:buFont typeface="Arial" pitchFamily="34" charset="0"/>
              <a:buChar char="•"/>
              <a:tabLst>
                <a:tab pos="803275" algn="l"/>
              </a:tabLst>
            </a:pPr>
            <a:r>
              <a:rPr lang="en-US" dirty="0" smtClean="0">
                <a:solidFill>
                  <a:srgbClr val="000099"/>
                </a:solidFill>
              </a:rPr>
              <a:t>State-of-the-art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en-US" b="1" u="sng" dirty="0" smtClean="0">
                <a:solidFill>
                  <a:srgbClr val="000099"/>
                </a:solidFill>
              </a:rPr>
              <a:t>multi-posting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technology</a:t>
            </a:r>
            <a:endParaRPr lang="en-US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57188" indent="-357188">
              <a:buFont typeface="Arial" pitchFamily="34" charset="0"/>
              <a:buChar char="•"/>
            </a:pPr>
            <a:endParaRPr lang="en-US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dirty="0" smtClean="0">
                <a:solidFill>
                  <a:srgbClr val="000099"/>
                </a:solidFill>
              </a:rPr>
              <a:t>Centralized</a:t>
            </a:r>
            <a:r>
              <a:rPr lang="en-US" b="1" dirty="0" smtClean="0">
                <a:solidFill>
                  <a:srgbClr val="000099"/>
                </a:solidFill>
              </a:rPr>
              <a:t> applicant tracking </a:t>
            </a:r>
            <a:r>
              <a:rPr lang="en-US" dirty="0" smtClean="0">
                <a:solidFill>
                  <a:srgbClr val="000099"/>
                </a:solidFill>
              </a:rPr>
              <a:t>tool</a:t>
            </a:r>
          </a:p>
          <a:p>
            <a:pPr marL="357188" indent="-357188"/>
            <a:endParaRPr lang="en-US" b="1" dirty="0" smtClean="0">
              <a:solidFill>
                <a:srgbClr val="000099"/>
              </a:solidFill>
            </a:endParaRPr>
          </a:p>
          <a:p>
            <a:pPr marL="357188" indent="-357188">
              <a:buFont typeface="Arial" pitchFamily="34" charset="0"/>
              <a:buChar char="•"/>
            </a:pPr>
            <a:r>
              <a:rPr lang="en-US" dirty="0" smtClean="0">
                <a:solidFill>
                  <a:srgbClr val="000099"/>
                </a:solidFill>
              </a:rPr>
              <a:t>Accurate</a:t>
            </a:r>
            <a:r>
              <a:rPr lang="en-US" b="1" dirty="0" smtClean="0">
                <a:solidFill>
                  <a:srgbClr val="000099"/>
                </a:solidFill>
              </a:rPr>
              <a:t> cost control </a:t>
            </a:r>
            <a:r>
              <a:rPr lang="en-US" dirty="0" smtClean="0">
                <a:solidFill>
                  <a:srgbClr val="000099"/>
                </a:solidFill>
              </a:rPr>
              <a:t>system</a:t>
            </a:r>
          </a:p>
          <a:p>
            <a:pPr marL="357188" indent="-357188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rlog.org/10779945-broadbean-logo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67744" y="3068960"/>
            <a:ext cx="1779507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4427984" y="2610778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tabLst>
                <a:tab pos="803275" algn="l"/>
              </a:tabLst>
            </a:pPr>
            <a:endParaRPr lang="en-US" dirty="0" smtClean="0"/>
          </a:p>
          <a:p>
            <a:pPr marL="357188" indent="-357188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67544" y="3140968"/>
            <a:ext cx="1008112" cy="994329"/>
            <a:chOff x="3139239" y="1699079"/>
            <a:chExt cx="1210353" cy="1210353"/>
          </a:xfrm>
        </p:grpSpPr>
        <p:sp>
          <p:nvSpPr>
            <p:cNvPr id="5" name="Oval 4"/>
            <p:cNvSpPr/>
            <p:nvPr/>
          </p:nvSpPr>
          <p:spPr>
            <a:xfrm>
              <a:off x="3139239" y="1699079"/>
              <a:ext cx="1210353" cy="12103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4"/>
            <p:cNvSpPr/>
            <p:nvPr/>
          </p:nvSpPr>
          <p:spPr>
            <a:xfrm>
              <a:off x="3316491" y="1876331"/>
              <a:ext cx="855849" cy="8558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noProof="0" dirty="0" smtClean="0"/>
                <a:t>CERN Jobs</a:t>
              </a:r>
              <a:endParaRPr lang="en-US" sz="1600" kern="1200" noProof="0" dirty="0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1619672" y="357301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http://www.adcourier.com/images/profile_logos/1211_u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204864"/>
            <a:ext cx="119571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http://www.adcourier.com/images/profile_logos/282_uk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724472"/>
            <a:ext cx="1224136" cy="4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http://www.adcourier.com/images/profile_logos/1207_u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3212976"/>
            <a:ext cx="12241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http://www.brightrecruits.com/images/interface/brightrecrui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3717032"/>
            <a:ext cx="1264940" cy="36004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http://www.adcourier.com/images/profile_logos/223_uk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4077073"/>
            <a:ext cx="1296144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4437112"/>
            <a:ext cx="1296144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http://www.recruitmenttimes.co.uk/images/logos/jobserve_logo_smal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312" y="4797152"/>
            <a:ext cx="1296144" cy="50405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10" cstate="print">
            <a:lum contrast="100000"/>
          </a:blip>
          <a:srcRect/>
          <a:stretch>
            <a:fillRect/>
          </a:stretch>
        </p:blipFill>
        <p:spPr bwMode="auto">
          <a:xfrm>
            <a:off x="7452320" y="5301208"/>
            <a:ext cx="1152128" cy="28803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2320" y="5661248"/>
            <a:ext cx="1224136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52320" y="6021288"/>
            <a:ext cx="1224136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http://platform.ak.fbcdn.net/www/app_full_proxy.php?app=4949752878&amp;v=1&amp;size=o&amp;cksum=067b6497f1adba68715947e3dddaec05&amp;src=http%3A%2F%2Fcareers.ieee.org%2Fimages%2Fjobsitelogosm2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52320" y="1700808"/>
            <a:ext cx="1119386" cy="32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32" name="Picture 8" descr="http://www.careers.ucr.edu/SiteCollectionImages/Social%20Media/Monster%20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80312" y="1196752"/>
            <a:ext cx="1296144" cy="403447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>
          <a:xfrm flipV="1">
            <a:off x="4211960" y="1484784"/>
            <a:ext cx="2880320" cy="2086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211960" y="1988840"/>
            <a:ext cx="2880320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283968" y="2996952"/>
            <a:ext cx="280831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283968" y="2564904"/>
            <a:ext cx="280831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283968" y="3356992"/>
            <a:ext cx="273630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211960" y="3573016"/>
            <a:ext cx="280831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283968" y="3645024"/>
            <a:ext cx="2736304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211960" y="3645024"/>
            <a:ext cx="2664296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283968" y="3645024"/>
            <a:ext cx="2736304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211960" y="3645024"/>
            <a:ext cx="2808312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211960" y="3645024"/>
            <a:ext cx="2736304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211960" y="3645024"/>
            <a:ext cx="2664296" cy="259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7544" y="112474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0099"/>
                </a:solidFill>
              </a:rPr>
              <a:t>How it </a:t>
            </a:r>
            <a:r>
              <a:rPr lang="en-US" sz="3200" b="1" i="1" dirty="0" smtClean="0">
                <a:solidFill>
                  <a:srgbClr val="C00000"/>
                </a:solidFill>
              </a:rPr>
              <a:t>works?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rlog.org/10779945-broadbean-logo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02932" y="3573016"/>
            <a:ext cx="1304972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4427984" y="2610778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tabLst>
                <a:tab pos="803275" algn="l"/>
              </a:tabLst>
            </a:pPr>
            <a:endParaRPr lang="en-US" dirty="0" smtClean="0"/>
          </a:p>
          <a:p>
            <a:pPr marL="357188" indent="-357188"/>
            <a:endParaRPr lang="en-US" dirty="0" smtClean="0"/>
          </a:p>
        </p:txBody>
      </p:sp>
      <p:pic>
        <p:nvPicPr>
          <p:cNvPr id="9" name="Picture 8" descr="http://www.adcourier.com/images/profile_logos/1211_u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119571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http://www.adcourier.com/images/profile_logos/282_uk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724472"/>
            <a:ext cx="1224136" cy="4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http://www.adcourier.com/images/profile_logos/1207_u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12976"/>
            <a:ext cx="12241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http://www.brightrecruits.com/images/interface/brightrecrui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717032"/>
            <a:ext cx="1264940" cy="36004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http://www.adcourier.com/images/profile_logos/223_uk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077073"/>
            <a:ext cx="1296144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437112"/>
            <a:ext cx="1296144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http://www.recruitmenttimes.co.uk/images/logos/jobserve_logo_smal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797152"/>
            <a:ext cx="1296144" cy="50405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10" cstate="print">
            <a:lum contrast="100000"/>
          </a:blip>
          <a:srcRect/>
          <a:stretch>
            <a:fillRect/>
          </a:stretch>
        </p:blipFill>
        <p:spPr bwMode="auto">
          <a:xfrm>
            <a:off x="251520" y="5301208"/>
            <a:ext cx="1152128" cy="288032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5661248"/>
            <a:ext cx="1224136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520" y="6021288"/>
            <a:ext cx="1224136" cy="36004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http://platform.ak.fbcdn.net/www/app_full_proxy.php?app=4949752878&amp;v=1&amp;size=o&amp;cksum=067b6497f1adba68715947e3dddaec05&amp;src=http%3A%2F%2Fcareers.ieee.org%2Fimages%2Fjobsitelogosm2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1700808"/>
            <a:ext cx="1119386" cy="32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32" name="Picture 8" descr="http://www.careers.ucr.edu/SiteCollectionImages/Social%20Media/Monster%20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512" y="1196752"/>
            <a:ext cx="1296144" cy="403447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6156176" y="112474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0099"/>
                </a:solidFill>
              </a:rPr>
              <a:t>How it </a:t>
            </a:r>
            <a:r>
              <a:rPr lang="en-US" sz="3200" b="1" i="1" dirty="0" smtClean="0">
                <a:solidFill>
                  <a:srgbClr val="C00000"/>
                </a:solidFill>
              </a:rPr>
              <a:t>works?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5896" y="3284984"/>
            <a:ext cx="2520280" cy="1327666"/>
          </a:xfrm>
          <a:prstGeom prst="rightArrow">
            <a:avLst>
              <a:gd name="adj1" fmla="val 48263"/>
              <a:gd name="adj2" fmla="val 63896"/>
            </a:avLst>
          </a:prstGeom>
          <a:gradFill flip="none" rotWithShape="1">
            <a:gsLst>
              <a:gs pos="0">
                <a:srgbClr val="000099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Tracks candidates applications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200" y="2865633"/>
            <a:ext cx="2592288" cy="229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/>
        </p:nvCxnSpPr>
        <p:spPr>
          <a:xfrm>
            <a:off x="1979712" y="3933056"/>
            <a:ext cx="5760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-540568" y="3789040"/>
            <a:ext cx="504056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692696"/>
            <a:ext cx="2088232" cy="822305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600" b="1" i="1" dirty="0" smtClean="0">
                <a:solidFill>
                  <a:srgbClr val="C00000"/>
                </a:solidFill>
              </a:rPr>
              <a:t>The network </a:t>
            </a:r>
            <a:r>
              <a:rPr lang="fr-CH" sz="1600" b="1" i="1" dirty="0" err="1" smtClean="0">
                <a:solidFill>
                  <a:srgbClr val="C00000"/>
                </a:solidFill>
              </a:rPr>
              <a:t>within</a:t>
            </a:r>
            <a:r>
              <a:rPr lang="fr-CH" sz="1600" b="1" i="1" dirty="0" smtClean="0">
                <a:solidFill>
                  <a:srgbClr val="C00000"/>
                </a:solidFill>
              </a:rPr>
              <a:t> the network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  <p:pic>
        <p:nvPicPr>
          <p:cNvPr id="6" name="Picture 36" descr="Flag of Belgium">
            <a:hlinkClick r:id="rId2"/>
          </p:cNvPr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915" y="2359174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Flag of Austria">
            <a:hlinkClick r:id="rId4"/>
          </p:cNvPr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4915" y="1844824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0" descr="BULG000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4915" y="2835424"/>
            <a:ext cx="4572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72853" y="3368824"/>
            <a:ext cx="4492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1" descr="czechr220pxl"/>
          <p:cNvPicPr preferRelativeResize="0"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4915" y="3826024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0" descr="Flag of Estonia">
            <a:hlinkClick r:id="rId10"/>
          </p:cNvPr>
          <p:cNvPicPr preferRelativeResize="0"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64915" y="4721374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5" descr="FINL0001">
            <a:hlinkClick r:id="rId12"/>
          </p:cNvPr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4915" y="5197624"/>
            <a:ext cx="4572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0" descr="france220pxl"/>
          <p:cNvPicPr preferRelativeResize="0"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4915" y="5713562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6" descr="Flag of Denmark">
            <a:hlinkClick r:id="rId15"/>
          </p:cNvPr>
          <p:cNvPicPr preferRelativeResize="0"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74440" y="4283224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44080" y="1700808"/>
            <a:ext cx="7810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4" descr="jobs.bg - Търсите Работа?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1844080" y="2234208"/>
            <a:ext cx="609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9" descr="Keljob emploi, formation et recrutement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844080" y="5148858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1" descr="uranus_logo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844080" y="4672608"/>
            <a:ext cx="609600" cy="3381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8" name="Picture 93" descr="CV Market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844080" y="4143971"/>
            <a:ext cx="533400" cy="4524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" name="Picture 100" descr="P:\THE NETWORK\NETWORK TEAM\MARKETING\Internet site\images\for website\sprace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767880" y="3301008"/>
            <a:ext cx="1066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01" descr="P:\THE NETWORK\NETWORK TEAM\MARKETING\Internet site\images\for website\skywalker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844080" y="5739408"/>
            <a:ext cx="106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02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276128" y="5157192"/>
            <a:ext cx="9906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08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777405" y="3755033"/>
            <a:ext cx="752475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" name="Picture 110" descr="P:\THE NETWORK\NETWORK TEAM\MARKETING\Logos\Partners' Logos\Mojposao-09-2009\mojposao.pn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691680" y="2843808"/>
            <a:ext cx="12192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94" descr="ireland220pxl"/>
          <p:cNvPicPr preferRelativeResize="0">
            <a:picLocks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212232" y="2839343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8" descr="hungarywithcrest"/>
          <p:cNvPicPr preferRelativeResize="0">
            <a:picLocks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212232" y="2335287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32" descr="Flag of Germany">
            <a:hlinkClick r:id="rId31"/>
          </p:cNvPr>
          <p:cNvPicPr preferRelativeResize="0">
            <a:picLocks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3212232" y="1772816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137" descr="Flag of Italy">
            <a:hlinkClick r:id="rId33"/>
          </p:cNvPr>
          <p:cNvPicPr preferRelativeResize="0">
            <a:picLocks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212232" y="3343399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42" descr="Flag of Latvia">
            <a:hlinkClick r:id="rId35"/>
          </p:cNvPr>
          <p:cNvPicPr preferRelativeResize="0">
            <a:picLocks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212232" y="3847455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143" descr="Flag of Lithuania">
            <a:hlinkClick r:id="rId37"/>
          </p:cNvPr>
          <p:cNvPicPr preferRelativeResize="0">
            <a:picLocks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212232" y="4279503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151" descr="Flag of Luxembourg">
            <a:hlinkClick r:id="rId39"/>
          </p:cNvPr>
          <p:cNvPicPr preferRelativeResize="0">
            <a:picLocks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3212232" y="4711551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159" descr="FLAG_Netherlands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3215407" y="5214019"/>
            <a:ext cx="4540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162" descr="Flag of Norway">
            <a:hlinkClick r:id="rId42"/>
          </p:cNvPr>
          <p:cNvPicPr preferRelativeResize="0">
            <a:picLocks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3212232" y="5719663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93" descr="IrishJobs.ie - For all the top jobs in Ireland">
            <a:hlinkClick r:id="rId44"/>
          </p:cNvPr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3860304" y="2595587"/>
            <a:ext cx="9144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172" descr="CVMarket copy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3860304" y="3509987"/>
            <a:ext cx="762000" cy="838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55" name="Picture 177" descr="Profession"/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3860304" y="2062187"/>
            <a:ext cx="109696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860304" y="1628800"/>
            <a:ext cx="62865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8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860304" y="4424387"/>
            <a:ext cx="6286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8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860304" y="5414987"/>
            <a:ext cx="6286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187" descr="Pracjul copy">
            <a:hlinkClick r:id="rId48"/>
          </p:cNvPr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3860304" y="5948387"/>
            <a:ext cx="11128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18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860304" y="4881587"/>
            <a:ext cx="6286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189" descr="P:\THE NETWORK\NETWORK TEAM\MARKETING\Logos\Partners' Logos\trovolavoro\trovolavoro_small.jpg"/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3784104" y="3075012"/>
            <a:ext cx="15192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66" descr="Flag of Portugal">
            <a:hlinkClick r:id="rId51"/>
          </p:cNvPr>
          <p:cNvPicPr preferRelativeResize="0">
            <a:picLocks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5444480" y="1628800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67" descr="Flag of Sweden">
            <a:hlinkClick r:id="rId53"/>
          </p:cNvPr>
          <p:cNvPicPr preferRelativeResize="0">
            <a:picLocks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5444480" y="4829200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101" descr="SLVA0001"/>
          <p:cNvPicPr preferRelativeResize="0">
            <a:picLocks noChangeArrowheads="1"/>
          </p:cNvPicPr>
          <p:nvPr/>
        </p:nvPicPr>
        <p:blipFill>
          <a:blip r:embed="rId55" cstate="print"/>
          <a:srcRect/>
          <a:stretch>
            <a:fillRect/>
          </a:stretch>
        </p:blipFill>
        <p:spPr bwMode="auto">
          <a:xfrm>
            <a:off x="5444480" y="36862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115" descr="RMNA0001">
            <a:hlinkClick r:id="rId56"/>
          </p:cNvPr>
          <p:cNvPicPr preferRelativeResize="0">
            <a:picLocks noChangeAspect="1" noChangeArrowheads="1"/>
          </p:cNvPicPr>
          <p:nvPr/>
        </p:nvPicPr>
        <p:blipFill>
          <a:blip r:embed="rId57" cstate="print"/>
          <a:srcRect/>
          <a:stretch>
            <a:fillRect/>
          </a:stretch>
        </p:blipFill>
        <p:spPr bwMode="auto">
          <a:xfrm>
            <a:off x="5428605" y="2162200"/>
            <a:ext cx="4730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120" descr="SERB0001">
            <a:hlinkClick r:id="rId58"/>
          </p:cNvPr>
          <p:cNvPicPr preferRelativeResize="0">
            <a:picLocks noChangeAspect="1" noChangeArrowheads="1"/>
          </p:cNvPicPr>
          <p:nvPr/>
        </p:nvPicPr>
        <p:blipFill>
          <a:blip r:embed="rId59" cstate="print"/>
          <a:srcRect/>
          <a:stretch>
            <a:fillRect/>
          </a:stretch>
        </p:blipFill>
        <p:spPr bwMode="auto">
          <a:xfrm>
            <a:off x="5428605" y="2695600"/>
            <a:ext cx="4730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126" descr="Flag of Slovakia">
            <a:hlinkClick r:id="rId60"/>
          </p:cNvPr>
          <p:cNvPicPr preferRelativeResize="0">
            <a:picLocks noChangeArrowheads="1"/>
          </p:cNvPicPr>
          <p:nvPr/>
        </p:nvPicPr>
        <p:blipFill>
          <a:blip r:embed="rId61" cstate="print"/>
          <a:srcRect/>
          <a:stretch>
            <a:fillRect/>
          </a:stretch>
        </p:blipFill>
        <p:spPr bwMode="auto">
          <a:xfrm>
            <a:off x="5444480" y="3229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130" descr="switzerl220pxl"/>
          <p:cNvPicPr preferRelativeResize="0">
            <a:picLocks noChangeArrowheads="1"/>
          </p:cNvPicPr>
          <p:nvPr/>
        </p:nvPicPr>
        <p:blipFill>
          <a:blip r:embed="rId62" cstate="print"/>
          <a:srcRect/>
          <a:stretch>
            <a:fillRect/>
          </a:stretch>
        </p:blipFill>
        <p:spPr bwMode="auto">
          <a:xfrm>
            <a:off x="5444480" y="5362600"/>
            <a:ext cx="457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138" descr="uk220pxl"/>
          <p:cNvPicPr preferRelativeResize="0">
            <a:picLocks noChangeArrowheads="1"/>
          </p:cNvPicPr>
          <p:nvPr/>
        </p:nvPicPr>
        <p:blipFill>
          <a:blip r:embed="rId63" cstate="print"/>
          <a:srcRect/>
          <a:stretch>
            <a:fillRect/>
          </a:stretch>
        </p:blipFill>
        <p:spPr bwMode="auto">
          <a:xfrm>
            <a:off x="5444480" y="5805264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146"/>
          <p:cNvPicPr preferRelativeResize="0">
            <a:picLocks noChangeAspect="1" noChangeArrowheads="1"/>
          </p:cNvPicPr>
          <p:nvPr/>
        </p:nvPicPr>
        <p:blipFill>
          <a:blip r:embed="rId64" cstate="print"/>
          <a:srcRect/>
          <a:stretch>
            <a:fillRect/>
          </a:stretch>
        </p:blipFill>
        <p:spPr bwMode="auto">
          <a:xfrm>
            <a:off x="5444480" y="4219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140" descr="TotalJobs copy"/>
          <p:cNvPicPr>
            <a:picLocks noChangeAspect="1" noChangeArrowheads="1"/>
          </p:cNvPicPr>
          <p:nvPr/>
        </p:nvPicPr>
        <p:blipFill>
          <a:blip r:embed="rId65" cstate="print"/>
          <a:srcRect/>
          <a:stretch>
            <a:fillRect/>
          </a:stretch>
        </p:blipFill>
        <p:spPr bwMode="auto">
          <a:xfrm>
            <a:off x="6006480" y="5900192"/>
            <a:ext cx="12414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154" descr="jobs.ch">
            <a:hlinkClick r:id="rId66" tooltip="Working in Switzerland"/>
          </p:cNvPr>
          <p:cNvPicPr>
            <a:picLocks noChangeAspect="1" noChangeArrowheads="1"/>
          </p:cNvPicPr>
          <p:nvPr/>
        </p:nvPicPr>
        <p:blipFill>
          <a:blip r:embed="rId67" cstate="print"/>
          <a:srcRect/>
          <a:stretch>
            <a:fillRect/>
          </a:stretch>
        </p:blipFill>
        <p:spPr bwMode="auto">
          <a:xfrm>
            <a:off x="6006480" y="5366792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155" descr="P:\THE NETWORK\NETWORK TEAM\MARKETING\Internet site\images\for website\Infoempleo.png"/>
          <p:cNvPicPr>
            <a:picLocks noChangeAspect="1" noChangeArrowheads="1"/>
          </p:cNvPicPr>
          <p:nvPr/>
        </p:nvPicPr>
        <p:blipFill>
          <a:blip r:embed="rId68" cstate="print"/>
          <a:srcRect/>
          <a:stretch>
            <a:fillRect/>
          </a:stretch>
        </p:blipFill>
        <p:spPr bwMode="auto">
          <a:xfrm>
            <a:off x="6006480" y="4223792"/>
            <a:ext cx="10668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156"/>
          <p:cNvPicPr>
            <a:picLocks noChangeAspect="1" noChangeArrowheads="1"/>
          </p:cNvPicPr>
          <p:nvPr/>
        </p:nvPicPr>
        <p:blipFill>
          <a:blip r:embed="rId69" cstate="print"/>
          <a:srcRect/>
          <a:stretch>
            <a:fillRect/>
          </a:stretch>
        </p:blipFill>
        <p:spPr bwMode="auto">
          <a:xfrm>
            <a:off x="6075784" y="2204492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157"/>
          <p:cNvPicPr>
            <a:picLocks noChangeAspect="1" noChangeArrowheads="1"/>
          </p:cNvPicPr>
          <p:nvPr/>
        </p:nvPicPr>
        <p:blipFill>
          <a:blip r:embed="rId70" cstate="print"/>
          <a:srcRect/>
          <a:stretch>
            <a:fillRect/>
          </a:stretch>
        </p:blipFill>
        <p:spPr bwMode="auto">
          <a:xfrm>
            <a:off x="6075784" y="2620417"/>
            <a:ext cx="9906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163"/>
          <p:cNvPicPr>
            <a:picLocks noChangeAspect="1" noChangeArrowheads="1"/>
          </p:cNvPicPr>
          <p:nvPr/>
        </p:nvPicPr>
        <p:blipFill>
          <a:blip r:embed="rId71" cstate="print"/>
          <a:srcRect/>
          <a:stretch>
            <a:fillRect/>
          </a:stretch>
        </p:blipFill>
        <p:spPr bwMode="auto">
          <a:xfrm>
            <a:off x="6075784" y="3604667"/>
            <a:ext cx="1143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16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06480" y="4909592"/>
            <a:ext cx="6286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166" descr="Profesia copy">
            <a:hlinkClick r:id="rId72"/>
          </p:cNvPr>
          <p:cNvPicPr>
            <a:picLocks noChangeAspect="1" noChangeArrowheads="1"/>
          </p:cNvPicPr>
          <p:nvPr/>
        </p:nvPicPr>
        <p:blipFill>
          <a:blip r:embed="rId73" cstate="print"/>
          <a:srcRect/>
          <a:stretch>
            <a:fillRect/>
          </a:stretch>
        </p:blipFill>
        <p:spPr bwMode="auto">
          <a:xfrm>
            <a:off x="6075784" y="3156992"/>
            <a:ext cx="6096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169" descr="P:\THE NETWORK\NETWORK TEAM\MARKETING\Logos\Partners' Logos\net-empregos\no bkgd.gif"/>
          <p:cNvPicPr>
            <a:picLocks noChangeAspect="1" noChangeArrowheads="1"/>
          </p:cNvPicPr>
          <p:nvPr/>
        </p:nvPicPr>
        <p:blipFill>
          <a:blip r:embed="rId74" cstate="print"/>
          <a:srcRect/>
          <a:stretch>
            <a:fillRect/>
          </a:stretch>
        </p:blipFill>
        <p:spPr bwMode="auto">
          <a:xfrm>
            <a:off x="7604720" y="1628800"/>
            <a:ext cx="871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170" descr="P:\THE NETWORK\NETWORK TEAM\MARKETING\Logos\Partners' Logos\empregos online\eo_large.gif"/>
          <p:cNvPicPr>
            <a:picLocks noChangeAspect="1" noChangeArrowheads="1"/>
          </p:cNvPicPr>
          <p:nvPr/>
        </p:nvPicPr>
        <p:blipFill>
          <a:blip r:embed="rId75" cstate="print"/>
          <a:srcRect/>
          <a:stretch>
            <a:fillRect/>
          </a:stretch>
        </p:blipFill>
        <p:spPr bwMode="auto">
          <a:xfrm>
            <a:off x="6020544" y="1628800"/>
            <a:ext cx="13350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rlog.org/10779945-broadbean-logo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63748" y="2276872"/>
            <a:ext cx="37962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5148064" y="3142709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r">
              <a:tabLst>
                <a:tab pos="803275" algn="l"/>
              </a:tabLst>
            </a:pPr>
            <a:r>
              <a:rPr lang="en-US" b="1" i="1" dirty="0" smtClean="0">
                <a:solidFill>
                  <a:srgbClr val="000099"/>
                </a:solidFill>
              </a:rPr>
              <a:t>…any questions</a:t>
            </a:r>
          </a:p>
          <a:p>
            <a:pPr marL="357188" indent="-357188" algn="r">
              <a:tabLst>
                <a:tab pos="803275" algn="l"/>
              </a:tabLst>
            </a:pPr>
            <a:r>
              <a:rPr lang="en-US" b="1" i="1" dirty="0" smtClean="0">
                <a:solidFill>
                  <a:srgbClr val="000099"/>
                </a:solidFill>
              </a:rPr>
              <a:t> on job portals or </a:t>
            </a:r>
            <a:r>
              <a:rPr lang="en-US" b="1" i="1" dirty="0" err="1" smtClean="0">
                <a:solidFill>
                  <a:srgbClr val="000099"/>
                </a:solidFill>
              </a:rPr>
              <a:t>Broadbean</a:t>
            </a:r>
            <a:r>
              <a:rPr lang="en-US" b="1" i="1" dirty="0" smtClean="0">
                <a:solidFill>
                  <a:srgbClr val="000099"/>
                </a:solidFill>
              </a:rPr>
              <a:t>?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1556792"/>
          <a:ext cx="74888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148652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 lvl="1" indent="-19050"/>
            <a:r>
              <a:rPr lang="en-US" b="1" dirty="0" smtClean="0">
                <a:solidFill>
                  <a:srgbClr val="000099"/>
                </a:solidFill>
              </a:rPr>
              <a:t>Where should we promote our jobs/CERN ?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707904" y="1484784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99"/>
                </a:solidFill>
              </a:rPr>
              <a:t>The</a:t>
            </a:r>
            <a:r>
              <a:rPr lang="en-US" b="1" i="1" dirty="0" smtClean="0">
                <a:solidFill>
                  <a:srgbClr val="000099"/>
                </a:solidFill>
              </a:rPr>
              <a:t> Outreach committee </a:t>
            </a:r>
            <a:r>
              <a:rPr lang="en-US" i="1" dirty="0" smtClean="0">
                <a:solidFill>
                  <a:srgbClr val="000099"/>
                </a:solidFill>
              </a:rPr>
              <a:t>is managing all activities related with:</a:t>
            </a:r>
          </a:p>
          <a:p>
            <a:endParaRPr lang="en-US" i="1" dirty="0" smtClean="0">
              <a:solidFill>
                <a:srgbClr val="000099"/>
              </a:solidFill>
            </a:endParaRPr>
          </a:p>
          <a:p>
            <a:r>
              <a:rPr lang="en-US" i="1" dirty="0" smtClean="0">
                <a:solidFill>
                  <a:srgbClr val="C00000"/>
                </a:solidFill>
              </a:rPr>
              <a:t>Academic institutions &amp; Technical events</a:t>
            </a:r>
          </a:p>
          <a:p>
            <a:endParaRPr lang="en-US" i="1" dirty="0" smtClean="0">
              <a:solidFill>
                <a:srgbClr val="000099"/>
              </a:solidFill>
            </a:endParaRPr>
          </a:p>
          <a:p>
            <a:r>
              <a:rPr lang="en-US" i="1" dirty="0" smtClean="0">
                <a:solidFill>
                  <a:srgbClr val="000099"/>
                </a:solidFill>
              </a:rPr>
              <a:t>…within our 20 Member States.</a:t>
            </a:r>
            <a:endParaRPr lang="en-US" i="1" dirty="0">
              <a:solidFill>
                <a:srgbClr val="000099"/>
              </a:solidFill>
            </a:endParaRPr>
          </a:p>
        </p:txBody>
      </p:sp>
      <p:pic>
        <p:nvPicPr>
          <p:cNvPr id="16" name="Picture 2" descr="http://visits.web.cern.ch/visits/guides/tools/presentation/english/images/member-st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123149" cy="2251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 fov="2700000">
              <a:rot lat="600000" lon="19200000" rev="0"/>
            </a:camera>
            <a:lightRig rig="threePt" dir="t"/>
          </a:scene3d>
        </p:spPr>
      </p:pic>
      <p:sp>
        <p:nvSpPr>
          <p:cNvPr id="7" name="Rounded Rectangle 6"/>
          <p:cNvSpPr/>
          <p:nvPr/>
        </p:nvSpPr>
        <p:spPr>
          <a:xfrm>
            <a:off x="3779912" y="4221088"/>
            <a:ext cx="3888432" cy="16685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</a:rPr>
              <a:t>Outreach committee members are :</a:t>
            </a:r>
          </a:p>
          <a:p>
            <a:endParaRPr lang="en-US" sz="800" b="1" i="1" dirty="0" smtClean="0">
              <a:solidFill>
                <a:srgbClr val="000099"/>
              </a:solidFill>
            </a:endParaRPr>
          </a:p>
          <a:p>
            <a:pPr>
              <a:tabLst>
                <a:tab pos="1520825" algn="l"/>
              </a:tabLst>
            </a:pPr>
            <a:r>
              <a:rPr lang="en-US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Nadege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Bordon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: outreach procedures</a:t>
            </a:r>
          </a:p>
          <a:p>
            <a:pPr>
              <a:tabLst>
                <a:tab pos="1520825" algn="l"/>
              </a:tabLst>
            </a:pP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Leila Chouraifi-El Baradei	: budget, partnerships</a:t>
            </a:r>
          </a:p>
          <a:p>
            <a:pPr>
              <a:tabLst>
                <a:tab pos="1520825" algn="l"/>
              </a:tabLst>
            </a:pP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Caroline Dumont	: website</a:t>
            </a:r>
          </a:p>
          <a:p>
            <a:pPr>
              <a:tabLst>
                <a:tab pos="1520825" algn="l"/>
              </a:tabLst>
            </a:pP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Virginie Galvin	: furniture, brochure, etc</a:t>
            </a:r>
          </a:p>
          <a:p>
            <a:pPr>
              <a:tabLst>
                <a:tab pos="1520825" algn="l"/>
              </a:tabLst>
            </a:pP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Bartosz Kowalski	: Stats</a:t>
            </a:r>
          </a:p>
          <a:p>
            <a:pPr>
              <a:tabLst>
                <a:tab pos="1520825" algn="l"/>
              </a:tabLst>
            </a:pP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Clementine Lehtinen	: preferred consultant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347864" y="1340768"/>
            <a:ext cx="568863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The</a:t>
            </a:r>
            <a:r>
              <a:rPr lang="en-US" b="1" i="1" dirty="0" smtClean="0">
                <a:solidFill>
                  <a:srgbClr val="C00000"/>
                </a:solidFill>
              </a:rPr>
              <a:t> Outreach committee sourcing </a:t>
            </a:r>
            <a:r>
              <a:rPr lang="en-US" i="1" dirty="0" smtClean="0">
                <a:solidFill>
                  <a:srgbClr val="C00000"/>
                </a:solidFill>
              </a:rPr>
              <a:t>challenges are :</a:t>
            </a:r>
          </a:p>
          <a:p>
            <a:endParaRPr lang="en-US" i="1" dirty="0" smtClean="0">
              <a:solidFill>
                <a:srgbClr val="000099"/>
              </a:solidFill>
            </a:endParaRPr>
          </a:p>
          <a:p>
            <a:pPr marL="539750" indent="-357188">
              <a:buFont typeface="Courier New" pitchFamily="49" charset="0"/>
              <a:buChar char="o"/>
            </a:pPr>
            <a:r>
              <a:rPr lang="en-US" i="1" dirty="0" smtClean="0">
                <a:solidFill>
                  <a:srgbClr val="000099"/>
                </a:solidFill>
              </a:rPr>
              <a:t>To allow CERN to participate to:</a:t>
            </a:r>
          </a:p>
          <a:p>
            <a:pPr marL="996950" lvl="1" indent="-357188">
              <a:buFont typeface="Courier New" pitchFamily="49" charset="0"/>
              <a:buChar char="o"/>
            </a:pP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Events</a:t>
            </a:r>
          </a:p>
          <a:p>
            <a:pPr marL="996950" lvl="1" indent="-357188">
              <a:buFont typeface="Courier New" pitchFamily="49" charset="0"/>
              <a:buChar char="o"/>
            </a:pP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Forums</a:t>
            </a:r>
          </a:p>
          <a:p>
            <a:pPr marL="996950" lvl="1" indent="-357188">
              <a:buFont typeface="Courier New" pitchFamily="49" charset="0"/>
              <a:buChar char="o"/>
            </a:pP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Recruitment fairs</a:t>
            </a:r>
          </a:p>
          <a:p>
            <a:pPr marL="996950" lvl="1" indent="-357188">
              <a:buFont typeface="Courier New" pitchFamily="49" charset="0"/>
              <a:buChar char="o"/>
            </a:pPr>
            <a:r>
              <a:rPr lang="fr-CH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(…)</a:t>
            </a:r>
          </a:p>
          <a:p>
            <a:pPr marL="996950" lvl="1" indent="-357188"/>
            <a:endParaRPr lang="en-US" sz="16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9750" indent="-357188">
              <a:buFont typeface="Courier New" pitchFamily="49" charset="0"/>
              <a:buChar char="o"/>
            </a:pPr>
            <a:r>
              <a:rPr lang="en-US" i="1" dirty="0" smtClean="0">
                <a:solidFill>
                  <a:srgbClr val="000099"/>
                </a:solidFill>
              </a:rPr>
              <a:t>To closely collaborate with the Recruitment Unit to:</a:t>
            </a:r>
          </a:p>
          <a:p>
            <a:pPr marL="996950" lvl="1" indent="-357188">
              <a:buFont typeface="Courier New" pitchFamily="49" charset="0"/>
              <a:buChar char="o"/>
            </a:pP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Increase CERN’s visibility for difficult recruits:</a:t>
            </a:r>
          </a:p>
          <a:p>
            <a:pPr marL="1617663" lvl="2" indent="-357188">
              <a:buFont typeface="Courier New" pitchFamily="49" charset="0"/>
              <a:buChar char="o"/>
            </a:pP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Opérateurs</a:t>
            </a: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 </a:t>
            </a: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faisceau</a:t>
            </a: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TI (Technical Infrastructure) / </a:t>
            </a: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cryo</a:t>
            </a: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1617663" lvl="2" indent="-357188">
              <a:buFont typeface="Courier New" pitchFamily="49" charset="0"/>
              <a:buChar char="o"/>
            </a:pP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Techniciens</a:t>
            </a: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du vide</a:t>
            </a:r>
          </a:p>
          <a:p>
            <a:pPr marL="1617663" lvl="2" indent="-357188">
              <a:buFont typeface="Courier New" pitchFamily="49" charset="0"/>
              <a:buChar char="o"/>
            </a:pP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</a:t>
            </a: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électronique</a:t>
            </a:r>
            <a:endParaRPr lang="en-US" sz="10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617663" lvl="2" indent="-357188">
              <a:buFont typeface="Courier New" pitchFamily="49" charset="0"/>
              <a:buChar char="o"/>
            </a:pPr>
            <a:r>
              <a:rPr lang="en-US" sz="1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Techniciens</a:t>
            </a:r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en cooling &amp; ventilation et Radio protection</a:t>
            </a:r>
          </a:p>
          <a:p>
            <a:pPr marL="1617663" lvl="2" indent="-357188"/>
            <a:endParaRPr lang="en-US" i="1" dirty="0" smtClean="0">
              <a:solidFill>
                <a:srgbClr val="000099"/>
              </a:solidFill>
            </a:endParaRPr>
          </a:p>
          <a:p>
            <a:pPr marL="539750" indent="-357188">
              <a:buFont typeface="Courier New" pitchFamily="49" charset="0"/>
              <a:buChar char="o"/>
            </a:pPr>
            <a:r>
              <a:rPr lang="en-US" i="1" smtClean="0">
                <a:solidFill>
                  <a:srgbClr val="000099"/>
                </a:solidFill>
              </a:rPr>
              <a:t>To identify new </a:t>
            </a:r>
            <a:r>
              <a:rPr lang="en-US" i="1" dirty="0" smtClean="0">
                <a:solidFill>
                  <a:srgbClr val="000099"/>
                </a:solidFill>
              </a:rPr>
              <a:t>academic and technical events in line with CERN recruitment needs.</a:t>
            </a:r>
            <a:endParaRPr lang="en-US" i="1" dirty="0">
              <a:solidFill>
                <a:srgbClr val="000099"/>
              </a:solidFill>
            </a:endParaRPr>
          </a:p>
        </p:txBody>
      </p:sp>
      <p:pic>
        <p:nvPicPr>
          <p:cNvPr id="16" name="Picture 2" descr="http://visits.web.cern.ch/visits/guides/tools/presentation/english/images/member-st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123149" cy="2251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 fov="2700000">
              <a:rot lat="600000" lon="192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1556792"/>
          <a:ext cx="74888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148652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 lvl="1" indent="-19050"/>
            <a:r>
              <a:rPr lang="en-US" b="1" dirty="0" smtClean="0">
                <a:solidFill>
                  <a:srgbClr val="000099"/>
                </a:solidFill>
              </a:rPr>
              <a:t>Where should we promote our jobs/CERN ?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visits.web.cern.ch/visits/guides/tools/presentation/english/images/member-st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827" y="1988840"/>
            <a:ext cx="3123149" cy="2251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 fov="2700000">
              <a:rot lat="600000" lon="19200000" rev="0"/>
            </a:camera>
            <a:lightRig rig="threePt" dir="t"/>
          </a:scene3d>
        </p:spPr>
      </p:pic>
      <p:sp>
        <p:nvSpPr>
          <p:cNvPr id="4" name="Rectangle 3"/>
          <p:cNvSpPr/>
          <p:nvPr/>
        </p:nvSpPr>
        <p:spPr>
          <a:xfrm>
            <a:off x="3995936" y="2852936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r">
              <a:tabLst>
                <a:tab pos="803275" algn="l"/>
              </a:tabLst>
            </a:pPr>
            <a:r>
              <a:rPr lang="en-US" b="1" i="1" dirty="0" smtClean="0">
                <a:solidFill>
                  <a:srgbClr val="000099"/>
                </a:solidFill>
              </a:rPr>
              <a:t>…any questions</a:t>
            </a:r>
          </a:p>
          <a:p>
            <a:pPr marL="357188" indent="-357188" algn="r">
              <a:tabLst>
                <a:tab pos="803275" algn="l"/>
              </a:tabLst>
            </a:pPr>
            <a:r>
              <a:rPr lang="en-US" b="1" i="1" dirty="0" smtClean="0">
                <a:solidFill>
                  <a:srgbClr val="000099"/>
                </a:solidFill>
              </a:rPr>
              <a:t> on outreach committee activities?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1556792"/>
          <a:ext cx="74888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148652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 lvl="1" indent="-19050"/>
            <a:r>
              <a:rPr lang="en-US" b="1" dirty="0" smtClean="0">
                <a:solidFill>
                  <a:srgbClr val="000099"/>
                </a:solidFill>
              </a:rPr>
              <a:t>Where should we promote our jobs/CERN ?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37813"/>
            <a:ext cx="3951734" cy="3547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sp>
        <p:nvSpPr>
          <p:cNvPr id="6" name="Rectangle 5"/>
          <p:cNvSpPr/>
          <p:nvPr/>
        </p:nvSpPr>
        <p:spPr>
          <a:xfrm>
            <a:off x="3923928" y="2333198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r">
              <a:tabLst>
                <a:tab pos="803275" algn="l"/>
              </a:tabLst>
            </a:pPr>
            <a:r>
              <a:rPr lang="en-US" sz="4000" b="1" i="1" dirty="0" smtClean="0">
                <a:solidFill>
                  <a:srgbClr val="000099"/>
                </a:solidFill>
              </a:rPr>
              <a:t>e-RT</a:t>
            </a:r>
          </a:p>
          <a:p>
            <a:pPr marL="357188" indent="-357188" algn="r">
              <a:tabLst>
                <a:tab pos="803275" algn="l"/>
              </a:tabLst>
            </a:pPr>
            <a:endParaRPr lang="en-US" b="1" i="1" dirty="0" smtClean="0">
              <a:solidFill>
                <a:srgbClr val="000099"/>
              </a:solidFill>
            </a:endParaRPr>
          </a:p>
          <a:p>
            <a:pPr algn="r"/>
            <a:r>
              <a:rPr lang="en-US" b="1" i="1" dirty="0" smtClean="0">
                <a:solidFill>
                  <a:srgbClr val="000099"/>
                </a:solidFill>
              </a:rPr>
              <a:t>Always looking for </a:t>
            </a:r>
          </a:p>
          <a:p>
            <a:pPr algn="r"/>
            <a:r>
              <a:rPr lang="en-US" b="1" i="1" dirty="0" smtClean="0">
                <a:solidFill>
                  <a:srgbClr val="000099"/>
                </a:solidFill>
              </a:rPr>
              <a:t>new talented candidates!</a:t>
            </a:r>
          </a:p>
          <a:p>
            <a:pPr marL="357188" indent="-357188" algn="r">
              <a:tabLst>
                <a:tab pos="803275" algn="l"/>
              </a:tabLst>
            </a:pPr>
            <a:endParaRPr lang="en-US" b="1" i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268760"/>
            <a:ext cx="3951734" cy="3547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557" y="1844824"/>
            <a:ext cx="4883635" cy="3380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sp>
        <p:nvSpPr>
          <p:cNvPr id="8" name="Rectangle 7"/>
          <p:cNvSpPr/>
          <p:nvPr/>
        </p:nvSpPr>
        <p:spPr>
          <a:xfrm>
            <a:off x="5076056" y="1412776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r">
              <a:tabLst>
                <a:tab pos="803275" algn="l"/>
              </a:tabLst>
            </a:pPr>
            <a:r>
              <a:rPr lang="en-US" sz="3600" b="1" i="1" dirty="0" smtClean="0">
                <a:solidFill>
                  <a:srgbClr val="000099"/>
                </a:solidFill>
              </a:rPr>
              <a:t>Skills always in demand!</a:t>
            </a:r>
          </a:p>
          <a:p>
            <a:pPr marL="357188" indent="-357188" algn="r">
              <a:tabLst>
                <a:tab pos="803275" algn="l"/>
              </a:tabLst>
            </a:pPr>
            <a:endParaRPr lang="fr-CH" sz="3600" b="1" i="1" dirty="0" smtClean="0">
              <a:solidFill>
                <a:srgbClr val="00009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264" y="3212976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 algn="r">
              <a:tabLst>
                <a:tab pos="803275" algn="l"/>
              </a:tabLst>
            </a:pPr>
            <a:r>
              <a:rPr lang="en-US" b="1" i="1" dirty="0" smtClean="0">
                <a:solidFill>
                  <a:srgbClr val="C00000"/>
                </a:solidFill>
              </a:rPr>
              <a:t>CV D</a:t>
            </a:r>
            <a:r>
              <a:rPr lang="en-US" i="1" dirty="0" smtClean="0">
                <a:solidFill>
                  <a:srgbClr val="C00000"/>
                </a:solidFill>
              </a:rPr>
              <a:t>rop-boxes </a:t>
            </a:r>
          </a:p>
          <a:p>
            <a:pPr marL="357188" indent="-357188" algn="r">
              <a:tabLst>
                <a:tab pos="803275" algn="l"/>
              </a:tabLst>
            </a:pPr>
            <a:r>
              <a:rPr lang="en-US" i="1" dirty="0" smtClean="0">
                <a:solidFill>
                  <a:srgbClr val="C00000"/>
                </a:solidFill>
              </a:rPr>
              <a:t>(CVD)</a:t>
            </a:r>
          </a:p>
          <a:p>
            <a:pPr marL="357188" indent="-357188" algn="r">
              <a:tabLst>
                <a:tab pos="803275" algn="l"/>
              </a:tabLst>
            </a:pPr>
            <a:endParaRPr lang="fr-CH" b="1" i="1" dirty="0" smtClean="0">
              <a:solidFill>
                <a:srgbClr val="C00000"/>
              </a:solidFill>
            </a:endParaRPr>
          </a:p>
        </p:txBody>
      </p:sp>
      <p:pic>
        <p:nvPicPr>
          <p:cNvPr id="11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7452" y="3861048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646956" cy="64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1043608" y="1916832"/>
            <a:ext cx="21259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Business &amp; Support Professionals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1057913" y="2771636"/>
            <a:ext cx="10679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IT&amp; Computing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1083171" y="3645024"/>
            <a:ext cx="21627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Electrical Engineers &amp; Technicians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>
            <a:off x="1098354" y="4509120"/>
            <a:ext cx="16113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Electronics and controls 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1113653" y="5373216"/>
            <a:ext cx="3866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(…)</a:t>
            </a:r>
            <a:endParaRPr lang="en-US" sz="1100" dirty="0"/>
          </a:p>
        </p:txBody>
      </p:sp>
      <p:pic>
        <p:nvPicPr>
          <p:cNvPr id="22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646956" cy="64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30115"/>
            <a:ext cx="646956" cy="64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4211"/>
            <a:ext cx="646956" cy="64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652" y="5158307"/>
            <a:ext cx="646956" cy="64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5"/>
          <p:cNvSpPr/>
          <p:nvPr/>
        </p:nvSpPr>
        <p:spPr>
          <a:xfrm>
            <a:off x="35496" y="980728"/>
            <a:ext cx="2017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Drop your CV here!</a:t>
            </a:r>
            <a:endParaRPr lang="en-US" i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rot="5400000">
            <a:off x="-1944724" y="3465004"/>
            <a:ext cx="424847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79512" y="2060848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79512" y="2923356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79512" y="378745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79512" y="4651548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79512" y="558765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44823"/>
            <a:ext cx="5832648" cy="367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1653900" y="1916832"/>
            <a:ext cx="21259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Business &amp; Support Professionals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1668205" y="2771636"/>
            <a:ext cx="23984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Information Technology &amp; Computing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1693463" y="3645024"/>
            <a:ext cx="21627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Electrical Engineers &amp; Technicians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>
            <a:off x="1708646" y="4509120"/>
            <a:ext cx="16113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Electronics and controls 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1723945" y="5373216"/>
            <a:ext cx="5854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Safety </a:t>
            </a:r>
            <a:endParaRPr lang="en-US" sz="1100" dirty="0"/>
          </a:p>
        </p:txBody>
      </p:sp>
      <p:pic>
        <p:nvPicPr>
          <p:cNvPr id="22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6099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50195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 descr="http://t0.gstatic.com/images?q=tbn:ANd9GcTXAy9m2oZ80WxSV0E7l0EHgjRqktihDDJyYDU3bXmZrugpAxI&amp;t=1&amp;usg=__OuE7m-nJBhqLhIQtQ0ZFzlDupu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684" y="5014291"/>
            <a:ext cx="1006996" cy="100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5"/>
          <p:cNvSpPr/>
          <p:nvPr/>
        </p:nvSpPr>
        <p:spPr>
          <a:xfrm>
            <a:off x="35496" y="980728"/>
            <a:ext cx="2017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Drop your CV here!</a:t>
            </a:r>
            <a:endParaRPr lang="en-US" i="1" dirty="0">
              <a:solidFill>
                <a:srgbClr val="C0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2195736" y="3717032"/>
            <a:ext cx="3888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139952" y="1988840"/>
            <a:ext cx="22322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732240" y="1819667"/>
            <a:ext cx="2160240" cy="81724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9"/>
                </a:solidFill>
              </a:rPr>
              <a:t>To proactively inform the RU about new suitable candidates</a:t>
            </a:r>
            <a:endParaRPr lang="en-US" sz="1400" dirty="0">
              <a:solidFill>
                <a:srgbClr val="000099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rot="5400000">
            <a:off x="-1944724" y="3465004"/>
            <a:ext cx="424847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79512" y="2060848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79512" y="292335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79512" y="378745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79512" y="4651548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79512" y="558765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7524328" y="3067372"/>
            <a:ext cx="57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732240" y="3475851"/>
            <a:ext cx="2160240" cy="10556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9"/>
                </a:solidFill>
              </a:rPr>
              <a:t>To proactively inform </a:t>
            </a:r>
          </a:p>
          <a:p>
            <a:pPr algn="ctr"/>
            <a:r>
              <a:rPr lang="en-US" sz="1400" dirty="0" smtClean="0">
                <a:solidFill>
                  <a:srgbClr val="000099"/>
                </a:solidFill>
              </a:rPr>
              <a:t>the HRAs and the Departments about new suitable candidates</a:t>
            </a:r>
            <a:endParaRPr lang="en-US" sz="1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15616" y="1268760"/>
          <a:ext cx="45720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5292080" y="2958043"/>
            <a:ext cx="226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lvl="1" indent="-19050" algn="r">
              <a:spcBef>
                <a:spcPct val="20000"/>
              </a:spcBef>
              <a:defRPr/>
            </a:pPr>
            <a:r>
              <a:rPr lang="en-US" sz="4800" b="1" i="1" dirty="0" smtClean="0">
                <a:solidFill>
                  <a:srgbClr val="000099"/>
                </a:solidFill>
              </a:rPr>
              <a:t>Thanks!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544" y="148652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 lvl="1" indent="-19050"/>
            <a:r>
              <a:rPr lang="en-US" b="1" dirty="0" smtClean="0">
                <a:solidFill>
                  <a:srgbClr val="000099"/>
                </a:solidFill>
              </a:rPr>
              <a:t>Where should we promote our jobs/CERN ? 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755576" y="1556792"/>
          <a:ext cx="74888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Main Sources &amp; </a:t>
            </a:r>
            <a:r>
              <a:rPr lang="en-US" sz="2000" b="1" i="1" dirty="0" smtClean="0">
                <a:solidFill>
                  <a:srgbClr val="C00000"/>
                </a:solidFill>
              </a:rPr>
              <a:t>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499992" y="1628800"/>
            <a:ext cx="4104456" cy="4536504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0" i="1" dirty="0" smtClean="0">
                <a:solidFill>
                  <a:schemeClr val="accent3">
                    <a:lumMod val="75000"/>
                  </a:schemeClr>
                </a:solidFill>
              </a:rPr>
              <a:t>Soc</a:t>
            </a:r>
            <a:endParaRPr lang="en-US" sz="200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23528" y="1628800"/>
            <a:ext cx="3960440" cy="4536504"/>
          </a:xfrm>
          <a:prstGeom prst="round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</a:t>
            </a:r>
            <a:endParaRPr lang="en-US" sz="18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134183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boris.pascault.com/uploadimage/Viadeo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717032"/>
            <a:ext cx="1343100" cy="38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4" cstate="print">
            <a:lum contrast="100000"/>
          </a:blip>
          <a:srcRect/>
          <a:stretch>
            <a:fillRect/>
          </a:stretch>
        </p:blipFill>
        <p:spPr bwMode="auto">
          <a:xfrm>
            <a:off x="2411760" y="2060848"/>
            <a:ext cx="1296144" cy="38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www.zenevolution.tv/graphics/plaxo%20logo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221088"/>
            <a:ext cx="1211288" cy="384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pic GCN.PNG"/>
          <p:cNvPicPr>
            <a:picLocks noChangeAspect="1"/>
          </p:cNvPicPr>
          <p:nvPr/>
        </p:nvPicPr>
        <p:blipFill>
          <a:blip r:embed="rId6" cstate="print">
            <a:lum contrast="33000"/>
          </a:blip>
          <a:stretch>
            <a:fillRect/>
          </a:stretch>
        </p:blipFill>
        <p:spPr>
          <a:xfrm>
            <a:off x="1691680" y="5229200"/>
            <a:ext cx="2011176" cy="312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636912"/>
            <a:ext cx="972343" cy="59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B1AT4DASIAAhEBAxEB/8QAGwABAAIDAQEAAAAAAAAAAAAAAAUGAQMEAgf/xAA/EAACAQMBBQMJBwMCBwEAAAAAAQIDBBESBSExQVEiYXEGExQVMkJSgZFTYpKhscHRI3LhQ1QkM0RjgqLS8P/EABkBAQADAQEAAAAAAAAAAAAAAAACAwQBBf/EACYRAAICAgIBBAIDAQAAAAAAAAABAgMEERIhMQUTQVEiYTIzQoH/2gAMAwEAAhEDEQA/APuIAAAAAAAAAAAAAAAAAAAAAAAAAAAAAAAAAAAAAAAAAAAAAAAAAAAAAAAAAAAAAYAMZMSljvfQx2n7yXyyAeweMyiviPSaaygDIAAAAAAAAAAAAAAAyeNTlujuXUxiXx5+QBsB4cp8NO/ryMNS+P6IA2A8KTTSl9T2AAYbxvZ47b4tLwAPeTJrWuPPV4npSzwAPQAAAAAAAAAAAAAAAAAAAAAYD4AGtcW/kRlS5lUm3rahyS3EnD2H4v8AVldVRYwX0xT2YsyxwSSJWwuZTqOlNt7sps7U9MpLKxuZC2NeMLlOW6KiyU9Mt+cvrFkbYNS6RLGuTh+TOjUviX1MqSfBp+By+l23VfhZ6p1qNV4hJaui3Mr4v6NCsi/k6QeMS+LCMdtb1LV3PccJmwHlSyua655HnM30ivzANgNeJLhPPijKeV0wAezxU4YXMxqb9l4XXqNLb3yb8cAGi+ruhTWnc3wfQ4Vc1E8xcs97O+9t/P00ovElwI5Wdy540aVzk5F9fDj2YMhW8/xJB3K9E89jjHh3nC7mo3nMk+WGdN7HzGz9C4Rws9SJVXG8lVBNNkMm2UGlv4JyyrefpvXvcXhnRT9kjtjvVSqNvdq/Y74txysN73wKJrUmjbRJyrTZl76nckiOurmfnXGLajF4eHxZIR3uTefmQNxU/wCJqf3MnTHkyjMm4RWjttbqSrRg23GTxv5MkVuqLHNbyCtqmq6pJP3kTkt0otb8ZO3RUWdw5ucXs2g8a/uy+hnKfBlJrPQNepv2U/HkO1zl+QBsBraljdL6oamvaXzQBsBhPKyeXPG7fkA9g19t8WkMS+N/RAGwGvtfHnxRmMsvD4rkAewAADD4GTD4AHiPsS8WVbUWmHsPxf6lPcjVirbZ5nqL0onXTluyuJ787N8JM1bPpek3Cpa3FNN5RK+po/7iX4UXTnCMtMzVU2WR3Ej/ADs/iYjVkqkZxeJJrBIepl/uJfhRtttmU6FRTlJ1GuGcbiuV0NPRdHFu5LfRq2jd1IVvNQeEktWHjOTTZ3dSFeC1aoSai05N4z0yaNrz0X8++MTntauq6orh/Uj+p2NadeyM7pq/W/ks7jqaa4czg2pcypSjRptxbWW106EkiB27PTdwx8H7szUxUp6N+VNxqbQpXlSnUUnKWM9pOTaZNyjqxj5+BVHVy1vLavZRZkRUWtFOFY5p7ZxbTuJUIQjB4lNvf0RHRu6tNqalJ44pyzk3belpdDv1fsRLqvD8CyqtShtmfKulG5pMstxdwt7dVXv1LsrqcXrWaeZRi480uPyNe15Ys7R937IjPOp8GcqqjKO2TyMmcZ6TJ3adRVNm+cg8ptMhoptZTx4kg+15P56f/RFxmsJZJ0rSa/ZTly5SjJ/RI2V07SEo4jPU85bOn1s/sov/AMiH1d6GrvR10xb2yMMqyCUUyetb+FebhJaJclnOSHud91VXNTe89bOjKpe0tGey8yxyRrvHovq6fxka4KM2kTuslZSnL7PdH+nWjU1Rel5JH1pL7OH4v8EPq70NXeicqlJ9ldd8q01EmVtXDWuC09Yyy0d0HTqQVRNOLWc8mVhy3cSWc6lrsqnGWVOaxh8iiylLWjbRkylty8I3V9oYk40cPHvcjm9Lm97nN92cfocmrB0W0KFSOa9dR+6mkT4RivBR7tlkumbPSpr2ZTXjLP6m6jtCSaVZJp+8uXijRWpWkYN0bhZS3Rck8nGp5W44oRkvAdtlUu2WJYl2oPjzRourunaxxxm1uiuZy7LuHonSk86N6fcRda5lcVZVZe8+yui5FcatyaZqtykq04+Wdc72tU3yqOP3YcvmePSKnKrV/Ec9KM61TRSWqXQ6PV12/wDSj85GhqEemYYyun2tmI3lanLVGrKX3ZPJOKanSjVXRMiKWzLicsVVGEOeHlkvpUYxpx4cPkZrnD/JuxFZ25+DajJhGSk2gw+BkMA1R9lr7zKZPMZyi+KbTLpnTPuf6lZ29Zzt7h14xbp1Hy5SNOLJKTTPO9RrcoKS+DXsq4hQvYTqvEcNZ6Fsi04pppp9GULVv/ye416kUlGpNY6SZpux/cfJMxYub7MeLW0XrIyUb0qv9tU/GzpsNpV7atFupOVNvtRlLJRLEklvZsh6lCTSa0dW3sx2g884LBx2tRQuKU5cIzi39SY8o7R1KUbmmsummpf2lc1fVd5op1OvRhy0673L/pfITjKOU011K3t+tGV7iLzpik/HJG0725pQ0U69SMMY0p7jS55bbby97IU4zhLbLMnOjbXxSN6lvRcqVWNSlGcHlNZ3FHy/8m2jeV6EXGjVnCL91PcTvodmtFeJlKhtSXkmPKKrF1KME98U892cEO58fA1SqOUnKTcpPi2+J17LtpXl3CKWacWpTfLHQkoqqGmVzm77tpeSU27mFnaJ8Vuf0RC6ia8qMqlQ/uf7Ff1EcbuvZZndXa/SLRZwdXYLilluEsLvyyuqbxxLPsPfsqj35/Vld2pbytbydPHYb1Q8P/24qokucov7Lsyt+1Ca+jt2L5ircThcwjLMcx1ePD8yc9Asn/01P6FL1d5sVzW+2qfKTJ248pS2mV0ZkK48ZR2XWlRpUVijTjBPoiubdTp7Qm8Y1JSRjYu0a0buFGrNzp1Hjtb2md3lJbSqUYV4Ry6fHHRlNcXVbqT8mu2ccjHbgvBBxklNOXspptdxaKVpY1KcZQo05JrikVDV8880eoVpw9icorpFtGm6lz7TMGNkxq3uOy507O1pyUqdGCkueOBxbdeIUZe7qa3dcFep31zTmpwrTyusm0WKWdq7IUopKo1lf3IyuuVUk5HoRvhkVyhBaZDOo3xPUadWa1Rpzkuqjk5ZNwbU04tcUzqtNpVrVYptSh8MlwNck9fieZFx5as6M+YrfY1PwszGnXT3Uqm77rOie3q7jiNOEX1y2c7vK1R6pVZNvqytOx+Ui6SoX8W2d1rQq07a6rzi4ZpSST48GRSksLuJuhUq1NjVnVbl2JpN81gryluOUtuT2WZKUIw4/ROeTyUlXlhaspZ7sEwnJ5w0knjeiG8mXmlcf3r9Cap8JeL/AFMl/wDYz0sT+mJjTLqvoeoxx/J6BUaQAAAAADzKOpY/Poaq1OnVjKlWSlGSw0+ZvPMo5WMbgca2tFcvPJ6opOVpNSXKE92PmcPqa/8Asf8A2j/Jb9Mlwl8mjK144R+ppjlWIwz9Ppk9rop/qbaH2D/HH+TpsNhXMq0Z3KUKcXlrKbf0LP2+kfxf4Mdp8cIPKsa0cj6dTF77MNx9mT/IhdobAVSTqWk1Bv3Hw+ROKKSwkjGhx9mWO4phZKD2ma7aYWrU0VF7Fv08eZz3qaOq08n605J3U1Th8MXlv9iyLX938xiT4v6IteVY1oyx9Opi9+SFvdgU5rVay83JJLS3lPBF1NiX8ZYVNSXVSX74Ldp3dl4Hb7vqzkMmyP7JWYFM+/BWLXYFzOUXXlGnHnh5f8FgtbajZUvNUIePWT6m/EnubS8DMYpZ6kbLp2eS2nFrp/ijh2tY+sLXRGWmaeYvv7yAhsO9lVUZQjCPOWpMtji8tp4bHbS907XfOEeKI3YldsucjVbUVa29OjDLUFhZ5mu+sqF9S0VVvXBrjE6lHG972ZcU/Hqirk97T7L3XFx4tdFVuPJ+7pyfmnGrHO7fhmj1NtDOPR3+JfyW9KSe5r5odv7v1NCy7EYn6dS31sgdj7GrUblV7padHsxTzvJ2Ti+zPenu7vA9JSfHHyMqKSxjcUzslN7ZqpohTHjEgL/YGubqWc9P/blw/wAEbLYt/F/8nPhNfu0W9R0+zL67zPb+6/ngtjk2R6M9np9M3vWioUtiX05qMqagn70pJ4+jLRa0YWltToptqMccN77zc9b+FfMyo4eefeRsulZ5LaMWFG3H5I/aGzKV7/Upy83V+JLj4kPV2NfQb0wjUX3ZL98FocFnK3Mxma5p/kK75wWkctxKrHt9FVjsi/f+gl4zX8nfabCkmndVU0n7MP5JvM+kQot+08+CwSlk2SWiEMCmD35PEqVOVGVFLsuOnEeSK1V2Ne06rhThGpDhGerG7vLS4LdjdjhgxiefdaK67ZV+C27Ghdrl8HFsiy9AtnGclKpJ6pY4Z6I76ccR38W2zCi85byeyEpOT2y6EFCKigADhI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304800"/>
            <a:ext cx="1724025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2132856"/>
            <a:ext cx="1296144" cy="47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0" name="Picture 16" descr="http://t2.gstatic.com/images?q=tbn:ANd9GcR7GqdY2vxmVBL59OAu2tJWvO8isd55TClXXgPqygrH3DbSI3c&amp;t=1&amp;usg=__CUr-FKESm5xm8g7ziY4xBnSKcKE=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4941168"/>
            <a:ext cx="630957" cy="630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42" name="AutoShape 18" descr="data:image/jpg;base64,/9j/4AAQSkZJRgABAQAAAQABAAD/2wCEAAkGBhMQDxQQExIVFRUWFx8VFRUXFBYVHBcVExUaHxwZGRgYHSYeGRkjGh0VHy8gJCcpLCw4GB4xNzAqNTIrLCkBCQoKDgwOGg8PGi8kHyE1MS0vMiw1NSw1LTEpLjAvLS81Lyw1KSwpKSkpMDYvKSktLC42LyksNCwqLCwsLCksLP/AABEIAJAAkAMBIgACEQEDEQH/xAAcAAEAAwEAAwEAAAAAAAAAAAAABQYHBAEDCAL/xAA/EAABAwIEAwUDCAgHAAAAAAABAAIDBBEFBhIhBxMxFCJBUXEyYYEVIzVCUnORsRclM1RicpKyNoKUocHS4//EABoBAQACAwEAAAAAAAAAAAAAAAADBAECBQb/xAAuEQACAgEDAgUCBQUAAAAAAAAAAQIDEQQhMRJRExRBYXEiMgWBobHRM5HB4fD/2gAMAwEAAhEDEQA/AM4REXtTghERAEREAREQBERAEREAREQBERAEREAREQBERAEREARSGAYO6sqoqZpDTI7TqO9hYkn32AOyved+ErKKjNTDM95ZbmNkDdw4gXaWgWsSNjdQT1Fdc1CT3ZJGqUk5L0M0RfQuA8LqKngaySBk0hHzkjxqJdbfT9kX6WVXbwygjx2OMC9OYnVHLcb7xuDdBv1bqLTv6KrH8Rqk2t9t/nBM9LJYM3osq1kzOZFSzPYejgw2PofH4XUbNC5jixzS1w2LXAtIPvB3C+s2NAFh08Fm/GnL0b6PtgaBLE5rS4Dd0bzax87Egj4qGj8SdlijJYTJLNKoxymYiiIuuUQiIgCIiAIiIAiIgCIiAlcr0VTNWRNpP2wdrYbgBuncuJO2keP4LROI9PjDqH58wGBtjL2fUDsdi/V9UHfuqH4ID9ZP+4d/exblUUzZGOje0Oa4Wc07gg9QR5Li63U+Hetk8F+ivqre/JnGVOJdQ+lbzaCqmc1tubDHqbJYde9ax87XCp54nS/LDa2SMtYxphMI9psRO43td+rveHSy3prABYCwHQBUPM3C+OuxJtQ46IjH86G7Okka7bfwu3qf4R6irTdR1y6oYTTJpwswsMs2H5to54xIypiLT5yNaR6tcQQfVZjxZz/DURiipnh7dQdLIPZOnoxp8d7EkeVlf4uGuGtbp7HGfe7U4/iTdUPiVwvhp6d1ZSAsDLcyK5cNJNtTSdxYkXHSyzpfLq5c+2Rd4nR6GVIiL0ZygiIgCIiAIiIAiIgCIiAnsmZsdhtQahsYkJYWaS4t6lpvcA+Sv+F8bpZqiKE0jAJJGR35rjbW8C/s79VkS6cNrOTPFNbVy5GyWva+hwNr+F7Krdpa7Myktyau6Udk9j6vXiyyL9PZ/ch/qP8AzVwyBns4qJiYeVyi0ftNd9Yd/C23Rees0l1ceqS2/I6cboSeEy3KAz6P1XV/cu/JT6gc+fRdX9w/+1Q1f1I/KN5/az5lREXsThhERAEREARbHw/ypR1GCF88TbvMhfLYa2hjju11rtsB4LxkrFsLrpnUTMNjY3QXMe9rHueG29o21A2N+pVCWtx1Yi308llafjfkx1FrONy4VglRyexGpe75xxkLXCJjjs1usEHa+1r+ZUlnXK9BB2XEBAxsYmYJmNFmPilvYlg2u0kO94uE86sr6XiXHuPL878GKItH4yZWjp5YqqGNrI5QWPDAGtEjdwbDbvNv0+yV2ZUy/T02BT19VCyR0jXFmtoNm+zGGk7tLnb3G+4W/m4+FGxLnbHua+A+px7GWIttq8uQ4VQxvp8ObXyG3Mkc3mdW312s46SegaNrquYnieE1tDK6SBtFVsBLWNaWlzgNrANAc1x2IIBC1jrOreMW1nH/AC5NnRjl7marSuEGaaWibUiombHrcwtuHG+kPv0B8wpzK+VKGbAGS1EbW910skwA5gEchJs61/ZFre9RuA5vwmaZlGcMjjje4RskcGPN3bN17am32F9RtdRXXq6E4dL25xj0N663W1LK3L3+k7DP3xn9L/8AqojNvELD5qCphjqmOe+JzWts/ckbDdqqGZuHtNSYpTsfJyqOe5Jc62gxi5j1noDdtnHpc+q68QzlhtLMaajw2GpDdjJ3Xaj46SWPc7+ZU46erMZVqT9fRE7slupYRlaLX88ZUpZsJ+UYqbssrWtkLA3QbFwDmubsLjqDYdEoMqUOEYc2trYhPM4N7jgHAPeLiNrT3bgdXHyK6K10HHOHnOMe5V8u84z7mQItcwbHcJxZxppqKOmeR824aG3t4CRobZ3jYixUfkrhpDUVlSZJObTU8nLaWnaV1r7keDQRe3UlZ84op+ImmjHgN46XnJmaLT38QcLbMYBhcJpw7TzdMerSDbWG6L28fav+S4eKeRYqIR1VNtDKdJZe4a8jUC0nfSQHbeFvw2jqfrUZxazwYdOzcXnBbsif4Zk+7qPyeqRwZ+lm/dP/ACCrtFmuqhpn0kcxbC++plh9b2gDa4B8bLkwnF5aWZs8LyyRvRwsdj1BB2IIUa00krVn7uDZ2rMPYtPGP6Wl+7Z/Yr7xR+gY/WH8gsYxTFZaqZ08zy+R3tONvAWAsNgAPBTlFiNdivJw3n6mj9m15a0dxptqcBd1hsBuViWnajW2/s5MxtTckvU0HL7PlzAeyucBNCWx6j4GMgsd8Y7j4FRnGPFmxR0+FxEBjGh7x5NaNMbT8LuP+UqdyHlR2CxVNTWSsaHACzXEtDWXNzcC7yTYAf8AKx/MWMurKuWpd1kcSB9lvRrfg0AKvp61Ze3F5hHdfLJLZONazyzS6mmxXBoYjTTdspyN28ovDPLSAS7lkdCD8ArFhcgxfD5H4jRiHTcanAt7obcyMLxrZbf3beKyDBc+V1GwRw1DgwdGOAe0egcDYe4LxjWeq6sYY5qhxYerGgMafUNAv6Fby0dku2c/ctn/AGW2TCviu/wa3lTDe05aZThwBkiexpOw1Okdpv6myznL3DaudWxskgfGxkjXSSOtpDWuBOk37xNtreauFPUAZRvqsQwgEHo7tHT1VEZxNxIR8vtbrdLlrC7+otv8VrRG5uzw8bt8/uZscPp6uxrGZqemrsVpaKWzuTHJO6O/tOOgMYbe4PcR5AKCzZj+IUdUaSgoWxx2Gh8dMXa7jqCBoFjtY9LLJI8SlbNzxI8S6tXM1HVq89XUqzN4k4rMBCyd7nHYCOJus/0tv+C2WilDGMNJcP8Acx46ln0fsanmKmqDl6Vs511HI1SdPaDg4jbbYbbeS4s90LsYwiGak+cIc2YMB3Pcc1zR/E0k7e5ZlLieKUdNJC/tEcU19fMY7cv9qz3i4LvHfdcmV8ar4HFtE6a53McbDID7yyxA9VpDRyiuuMllPK7b8/Bl3J7NPdYJnKHC+oq57VEUkELd3uc3S53k1gcNz77WC0DhlJBTy1uGxS6zHMXscbXcwsaD02cWuBBt7lnGP54xUgxVEssWobt5fIJHjvpBI9CoGkoqqKWJ0cczJHDXCWseHOH2mWFyPTZTWU2XRfiSSzxjjb1NIzjBrpRolbmTHYqg0/Zw52qzXNpbtcL7OD/ZsRvuRbxsuHieyvbTU3baiIl7i7s8bNOhwb7RP17A6b9ATtdcBz/jMbhTOfKJD0a6nHMPoCy59bKs4+6qdNqqxNzSOswcCQPIOA29NlmqlqcW1FY7cv8AgTs+l8/mRyIi6JUCA23CIgPZLUvfbU9zrdNTnOt6XK9aIiWAEREB+uYbabm172ubX87dLr8oiA8LV8j2osBqcRiaDUEuaHEX0hrg0D0Fy63iqNk/H4aKd0k1K2oaWFoa7T3SSNxqBG4uOniu/KvEB1FzojAyWmmcXOgJsG6vBpIO2mwsQb2HRU9TGdi6UuMP57onqcYvLf8AokctcRa2Qy08sTsQZIx14iNxYbnut9nzFvTdT+MVz8IwKk7HZj59JklDQTd8Zedz4/VF+gaoJnEmnpWSDD8PbTySCxlc/WR6Dxt1Avb3FceB8Qwyk7DWUzaqAG7bu0vbvfrbexvboRfqq0qZSfUoYWVt3/Lj+SZWJLDlv37Foy9ib8XwatjrLSGAF0cpaAQ4ROcDsLXaR1HUOsu/iNmaeioaI07hG+Rti/S0uDWxsOkXGwJLb/yqlYzxEaaN1DRUraWF99fe1ucHdRe21/E3JXJnLPHyhBSxcrl8htnHVq1OLWjYW2Hd/wB1rHSydik44jlvHbb/ACzLtSi0nvg0POeap4cHpKyMtbUShjTLoaS0SR6n6bja5aFHZ3q3VWW6Wpls6UuYddgN3amk7dLjqqdmDPPa8OpaHlaTBbU/VcO0MLRYW2uDcpiOeedhEOG8qxjcCZNWxDCSLNtsd99/BZhpZR6Wo7qX6GJXJ539P1KoiIusUg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155575" y="-655638"/>
            <a:ext cx="13716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://www.billythompson.co.uk/images/myspace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36096" y="3789040"/>
            <a:ext cx="634380" cy="63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67544" y="960983"/>
            <a:ext cx="8229600" cy="604664"/>
          </a:xfrm>
        </p:spPr>
        <p:txBody>
          <a:bodyPr>
            <a:normAutofit/>
          </a:bodyPr>
          <a:lstStyle/>
          <a:p>
            <a:pPr marL="88900" lvl="1" indent="-22225" algn="r">
              <a:buNone/>
            </a:pPr>
            <a:r>
              <a:rPr lang="en-US" sz="2000" b="1" i="1" dirty="0" smtClean="0">
                <a:solidFill>
                  <a:srgbClr val="000099"/>
                </a:solidFill>
              </a:rPr>
              <a:t>Social &amp; professional </a:t>
            </a:r>
            <a:r>
              <a:rPr lang="en-US" sz="2000" b="1" i="1" dirty="0" smtClean="0">
                <a:solidFill>
                  <a:srgbClr val="C00000"/>
                </a:solidFill>
              </a:rPr>
              <a:t>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12"/>
          </a:xfrm>
        </p:spPr>
        <p:txBody>
          <a:bodyPr>
            <a:normAutofit/>
          </a:bodyPr>
          <a:lstStyle/>
          <a:p>
            <a:pPr marL="0" lvl="0" indent="11113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MASSIVE</a:t>
            </a:r>
            <a:r>
              <a:rPr lang="en-US" sz="3600" b="1" dirty="0" smtClean="0"/>
              <a:t> IMPACT!</a:t>
            </a:r>
          </a:p>
          <a:p>
            <a:pPr marL="0" indent="14288" algn="just">
              <a:buNone/>
            </a:pPr>
            <a:endParaRPr lang="en-US" sz="2000" dirty="0" smtClean="0"/>
          </a:p>
          <a:p>
            <a:pPr marL="0" indent="14288" algn="just">
              <a:buNone/>
            </a:pPr>
            <a:r>
              <a:rPr lang="en-US" sz="2000" dirty="0" smtClean="0"/>
              <a:t>Social &amp; professional networks can help us to make the difference in our sourcing activities:</a:t>
            </a:r>
          </a:p>
          <a:p>
            <a:pPr marL="0" indent="14288" algn="just">
              <a:buNone/>
            </a:pPr>
            <a:endParaRPr lang="en-US" sz="2000" dirty="0" smtClean="0"/>
          </a:p>
          <a:p>
            <a:pPr marL="0" indent="14288" algn="just">
              <a:buNone/>
            </a:pPr>
            <a:endParaRPr lang="en-US" sz="1000" dirty="0" smtClean="0"/>
          </a:p>
          <a:p>
            <a:pPr marL="628650" indent="-274638" algn="just"/>
            <a:r>
              <a:rPr lang="en-US" sz="2000" dirty="0" smtClean="0">
                <a:solidFill>
                  <a:srgbClr val="C00000"/>
                </a:solidFill>
              </a:rPr>
              <a:t>   Become more </a:t>
            </a:r>
            <a:r>
              <a:rPr lang="en-US" sz="2000" b="1" dirty="0" smtClean="0">
                <a:solidFill>
                  <a:srgbClr val="C00000"/>
                </a:solidFill>
              </a:rPr>
              <a:t>Visible</a:t>
            </a:r>
            <a:r>
              <a:rPr lang="en-US" sz="2000" b="1" dirty="0" smtClean="0"/>
              <a:t> </a:t>
            </a:r>
            <a:r>
              <a:rPr lang="en-US" sz="2000" dirty="0" smtClean="0"/>
              <a:t>for our audience </a:t>
            </a:r>
          </a:p>
          <a:p>
            <a:pPr marL="806450" indent="-452438" algn="just"/>
            <a:r>
              <a:rPr lang="en-US" sz="2000" b="1" dirty="0" smtClean="0">
                <a:solidFill>
                  <a:srgbClr val="C00000"/>
                </a:solidFill>
              </a:rPr>
              <a:t>Attract </a:t>
            </a:r>
            <a:r>
              <a:rPr lang="en-US" sz="2000" dirty="0" smtClean="0"/>
              <a:t>the talent for tomorrow</a:t>
            </a:r>
          </a:p>
          <a:p>
            <a:pPr marL="806450" indent="-452438" algn="just"/>
            <a:r>
              <a:rPr lang="en-US" sz="2000" b="1" dirty="0" smtClean="0">
                <a:solidFill>
                  <a:srgbClr val="C00000"/>
                </a:solidFill>
              </a:rPr>
              <a:t>Promote</a:t>
            </a:r>
            <a:r>
              <a:rPr lang="en-US" sz="2000" b="1" dirty="0" smtClean="0"/>
              <a:t> </a:t>
            </a:r>
            <a:r>
              <a:rPr lang="en-US" sz="2000" dirty="0" smtClean="0"/>
              <a:t>JOBS &amp; CERN’s image </a:t>
            </a:r>
          </a:p>
          <a:p>
            <a:pPr marL="806450" indent="-452438" algn="just">
              <a:buNone/>
            </a:pPr>
            <a:r>
              <a:rPr lang="en-US" sz="20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(HR marketing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: branding/EVP, values, benefits, success stories, life at CERN, etc.)</a:t>
            </a:r>
          </a:p>
          <a:p>
            <a:pPr marL="628650" indent="-274638" algn="just">
              <a:buNone/>
            </a:pPr>
            <a:r>
              <a:rPr lang="en-US" sz="2000" dirty="0" smtClean="0"/>
              <a:t>   </a:t>
            </a:r>
          </a:p>
          <a:p>
            <a:pPr marL="0" indent="14288"/>
            <a:endParaRPr lang="en-US" sz="2000" dirty="0" smtClean="0"/>
          </a:p>
          <a:p>
            <a:pPr marL="0" lvl="0" indent="11113">
              <a:buNone/>
            </a:pPr>
            <a:endParaRPr lang="en-US" sz="8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11113"/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7544" y="960983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1" indent="-22225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&amp; professional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2915816" y="5157192"/>
            <a:ext cx="28803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ounded Rectangle 25"/>
          <p:cNvSpPr/>
          <p:nvPr/>
        </p:nvSpPr>
        <p:spPr>
          <a:xfrm>
            <a:off x="2915816" y="5733256"/>
            <a:ext cx="2880320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683568" y="2132856"/>
            <a:ext cx="7344816" cy="2952328"/>
          </a:xfrm>
          <a:prstGeom prst="upArrow">
            <a:avLst>
              <a:gd name="adj1" fmla="val 38755"/>
              <a:gd name="adj2" fmla="val 7070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65113" indent="-176213"/>
            <a:endParaRPr lang="en-US" dirty="0" smtClean="0"/>
          </a:p>
          <a:p>
            <a:pPr marL="265113" indent="-176213">
              <a:buFont typeface="Arial" pitchFamily="34" charset="0"/>
              <a:buChar char="•"/>
            </a:pPr>
            <a:endParaRPr lang="en-US" b="1" dirty="0" smtClean="0">
              <a:solidFill>
                <a:srgbClr val="C00000"/>
              </a:solidFill>
            </a:endParaRPr>
          </a:p>
          <a:p>
            <a:pPr marL="265113" indent="-176213">
              <a:buFont typeface="Arial" pitchFamily="34" charset="0"/>
              <a:buChar char="•"/>
            </a:pPr>
            <a:endParaRPr lang="en-US" b="1" dirty="0" smtClean="0">
              <a:solidFill>
                <a:srgbClr val="C00000"/>
              </a:solidFill>
            </a:endParaRPr>
          </a:p>
          <a:p>
            <a:pPr marL="265113" indent="-176213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Promote </a:t>
            </a:r>
            <a:r>
              <a:rPr lang="en-US" b="1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JOBS/CERN </a:t>
            </a:r>
          </a:p>
          <a:p>
            <a:pPr marL="265113" indent="-176213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Get </a:t>
            </a:r>
            <a:r>
              <a:rPr lang="en-US" b="1" dirty="0" smtClean="0">
                <a:solidFill>
                  <a:srgbClr val="C00000"/>
                </a:solidFill>
              </a:rPr>
              <a:t>Visible</a:t>
            </a:r>
            <a:endParaRPr lang="en-US" dirty="0" smtClean="0">
              <a:solidFill>
                <a:schemeClr val="tx1"/>
              </a:solidFill>
            </a:endParaRPr>
          </a:p>
          <a:p>
            <a:pPr marL="265113" indent="-176213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Attract </a:t>
            </a:r>
            <a:r>
              <a:rPr lang="en-US" dirty="0" smtClean="0">
                <a:solidFill>
                  <a:schemeClr val="tx1"/>
                </a:solidFill>
              </a:rPr>
              <a:t>the talent for tomorrow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499992" y="1268760"/>
            <a:ext cx="410445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0" i="1" dirty="0" smtClean="0">
                <a:solidFill>
                  <a:schemeClr val="bg1">
                    <a:lumMod val="50000"/>
                  </a:schemeClr>
                </a:solidFill>
              </a:rPr>
              <a:t>Soc</a:t>
            </a:r>
            <a:endParaRPr lang="en-US" sz="1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23528" y="1268760"/>
            <a:ext cx="3960440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0" i="1" dirty="0" smtClean="0">
                <a:solidFill>
                  <a:schemeClr val="bg1">
                    <a:lumMod val="50000"/>
                  </a:schemeClr>
                </a:solidFill>
              </a:rPr>
              <a:t>Pro</a:t>
            </a:r>
            <a:endParaRPr lang="en-US" sz="1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134183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boris.pascault.com/uploadimage/Viadeo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56992"/>
            <a:ext cx="1343100" cy="38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4" cstate="print">
            <a:lum contrast="100000"/>
          </a:blip>
          <a:srcRect/>
          <a:stretch>
            <a:fillRect/>
          </a:stretch>
        </p:blipFill>
        <p:spPr bwMode="auto">
          <a:xfrm>
            <a:off x="611560" y="2204864"/>
            <a:ext cx="1296144" cy="38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www.zenevolution.tv/graphics/plaxo%20logo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52528"/>
            <a:ext cx="1211288" cy="384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pic GC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049672"/>
            <a:ext cx="1512168" cy="23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2636912"/>
            <a:ext cx="972343" cy="59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B1AT4DASIAAhEBAxEB/8QAGwABAAIDAQEAAAAAAAAAAAAAAAUGAQMEAgf/xAA/EAACAQMBBQMJBwMCBwEAAAAAAQIDBBESBSExQVEiYXEGExQVMkJSgZFTYpKhscHRI3LhQ1QkM0RjgqLS8P/EABkBAQADAQEAAAAAAAAAAAAAAAACAwQBBf/EACYRAAICAgIBBAIDAQAAAAAAAAABAgMEERIhMQUTQVEiYTIzQoH/2gAMAwEAAhEDEQA/APuIAAAAAAAAAAAAAAAAAAAAAAAAAAAAAAAAAAAAAAAAAAAAAAAAAAAAAAAAAAAAAYAMZMSljvfQx2n7yXyyAeweMyiviPSaaygDIAAAAAAAAAAAAAAAyeNTlujuXUxiXx5+QBsB4cp8NO/ryMNS+P6IA2A8KTTSl9T2AAYbxvZ47b4tLwAPeTJrWuPPV4npSzwAPQAAAAAAAAAAAAAAAAAAAAAYD4AGtcW/kRlS5lUm3rahyS3EnD2H4v8AVldVRYwX0xT2YsyxwSSJWwuZTqOlNt7sps7U9MpLKxuZC2NeMLlOW6KiyU9Mt+cvrFkbYNS6RLGuTh+TOjUviX1MqSfBp+By+l23VfhZ6p1qNV4hJaui3Mr4v6NCsi/k6QeMS+LCMdtb1LV3PccJmwHlSyua655HnM30ivzANgNeJLhPPijKeV0wAezxU4YXMxqb9l4XXqNLb3yb8cAGi+ruhTWnc3wfQ4Vc1E8xcs97O+9t/P00ovElwI5Wdy540aVzk5F9fDj2YMhW8/xJB3K9E89jjHh3nC7mo3nMk+WGdN7HzGz9C4Rws9SJVXG8lVBNNkMm2UGlv4JyyrefpvXvcXhnRT9kjtjvVSqNvdq/Y74txysN73wKJrUmjbRJyrTZl76nckiOurmfnXGLajF4eHxZIR3uTefmQNxU/wCJqf3MnTHkyjMm4RWjttbqSrRg23GTxv5MkVuqLHNbyCtqmq6pJP3kTkt0otb8ZO3RUWdw5ucXs2g8a/uy+hnKfBlJrPQNepv2U/HkO1zl+QBsBraljdL6oamvaXzQBsBhPKyeXPG7fkA9g19t8WkMS+N/RAGwGvtfHnxRmMsvD4rkAewAADD4GTD4AHiPsS8WVbUWmHsPxf6lPcjVirbZ5nqL0onXTluyuJ787N8JM1bPpek3Cpa3FNN5RK+po/7iX4UXTnCMtMzVU2WR3Ej/ADs/iYjVkqkZxeJJrBIepl/uJfhRtttmU6FRTlJ1GuGcbiuV0NPRdHFu5LfRq2jd1IVvNQeEktWHjOTTZ3dSFeC1aoSai05N4z0yaNrz0X8++MTntauq6orh/Uj+p2NadeyM7pq/W/ks7jqaa4czg2pcypSjRptxbWW106EkiB27PTdwx8H7szUxUp6N+VNxqbQpXlSnUUnKWM9pOTaZNyjqxj5+BVHVy1vLavZRZkRUWtFOFY5p7ZxbTuJUIQjB4lNvf0RHRu6tNqalJ44pyzk3belpdDv1fsRLqvD8CyqtShtmfKulG5pMstxdwt7dVXv1LsrqcXrWaeZRi480uPyNe15Ys7R937IjPOp8GcqqjKO2TyMmcZ6TJ3adRVNm+cg8ptMhoptZTx4kg+15P56f/RFxmsJZJ0rSa/ZTly5SjJ/RI2V07SEo4jPU85bOn1s/sov/AMiH1d6GrvR10xb2yMMqyCUUyetb+FebhJaJclnOSHud91VXNTe89bOjKpe0tGey8yxyRrvHovq6fxka4KM2kTuslZSnL7PdH+nWjU1Rel5JH1pL7OH4v8EPq70NXeicqlJ9ldd8q01EmVtXDWuC09Yyy0d0HTqQVRNOLWc8mVhy3cSWc6lrsqnGWVOaxh8iiylLWjbRkylty8I3V9oYk40cPHvcjm9Lm97nN92cfocmrB0W0KFSOa9dR+6mkT4RivBR7tlkumbPSpr2ZTXjLP6m6jtCSaVZJp+8uXijRWpWkYN0bhZS3Rck8nGp5W44oRkvAdtlUu2WJYl2oPjzRourunaxxxm1uiuZy7LuHonSk86N6fcRda5lcVZVZe8+yui5FcatyaZqtykq04+Wdc72tU3yqOP3YcvmePSKnKrV/Ec9KM61TRSWqXQ6PV12/wDSj85GhqEemYYyun2tmI3lanLVGrKX3ZPJOKanSjVXRMiKWzLicsVVGEOeHlkvpUYxpx4cPkZrnD/JuxFZ25+DajJhGSk2gw+BkMA1R9lr7zKZPMZyi+KbTLpnTPuf6lZ29Zzt7h14xbp1Hy5SNOLJKTTPO9RrcoKS+DXsq4hQvYTqvEcNZ6Fsi04pppp9GULVv/ye416kUlGpNY6SZpux/cfJMxYub7MeLW0XrIyUb0qv9tU/GzpsNpV7atFupOVNvtRlLJRLEklvZsh6lCTSa0dW3sx2g884LBx2tRQuKU5cIzi39SY8o7R1KUbmmsummpf2lc1fVd5op1OvRhy0673L/pfITjKOU011K3t+tGV7iLzpik/HJG0725pQ0U69SMMY0p7jS55bbby97IU4zhLbLMnOjbXxSN6lvRcqVWNSlGcHlNZ3FHy/8m2jeV6EXGjVnCL91PcTvodmtFeJlKhtSXkmPKKrF1KME98U892cEO58fA1SqOUnKTcpPi2+J17LtpXl3CKWacWpTfLHQkoqqGmVzm77tpeSU27mFnaJ8Vuf0RC6ia8qMqlQ/uf7Ff1EcbuvZZndXa/SLRZwdXYLilluEsLvyyuqbxxLPsPfsqj35/Vld2pbytbydPHYb1Q8P/24qokucov7Lsyt+1Ca+jt2L5ircThcwjLMcx1ePD8yc9Asn/01P6FL1d5sVzW+2qfKTJ248pS2mV0ZkK48ZR2XWlRpUVijTjBPoiubdTp7Qm8Y1JSRjYu0a0buFGrNzp1Hjtb2md3lJbSqUYV4Ry6fHHRlNcXVbqT8mu2ccjHbgvBBxklNOXspptdxaKVpY1KcZQo05JrikVDV8880eoVpw9icorpFtGm6lz7TMGNkxq3uOy507O1pyUqdGCkueOBxbdeIUZe7qa3dcFep31zTmpwrTyusm0WKWdq7IUopKo1lf3IyuuVUk5HoRvhkVyhBaZDOo3xPUadWa1Rpzkuqjk5ZNwbU04tcUzqtNpVrVYptSh8MlwNck9fieZFx5as6M+YrfY1PwszGnXT3Uqm77rOie3q7jiNOEX1y2c7vK1R6pVZNvqytOx+Ui6SoX8W2d1rQq07a6rzi4ZpSST48GRSksLuJuhUq1NjVnVbl2JpN81gryluOUtuT2WZKUIw4/ROeTyUlXlhaspZ7sEwnJ5w0knjeiG8mXmlcf3r9Cap8JeL/AFMl/wDYz0sT+mJjTLqvoeoxx/J6BUaQAAAAADzKOpY/Poaq1OnVjKlWSlGSw0+ZvPMo5WMbgca2tFcvPJ6opOVpNSXKE92PmcPqa/8Asf8A2j/Jb9Mlwl8mjK144R+ppjlWIwz9Ppk9rop/qbaH2D/HH+TpsNhXMq0Z3KUKcXlrKbf0LP2+kfxf4Mdp8cIPKsa0cj6dTF77MNx9mT/IhdobAVSTqWk1Bv3Hw+ROKKSwkjGhx9mWO4phZKD2ma7aYWrU0VF7Fv08eZz3qaOq08n605J3U1Th8MXlv9iyLX938xiT4v6IteVY1oyx9Opi9+SFvdgU5rVay83JJLS3lPBF1NiX8ZYVNSXVSX74Ldp3dl4Hb7vqzkMmyP7JWYFM+/BWLXYFzOUXXlGnHnh5f8FgtbajZUvNUIePWT6m/EnubS8DMYpZ6kbLp2eS2nFrp/ijh2tY+sLXRGWmaeYvv7yAhsO9lVUZQjCPOWpMtji8tp4bHbS907XfOEeKI3YldsucjVbUVa29OjDLUFhZ5mu+sqF9S0VVvXBrjE6lHG972ZcU/Hqirk97T7L3XFx4tdFVuPJ+7pyfmnGrHO7fhmj1NtDOPR3+JfyW9KSe5r5odv7v1NCy7EYn6dS31sgdj7GrUblV7padHsxTzvJ2Ti+zPenu7vA9JSfHHyMqKSxjcUzslN7ZqpohTHjEgL/YGubqWc9P/blw/wAEbLYt/F/8nPhNfu0W9R0+zL67zPb+6/ngtjk2R6M9np9M3vWioUtiX05qMqagn70pJ4+jLRa0YWltToptqMccN77zc9b+FfMyo4eefeRsulZ5LaMWFG3H5I/aGzKV7/Upy83V+JLj4kPV2NfQb0wjUX3ZL98FocFnK3Mxma5p/kK75wWkctxKrHt9FVjsi/f+gl4zX8nfabCkmndVU0n7MP5JvM+kQot+08+CwSlk2SWiEMCmD35PEqVOVGVFLsuOnEeSK1V2Ne06rhThGpDhGerG7vLS4LdjdjhgxiefdaK67ZV+C27Ghdrl8HFsiy9AtnGclKpJ6pY4Z6I76ccR38W2zCi85byeyEpOT2y6EFCKigADhI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664840"/>
            <a:ext cx="1724025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2348880"/>
            <a:ext cx="1296144" cy="47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0" name="Picture 16" descr="http://t2.gstatic.com/images?q=tbn:ANd9GcR7GqdY2vxmVBL59OAu2tJWvO8isd55TClXXgPqygrH3DbSI3c&amp;t=1&amp;usg=__CUr-FKESm5xm8g7ziY4xBnSKcKE=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3356992"/>
            <a:ext cx="630957" cy="630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42" name="AutoShape 18" descr="data:image/jpg;base64,/9j/4AAQSkZJRgABAQAAAQABAAD/2wCEAAkGBhMQDxQQExIVFRUWFx8VFRUXFBYVHBcVExUaHxwZGRgYHSYeGRkjGh0VHy8gJCcpLCw4GB4xNzAqNTIrLCkBCQoKDgwOGg8PGi8kHyE1MS0vMiw1NSw1LTEpLjAvLS81Lyw1KSwpKSkpMDYvKSktLC42LyksNCwqLCwsLCksLP/AABEIAJAAkAMBIgACEQEDEQH/xAAcAAEAAwEAAwEAAAAAAAAAAAAABQYHBAEDCAL/xAA/EAABAwIEAwUDCAgHAAAAAAABAAIDBBEFBhIhBxMxFCJBUXEyYYEVIzVCUnORsRclM1RicpKyNoKUocHS4//EABoBAQACAwEAAAAAAAAAAAAAAAADBAECBQb/xAAuEQACAgEDAgUCBQUAAAAAAAAAAQIDEQQhMRJRExRBYXEiMgWBobHRM5HB4fD/2gAMAwEAAhEDEQA/AM4REXtTghERAEREAREQBERAEREAREQBERAEREAREQBERAEREARSGAYO6sqoqZpDTI7TqO9hYkn32AOyved+ErKKjNTDM95ZbmNkDdw4gXaWgWsSNjdQT1Fdc1CT3ZJGqUk5L0M0RfQuA8LqKngaySBk0hHzkjxqJdbfT9kX6WVXbwygjx2OMC9OYnVHLcb7xuDdBv1bqLTv6KrH8Rqk2t9t/nBM9LJYM3osq1kzOZFSzPYejgw2PofH4XUbNC5jixzS1w2LXAtIPvB3C+s2NAFh08Fm/GnL0b6PtgaBLE5rS4Dd0bzax87Egj4qGj8SdlijJYTJLNKoxymYiiIuuUQiIgCIiAIiIAiIgCIiAlcr0VTNWRNpP2wdrYbgBuncuJO2keP4LROI9PjDqH58wGBtjL2fUDsdi/V9UHfuqH4ID9ZP+4d/exblUUzZGOje0Oa4Wc07gg9QR5Li63U+Hetk8F+ivqre/JnGVOJdQ+lbzaCqmc1tubDHqbJYde9ax87XCp54nS/LDa2SMtYxphMI9psRO43td+rveHSy3prABYCwHQBUPM3C+OuxJtQ46IjH86G7Okka7bfwu3qf4R6irTdR1y6oYTTJpwswsMs2H5to54xIypiLT5yNaR6tcQQfVZjxZz/DURiipnh7dQdLIPZOnoxp8d7EkeVlf4uGuGtbp7HGfe7U4/iTdUPiVwvhp6d1ZSAsDLcyK5cNJNtTSdxYkXHSyzpfLq5c+2Rd4nR6GVIiL0ZygiIgCIiAIiIAiIgCIiAnsmZsdhtQahsYkJYWaS4t6lpvcA+Sv+F8bpZqiKE0jAJJGR35rjbW8C/s79VkS6cNrOTPFNbVy5GyWva+hwNr+F7Krdpa7Myktyau6Udk9j6vXiyyL9PZ/ch/qP8AzVwyBns4qJiYeVyi0ftNd9Yd/C23Rees0l1ceqS2/I6cboSeEy3KAz6P1XV/cu/JT6gc+fRdX9w/+1Q1f1I/KN5/az5lREXsThhERAEREARbHw/ypR1GCF88TbvMhfLYa2hjju11rtsB4LxkrFsLrpnUTMNjY3QXMe9rHueG29o21A2N+pVCWtx1Yi308llafjfkx1FrONy4VglRyexGpe75xxkLXCJjjs1usEHa+1r+ZUlnXK9BB2XEBAxsYmYJmNFmPilvYlg2u0kO94uE86sr6XiXHuPL878GKItH4yZWjp5YqqGNrI5QWPDAGtEjdwbDbvNv0+yV2ZUy/T02BT19VCyR0jXFmtoNm+zGGk7tLnb3G+4W/m4+FGxLnbHua+A+px7GWIttq8uQ4VQxvp8ObXyG3Mkc3mdW312s46SegaNrquYnieE1tDK6SBtFVsBLWNaWlzgNrANAc1x2IIBC1jrOreMW1nH/AC5NnRjl7marSuEGaaWibUiombHrcwtuHG+kPv0B8wpzK+VKGbAGS1EbW910skwA5gEchJs61/ZFre9RuA5vwmaZlGcMjjje4RskcGPN3bN17am32F9RtdRXXq6E4dL25xj0N663W1LK3L3+k7DP3xn9L/8AqojNvELD5qCphjqmOe+JzWts/ckbDdqqGZuHtNSYpTsfJyqOe5Jc62gxi5j1noDdtnHpc+q68QzlhtLMaajw2GpDdjJ3Xaj46SWPc7+ZU46erMZVqT9fRE7slupYRlaLX88ZUpZsJ+UYqbssrWtkLA3QbFwDmubsLjqDYdEoMqUOEYc2trYhPM4N7jgHAPeLiNrT3bgdXHyK6K10HHOHnOMe5V8u84z7mQItcwbHcJxZxppqKOmeR824aG3t4CRobZ3jYixUfkrhpDUVlSZJObTU8nLaWnaV1r7keDQRe3UlZ84op+ImmjHgN46XnJmaLT38QcLbMYBhcJpw7TzdMerSDbWG6L28fav+S4eKeRYqIR1VNtDKdJZe4a8jUC0nfSQHbeFvw2jqfrUZxazwYdOzcXnBbsif4Zk+7qPyeqRwZ+lm/dP/ACCrtFmuqhpn0kcxbC++plh9b2gDa4B8bLkwnF5aWZs8LyyRvRwsdj1BB2IIUa00krVn7uDZ2rMPYtPGP6Wl+7Z/Yr7xR+gY/WH8gsYxTFZaqZ08zy+R3tONvAWAsNgAPBTlFiNdivJw3n6mj9m15a0dxptqcBd1hsBuViWnajW2/s5MxtTckvU0HL7PlzAeyucBNCWx6j4GMgsd8Y7j4FRnGPFmxR0+FxEBjGh7x5NaNMbT8LuP+UqdyHlR2CxVNTWSsaHACzXEtDWXNzcC7yTYAf8AKx/MWMurKuWpd1kcSB9lvRrfg0AKvp61Ze3F5hHdfLJLZONazyzS6mmxXBoYjTTdspyN28ovDPLSAS7lkdCD8ArFhcgxfD5H4jRiHTcanAt7obcyMLxrZbf3beKyDBc+V1GwRw1DgwdGOAe0egcDYe4LxjWeq6sYY5qhxYerGgMafUNAv6Fby0dku2c/ctn/AGW2TCviu/wa3lTDe05aZThwBkiexpOw1Okdpv6myznL3DaudWxskgfGxkjXSSOtpDWuBOk37xNtreauFPUAZRvqsQwgEHo7tHT1VEZxNxIR8vtbrdLlrC7+otv8VrRG5uzw8bt8/uZscPp6uxrGZqemrsVpaKWzuTHJO6O/tOOgMYbe4PcR5AKCzZj+IUdUaSgoWxx2Gh8dMXa7jqCBoFjtY9LLJI8SlbNzxI8S6tXM1HVq89XUqzN4k4rMBCyd7nHYCOJus/0tv+C2WilDGMNJcP8Acx46ln0fsanmKmqDl6Vs511HI1SdPaDg4jbbYbbeS4s90LsYwiGak+cIc2YMB3Pcc1zR/E0k7e5ZlLieKUdNJC/tEcU19fMY7cv9qz3i4LvHfdcmV8ar4HFtE6a53McbDID7yyxA9VpDRyiuuMllPK7b8/Bl3J7NPdYJnKHC+oq57VEUkELd3uc3S53k1gcNz77WC0DhlJBTy1uGxS6zHMXscbXcwsaD02cWuBBt7lnGP54xUgxVEssWobt5fIJHjvpBI9CoGkoqqKWJ0cczJHDXCWseHOH2mWFyPTZTWU2XRfiSSzxjjb1NIzjBrpRolbmTHYqg0/Zw52qzXNpbtcL7OD/ZsRvuRbxsuHieyvbTU3baiIl7i7s8bNOhwb7RP17A6b9ATtdcBz/jMbhTOfKJD0a6nHMPoCy59bKs4+6qdNqqxNzSOswcCQPIOA29NlmqlqcW1FY7cv8AgTs+l8/mRyIi6JUCA23CIgPZLUvfbU9zrdNTnOt6XK9aIiWAEREB+uYbabm172ubX87dLr8oiA8LV8j2osBqcRiaDUEuaHEX0hrg0D0Fy63iqNk/H4aKd0k1K2oaWFoa7T3SSNxqBG4uOniu/KvEB1FzojAyWmmcXOgJsG6vBpIO2mwsQb2HRU9TGdi6UuMP57onqcYvLf8AokctcRa2Qy08sTsQZIx14iNxYbnut9nzFvTdT+MVz8IwKk7HZj59JklDQTd8Zedz4/VF+gaoJnEmnpWSDD8PbTySCxlc/WR6Dxt1Avb3FceB8Qwyk7DWUzaqAG7bu0vbvfrbexvboRfqq0qZSfUoYWVt3/Lj+SZWJLDlv37Foy9ib8XwatjrLSGAF0cpaAQ4ROcDsLXaR1HUOsu/iNmaeioaI07hG+Rti/S0uDWxsOkXGwJLb/yqlYzxEaaN1DRUraWF99fe1ucHdRe21/E3JXJnLPHyhBSxcrl8htnHVq1OLWjYW2Hd/wB1rHSydik44jlvHbb/ACzLtSi0nvg0POeap4cHpKyMtbUShjTLoaS0SR6n6bja5aFHZ3q3VWW6Wpls6UuYddgN3amk7dLjqqdmDPPa8OpaHlaTBbU/VcO0MLRYW2uDcpiOeedhEOG8qxjcCZNWxDCSLNtsd99/BZhpZR6Wo7qX6GJXJ539P1KoiIusUg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155575" y="-1015678"/>
            <a:ext cx="13716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://www.billythompson.co.uk/images/myspace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84168" y="2276872"/>
            <a:ext cx="634380" cy="63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2915816" y="57959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RECRUITMENT UNIT PLAN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816" y="5229200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000099"/>
                </a:solidFill>
              </a:rPr>
              <a:t>ex.</a:t>
            </a:r>
            <a:r>
              <a:rPr lang="en-US" sz="1200" b="1" i="1" dirty="0" smtClean="0">
                <a:solidFill>
                  <a:srgbClr val="000099"/>
                </a:solidFill>
              </a:rPr>
              <a:t>: We need a technician in Cryogenics!</a:t>
            </a:r>
            <a:endParaRPr lang="en-US" sz="1200" b="1" i="1" dirty="0">
              <a:solidFill>
                <a:srgbClr val="00009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3568" y="2492896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10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568" y="3212976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1000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4293096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40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5816" y="2780928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85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4048" y="3140968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500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2780928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120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88224" y="3861048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www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96336" y="2780928"/>
            <a:ext cx="792088" cy="346234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C00000"/>
                </a:solidFill>
              </a:rPr>
              <a:t>105 </a:t>
            </a:r>
            <a:r>
              <a:rPr lang="fr-CH" sz="1000" dirty="0" err="1" smtClean="0">
                <a:solidFill>
                  <a:srgbClr val="C00000"/>
                </a:solidFill>
              </a:rPr>
              <a:t>mio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32240" y="4941169"/>
            <a:ext cx="2088232" cy="822305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rgbClr val="C00000"/>
                </a:solidFill>
              </a:rPr>
              <a:t>850 </a:t>
            </a:r>
            <a:r>
              <a:rPr lang="fr-CH" sz="3200" dirty="0" err="1" smtClean="0">
                <a:solidFill>
                  <a:srgbClr val="C00000"/>
                </a:solidFill>
              </a:rPr>
              <a:t>mio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5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914400" lvl="1" indent="-457200">
              <a:buNone/>
            </a:pPr>
            <a:endParaRPr lang="en-US" sz="2400" b="1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6213" lvl="1" indent="-1905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What do we do on S&amp;P networks?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b="1" i="1" dirty="0" smtClean="0">
                <a:solidFill>
                  <a:srgbClr val="000099"/>
                </a:solidFill>
              </a:rPr>
              <a:t>To update information </a:t>
            </a:r>
            <a:r>
              <a:rPr lang="en-US" sz="2400" i="1" dirty="0" smtClean="0">
                <a:solidFill>
                  <a:srgbClr val="000099"/>
                </a:solidFill>
              </a:rPr>
              <a:t>(in line with RU Plan)</a:t>
            </a:r>
          </a:p>
          <a:p>
            <a:pPr marL="1314450" lvl="2" indent="-457200">
              <a:buNone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Promote:</a:t>
            </a:r>
          </a:p>
          <a:p>
            <a:pPr marL="1771650" lvl="3" indent="-457200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Jobs at CERN</a:t>
            </a:r>
          </a:p>
          <a:p>
            <a:pPr marL="1771650" lvl="3" indent="-457200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EVP-Videos- photos</a:t>
            </a:r>
          </a:p>
          <a:p>
            <a:pPr marL="1771650" lvl="3" indent="-457200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Benefits</a:t>
            </a:r>
          </a:p>
          <a:p>
            <a:pPr marL="1771650" lvl="3" indent="-457200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uccess stories</a:t>
            </a:r>
          </a:p>
          <a:p>
            <a:pPr marL="1771650" lvl="3" indent="-457200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ur website</a:t>
            </a:r>
          </a:p>
          <a:p>
            <a:pPr marL="1314450" lvl="2" indent="-457200">
              <a:buFont typeface="+mj-lt"/>
              <a:buAutoNum type="arabicPeriod"/>
            </a:pP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b="1" i="1" dirty="0" smtClean="0">
                <a:solidFill>
                  <a:srgbClr val="000099"/>
                </a:solidFill>
              </a:rPr>
              <a:t>To source candidates and invite them to join CERN group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b="1" i="1" dirty="0" smtClean="0">
                <a:solidFill>
                  <a:srgbClr val="000099"/>
                </a:solidFill>
              </a:rPr>
              <a:t>To join relevant groups and stay informed about what they are doing</a:t>
            </a:r>
          </a:p>
          <a:p>
            <a:pPr marL="914400" lvl="1" indent="-457200">
              <a:buNone/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ites.google.com/site/perrinehelly/_/rsrc/1239465977466/Home/linkedi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8584"/>
            <a:ext cx="134183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boris.pascault.com/uploadimage/Viadeo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56656"/>
            <a:ext cx="1343100" cy="38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www.pressyado.com/wp-content/uploads/2009/07/xing-logo.png"/>
          <p:cNvPicPr>
            <a:picLocks noChangeAspect="1" noChangeArrowheads="1"/>
          </p:cNvPicPr>
          <p:nvPr/>
        </p:nvPicPr>
        <p:blipFill>
          <a:blip r:embed="rId4" cstate="print">
            <a:lum contrast="100000"/>
          </a:blip>
          <a:srcRect/>
          <a:stretch>
            <a:fillRect/>
          </a:stretch>
        </p:blipFill>
        <p:spPr bwMode="auto">
          <a:xfrm>
            <a:off x="467544" y="1104528"/>
            <a:ext cx="1296144" cy="38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www.zenevolution.tv/graphics/plaxo%20logo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688704"/>
            <a:ext cx="1211288" cy="384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pic GCN.PNG"/>
          <p:cNvPicPr>
            <a:picLocks noChangeAspect="1"/>
          </p:cNvPicPr>
          <p:nvPr/>
        </p:nvPicPr>
        <p:blipFill>
          <a:blip r:embed="rId6" cstate="print">
            <a:lum contrast="33000"/>
          </a:blip>
          <a:stretch>
            <a:fillRect/>
          </a:stretch>
        </p:blipFill>
        <p:spPr>
          <a:xfrm>
            <a:off x="467544" y="3192760"/>
            <a:ext cx="1224136" cy="312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http://t0.gstatic.com/images?q=tbn:ANd9GcQy7jW262ASHMyCnjR-2WUrEkHZadEOy4y_EUyYCEQhh4Pc_rQ&amp;t=1&amp;usg=___oQ-xX8NomLCpS45FlxYdFKJK1c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064968"/>
            <a:ext cx="1224136" cy="452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B1AT4DASIAAhEBAxEB/8QAGwABAAIDAQEAAAAAAAAAAAAAAAUGAQMEAgf/xAA/EAACAQMBBQMJBwMCBwEAAAAAAQIDBBESBSExQVEiYXEGExQVMkJSgZFTYpKhscHRI3LhQ1QkM0RjgqLS8P/EABkBAQADAQEAAAAAAAAAAAAAAAACAwQBBf/EACYRAAICAgIBBAIDAQAAAAAAAAABAgMEERIhMQUTQVEiYTIzQoH/2gAMAwEAAhEDEQA/APuIAAAAAAAAAAAAAAAAAAAAAAAAAAAAAAAAAAAAAAAAAAAAAAAAAAAAAAAAAAAAAYAMZMSljvfQx2n7yXyyAeweMyiviPSaaygDIAAAAAAAAAAAAAAAyeNTlujuXUxiXx5+QBsB4cp8NO/ryMNS+P6IA2A8KTTSl9T2AAYbxvZ47b4tLwAPeTJrWuPPV4npSzwAPQAAAAAAAAAAAAAAAAAAAAAYD4AGtcW/kRlS5lUm3rahyS3EnD2H4v8AVldVRYwX0xT2YsyxwSSJWwuZTqOlNt7sps7U9MpLKxuZC2NeMLlOW6KiyU9Mt+cvrFkbYNS6RLGuTh+TOjUviX1MqSfBp+By+l23VfhZ6p1qNV4hJaui3Mr4v6NCsi/k6QeMS+LCMdtb1LV3PccJmwHlSyua655HnM30ivzANgNeJLhPPijKeV0wAezxU4YXMxqb9l4XXqNLb3yb8cAGi+ruhTWnc3wfQ4Vc1E8xcs97O+9t/P00ovElwI5Wdy540aVzk5F9fDj2YMhW8/xJB3K9E89jjHh3nC7mo3nMk+WGdN7HzGz9C4Rws9SJVXG8lVBNNkMm2UGlv4JyyrefpvXvcXhnRT9kjtjvVSqNvdq/Y74txysN73wKJrUmjbRJyrTZl76nckiOurmfnXGLajF4eHxZIR3uTefmQNxU/wCJqf3MnTHkyjMm4RWjttbqSrRg23GTxv5MkVuqLHNbyCtqmq6pJP3kTkt0otb8ZO3RUWdw5ucXs2g8a/uy+hnKfBlJrPQNepv2U/HkO1zl+QBsBraljdL6oamvaXzQBsBhPKyeXPG7fkA9g19t8WkMS+N/RAGwGvtfHnxRmMsvD4rkAewAADD4GTD4AHiPsS8WVbUWmHsPxf6lPcjVirbZ5nqL0onXTluyuJ787N8JM1bPpek3Cpa3FNN5RK+po/7iX4UXTnCMtMzVU2WR3Ej/ADs/iYjVkqkZxeJJrBIepl/uJfhRtttmU6FRTlJ1GuGcbiuV0NPRdHFu5LfRq2jd1IVvNQeEktWHjOTTZ3dSFeC1aoSai05N4z0yaNrz0X8++MTntauq6orh/Uj+p2NadeyM7pq/W/ks7jqaa4czg2pcypSjRptxbWW106EkiB27PTdwx8H7szUxUp6N+VNxqbQpXlSnUUnKWM9pOTaZNyjqxj5+BVHVy1vLavZRZkRUWtFOFY5p7ZxbTuJUIQjB4lNvf0RHRu6tNqalJ44pyzk3belpdDv1fsRLqvD8CyqtShtmfKulG5pMstxdwt7dVXv1LsrqcXrWaeZRi480uPyNe15Ys7R937IjPOp8GcqqjKO2TyMmcZ6TJ3adRVNm+cg8ptMhoptZTx4kg+15P56f/RFxmsJZJ0rSa/ZTly5SjJ/RI2V07SEo4jPU85bOn1s/sov/AMiH1d6GrvR10xb2yMMqyCUUyetb+FebhJaJclnOSHud91VXNTe89bOjKpe0tGey8yxyRrvHovq6fxka4KM2kTuslZSnL7PdH+nWjU1Rel5JH1pL7OH4v8EPq70NXeicqlJ9ldd8q01EmVtXDWuC09Yyy0d0HTqQVRNOLWc8mVhy3cSWc6lrsqnGWVOaxh8iiylLWjbRkylty8I3V9oYk40cPHvcjm9Lm97nN92cfocmrB0W0KFSOa9dR+6mkT4RivBR7tlkumbPSpr2ZTXjLP6m6jtCSaVZJp+8uXijRWpWkYN0bhZS3Rck8nGp5W44oRkvAdtlUu2WJYl2oPjzRourunaxxxm1uiuZy7LuHonSk86N6fcRda5lcVZVZe8+yui5FcatyaZqtykq04+Wdc72tU3yqOP3YcvmePSKnKrV/Ec9KM61TRSWqXQ6PV12/wDSj85GhqEemYYyun2tmI3lanLVGrKX3ZPJOKanSjVXRMiKWzLicsVVGEOeHlkvpUYxpx4cPkZrnD/JuxFZ25+DajJhGSk2gw+BkMA1R9lr7zKZPMZyi+KbTLpnTPuf6lZ29Zzt7h14xbp1Hy5SNOLJKTTPO9RrcoKS+DXsq4hQvYTqvEcNZ6Fsi04pppp9GULVv/ye416kUlGpNY6SZpux/cfJMxYub7MeLW0XrIyUb0qv9tU/GzpsNpV7atFupOVNvtRlLJRLEklvZsh6lCTSa0dW3sx2g884LBx2tRQuKU5cIzi39SY8o7R1KUbmmsummpf2lc1fVd5op1OvRhy0673L/pfITjKOU011K3t+tGV7iLzpik/HJG0725pQ0U69SMMY0p7jS55bbby97IU4zhLbLMnOjbXxSN6lvRcqVWNSlGcHlNZ3FHy/8m2jeV6EXGjVnCL91PcTvodmtFeJlKhtSXkmPKKrF1KME98U892cEO58fA1SqOUnKTcpPi2+J17LtpXl3CKWacWpTfLHQkoqqGmVzm77tpeSU27mFnaJ8Vuf0RC6ia8qMqlQ/uf7Ff1EcbuvZZndXa/SLRZwdXYLilluEsLvyyuqbxxLPsPfsqj35/Vld2pbytbydPHYb1Q8P/24qokucov7Lsyt+1Ca+jt2L5ircThcwjLMcx1ePD8yc9Asn/01P6FL1d5sVzW+2qfKTJ248pS2mV0ZkK48ZR2XWlRpUVijTjBPoiubdTp7Qm8Y1JSRjYu0a0buFGrNzp1Hjtb2md3lJbSqUYV4Ry6fHHRlNcXVbqT8mu2ccjHbgvBBxklNOXspptdxaKVpY1KcZQo05JrikVDV8880eoVpw9icorpFtGm6lz7TMGNkxq3uOy507O1pyUqdGCkueOBxbdeIUZe7qa3dcFep31zTmpwrTyusm0WKWdq7IUopKo1lf3IyuuVUk5HoRvhkVyhBaZDOo3xPUadWa1Rpzkuqjk5ZNwbU04tcUzqtNpVrVYptSh8MlwNck9fieZFx5as6M+YrfY1PwszGnXT3Uqm77rOie3q7jiNOEX1y2c7vK1R6pVZNvqytOx+Ui6SoX8W2d1rQq07a6rzi4ZpSST48GRSksLuJuhUq1NjVnVbl2JpN81gryluOUtuT2WZKUIw4/ROeTyUlXlhaspZ7sEwnJ5w0knjeiG8mXmlcf3r9Cap8JeL/AFMl/wDYz0sT+mJjTLqvoeoxx/J6BUaQAAAAADzKOpY/Poaq1OnVjKlWSlGSw0+ZvPMo5WMbgca2tFcvPJ6opOVpNSXKE92PmcPqa/8Asf8A2j/Jb9Mlwl8mjK144R+ppjlWIwz9Ppk9rop/qbaH2D/HH+TpsNhXMq0Z3KUKcXlrKbf0LP2+kfxf4Mdp8cIPKsa0cj6dTF77MNx9mT/IhdobAVSTqWk1Bv3Hw+ROKKSwkjGhx9mWO4phZKD2ma7aYWrU0VF7Fv08eZz3qaOq08n605J3U1Th8MXlv9iyLX938xiT4v6IteVY1oyx9Opi9+SFvdgU5rVay83JJLS3lPBF1NiX8ZYVNSXVSX74Ldp3dl4Hb7vqzkMmyP7JWYFM+/BWLXYFzOUXXlGnHnh5f8FgtbajZUvNUIePWT6m/EnubS8DMYpZ6kbLp2eS2nFrp/ijh2tY+sLXRGWmaeYvv7yAhsO9lVUZQjCPOWpMtji8tp4bHbS907XfOEeKI3YldsucjVbUVa29OjDLUFhZ5mu+sqF9S0VVvXBrjE6lHG972ZcU/Hqirk97T7L3XFx4tdFVuPJ+7pyfmnGrHO7fhmj1NtDOPR3+JfyW9KSe5r5odv7v1NCy7EYn6dS31sgdj7GrUblV7padHsxTzvJ2Ti+zPenu7vA9JSfHHyMqKSxjcUzslN7ZqpohTHjEgL/YGubqWc9P/blw/wAEbLYt/F/8nPhNfu0W9R0+zL67zPb+6/ngtjk2R6M9np9M3vWioUtiX05qMqagn70pJ4+jLRa0YWltToptqMccN77zc9b+FfMyo4eefeRsulZ5LaMWFG3H5I/aGzKV7/Upy83V+JLj4kPV2NfQb0wjUX3ZL98FocFnK3Mxma5p/kK75wWkctxKrHt9FVjsi/f+gl4zX8nfabCkmndVU0n7MP5JvM+kQot+08+CwSlk2SWiEMCmD35PEqVOVGVFLsuOnEeSK1V2Ne06rhThGpDhGerG7vLS4LdjdjhgxiefdaK67ZV+C27Ghdrl8HFsiy9AtnGclKpJ6pY4Z6I76ccR38W2zCi85byeyEpOT2y6EFCKigADhI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304800"/>
            <a:ext cx="1724025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http://t2.gstatic.com/images?q=tbn:ANd9GcT0e66pGNFs4sQiBYP7ImFOzBTUAh5a03JRzygTSiNYEG9bVr0&amp;t=1&amp;usg=__2K-BWh0XVbmm8J5tawe5UNeQeEA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696816"/>
            <a:ext cx="1296144" cy="47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42" name="AutoShape 18" descr="data:image/jpg;base64,/9j/4AAQSkZJRgABAQAAAQABAAD/2wCEAAkGBhMQDxQQExIVFRUWFx8VFRUXFBYVHBcVExUaHxwZGRgYHSYeGRkjGh0VHy8gJCcpLCw4GB4xNzAqNTIrLCkBCQoKDgwOGg8PGi8kHyE1MS0vMiw1NSw1LTEpLjAvLS81Lyw1KSwpKSkpMDYvKSktLC42LyksNCwqLCwsLCksLP/AABEIAJAAkAMBIgACEQEDEQH/xAAcAAEAAwEAAwEAAAAAAAAAAAAABQYHBAEDCAL/xAA/EAABAwIEAwUDCAgHAAAAAAABAAIDBBEFBhIhBxMxFCJBUXEyYYEVIzVCUnORsRclM1RicpKyNoKUocHS4//EABoBAQACAwEAAAAAAAAAAAAAAAADBAECBQb/xAAuEQACAgEDAgUCBQUAAAAAAAAAAQIDEQQhMRJRExRBYXEiMgWBobHRM5HB4fD/2gAMAwEAAhEDEQA/AM4REXtTghERAEREAREQBERAEREAREQBERAEREAREQBERAEREARSGAYO6sqoqZpDTI7TqO9hYkn32AOyved+ErKKjNTDM95ZbmNkDdw4gXaWgWsSNjdQT1Fdc1CT3ZJGqUk5L0M0RfQuA8LqKngaySBk0hHzkjxqJdbfT9kX6WVXbwygjx2OMC9OYnVHLcb7xuDdBv1bqLTv6KrH8Rqk2t9t/nBM9LJYM3osq1kzOZFSzPYejgw2PofH4XUbNC5jixzS1w2LXAtIPvB3C+s2NAFh08Fm/GnL0b6PtgaBLE5rS4Dd0bzax87Egj4qGj8SdlijJYTJLNKoxymYiiIuuUQiIgCIiAIiIAiIgCIiAlcr0VTNWRNpP2wdrYbgBuncuJO2keP4LROI9PjDqH58wGBtjL2fUDsdi/V9UHfuqH4ID9ZP+4d/exblUUzZGOje0Oa4Wc07gg9QR5Li63U+Hetk8F+ivqre/JnGVOJdQ+lbzaCqmc1tubDHqbJYde9ax87XCp54nS/LDa2SMtYxphMI9psRO43td+rveHSy3prABYCwHQBUPM3C+OuxJtQ46IjH86G7Okka7bfwu3qf4R6irTdR1y6oYTTJpwswsMs2H5to54xIypiLT5yNaR6tcQQfVZjxZz/DURiipnh7dQdLIPZOnoxp8d7EkeVlf4uGuGtbp7HGfe7U4/iTdUPiVwvhp6d1ZSAsDLcyK5cNJNtTSdxYkXHSyzpfLq5c+2Rd4nR6GVIiL0ZygiIgCIiAIiIAiIgCIiAnsmZsdhtQahsYkJYWaS4t6lpvcA+Sv+F8bpZqiKE0jAJJGR35rjbW8C/s79VkS6cNrOTPFNbVy5GyWva+hwNr+F7Krdpa7Myktyau6Udk9j6vXiyyL9PZ/ch/qP8AzVwyBns4qJiYeVyi0ftNd9Yd/C23Rees0l1ceqS2/I6cboSeEy3KAz6P1XV/cu/JT6gc+fRdX9w/+1Q1f1I/KN5/az5lREXsThhERAEREARbHw/ypR1GCF88TbvMhfLYa2hjju11rtsB4LxkrFsLrpnUTMNjY3QXMe9rHueG29o21A2N+pVCWtx1Yi308llafjfkx1FrONy4VglRyexGpe75xxkLXCJjjs1usEHa+1r+ZUlnXK9BB2XEBAxsYmYJmNFmPilvYlg2u0kO94uE86sr6XiXHuPL878GKItH4yZWjp5YqqGNrI5QWPDAGtEjdwbDbvNv0+yV2ZUy/T02BT19VCyR0jXFmtoNm+zGGk7tLnb3G+4W/m4+FGxLnbHua+A+px7GWIttq8uQ4VQxvp8ObXyG3Mkc3mdW312s46SegaNrquYnieE1tDK6SBtFVsBLWNaWlzgNrANAc1x2IIBC1jrOreMW1nH/AC5NnRjl7marSuEGaaWibUiombHrcwtuHG+kPv0B8wpzK+VKGbAGS1EbW910skwA5gEchJs61/ZFre9RuA5vwmaZlGcMjjje4RskcGPN3bN17am32F9RtdRXXq6E4dL25xj0N663W1LK3L3+k7DP3xn9L/8AqojNvELD5qCphjqmOe+JzWts/ckbDdqqGZuHtNSYpTsfJyqOe5Jc62gxi5j1noDdtnHpc+q68QzlhtLMaajw2GpDdjJ3Xaj46SWPc7+ZU46erMZVqT9fRE7slupYRlaLX88ZUpZsJ+UYqbssrWtkLA3QbFwDmubsLjqDYdEoMqUOEYc2trYhPM4N7jgHAPeLiNrT3bgdXHyK6K10HHOHnOMe5V8u84z7mQItcwbHcJxZxppqKOmeR824aG3t4CRobZ3jYixUfkrhpDUVlSZJObTU8nLaWnaV1r7keDQRe3UlZ84op+ImmjHgN46XnJmaLT38QcLbMYBhcJpw7TzdMerSDbWG6L28fav+S4eKeRYqIR1VNtDKdJZe4a8jUC0nfSQHbeFvw2jqfrUZxazwYdOzcXnBbsif4Zk+7qPyeqRwZ+lm/dP/ACCrtFmuqhpn0kcxbC++plh9b2gDa4B8bLkwnF5aWZs8LyyRvRwsdj1BB2IIUa00krVn7uDZ2rMPYtPGP6Wl+7Z/Yr7xR+gY/WH8gsYxTFZaqZ08zy+R3tONvAWAsNgAPBTlFiNdivJw3n6mj9m15a0dxptqcBd1hsBuViWnajW2/s5MxtTckvU0HL7PlzAeyucBNCWx6j4GMgsd8Y7j4FRnGPFmxR0+FxEBjGh7x5NaNMbT8LuP+UqdyHlR2CxVNTWSsaHACzXEtDWXNzcC7yTYAf8AKx/MWMurKuWpd1kcSB9lvRrfg0AKvp61Ze3F5hHdfLJLZONazyzS6mmxXBoYjTTdspyN28ovDPLSAS7lkdCD8ArFhcgxfD5H4jRiHTcanAt7obcyMLxrZbf3beKyDBc+V1GwRw1DgwdGOAe0egcDYe4LxjWeq6sYY5qhxYerGgMafUNAv6Fby0dku2c/ctn/AGW2TCviu/wa3lTDe05aZThwBkiexpOw1Okdpv6myznL3DaudWxskgfGxkjXSSOtpDWuBOk37xNtreauFPUAZRvqsQwgEHo7tHT1VEZxNxIR8vtbrdLlrC7+otv8VrRG5uzw8bt8/uZscPp6uxrGZqemrsVpaKWzuTHJO6O/tOOgMYbe4PcR5AKCzZj+IUdUaSgoWxx2Gh8dMXa7jqCBoFjtY9LLJI8SlbNzxI8S6tXM1HVq89XUqzN4k4rMBCyd7nHYCOJus/0tv+C2WilDGMNJcP8Acx46ln0fsanmKmqDl6Vs511HI1SdPaDg4jbbYbbeS4s90LsYwiGak+cIc2YMB3Pcc1zR/E0k7e5ZlLieKUdNJC/tEcU19fMY7cv9qz3i4LvHfdcmV8ar4HFtE6a53McbDID7yyxA9VpDRyiuuMllPK7b8/Bl3J7NPdYJnKHC+oq57VEUkELd3uc3S53k1gcNz77WC0DhlJBTy1uGxS6zHMXscbXcwsaD02cWuBBt7lnGP54xUgxVEssWobt5fIJHjvpBI9CoGkoqqKWJ0cczJHDXCWseHOH2mWFyPTZTWU2XRfiSSzxjjb1NIzjBrpRolbmTHYqg0/Zw52qzXNpbtcL7OD/ZsRvuRbxsuHieyvbTU3baiIl7i7s8bNOhwb7RP17A6b9ATtdcBz/jMbhTOfKJD0a6nHMPoCy59bKs4+6qdNqqxNzSOswcCQPIOA29NlmqlqcW1FY7cv8AgTs+l8/mRyIi6JUCA23CIgPZLUvfbU9zrdNTnOt6XK9aIiWAEREB+uYbabm172ubX87dLr8oiA8LV8j2osBqcRiaDUEuaHEX0hrg0D0Fy63iqNk/H4aKd0k1K2oaWFoa7T3SSNxqBG4uOniu/KvEB1FzojAyWmmcXOgJsG6vBpIO2mwsQb2HRU9TGdi6UuMP57onqcYvLf8AokctcRa2Qy08sTsQZIx14iNxYbnut9nzFvTdT+MVz8IwKk7HZj59JklDQTd8Zedz4/VF+gaoJnEmnpWSDD8PbTySCxlc/WR6Dxt1Avb3FceB8Qwyk7DWUzaqAG7bu0vbvfrbexvboRfqq0qZSfUoYWVt3/Lj+SZWJLDlv37Foy9ib8XwatjrLSGAF0cpaAQ4ROcDsLXaR1HUOsu/iNmaeioaI07hG+Rti/S0uDWxsOkXGwJLb/yqlYzxEaaN1DRUraWF99fe1ucHdRe21/E3JXJnLPHyhBSxcrl8htnHVq1OLWjYW2Hd/wB1rHSydik44jlvHbb/ACzLtSi0nvg0POeap4cHpKyMtbUShjTLoaS0SR6n6bja5aFHZ3q3VWW6Wpls6UuYddgN3amk7dLjqqdmDPPa8OpaHlaTBbU/VcO0MLRYW2uDcpiOeedhEOG8qxjcCZNWxDCSLNtsd99/BZhpZR6Wo7qX6GJXJ539P1KoiIusUg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155575" y="-655638"/>
            <a:ext cx="13716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://www.billythompson.co.uk/images/myspace-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4293096"/>
            <a:ext cx="1296144" cy="50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http://t2.gstatic.com/images?q=tbn:ANd9GcR7GqdY2vxmVBL59OAu2tJWvO8isd55TClXXgPqygrH3DbSI3c&amp;t=1&amp;usg=__CUr-FKESm5xm8g7ziY4xBnSKcKE=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5733257"/>
            <a:ext cx="1152128" cy="504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TextBox 20"/>
          <p:cNvSpPr txBox="1"/>
          <p:nvPr/>
        </p:nvSpPr>
        <p:spPr>
          <a:xfrm>
            <a:off x="2483768" y="119675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Irene and Michel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2483768" y="1727230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Sharon and Agnes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2483768" y="2303294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Virginie and Cathy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273534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Cathy and Virginie 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2483768" y="3167390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Anna and Leila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2483768" y="3789040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Virginie, Caroline  and Michel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2483768" y="4391526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Leila and Laura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483768" y="515719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Leila and Laura</a:t>
            </a:r>
            <a:endParaRPr 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2483768" y="587727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Leila and Laura</a:t>
            </a:r>
            <a:endParaRPr lang="en-US" sz="11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1943708" y="3681028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355976" y="3573016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20272" y="3081734"/>
            <a:ext cx="1512168" cy="91940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9"/>
                </a:solidFill>
              </a:rPr>
              <a:t>5 min/per day</a:t>
            </a:r>
          </a:p>
          <a:p>
            <a:pPr algn="ctr"/>
            <a:r>
              <a:rPr lang="en-US" sz="1600" dirty="0" smtClean="0">
                <a:solidFill>
                  <a:srgbClr val="000099"/>
                </a:solidFill>
              </a:rPr>
              <a:t>+</a:t>
            </a:r>
          </a:p>
          <a:p>
            <a:pPr algn="ctr"/>
            <a:r>
              <a:rPr lang="en-US" sz="1600" dirty="0" smtClean="0">
                <a:solidFill>
                  <a:srgbClr val="000099"/>
                </a:solidFill>
              </a:rPr>
              <a:t>1h/week</a:t>
            </a:r>
            <a:endParaRPr lang="en-US" sz="1600" dirty="0">
              <a:solidFill>
                <a:srgbClr val="000099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08104" y="335699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C00000"/>
                </a:solidFill>
              </a:rPr>
              <a:t>Workload?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2334</TotalTime>
  <Words>633</Words>
  <Application>Microsoft Office PowerPoint</Application>
  <PresentationFormat>On-screen Show (4:3)</PresentationFormat>
  <Paragraphs>220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 Guye-Bergeret</dc:creator>
  <cp:lastModifiedBy>Michel Guye-Bergeret</cp:lastModifiedBy>
  <cp:revision>288</cp:revision>
  <dcterms:created xsi:type="dcterms:W3CDTF">2010-07-07T15:32:16Z</dcterms:created>
  <dcterms:modified xsi:type="dcterms:W3CDTF">2010-11-22T07:39:48Z</dcterms:modified>
</cp:coreProperties>
</file>