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1" r:id="rId1"/>
  </p:sldMasterIdLst>
  <p:notesMasterIdLst>
    <p:notesMasterId r:id="rId10"/>
  </p:notesMasterIdLst>
  <p:handoutMasterIdLst>
    <p:handoutMasterId r:id="rId11"/>
  </p:handoutMasterIdLst>
  <p:sldIdLst>
    <p:sldId id="522" r:id="rId2"/>
    <p:sldId id="559" r:id="rId3"/>
    <p:sldId id="560" r:id="rId4"/>
    <p:sldId id="561" r:id="rId5"/>
    <p:sldId id="562" r:id="rId6"/>
    <p:sldId id="563" r:id="rId7"/>
    <p:sldId id="564" r:id="rId8"/>
    <p:sldId id="565" r:id="rId9"/>
  </p:sldIdLst>
  <p:sldSz cx="9144000" cy="6858000" type="screen4x3"/>
  <p:notesSz cx="6746875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 Jacobsson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6600"/>
    <a:srgbClr val="FFAF79"/>
    <a:srgbClr val="FFFFFF"/>
    <a:srgbClr val="009999"/>
    <a:srgbClr val="FC2704"/>
    <a:srgbClr val="777777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0" autoAdjust="0"/>
    <p:restoredTop sz="93003" autoAdjust="0"/>
  </p:normalViewPr>
  <p:slideViewPr>
    <p:cSldViewPr snapToGrid="0">
      <p:cViewPr>
        <p:scale>
          <a:sx n="100" d="100"/>
          <a:sy n="100" d="100"/>
        </p:scale>
        <p:origin x="-1104" y="-63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034" y="-108"/>
      </p:cViewPr>
      <p:guideLst>
        <p:guide orient="horz" pos="3108"/>
        <p:guide pos="2125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9C0023F-21DF-4CE0-8370-EA234698C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71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58825"/>
            <a:ext cx="4956175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02175"/>
            <a:ext cx="4953000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4350"/>
            <a:ext cx="28956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0435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6" tIns="45705" rIns="91406" bIns="457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D7A2583-252D-4AFB-9EC9-7FE4E77B5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4CD80C-4210-4A63-B67D-CCFA6DA1A0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 b="0" baseline="0">
                <a:solidFill>
                  <a:srgbClr val="006699"/>
                </a:solidFill>
              </a:defRPr>
            </a:lvl1pPr>
            <a:lvl2pPr>
              <a:defRPr sz="1600" b="0" baseline="0">
                <a:solidFill>
                  <a:srgbClr val="0070C0"/>
                </a:solidFill>
              </a:defRPr>
            </a:lvl2pPr>
            <a:lvl3pPr>
              <a:defRPr sz="1400" b="0" baseline="0">
                <a:solidFill>
                  <a:srgbClr val="009999"/>
                </a:solidFill>
              </a:defRPr>
            </a:lvl3pPr>
            <a:lvl4pPr>
              <a:defRPr sz="1400" b="0"/>
            </a:lvl4pPr>
            <a:lvl5pPr>
              <a:defRPr sz="1400"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438AA-ED4E-4729-B8CA-63C9738C1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8350" y="963613"/>
            <a:ext cx="8220075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14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16038" y="142875"/>
            <a:ext cx="710565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8714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1338" y="6537325"/>
            <a:ext cx="84296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 b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1pPr>
          </a:lstStyle>
          <a:p>
            <a:pPr>
              <a:defRPr/>
            </a:pPr>
            <a:fld id="{E8A097A9-5F7F-412F-A20C-8E248B5B9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9" name="Group 6"/>
          <p:cNvGrpSpPr>
            <a:grpSpLocks/>
          </p:cNvGrpSpPr>
          <p:nvPr/>
        </p:nvGrpSpPr>
        <p:grpSpPr bwMode="auto">
          <a:xfrm>
            <a:off x="8107363" y="119063"/>
            <a:ext cx="914400" cy="842962"/>
            <a:chOff x="1548" y="1302"/>
            <a:chExt cx="1242" cy="1134"/>
          </a:xfrm>
        </p:grpSpPr>
        <p:sp>
          <p:nvSpPr>
            <p:cNvPr id="871431" name="Oval 7"/>
            <p:cNvSpPr>
              <a:spLocks noChangeArrowheads="1"/>
            </p:cNvSpPr>
            <p:nvPr/>
          </p:nvSpPr>
          <p:spPr bwMode="auto">
            <a:xfrm>
              <a:off x="1548" y="1302"/>
              <a:ext cx="791" cy="739"/>
            </a:xfrm>
            <a:prstGeom prst="ellips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2" name="Line 8"/>
            <p:cNvSpPr>
              <a:spLocks noChangeShapeType="1"/>
            </p:cNvSpPr>
            <p:nvPr/>
          </p:nvSpPr>
          <p:spPr bwMode="auto">
            <a:xfrm>
              <a:off x="1915" y="1302"/>
              <a:ext cx="875" cy="0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3" name="Oval 9"/>
            <p:cNvSpPr>
              <a:spLocks noChangeArrowheads="1"/>
            </p:cNvSpPr>
            <p:nvPr/>
          </p:nvSpPr>
          <p:spPr bwMode="auto">
            <a:xfrm>
              <a:off x="1673" y="1362"/>
              <a:ext cx="1026" cy="985"/>
            </a:xfrm>
            <a:prstGeom prst="ellipse">
              <a:avLst/>
            </a:prstGeom>
            <a:noFill/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4" name="Line 10"/>
            <p:cNvSpPr>
              <a:spLocks noChangeShapeType="1"/>
            </p:cNvSpPr>
            <p:nvPr/>
          </p:nvSpPr>
          <p:spPr bwMode="auto">
            <a:xfrm flipV="1">
              <a:off x="2693" y="1375"/>
              <a:ext cx="43" cy="545"/>
            </a:xfrm>
            <a:prstGeom prst="line">
              <a:avLst/>
            </a:prstGeom>
            <a:noFill/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5" name="Line 11"/>
            <p:cNvSpPr>
              <a:spLocks noChangeShapeType="1"/>
            </p:cNvSpPr>
            <p:nvPr/>
          </p:nvSpPr>
          <p:spPr bwMode="auto">
            <a:xfrm>
              <a:off x="2309" y="1524"/>
              <a:ext cx="390" cy="905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6" name="Line 12"/>
            <p:cNvSpPr>
              <a:spLocks noChangeShapeType="1"/>
            </p:cNvSpPr>
            <p:nvPr/>
          </p:nvSpPr>
          <p:spPr bwMode="auto">
            <a:xfrm flipH="1">
              <a:off x="1746" y="1879"/>
              <a:ext cx="528" cy="557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37" name="Line 13"/>
            <p:cNvSpPr>
              <a:spLocks noChangeShapeType="1"/>
            </p:cNvSpPr>
            <p:nvPr/>
          </p:nvSpPr>
          <p:spPr bwMode="auto">
            <a:xfrm>
              <a:off x="1554" y="1733"/>
              <a:ext cx="71" cy="504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sp>
        <p:nvSpPr>
          <p:cNvPr id="871438" name="Text Box 14"/>
          <p:cNvSpPr txBox="1">
            <a:spLocks noChangeArrowheads="1"/>
          </p:cNvSpPr>
          <p:nvPr/>
        </p:nvSpPr>
        <p:spPr bwMode="auto">
          <a:xfrm>
            <a:off x="8086725" y="250825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200">
                <a:solidFill>
                  <a:srgbClr val="DDDDDD"/>
                </a:solidFill>
              </a:rPr>
              <a:t>CERN</a:t>
            </a:r>
          </a:p>
        </p:txBody>
      </p:sp>
      <p:sp>
        <p:nvSpPr>
          <p:cNvPr id="871439" name="Freeform 15"/>
          <p:cNvSpPr>
            <a:spLocks/>
          </p:cNvSpPr>
          <p:nvPr/>
        </p:nvSpPr>
        <p:spPr bwMode="gray">
          <a:xfrm>
            <a:off x="1973263" y="619125"/>
            <a:ext cx="5740400" cy="2063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41" name="Rectangle 17"/>
          <p:cNvSpPr>
            <a:spLocks noChangeArrowheads="1"/>
          </p:cNvSpPr>
          <p:nvPr/>
        </p:nvSpPr>
        <p:spPr bwMode="auto">
          <a:xfrm>
            <a:off x="92075" y="6561138"/>
            <a:ext cx="4411663" cy="5397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42" name="Rectangle 18"/>
          <p:cNvSpPr>
            <a:spLocks noChangeArrowheads="1"/>
          </p:cNvSpPr>
          <p:nvPr/>
        </p:nvSpPr>
        <p:spPr bwMode="auto">
          <a:xfrm>
            <a:off x="66675" y="258763"/>
            <a:ext cx="69850" cy="6350000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43" name="Rectangle 19"/>
          <p:cNvSpPr>
            <a:spLocks noChangeArrowheads="1"/>
          </p:cNvSpPr>
          <p:nvPr/>
        </p:nvSpPr>
        <p:spPr bwMode="auto">
          <a:xfrm>
            <a:off x="-123825" y="6470650"/>
            <a:ext cx="4411663" cy="5397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44" name="Rectangle 20"/>
          <p:cNvSpPr>
            <a:spLocks noChangeArrowheads="1"/>
          </p:cNvSpPr>
          <p:nvPr/>
        </p:nvSpPr>
        <p:spPr bwMode="auto">
          <a:xfrm>
            <a:off x="171450" y="625475"/>
            <a:ext cx="60325" cy="623252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47" name="Text Box 23"/>
          <p:cNvSpPr txBox="1">
            <a:spLocks noChangeArrowheads="1"/>
          </p:cNvSpPr>
          <p:nvPr/>
        </p:nvSpPr>
        <p:spPr bwMode="auto">
          <a:xfrm>
            <a:off x="6848475" y="6535738"/>
            <a:ext cx="12287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200" i="1" dirty="0">
                <a:solidFill>
                  <a:srgbClr val="33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</a:t>
            </a:r>
            <a:r>
              <a:rPr lang="en-US" sz="1200" i="1" dirty="0" err="1">
                <a:solidFill>
                  <a:srgbClr val="33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Jacobsson</a:t>
            </a:r>
            <a:endParaRPr lang="en-US" sz="1200" i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7" name="Picture 2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39713" y="0"/>
            <a:ext cx="10191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8" name="Group 25"/>
          <p:cNvGrpSpPr>
            <a:grpSpLocks/>
          </p:cNvGrpSpPr>
          <p:nvPr userDrawn="1"/>
        </p:nvGrpSpPr>
        <p:grpSpPr bwMode="auto">
          <a:xfrm>
            <a:off x="8107363" y="119063"/>
            <a:ext cx="914400" cy="842962"/>
            <a:chOff x="1548" y="1302"/>
            <a:chExt cx="1242" cy="1134"/>
          </a:xfrm>
        </p:grpSpPr>
        <p:sp>
          <p:nvSpPr>
            <p:cNvPr id="871450" name="Oval 26"/>
            <p:cNvSpPr>
              <a:spLocks noChangeArrowheads="1"/>
            </p:cNvSpPr>
            <p:nvPr/>
          </p:nvSpPr>
          <p:spPr bwMode="auto">
            <a:xfrm>
              <a:off x="1548" y="1302"/>
              <a:ext cx="791" cy="739"/>
            </a:xfrm>
            <a:prstGeom prst="ellips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1" name="Line 27"/>
            <p:cNvSpPr>
              <a:spLocks noChangeShapeType="1"/>
            </p:cNvSpPr>
            <p:nvPr/>
          </p:nvSpPr>
          <p:spPr bwMode="auto">
            <a:xfrm>
              <a:off x="1915" y="1302"/>
              <a:ext cx="875" cy="0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2" name="Oval 28"/>
            <p:cNvSpPr>
              <a:spLocks noChangeArrowheads="1"/>
            </p:cNvSpPr>
            <p:nvPr/>
          </p:nvSpPr>
          <p:spPr bwMode="auto">
            <a:xfrm>
              <a:off x="1673" y="1362"/>
              <a:ext cx="1026" cy="985"/>
            </a:xfrm>
            <a:prstGeom prst="ellipse">
              <a:avLst/>
            </a:prstGeom>
            <a:noFill/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3" name="Line 29"/>
            <p:cNvSpPr>
              <a:spLocks noChangeShapeType="1"/>
            </p:cNvSpPr>
            <p:nvPr/>
          </p:nvSpPr>
          <p:spPr bwMode="auto">
            <a:xfrm flipV="1">
              <a:off x="2693" y="1375"/>
              <a:ext cx="43" cy="545"/>
            </a:xfrm>
            <a:prstGeom prst="line">
              <a:avLst/>
            </a:prstGeom>
            <a:noFill/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4" name="Line 30"/>
            <p:cNvSpPr>
              <a:spLocks noChangeShapeType="1"/>
            </p:cNvSpPr>
            <p:nvPr/>
          </p:nvSpPr>
          <p:spPr bwMode="auto">
            <a:xfrm>
              <a:off x="2309" y="1524"/>
              <a:ext cx="390" cy="905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5" name="Line 31"/>
            <p:cNvSpPr>
              <a:spLocks noChangeShapeType="1"/>
            </p:cNvSpPr>
            <p:nvPr/>
          </p:nvSpPr>
          <p:spPr bwMode="auto">
            <a:xfrm flipH="1">
              <a:off x="1746" y="1879"/>
              <a:ext cx="528" cy="557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871456" name="Line 32"/>
            <p:cNvSpPr>
              <a:spLocks noChangeShapeType="1"/>
            </p:cNvSpPr>
            <p:nvPr/>
          </p:nvSpPr>
          <p:spPr bwMode="auto">
            <a:xfrm>
              <a:off x="1554" y="1733"/>
              <a:ext cx="71" cy="504"/>
            </a:xfrm>
            <a:prstGeom prst="line">
              <a:avLst/>
            </a:prstGeom>
            <a:noFill/>
            <a:ln w="762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sp>
        <p:nvSpPr>
          <p:cNvPr id="871457" name="Text Box 33"/>
          <p:cNvSpPr txBox="1">
            <a:spLocks noChangeArrowheads="1"/>
          </p:cNvSpPr>
          <p:nvPr userDrawn="1"/>
        </p:nvSpPr>
        <p:spPr bwMode="auto">
          <a:xfrm>
            <a:off x="8086725" y="250825"/>
            <a:ext cx="614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200">
                <a:solidFill>
                  <a:srgbClr val="EAEAEA"/>
                </a:solidFill>
              </a:rPr>
              <a:t>CERN</a:t>
            </a:r>
          </a:p>
        </p:txBody>
      </p:sp>
      <p:sp>
        <p:nvSpPr>
          <p:cNvPr id="871459" name="Rectangle 35"/>
          <p:cNvSpPr>
            <a:spLocks noChangeArrowheads="1"/>
          </p:cNvSpPr>
          <p:nvPr userDrawn="1"/>
        </p:nvSpPr>
        <p:spPr bwMode="auto">
          <a:xfrm>
            <a:off x="92075" y="6561138"/>
            <a:ext cx="4411663" cy="5397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60" name="Rectangle 36"/>
          <p:cNvSpPr>
            <a:spLocks noChangeArrowheads="1"/>
          </p:cNvSpPr>
          <p:nvPr userDrawn="1"/>
        </p:nvSpPr>
        <p:spPr bwMode="auto">
          <a:xfrm>
            <a:off x="66675" y="258763"/>
            <a:ext cx="69850" cy="6350000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61" name="Rectangle 37"/>
          <p:cNvSpPr>
            <a:spLocks noChangeArrowheads="1"/>
          </p:cNvSpPr>
          <p:nvPr userDrawn="1"/>
        </p:nvSpPr>
        <p:spPr bwMode="auto">
          <a:xfrm>
            <a:off x="-123825" y="6470650"/>
            <a:ext cx="4411663" cy="5397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62" name="Rectangle 38"/>
          <p:cNvSpPr>
            <a:spLocks noChangeArrowheads="1"/>
          </p:cNvSpPr>
          <p:nvPr userDrawn="1"/>
        </p:nvSpPr>
        <p:spPr bwMode="auto">
          <a:xfrm>
            <a:off x="171450" y="625475"/>
            <a:ext cx="60325" cy="6232525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5000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871465" name="Text Box 41"/>
          <p:cNvSpPr txBox="1">
            <a:spLocks noChangeArrowheads="1"/>
          </p:cNvSpPr>
          <p:nvPr userDrawn="1"/>
        </p:nvSpPr>
        <p:spPr bwMode="auto">
          <a:xfrm>
            <a:off x="249238" y="6583363"/>
            <a:ext cx="5781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Machine Protection Panel, July 3,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70000"/>
        <a:buFont typeface="Wingdings" pitchFamily="2" charset="2"/>
        <a:buChar char="§"/>
        <a:defRPr kumimoji="1" sz="2000">
          <a:solidFill>
            <a:srgbClr val="0033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SzPct val="60000"/>
        <a:buFont typeface="Wingdings" pitchFamily="2" charset="2"/>
        <a:buChar char="Ø"/>
        <a:defRPr kumimoji="1">
          <a:solidFill>
            <a:srgbClr val="3366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rgbClr val="777777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rgbClr val="009999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rgbClr val="009999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009999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009999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009999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0099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80AD4C-336A-4A2D-A23F-9BFC2A508023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566738" y="1168400"/>
            <a:ext cx="8399462" cy="3321050"/>
          </a:xfrm>
          <a:prstGeom prst="rect">
            <a:avLst/>
          </a:prstGeom>
          <a:solidFill>
            <a:srgbClr val="FFFFFF"/>
          </a:soli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7200" b="0">
                <a:solidFill>
                  <a:srgbClr val="0000FF"/>
                </a:solidFill>
              </a:rPr>
              <a:t>LHCb Beam Interlocks</a:t>
            </a:r>
          </a:p>
          <a:p>
            <a:pPr algn="ctr" eaLnBrk="0" hangingPunct="0"/>
            <a:endParaRPr lang="en-US" sz="1400" b="0">
              <a:solidFill>
                <a:srgbClr val="0000FF"/>
              </a:solidFill>
            </a:endParaRPr>
          </a:p>
          <a:p>
            <a:pPr algn="ctr" eaLnBrk="0" hangingPunct="0"/>
            <a:r>
              <a:rPr lang="en-US" sz="5400" b="0">
                <a:solidFill>
                  <a:srgbClr val="0000FF"/>
                </a:solidFill>
              </a:rPr>
              <a:t> </a:t>
            </a:r>
            <a:endParaRPr lang="en-US" sz="5400" b="0" i="1">
              <a:solidFill>
                <a:srgbClr val="0000FF"/>
              </a:solidFill>
            </a:endParaRPr>
          </a:p>
        </p:txBody>
      </p:sp>
      <p:sp>
        <p:nvSpPr>
          <p:cNvPr id="5123" name="Rectangle 68"/>
          <p:cNvSpPr>
            <a:spLocks noChangeArrowheads="1"/>
          </p:cNvSpPr>
          <p:nvPr/>
        </p:nvSpPr>
        <p:spPr bwMode="auto">
          <a:xfrm>
            <a:off x="1863725" y="555625"/>
            <a:ext cx="5913438" cy="393700"/>
          </a:xfrm>
          <a:prstGeom prst="rect">
            <a:avLst/>
          </a:prstGeom>
          <a:solidFill>
            <a:srgbClr val="FFFFFF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193800" y="3797300"/>
            <a:ext cx="77946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CC"/>
              </a:buClr>
              <a:buSzPct val="70000"/>
              <a:buFont typeface="Wingdings" pitchFamily="2" charset="2"/>
              <a:buChar char="§"/>
            </a:pPr>
            <a:r>
              <a:rPr kumimoji="1" lang="en-US" sz="2000" b="0">
                <a:solidFill>
                  <a:srgbClr val="0033CC"/>
                </a:solidFill>
              </a:rPr>
              <a:t>Beam Permits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CC"/>
              </a:buClr>
              <a:buSzPct val="70000"/>
              <a:buFont typeface="Wingdings" pitchFamily="2" charset="2"/>
              <a:buChar char="§"/>
            </a:pPr>
            <a:r>
              <a:rPr kumimoji="1" lang="en-US" sz="2000" b="0">
                <a:solidFill>
                  <a:srgbClr val="0033CC"/>
                </a:solidFill>
              </a:rPr>
              <a:t>Injection Permits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Beam and Injection Permits</a:t>
            </a:r>
          </a:p>
        </p:txBody>
      </p:sp>
      <p:pic>
        <p:nvPicPr>
          <p:cNvPr id="7170" name="Picture 19" descr="y-LHCb-reoptimiz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8050" y="2762250"/>
            <a:ext cx="4983163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26"/>
          <p:cNvSpPr>
            <a:spLocks noChangeShapeType="1"/>
          </p:cNvSpPr>
          <p:nvPr/>
        </p:nvSpPr>
        <p:spPr bwMode="auto">
          <a:xfrm flipV="1">
            <a:off x="4418013" y="3952875"/>
            <a:ext cx="369887" cy="998538"/>
          </a:xfrm>
          <a:prstGeom prst="line">
            <a:avLst/>
          </a:prstGeom>
          <a:noFill/>
          <a:ln w="28575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Line 27"/>
          <p:cNvSpPr>
            <a:spLocks noChangeShapeType="1"/>
          </p:cNvSpPr>
          <p:nvPr/>
        </p:nvSpPr>
        <p:spPr bwMode="auto">
          <a:xfrm flipV="1">
            <a:off x="3459163" y="3944938"/>
            <a:ext cx="549275" cy="1016000"/>
          </a:xfrm>
          <a:prstGeom prst="line">
            <a:avLst/>
          </a:prstGeom>
          <a:noFill/>
          <a:ln w="28575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Line 28"/>
          <p:cNvSpPr>
            <a:spLocks noChangeShapeType="1"/>
          </p:cNvSpPr>
          <p:nvPr/>
        </p:nvSpPr>
        <p:spPr bwMode="auto">
          <a:xfrm flipV="1">
            <a:off x="3341688" y="3703638"/>
            <a:ext cx="269875" cy="1246187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Text Box 29"/>
          <p:cNvSpPr txBox="1">
            <a:spLocks noChangeArrowheads="1"/>
          </p:cNvSpPr>
          <p:nvPr/>
        </p:nvSpPr>
        <p:spPr bwMode="auto">
          <a:xfrm>
            <a:off x="3359150" y="3424238"/>
            <a:ext cx="53975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FF6600"/>
                </a:solidFill>
              </a:rPr>
              <a:t>BLS</a:t>
            </a:r>
          </a:p>
        </p:txBody>
      </p:sp>
      <p:sp>
        <p:nvSpPr>
          <p:cNvPr id="7175" name="Text Box 30"/>
          <p:cNvSpPr txBox="1">
            <a:spLocks noChangeArrowheads="1"/>
          </p:cNvSpPr>
          <p:nvPr/>
        </p:nvSpPr>
        <p:spPr bwMode="auto">
          <a:xfrm>
            <a:off x="3663950" y="3711575"/>
            <a:ext cx="776288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FC2704"/>
                </a:solidFill>
              </a:rPr>
              <a:t>BCM-U</a:t>
            </a:r>
          </a:p>
        </p:txBody>
      </p:sp>
      <p:sp>
        <p:nvSpPr>
          <p:cNvPr id="7176" name="Line 33"/>
          <p:cNvSpPr>
            <a:spLocks noChangeShapeType="1"/>
          </p:cNvSpPr>
          <p:nvPr/>
        </p:nvSpPr>
        <p:spPr bwMode="auto">
          <a:xfrm flipV="1">
            <a:off x="3516313" y="5105400"/>
            <a:ext cx="346075" cy="846138"/>
          </a:xfrm>
          <a:prstGeom prst="line">
            <a:avLst/>
          </a:prstGeom>
          <a:noFill/>
          <a:ln w="28575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Text Box 34"/>
          <p:cNvSpPr txBox="1">
            <a:spLocks noChangeArrowheads="1"/>
          </p:cNvSpPr>
          <p:nvPr/>
        </p:nvSpPr>
        <p:spPr bwMode="auto">
          <a:xfrm>
            <a:off x="3198813" y="5916613"/>
            <a:ext cx="668337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FC2704"/>
                </a:solidFill>
              </a:rPr>
              <a:t>VELO</a:t>
            </a:r>
          </a:p>
        </p:txBody>
      </p:sp>
      <p:sp>
        <p:nvSpPr>
          <p:cNvPr id="7178" name="Oval 21"/>
          <p:cNvSpPr>
            <a:spLocks noChangeArrowheads="1"/>
          </p:cNvSpPr>
          <p:nvPr/>
        </p:nvSpPr>
        <p:spPr bwMode="auto">
          <a:xfrm>
            <a:off x="3386138" y="4959350"/>
            <a:ext cx="88900" cy="88900"/>
          </a:xfrm>
          <a:prstGeom prst="ellipse">
            <a:avLst/>
          </a:prstGeom>
          <a:noFill/>
          <a:ln w="28575" algn="ctr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179" name="Oval 22"/>
          <p:cNvSpPr>
            <a:spLocks noChangeArrowheads="1"/>
          </p:cNvSpPr>
          <p:nvPr/>
        </p:nvSpPr>
        <p:spPr bwMode="auto">
          <a:xfrm>
            <a:off x="4356100" y="4957763"/>
            <a:ext cx="88900" cy="88900"/>
          </a:xfrm>
          <a:prstGeom prst="ellipse">
            <a:avLst/>
          </a:prstGeom>
          <a:noFill/>
          <a:ln w="28575" algn="ctr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180" name="Oval 23"/>
          <p:cNvSpPr>
            <a:spLocks noChangeArrowheads="1"/>
          </p:cNvSpPr>
          <p:nvPr/>
        </p:nvSpPr>
        <p:spPr bwMode="auto">
          <a:xfrm>
            <a:off x="3279775" y="4957763"/>
            <a:ext cx="88900" cy="88900"/>
          </a:xfrm>
          <a:prstGeom prst="ellipse">
            <a:avLst/>
          </a:prstGeom>
          <a:noFill/>
          <a:ln w="28575" algn="ctr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181" name="Oval 32"/>
          <p:cNvSpPr>
            <a:spLocks noChangeArrowheads="1"/>
          </p:cNvSpPr>
          <p:nvPr/>
        </p:nvSpPr>
        <p:spPr bwMode="auto">
          <a:xfrm>
            <a:off x="3754438" y="4881563"/>
            <a:ext cx="266700" cy="260350"/>
          </a:xfrm>
          <a:prstGeom prst="ellipse">
            <a:avLst/>
          </a:prstGeom>
          <a:noFill/>
          <a:ln w="28575" algn="ctr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6600"/>
              </a:solidFill>
            </a:endParaRPr>
          </a:p>
        </p:txBody>
      </p:sp>
      <p:grpSp>
        <p:nvGrpSpPr>
          <p:cNvPr id="7182" name="Group 39"/>
          <p:cNvGrpSpPr>
            <a:grpSpLocks/>
          </p:cNvGrpSpPr>
          <p:nvPr/>
        </p:nvGrpSpPr>
        <p:grpSpPr bwMode="auto">
          <a:xfrm>
            <a:off x="2614613" y="5013325"/>
            <a:ext cx="2414587" cy="17463"/>
            <a:chOff x="2538414" y="1329266"/>
            <a:chExt cx="2414588" cy="17992"/>
          </a:xfrm>
        </p:grpSpPr>
        <p:cxnSp>
          <p:nvCxnSpPr>
            <p:cNvPr id="37" name="Straight Connector 36"/>
            <p:cNvCxnSpPr/>
            <p:nvPr/>
          </p:nvCxnSpPr>
          <p:spPr bwMode="auto">
            <a:xfrm rot="10800000" flipV="1">
              <a:off x="2538414" y="1329266"/>
              <a:ext cx="2414588" cy="163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rot="10800000" flipV="1">
              <a:off x="2538414" y="1345622"/>
              <a:ext cx="2414588" cy="163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183" name="Text Box 30"/>
          <p:cNvSpPr txBox="1">
            <a:spLocks noChangeArrowheads="1"/>
          </p:cNvSpPr>
          <p:nvPr/>
        </p:nvSpPr>
        <p:spPr bwMode="auto">
          <a:xfrm>
            <a:off x="4425950" y="3711575"/>
            <a:ext cx="776288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FC2704"/>
                </a:solidFill>
              </a:rPr>
              <a:t>BCM-D</a:t>
            </a:r>
          </a:p>
        </p:txBody>
      </p:sp>
      <p:pic>
        <p:nvPicPr>
          <p:cNvPr id="71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2238" y="4943475"/>
            <a:ext cx="623887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4638" y="4935538"/>
            <a:ext cx="623887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8313" y="4926013"/>
            <a:ext cx="6254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5688" y="4943475"/>
            <a:ext cx="57626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0888" y="4951413"/>
            <a:ext cx="57626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1825" y="4960938"/>
            <a:ext cx="57626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0" name="Oval 32"/>
          <p:cNvSpPr>
            <a:spLocks noChangeArrowheads="1"/>
          </p:cNvSpPr>
          <p:nvPr/>
        </p:nvSpPr>
        <p:spPr bwMode="auto">
          <a:xfrm>
            <a:off x="4572000" y="4251325"/>
            <a:ext cx="552450" cy="1593850"/>
          </a:xfrm>
          <a:prstGeom prst="ellipse">
            <a:avLst/>
          </a:prstGeom>
          <a:noFill/>
          <a:ln w="28575" algn="ctr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6600"/>
              </a:solidFill>
            </a:endParaRPr>
          </a:p>
        </p:txBody>
      </p:sp>
      <p:sp>
        <p:nvSpPr>
          <p:cNvPr id="7191" name="Line 33"/>
          <p:cNvSpPr>
            <a:spLocks noChangeShapeType="1"/>
          </p:cNvSpPr>
          <p:nvPr/>
        </p:nvSpPr>
        <p:spPr bwMode="auto">
          <a:xfrm flipH="1">
            <a:off x="5032375" y="3987800"/>
            <a:ext cx="901700" cy="506413"/>
          </a:xfrm>
          <a:prstGeom prst="line">
            <a:avLst/>
          </a:prstGeom>
          <a:noFill/>
          <a:ln w="28575">
            <a:solidFill>
              <a:srgbClr val="FC2704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Text Box 34"/>
          <p:cNvSpPr txBox="1">
            <a:spLocks noChangeArrowheads="1"/>
          </p:cNvSpPr>
          <p:nvPr/>
        </p:nvSpPr>
        <p:spPr bwMode="auto">
          <a:xfrm>
            <a:off x="5548313" y="3762375"/>
            <a:ext cx="846137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>
                <a:solidFill>
                  <a:srgbClr val="FC2704"/>
                </a:solidFill>
              </a:rPr>
              <a:t>DIPOLE</a:t>
            </a:r>
          </a:p>
        </p:txBody>
      </p:sp>
      <p:sp>
        <p:nvSpPr>
          <p:cNvPr id="71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2450" y="877888"/>
            <a:ext cx="8220075" cy="5434012"/>
          </a:xfrm>
        </p:spPr>
        <p:txBody>
          <a:bodyPr/>
          <a:lstStyle/>
          <a:p>
            <a:r>
              <a:rPr lang="en-US" smtClean="0">
                <a:solidFill>
                  <a:srgbClr val="0033CC"/>
                </a:solidFill>
              </a:rPr>
              <a:t>Three ‘hard’ sources of Beam Permit interlocks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Beam Condition Monitor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Vertex Locator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LHCb Dipole</a:t>
            </a:r>
          </a:p>
          <a:p>
            <a:r>
              <a:rPr lang="en-US" smtClean="0">
                <a:solidFill>
                  <a:srgbClr val="0033CC"/>
                </a:solidFill>
              </a:rPr>
              <a:t>One ‘hard’ source of Injection Permit interlock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Beam Loss Scintillator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(Beam Condition Monitor)</a:t>
            </a:r>
          </a:p>
          <a:p>
            <a:r>
              <a:rPr lang="en-US" smtClean="0">
                <a:solidFill>
                  <a:srgbClr val="0033CC"/>
                </a:solidFill>
              </a:rPr>
              <a:t>+ ‘soft’ by Experiment Control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Beam Permits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752475"/>
            <a:ext cx="8524875" cy="594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Beam Condition Monitor (BCM) – Main </a:t>
            </a:r>
            <a:r>
              <a:rPr lang="en-US" dirty="0" err="1" smtClean="0">
                <a:solidFill>
                  <a:srgbClr val="0033CC"/>
                </a:solidFill>
              </a:rPr>
              <a:t>LHCb</a:t>
            </a:r>
            <a:r>
              <a:rPr lang="en-US" dirty="0" smtClean="0">
                <a:solidFill>
                  <a:srgbClr val="0033CC"/>
                </a:solidFill>
              </a:rPr>
              <a:t> Life Guard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2 stations (Upstream/Downstream) of 8 diamonds each 5/4cm from beam axis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40</a:t>
            </a:r>
            <a:r>
              <a:rPr kumimoji="0" lang="en-US" dirty="0" smtClean="0">
                <a:solidFill>
                  <a:srgbClr val="3366FF"/>
                </a:solidFill>
                <a:latin typeface="Symbol" pitchFamily="18" charset="2"/>
              </a:rPr>
              <a:t>m</a:t>
            </a:r>
            <a:r>
              <a:rPr kumimoji="0" lang="en-US" dirty="0" smtClean="0">
                <a:solidFill>
                  <a:srgbClr val="3366FF"/>
                </a:solidFill>
              </a:rPr>
              <a:t>s integration – 36 </a:t>
            </a:r>
            <a:r>
              <a:rPr kumimoji="0" lang="en-US" dirty="0" err="1" smtClean="0">
                <a:solidFill>
                  <a:srgbClr val="3366FF"/>
                </a:solidFill>
              </a:rPr>
              <a:t>pA</a:t>
            </a:r>
            <a:r>
              <a:rPr kumimoji="0" lang="en-US" dirty="0" smtClean="0">
                <a:solidFill>
                  <a:srgbClr val="3366FF"/>
                </a:solidFill>
              </a:rPr>
              <a:t>/</a:t>
            </a:r>
            <a:r>
              <a:rPr kumimoji="0" lang="en-US" dirty="0" err="1" smtClean="0">
                <a:solidFill>
                  <a:srgbClr val="3366FF"/>
                </a:solidFill>
              </a:rPr>
              <a:t>mips</a:t>
            </a:r>
            <a:r>
              <a:rPr kumimoji="0" lang="en-US" dirty="0" smtClean="0">
                <a:solidFill>
                  <a:srgbClr val="3366FF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  <a:sym typeface="Wingdings" pitchFamily="2" charset="2"/>
              </a:rPr>
              <a:t> Running sums 2x40</a:t>
            </a:r>
            <a:r>
              <a:rPr kumimoji="0" lang="en-US" dirty="0" smtClean="0">
                <a:solidFill>
                  <a:srgbClr val="3366FF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kumimoji="0" lang="en-US" dirty="0" smtClean="0">
                <a:solidFill>
                  <a:srgbClr val="3366FF"/>
                </a:solidFill>
                <a:sym typeface="Wingdings" pitchFamily="2" charset="2"/>
              </a:rPr>
              <a:t>s and 32x40</a:t>
            </a:r>
            <a:r>
              <a:rPr kumimoji="0" lang="en-US" dirty="0" smtClean="0">
                <a:solidFill>
                  <a:srgbClr val="3366FF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kumimoji="0" lang="en-US" dirty="0" smtClean="0">
                <a:solidFill>
                  <a:srgbClr val="3366FF"/>
                </a:solidFill>
                <a:sym typeface="Wingdings" pitchFamily="2" charset="2"/>
              </a:rPr>
              <a:t>s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777777"/>
                </a:solidFill>
              </a:rPr>
              <a:t>Sum based on diamond 2-6 to account for possibly dead and noisy diamonds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777777"/>
                </a:solidFill>
              </a:rPr>
              <a:t>Available in CCC divided by dump threshold as BKG1 (BKG2)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006699"/>
                </a:solidFill>
              </a:rPr>
              <a:t> </a:t>
            </a:r>
            <a:r>
              <a:rPr kumimoji="0" lang="en-US" dirty="0" smtClean="0">
                <a:solidFill>
                  <a:srgbClr val="3366FF"/>
                </a:solidFill>
              </a:rPr>
              <a:t>Directly connected to non-</a:t>
            </a:r>
            <a:r>
              <a:rPr kumimoji="0" lang="en-US" dirty="0" err="1" smtClean="0">
                <a:solidFill>
                  <a:srgbClr val="3366FF"/>
                </a:solidFill>
              </a:rPr>
              <a:t>maskable</a:t>
            </a:r>
            <a:r>
              <a:rPr kumimoji="0" lang="en-US" dirty="0" smtClean="0">
                <a:solidFill>
                  <a:srgbClr val="3366FF"/>
                </a:solidFill>
              </a:rPr>
              <a:t> BIS – always </a:t>
            </a:r>
            <a:r>
              <a:rPr kumimoji="0" lang="en-US" dirty="0" smtClean="0">
                <a:solidFill>
                  <a:srgbClr val="3366FF"/>
                </a:solidFill>
              </a:rPr>
              <a:t>operational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Dump criteria based on three adjacent diamonds for the 2x40us </a:t>
            </a:r>
            <a:r>
              <a:rPr kumimoji="0" lang="en-US" smtClean="0">
                <a:solidFill>
                  <a:srgbClr val="3366FF"/>
                </a:solidFill>
              </a:rPr>
              <a:t>running sum</a:t>
            </a:r>
            <a:endParaRPr kumimoji="0" lang="en-US" dirty="0" smtClean="0">
              <a:solidFill>
                <a:srgbClr val="3366FF"/>
              </a:solidFill>
            </a:endParaRPr>
          </a:p>
          <a:p>
            <a:pPr lvl="2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endParaRPr kumimoji="0" lang="en-US" dirty="0" smtClean="0">
              <a:solidFill>
                <a:srgbClr val="3366FF"/>
              </a:solidFill>
            </a:endParaRP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System has no dependence on control/software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777777"/>
                </a:solidFill>
              </a:rPr>
              <a:t>Immediately operational on power-up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777777"/>
                </a:solidFill>
              </a:rPr>
              <a:t>Reset after dump normally by software but may be done with hardware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Dump thresholds ‘hardcoded’ in VHDL code</a:t>
            </a:r>
          </a:p>
          <a:p>
            <a:pPr lvl="2">
              <a:lnSpc>
                <a:spcPct val="90000"/>
              </a:lnSpc>
            </a:pPr>
            <a:r>
              <a:rPr kumimoji="0" lang="en-US" dirty="0" smtClean="0">
                <a:solidFill>
                  <a:srgbClr val="777777"/>
                </a:solidFill>
              </a:rPr>
              <a:t>Easy compilation and loading by expert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Whole system powered by same power as LHC in sector 78</a:t>
            </a:r>
          </a:p>
          <a:p>
            <a:pPr lvl="1">
              <a:lnSpc>
                <a:spcPct val="90000"/>
              </a:lnSpc>
            </a:pPr>
            <a:r>
              <a:rPr kumimoji="0" lang="en-US" dirty="0" smtClean="0">
                <a:solidFill>
                  <a:srgbClr val="3366FF"/>
                </a:solidFill>
              </a:rPr>
              <a:t>Entire spare system stored at P8 (except diamonds!)</a:t>
            </a:r>
            <a:endParaRPr lang="en-US" sz="1800" dirty="0" smtClean="0">
              <a:solidFill>
                <a:srgbClr val="3366FF"/>
              </a:solidFill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/>
          <a:srcRect r="14024"/>
          <a:stretch>
            <a:fillRect/>
          </a:stretch>
        </p:blipFill>
        <p:spPr bwMode="auto">
          <a:xfrm>
            <a:off x="5030788" y="2806700"/>
            <a:ext cx="3098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/>
          <a:srcRect t="15359" b="12965"/>
          <a:stretch>
            <a:fillRect/>
          </a:stretch>
        </p:blipFill>
        <p:spPr bwMode="auto">
          <a:xfrm>
            <a:off x="1390750" y="2905125"/>
            <a:ext cx="3209825" cy="1762125"/>
          </a:xfrm>
          <a:prstGeom prst="rect">
            <a:avLst/>
          </a:prstGeom>
          <a:noFill/>
          <a:ln w="25400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Beam Permits – cont’d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975" y="963613"/>
            <a:ext cx="8553450" cy="5434012"/>
          </a:xfrm>
        </p:spPr>
        <p:txBody>
          <a:bodyPr/>
          <a:lstStyle/>
          <a:p>
            <a:r>
              <a:rPr lang="en-US" sz="2000" smtClean="0">
                <a:solidFill>
                  <a:srgbClr val="0033CC"/>
                </a:solidFill>
              </a:rPr>
              <a:t>Beam Condition Monitor – cont’d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PostMortem processing upon PM signal via GMT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Beam Permit (Injection Permit) = false during PM processing O(2-3 min)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Rearming automatic if dump was not triggered by BCM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Rearming requires manual rearm if triggered by BCM</a:t>
            </a:r>
          </a:p>
          <a:p>
            <a:pPr lvl="2"/>
            <a:endParaRPr lang="en-US" sz="1600" smtClean="0">
              <a:solidFill>
                <a:srgbClr val="777777"/>
              </a:solidFill>
            </a:endParaRPr>
          </a:p>
          <a:p>
            <a:r>
              <a:rPr lang="en-US" sz="2000" smtClean="0">
                <a:solidFill>
                  <a:srgbClr val="0033CC"/>
                </a:solidFill>
              </a:rPr>
              <a:t>LHCb Vertex Locator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Movable device : garage position at 30mm, DAQ position 5mm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Moving in/out O(2.5min)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Interlock logic combination of GMT safe flags and VELO position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Permit True: </a:t>
            </a:r>
          </a:p>
          <a:p>
            <a:pPr lvl="3"/>
            <a:r>
              <a:rPr lang="en-US" sz="1600" smtClean="0"/>
              <a:t>((VELO_out) and (any Beam_Mode))</a:t>
            </a:r>
          </a:p>
          <a:p>
            <a:pPr lvl="3">
              <a:buFontTx/>
              <a:buNone/>
            </a:pPr>
            <a:r>
              <a:rPr lang="en-US" sz="1600" smtClean="0"/>
              <a:t>    or ((VELO_in) and (Movable_Devices_Allowed))</a:t>
            </a:r>
          </a:p>
          <a:p>
            <a:pPr lvl="3"/>
            <a:endParaRPr lang="en-US" sz="1600" smtClean="0"/>
          </a:p>
          <a:p>
            <a:pPr lvl="3"/>
            <a:r>
              <a:rPr lang="en-US" sz="1600" smtClean="0"/>
              <a:t>Where Movable_Devices_Allowed ~ Stable Beams or Unstable Beams</a:t>
            </a:r>
          </a:p>
          <a:p>
            <a:pPr lvl="3"/>
            <a:r>
              <a:rPr lang="en-US" sz="1600" smtClean="0"/>
              <a:t>And VELO_out is defined as &gt;28mm</a:t>
            </a:r>
          </a:p>
          <a:p>
            <a:pPr lvl="3"/>
            <a:endParaRPr lang="en-US" sz="16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Beam Permits – cont’d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err="1" smtClean="0">
                <a:solidFill>
                  <a:srgbClr val="0033CC"/>
                </a:solidFill>
              </a:rPr>
              <a:t>LHCb</a:t>
            </a:r>
            <a:r>
              <a:rPr lang="en-US" sz="2000" dirty="0" smtClean="0">
                <a:solidFill>
                  <a:srgbClr val="0033CC"/>
                </a:solidFill>
              </a:rPr>
              <a:t> Vertex Locator – cont’d</a:t>
            </a:r>
          </a:p>
          <a:p>
            <a:pPr lvl="1"/>
            <a:r>
              <a:rPr lang="en-US" sz="1800" dirty="0" smtClean="0">
                <a:solidFill>
                  <a:srgbClr val="3366FF"/>
                </a:solidFill>
              </a:rPr>
              <a:t>GMT flag Safe Stable Beam=false is used to decide withdrawing VELO</a:t>
            </a:r>
          </a:p>
          <a:p>
            <a:pPr lvl="2"/>
            <a:r>
              <a:rPr lang="en-US" sz="1600" dirty="0" smtClean="0">
                <a:solidFill>
                  <a:srgbClr val="777777"/>
                </a:solidFill>
              </a:rPr>
              <a:t>Might become automatic</a:t>
            </a:r>
          </a:p>
          <a:p>
            <a:pPr lvl="1"/>
            <a:r>
              <a:rPr lang="en-US" sz="1800" dirty="0" smtClean="0">
                <a:solidFill>
                  <a:srgbClr val="3366FF"/>
                </a:solidFill>
              </a:rPr>
              <a:t>Consequence:</a:t>
            </a:r>
          </a:p>
          <a:p>
            <a:pPr lvl="2"/>
            <a:r>
              <a:rPr lang="en-US" sz="1600" dirty="0" smtClean="0">
                <a:solidFill>
                  <a:srgbClr val="777777"/>
                </a:solidFill>
              </a:rPr>
              <a:t>VELO must be retracted before switching to ADJUST or DUMP</a:t>
            </a:r>
          </a:p>
          <a:p>
            <a:pPr lvl="3"/>
            <a:r>
              <a:rPr lang="en-US" sz="1600" dirty="0" smtClean="0"/>
              <a:t>Handshakes!</a:t>
            </a:r>
          </a:p>
          <a:p>
            <a:pPr lvl="3"/>
            <a:r>
              <a:rPr lang="en-US" sz="1600" dirty="0" smtClean="0"/>
              <a:t>Retracting before DUMP logic should change….</a:t>
            </a:r>
          </a:p>
          <a:p>
            <a:pPr lvl="1"/>
            <a:r>
              <a:rPr lang="en-US" sz="1800" dirty="0" smtClean="0">
                <a:solidFill>
                  <a:srgbClr val="3366FF"/>
                </a:solidFill>
              </a:rPr>
              <a:t>VELO interlock system relies on a BCM_OK</a:t>
            </a:r>
          </a:p>
          <a:p>
            <a:pPr lvl="1"/>
            <a:r>
              <a:rPr lang="en-US" sz="1800" dirty="0" smtClean="0">
                <a:solidFill>
                  <a:srgbClr val="3366FF"/>
                </a:solidFill>
              </a:rPr>
              <a:t>Position system and interlock on </a:t>
            </a:r>
            <a:r>
              <a:rPr lang="en-US" sz="1800" dirty="0" err="1" smtClean="0">
                <a:solidFill>
                  <a:srgbClr val="3366FF"/>
                </a:solidFill>
              </a:rPr>
              <a:t>LHCb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  <a:r>
              <a:rPr lang="en-US" sz="1800" dirty="0" smtClean="0">
                <a:solidFill>
                  <a:srgbClr val="3366FF"/>
                </a:solidFill>
              </a:rPr>
              <a:t>UPS</a:t>
            </a: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Withdraws automatically on power cut</a:t>
            </a:r>
            <a:endParaRPr lang="en-US" dirty="0" smtClean="0">
              <a:solidFill>
                <a:srgbClr val="3366FF"/>
              </a:solidFill>
            </a:endParaRP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Also possible to retract VELO manually…</a:t>
            </a:r>
          </a:p>
          <a:p>
            <a:pPr lvl="1"/>
            <a:r>
              <a:rPr lang="en-US" sz="1800" dirty="0" err="1" smtClean="0">
                <a:solidFill>
                  <a:srgbClr val="3366FF"/>
                </a:solidFill>
              </a:rPr>
              <a:t>PostMortem</a:t>
            </a:r>
            <a:r>
              <a:rPr lang="en-US" sz="1800" dirty="0" smtClean="0">
                <a:solidFill>
                  <a:srgbClr val="3366FF"/>
                </a:solidFill>
              </a:rPr>
              <a:t> processing triggered by GMT PM telegram</a:t>
            </a:r>
          </a:p>
          <a:p>
            <a:pPr lvl="1"/>
            <a:endParaRPr lang="en-US" sz="1800" dirty="0" smtClean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Beam Permits – cont’d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smtClean="0">
                <a:solidFill>
                  <a:srgbClr val="0033CC"/>
                </a:solidFill>
              </a:rPr>
              <a:t>LHCb Dipole Magnet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Controlled by LHC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Magnet Safety System under responsibility of PH/DT1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Interlock logic based on SC parameters: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Temperature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Cooling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Power converter etc</a:t>
            </a:r>
          </a:p>
          <a:p>
            <a:pPr lvl="2"/>
            <a:endParaRPr lang="en-US" sz="1600" smtClean="0">
              <a:solidFill>
                <a:srgbClr val="777777"/>
              </a:solidFill>
            </a:endParaRPr>
          </a:p>
          <a:p>
            <a:pPr lvl="2"/>
            <a:r>
              <a:rPr lang="en-US" sz="1600" smtClean="0">
                <a:solidFill>
                  <a:srgbClr val="FC2704"/>
                </a:solidFill>
              </a:rPr>
              <a:t>Polarity?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LHCb Magnet failure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Slow influence on orbit, typically </a:t>
            </a:r>
            <a:r>
              <a:rPr lang="en-US" sz="1600" b="1" smtClean="0">
                <a:solidFill>
                  <a:srgbClr val="777777"/>
                </a:solidFill>
                <a:latin typeface="Lucida Handwriting" pitchFamily="66" charset="0"/>
              </a:rPr>
              <a:t>O</a:t>
            </a:r>
            <a:r>
              <a:rPr lang="en-US" sz="1600" smtClean="0">
                <a:solidFill>
                  <a:srgbClr val="777777"/>
                </a:solidFill>
              </a:rPr>
              <a:t>(</a:t>
            </a:r>
            <a:r>
              <a:rPr lang="en-US" sz="1600" smtClean="0">
                <a:solidFill>
                  <a:srgbClr val="777777"/>
                </a:solidFill>
                <a:latin typeface="Symbol" pitchFamily="18" charset="2"/>
              </a:rPr>
              <a:t>s</a:t>
            </a:r>
            <a:r>
              <a:rPr lang="en-US" sz="1600" smtClean="0">
                <a:solidFill>
                  <a:srgbClr val="777777"/>
                </a:solidFill>
              </a:rPr>
              <a:t>) in several 100 ms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Power converter: Reaction time to dump beam ~100 ms</a:t>
            </a:r>
          </a:p>
          <a:p>
            <a:pPr lvl="2"/>
            <a:r>
              <a:rPr lang="en-US" sz="1600" smtClean="0">
                <a:solidFill>
                  <a:srgbClr val="777777"/>
                </a:solidFill>
              </a:rPr>
              <a:t>Cooling failure: Transmit beam interlock 10ms before power converter switches off</a:t>
            </a:r>
          </a:p>
          <a:p>
            <a:pPr lvl="2"/>
            <a:endParaRPr lang="en-US" sz="1600" smtClean="0">
              <a:solidFill>
                <a:srgbClr val="777777"/>
              </a:solidFill>
            </a:endParaRP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Magnet Safety System on UPS</a:t>
            </a:r>
          </a:p>
          <a:p>
            <a:pPr lvl="2"/>
            <a:endParaRPr lang="en-US" sz="1600" smtClean="0">
              <a:solidFill>
                <a:srgbClr val="777777"/>
              </a:solidFill>
            </a:endParaRPr>
          </a:p>
          <a:p>
            <a:pPr lvl="1"/>
            <a:endParaRPr lang="en-US" sz="1800" smtClean="0">
              <a:solidFill>
                <a:srgbClr val="FC2704"/>
              </a:solidFill>
            </a:endParaRPr>
          </a:p>
          <a:p>
            <a:endParaRPr lang="en-US" sz="2000" smtClean="0">
              <a:solidFill>
                <a:srgbClr val="FC2704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Injection Permit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 smtClean="0">
                <a:solidFill>
                  <a:srgbClr val="0033CC"/>
                </a:solidFill>
              </a:rPr>
              <a:t>Prevent injection while experiment is in incompatible mode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 smtClean="0">
                <a:solidFill>
                  <a:srgbClr val="0033CC"/>
                </a:solidFill>
              </a:rPr>
              <a:t>Prevent further injection after ‘dirty transfers’</a:t>
            </a:r>
          </a:p>
          <a:p>
            <a:pPr marL="800100" lvl="1" indent="-342900">
              <a:buSzTx/>
              <a:buFontTx/>
              <a:buChar char="•"/>
            </a:pPr>
            <a:r>
              <a:rPr lang="en-US" sz="1800" smtClean="0">
                <a:solidFill>
                  <a:srgbClr val="3366FF"/>
                </a:solidFill>
              </a:rPr>
              <a:t>Without dumping existing beam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 smtClean="0">
                <a:solidFill>
                  <a:srgbClr val="0033CC"/>
                </a:solidFill>
              </a:rPr>
              <a:t>Prevent further transfers during physics</a:t>
            </a:r>
          </a:p>
          <a:p>
            <a:pPr marL="800100" lvl="1" indent="-342900"/>
            <a:endParaRPr lang="en-US" sz="1800" smtClean="0">
              <a:solidFill>
                <a:srgbClr val="3366FF"/>
              </a:solidFill>
            </a:endParaRPr>
          </a:p>
          <a:p>
            <a:pPr marL="800100" lvl="1" indent="-342900"/>
            <a:endParaRPr lang="en-US" sz="1800" smtClean="0">
              <a:solidFill>
                <a:srgbClr val="3366FF"/>
              </a:solidFill>
            </a:endParaRPr>
          </a:p>
          <a:p>
            <a:pPr marL="381000" indent="-381000"/>
            <a:r>
              <a:rPr lang="en-US" sz="2000" smtClean="0">
                <a:solidFill>
                  <a:srgbClr val="0033CC"/>
                </a:solidFill>
              </a:rPr>
              <a:t>Incompatible mode </a:t>
            </a:r>
          </a:p>
          <a:p>
            <a:pPr marL="800100" lvl="1" indent="-342900"/>
            <a:r>
              <a:rPr lang="en-US" sz="1800" smtClean="0">
                <a:solidFill>
                  <a:srgbClr val="3366FF"/>
                </a:solidFill>
              </a:rPr>
              <a:t>Any interfill activity which involves switching on detectors or VELO_in</a:t>
            </a:r>
          </a:p>
          <a:p>
            <a:pPr marL="1219200" lvl="2" indent="-304800"/>
            <a:r>
              <a:rPr lang="en-US" sz="1600" smtClean="0">
                <a:solidFill>
                  <a:srgbClr val="777777"/>
                </a:solidFill>
              </a:rPr>
              <a:t>Normally switch to false (if not already done) after dumping each physics fill (calibrations)</a:t>
            </a:r>
          </a:p>
          <a:p>
            <a:pPr marL="800100" lvl="1" indent="-342900"/>
            <a:r>
              <a:rPr lang="en-US" sz="1800" smtClean="0">
                <a:solidFill>
                  <a:srgbClr val="3366FF"/>
                </a:solidFill>
              </a:rPr>
              <a:t>Some interventions on ‘life supporting’ systems</a:t>
            </a:r>
          </a:p>
          <a:p>
            <a:pPr marL="800100" lvl="1" indent="-342900"/>
            <a:r>
              <a:rPr lang="en-US" sz="1800" smtClean="0">
                <a:solidFill>
                  <a:srgbClr val="3366FF"/>
                </a:solidFill>
              </a:rPr>
              <a:t>Injection Permit controlled manually and automatically by ECS</a:t>
            </a:r>
          </a:p>
          <a:p>
            <a:pPr marL="800100" lvl="1" indent="-342900"/>
            <a:endParaRPr lang="en-US" sz="1800" smtClean="0">
              <a:solidFill>
                <a:srgbClr val="3366FF"/>
              </a:solidFill>
            </a:endParaRPr>
          </a:p>
          <a:p>
            <a:pPr marL="800100" lvl="1" indent="-342900"/>
            <a:r>
              <a:rPr lang="en-US" sz="1800" smtClean="0">
                <a:solidFill>
                  <a:srgbClr val="3366FF"/>
                </a:solidFill>
              </a:rPr>
              <a:t>Rely on Handshakes to issue Injection Permit</a:t>
            </a:r>
          </a:p>
          <a:p>
            <a:pPr marL="800100" lvl="1" indent="-342900"/>
            <a:r>
              <a:rPr lang="en-US" sz="1800" smtClean="0">
                <a:solidFill>
                  <a:srgbClr val="3366FF"/>
                </a:solidFill>
              </a:rPr>
              <a:t>Obviously will not be needed in repeated LHC tests during MDs etc</a:t>
            </a:r>
          </a:p>
          <a:p>
            <a:pPr marL="800100" lvl="1" indent="-342900"/>
            <a:endParaRPr lang="en-US" sz="1800" smtClean="0">
              <a:solidFill>
                <a:srgbClr val="3366FF"/>
              </a:solidFill>
            </a:endParaRPr>
          </a:p>
          <a:p>
            <a:pPr marL="800100" lvl="1" indent="-342900"/>
            <a:endParaRPr lang="en-US" sz="1800" smtClean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Injection Permit – cont’d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smtClean="0">
                <a:solidFill>
                  <a:srgbClr val="0033CC"/>
                </a:solidFill>
              </a:rPr>
              <a:t>‘Dirty transfers’ measured by Beam Loss Scintillators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Prevent repeated splashes not seen by CCC immediately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25ns integration and readout of fast losses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Using injection prepulse via BST to integrate 3-10 turns after each transfer</a:t>
            </a:r>
          </a:p>
          <a:p>
            <a:pPr lvl="1"/>
            <a:endParaRPr lang="en-US" sz="1800" smtClean="0">
              <a:solidFill>
                <a:srgbClr val="3366FF"/>
              </a:solidFill>
            </a:endParaRP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Experiment off during injection so ‘high threshold’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Will only be activated in automatic mode once experience has been gained</a:t>
            </a:r>
          </a:p>
          <a:p>
            <a:endParaRPr lang="en-US" sz="2000" smtClean="0">
              <a:solidFill>
                <a:srgbClr val="0033CC"/>
              </a:solidFill>
            </a:endParaRPr>
          </a:p>
          <a:p>
            <a:r>
              <a:rPr lang="en-US" sz="2000" smtClean="0">
                <a:solidFill>
                  <a:srgbClr val="0033CC"/>
                </a:solidFill>
              </a:rPr>
              <a:t>Injection Permit interface same as BCM</a:t>
            </a:r>
          </a:p>
          <a:p>
            <a:pPr lvl="1"/>
            <a:r>
              <a:rPr lang="en-US" sz="1800" smtClean="0">
                <a:solidFill>
                  <a:srgbClr val="3366FF"/>
                </a:solidFill>
              </a:rPr>
              <a:t>Safe power, operational without software etc </a:t>
            </a:r>
          </a:p>
          <a:p>
            <a:pPr lvl="1"/>
            <a:endParaRPr lang="en-US" sz="1800" smtClean="0">
              <a:solidFill>
                <a:srgbClr val="3366FF"/>
              </a:solidFill>
            </a:endParaRPr>
          </a:p>
          <a:p>
            <a:r>
              <a:rPr lang="en-US" sz="2000" smtClean="0">
                <a:solidFill>
                  <a:srgbClr val="0033CC"/>
                </a:solidFill>
              </a:rPr>
              <a:t>Beam Loss Scintillator system on LHCb UPS</a:t>
            </a:r>
          </a:p>
          <a:p>
            <a:endParaRPr lang="en-US" sz="200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Pages">
  <a:themeElements>
    <a:clrScheme name="">
      <a:dk1>
        <a:srgbClr val="333333"/>
      </a:dk1>
      <a:lt1>
        <a:srgbClr val="A9BDA9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D1DBD1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Pages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99CC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99CC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ges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ges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ge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32133</TotalTime>
  <Words>634</Words>
  <Application>Microsoft Office PowerPoint</Application>
  <PresentationFormat>On-screen Show (4:3)</PresentationFormat>
  <Paragraphs>119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1_Pages</vt:lpstr>
      <vt:lpstr>Slide 1</vt:lpstr>
      <vt:lpstr>Beam and Injection Permits</vt:lpstr>
      <vt:lpstr>Beam Permits</vt:lpstr>
      <vt:lpstr>Beam Permits – cont’d</vt:lpstr>
      <vt:lpstr>Beam Permits – cont’d</vt:lpstr>
      <vt:lpstr>Beam Permits – cont’d</vt:lpstr>
      <vt:lpstr>Injection Permit</vt:lpstr>
      <vt:lpstr>Injection Permit – cont’d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Richard Jacobsson</dc:creator>
  <cp:lastModifiedBy>Richard Jacobsson</cp:lastModifiedBy>
  <cp:revision>2609</cp:revision>
  <cp:lastPrinted>2001-09-07T14:22:03Z</cp:lastPrinted>
  <dcterms:created xsi:type="dcterms:W3CDTF">1998-07-13T08:45:57Z</dcterms:created>
  <dcterms:modified xsi:type="dcterms:W3CDTF">2009-07-09T15:47:55Z</dcterms:modified>
</cp:coreProperties>
</file>