
<file path=[Content_Types].xml><?xml version="1.0" encoding="utf-8"?>
<Types xmlns="http://schemas.openxmlformats.org/package/2006/content-types">
  <Override PartName="/ppt/slideLayouts/slideLayout8.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embeddings/Microsoft_Equation2.bin" ContentType="application/vnd.openxmlformats-officedocument.oleObject"/>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Default Extension="pict" ContentType="image/pict"/>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embeddings/Microsoft_Equation1.bin" ContentType="application/vnd.openxmlformats-officedocument.oleObject"/>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embeddings/Microsoft_Equation3.bin" ContentType="application/vnd.openxmlformats-officedocument.oleObject"/>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handoutMasterIdLst>
    <p:handoutMasterId r:id="rId21"/>
  </p:handoutMasterIdLst>
  <p:sldIdLst>
    <p:sldId id="297" r:id="rId2"/>
    <p:sldId id="295" r:id="rId3"/>
    <p:sldId id="283" r:id="rId4"/>
    <p:sldId id="285" r:id="rId5"/>
    <p:sldId id="278" r:id="rId6"/>
    <p:sldId id="279" r:id="rId7"/>
    <p:sldId id="280" r:id="rId8"/>
    <p:sldId id="281" r:id="rId9"/>
    <p:sldId id="282" r:id="rId10"/>
    <p:sldId id="296" r:id="rId11"/>
    <p:sldId id="286" r:id="rId12"/>
    <p:sldId id="287" r:id="rId13"/>
    <p:sldId id="288" r:id="rId14"/>
    <p:sldId id="289" r:id="rId15"/>
    <p:sldId id="290" r:id="rId16"/>
    <p:sldId id="291" r:id="rId17"/>
    <p:sldId id="292" r:id="rId18"/>
    <p:sldId id="29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80FF"/>
    <a:srgbClr val="FF982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Grid="0" snapToObjects="1">
      <p:cViewPr varScale="1">
        <p:scale>
          <a:sx n="137" d="100"/>
          <a:sy n="137" d="100"/>
        </p:scale>
        <p:origin x="-60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interSettings" Target="printerSettings/printerSettings1.bin"/><Relationship Id="rId21" Type="http://schemas.openxmlformats.org/officeDocument/2006/relationships/handoutMaster" Target="handoutMasters/handout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8F6380-C236-7E4D-B82C-DD479D0BD565}" type="datetimeFigureOut">
              <a:rPr lang="en-US" smtClean="0"/>
              <a:pPr/>
              <a:t>10/1/09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7B933C-B639-D94E-AB27-21416E94707F}"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FF65A6-4454-7941-A91E-24F5CF4A8EB9}" type="datetimeFigureOut">
              <a:rPr lang="en-US" smtClean="0"/>
              <a:pPr/>
              <a:t>10/1/09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CDFB67-4F86-5640-91EC-9668DC50DFB3}"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9/9/9</a:t>
            </a:r>
            <a:endParaRPr lang="en-US"/>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9/9/9</a:t>
            </a:r>
            <a:endParaRPr lang="en-US"/>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9/9/9</a:t>
            </a:r>
            <a:endParaRPr lang="en-US"/>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9/9/9</a:t>
            </a:r>
            <a:endParaRPr lang="en-US"/>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9/9/9</a:t>
            </a:r>
            <a:endParaRPr lang="en-US"/>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9/9/9</a:t>
            </a:r>
            <a:endParaRPr lang="en-US"/>
          </a:p>
        </p:txBody>
      </p:sp>
      <p:sp>
        <p:nvSpPr>
          <p:cNvPr id="6" name="Footer Placeholder 5"/>
          <p:cNvSpPr>
            <a:spLocks noGrp="1"/>
          </p:cNvSpPr>
          <p:nvPr>
            <p:ph type="ftr" sz="quarter" idx="11"/>
          </p:nvPr>
        </p:nvSpPr>
        <p:spPr/>
        <p:txBody>
          <a:bodyPr/>
          <a:lstStyle/>
          <a:p>
            <a:r>
              <a:rPr lang="en-US" smtClean="0"/>
              <a:t>rwa</a:t>
            </a:r>
            <a:endParaRPr lang="en-US"/>
          </a:p>
        </p:txBody>
      </p:sp>
      <p:sp>
        <p:nvSpPr>
          <p:cNvPr id="7" name="Slide Number Placeholder 6"/>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9/9/9</a:t>
            </a:r>
            <a:endParaRPr lang="en-US"/>
          </a:p>
        </p:txBody>
      </p:sp>
      <p:sp>
        <p:nvSpPr>
          <p:cNvPr id="8" name="Footer Placeholder 7"/>
          <p:cNvSpPr>
            <a:spLocks noGrp="1"/>
          </p:cNvSpPr>
          <p:nvPr>
            <p:ph type="ftr" sz="quarter" idx="11"/>
          </p:nvPr>
        </p:nvSpPr>
        <p:spPr/>
        <p:txBody>
          <a:bodyPr/>
          <a:lstStyle/>
          <a:p>
            <a:r>
              <a:rPr lang="en-US" smtClean="0"/>
              <a:t>rwa</a:t>
            </a:r>
            <a:endParaRPr lang="en-US"/>
          </a:p>
        </p:txBody>
      </p:sp>
      <p:sp>
        <p:nvSpPr>
          <p:cNvPr id="9" name="Slide Number Placeholder 8"/>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9/9/9</a:t>
            </a:r>
            <a:endParaRPr lang="en-US"/>
          </a:p>
        </p:txBody>
      </p:sp>
      <p:sp>
        <p:nvSpPr>
          <p:cNvPr id="4" name="Footer Placeholder 3"/>
          <p:cNvSpPr>
            <a:spLocks noGrp="1"/>
          </p:cNvSpPr>
          <p:nvPr>
            <p:ph type="ftr" sz="quarter" idx="11"/>
          </p:nvPr>
        </p:nvSpPr>
        <p:spPr/>
        <p:txBody>
          <a:bodyPr/>
          <a:lstStyle/>
          <a:p>
            <a:r>
              <a:rPr lang="en-US" smtClean="0"/>
              <a:t>rwa</a:t>
            </a:r>
            <a:endParaRPr lang="en-US"/>
          </a:p>
        </p:txBody>
      </p:sp>
      <p:sp>
        <p:nvSpPr>
          <p:cNvPr id="5" name="Slide Number Placeholder 4"/>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9/9/9</a:t>
            </a:r>
            <a:endParaRPr lang="en-US"/>
          </a:p>
        </p:txBody>
      </p:sp>
      <p:sp>
        <p:nvSpPr>
          <p:cNvPr id="3" name="Footer Placeholder 2"/>
          <p:cNvSpPr>
            <a:spLocks noGrp="1"/>
          </p:cNvSpPr>
          <p:nvPr>
            <p:ph type="ftr" sz="quarter" idx="11"/>
          </p:nvPr>
        </p:nvSpPr>
        <p:spPr/>
        <p:txBody>
          <a:bodyPr/>
          <a:lstStyle/>
          <a:p>
            <a:r>
              <a:rPr lang="en-US" smtClean="0"/>
              <a:t>rwa</a:t>
            </a:r>
            <a:endParaRPr lang="en-US"/>
          </a:p>
        </p:txBody>
      </p:sp>
      <p:sp>
        <p:nvSpPr>
          <p:cNvPr id="4" name="Slide Number Placeholder 3"/>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9/9/9</a:t>
            </a:r>
            <a:endParaRPr lang="en-US"/>
          </a:p>
        </p:txBody>
      </p:sp>
      <p:sp>
        <p:nvSpPr>
          <p:cNvPr id="6" name="Footer Placeholder 5"/>
          <p:cNvSpPr>
            <a:spLocks noGrp="1"/>
          </p:cNvSpPr>
          <p:nvPr>
            <p:ph type="ftr" sz="quarter" idx="11"/>
          </p:nvPr>
        </p:nvSpPr>
        <p:spPr/>
        <p:txBody>
          <a:bodyPr/>
          <a:lstStyle/>
          <a:p>
            <a:r>
              <a:rPr lang="en-US" smtClean="0"/>
              <a:t>rwa</a:t>
            </a:r>
            <a:endParaRPr lang="en-US"/>
          </a:p>
        </p:txBody>
      </p:sp>
      <p:sp>
        <p:nvSpPr>
          <p:cNvPr id="7" name="Slide Number Placeholder 6"/>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9/9/9</a:t>
            </a:r>
            <a:endParaRPr lang="en-US"/>
          </a:p>
        </p:txBody>
      </p:sp>
      <p:sp>
        <p:nvSpPr>
          <p:cNvPr id="6" name="Footer Placeholder 5"/>
          <p:cNvSpPr>
            <a:spLocks noGrp="1"/>
          </p:cNvSpPr>
          <p:nvPr>
            <p:ph type="ftr" sz="quarter" idx="11"/>
          </p:nvPr>
        </p:nvSpPr>
        <p:spPr/>
        <p:txBody>
          <a:bodyPr/>
          <a:lstStyle/>
          <a:p>
            <a:r>
              <a:rPr lang="en-US" smtClean="0"/>
              <a:t>rwa</a:t>
            </a:r>
            <a:endParaRPr lang="en-US"/>
          </a:p>
        </p:txBody>
      </p:sp>
      <p:sp>
        <p:nvSpPr>
          <p:cNvPr id="7" name="Slide Number Placeholder 6"/>
          <p:cNvSpPr>
            <a:spLocks noGrp="1"/>
          </p:cNvSpPr>
          <p:nvPr>
            <p:ph type="sldNum" sz="quarter" idx="12"/>
          </p:nvPr>
        </p:nvSpPr>
        <p:spPr/>
        <p:txBody>
          <a:bodyPr/>
          <a:lstStyle/>
          <a:p>
            <a:fld id="{343FE4F9-6521-7C43-A421-784A344BD0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9/9/9</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rwa</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smtClean="0"/>
              <a:t>105</a:t>
            </a:r>
            <a:r>
              <a:rPr lang="en-US" baseline="30000" smtClean="0"/>
              <a:t>th</a:t>
            </a:r>
            <a:r>
              <a:rPr lang="en-US" smtClean="0"/>
              <a:t> Collimation WG</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image" Target="../media/image9.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image" Target="../media/image6.jpeg"/><Relationship Id="rId5" Type="http://schemas.openxmlformats.org/officeDocument/2006/relationships/oleObject" Target="../embeddings/Microsoft_Equation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image" Target="../media/image6.jpeg"/><Relationship Id="rId5" Type="http://schemas.openxmlformats.org/officeDocument/2006/relationships/oleObject" Target="../embeddings/Microsoft_Equation2.bin"/></Relationships>
</file>

<file path=ppt/slides/_rels/slide16.xml.rels><?xml version="1.0" encoding="UTF-8" standalone="yes"?>
<Relationships xmlns="http://schemas.openxmlformats.org/package/2006/relationships"><Relationship Id="rId4" Type="http://schemas.openxmlformats.org/officeDocument/2006/relationships/image" Target="../media/image13.png"/><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image" Target="../media/image6.jpeg"/><Relationship Id="rId5" Type="http://schemas.openxmlformats.org/officeDocument/2006/relationships/oleObject" Target="../embeddings/Microsoft_Equation3.bin"/></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36023" y="519159"/>
            <a:ext cx="8250777" cy="1470025"/>
          </a:xfrm>
        </p:spPr>
        <p:txBody>
          <a:bodyPr>
            <a:noAutofit/>
          </a:bodyPr>
          <a:lstStyle/>
          <a:p>
            <a:r>
              <a:rPr lang="en-US" sz="3200" b="1" dirty="0" smtClean="0">
                <a:solidFill>
                  <a:srgbClr val="0000FF"/>
                </a:solidFill>
              </a:rPr>
              <a:t>Collimator Remote Commissioning w/o Beam</a:t>
            </a:r>
            <a:br>
              <a:rPr lang="en-US" sz="3200" b="1" dirty="0" smtClean="0">
                <a:solidFill>
                  <a:srgbClr val="0000FF"/>
                </a:solidFill>
              </a:rPr>
            </a:br>
            <a:r>
              <a:rPr lang="en-US" sz="2800" b="1" i="1" dirty="0" smtClean="0">
                <a:solidFill>
                  <a:srgbClr val="0000FF"/>
                </a:solidFill>
              </a:rPr>
              <a:t>Plans and Status</a:t>
            </a:r>
            <a:endParaRPr lang="en-US" sz="3200" b="1" i="1" dirty="0">
              <a:solidFill>
                <a:srgbClr val="0000FF"/>
              </a:solidFill>
            </a:endParaRPr>
          </a:p>
        </p:txBody>
      </p:sp>
      <p:sp>
        <p:nvSpPr>
          <p:cNvPr id="7" name="Subtitle 6"/>
          <p:cNvSpPr>
            <a:spLocks noGrp="1"/>
          </p:cNvSpPr>
          <p:nvPr>
            <p:ph type="subTitle" idx="1"/>
          </p:nvPr>
        </p:nvSpPr>
        <p:spPr>
          <a:xfrm>
            <a:off x="1371600" y="2853404"/>
            <a:ext cx="6400800" cy="2848076"/>
          </a:xfrm>
        </p:spPr>
        <p:txBody>
          <a:bodyPr>
            <a:normAutofit fontScale="92500" lnSpcReduction="10000"/>
          </a:bodyPr>
          <a:lstStyle/>
          <a:p>
            <a:pPr>
              <a:spcAft>
                <a:spcPts val="1800"/>
              </a:spcAft>
            </a:pPr>
            <a:r>
              <a:rPr lang="en-US" sz="2400" dirty="0" smtClean="0">
                <a:solidFill>
                  <a:schemeClr val="tx1"/>
                </a:solidFill>
              </a:rPr>
              <a:t>R. </a:t>
            </a:r>
            <a:r>
              <a:rPr lang="en-US" sz="2400" dirty="0" err="1" smtClean="0">
                <a:solidFill>
                  <a:schemeClr val="tx1"/>
                </a:solidFill>
              </a:rPr>
              <a:t>Assmann</a:t>
            </a:r>
            <a:r>
              <a:rPr lang="en-US" sz="2400" dirty="0" smtClean="0">
                <a:solidFill>
                  <a:schemeClr val="tx1"/>
                </a:solidFill>
              </a:rPr>
              <a:t> </a:t>
            </a:r>
          </a:p>
          <a:p>
            <a:pPr>
              <a:spcAft>
                <a:spcPts val="1800"/>
              </a:spcAft>
            </a:pPr>
            <a:r>
              <a:rPr lang="en-US" sz="2400" dirty="0" smtClean="0">
                <a:solidFill>
                  <a:schemeClr val="tx1"/>
                </a:solidFill>
              </a:rPr>
              <a:t>for the collimator commissioning team</a:t>
            </a:r>
          </a:p>
          <a:p>
            <a:pPr>
              <a:spcAft>
                <a:spcPts val="1800"/>
              </a:spcAft>
            </a:pPr>
            <a:r>
              <a:rPr lang="en-US" sz="2400" b="1" dirty="0" smtClean="0">
                <a:solidFill>
                  <a:srgbClr val="FF0000"/>
                </a:solidFill>
              </a:rPr>
              <a:t>O</a:t>
            </a:r>
            <a:r>
              <a:rPr lang="en-US" sz="2400" b="1" dirty="0" smtClean="0">
                <a:solidFill>
                  <a:srgbClr val="FF0000"/>
                </a:solidFill>
              </a:rPr>
              <a:t>. </a:t>
            </a:r>
            <a:r>
              <a:rPr lang="en-US" sz="2400" b="1" dirty="0" err="1" smtClean="0">
                <a:solidFill>
                  <a:srgbClr val="FF0000"/>
                </a:solidFill>
              </a:rPr>
              <a:t>Aberle</a:t>
            </a:r>
            <a:r>
              <a:rPr lang="en-US" sz="2400" b="1" dirty="0" smtClean="0">
                <a:solidFill>
                  <a:srgbClr val="FF0000"/>
                </a:solidFill>
              </a:rPr>
              <a:t>, R. </a:t>
            </a:r>
            <a:r>
              <a:rPr lang="en-US" sz="2400" b="1" dirty="0" err="1" smtClean="0">
                <a:solidFill>
                  <a:srgbClr val="FF0000"/>
                </a:solidFill>
              </a:rPr>
              <a:t>Assmann</a:t>
            </a:r>
            <a:r>
              <a:rPr lang="en-US" sz="2400" b="1" dirty="0" smtClean="0">
                <a:solidFill>
                  <a:srgbClr val="FF0000"/>
                </a:solidFill>
              </a:rPr>
              <a:t>, C. </a:t>
            </a:r>
            <a:r>
              <a:rPr lang="en-US" sz="2400" b="1" dirty="0" err="1" smtClean="0">
                <a:solidFill>
                  <a:srgbClr val="FF0000"/>
                </a:solidFill>
              </a:rPr>
              <a:t>Bracco</a:t>
            </a:r>
            <a:r>
              <a:rPr lang="en-US" sz="2400" b="1" dirty="0" smtClean="0">
                <a:solidFill>
                  <a:srgbClr val="FF0000"/>
                </a:solidFill>
              </a:rPr>
              <a:t>, R. </a:t>
            </a:r>
            <a:r>
              <a:rPr lang="en-US" sz="2400" b="1" dirty="0" err="1" smtClean="0">
                <a:solidFill>
                  <a:srgbClr val="FF0000"/>
                </a:solidFill>
              </a:rPr>
              <a:t>Losito</a:t>
            </a:r>
            <a:r>
              <a:rPr lang="en-US" sz="2400" b="1" dirty="0" smtClean="0">
                <a:solidFill>
                  <a:srgbClr val="FF0000"/>
                </a:solidFill>
              </a:rPr>
              <a:t>, A. </a:t>
            </a:r>
            <a:r>
              <a:rPr lang="en-US" sz="2400" b="1" dirty="0" err="1" smtClean="0">
                <a:solidFill>
                  <a:srgbClr val="FF0000"/>
                </a:solidFill>
              </a:rPr>
              <a:t>Masi</a:t>
            </a:r>
            <a:r>
              <a:rPr lang="en-US" sz="2400" b="1" dirty="0" smtClean="0">
                <a:solidFill>
                  <a:srgbClr val="FF0000"/>
                </a:solidFill>
              </a:rPr>
              <a:t>, S. </a:t>
            </a:r>
            <a:r>
              <a:rPr lang="en-US" sz="2400" b="1" dirty="0" err="1" smtClean="0">
                <a:solidFill>
                  <a:srgbClr val="FF0000"/>
                </a:solidFill>
              </a:rPr>
              <a:t>Redaelli</a:t>
            </a:r>
            <a:r>
              <a:rPr lang="en-US" sz="2400" b="1" dirty="0" smtClean="0">
                <a:solidFill>
                  <a:srgbClr val="FF0000"/>
                </a:solidFill>
              </a:rPr>
              <a:t>, A. Rossi, D. </a:t>
            </a:r>
            <a:r>
              <a:rPr lang="en-US" sz="2400" b="1" dirty="0" err="1" smtClean="0">
                <a:solidFill>
                  <a:srgbClr val="FF0000"/>
                </a:solidFill>
              </a:rPr>
              <a:t>Wollmann</a:t>
            </a:r>
            <a:endParaRPr lang="en-US" sz="2400" b="1" dirty="0" smtClean="0">
              <a:solidFill>
                <a:srgbClr val="FF0000"/>
              </a:solidFill>
            </a:endParaRPr>
          </a:p>
          <a:p>
            <a:pPr>
              <a:spcAft>
                <a:spcPts val="1800"/>
              </a:spcAft>
            </a:pPr>
            <a:r>
              <a:rPr lang="en-US" sz="2400" dirty="0" smtClean="0">
                <a:solidFill>
                  <a:schemeClr val="tx1"/>
                </a:solidFill>
              </a:rPr>
              <a:t>MPP 2.10.2009</a:t>
            </a:r>
          </a:p>
          <a:p>
            <a:pPr>
              <a:spcAft>
                <a:spcPts val="1800"/>
              </a:spcAft>
            </a:pPr>
            <a:endParaRPr lang="en-US" dirty="0"/>
          </a:p>
        </p:txBody>
      </p:sp>
      <p:sp>
        <p:nvSpPr>
          <p:cNvPr id="4" name="Date Placeholder 3"/>
          <p:cNvSpPr>
            <a:spLocks noGrp="1"/>
          </p:cNvSpPr>
          <p:nvPr>
            <p:ph type="dt" sz="half" idx="10"/>
          </p:nvPr>
        </p:nvSpPr>
        <p:spPr/>
        <p:txBody>
          <a:bodyPr/>
          <a:lstStyle/>
          <a:p>
            <a:r>
              <a:rPr lang="en-US" smtClean="0"/>
              <a:t>9/9/9</a:t>
            </a:r>
            <a:endParaRPr lang="en-US"/>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3"/>
            <a:ext cx="8229600" cy="439213"/>
          </a:xfrm>
        </p:spPr>
        <p:txBody>
          <a:bodyPr>
            <a:noAutofit/>
          </a:bodyPr>
          <a:lstStyle/>
          <a:p>
            <a:r>
              <a:rPr lang="en-US" sz="2800" b="1" dirty="0" smtClean="0">
                <a:solidFill>
                  <a:srgbClr val="0000FF"/>
                </a:solidFill>
              </a:rPr>
              <a:t>Conclusion for Commissioning</a:t>
            </a:r>
            <a:endParaRPr lang="en-US" sz="2800" b="1" dirty="0">
              <a:solidFill>
                <a:srgbClr val="0000FF"/>
              </a:solidFill>
            </a:endParaRPr>
          </a:p>
        </p:txBody>
      </p:sp>
      <p:sp>
        <p:nvSpPr>
          <p:cNvPr id="3" name="Content Placeholder 2"/>
          <p:cNvSpPr>
            <a:spLocks noGrp="1"/>
          </p:cNvSpPr>
          <p:nvPr>
            <p:ph idx="1"/>
          </p:nvPr>
        </p:nvSpPr>
        <p:spPr>
          <a:xfrm>
            <a:off x="139053" y="593324"/>
            <a:ext cx="8816063" cy="5896165"/>
          </a:xfrm>
        </p:spPr>
        <p:txBody>
          <a:bodyPr>
            <a:noAutofit/>
          </a:bodyPr>
          <a:lstStyle/>
          <a:p>
            <a:r>
              <a:rPr lang="en-US" sz="1800" b="1" dirty="0" smtClean="0">
                <a:solidFill>
                  <a:srgbClr val="FF0000"/>
                </a:solidFill>
              </a:rPr>
              <a:t>All collimators fully operational. Have completed full STI/OP/ABP HW commissioning.</a:t>
            </a:r>
          </a:p>
          <a:p>
            <a:r>
              <a:rPr lang="en-US" sz="1800" dirty="0" smtClean="0"/>
              <a:t>No major problems in remote commissioning. Found </a:t>
            </a:r>
            <a:r>
              <a:rPr lang="en-US" sz="1800" dirty="0" smtClean="0">
                <a:solidFill>
                  <a:srgbClr val="0000FF"/>
                </a:solidFill>
              </a:rPr>
              <a:t>mainly some offsets in end switches </a:t>
            </a:r>
            <a:r>
              <a:rPr lang="en-US" sz="1800" dirty="0" smtClean="0"/>
              <a:t>which are being understood and will be fixed </a:t>
            </a:r>
            <a:r>
              <a:rPr lang="en-US" sz="1800" dirty="0" err="1" smtClean="0">
                <a:sym typeface="Wingdings"/>
              </a:rPr>
              <a:t></a:t>
            </a:r>
            <a:r>
              <a:rPr lang="en-US" sz="1800" dirty="0" smtClean="0">
                <a:sym typeface="Wingdings"/>
              </a:rPr>
              <a:t> </a:t>
            </a:r>
            <a:r>
              <a:rPr lang="en-US" sz="1800" dirty="0" smtClean="0">
                <a:solidFill>
                  <a:srgbClr val="0000FF"/>
                </a:solidFill>
                <a:sym typeface="Wingdings"/>
              </a:rPr>
              <a:t>faster beam-based setup</a:t>
            </a:r>
            <a:r>
              <a:rPr lang="en-US" sz="1800" dirty="0" smtClean="0">
                <a:sym typeface="Wingdings"/>
              </a:rPr>
              <a:t>.</a:t>
            </a:r>
          </a:p>
          <a:p>
            <a:r>
              <a:rPr lang="en-US" sz="1800" dirty="0" smtClean="0">
                <a:sym typeface="Wingdings"/>
              </a:rPr>
              <a:t>About </a:t>
            </a:r>
            <a:r>
              <a:rPr lang="en-US" sz="1800" dirty="0" smtClean="0">
                <a:solidFill>
                  <a:srgbClr val="0000FF"/>
                </a:solidFill>
                <a:sym typeface="Wingdings"/>
              </a:rPr>
              <a:t>2 weeks delay </a:t>
            </a:r>
            <a:r>
              <a:rPr lang="en-US" sz="1800" dirty="0" smtClean="0">
                <a:sym typeface="Wingdings"/>
              </a:rPr>
              <a:t>with respect to initial plan: spent to improve precision, to deploy/test RBAC+MCS, and to do additional tests (interlock tests). We are still OK but time becomes critical to avoid a last minute rush.</a:t>
            </a:r>
          </a:p>
          <a:p>
            <a:r>
              <a:rPr lang="en-US" sz="1800" dirty="0" smtClean="0">
                <a:sym typeface="Wingdings"/>
              </a:rPr>
              <a:t>Important: </a:t>
            </a:r>
            <a:r>
              <a:rPr lang="en-US" sz="1800" b="1" dirty="0" smtClean="0">
                <a:solidFill>
                  <a:srgbClr val="FF0000"/>
                </a:solidFill>
                <a:sym typeface="Wingdings"/>
              </a:rPr>
              <a:t>Complete, as promised, the MP tests in the next 3 weeks for both beams </a:t>
            </a:r>
            <a:br>
              <a:rPr lang="en-US" sz="1800" b="1" dirty="0" smtClean="0">
                <a:solidFill>
                  <a:srgbClr val="FF0000"/>
                </a:solidFill>
                <a:sym typeface="Wingdings"/>
              </a:rPr>
            </a:br>
            <a:r>
              <a:rPr lang="en-US" sz="1800" dirty="0" err="1" smtClean="0">
                <a:sym typeface="Wingdings"/>
              </a:rPr>
              <a:t></a:t>
            </a:r>
            <a:r>
              <a:rPr lang="en-US" sz="1800" dirty="0" smtClean="0">
                <a:sym typeface="Wingdings"/>
              </a:rPr>
              <a:t> system safe afterwards.</a:t>
            </a:r>
          </a:p>
          <a:p>
            <a:r>
              <a:rPr lang="en-US" sz="1800" dirty="0" smtClean="0">
                <a:sym typeface="Wingdings"/>
              </a:rPr>
              <a:t>Important: </a:t>
            </a:r>
            <a:r>
              <a:rPr lang="en-US" sz="1800" b="1" dirty="0" smtClean="0">
                <a:solidFill>
                  <a:srgbClr val="FF0000"/>
                </a:solidFill>
                <a:sym typeface="Wingdings"/>
              </a:rPr>
              <a:t>Fix the normalized settings </a:t>
            </a:r>
            <a:r>
              <a:rPr lang="en-US" sz="1800" dirty="0" smtClean="0">
                <a:sym typeface="Wingdings"/>
              </a:rPr>
              <a:t>(see Adriana’s summary) and </a:t>
            </a:r>
            <a:r>
              <a:rPr lang="en-US" sz="1800" b="1" dirty="0" smtClean="0">
                <a:solidFill>
                  <a:srgbClr val="FF0000"/>
                </a:solidFill>
                <a:sym typeface="Wingdings"/>
              </a:rPr>
              <a:t>fix the interlock thresholds on gap and positions</a:t>
            </a:r>
            <a:r>
              <a:rPr lang="en-US" sz="1800" dirty="0" smtClean="0">
                <a:sym typeface="Wingdings"/>
              </a:rPr>
              <a:t> (to be done, thanks to Brennan for TCDQ input).</a:t>
            </a:r>
          </a:p>
          <a:p>
            <a:r>
              <a:rPr lang="en-US" sz="1800" dirty="0" smtClean="0">
                <a:sym typeface="Wingdings"/>
              </a:rPr>
              <a:t>We should not discuss this in the CCC when we need it. Should </a:t>
            </a:r>
            <a:r>
              <a:rPr lang="en-US" sz="1800" dirty="0" smtClean="0">
                <a:solidFill>
                  <a:srgbClr val="0000FF"/>
                </a:solidFill>
                <a:sym typeface="Wingdings"/>
              </a:rPr>
              <a:t>all be prepared, ready and tested beforehand</a:t>
            </a:r>
            <a:r>
              <a:rPr lang="en-US" sz="1800" dirty="0" smtClean="0">
                <a:sym typeface="Wingdings"/>
              </a:rPr>
              <a:t>.</a:t>
            </a:r>
            <a:endParaRPr lang="en-US" sz="1800" dirty="0" smtClean="0"/>
          </a:p>
        </p:txBody>
      </p:sp>
      <p:sp>
        <p:nvSpPr>
          <p:cNvPr id="4" name="Date Placeholder 3"/>
          <p:cNvSpPr>
            <a:spLocks noGrp="1"/>
          </p:cNvSpPr>
          <p:nvPr>
            <p:ph type="dt" sz="half" idx="10"/>
          </p:nvPr>
        </p:nvSpPr>
        <p:spPr/>
        <p:txBody>
          <a:bodyPr/>
          <a:lstStyle/>
          <a:p>
            <a:r>
              <a:rPr lang="en-US" dirty="0" smtClean="0"/>
              <a:t>9/9/9</a:t>
            </a:r>
            <a:endParaRPr lang="en-US" dirty="0"/>
          </a:p>
        </p:txBody>
      </p:sp>
      <p:sp>
        <p:nvSpPr>
          <p:cNvPr id="5" name="Footer Placeholder 4"/>
          <p:cNvSpPr>
            <a:spLocks noGrp="1"/>
          </p:cNvSpPr>
          <p:nvPr>
            <p:ph type="ftr" sz="quarter" idx="11"/>
          </p:nvPr>
        </p:nvSpPr>
        <p:spPr/>
        <p:txBody>
          <a:bodyPr/>
          <a:lstStyle/>
          <a:p>
            <a:r>
              <a:rPr lang="en-US" dirty="0" err="1" smtClean="0"/>
              <a:t>rwa</a:t>
            </a:r>
            <a:endParaRPr lang="en-US" dirty="0"/>
          </a:p>
        </p:txBody>
      </p:sp>
      <p:sp>
        <p:nvSpPr>
          <p:cNvPr id="6" name="Slide Number Placeholder 5"/>
          <p:cNvSpPr>
            <a:spLocks noGrp="1"/>
          </p:cNvSpPr>
          <p:nvPr>
            <p:ph type="sldNum" sz="quarter" idx="12"/>
          </p:nvPr>
        </p:nvSpPr>
        <p:spPr/>
        <p:txBody>
          <a:bodyPr/>
          <a:lstStyle/>
          <a:p>
            <a:fld id="{343FE4F9-6521-7C43-A421-784A344BD0E7}"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489"/>
            <a:ext cx="8229600" cy="569001"/>
          </a:xfrm>
        </p:spPr>
        <p:txBody>
          <a:bodyPr>
            <a:noAutofit/>
          </a:bodyPr>
          <a:lstStyle/>
          <a:p>
            <a:r>
              <a:rPr lang="en-US" sz="2800" dirty="0" smtClean="0"/>
              <a:t>Notes on Collimator Settings and Boundary Conditions</a:t>
            </a:r>
            <a:endParaRPr lang="en-US" sz="2800" dirty="0"/>
          </a:p>
        </p:txBody>
      </p:sp>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dirty="0" err="1" smtClean="0"/>
              <a:t>rwa</a:t>
            </a:r>
            <a:endParaRPr lang="en-US" dirty="0"/>
          </a:p>
        </p:txBody>
      </p:sp>
      <p:sp>
        <p:nvSpPr>
          <p:cNvPr id="6" name="Slide Number Placeholder 5"/>
          <p:cNvSpPr>
            <a:spLocks noGrp="1"/>
          </p:cNvSpPr>
          <p:nvPr>
            <p:ph type="sldNum" sz="quarter" idx="12"/>
          </p:nvPr>
        </p:nvSpPr>
        <p:spPr/>
        <p:txBody>
          <a:bodyPr/>
          <a:lstStyle/>
          <a:p>
            <a:fld id="{343FE4F9-6521-7C43-A421-784A344BD0E7}" type="slidenum">
              <a:rPr lang="en-US" smtClean="0"/>
              <a:pPr/>
              <a:t>11</a:t>
            </a:fld>
            <a:endParaRPr lang="en-US" dirty="0"/>
          </a:p>
        </p:txBody>
      </p:sp>
      <p:sp>
        <p:nvSpPr>
          <p:cNvPr id="18" name="Content Placeholder 17"/>
          <p:cNvSpPr>
            <a:spLocks noGrp="1"/>
          </p:cNvSpPr>
          <p:nvPr>
            <p:ph idx="1"/>
          </p:nvPr>
        </p:nvSpPr>
        <p:spPr>
          <a:xfrm>
            <a:off x="457200" y="825092"/>
            <a:ext cx="8229600" cy="5531258"/>
          </a:xfrm>
        </p:spPr>
        <p:txBody>
          <a:bodyPr>
            <a:noAutofit/>
          </a:bodyPr>
          <a:lstStyle/>
          <a:p>
            <a:r>
              <a:rPr lang="en-US" sz="1900" dirty="0" smtClean="0"/>
              <a:t>Collimator settings and commissioning studied since several years. Documented in several Chamonix presentations and PhD’s of G. Robert-</a:t>
            </a:r>
            <a:r>
              <a:rPr lang="en-US" sz="1900" dirty="0" err="1" smtClean="0"/>
              <a:t>Demolaize</a:t>
            </a:r>
            <a:r>
              <a:rPr lang="en-US" sz="1900" dirty="0" smtClean="0"/>
              <a:t> and C. </a:t>
            </a:r>
            <a:r>
              <a:rPr lang="en-US" sz="1900" dirty="0" err="1" smtClean="0"/>
              <a:t>Bracco</a:t>
            </a:r>
            <a:r>
              <a:rPr lang="en-US" sz="1900" dirty="0" smtClean="0"/>
              <a:t>.</a:t>
            </a:r>
          </a:p>
          <a:p>
            <a:r>
              <a:rPr lang="en-US" sz="1900" dirty="0" smtClean="0"/>
              <a:t>Optimized collimator setup strategies were defined and worked out in detail, arriving at the </a:t>
            </a:r>
            <a:r>
              <a:rPr lang="en-US" sz="1900" dirty="0" smtClean="0">
                <a:solidFill>
                  <a:srgbClr val="0000FF"/>
                </a:solidFill>
              </a:rPr>
              <a:t>so-called “intermediate” collimator settings as 2009 baseline</a:t>
            </a:r>
            <a:r>
              <a:rPr lang="en-US" sz="1900" dirty="0" smtClean="0"/>
              <a:t>.</a:t>
            </a:r>
          </a:p>
          <a:p>
            <a:r>
              <a:rPr lang="en-US" sz="1900" b="1" dirty="0" smtClean="0">
                <a:solidFill>
                  <a:srgbClr val="FF0000"/>
                </a:solidFill>
              </a:rPr>
              <a:t>Intermediate collimator settings make use of aperture to relax operational tolerances during ramp and squeeze. Price to pay: A larger minimal n1 must be respected, meaning limitations in the </a:t>
            </a:r>
            <a:r>
              <a:rPr lang="en-US" sz="1900" b="1" dirty="0" err="1" smtClean="0">
                <a:solidFill>
                  <a:srgbClr val="FF0000"/>
                </a:solidFill>
                <a:latin typeface="Symbol" charset="2"/>
                <a:cs typeface="Symbol" charset="2"/>
              </a:rPr>
              <a:t>b</a:t>
            </a:r>
            <a:r>
              <a:rPr lang="en-US" sz="1900" b="1" dirty="0" smtClean="0">
                <a:solidFill>
                  <a:srgbClr val="FF0000"/>
                </a:solidFill>
              </a:rPr>
              <a:t>*.</a:t>
            </a:r>
          </a:p>
          <a:p>
            <a:r>
              <a:rPr lang="en-US" sz="1900" dirty="0" smtClean="0"/>
              <a:t> The “phase I” collimation system is ready for tight settings but the machine stability and reproducibility will decide whether these settings can be safely achieved in 2009. Also, new worry from TCDQ studies for very tight settings (B. Goddard et al).</a:t>
            </a:r>
          </a:p>
          <a:p>
            <a:r>
              <a:rPr lang="en-US" sz="1900" dirty="0" smtClean="0"/>
              <a:t>Tighter settings can be tried at end of physics for a couple of hours to see whether machine conditions allow these.</a:t>
            </a:r>
          </a:p>
          <a:p>
            <a:r>
              <a:rPr lang="en-US" sz="1900" dirty="0" smtClean="0"/>
              <a:t>Propose to have intermediate settings in the commissioning plan and use tight settings as optional step.</a:t>
            </a:r>
          </a:p>
          <a:p>
            <a:r>
              <a:rPr lang="en-US" sz="1900" dirty="0" smtClean="0"/>
              <a:t>Here, </a:t>
            </a:r>
            <a:r>
              <a:rPr lang="en-US" sz="1900" dirty="0" smtClean="0">
                <a:solidFill>
                  <a:srgbClr val="0000FF"/>
                </a:solidFill>
              </a:rPr>
              <a:t>explain different settings and boundary conditions for operation</a:t>
            </a:r>
            <a:r>
              <a:rPr lang="en-US" sz="1900" dirty="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61198"/>
            <a:ext cx="7924800" cy="1143000"/>
          </a:xfrm>
        </p:spPr>
        <p:txBody>
          <a:bodyPr>
            <a:normAutofit/>
          </a:bodyPr>
          <a:lstStyle/>
          <a:p>
            <a:r>
              <a:rPr lang="en-US" sz="2800" dirty="0" smtClean="0"/>
              <a:t>Important Reminder: Beam Size </a:t>
            </a:r>
            <a:r>
              <a:rPr lang="en-US" sz="2800" dirty="0" err="1" smtClean="0">
                <a:latin typeface="Symbol" charset="2"/>
                <a:cs typeface="Symbol" charset="2"/>
              </a:rPr>
              <a:t>s</a:t>
            </a:r>
            <a:r>
              <a:rPr lang="en-US" sz="2800" dirty="0" smtClean="0"/>
              <a:t> Scaling</a:t>
            </a:r>
            <a:br>
              <a:rPr lang="en-US" sz="2800" dirty="0" smtClean="0"/>
            </a:br>
            <a:r>
              <a:rPr lang="en-US" sz="2800" dirty="0" smtClean="0"/>
              <a:t>(adiabatic damping)</a:t>
            </a:r>
            <a:endParaRPr lang="en-US" sz="2800" dirty="0"/>
          </a:p>
        </p:txBody>
      </p:sp>
      <p:pic>
        <p:nvPicPr>
          <p:cNvPr id="7" name="Content Placeholder 6" descr="lcoll_logo3 [Converted] medium.jpg"/>
          <p:cNvPicPr>
            <a:picLocks noGrp="1" noChangeAspect="1"/>
          </p:cNvPicPr>
          <p:nvPr>
            <p:ph idx="1"/>
          </p:nvPr>
        </p:nvPicPr>
        <p:blipFill>
          <a:blip r:embed="rId2"/>
          <a:stretch>
            <a:fillRect/>
          </a:stretch>
        </p:blipFill>
        <p:spPr>
          <a:xfrm>
            <a:off x="7924800" y="0"/>
            <a:ext cx="1219200" cy="1231392"/>
          </a:xfrm>
        </p:spPr>
      </p:pic>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12</a:t>
            </a:fld>
            <a:endParaRPr lang="en-US" dirty="0"/>
          </a:p>
        </p:txBody>
      </p:sp>
      <p:pic>
        <p:nvPicPr>
          <p:cNvPr id="8" name="Picture 7" descr="settings-vs-E-5.png"/>
          <p:cNvPicPr>
            <a:picLocks noChangeAspect="1"/>
          </p:cNvPicPr>
          <p:nvPr/>
        </p:nvPicPr>
        <p:blipFill>
          <a:blip r:embed="rId3"/>
          <a:stretch>
            <a:fillRect/>
          </a:stretch>
        </p:blipFill>
        <p:spPr>
          <a:xfrm>
            <a:off x="1612900" y="1292627"/>
            <a:ext cx="5803900" cy="4175125"/>
          </a:xfrm>
          <a:prstGeom prst="rect">
            <a:avLst/>
          </a:prstGeom>
        </p:spPr>
      </p:pic>
      <p:cxnSp>
        <p:nvCxnSpPr>
          <p:cNvPr id="10" name="Straight Arrow Connector 9"/>
          <p:cNvCxnSpPr/>
          <p:nvPr/>
        </p:nvCxnSpPr>
        <p:spPr>
          <a:xfrm rot="5400000" flipH="1" flipV="1">
            <a:off x="3501460" y="2484113"/>
            <a:ext cx="2041672" cy="15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783426" y="2270449"/>
            <a:ext cx="1020194" cy="369332"/>
          </a:xfrm>
          <a:prstGeom prst="rect">
            <a:avLst/>
          </a:prstGeom>
          <a:noFill/>
        </p:spPr>
        <p:txBody>
          <a:bodyPr wrap="none" rtlCol="0">
            <a:spAutoFit/>
          </a:bodyPr>
          <a:lstStyle/>
          <a:p>
            <a:r>
              <a:rPr lang="en-US" dirty="0" smtClean="0"/>
              <a:t>factor ~3</a:t>
            </a:r>
            <a:endParaRPr lang="en-US" dirty="0"/>
          </a:p>
        </p:txBody>
      </p:sp>
      <p:sp>
        <p:nvSpPr>
          <p:cNvPr id="12" name="TextBox 11"/>
          <p:cNvSpPr txBox="1"/>
          <p:nvPr/>
        </p:nvSpPr>
        <p:spPr>
          <a:xfrm>
            <a:off x="679213" y="5761064"/>
            <a:ext cx="7684578" cy="369332"/>
          </a:xfrm>
          <a:prstGeom prst="rect">
            <a:avLst/>
          </a:prstGeom>
          <a:noFill/>
        </p:spPr>
        <p:txBody>
          <a:bodyPr wrap="none" rtlCol="0">
            <a:spAutoFit/>
          </a:bodyPr>
          <a:lstStyle/>
          <a:p>
            <a:r>
              <a:rPr lang="en-US" dirty="0" err="1" smtClean="0">
                <a:sym typeface="Wingdings"/>
              </a:rPr>
              <a:t></a:t>
            </a:r>
            <a:r>
              <a:rPr lang="en-US" dirty="0" smtClean="0">
                <a:sym typeface="Wingdings"/>
              </a:rPr>
              <a:t> The same “sigma setting” is a much smaller absolute setting at higher energy!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198"/>
            <a:ext cx="7467600" cy="1143000"/>
          </a:xfrm>
        </p:spPr>
        <p:txBody>
          <a:bodyPr>
            <a:noAutofit/>
          </a:bodyPr>
          <a:lstStyle/>
          <a:p>
            <a:r>
              <a:rPr lang="en-US" sz="2800" dirty="0" smtClean="0"/>
              <a:t>Possibility 1: Scaled Collimation Settings</a:t>
            </a:r>
            <a:endParaRPr lang="en-US" sz="2800" dirty="0"/>
          </a:p>
        </p:txBody>
      </p:sp>
      <p:pic>
        <p:nvPicPr>
          <p:cNvPr id="7" name="Content Placeholder 6" descr="lcoll_logo3 [Converted] medium.jpg"/>
          <p:cNvPicPr>
            <a:picLocks noGrp="1" noChangeAspect="1"/>
          </p:cNvPicPr>
          <p:nvPr>
            <p:ph idx="1"/>
          </p:nvPr>
        </p:nvPicPr>
        <p:blipFill>
          <a:blip r:embed="rId3"/>
          <a:stretch>
            <a:fillRect/>
          </a:stretch>
        </p:blipFill>
        <p:spPr>
          <a:xfrm>
            <a:off x="7924800" y="0"/>
            <a:ext cx="1219200" cy="1231392"/>
          </a:xfrm>
        </p:spPr>
      </p:pic>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13</a:t>
            </a:fld>
            <a:endParaRPr lang="en-US" dirty="0"/>
          </a:p>
        </p:txBody>
      </p:sp>
      <p:pic>
        <p:nvPicPr>
          <p:cNvPr id="8" name="Picture 7" descr="settings-vs-E-1.png"/>
          <p:cNvPicPr>
            <a:picLocks noChangeAspect="1"/>
          </p:cNvPicPr>
          <p:nvPr/>
        </p:nvPicPr>
        <p:blipFill>
          <a:blip r:embed="rId4"/>
          <a:stretch>
            <a:fillRect/>
          </a:stretch>
        </p:blipFill>
        <p:spPr>
          <a:xfrm>
            <a:off x="457200" y="1231392"/>
            <a:ext cx="5803900" cy="4200525"/>
          </a:xfrm>
          <a:prstGeom prst="rect">
            <a:avLst/>
          </a:prstGeom>
        </p:spPr>
      </p:pic>
      <p:graphicFrame>
        <p:nvGraphicFramePr>
          <p:cNvPr id="9" name="Object 8"/>
          <p:cNvGraphicFramePr>
            <a:graphicFrameLocks noChangeAspect="1"/>
          </p:cNvGraphicFramePr>
          <p:nvPr/>
        </p:nvGraphicFramePr>
        <p:xfrm>
          <a:off x="6555355" y="4382720"/>
          <a:ext cx="2397125" cy="1176337"/>
        </p:xfrm>
        <a:graphic>
          <a:graphicData uri="http://schemas.openxmlformats.org/presentationml/2006/ole">
            <p:oleObj spid="_x0000_s43010" name="Equation" r:id="rId5" imgW="1346200" imgH="660400" progId="Equation.3">
              <p:embed/>
            </p:oleObj>
          </a:graphicData>
        </a:graphic>
      </p:graphicFrame>
      <p:sp>
        <p:nvSpPr>
          <p:cNvPr id="10" name="TextBox 9"/>
          <p:cNvSpPr txBox="1"/>
          <p:nvPr/>
        </p:nvSpPr>
        <p:spPr>
          <a:xfrm>
            <a:off x="457200" y="5710019"/>
            <a:ext cx="8458200" cy="646331"/>
          </a:xfrm>
          <a:prstGeom prst="rect">
            <a:avLst/>
          </a:prstGeom>
          <a:noFill/>
        </p:spPr>
        <p:txBody>
          <a:bodyPr wrap="square" rtlCol="0">
            <a:spAutoFit/>
          </a:bodyPr>
          <a:lstStyle/>
          <a:p>
            <a:r>
              <a:rPr lang="en-US" dirty="0" err="1" smtClean="0">
                <a:sym typeface="Wingdings"/>
              </a:rPr>
              <a:t></a:t>
            </a:r>
            <a:r>
              <a:rPr lang="en-US" dirty="0" smtClean="0">
                <a:sym typeface="Wingdings"/>
              </a:rPr>
              <a:t> </a:t>
            </a:r>
            <a:r>
              <a:rPr lang="en-US" b="1" dirty="0" smtClean="0">
                <a:solidFill>
                  <a:srgbClr val="FF0000"/>
                </a:solidFill>
                <a:sym typeface="Wingdings"/>
              </a:rPr>
              <a:t>Not favored for early running due to very tight tolerances at higher energies </a:t>
            </a:r>
            <a:r>
              <a:rPr lang="en-US" dirty="0" smtClean="0">
                <a:sym typeface="Wingdings"/>
              </a:rPr>
              <a:t>(~3 times smaller tolerances at 3.5 </a:t>
            </a:r>
            <a:r>
              <a:rPr lang="en-US" dirty="0" err="1" smtClean="0">
                <a:sym typeface="Wingdings"/>
              </a:rPr>
              <a:t>TeV</a:t>
            </a:r>
            <a:r>
              <a:rPr lang="en-US" dirty="0" smtClean="0">
                <a:sym typeface="Wingdings"/>
              </a:rPr>
              <a:t> than at injection – total tolerance budget ~350 </a:t>
            </a:r>
            <a:r>
              <a:rPr lang="en-US" dirty="0" smtClean="0">
                <a:latin typeface="Symbol" charset="2"/>
                <a:cs typeface="Symbol" charset="2"/>
                <a:sym typeface="Wingdings"/>
              </a:rPr>
              <a:t>m</a:t>
            </a:r>
            <a:r>
              <a:rPr lang="en-US" dirty="0" smtClean="0">
                <a:sym typeface="Wingdings"/>
              </a:rPr>
              <a:t>m).</a:t>
            </a:r>
            <a:endParaRPr lang="en-US" dirty="0"/>
          </a:p>
        </p:txBody>
      </p:sp>
      <p:sp>
        <p:nvSpPr>
          <p:cNvPr id="11" name="TextBox 10"/>
          <p:cNvSpPr txBox="1"/>
          <p:nvPr/>
        </p:nvSpPr>
        <p:spPr>
          <a:xfrm>
            <a:off x="6553200" y="1269400"/>
            <a:ext cx="2362200" cy="3000822"/>
          </a:xfrm>
          <a:prstGeom prst="rect">
            <a:avLst/>
          </a:prstGeom>
          <a:noFill/>
        </p:spPr>
        <p:txBody>
          <a:bodyPr wrap="square" rtlCol="0">
            <a:spAutoFit/>
          </a:bodyPr>
          <a:lstStyle/>
          <a:p>
            <a:r>
              <a:rPr lang="en-US" b="1" dirty="0" smtClean="0">
                <a:solidFill>
                  <a:srgbClr val="0000FF"/>
                </a:solidFill>
              </a:rPr>
              <a:t>Keep collimators at the same number of sigma’s </a:t>
            </a:r>
            <a:r>
              <a:rPr lang="en-US" b="1" dirty="0" err="1" smtClean="0">
                <a:solidFill>
                  <a:srgbClr val="0000FF"/>
                </a:solidFill>
                <a:sym typeface="Wingdings"/>
              </a:rPr>
              <a:t></a:t>
            </a:r>
            <a:r>
              <a:rPr lang="en-US" b="1" dirty="0" smtClean="0">
                <a:solidFill>
                  <a:srgbClr val="0000FF"/>
                </a:solidFill>
                <a:sym typeface="Wingdings"/>
              </a:rPr>
              <a:t> absolute gaps are reduced as the beam size shrinks</a:t>
            </a:r>
          </a:p>
          <a:p>
            <a:endParaRPr lang="en-US" sz="1100" dirty="0" smtClean="0">
              <a:sym typeface="Wingdings"/>
            </a:endParaRPr>
          </a:p>
          <a:p>
            <a:r>
              <a:rPr lang="en-US" dirty="0" err="1" smtClean="0">
                <a:sym typeface="Wingdings"/>
              </a:rPr>
              <a:t>a</a:t>
            </a:r>
            <a:r>
              <a:rPr lang="en-US" baseline="-25000" dirty="0" err="1" smtClean="0">
                <a:sym typeface="Wingdings"/>
              </a:rPr>
              <a:t>norm</a:t>
            </a:r>
            <a:r>
              <a:rPr lang="en-US" dirty="0" smtClean="0">
                <a:sym typeface="Wingdings"/>
              </a:rPr>
              <a:t> = normalized settings [</a:t>
            </a:r>
            <a:r>
              <a:rPr lang="en-US" dirty="0" err="1" smtClean="0">
                <a:latin typeface="Symbol" charset="2"/>
                <a:cs typeface="Symbol" charset="2"/>
                <a:sym typeface="Wingdings"/>
              </a:rPr>
              <a:t>s</a:t>
            </a:r>
            <a:r>
              <a:rPr lang="en-US" dirty="0" smtClean="0">
                <a:sym typeface="Wingdings"/>
              </a:rPr>
              <a:t>]</a:t>
            </a:r>
            <a:br>
              <a:rPr lang="en-US" dirty="0" smtClean="0">
                <a:sym typeface="Wingdings"/>
              </a:rPr>
            </a:br>
            <a:r>
              <a:rPr lang="en-US" sz="900" dirty="0" smtClean="0">
                <a:sym typeface="Wingdings"/>
              </a:rPr>
              <a:t> </a:t>
            </a:r>
            <a:endParaRPr lang="en-US" sz="1050" dirty="0" smtClean="0">
              <a:sym typeface="Wingdings"/>
            </a:endParaRPr>
          </a:p>
          <a:p>
            <a:r>
              <a:rPr lang="en-US" dirty="0" smtClean="0">
                <a:sym typeface="Wingdings"/>
              </a:rPr>
              <a:t>a</a:t>
            </a:r>
            <a:r>
              <a:rPr lang="en-US" baseline="-25000" dirty="0" smtClean="0">
                <a:sym typeface="Wingdings"/>
              </a:rPr>
              <a:t>real</a:t>
            </a:r>
            <a:r>
              <a:rPr lang="en-US" dirty="0" smtClean="0">
                <a:sym typeface="Wingdings"/>
              </a:rPr>
              <a:t> = absolute settings [mm]</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489"/>
            <a:ext cx="8229600" cy="569001"/>
          </a:xfrm>
        </p:spPr>
        <p:txBody>
          <a:bodyPr>
            <a:noAutofit/>
          </a:bodyPr>
          <a:lstStyle/>
          <a:p>
            <a:r>
              <a:rPr lang="en-US" sz="2800" dirty="0" smtClean="0"/>
              <a:t>Reminder: Tolerances from Collimator Families</a:t>
            </a:r>
            <a:endParaRPr lang="en-US" sz="2800" dirty="0"/>
          </a:p>
        </p:txBody>
      </p:sp>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dirty="0" err="1" smtClean="0"/>
              <a:t>rwa</a:t>
            </a:r>
            <a:endParaRPr lang="en-US" dirty="0"/>
          </a:p>
        </p:txBody>
      </p:sp>
      <p:sp>
        <p:nvSpPr>
          <p:cNvPr id="6" name="Slide Number Placeholder 5"/>
          <p:cNvSpPr>
            <a:spLocks noGrp="1"/>
          </p:cNvSpPr>
          <p:nvPr>
            <p:ph type="sldNum" sz="quarter" idx="12"/>
          </p:nvPr>
        </p:nvSpPr>
        <p:spPr/>
        <p:txBody>
          <a:bodyPr/>
          <a:lstStyle/>
          <a:p>
            <a:fld id="{343FE4F9-6521-7C43-A421-784A344BD0E7}" type="slidenum">
              <a:rPr lang="en-US" smtClean="0"/>
              <a:pPr/>
              <a:t>14</a:t>
            </a:fld>
            <a:endParaRPr lang="en-US" dirty="0"/>
          </a:p>
        </p:txBody>
      </p:sp>
      <p:sp>
        <p:nvSpPr>
          <p:cNvPr id="18" name="Content Placeholder 17"/>
          <p:cNvSpPr>
            <a:spLocks noGrp="1"/>
          </p:cNvSpPr>
          <p:nvPr>
            <p:ph idx="1"/>
          </p:nvPr>
        </p:nvSpPr>
        <p:spPr>
          <a:xfrm>
            <a:off x="457200" y="732382"/>
            <a:ext cx="8229600" cy="5623968"/>
          </a:xfrm>
        </p:spPr>
        <p:txBody>
          <a:bodyPr>
            <a:noAutofit/>
          </a:bodyPr>
          <a:lstStyle/>
          <a:p>
            <a:r>
              <a:rPr lang="en-US" sz="1900" dirty="0" smtClean="0"/>
              <a:t>The LHC collimation system acts as a global system with settings closely connected between different </a:t>
            </a:r>
            <a:r>
              <a:rPr lang="en-US" sz="1900" dirty="0" err="1" smtClean="0"/>
              <a:t>IR’s</a:t>
            </a:r>
            <a:r>
              <a:rPr lang="en-US" sz="1900" dirty="0" smtClean="0"/>
              <a:t>.</a:t>
            </a:r>
          </a:p>
          <a:p>
            <a:r>
              <a:rPr lang="en-US" sz="1900" dirty="0" smtClean="0"/>
              <a:t>Here focus on a some </a:t>
            </a:r>
            <a:r>
              <a:rPr lang="en-US" sz="1900" dirty="0" smtClean="0">
                <a:solidFill>
                  <a:srgbClr val="FF0000"/>
                </a:solidFill>
              </a:rPr>
              <a:t>critical collimator families</a:t>
            </a:r>
            <a:r>
              <a:rPr lang="en-US" sz="1900" dirty="0" smtClean="0"/>
              <a:t>:</a:t>
            </a:r>
          </a:p>
          <a:p>
            <a:pPr lvl="1"/>
            <a:r>
              <a:rPr lang="en-US" sz="1500" dirty="0" smtClean="0">
                <a:solidFill>
                  <a:srgbClr val="FF0000"/>
                </a:solidFill>
              </a:rPr>
              <a:t>Primary collimators TCP in IR7.</a:t>
            </a:r>
          </a:p>
          <a:p>
            <a:pPr lvl="1"/>
            <a:r>
              <a:rPr lang="en-US" sz="1500" dirty="0" smtClean="0">
                <a:solidFill>
                  <a:srgbClr val="FF0000"/>
                </a:solidFill>
              </a:rPr>
              <a:t>Secondary collimators TCSG in IR7.</a:t>
            </a:r>
          </a:p>
          <a:p>
            <a:pPr lvl="1"/>
            <a:r>
              <a:rPr lang="en-US" sz="1500" dirty="0" smtClean="0">
                <a:solidFill>
                  <a:srgbClr val="FF0000"/>
                </a:solidFill>
              </a:rPr>
              <a:t>Dump protection from TCS TCDQ and TCDQ in IR6.</a:t>
            </a:r>
          </a:p>
          <a:p>
            <a:r>
              <a:rPr lang="en-US" sz="1900" dirty="0" smtClean="0"/>
              <a:t>Other families will be set in accordance with the settings of these families (</a:t>
            </a:r>
            <a:r>
              <a:rPr lang="en-US" sz="1600" dirty="0" smtClean="0"/>
              <a:t>TCP@IR3, TCSG@IR3, TCT, TCLA, TCL, TCLI, TDI, TCDI</a:t>
            </a:r>
            <a:r>
              <a:rPr lang="en-US" sz="1900" dirty="0" smtClean="0"/>
              <a:t>). Detailed settings from A. Rossi.</a:t>
            </a:r>
          </a:p>
          <a:p>
            <a:r>
              <a:rPr lang="en-US" sz="1900" dirty="0" smtClean="0"/>
              <a:t>Critical is also the </a:t>
            </a:r>
            <a:r>
              <a:rPr lang="en-US" sz="1900" dirty="0" smtClean="0">
                <a:solidFill>
                  <a:srgbClr val="FF0000"/>
                </a:solidFill>
              </a:rPr>
              <a:t>shadowed ring aperture a</a:t>
            </a:r>
            <a:r>
              <a:rPr lang="en-US" sz="1900" baseline="-25000" dirty="0" smtClean="0">
                <a:solidFill>
                  <a:srgbClr val="FF0000"/>
                </a:solidFill>
              </a:rPr>
              <a:t>1</a:t>
            </a:r>
            <a:r>
              <a:rPr lang="en-US" sz="1900" dirty="0" smtClean="0">
                <a:solidFill>
                  <a:srgbClr val="FF0000"/>
                </a:solidFill>
              </a:rPr>
              <a:t> </a:t>
            </a:r>
            <a:r>
              <a:rPr lang="en-US" sz="1900" dirty="0" smtClean="0"/>
              <a:t>which is given in the figures (related to required n</a:t>
            </a:r>
            <a:r>
              <a:rPr lang="en-US" sz="1900" baseline="-25000" dirty="0" smtClean="0"/>
              <a:t>1</a:t>
            </a:r>
            <a:r>
              <a:rPr lang="en-US" sz="1900" dirty="0" smtClean="0"/>
              <a:t> aperture parameter of the LHC through a</a:t>
            </a:r>
            <a:r>
              <a:rPr lang="en-US" sz="1900" baseline="-25000" dirty="0" smtClean="0"/>
              <a:t>1</a:t>
            </a:r>
            <a:r>
              <a:rPr lang="en-US" sz="1900" dirty="0" smtClean="0"/>
              <a:t> = 1.21*n</a:t>
            </a:r>
            <a:r>
              <a:rPr lang="en-US" sz="1900" baseline="-25000" dirty="0" smtClean="0"/>
              <a:t>1</a:t>
            </a:r>
            <a:r>
              <a:rPr lang="en-US" sz="1900" dirty="0" smtClean="0"/>
              <a:t>).</a:t>
            </a:r>
          </a:p>
          <a:p>
            <a:r>
              <a:rPr lang="en-US" sz="1900" b="1" dirty="0" smtClean="0">
                <a:solidFill>
                  <a:srgbClr val="0000FF"/>
                </a:solidFill>
              </a:rPr>
              <a:t>The system only works if the hierarchy is respected, e.g. the primary collimators always remain the closest devices to the beam, the secondary collimators always remain the second closest devices to the beam, …</a:t>
            </a:r>
          </a:p>
          <a:p>
            <a:r>
              <a:rPr lang="en-US" sz="1900" dirty="0" smtClean="0"/>
              <a:t>Therefore the </a:t>
            </a:r>
            <a:r>
              <a:rPr lang="en-US" sz="1900" dirty="0" smtClean="0">
                <a:solidFill>
                  <a:srgbClr val="FF0000"/>
                </a:solidFill>
              </a:rPr>
              <a:t>distance in settings gives the available overall tolerance budget</a:t>
            </a:r>
            <a:r>
              <a:rPr lang="en-US" sz="1900" dirty="0" smtClean="0"/>
              <a:t>: We want to maximize distance in settings as much as possible.</a:t>
            </a:r>
          </a:p>
          <a:p>
            <a:r>
              <a:rPr lang="en-US" sz="1900" dirty="0" smtClean="0"/>
              <a:t>Tolerances are eaten up by </a:t>
            </a:r>
            <a:r>
              <a:rPr lang="en-US" sz="1900" dirty="0" smtClean="0">
                <a:solidFill>
                  <a:srgbClr val="FF0000"/>
                </a:solidFill>
              </a:rPr>
              <a:t>closed orbit changes, beta beat changes, collimator positioning errors, … </a:t>
            </a:r>
            <a:r>
              <a:rPr lang="en-US" sz="1900" dirty="0" smtClean="0"/>
              <a:t>during injection, ramp, snapback and squeeze.</a:t>
            </a:r>
          </a:p>
          <a:p>
            <a:r>
              <a:rPr lang="en-US" sz="1900" dirty="0" smtClean="0"/>
              <a:t>Tolerance budget ranges from </a:t>
            </a:r>
            <a:r>
              <a:rPr lang="en-US" sz="1900" b="1" dirty="0" smtClean="0">
                <a:solidFill>
                  <a:srgbClr val="0000FF"/>
                </a:solidFill>
              </a:rPr>
              <a:t>1mm (injection) to 0.2mm (7TeV, </a:t>
            </a:r>
            <a:r>
              <a:rPr lang="en-US" sz="1900" b="1" dirty="0" err="1" smtClean="0">
                <a:solidFill>
                  <a:srgbClr val="0000FF"/>
                </a:solidFill>
                <a:latin typeface="Symbol" charset="2"/>
                <a:cs typeface="Symbol" charset="2"/>
              </a:rPr>
              <a:t>b</a:t>
            </a:r>
            <a:r>
              <a:rPr lang="en-US" sz="1900" b="1" dirty="0" smtClean="0">
                <a:solidFill>
                  <a:srgbClr val="0000FF"/>
                </a:solidFill>
              </a:rPr>
              <a:t>*=0.55m)</a:t>
            </a:r>
            <a:r>
              <a:rPr lang="en-US" sz="1900" dirty="0" smtClean="0"/>
              <a:t>.</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198"/>
            <a:ext cx="7467600" cy="1143000"/>
          </a:xfrm>
        </p:spPr>
        <p:txBody>
          <a:bodyPr>
            <a:noAutofit/>
          </a:bodyPr>
          <a:lstStyle/>
          <a:p>
            <a:r>
              <a:rPr lang="en-US" sz="2800" dirty="0" smtClean="0"/>
              <a:t>Possibility 2: Constant Real Collimation Settings</a:t>
            </a:r>
            <a:br>
              <a:rPr lang="en-US" sz="2800" dirty="0" smtClean="0"/>
            </a:br>
            <a:r>
              <a:rPr lang="en-US" sz="1800" dirty="0" smtClean="0"/>
              <a:t>(no reduction in collimator settings with respect to injection)</a:t>
            </a:r>
            <a:endParaRPr lang="en-US" sz="2800" dirty="0"/>
          </a:p>
        </p:txBody>
      </p:sp>
      <p:pic>
        <p:nvPicPr>
          <p:cNvPr id="7" name="Content Placeholder 6" descr="lcoll_logo3 [Converted] medium.jpg"/>
          <p:cNvPicPr>
            <a:picLocks noGrp="1" noChangeAspect="1"/>
          </p:cNvPicPr>
          <p:nvPr>
            <p:ph idx="1"/>
          </p:nvPr>
        </p:nvPicPr>
        <p:blipFill>
          <a:blip r:embed="rId3"/>
          <a:stretch>
            <a:fillRect/>
          </a:stretch>
        </p:blipFill>
        <p:spPr>
          <a:xfrm>
            <a:off x="7924800" y="0"/>
            <a:ext cx="1219200" cy="1231392"/>
          </a:xfrm>
        </p:spPr>
      </p:pic>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15</a:t>
            </a:fld>
            <a:endParaRPr lang="en-US"/>
          </a:p>
        </p:txBody>
      </p:sp>
      <p:pic>
        <p:nvPicPr>
          <p:cNvPr id="8" name="Picture 7" descr="settings-vs-E-3.png"/>
          <p:cNvPicPr>
            <a:picLocks noChangeAspect="1"/>
          </p:cNvPicPr>
          <p:nvPr/>
        </p:nvPicPr>
        <p:blipFill>
          <a:blip r:embed="rId4"/>
          <a:stretch>
            <a:fillRect/>
          </a:stretch>
        </p:blipFill>
        <p:spPr>
          <a:xfrm>
            <a:off x="457200" y="1231392"/>
            <a:ext cx="5838825" cy="4235450"/>
          </a:xfrm>
          <a:prstGeom prst="rect">
            <a:avLst/>
          </a:prstGeom>
        </p:spPr>
      </p:pic>
      <p:sp>
        <p:nvSpPr>
          <p:cNvPr id="9" name="TextBox 8"/>
          <p:cNvSpPr txBox="1"/>
          <p:nvPr/>
        </p:nvSpPr>
        <p:spPr>
          <a:xfrm>
            <a:off x="863290" y="5644745"/>
            <a:ext cx="7717377" cy="646331"/>
          </a:xfrm>
          <a:prstGeom prst="rect">
            <a:avLst/>
          </a:prstGeom>
          <a:noFill/>
        </p:spPr>
        <p:txBody>
          <a:bodyPr wrap="none" rtlCol="0">
            <a:spAutoFit/>
          </a:bodyPr>
          <a:lstStyle/>
          <a:p>
            <a:r>
              <a:rPr lang="en-US" dirty="0" err="1" smtClean="0">
                <a:sym typeface="Wingdings"/>
              </a:rPr>
              <a:t></a:t>
            </a:r>
            <a:r>
              <a:rPr lang="en-US" dirty="0" smtClean="0">
                <a:sym typeface="Wingdings"/>
              </a:rPr>
              <a:t> 	</a:t>
            </a:r>
            <a:r>
              <a:rPr lang="en-US" b="1" dirty="0" smtClean="0">
                <a:solidFill>
                  <a:srgbClr val="FF0000"/>
                </a:solidFill>
                <a:sym typeface="Wingdings"/>
              </a:rPr>
              <a:t>Not possible for protection and performance issues (no squeeze possible).</a:t>
            </a:r>
          </a:p>
          <a:p>
            <a:r>
              <a:rPr lang="en-US" dirty="0" smtClean="0"/>
              <a:t>	Maximizes tolerances. First ramps will be done this way.</a:t>
            </a:r>
            <a:endParaRPr lang="en-US" dirty="0"/>
          </a:p>
        </p:txBody>
      </p:sp>
      <p:graphicFrame>
        <p:nvGraphicFramePr>
          <p:cNvPr id="15362" name="Object 2"/>
          <p:cNvGraphicFramePr>
            <a:graphicFrameLocks noChangeAspect="1"/>
          </p:cNvGraphicFramePr>
          <p:nvPr/>
        </p:nvGraphicFramePr>
        <p:xfrm>
          <a:off x="6475413" y="1784350"/>
          <a:ext cx="2554287" cy="1220788"/>
        </p:xfrm>
        <a:graphic>
          <a:graphicData uri="http://schemas.openxmlformats.org/presentationml/2006/ole">
            <p:oleObj spid="_x0000_s45058" name="Equation" r:id="rId5" imgW="1435100" imgH="685800" progId="Equation.3">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30" y="61198"/>
            <a:ext cx="7930530" cy="1143000"/>
          </a:xfrm>
        </p:spPr>
        <p:txBody>
          <a:bodyPr>
            <a:noAutofit/>
          </a:bodyPr>
          <a:lstStyle/>
          <a:p>
            <a:r>
              <a:rPr lang="en-US" sz="2800" dirty="0" smtClean="0"/>
              <a:t>Possibility 3: Intermediate Collimation Settings</a:t>
            </a:r>
            <a:endParaRPr lang="en-US" sz="2800" dirty="0"/>
          </a:p>
        </p:txBody>
      </p:sp>
      <p:pic>
        <p:nvPicPr>
          <p:cNvPr id="7" name="Content Placeholder 6" descr="lcoll_logo3 [Converted] medium.jpg"/>
          <p:cNvPicPr>
            <a:picLocks noGrp="1" noChangeAspect="1"/>
          </p:cNvPicPr>
          <p:nvPr>
            <p:ph idx="1"/>
          </p:nvPr>
        </p:nvPicPr>
        <p:blipFill>
          <a:blip r:embed="rId3"/>
          <a:stretch>
            <a:fillRect/>
          </a:stretch>
        </p:blipFill>
        <p:spPr>
          <a:xfrm>
            <a:off x="7924800" y="0"/>
            <a:ext cx="1219200" cy="1231392"/>
          </a:xfrm>
        </p:spPr>
      </p:pic>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16</a:t>
            </a:fld>
            <a:endParaRPr lang="en-US"/>
          </a:p>
        </p:txBody>
      </p:sp>
      <p:pic>
        <p:nvPicPr>
          <p:cNvPr id="8" name="Picture 7" descr="settings-vs-E-2.png"/>
          <p:cNvPicPr>
            <a:picLocks noChangeAspect="1"/>
          </p:cNvPicPr>
          <p:nvPr/>
        </p:nvPicPr>
        <p:blipFill>
          <a:blip r:embed="rId4"/>
          <a:stretch>
            <a:fillRect/>
          </a:stretch>
        </p:blipFill>
        <p:spPr>
          <a:xfrm>
            <a:off x="35611" y="1239298"/>
            <a:ext cx="5674538" cy="4082335"/>
          </a:xfrm>
          <a:prstGeom prst="rect">
            <a:avLst/>
          </a:prstGeom>
        </p:spPr>
      </p:pic>
      <p:graphicFrame>
        <p:nvGraphicFramePr>
          <p:cNvPr id="28674" name="Object 2"/>
          <p:cNvGraphicFramePr>
            <a:graphicFrameLocks noChangeAspect="1"/>
          </p:cNvGraphicFramePr>
          <p:nvPr/>
        </p:nvGraphicFramePr>
        <p:xfrm>
          <a:off x="5776308" y="1514473"/>
          <a:ext cx="3324225" cy="1808162"/>
        </p:xfrm>
        <a:graphic>
          <a:graphicData uri="http://schemas.openxmlformats.org/presentationml/2006/ole">
            <p:oleObj spid="_x0000_s46082" name="Equation" r:id="rId5" imgW="2616200" imgH="1422400" progId="Equation.3">
              <p:embed/>
            </p:oleObj>
          </a:graphicData>
        </a:graphic>
      </p:graphicFrame>
      <p:sp>
        <p:nvSpPr>
          <p:cNvPr id="9" name="TextBox 8"/>
          <p:cNvSpPr txBox="1"/>
          <p:nvPr/>
        </p:nvSpPr>
        <p:spPr>
          <a:xfrm>
            <a:off x="457200" y="5625112"/>
            <a:ext cx="7947984" cy="369332"/>
          </a:xfrm>
          <a:prstGeom prst="rect">
            <a:avLst/>
          </a:prstGeom>
          <a:noFill/>
        </p:spPr>
        <p:txBody>
          <a:bodyPr wrap="none" rtlCol="0">
            <a:spAutoFit/>
          </a:bodyPr>
          <a:lstStyle/>
          <a:p>
            <a:r>
              <a:rPr lang="en-US" b="1" dirty="0" err="1" smtClean="0">
                <a:solidFill>
                  <a:srgbClr val="FF0000"/>
                </a:solidFill>
                <a:sym typeface="Wingdings"/>
              </a:rPr>
              <a:t></a:t>
            </a:r>
            <a:r>
              <a:rPr lang="en-US" b="1" dirty="0" smtClean="0">
                <a:solidFill>
                  <a:srgbClr val="FF0000"/>
                </a:solidFill>
                <a:sym typeface="Wingdings"/>
              </a:rPr>
              <a:t> Baseline for 2009/10 run, providing good protection, cleaning and tolerances.</a:t>
            </a:r>
            <a:endParaRPr lang="en-US" b="1"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198"/>
            <a:ext cx="7467600" cy="1143000"/>
          </a:xfrm>
        </p:spPr>
        <p:txBody>
          <a:bodyPr>
            <a:normAutofit/>
          </a:bodyPr>
          <a:lstStyle/>
          <a:p>
            <a:r>
              <a:rPr lang="en-US" sz="2800" dirty="0" smtClean="0"/>
              <a:t>Condition: n</a:t>
            </a:r>
            <a:r>
              <a:rPr lang="en-US" sz="2800" baseline="-25000" dirty="0" smtClean="0"/>
              <a:t>1</a:t>
            </a:r>
            <a:r>
              <a:rPr lang="en-US" sz="2800" dirty="0" smtClean="0"/>
              <a:t> must be ≥ the minimal n</a:t>
            </a:r>
            <a:r>
              <a:rPr lang="en-US" sz="2800" baseline="-25000" dirty="0" smtClean="0"/>
              <a:t>1</a:t>
            </a:r>
            <a:r>
              <a:rPr lang="en-US" sz="2800" dirty="0" smtClean="0"/>
              <a:t> which is properly shadowed (minimal allowed n</a:t>
            </a:r>
            <a:r>
              <a:rPr lang="en-US" sz="2800" baseline="-25000" dirty="0" smtClean="0"/>
              <a:t>1</a:t>
            </a:r>
            <a:r>
              <a:rPr lang="en-US" sz="2800" dirty="0" smtClean="0"/>
              <a:t>)</a:t>
            </a:r>
            <a:endParaRPr lang="en-US" sz="2800" dirty="0"/>
          </a:p>
        </p:txBody>
      </p:sp>
      <p:pic>
        <p:nvPicPr>
          <p:cNvPr id="7" name="Content Placeholder 6" descr="lcoll_logo3 [Converted] medium.jpg"/>
          <p:cNvPicPr>
            <a:picLocks noGrp="1" noChangeAspect="1"/>
          </p:cNvPicPr>
          <p:nvPr>
            <p:ph idx="1"/>
          </p:nvPr>
        </p:nvPicPr>
        <p:blipFill>
          <a:blip r:embed="rId2"/>
          <a:stretch>
            <a:fillRect/>
          </a:stretch>
        </p:blipFill>
        <p:spPr>
          <a:xfrm>
            <a:off x="7924800" y="0"/>
            <a:ext cx="1219200" cy="1231392"/>
          </a:xfrm>
        </p:spPr>
      </p:pic>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17</a:t>
            </a:fld>
            <a:endParaRPr lang="en-US"/>
          </a:p>
        </p:txBody>
      </p:sp>
      <p:pic>
        <p:nvPicPr>
          <p:cNvPr id="8" name="Picture 7" descr="settings-vs-E-4.png"/>
          <p:cNvPicPr>
            <a:picLocks noChangeAspect="1"/>
          </p:cNvPicPr>
          <p:nvPr/>
        </p:nvPicPr>
        <p:blipFill>
          <a:blip r:embed="rId3"/>
          <a:stretch>
            <a:fillRect/>
          </a:stretch>
        </p:blipFill>
        <p:spPr>
          <a:xfrm>
            <a:off x="714374" y="1414849"/>
            <a:ext cx="5838825" cy="4213225"/>
          </a:xfrm>
          <a:prstGeom prst="rect">
            <a:avLst/>
          </a:prstGeom>
        </p:spPr>
      </p:pic>
      <p:sp>
        <p:nvSpPr>
          <p:cNvPr id="9" name="TextBox 8"/>
          <p:cNvSpPr txBox="1"/>
          <p:nvPr/>
        </p:nvSpPr>
        <p:spPr>
          <a:xfrm rot="16200000">
            <a:off x="-705203" y="2436898"/>
            <a:ext cx="2262158" cy="400110"/>
          </a:xfrm>
          <a:prstGeom prst="rect">
            <a:avLst/>
          </a:prstGeom>
          <a:noFill/>
        </p:spPr>
        <p:txBody>
          <a:bodyPr wrap="none" rtlCol="0">
            <a:spAutoFit/>
          </a:bodyPr>
          <a:lstStyle/>
          <a:p>
            <a:r>
              <a:rPr lang="en-US" sz="2000" b="1" dirty="0" smtClean="0"/>
              <a:t>Minimal allowed n</a:t>
            </a:r>
            <a:r>
              <a:rPr lang="en-US" sz="2000" b="1" baseline="-25000" dirty="0" smtClean="0"/>
              <a:t>1</a:t>
            </a:r>
            <a:endParaRPr lang="en-US" sz="2000" b="1" baseline="-25000" dirty="0"/>
          </a:p>
        </p:txBody>
      </p:sp>
      <p:sp>
        <p:nvSpPr>
          <p:cNvPr id="10" name="TextBox 9"/>
          <p:cNvSpPr txBox="1"/>
          <p:nvPr/>
        </p:nvSpPr>
        <p:spPr>
          <a:xfrm>
            <a:off x="1110050" y="5863875"/>
            <a:ext cx="7348900" cy="369332"/>
          </a:xfrm>
          <a:prstGeom prst="rect">
            <a:avLst/>
          </a:prstGeom>
          <a:noFill/>
        </p:spPr>
        <p:txBody>
          <a:bodyPr wrap="square" rtlCol="0">
            <a:spAutoFit/>
          </a:bodyPr>
          <a:lstStyle/>
          <a:p>
            <a:r>
              <a:rPr lang="en-US" b="1" dirty="0" smtClean="0">
                <a:solidFill>
                  <a:srgbClr val="0000FF"/>
                </a:solidFill>
              </a:rPr>
              <a:t>At 3.5 </a:t>
            </a:r>
            <a:r>
              <a:rPr lang="en-US" b="1" dirty="0" err="1" smtClean="0">
                <a:solidFill>
                  <a:srgbClr val="0000FF"/>
                </a:solidFill>
              </a:rPr>
              <a:t>TeV</a:t>
            </a:r>
            <a:r>
              <a:rPr lang="en-US" b="1" dirty="0" smtClean="0">
                <a:solidFill>
                  <a:srgbClr val="0000FF"/>
                </a:solidFill>
              </a:rPr>
              <a:t>:	n</a:t>
            </a:r>
            <a:r>
              <a:rPr lang="en-US" b="1" baseline="-25000" dirty="0" smtClean="0">
                <a:solidFill>
                  <a:srgbClr val="0000FF"/>
                </a:solidFill>
              </a:rPr>
              <a:t>1</a:t>
            </a:r>
            <a:r>
              <a:rPr lang="en-US" b="1" dirty="0" smtClean="0">
                <a:solidFill>
                  <a:srgbClr val="0000FF"/>
                </a:solidFill>
              </a:rPr>
              <a:t>	≥	10.5		for intermediate collimation settings</a:t>
            </a:r>
            <a:endParaRPr lang="en-US" b="1" dirty="0">
              <a:solidFill>
                <a:srgbClr val="0000FF"/>
              </a:solidFill>
            </a:endParaRPr>
          </a:p>
        </p:txBody>
      </p:sp>
      <p:sp>
        <p:nvSpPr>
          <p:cNvPr id="11" name="TextBox 10"/>
          <p:cNvSpPr txBox="1"/>
          <p:nvPr/>
        </p:nvSpPr>
        <p:spPr>
          <a:xfrm>
            <a:off x="6661650" y="1317734"/>
            <a:ext cx="2341239" cy="4431983"/>
          </a:xfrm>
          <a:prstGeom prst="rect">
            <a:avLst/>
          </a:prstGeom>
          <a:noFill/>
        </p:spPr>
        <p:txBody>
          <a:bodyPr wrap="square" rtlCol="0">
            <a:spAutoFit/>
          </a:bodyPr>
          <a:lstStyle/>
          <a:p>
            <a:pPr>
              <a:spcAft>
                <a:spcPts val="1200"/>
              </a:spcAft>
            </a:pPr>
            <a:r>
              <a:rPr lang="en-US" dirty="0" smtClean="0"/>
              <a:t>We buy increased operational tolerances with aperture.</a:t>
            </a:r>
          </a:p>
          <a:p>
            <a:pPr>
              <a:spcAft>
                <a:spcPts val="1200"/>
              </a:spcAft>
            </a:pPr>
            <a:r>
              <a:rPr lang="en-US" dirty="0" smtClean="0"/>
              <a:t>Aperture which is used is not available for beta squeeze.</a:t>
            </a:r>
          </a:p>
          <a:p>
            <a:pPr>
              <a:spcAft>
                <a:spcPts val="1200"/>
              </a:spcAft>
            </a:pPr>
            <a:r>
              <a:rPr lang="en-US" dirty="0" smtClean="0"/>
              <a:t>Consequence is reduced peak luminosity.</a:t>
            </a:r>
          </a:p>
          <a:p>
            <a:pPr>
              <a:spcAft>
                <a:spcPts val="1200"/>
              </a:spcAft>
            </a:pPr>
            <a:r>
              <a:rPr lang="en-US" dirty="0" smtClean="0"/>
              <a:t>In the end trade-off between “</a:t>
            </a:r>
            <a:r>
              <a:rPr lang="en-US" b="1" dirty="0" smtClean="0">
                <a:solidFill>
                  <a:srgbClr val="FF0000"/>
                </a:solidFill>
              </a:rPr>
              <a:t>operational efficiency/integrated luminosity</a:t>
            </a:r>
            <a:r>
              <a:rPr lang="en-US" dirty="0" smtClean="0"/>
              <a:t>” and “</a:t>
            </a:r>
            <a:r>
              <a:rPr lang="en-US" b="1" dirty="0" smtClean="0">
                <a:solidFill>
                  <a:srgbClr val="FF0000"/>
                </a:solidFill>
              </a:rPr>
              <a:t>peak performance</a:t>
            </a:r>
            <a:r>
              <a:rPr lang="en-US" dirty="0" smtClean="0"/>
              <a: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947"/>
            <a:ext cx="8229600" cy="522642"/>
          </a:xfrm>
        </p:spPr>
        <p:txBody>
          <a:bodyPr>
            <a:normAutofit/>
          </a:bodyPr>
          <a:lstStyle/>
          <a:p>
            <a:r>
              <a:rPr lang="en-US" sz="2800" dirty="0" smtClean="0"/>
              <a:t>Summary</a:t>
            </a:r>
            <a:endParaRPr lang="en-US" sz="2800" dirty="0"/>
          </a:p>
        </p:txBody>
      </p:sp>
      <p:sp>
        <p:nvSpPr>
          <p:cNvPr id="4" name="Date Placeholder 3"/>
          <p:cNvSpPr>
            <a:spLocks noGrp="1"/>
          </p:cNvSpPr>
          <p:nvPr>
            <p:ph type="dt" sz="half" idx="10"/>
          </p:nvPr>
        </p:nvSpPr>
        <p:spPr/>
        <p:txBody>
          <a:bodyPr/>
          <a:lstStyle/>
          <a:p>
            <a:r>
              <a:rPr lang="en-US" smtClean="0"/>
              <a:t>9/9/9</a:t>
            </a:r>
            <a:endParaRPr lang="en-US" dirty="0"/>
          </a:p>
        </p:txBody>
      </p:sp>
      <p:sp>
        <p:nvSpPr>
          <p:cNvPr id="5" name="Footer Placeholder 4"/>
          <p:cNvSpPr>
            <a:spLocks noGrp="1"/>
          </p:cNvSpPr>
          <p:nvPr>
            <p:ph type="ftr" sz="quarter" idx="11"/>
          </p:nvPr>
        </p:nvSpPr>
        <p:spPr/>
        <p:txBody>
          <a:bodyPr/>
          <a:lstStyle/>
          <a:p>
            <a:r>
              <a:rPr lang="en-US" dirty="0" err="1" smtClean="0"/>
              <a:t>rwa</a:t>
            </a:r>
            <a:endParaRPr lang="en-US" dirty="0"/>
          </a:p>
        </p:txBody>
      </p:sp>
      <p:sp>
        <p:nvSpPr>
          <p:cNvPr id="6" name="Slide Number Placeholder 5"/>
          <p:cNvSpPr>
            <a:spLocks noGrp="1"/>
          </p:cNvSpPr>
          <p:nvPr>
            <p:ph type="sldNum" sz="quarter" idx="12"/>
          </p:nvPr>
        </p:nvSpPr>
        <p:spPr/>
        <p:txBody>
          <a:bodyPr/>
          <a:lstStyle/>
          <a:p>
            <a:fld id="{343FE4F9-6521-7C43-A421-784A344BD0E7}" type="slidenum">
              <a:rPr lang="en-US" smtClean="0"/>
              <a:pPr/>
              <a:t>18</a:t>
            </a:fld>
            <a:endParaRPr lang="en-US" dirty="0"/>
          </a:p>
        </p:txBody>
      </p:sp>
      <p:sp>
        <p:nvSpPr>
          <p:cNvPr id="17" name="Content Placeholder 16"/>
          <p:cNvSpPr>
            <a:spLocks noGrp="1"/>
          </p:cNvSpPr>
          <p:nvPr>
            <p:ph idx="1"/>
          </p:nvPr>
        </p:nvSpPr>
        <p:spPr>
          <a:xfrm>
            <a:off x="296650" y="723116"/>
            <a:ext cx="8565764" cy="5633234"/>
          </a:xfrm>
        </p:spPr>
        <p:txBody>
          <a:bodyPr>
            <a:noAutofit/>
          </a:bodyPr>
          <a:lstStyle/>
          <a:p>
            <a:r>
              <a:rPr lang="en-US" sz="2400" dirty="0" smtClean="0"/>
              <a:t>Commissioning should </a:t>
            </a:r>
            <a:r>
              <a:rPr lang="en-US" sz="2400" dirty="0" smtClean="0">
                <a:solidFill>
                  <a:srgbClr val="0000FF"/>
                </a:solidFill>
              </a:rPr>
              <a:t>stage all important LHC parameters</a:t>
            </a:r>
            <a:r>
              <a:rPr lang="en-US" sz="2400" dirty="0" smtClean="0"/>
              <a:t>, as already worked out for </a:t>
            </a:r>
            <a:r>
              <a:rPr lang="en-US" sz="2400" dirty="0" err="1" smtClean="0">
                <a:latin typeface="Symbol" charset="2"/>
                <a:cs typeface="Symbol" charset="2"/>
              </a:rPr>
              <a:t>b</a:t>
            </a:r>
            <a:r>
              <a:rPr lang="en-US" sz="2400" dirty="0" smtClean="0"/>
              <a:t>*, beam-beam tune shift, intensity and stored energy (see plans M. Lamont, M. Ferro-</a:t>
            </a:r>
            <a:r>
              <a:rPr lang="en-US" sz="2400" dirty="0" err="1" smtClean="0"/>
              <a:t>Luzzi</a:t>
            </a:r>
            <a:r>
              <a:rPr lang="en-US" sz="2400" dirty="0" smtClean="0"/>
              <a:t>, et al).</a:t>
            </a:r>
          </a:p>
          <a:p>
            <a:r>
              <a:rPr lang="en-US" sz="2400" dirty="0" smtClean="0"/>
              <a:t>Another </a:t>
            </a:r>
            <a:r>
              <a:rPr lang="en-US" sz="2400" dirty="0" smtClean="0">
                <a:solidFill>
                  <a:srgbClr val="0000FF"/>
                </a:solidFill>
              </a:rPr>
              <a:t>crucial parameter is the available LHC aperture </a:t>
            </a:r>
            <a:r>
              <a:rPr lang="en-US" sz="2400" dirty="0" smtClean="0"/>
              <a:t>at top energy, affected by the beam energy, </a:t>
            </a:r>
            <a:r>
              <a:rPr lang="en-US" sz="2400" dirty="0" err="1" smtClean="0">
                <a:latin typeface="Symbol" charset="2"/>
                <a:cs typeface="Symbol" charset="2"/>
              </a:rPr>
              <a:t>b</a:t>
            </a:r>
            <a:r>
              <a:rPr lang="en-US" sz="2400" dirty="0" smtClean="0"/>
              <a:t>* and crossing angles.</a:t>
            </a:r>
          </a:p>
          <a:p>
            <a:r>
              <a:rPr lang="en-US" sz="2400" dirty="0" smtClean="0"/>
              <a:t>Propose to </a:t>
            </a:r>
            <a:r>
              <a:rPr lang="en-US" sz="2400" b="1" dirty="0" smtClean="0">
                <a:solidFill>
                  <a:srgbClr val="FF0000"/>
                </a:solidFill>
              </a:rPr>
              <a:t>respect a minimal aperture of n</a:t>
            </a:r>
            <a:r>
              <a:rPr lang="en-US" sz="2400" b="1" baseline="-25000" dirty="0" smtClean="0">
                <a:solidFill>
                  <a:srgbClr val="FF0000"/>
                </a:solidFill>
              </a:rPr>
              <a:t>1</a:t>
            </a:r>
            <a:r>
              <a:rPr lang="en-US" sz="2400" b="1" dirty="0" smtClean="0">
                <a:solidFill>
                  <a:srgbClr val="FF0000"/>
                </a:solidFill>
              </a:rPr>
              <a:t> = 10.5 at 3.5 </a:t>
            </a:r>
            <a:r>
              <a:rPr lang="en-US" sz="2400" b="1" dirty="0" err="1" smtClean="0">
                <a:solidFill>
                  <a:srgbClr val="FF0000"/>
                </a:solidFill>
              </a:rPr>
              <a:t>TeV</a:t>
            </a:r>
            <a:r>
              <a:rPr lang="en-US" sz="2400" b="1" dirty="0" smtClean="0">
                <a:solidFill>
                  <a:srgbClr val="FF0000"/>
                </a:solidFill>
              </a:rPr>
              <a:t> </a:t>
            </a:r>
            <a:r>
              <a:rPr lang="en-US" sz="2400" dirty="0" smtClean="0"/>
              <a:t>for the 2009/2010 run.</a:t>
            </a:r>
          </a:p>
          <a:p>
            <a:r>
              <a:rPr lang="en-US" sz="2400" dirty="0" smtClean="0"/>
              <a:t>The margin (with respect to the nominal n</a:t>
            </a:r>
            <a:r>
              <a:rPr lang="en-US" sz="2400" baseline="-25000" dirty="0" smtClean="0"/>
              <a:t>1</a:t>
            </a:r>
            <a:r>
              <a:rPr lang="en-US" sz="2400" dirty="0" smtClean="0"/>
              <a:t>=7 aperture) would then be used for </a:t>
            </a:r>
            <a:r>
              <a:rPr lang="en-US" sz="2400" dirty="0" smtClean="0">
                <a:solidFill>
                  <a:srgbClr val="0000FF"/>
                </a:solidFill>
              </a:rPr>
              <a:t>intermediate collimator and protection settings</a:t>
            </a:r>
            <a:r>
              <a:rPr lang="en-US" sz="2400" dirty="0" smtClean="0"/>
              <a:t>.</a:t>
            </a:r>
          </a:p>
          <a:p>
            <a:r>
              <a:rPr lang="en-US" sz="2400" dirty="0" smtClean="0"/>
              <a:t>Result would be </a:t>
            </a:r>
            <a:r>
              <a:rPr lang="en-US" sz="2400" b="1" dirty="0" smtClean="0">
                <a:solidFill>
                  <a:srgbClr val="FF0000"/>
                </a:solidFill>
              </a:rPr>
              <a:t>less critical protection and an increased total tolerance budget for LHC operation </a:t>
            </a:r>
            <a:r>
              <a:rPr lang="en-US" sz="2400" b="1" dirty="0" err="1" smtClean="0">
                <a:solidFill>
                  <a:srgbClr val="FF0000"/>
                </a:solidFill>
                <a:sym typeface="Wingdings"/>
              </a:rPr>
              <a:t></a:t>
            </a:r>
            <a:r>
              <a:rPr lang="en-US" sz="2400" b="1" dirty="0" smtClean="0">
                <a:solidFill>
                  <a:srgbClr val="FF0000"/>
                </a:solidFill>
                <a:sym typeface="Wingdings"/>
              </a:rPr>
              <a:t> better operational stability while we learn with the machine</a:t>
            </a:r>
            <a:r>
              <a:rPr lang="en-US" sz="2400" dirty="0" smtClean="0">
                <a:sym typeface="Wingdings"/>
              </a:rPr>
              <a:t>.</a:t>
            </a:r>
          </a:p>
          <a:p>
            <a:r>
              <a:rPr lang="en-US" sz="2400" dirty="0" smtClean="0">
                <a:sym typeface="Wingdings"/>
              </a:rPr>
              <a:t>We will certainly try tighter settings as we move along, reducing collimation gaps and operational tolerances in steps.</a:t>
            </a:r>
            <a:endParaRPr lang="en-US"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3"/>
            <a:ext cx="8229600" cy="439213"/>
          </a:xfrm>
        </p:spPr>
        <p:txBody>
          <a:bodyPr>
            <a:noAutofit/>
          </a:bodyPr>
          <a:lstStyle/>
          <a:p>
            <a:r>
              <a:rPr lang="en-US" sz="2800" b="1" dirty="0" smtClean="0">
                <a:solidFill>
                  <a:srgbClr val="0000FF"/>
                </a:solidFill>
              </a:rPr>
              <a:t>Meaning of “Safe” for us</a:t>
            </a:r>
            <a:endParaRPr lang="en-US" sz="2800" b="1" dirty="0">
              <a:solidFill>
                <a:srgbClr val="0000FF"/>
              </a:solidFill>
            </a:endParaRPr>
          </a:p>
        </p:txBody>
      </p:sp>
      <p:sp>
        <p:nvSpPr>
          <p:cNvPr id="3" name="Content Placeholder 2"/>
          <p:cNvSpPr>
            <a:spLocks noGrp="1"/>
          </p:cNvSpPr>
          <p:nvPr>
            <p:ph idx="1"/>
          </p:nvPr>
        </p:nvSpPr>
        <p:spPr>
          <a:xfrm>
            <a:off x="139053" y="593324"/>
            <a:ext cx="8816063" cy="5896165"/>
          </a:xfrm>
        </p:spPr>
        <p:txBody>
          <a:bodyPr>
            <a:noAutofit/>
          </a:bodyPr>
          <a:lstStyle/>
          <a:p>
            <a:r>
              <a:rPr lang="en-US" sz="1800" dirty="0" smtClean="0"/>
              <a:t>Three kinds of interlocks, derived from </a:t>
            </a:r>
            <a:r>
              <a:rPr lang="en-US" sz="1800" b="1" dirty="0" smtClean="0">
                <a:solidFill>
                  <a:srgbClr val="FF0000"/>
                </a:solidFill>
              </a:rPr>
              <a:t>fully independent hardware sensors</a:t>
            </a:r>
            <a:r>
              <a:rPr lang="en-US" sz="1800" dirty="0" smtClean="0"/>
              <a:t>:</a:t>
            </a:r>
          </a:p>
          <a:p>
            <a:pPr lvl="1"/>
            <a:r>
              <a:rPr lang="en-US" sz="1600" dirty="0" smtClean="0">
                <a:solidFill>
                  <a:srgbClr val="0000FF"/>
                </a:solidFill>
              </a:rPr>
              <a:t>MP interlock: </a:t>
            </a:r>
            <a:r>
              <a:rPr lang="en-US" sz="1600" dirty="0" smtClean="0"/>
              <a:t>Collimators must always generate an interlock if their gap is inconsistent with the present beam energy </a:t>
            </a:r>
            <a:r>
              <a:rPr lang="en-US" sz="1600" dirty="0" err="1" smtClean="0">
                <a:sym typeface="Wingdings"/>
              </a:rPr>
              <a:t></a:t>
            </a:r>
            <a:r>
              <a:rPr lang="en-US" sz="1600" dirty="0" smtClean="0">
                <a:sym typeface="Wingdings"/>
              </a:rPr>
              <a:t> guarantees MP and should not be adjusted.</a:t>
            </a:r>
            <a:endParaRPr lang="en-US" sz="1600" dirty="0" smtClean="0"/>
          </a:p>
          <a:p>
            <a:pPr lvl="1"/>
            <a:r>
              <a:rPr lang="en-US" sz="1600" dirty="0" smtClean="0">
                <a:solidFill>
                  <a:srgbClr val="0000FF"/>
                </a:solidFill>
              </a:rPr>
              <a:t>Cleaning interlock: </a:t>
            </a:r>
            <a:r>
              <a:rPr lang="en-US" sz="1600" dirty="0" smtClean="0"/>
              <a:t>Collimators must always generate an interlock if a single motor runs off its time-dependent reference position beyond a maximum allowed error (“interlock threshold” around reference position) </a:t>
            </a:r>
            <a:r>
              <a:rPr lang="en-US" sz="1600" dirty="0" err="1" smtClean="0">
                <a:sym typeface="Wingdings"/>
              </a:rPr>
              <a:t></a:t>
            </a:r>
            <a:r>
              <a:rPr lang="en-US" sz="1600" dirty="0" smtClean="0">
                <a:sym typeface="Wingdings"/>
              </a:rPr>
              <a:t> guarantees cleaning performance and probably needs more frequent adjustments.</a:t>
            </a:r>
            <a:endParaRPr lang="en-US" sz="1600" dirty="0" smtClean="0"/>
          </a:p>
          <a:p>
            <a:pPr lvl="1"/>
            <a:r>
              <a:rPr lang="en-US" sz="1600" dirty="0" smtClean="0">
                <a:solidFill>
                  <a:srgbClr val="0000FF"/>
                </a:solidFill>
              </a:rPr>
              <a:t>Self-protection interlock: </a:t>
            </a:r>
            <a:r>
              <a:rPr lang="en-US" sz="1600" dirty="0" smtClean="0"/>
              <a:t>Collimators must generate an interlock if the jaw temperature is abnormal.</a:t>
            </a:r>
          </a:p>
          <a:p>
            <a:r>
              <a:rPr lang="en-US" sz="1800" dirty="0" smtClean="0"/>
              <a:t>Even though signals are fully independent, there </a:t>
            </a:r>
            <a:r>
              <a:rPr lang="en-US" sz="1800" b="1" dirty="0" smtClean="0">
                <a:solidFill>
                  <a:srgbClr val="FF0000"/>
                </a:solidFill>
              </a:rPr>
              <a:t>is important redundancy and cross-coverage between different interlocks</a:t>
            </a:r>
            <a:r>
              <a:rPr lang="en-US" sz="1800" dirty="0" smtClean="0"/>
              <a:t>.</a:t>
            </a:r>
          </a:p>
          <a:p>
            <a:r>
              <a:rPr lang="en-US" sz="1800" dirty="0" smtClean="0"/>
              <a:t>Overall system has been </a:t>
            </a:r>
            <a:r>
              <a:rPr lang="en-US" sz="1800" dirty="0" smtClean="0">
                <a:solidFill>
                  <a:srgbClr val="0000FF"/>
                </a:solidFill>
              </a:rPr>
              <a:t>designed as cleaning system not a protection system </a:t>
            </a:r>
            <a:r>
              <a:rPr lang="en-US" sz="1800" dirty="0" err="1" smtClean="0">
                <a:sym typeface="Wingdings"/>
              </a:rPr>
              <a:t></a:t>
            </a:r>
            <a:r>
              <a:rPr lang="en-US" sz="1800" dirty="0" smtClean="0">
                <a:sym typeface="Wingdings"/>
              </a:rPr>
              <a:t> limited passive protection due to phase space coverage. </a:t>
            </a:r>
            <a:r>
              <a:rPr lang="en-US" sz="1800" b="1" dirty="0" smtClean="0">
                <a:solidFill>
                  <a:srgbClr val="FF0000"/>
                </a:solidFill>
                <a:sym typeface="Wingdings"/>
              </a:rPr>
              <a:t>Be aware! </a:t>
            </a:r>
            <a:r>
              <a:rPr lang="en-US" sz="1800" dirty="0" smtClean="0">
                <a:sym typeface="Wingdings"/>
              </a:rPr>
              <a:t>DO NOT assume that everything beyond 6 sigma (TCP setting) is safe – it is not!</a:t>
            </a:r>
          </a:p>
          <a:p>
            <a:r>
              <a:rPr lang="en-US" sz="1800" dirty="0" smtClean="0"/>
              <a:t>Cleaning</a:t>
            </a:r>
            <a:r>
              <a:rPr lang="en-US" sz="1800" dirty="0" smtClean="0"/>
              <a:t> design, performance </a:t>
            </a:r>
            <a:r>
              <a:rPr lang="en-US" sz="1800" dirty="0" smtClean="0"/>
              <a:t>and settings</a:t>
            </a:r>
            <a:r>
              <a:rPr lang="en-US" sz="1800" dirty="0" smtClean="0"/>
              <a:t> are discussed </a:t>
            </a:r>
            <a:r>
              <a:rPr lang="en-US" sz="1800" dirty="0" smtClean="0"/>
              <a:t>in </a:t>
            </a:r>
            <a:r>
              <a:rPr lang="en-US" sz="1800" dirty="0" smtClean="0">
                <a:solidFill>
                  <a:srgbClr val="0000FF"/>
                </a:solidFill>
              </a:rPr>
              <a:t>collimation WG</a:t>
            </a:r>
            <a:r>
              <a:rPr lang="en-US" sz="1800" dirty="0" smtClean="0"/>
              <a:t>.</a:t>
            </a:r>
          </a:p>
          <a:p>
            <a:r>
              <a:rPr lang="en-US" sz="1800" dirty="0" smtClean="0"/>
              <a:t>However, the system provides some passive protection and some collimators are crucial part of the injection/dump protection: </a:t>
            </a:r>
            <a:r>
              <a:rPr lang="en-US" sz="1800" b="1" dirty="0" smtClean="0">
                <a:solidFill>
                  <a:srgbClr val="FF0000"/>
                </a:solidFill>
              </a:rPr>
              <a:t>important that MPP is aware about the work done and provides any necessary input</a:t>
            </a:r>
            <a:r>
              <a:rPr lang="en-US" sz="1800" dirty="0" smtClean="0"/>
              <a:t>.</a:t>
            </a:r>
          </a:p>
          <a:p>
            <a:r>
              <a:rPr lang="en-US" sz="1800" dirty="0" smtClean="0"/>
              <a:t>Everybody is very busy: </a:t>
            </a:r>
            <a:r>
              <a:rPr lang="en-US" sz="1800" dirty="0" smtClean="0">
                <a:solidFill>
                  <a:srgbClr val="0000FF"/>
                </a:solidFill>
              </a:rPr>
              <a:t>No feedback received </a:t>
            </a:r>
            <a:r>
              <a:rPr lang="en-US" sz="1800" dirty="0" smtClean="0"/>
              <a:t>for collimator commissioning plan sent around 1 month ago. Now it is time or it will be too late!</a:t>
            </a:r>
          </a:p>
          <a:p>
            <a:endParaRPr lang="en-US" sz="1800" dirty="0" smtClean="0"/>
          </a:p>
        </p:txBody>
      </p:sp>
      <p:sp>
        <p:nvSpPr>
          <p:cNvPr id="4" name="Date Placeholder 3"/>
          <p:cNvSpPr>
            <a:spLocks noGrp="1"/>
          </p:cNvSpPr>
          <p:nvPr>
            <p:ph type="dt" sz="half" idx="10"/>
          </p:nvPr>
        </p:nvSpPr>
        <p:spPr/>
        <p:txBody>
          <a:bodyPr/>
          <a:lstStyle/>
          <a:p>
            <a:r>
              <a:rPr lang="en-US" dirty="0" smtClean="0"/>
              <a:t>9/9/9</a:t>
            </a:r>
            <a:endParaRPr lang="en-US" dirty="0"/>
          </a:p>
        </p:txBody>
      </p:sp>
      <p:sp>
        <p:nvSpPr>
          <p:cNvPr id="5" name="Footer Placeholder 4"/>
          <p:cNvSpPr>
            <a:spLocks noGrp="1"/>
          </p:cNvSpPr>
          <p:nvPr>
            <p:ph type="ftr" sz="quarter" idx="11"/>
          </p:nvPr>
        </p:nvSpPr>
        <p:spPr/>
        <p:txBody>
          <a:bodyPr/>
          <a:lstStyle/>
          <a:p>
            <a:r>
              <a:rPr lang="en-US" dirty="0" err="1" smtClean="0"/>
              <a:t>rwa</a:t>
            </a:r>
            <a:endParaRPr lang="en-US" dirty="0"/>
          </a:p>
        </p:txBody>
      </p:sp>
      <p:sp>
        <p:nvSpPr>
          <p:cNvPr id="6" name="Slide Number Placeholder 5"/>
          <p:cNvSpPr>
            <a:spLocks noGrp="1"/>
          </p:cNvSpPr>
          <p:nvPr>
            <p:ph type="sldNum" sz="quarter" idx="12"/>
          </p:nvPr>
        </p:nvSpPr>
        <p:spPr/>
        <p:txBody>
          <a:bodyPr/>
          <a:lstStyle/>
          <a:p>
            <a:fld id="{343FE4F9-6521-7C43-A421-784A344BD0E7}"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3"/>
            <a:ext cx="8229600" cy="439213"/>
          </a:xfrm>
        </p:spPr>
        <p:txBody>
          <a:bodyPr>
            <a:noAutofit/>
          </a:bodyPr>
          <a:lstStyle/>
          <a:p>
            <a:r>
              <a:rPr lang="en-US" sz="2800" b="1" dirty="0" smtClean="0">
                <a:solidFill>
                  <a:srgbClr val="0000FF"/>
                </a:solidFill>
              </a:rPr>
              <a:t>Collimator Remote Commissioning without Beam</a:t>
            </a:r>
            <a:endParaRPr lang="en-US" sz="2800" b="1" dirty="0">
              <a:solidFill>
                <a:srgbClr val="0000FF"/>
              </a:solidFill>
            </a:endParaRPr>
          </a:p>
        </p:txBody>
      </p:sp>
      <p:sp>
        <p:nvSpPr>
          <p:cNvPr id="3" name="Content Placeholder 2"/>
          <p:cNvSpPr>
            <a:spLocks noGrp="1"/>
          </p:cNvSpPr>
          <p:nvPr>
            <p:ph idx="1"/>
          </p:nvPr>
        </p:nvSpPr>
        <p:spPr>
          <a:xfrm>
            <a:off x="139053" y="593324"/>
            <a:ext cx="8816063" cy="5896165"/>
          </a:xfrm>
        </p:spPr>
        <p:txBody>
          <a:bodyPr>
            <a:noAutofit/>
          </a:bodyPr>
          <a:lstStyle/>
          <a:p>
            <a:r>
              <a:rPr lang="en-US" sz="1800" b="1" dirty="0" smtClean="0">
                <a:solidFill>
                  <a:srgbClr val="FF0000"/>
                </a:solidFill>
              </a:rPr>
              <a:t>All collimators fully operational. Have completed full STI/OP/ABP HW commissioning.</a:t>
            </a:r>
          </a:p>
          <a:p>
            <a:r>
              <a:rPr lang="en-US" sz="1800" dirty="0" smtClean="0"/>
              <a:t>Only small fraction of </a:t>
            </a:r>
            <a:r>
              <a:rPr lang="en-US" sz="1800" dirty="0" smtClean="0">
                <a:solidFill>
                  <a:srgbClr val="0000FF"/>
                </a:solidFill>
              </a:rPr>
              <a:t>remote tests </a:t>
            </a:r>
            <a:r>
              <a:rPr lang="en-US" sz="1800" dirty="0" smtClean="0"/>
              <a:t>important for MP (see procedure):</a:t>
            </a:r>
          </a:p>
          <a:p>
            <a:pPr lvl="1"/>
            <a:r>
              <a:rPr lang="en-US" sz="1600" dirty="0" smtClean="0"/>
              <a:t>MP gap interlocks (energy-dependent) must function as specified.</a:t>
            </a:r>
          </a:p>
          <a:p>
            <a:pPr lvl="1"/>
            <a:r>
              <a:rPr lang="en-US" sz="1600" dirty="0" smtClean="0"/>
              <a:t>Collimator position interlocks (time-dependent) must work. For many collimators determined by cleaning requirements.</a:t>
            </a:r>
          </a:p>
          <a:p>
            <a:pPr lvl="1"/>
            <a:r>
              <a:rPr lang="en-US" sz="1600" dirty="0" smtClean="0"/>
              <a:t>Collimator temperature interlocks must work (collimator self protection).</a:t>
            </a:r>
            <a:endParaRPr lang="en-US" sz="1800" dirty="0" smtClean="0"/>
          </a:p>
          <a:p>
            <a:r>
              <a:rPr lang="en-US" sz="1800" dirty="0" smtClean="0">
                <a:solidFill>
                  <a:srgbClr val="0000FF"/>
                </a:solidFill>
              </a:rPr>
              <a:t>Reference positions (cleaning &amp; protection) will be determined with beam-based alignment and cannot be established now in mm. </a:t>
            </a:r>
            <a:r>
              <a:rPr lang="en-US" sz="1800" dirty="0" smtClean="0"/>
              <a:t>However, prepare now:</a:t>
            </a:r>
          </a:p>
          <a:p>
            <a:pPr lvl="1"/>
            <a:r>
              <a:rPr lang="en-US" sz="1600" dirty="0" smtClean="0"/>
              <a:t>Establish </a:t>
            </a:r>
            <a:r>
              <a:rPr lang="en-US" sz="1600" dirty="0" smtClean="0">
                <a:solidFill>
                  <a:srgbClr val="FF0000"/>
                </a:solidFill>
              </a:rPr>
              <a:t>reference positions </a:t>
            </a:r>
            <a:r>
              <a:rPr lang="en-US" sz="1600" dirty="0" smtClean="0"/>
              <a:t>in sigma.</a:t>
            </a:r>
          </a:p>
          <a:p>
            <a:pPr lvl="1"/>
            <a:r>
              <a:rPr lang="en-US" sz="1600" dirty="0" smtClean="0"/>
              <a:t>Establish </a:t>
            </a:r>
            <a:r>
              <a:rPr lang="en-US" sz="1600" dirty="0" smtClean="0">
                <a:solidFill>
                  <a:srgbClr val="FF0000"/>
                </a:solidFill>
              </a:rPr>
              <a:t>interlock windows</a:t>
            </a:r>
            <a:r>
              <a:rPr lang="en-US" sz="1600" dirty="0" smtClean="0"/>
              <a:t> in sigma/mm around reference positions.</a:t>
            </a:r>
          </a:p>
          <a:p>
            <a:r>
              <a:rPr lang="en-US" sz="1800" dirty="0" smtClean="0"/>
              <a:t>Most work of remote collimator commissioning aiming at checking </a:t>
            </a:r>
            <a:r>
              <a:rPr lang="en-US" sz="1800" dirty="0" smtClean="0">
                <a:solidFill>
                  <a:srgbClr val="0000FF"/>
                </a:solidFill>
              </a:rPr>
              <a:t>initial precision</a:t>
            </a:r>
            <a:r>
              <a:rPr lang="en-US" sz="1800" dirty="0" smtClean="0"/>
              <a:t>:</a:t>
            </a:r>
          </a:p>
          <a:p>
            <a:pPr lvl="1"/>
            <a:r>
              <a:rPr lang="en-US" sz="1600" dirty="0" smtClean="0"/>
              <a:t>Not needed to establish protection.</a:t>
            </a:r>
          </a:p>
          <a:p>
            <a:pPr lvl="1"/>
            <a:r>
              <a:rPr lang="en-US" sz="1600" dirty="0" smtClean="0"/>
              <a:t>Needed to </a:t>
            </a:r>
            <a:r>
              <a:rPr lang="en-US" sz="1600" dirty="0" smtClean="0">
                <a:solidFill>
                  <a:srgbClr val="FF0000"/>
                </a:solidFill>
              </a:rPr>
              <a:t>minimize setup time </a:t>
            </a:r>
            <a:r>
              <a:rPr lang="en-US" sz="1600" dirty="0" smtClean="0"/>
              <a:t>(start with good positions).</a:t>
            </a:r>
          </a:p>
          <a:p>
            <a:pPr lvl="1"/>
            <a:r>
              <a:rPr lang="en-US" sz="1600" dirty="0" smtClean="0"/>
              <a:t>Needed to </a:t>
            </a:r>
            <a:r>
              <a:rPr lang="en-US" sz="1600" dirty="0" smtClean="0">
                <a:solidFill>
                  <a:srgbClr val="FF0000"/>
                </a:solidFill>
              </a:rPr>
              <a:t>understand cleaning dynamics</a:t>
            </a:r>
            <a:r>
              <a:rPr lang="en-US" sz="1600" dirty="0" smtClean="0"/>
              <a:t>.</a:t>
            </a:r>
          </a:p>
          <a:p>
            <a:r>
              <a:rPr lang="en-US" sz="1800" dirty="0" smtClean="0"/>
              <a:t>We spend time on precision (sensor calibration) now, even if not needed for MP. </a:t>
            </a:r>
          </a:p>
          <a:p>
            <a:r>
              <a:rPr lang="en-US" sz="1800" dirty="0" smtClean="0"/>
              <a:t>Goal: </a:t>
            </a:r>
            <a:r>
              <a:rPr lang="en-US" sz="1800" dirty="0" smtClean="0">
                <a:solidFill>
                  <a:srgbClr val="0000FF"/>
                </a:solidFill>
              </a:rPr>
              <a:t>Safe and very precise system with at least 2 weeks integrated and realistic running experience before beam (in addition to 2009 running).</a:t>
            </a:r>
          </a:p>
        </p:txBody>
      </p:sp>
      <p:sp>
        <p:nvSpPr>
          <p:cNvPr id="4" name="Date Placeholder 3"/>
          <p:cNvSpPr>
            <a:spLocks noGrp="1"/>
          </p:cNvSpPr>
          <p:nvPr>
            <p:ph type="dt" sz="half" idx="10"/>
          </p:nvPr>
        </p:nvSpPr>
        <p:spPr/>
        <p:txBody>
          <a:bodyPr/>
          <a:lstStyle/>
          <a:p>
            <a:r>
              <a:rPr lang="en-US" dirty="0" smtClean="0"/>
              <a:t>9/9/9</a:t>
            </a:r>
            <a:endParaRPr lang="en-US" dirty="0"/>
          </a:p>
        </p:txBody>
      </p:sp>
      <p:sp>
        <p:nvSpPr>
          <p:cNvPr id="5" name="Footer Placeholder 4"/>
          <p:cNvSpPr>
            <a:spLocks noGrp="1"/>
          </p:cNvSpPr>
          <p:nvPr>
            <p:ph type="ftr" sz="quarter" idx="11"/>
          </p:nvPr>
        </p:nvSpPr>
        <p:spPr/>
        <p:txBody>
          <a:bodyPr/>
          <a:lstStyle/>
          <a:p>
            <a:r>
              <a:rPr lang="en-US" dirty="0" err="1" smtClean="0"/>
              <a:t>rwa</a:t>
            </a:r>
            <a:endParaRPr lang="en-US" dirty="0"/>
          </a:p>
        </p:txBody>
      </p:sp>
      <p:sp>
        <p:nvSpPr>
          <p:cNvPr id="6" name="Slide Number Placeholder 5"/>
          <p:cNvSpPr>
            <a:spLocks noGrp="1"/>
          </p:cNvSpPr>
          <p:nvPr>
            <p:ph type="sldNum" sz="quarter" idx="12"/>
          </p:nvPr>
        </p:nvSpPr>
        <p:spPr/>
        <p:txBody>
          <a:bodyPr/>
          <a:lstStyle/>
          <a:p>
            <a:fld id="{343FE4F9-6521-7C43-A421-784A344BD0E7}"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3"/>
            <a:ext cx="8229600" cy="439213"/>
          </a:xfrm>
        </p:spPr>
        <p:txBody>
          <a:bodyPr>
            <a:noAutofit/>
          </a:bodyPr>
          <a:lstStyle/>
          <a:p>
            <a:r>
              <a:rPr lang="en-US" sz="2800" b="1" dirty="0" smtClean="0">
                <a:solidFill>
                  <a:srgbClr val="0000FF"/>
                </a:solidFill>
              </a:rPr>
              <a:t>Scope of Collimator Remote Commissioning w/o Beam</a:t>
            </a:r>
            <a:endParaRPr lang="en-US" sz="2800" b="1" dirty="0">
              <a:solidFill>
                <a:srgbClr val="0000FF"/>
              </a:solidFill>
            </a:endParaRPr>
          </a:p>
        </p:txBody>
      </p:sp>
      <p:sp>
        <p:nvSpPr>
          <p:cNvPr id="3" name="Content Placeholder 2"/>
          <p:cNvSpPr>
            <a:spLocks noGrp="1"/>
          </p:cNvSpPr>
          <p:nvPr>
            <p:ph idx="1"/>
          </p:nvPr>
        </p:nvSpPr>
        <p:spPr>
          <a:xfrm>
            <a:off x="139053" y="593324"/>
            <a:ext cx="8816063" cy="5896165"/>
          </a:xfrm>
        </p:spPr>
        <p:txBody>
          <a:bodyPr>
            <a:noAutofit/>
          </a:bodyPr>
          <a:lstStyle/>
          <a:p>
            <a:r>
              <a:rPr lang="en-US" sz="1800" b="1" dirty="0" smtClean="0">
                <a:solidFill>
                  <a:srgbClr val="FF0000"/>
                </a:solidFill>
              </a:rPr>
              <a:t>All movable collimators and absorbers in the rings and the transfer lines (100 devices).</a:t>
            </a:r>
          </a:p>
          <a:p>
            <a:r>
              <a:rPr lang="en-US" sz="1800" dirty="0" smtClean="0"/>
              <a:t>Not included:</a:t>
            </a:r>
          </a:p>
          <a:p>
            <a:pPr lvl="1"/>
            <a:r>
              <a:rPr lang="en-US" sz="1600" dirty="0" smtClean="0">
                <a:solidFill>
                  <a:srgbClr val="0000FF"/>
                </a:solidFill>
              </a:rPr>
              <a:t>TCDQ</a:t>
            </a:r>
            <a:r>
              <a:rPr lang="en-US" sz="1600" dirty="0" smtClean="0"/>
              <a:t>. We need OK for remote commissioning. Note: TCS at the TCDQ is included.</a:t>
            </a:r>
          </a:p>
          <a:p>
            <a:pPr lvl="1"/>
            <a:r>
              <a:rPr lang="en-US" sz="1600" dirty="0" smtClean="0">
                <a:solidFill>
                  <a:srgbClr val="0000FF"/>
                </a:solidFill>
              </a:rPr>
              <a:t>Roman pots</a:t>
            </a:r>
            <a:r>
              <a:rPr lang="en-US" sz="1600" dirty="0" smtClean="0"/>
              <a:t>. Not declared ready for remote commissioning.</a:t>
            </a:r>
          </a:p>
          <a:p>
            <a:r>
              <a:rPr lang="en-US" sz="1800" dirty="0" smtClean="0"/>
              <a:t>Our offer beginning of September:</a:t>
            </a:r>
          </a:p>
          <a:p>
            <a:pPr lvl="1"/>
            <a:r>
              <a:rPr lang="en-US" sz="1600" dirty="0" smtClean="0"/>
              <a:t>Include all devices that are declared ready in these tests.</a:t>
            </a:r>
          </a:p>
          <a:p>
            <a:pPr lvl="1"/>
            <a:r>
              <a:rPr lang="en-US" sz="1600" dirty="0" smtClean="0"/>
              <a:t>Note, that any device </a:t>
            </a:r>
            <a:r>
              <a:rPr lang="en-US" sz="1600" dirty="0" smtClean="0">
                <a:solidFill>
                  <a:srgbClr val="0000FF"/>
                </a:solidFill>
              </a:rPr>
              <a:t>must have completed full hardware commissioning up to the CCC interface</a:t>
            </a:r>
            <a:r>
              <a:rPr lang="en-US" sz="1600" dirty="0" smtClean="0"/>
              <a:t> before we can take it (like done for the 100 collimators and absorbers).</a:t>
            </a:r>
          </a:p>
          <a:p>
            <a:pPr lvl="1"/>
            <a:r>
              <a:rPr lang="en-US" sz="1600" dirty="0" smtClean="0"/>
              <a:t>Due to limited resources cannot have commissioning campaigns per single device.</a:t>
            </a:r>
          </a:p>
          <a:p>
            <a:pPr lvl="1"/>
            <a:r>
              <a:rPr lang="en-US" sz="1600" dirty="0" smtClean="0"/>
              <a:t>We must </a:t>
            </a:r>
            <a:r>
              <a:rPr lang="en-US" sz="1600" dirty="0" smtClean="0">
                <a:solidFill>
                  <a:srgbClr val="0000FF"/>
                </a:solidFill>
              </a:rPr>
              <a:t>operate large ensembles of collimators </a:t>
            </a:r>
            <a:r>
              <a:rPr lang="en-US" sz="1600" dirty="0" smtClean="0"/>
              <a:t>and analyze performance.</a:t>
            </a:r>
          </a:p>
          <a:p>
            <a:r>
              <a:rPr lang="en-US" sz="1800" dirty="0" smtClean="0"/>
              <a:t>As collimators are independent from other LHC elements:</a:t>
            </a:r>
          </a:p>
          <a:p>
            <a:pPr lvl="1"/>
            <a:r>
              <a:rPr lang="en-US" sz="1600" dirty="0" smtClean="0"/>
              <a:t>Profit to </a:t>
            </a:r>
            <a:r>
              <a:rPr lang="en-US" sz="1600" dirty="0" smtClean="0">
                <a:solidFill>
                  <a:srgbClr val="0000FF"/>
                </a:solidFill>
              </a:rPr>
              <a:t>run independent collimator ramp cycles</a:t>
            </a:r>
            <a:r>
              <a:rPr lang="en-US" sz="1600" dirty="0" smtClean="0"/>
              <a:t>. </a:t>
            </a:r>
            <a:r>
              <a:rPr lang="en-US" sz="1600" b="1" dirty="0" smtClean="0">
                <a:solidFill>
                  <a:srgbClr val="FF0000"/>
                </a:solidFill>
              </a:rPr>
              <a:t>We can test fully from injection, over ramp to squeeze.</a:t>
            </a:r>
          </a:p>
          <a:p>
            <a:pPr lvl="1"/>
            <a:r>
              <a:rPr lang="en-US" sz="1600" dirty="0" smtClean="0"/>
              <a:t>OP can and have run/watched the collimator ramp cycles (thanks for the help).</a:t>
            </a:r>
          </a:p>
          <a:p>
            <a:pPr lvl="1"/>
            <a:r>
              <a:rPr lang="en-US" sz="1600" dirty="0" smtClean="0"/>
              <a:t>Work is not included in the dry run sequence but is run by combined ABP/OP/STI team within the collimation project: </a:t>
            </a:r>
            <a:r>
              <a:rPr lang="en-US" sz="1600" b="1" dirty="0" smtClean="0">
                <a:solidFill>
                  <a:srgbClr val="FF0000"/>
                </a:solidFill>
              </a:rPr>
              <a:t>O. </a:t>
            </a:r>
            <a:r>
              <a:rPr lang="en-US" sz="1600" b="1" dirty="0" err="1" smtClean="0">
                <a:solidFill>
                  <a:srgbClr val="FF0000"/>
                </a:solidFill>
              </a:rPr>
              <a:t>Aberle</a:t>
            </a:r>
            <a:r>
              <a:rPr lang="en-US" sz="1600" b="1" dirty="0" smtClean="0">
                <a:solidFill>
                  <a:srgbClr val="FF0000"/>
                </a:solidFill>
              </a:rPr>
              <a:t>, R. </a:t>
            </a:r>
            <a:r>
              <a:rPr lang="en-US" sz="1600" b="1" dirty="0" err="1" smtClean="0">
                <a:solidFill>
                  <a:srgbClr val="FF0000"/>
                </a:solidFill>
              </a:rPr>
              <a:t>Assmann</a:t>
            </a:r>
            <a:r>
              <a:rPr lang="en-US" sz="1600" b="1" dirty="0" smtClean="0">
                <a:solidFill>
                  <a:srgbClr val="FF0000"/>
                </a:solidFill>
              </a:rPr>
              <a:t>, C. </a:t>
            </a:r>
            <a:r>
              <a:rPr lang="en-US" sz="1600" b="1" dirty="0" err="1" smtClean="0">
                <a:solidFill>
                  <a:srgbClr val="FF0000"/>
                </a:solidFill>
              </a:rPr>
              <a:t>Bracco</a:t>
            </a:r>
            <a:r>
              <a:rPr lang="en-US" sz="1600" b="1" dirty="0" smtClean="0">
                <a:solidFill>
                  <a:srgbClr val="FF0000"/>
                </a:solidFill>
              </a:rPr>
              <a:t>, R. </a:t>
            </a:r>
            <a:r>
              <a:rPr lang="en-US" sz="1600" b="1" dirty="0" err="1" smtClean="0">
                <a:solidFill>
                  <a:srgbClr val="FF0000"/>
                </a:solidFill>
              </a:rPr>
              <a:t>Losito</a:t>
            </a:r>
            <a:r>
              <a:rPr lang="en-US" sz="1600" b="1" dirty="0" smtClean="0">
                <a:solidFill>
                  <a:srgbClr val="FF0000"/>
                </a:solidFill>
              </a:rPr>
              <a:t>, A. </a:t>
            </a:r>
            <a:r>
              <a:rPr lang="en-US" sz="1600" b="1" dirty="0" err="1" smtClean="0">
                <a:solidFill>
                  <a:srgbClr val="FF0000"/>
                </a:solidFill>
              </a:rPr>
              <a:t>Masi</a:t>
            </a:r>
            <a:r>
              <a:rPr lang="en-US" sz="1600" b="1" dirty="0" smtClean="0">
                <a:solidFill>
                  <a:srgbClr val="FF0000"/>
                </a:solidFill>
              </a:rPr>
              <a:t>, S. </a:t>
            </a:r>
            <a:r>
              <a:rPr lang="en-US" sz="1600" b="1" dirty="0" err="1" smtClean="0">
                <a:solidFill>
                  <a:srgbClr val="FF0000"/>
                </a:solidFill>
              </a:rPr>
              <a:t>Redaelli</a:t>
            </a:r>
            <a:r>
              <a:rPr lang="en-US" sz="1600" b="1" dirty="0" smtClean="0">
                <a:solidFill>
                  <a:srgbClr val="FF0000"/>
                </a:solidFill>
              </a:rPr>
              <a:t>, A. Rossi, D. </a:t>
            </a:r>
            <a:r>
              <a:rPr lang="en-US" sz="1600" b="1" dirty="0" err="1" smtClean="0">
                <a:solidFill>
                  <a:srgbClr val="FF0000"/>
                </a:solidFill>
              </a:rPr>
              <a:t>Wollmann</a:t>
            </a:r>
            <a:r>
              <a:rPr lang="en-US" sz="1600" b="1" dirty="0" smtClean="0">
                <a:solidFill>
                  <a:srgbClr val="FF0000"/>
                </a:solidFill>
              </a:rPr>
              <a:t>.</a:t>
            </a:r>
          </a:p>
          <a:p>
            <a:r>
              <a:rPr lang="en-US" sz="1800" dirty="0" smtClean="0"/>
              <a:t>Must integrate with other LHC activities, once the magnets are ramped.</a:t>
            </a:r>
          </a:p>
        </p:txBody>
      </p:sp>
      <p:sp>
        <p:nvSpPr>
          <p:cNvPr id="4" name="Date Placeholder 3"/>
          <p:cNvSpPr>
            <a:spLocks noGrp="1"/>
          </p:cNvSpPr>
          <p:nvPr>
            <p:ph type="dt" sz="half" idx="10"/>
          </p:nvPr>
        </p:nvSpPr>
        <p:spPr/>
        <p:txBody>
          <a:bodyPr/>
          <a:lstStyle/>
          <a:p>
            <a:r>
              <a:rPr lang="en-US" dirty="0" smtClean="0"/>
              <a:t>9/9/9</a:t>
            </a:r>
            <a:endParaRPr lang="en-US" dirty="0"/>
          </a:p>
        </p:txBody>
      </p:sp>
      <p:sp>
        <p:nvSpPr>
          <p:cNvPr id="5" name="Footer Placeholder 4"/>
          <p:cNvSpPr>
            <a:spLocks noGrp="1"/>
          </p:cNvSpPr>
          <p:nvPr>
            <p:ph type="ftr" sz="quarter" idx="11"/>
          </p:nvPr>
        </p:nvSpPr>
        <p:spPr/>
        <p:txBody>
          <a:bodyPr/>
          <a:lstStyle/>
          <a:p>
            <a:r>
              <a:rPr lang="en-US" dirty="0" err="1" smtClean="0"/>
              <a:t>rwa</a:t>
            </a:r>
            <a:endParaRPr lang="en-US" dirty="0"/>
          </a:p>
        </p:txBody>
      </p:sp>
      <p:sp>
        <p:nvSpPr>
          <p:cNvPr id="6" name="Slide Number Placeholder 5"/>
          <p:cNvSpPr>
            <a:spLocks noGrp="1"/>
          </p:cNvSpPr>
          <p:nvPr>
            <p:ph type="sldNum" sz="quarter" idx="12"/>
          </p:nvPr>
        </p:nvSpPr>
        <p:spPr/>
        <p:txBody>
          <a:bodyPr/>
          <a:lstStyle/>
          <a:p>
            <a:fld id="{343FE4F9-6521-7C43-A421-784A344BD0E7}"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9/9/9</a:t>
            </a:r>
            <a:endParaRPr lang="en-US"/>
          </a:p>
        </p:txBody>
      </p:sp>
      <p:sp>
        <p:nvSpPr>
          <p:cNvPr id="5" name="Footer Placeholder 4"/>
          <p:cNvSpPr>
            <a:spLocks noGrp="1"/>
          </p:cNvSpPr>
          <p:nvPr>
            <p:ph type="ftr" sz="quarter" idx="11"/>
          </p:nvPr>
        </p:nvSpPr>
        <p:spPr/>
        <p:txBody>
          <a:bodyPr/>
          <a:lstStyle/>
          <a:p>
            <a:r>
              <a:rPr lang="en-US" smtClean="0"/>
              <a:t>rwa</a:t>
            </a:r>
            <a:endParaRPr lang="en-US"/>
          </a:p>
        </p:txBody>
      </p:sp>
      <p:sp>
        <p:nvSpPr>
          <p:cNvPr id="6" name="Slide Number Placeholder 5"/>
          <p:cNvSpPr>
            <a:spLocks noGrp="1"/>
          </p:cNvSpPr>
          <p:nvPr>
            <p:ph type="sldNum" sz="quarter" idx="12"/>
          </p:nvPr>
        </p:nvSpPr>
        <p:spPr/>
        <p:txBody>
          <a:bodyPr/>
          <a:lstStyle/>
          <a:p>
            <a:fld id="{343FE4F9-6521-7C43-A421-784A344BD0E7}" type="slidenum">
              <a:rPr lang="en-US" smtClean="0"/>
              <a:pPr/>
              <a:t>5</a:t>
            </a:fld>
            <a:endParaRPr lang="en-US"/>
          </a:p>
        </p:txBody>
      </p:sp>
      <p:pic>
        <p:nvPicPr>
          <p:cNvPr id="7" name="Picture 6"/>
          <p:cNvPicPr>
            <a:picLocks noChangeAspect="1"/>
          </p:cNvPicPr>
          <p:nvPr/>
        </p:nvPicPr>
        <p:blipFill>
          <a:blip r:embed="rId2"/>
          <a:stretch>
            <a:fillRect/>
          </a:stretch>
        </p:blipFill>
        <p:spPr>
          <a:xfrm>
            <a:off x="168396" y="210365"/>
            <a:ext cx="8843899" cy="5674957"/>
          </a:xfrm>
          <a:prstGeom prst="rect">
            <a:avLst/>
          </a:prstGeom>
        </p:spPr>
      </p:pic>
      <p:sp>
        <p:nvSpPr>
          <p:cNvPr id="8" name="TextBox 7"/>
          <p:cNvSpPr txBox="1"/>
          <p:nvPr/>
        </p:nvSpPr>
        <p:spPr>
          <a:xfrm>
            <a:off x="2324842" y="5771574"/>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
        <p:nvSpPr>
          <p:cNvPr id="9" name="TextBox 8"/>
          <p:cNvSpPr txBox="1"/>
          <p:nvPr/>
        </p:nvSpPr>
        <p:spPr>
          <a:xfrm>
            <a:off x="3254445" y="5771574"/>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
        <p:nvSpPr>
          <p:cNvPr id="10" name="TextBox 9"/>
          <p:cNvSpPr txBox="1"/>
          <p:nvPr/>
        </p:nvSpPr>
        <p:spPr>
          <a:xfrm>
            <a:off x="4886019" y="5771574"/>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
        <p:nvSpPr>
          <p:cNvPr id="11" name="TextBox 10"/>
          <p:cNvSpPr txBox="1"/>
          <p:nvPr/>
        </p:nvSpPr>
        <p:spPr>
          <a:xfrm>
            <a:off x="5753842" y="5771574"/>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9/9/9</a:t>
            </a:r>
            <a:endParaRPr lang="en-US"/>
          </a:p>
        </p:txBody>
      </p:sp>
      <p:sp>
        <p:nvSpPr>
          <p:cNvPr id="3" name="Footer Placeholder 2"/>
          <p:cNvSpPr>
            <a:spLocks noGrp="1"/>
          </p:cNvSpPr>
          <p:nvPr>
            <p:ph type="ftr" sz="quarter" idx="11"/>
          </p:nvPr>
        </p:nvSpPr>
        <p:spPr/>
        <p:txBody>
          <a:bodyPr/>
          <a:lstStyle/>
          <a:p>
            <a:r>
              <a:rPr lang="en-US" smtClean="0"/>
              <a:t>rwa</a:t>
            </a:r>
            <a:endParaRPr lang="en-US"/>
          </a:p>
        </p:txBody>
      </p:sp>
      <p:sp>
        <p:nvSpPr>
          <p:cNvPr id="4" name="Slide Number Placeholder 3"/>
          <p:cNvSpPr>
            <a:spLocks noGrp="1"/>
          </p:cNvSpPr>
          <p:nvPr>
            <p:ph type="sldNum" sz="quarter" idx="12"/>
          </p:nvPr>
        </p:nvSpPr>
        <p:spPr/>
        <p:txBody>
          <a:bodyPr/>
          <a:lstStyle/>
          <a:p>
            <a:fld id="{343FE4F9-6521-7C43-A421-784A344BD0E7}" type="slidenum">
              <a:rPr lang="en-US" smtClean="0"/>
              <a:pPr/>
              <a:t>6</a:t>
            </a:fld>
            <a:endParaRPr lang="en-US" dirty="0"/>
          </a:p>
        </p:txBody>
      </p:sp>
      <p:pic>
        <p:nvPicPr>
          <p:cNvPr id="5" name="Picture 4"/>
          <p:cNvPicPr>
            <a:picLocks noChangeAspect="1"/>
          </p:cNvPicPr>
          <p:nvPr/>
        </p:nvPicPr>
        <p:blipFill>
          <a:blip r:embed="rId2"/>
          <a:stretch>
            <a:fillRect/>
          </a:stretch>
        </p:blipFill>
        <p:spPr>
          <a:xfrm>
            <a:off x="26717" y="21868"/>
            <a:ext cx="7200000" cy="6262908"/>
          </a:xfrm>
          <a:prstGeom prst="rect">
            <a:avLst/>
          </a:prstGeom>
        </p:spPr>
      </p:pic>
      <p:sp>
        <p:nvSpPr>
          <p:cNvPr id="6" name="TextBox 5"/>
          <p:cNvSpPr txBox="1"/>
          <p:nvPr/>
        </p:nvSpPr>
        <p:spPr>
          <a:xfrm>
            <a:off x="2590800" y="6025447"/>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
        <p:nvSpPr>
          <p:cNvPr id="7" name="TextBox 6"/>
          <p:cNvSpPr txBox="1"/>
          <p:nvPr/>
        </p:nvSpPr>
        <p:spPr>
          <a:xfrm>
            <a:off x="3358546" y="6063962"/>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
        <p:nvSpPr>
          <p:cNvPr id="8" name="TextBox 7"/>
          <p:cNvSpPr txBox="1"/>
          <p:nvPr/>
        </p:nvSpPr>
        <p:spPr>
          <a:xfrm>
            <a:off x="6738992" y="584051"/>
            <a:ext cx="2299558" cy="5632312"/>
          </a:xfrm>
          <a:prstGeom prst="rect">
            <a:avLst/>
          </a:prstGeom>
          <a:noFill/>
        </p:spPr>
        <p:txBody>
          <a:bodyPr wrap="square" rtlCol="0">
            <a:spAutoFit/>
          </a:bodyPr>
          <a:lstStyle/>
          <a:p>
            <a:r>
              <a:rPr lang="en-US" dirty="0" smtClean="0"/>
              <a:t>14 beam1 + TI2/8 collimators retested for calibration:</a:t>
            </a:r>
          </a:p>
          <a:p>
            <a:endParaRPr lang="en-US" dirty="0" smtClean="0">
              <a:sym typeface="Wingdings"/>
            </a:endParaRPr>
          </a:p>
          <a:p>
            <a:pPr>
              <a:buFont typeface="Wingdings" charset="2"/>
              <a:buChar char="è"/>
            </a:pPr>
            <a:r>
              <a:rPr lang="en-US" dirty="0" smtClean="0">
                <a:sym typeface="Wingdings"/>
              </a:rPr>
              <a:t> larger than expected offsets in switches (not critical for operation but longer initial BBA). </a:t>
            </a:r>
          </a:p>
          <a:p>
            <a:pPr>
              <a:buFont typeface="Wingdings" charset="2"/>
              <a:buChar char="è"/>
            </a:pPr>
            <a:endParaRPr lang="en-US" dirty="0" smtClean="0">
              <a:sym typeface="Wingdings"/>
            </a:endParaRPr>
          </a:p>
          <a:p>
            <a:pPr>
              <a:buFont typeface="Wingdings" charset="2"/>
              <a:buChar char="è"/>
            </a:pPr>
            <a:r>
              <a:rPr lang="en-US" dirty="0" smtClean="0">
                <a:sym typeface="Wingdings"/>
              </a:rPr>
              <a:t> STI group review of causes. Understood.</a:t>
            </a:r>
          </a:p>
          <a:p>
            <a:pPr>
              <a:buFont typeface="Wingdings" charset="2"/>
              <a:buChar char="è"/>
            </a:pPr>
            <a:endParaRPr lang="en-US" dirty="0" smtClean="0">
              <a:sym typeface="Wingdings"/>
            </a:endParaRPr>
          </a:p>
          <a:p>
            <a:pPr>
              <a:buFont typeface="Wingdings" charset="2"/>
              <a:buChar char="è"/>
            </a:pPr>
            <a:r>
              <a:rPr lang="en-US" dirty="0" smtClean="0">
                <a:sym typeface="Wingdings"/>
              </a:rPr>
              <a:t> This week: Tests of interlock connection (Bruno, Alessandro et al).</a:t>
            </a:r>
          </a:p>
          <a:p>
            <a:pPr>
              <a:buFont typeface="Wingdings" charset="2"/>
              <a:buChar char="è"/>
            </a:pPr>
            <a:endParaRPr lang="en-US" dirty="0" smtClean="0">
              <a:sym typeface="Wingdings"/>
            </a:endParaRPr>
          </a:p>
          <a:p>
            <a:pPr>
              <a:buFont typeface="Wingdings" charset="2"/>
              <a:buChar char="è"/>
            </a:pPr>
            <a:r>
              <a:rPr lang="en-US" dirty="0" smtClean="0">
                <a:sym typeface="Wingdings"/>
              </a:rPr>
              <a:t> Interruption of program…</a:t>
            </a:r>
            <a:endParaRPr lang="en-US" dirty="0"/>
          </a:p>
        </p:txBody>
      </p:sp>
      <p:sp>
        <p:nvSpPr>
          <p:cNvPr id="9" name="TextBox 8"/>
          <p:cNvSpPr txBox="1"/>
          <p:nvPr/>
        </p:nvSpPr>
        <p:spPr>
          <a:xfrm>
            <a:off x="5108505" y="6173783"/>
            <a:ext cx="402674" cy="369332"/>
          </a:xfrm>
          <a:prstGeom prst="rect">
            <a:avLst/>
          </a:prstGeom>
          <a:noFill/>
        </p:spPr>
        <p:txBody>
          <a:bodyPr wrap="none" rtlCol="0">
            <a:spAutoFit/>
          </a:bodyPr>
          <a:lstStyle/>
          <a:p>
            <a:r>
              <a:rPr lang="en-US" b="1" dirty="0" smtClean="0">
                <a:solidFill>
                  <a:schemeClr val="accent3">
                    <a:lumMod val="75000"/>
                  </a:schemeClr>
                </a:solidFill>
                <a:latin typeface="Zapf Dingbats"/>
                <a:ea typeface="Zapf Dingbats"/>
                <a:cs typeface="Zapf Dingbats"/>
              </a:rPr>
              <a:t>✔</a:t>
            </a:r>
            <a:endParaRPr lang="en-US" b="1" dirty="0">
              <a:solidFill>
                <a:schemeClr val="accent3">
                  <a:lumMod val="75000"/>
                </a:schemeClr>
              </a:solidFill>
            </a:endParaRPr>
          </a:p>
        </p:txBody>
      </p:sp>
      <p:sp>
        <p:nvSpPr>
          <p:cNvPr id="10" name="Down Arrow 9"/>
          <p:cNvSpPr/>
          <p:nvPr/>
        </p:nvSpPr>
        <p:spPr>
          <a:xfrm>
            <a:off x="4255070" y="3791716"/>
            <a:ext cx="250298" cy="44499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p:cNvSpPr/>
          <p:nvPr/>
        </p:nvSpPr>
        <p:spPr>
          <a:xfrm>
            <a:off x="5164125" y="3174648"/>
            <a:ext cx="250298" cy="83956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Down Arrow 11"/>
          <p:cNvSpPr/>
          <p:nvPr/>
        </p:nvSpPr>
        <p:spPr>
          <a:xfrm>
            <a:off x="6066150" y="3791716"/>
            <a:ext cx="250298" cy="44499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9/9/9</a:t>
            </a:r>
            <a:endParaRPr lang="en-US"/>
          </a:p>
        </p:txBody>
      </p:sp>
      <p:sp>
        <p:nvSpPr>
          <p:cNvPr id="3" name="Footer Placeholder 2"/>
          <p:cNvSpPr>
            <a:spLocks noGrp="1"/>
          </p:cNvSpPr>
          <p:nvPr>
            <p:ph type="ftr" sz="quarter" idx="11"/>
          </p:nvPr>
        </p:nvSpPr>
        <p:spPr/>
        <p:txBody>
          <a:bodyPr/>
          <a:lstStyle/>
          <a:p>
            <a:r>
              <a:rPr lang="en-US" smtClean="0"/>
              <a:t>rwa</a:t>
            </a:r>
            <a:endParaRPr lang="en-US"/>
          </a:p>
        </p:txBody>
      </p:sp>
      <p:sp>
        <p:nvSpPr>
          <p:cNvPr id="4" name="Slide Number Placeholder 3"/>
          <p:cNvSpPr>
            <a:spLocks noGrp="1"/>
          </p:cNvSpPr>
          <p:nvPr>
            <p:ph type="sldNum" sz="quarter" idx="12"/>
          </p:nvPr>
        </p:nvSpPr>
        <p:spPr/>
        <p:txBody>
          <a:bodyPr/>
          <a:lstStyle/>
          <a:p>
            <a:fld id="{343FE4F9-6521-7C43-A421-784A344BD0E7}" type="slidenum">
              <a:rPr lang="en-US" smtClean="0"/>
              <a:pPr/>
              <a:t>7</a:t>
            </a:fld>
            <a:endParaRPr lang="en-US"/>
          </a:p>
        </p:txBody>
      </p:sp>
      <p:pic>
        <p:nvPicPr>
          <p:cNvPr id="5" name="Picture 4"/>
          <p:cNvPicPr>
            <a:picLocks noChangeAspect="1"/>
          </p:cNvPicPr>
          <p:nvPr/>
        </p:nvPicPr>
        <p:blipFill>
          <a:blip r:embed="rId2"/>
          <a:stretch>
            <a:fillRect/>
          </a:stretch>
        </p:blipFill>
        <p:spPr>
          <a:xfrm>
            <a:off x="766800" y="244593"/>
            <a:ext cx="7920000" cy="5515714"/>
          </a:xfrm>
          <a:prstGeom prst="rect">
            <a:avLst/>
          </a:prstGeom>
        </p:spPr>
      </p:pic>
      <p:sp>
        <p:nvSpPr>
          <p:cNvPr id="6" name="TextBox 5"/>
          <p:cNvSpPr txBox="1"/>
          <p:nvPr/>
        </p:nvSpPr>
        <p:spPr>
          <a:xfrm>
            <a:off x="2592284" y="5599503"/>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
        <p:nvSpPr>
          <p:cNvPr id="7" name="TextBox 6"/>
          <p:cNvSpPr txBox="1"/>
          <p:nvPr/>
        </p:nvSpPr>
        <p:spPr>
          <a:xfrm>
            <a:off x="3276600" y="5599503"/>
            <a:ext cx="531916" cy="584776"/>
          </a:xfrm>
          <a:prstGeom prst="rect">
            <a:avLst/>
          </a:prstGeom>
          <a:noFill/>
        </p:spPr>
        <p:txBody>
          <a:bodyPr wrap="none" rtlCol="0">
            <a:spAutoFit/>
          </a:bodyPr>
          <a:lstStyle/>
          <a:p>
            <a:r>
              <a:rPr lang="en-US" sz="3200" b="1" dirty="0" smtClean="0">
                <a:solidFill>
                  <a:srgbClr val="008000"/>
                </a:solidFill>
                <a:latin typeface="Zapf Dingbats"/>
                <a:ea typeface="Zapf Dingbats"/>
                <a:cs typeface="Zapf Dingbats"/>
              </a:rPr>
              <a:t>✔</a:t>
            </a:r>
            <a:endParaRPr lang="en-US" sz="3200" b="1" dirty="0">
              <a:solidFill>
                <a:srgbClr val="008000"/>
              </a:solidFill>
            </a:endParaRPr>
          </a:p>
        </p:txBody>
      </p:sp>
      <p:sp>
        <p:nvSpPr>
          <p:cNvPr id="8" name="Down Arrow 7"/>
          <p:cNvSpPr/>
          <p:nvPr/>
        </p:nvSpPr>
        <p:spPr>
          <a:xfrm>
            <a:off x="4083571" y="3012977"/>
            <a:ext cx="250298" cy="7416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own Arrow 8"/>
          <p:cNvSpPr/>
          <p:nvPr/>
        </p:nvSpPr>
        <p:spPr>
          <a:xfrm>
            <a:off x="4750473" y="3012976"/>
            <a:ext cx="250298" cy="85290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p:cNvSpPr/>
          <p:nvPr/>
        </p:nvSpPr>
        <p:spPr>
          <a:xfrm>
            <a:off x="5417936" y="3285900"/>
            <a:ext cx="250298" cy="7416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991990" y="5732494"/>
            <a:ext cx="402674" cy="369332"/>
          </a:xfrm>
          <a:prstGeom prst="rect">
            <a:avLst/>
          </a:prstGeom>
          <a:noFill/>
        </p:spPr>
        <p:txBody>
          <a:bodyPr wrap="none" rtlCol="0">
            <a:spAutoFit/>
          </a:bodyPr>
          <a:lstStyle/>
          <a:p>
            <a:r>
              <a:rPr lang="en-US" b="1" dirty="0" smtClean="0">
                <a:solidFill>
                  <a:schemeClr val="accent3">
                    <a:lumMod val="75000"/>
                  </a:schemeClr>
                </a:solidFill>
                <a:latin typeface="Zapf Dingbats"/>
                <a:ea typeface="Zapf Dingbats"/>
                <a:cs typeface="Zapf Dingbats"/>
              </a:rPr>
              <a:t>✔</a:t>
            </a:r>
            <a:endParaRPr lang="en-US" b="1" dirty="0">
              <a:solidFill>
                <a:schemeClr val="accent3">
                  <a:lumMod val="75000"/>
                </a:schemeClr>
              </a:solidFill>
            </a:endParaRPr>
          </a:p>
        </p:txBody>
      </p:sp>
      <p:sp>
        <p:nvSpPr>
          <p:cNvPr id="12" name="Down Arrow 11"/>
          <p:cNvSpPr/>
          <p:nvPr/>
        </p:nvSpPr>
        <p:spPr>
          <a:xfrm>
            <a:off x="6047610" y="3285900"/>
            <a:ext cx="250298" cy="7416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Down Arrow 12"/>
          <p:cNvSpPr/>
          <p:nvPr/>
        </p:nvSpPr>
        <p:spPr>
          <a:xfrm>
            <a:off x="6720994" y="3578492"/>
            <a:ext cx="250298" cy="57478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Down Arrow 13"/>
          <p:cNvSpPr/>
          <p:nvPr/>
        </p:nvSpPr>
        <p:spPr>
          <a:xfrm>
            <a:off x="7373970" y="3601102"/>
            <a:ext cx="250298" cy="5521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Down Arrow 14"/>
          <p:cNvSpPr/>
          <p:nvPr/>
        </p:nvSpPr>
        <p:spPr>
          <a:xfrm>
            <a:off x="8013621" y="3877187"/>
            <a:ext cx="250298" cy="5521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818730" y="216780"/>
            <a:ext cx="7685468" cy="400110"/>
          </a:xfrm>
          <a:prstGeom prst="rect">
            <a:avLst/>
          </a:prstGeom>
          <a:solidFill>
            <a:schemeClr val="bg1"/>
          </a:solidFill>
        </p:spPr>
        <p:txBody>
          <a:bodyPr wrap="none" rtlCol="0">
            <a:spAutoFit/>
          </a:bodyPr>
          <a:lstStyle/>
          <a:p>
            <a:r>
              <a:rPr lang="en-US" sz="2000" dirty="0" smtClean="0"/>
              <a:t>Many tests optional, can be shortened or skipped if needed. OK for now!</a:t>
            </a:r>
            <a:endParaRPr lang="en-US" sz="2000" dirty="0"/>
          </a:p>
        </p:txBody>
      </p:sp>
      <p:sp>
        <p:nvSpPr>
          <p:cNvPr id="17" name="TextBox 16"/>
          <p:cNvSpPr txBox="1"/>
          <p:nvPr/>
        </p:nvSpPr>
        <p:spPr>
          <a:xfrm>
            <a:off x="1662194" y="6231620"/>
            <a:ext cx="6512720" cy="369332"/>
          </a:xfrm>
          <a:prstGeom prst="rect">
            <a:avLst/>
          </a:prstGeom>
          <a:solidFill>
            <a:srgbClr val="FFFFFF"/>
          </a:solidFill>
        </p:spPr>
        <p:txBody>
          <a:bodyPr wrap="none" rtlCol="0">
            <a:spAutoFit/>
          </a:bodyPr>
          <a:lstStyle/>
          <a:p>
            <a:r>
              <a:rPr lang="en-US" dirty="0" smtClean="0"/>
              <a:t>Plan to profit from machine test ramps to run collimators in parallel!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9/9/9</a:t>
            </a:r>
            <a:endParaRPr lang="en-US"/>
          </a:p>
        </p:txBody>
      </p:sp>
      <p:sp>
        <p:nvSpPr>
          <p:cNvPr id="3" name="Footer Placeholder 2"/>
          <p:cNvSpPr>
            <a:spLocks noGrp="1"/>
          </p:cNvSpPr>
          <p:nvPr>
            <p:ph type="ftr" sz="quarter" idx="11"/>
          </p:nvPr>
        </p:nvSpPr>
        <p:spPr/>
        <p:txBody>
          <a:bodyPr/>
          <a:lstStyle/>
          <a:p>
            <a:r>
              <a:rPr lang="en-US" smtClean="0"/>
              <a:t>rwa</a:t>
            </a:r>
            <a:endParaRPr lang="en-US"/>
          </a:p>
        </p:txBody>
      </p:sp>
      <p:sp>
        <p:nvSpPr>
          <p:cNvPr id="4" name="Slide Number Placeholder 3"/>
          <p:cNvSpPr>
            <a:spLocks noGrp="1"/>
          </p:cNvSpPr>
          <p:nvPr>
            <p:ph type="sldNum" sz="quarter" idx="12"/>
          </p:nvPr>
        </p:nvSpPr>
        <p:spPr/>
        <p:txBody>
          <a:bodyPr/>
          <a:lstStyle/>
          <a:p>
            <a:fld id="{343FE4F9-6521-7C43-A421-784A344BD0E7}" type="slidenum">
              <a:rPr lang="en-US" smtClean="0"/>
              <a:pPr/>
              <a:t>8</a:t>
            </a:fld>
            <a:endParaRPr lang="en-US"/>
          </a:p>
        </p:txBody>
      </p:sp>
      <p:pic>
        <p:nvPicPr>
          <p:cNvPr id="5" name="Picture 4"/>
          <p:cNvPicPr>
            <a:picLocks noChangeAspect="1"/>
          </p:cNvPicPr>
          <p:nvPr/>
        </p:nvPicPr>
        <p:blipFill>
          <a:blip r:embed="rId2"/>
          <a:stretch>
            <a:fillRect/>
          </a:stretch>
        </p:blipFill>
        <p:spPr>
          <a:xfrm>
            <a:off x="457200" y="140514"/>
            <a:ext cx="7920000" cy="5401272"/>
          </a:xfrm>
          <a:prstGeom prst="rect">
            <a:avLst/>
          </a:prstGeom>
        </p:spPr>
      </p:pic>
      <p:sp>
        <p:nvSpPr>
          <p:cNvPr id="6" name="TextBox 5"/>
          <p:cNvSpPr txBox="1"/>
          <p:nvPr/>
        </p:nvSpPr>
        <p:spPr>
          <a:xfrm>
            <a:off x="622527" y="59173"/>
            <a:ext cx="6774010" cy="400110"/>
          </a:xfrm>
          <a:prstGeom prst="rect">
            <a:avLst/>
          </a:prstGeom>
          <a:solidFill>
            <a:schemeClr val="bg1"/>
          </a:solidFill>
        </p:spPr>
        <p:txBody>
          <a:bodyPr wrap="none" rtlCol="0">
            <a:spAutoFit/>
          </a:bodyPr>
          <a:lstStyle/>
          <a:p>
            <a:r>
              <a:rPr lang="en-US" sz="2000" dirty="0" smtClean="0"/>
              <a:t>Three MP tasks that must be completed to declare system safe!</a:t>
            </a:r>
            <a:endParaRPr lang="en-US" sz="2000" dirty="0"/>
          </a:p>
        </p:txBody>
      </p:sp>
      <p:sp>
        <p:nvSpPr>
          <p:cNvPr id="7" name="Down Arrow 6"/>
          <p:cNvSpPr/>
          <p:nvPr/>
        </p:nvSpPr>
        <p:spPr>
          <a:xfrm rot="10800000">
            <a:off x="3150377" y="5404806"/>
            <a:ext cx="250298" cy="37082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Down Arrow 7"/>
          <p:cNvSpPr/>
          <p:nvPr/>
        </p:nvSpPr>
        <p:spPr>
          <a:xfrm rot="10800000">
            <a:off x="3933158" y="5402727"/>
            <a:ext cx="250298" cy="37082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own Arrow 8"/>
          <p:cNvSpPr/>
          <p:nvPr/>
        </p:nvSpPr>
        <p:spPr>
          <a:xfrm rot="10800000">
            <a:off x="5425678" y="5402728"/>
            <a:ext cx="250298" cy="37082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eft Brace 9"/>
          <p:cNvSpPr/>
          <p:nvPr/>
        </p:nvSpPr>
        <p:spPr>
          <a:xfrm rot="16200000">
            <a:off x="6922350" y="4448930"/>
            <a:ext cx="250311" cy="2162059"/>
          </a:xfrm>
          <a:prstGeom prst="leftBrace">
            <a:avLst>
              <a:gd name="adj1" fmla="val 8333"/>
              <a:gd name="adj2" fmla="val 50429"/>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TextBox 10"/>
          <p:cNvSpPr txBox="1"/>
          <p:nvPr/>
        </p:nvSpPr>
        <p:spPr>
          <a:xfrm>
            <a:off x="5977828" y="5655111"/>
            <a:ext cx="2781086" cy="830997"/>
          </a:xfrm>
          <a:prstGeom prst="rect">
            <a:avLst/>
          </a:prstGeom>
          <a:solidFill>
            <a:schemeClr val="bg1"/>
          </a:solidFill>
        </p:spPr>
        <p:txBody>
          <a:bodyPr wrap="square" rtlCol="0">
            <a:spAutoFit/>
          </a:bodyPr>
          <a:lstStyle/>
          <a:p>
            <a:r>
              <a:rPr lang="en-US" sz="1200" dirty="0" smtClean="0"/>
              <a:t>Optional tests to improve recovery time in case of problems.</a:t>
            </a:r>
          </a:p>
          <a:p>
            <a:r>
              <a:rPr lang="en-US" sz="1200" dirty="0" smtClean="0"/>
              <a:t>Note: MCS not yet active due to expert requirements. RBAC OK.</a:t>
            </a:r>
            <a:endParaRPr lang="en-US" sz="1200" dirty="0"/>
          </a:p>
        </p:txBody>
      </p:sp>
      <p:sp>
        <p:nvSpPr>
          <p:cNvPr id="12" name="TextBox 11"/>
          <p:cNvSpPr txBox="1"/>
          <p:nvPr/>
        </p:nvSpPr>
        <p:spPr>
          <a:xfrm>
            <a:off x="212458" y="5949934"/>
            <a:ext cx="5396091" cy="369332"/>
          </a:xfrm>
          <a:prstGeom prst="rect">
            <a:avLst/>
          </a:prstGeom>
          <a:noFill/>
        </p:spPr>
        <p:txBody>
          <a:bodyPr wrap="none" rtlCol="0">
            <a:spAutoFit/>
          </a:bodyPr>
          <a:lstStyle/>
          <a:p>
            <a:r>
              <a:rPr lang="en-US" dirty="0" smtClean="0"/>
              <a:t>On this essential work we might run some days late. OK!</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9/9/9</a:t>
            </a:r>
            <a:endParaRPr lang="en-US"/>
          </a:p>
        </p:txBody>
      </p:sp>
      <p:sp>
        <p:nvSpPr>
          <p:cNvPr id="3" name="Footer Placeholder 2"/>
          <p:cNvSpPr>
            <a:spLocks noGrp="1"/>
          </p:cNvSpPr>
          <p:nvPr>
            <p:ph type="ftr" sz="quarter" idx="11"/>
          </p:nvPr>
        </p:nvSpPr>
        <p:spPr/>
        <p:txBody>
          <a:bodyPr/>
          <a:lstStyle/>
          <a:p>
            <a:r>
              <a:rPr lang="en-US" smtClean="0"/>
              <a:t>rwa</a:t>
            </a:r>
            <a:endParaRPr lang="en-US"/>
          </a:p>
        </p:txBody>
      </p:sp>
      <p:sp>
        <p:nvSpPr>
          <p:cNvPr id="4" name="Slide Number Placeholder 3"/>
          <p:cNvSpPr>
            <a:spLocks noGrp="1"/>
          </p:cNvSpPr>
          <p:nvPr>
            <p:ph type="sldNum" sz="quarter" idx="12"/>
          </p:nvPr>
        </p:nvSpPr>
        <p:spPr/>
        <p:txBody>
          <a:bodyPr/>
          <a:lstStyle/>
          <a:p>
            <a:fld id="{343FE4F9-6521-7C43-A421-784A344BD0E7}" type="slidenum">
              <a:rPr lang="en-US" smtClean="0"/>
              <a:pPr/>
              <a:t>9</a:t>
            </a:fld>
            <a:endParaRPr lang="en-US"/>
          </a:p>
        </p:txBody>
      </p:sp>
      <p:pic>
        <p:nvPicPr>
          <p:cNvPr id="5" name="Picture 4"/>
          <p:cNvPicPr>
            <a:picLocks noChangeAspect="1"/>
          </p:cNvPicPr>
          <p:nvPr/>
        </p:nvPicPr>
        <p:blipFill>
          <a:blip r:embed="rId2"/>
          <a:stretch>
            <a:fillRect/>
          </a:stretch>
        </p:blipFill>
        <p:spPr>
          <a:xfrm>
            <a:off x="766800" y="263174"/>
            <a:ext cx="7920000" cy="529126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1163</TotalTime>
  <Words>2051</Words>
  <Application>Microsoft Macintosh PowerPoint</Application>
  <PresentationFormat>On-screen Show (4:3)</PresentationFormat>
  <Paragraphs>179</Paragraphs>
  <Slides>18</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Office Theme</vt:lpstr>
      <vt:lpstr>Equation</vt:lpstr>
      <vt:lpstr>Collimator Remote Commissioning w/o Beam Plans and Status</vt:lpstr>
      <vt:lpstr>Meaning of “Safe” for us</vt:lpstr>
      <vt:lpstr>Collimator Remote Commissioning without Beam</vt:lpstr>
      <vt:lpstr>Scope of Collimator Remote Commissioning w/o Beam</vt:lpstr>
      <vt:lpstr>Slide 5</vt:lpstr>
      <vt:lpstr>Slide 6</vt:lpstr>
      <vt:lpstr>Slide 7</vt:lpstr>
      <vt:lpstr>Slide 8</vt:lpstr>
      <vt:lpstr>Slide 9</vt:lpstr>
      <vt:lpstr>Conclusion for Commissioning</vt:lpstr>
      <vt:lpstr>Notes on Collimator Settings and Boundary Conditions</vt:lpstr>
      <vt:lpstr>Important Reminder: Beam Size s Scaling (adiabatic damping)</vt:lpstr>
      <vt:lpstr>Possibility 1: Scaled Collimation Settings</vt:lpstr>
      <vt:lpstr>Reminder: Tolerances from Collimator Families</vt:lpstr>
      <vt:lpstr>Possibility 2: Constant Real Collimation Settings (no reduction in collimator settings with respect to injection)</vt:lpstr>
      <vt:lpstr>Possibility 3: Intermediate Collimation Settings</vt:lpstr>
      <vt:lpstr>Condition: n1 must be ≥ the minimal n1 which is properly shadowed (minimal allowed n1)</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Adriana Rossi</dc:creator>
  <cp:lastModifiedBy>Ralph Wolfgang ASSMANN</cp:lastModifiedBy>
  <cp:revision>31</cp:revision>
  <dcterms:created xsi:type="dcterms:W3CDTF">2009-10-01T13:56:07Z</dcterms:created>
  <dcterms:modified xsi:type="dcterms:W3CDTF">2009-10-01T16:03:02Z</dcterms:modified>
</cp:coreProperties>
</file>