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896" r:id="rId3"/>
    <p:sldId id="889" r:id="rId4"/>
    <p:sldId id="895" r:id="rId5"/>
    <p:sldId id="258" r:id="rId6"/>
    <p:sldId id="893" r:id="rId7"/>
    <p:sldId id="890" r:id="rId8"/>
    <p:sldId id="894" r:id="rId9"/>
    <p:sldId id="262" r:id="rId10"/>
    <p:sldId id="891" r:id="rId11"/>
    <p:sldId id="892" r:id="rId12"/>
    <p:sldId id="265" r:id="rId13"/>
  </p:sldIdLst>
  <p:sldSz cx="10048875" cy="7543800"/>
  <p:notesSz cx="6858000" cy="9144000"/>
  <p:defaultTextStyle>
    <a:defPPr>
      <a:defRPr lang="en-US"/>
    </a:defPPr>
    <a:lvl1pPr marL="0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1915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3828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05744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07654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09567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11485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13397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15309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76">
          <p15:clr>
            <a:srgbClr val="A4A3A4"/>
          </p15:clr>
        </p15:guide>
        <p15:guide id="2" pos="31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43"/>
    <p:restoredTop sz="99632" autoAdjust="0"/>
  </p:normalViewPr>
  <p:slideViewPr>
    <p:cSldViewPr snapToGrid="0" snapToObjects="1">
      <p:cViewPr varScale="1">
        <p:scale>
          <a:sx n="117" d="100"/>
          <a:sy n="117" d="100"/>
        </p:scale>
        <p:origin x="1560" y="168"/>
      </p:cViewPr>
      <p:guideLst>
        <p:guide orient="horz" pos="2376"/>
        <p:guide pos="31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79ACA-DEC3-AA45-9F3D-711E8305F27A}" type="datetimeFigureOut">
              <a:rPr lang="en-US" smtClean="0"/>
              <a:pPr/>
              <a:t>2/10/22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A23EF-28B7-D145-AC45-281AC1EA93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075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565F0-A2DE-4E4A-9848-BF0CECDED098}" type="datetimeFigureOut">
              <a:rPr lang="en-US" smtClean="0"/>
              <a:pPr/>
              <a:t>2/10/22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68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009AB-2363-E749-A904-2C53126518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77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1915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03828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05744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07654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09567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11485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13397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15309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3666" y="2343471"/>
            <a:ext cx="8541544" cy="1617028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331" y="4274820"/>
            <a:ext cx="7034213" cy="19278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3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076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09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1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13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15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/>
          </a:p>
        </p:txBody>
      </p:sp>
      <p:pic>
        <p:nvPicPr>
          <p:cNvPr id="8" name="Image 7" descr="MUON-SlideGraph-LogoBkgnd2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07569"/>
            <a:ext cx="10048875" cy="5655056"/>
          </a:xfrm>
          <a:prstGeom prst="rect">
            <a:avLst/>
          </a:prstGeom>
        </p:spPr>
      </p:pic>
      <p:pic>
        <p:nvPicPr>
          <p:cNvPr id="9" name="Image 85" descr="MCC-inernational-finalV0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6722" y="0"/>
            <a:ext cx="1242153" cy="12433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pic>
        <p:nvPicPr>
          <p:cNvPr id="7" name="Image 8" descr="MUON-Slide-graphBase-pagebottom.jpg">
            <a:extLst>
              <a:ext uri="{FF2B5EF4-FFF2-40B4-BE49-F238E27FC236}">
                <a16:creationId xmlns:a16="http://schemas.microsoft.com/office/drawing/2014/main" id="{A1F4F31D-E0D8-C142-85CC-A2B9B452857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84BE79A-5CCC-6749-B39C-990D0CD0C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85434" y="302102"/>
            <a:ext cx="2260997" cy="6436678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445" y="302102"/>
            <a:ext cx="6615509" cy="6436678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pic>
        <p:nvPicPr>
          <p:cNvPr id="7" name="Image 8" descr="MUON-Slide-graphBase-pagebottom.jpg">
            <a:extLst>
              <a:ext uri="{FF2B5EF4-FFF2-40B4-BE49-F238E27FC236}">
                <a16:creationId xmlns:a16="http://schemas.microsoft.com/office/drawing/2014/main" id="{A1C743D6-C988-2A42-9864-0141B341C2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3D824FF-8337-0F4D-BE9A-E253AD027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92" y="4847606"/>
            <a:ext cx="8541544" cy="1498283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792" y="3197389"/>
            <a:ext cx="8541544" cy="165020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191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382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57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0765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0956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148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1339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1530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pic>
        <p:nvPicPr>
          <p:cNvPr id="7" name="Image 8" descr="MUON-Slide-graphBase-pagebottom.jpg">
            <a:extLst>
              <a:ext uri="{FF2B5EF4-FFF2-40B4-BE49-F238E27FC236}">
                <a16:creationId xmlns:a16="http://schemas.microsoft.com/office/drawing/2014/main" id="{C1474DA5-4EE1-8D49-8EE2-66B3F0D0FA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BEE51CF-A902-1543-AC02-F6C1696A6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446" y="1760236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8178" y="1760236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pic>
        <p:nvPicPr>
          <p:cNvPr id="8" name="Image 8" descr="MUON-Slide-graphBase-pagebottom.jpg">
            <a:extLst>
              <a:ext uri="{FF2B5EF4-FFF2-40B4-BE49-F238E27FC236}">
                <a16:creationId xmlns:a16="http://schemas.microsoft.com/office/drawing/2014/main" id="{66A3278E-83C5-2643-9C82-E200A017DAA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E3D4397-12F1-2C40-8CCD-50326F061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444" y="1688626"/>
            <a:ext cx="4439998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1915" indent="0">
              <a:buNone/>
              <a:defRPr sz="2200" b="1"/>
            </a:lvl2pPr>
            <a:lvl3pPr marL="1003828" indent="0">
              <a:buNone/>
              <a:defRPr sz="2000" b="1"/>
            </a:lvl3pPr>
            <a:lvl4pPr marL="1505744" indent="0">
              <a:buNone/>
              <a:defRPr sz="1800" b="1"/>
            </a:lvl4pPr>
            <a:lvl5pPr marL="2007654" indent="0">
              <a:buNone/>
              <a:defRPr sz="1800" b="1"/>
            </a:lvl5pPr>
            <a:lvl6pPr marL="2509567" indent="0">
              <a:buNone/>
              <a:defRPr sz="1800" b="1"/>
            </a:lvl6pPr>
            <a:lvl7pPr marL="3011485" indent="0">
              <a:buNone/>
              <a:defRPr sz="1800" b="1"/>
            </a:lvl7pPr>
            <a:lvl8pPr marL="3513397" indent="0">
              <a:buNone/>
              <a:defRPr sz="1800" b="1"/>
            </a:lvl8pPr>
            <a:lvl9pPr marL="4015309" indent="0">
              <a:buNone/>
              <a:defRPr sz="18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444" y="2392369"/>
            <a:ext cx="4439998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4689" y="1688626"/>
            <a:ext cx="4441743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1915" indent="0">
              <a:buNone/>
              <a:defRPr sz="2200" b="1"/>
            </a:lvl2pPr>
            <a:lvl3pPr marL="1003828" indent="0">
              <a:buNone/>
              <a:defRPr sz="2000" b="1"/>
            </a:lvl3pPr>
            <a:lvl4pPr marL="1505744" indent="0">
              <a:buNone/>
              <a:defRPr sz="1800" b="1"/>
            </a:lvl4pPr>
            <a:lvl5pPr marL="2007654" indent="0">
              <a:buNone/>
              <a:defRPr sz="1800" b="1"/>
            </a:lvl5pPr>
            <a:lvl6pPr marL="2509567" indent="0">
              <a:buNone/>
              <a:defRPr sz="1800" b="1"/>
            </a:lvl6pPr>
            <a:lvl7pPr marL="3011485" indent="0">
              <a:buNone/>
              <a:defRPr sz="1800" b="1"/>
            </a:lvl7pPr>
            <a:lvl8pPr marL="3513397" indent="0">
              <a:buNone/>
              <a:defRPr sz="1800" b="1"/>
            </a:lvl8pPr>
            <a:lvl9pPr marL="4015309" indent="0">
              <a:buNone/>
              <a:defRPr sz="18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4689" y="2392369"/>
            <a:ext cx="4441743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pic>
        <p:nvPicPr>
          <p:cNvPr id="10" name="Image 8" descr="MUON-Slide-graphBase-pagebottom.jpg">
            <a:extLst>
              <a:ext uri="{FF2B5EF4-FFF2-40B4-BE49-F238E27FC236}">
                <a16:creationId xmlns:a16="http://schemas.microsoft.com/office/drawing/2014/main" id="{726B7765-B57A-FB4C-BCE4-57BC4B9277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5F4C628-DB8D-6A44-9AA3-6B48FCA00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pic>
        <p:nvPicPr>
          <p:cNvPr id="6" name="Image 8" descr="MUON-Slide-graphBase-pagebottom.jpg">
            <a:extLst>
              <a:ext uri="{FF2B5EF4-FFF2-40B4-BE49-F238E27FC236}">
                <a16:creationId xmlns:a16="http://schemas.microsoft.com/office/drawing/2014/main" id="{95AF1C7C-07D4-1044-AFB7-9599D430FB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C7CAB63-F160-D34B-9204-3C8727E0F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8" descr="MUON-Slide-graphBase-pagebottom.jpg">
            <a:extLst>
              <a:ext uri="{FF2B5EF4-FFF2-40B4-BE49-F238E27FC236}">
                <a16:creationId xmlns:a16="http://schemas.microsoft.com/office/drawing/2014/main" id="{096CF16F-6C42-DD48-A9C5-5B6C43FA5B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B66EA7-04C0-F245-B743-47B1D9793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300355"/>
            <a:ext cx="3306010" cy="127825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8832" y="300360"/>
            <a:ext cx="5617600" cy="6438424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445" y="1578626"/>
            <a:ext cx="3306010" cy="5160169"/>
          </a:xfrm>
        </p:spPr>
        <p:txBody>
          <a:bodyPr/>
          <a:lstStyle>
            <a:lvl1pPr marL="0" indent="0">
              <a:buNone/>
              <a:defRPr sz="1500"/>
            </a:lvl1pPr>
            <a:lvl2pPr marL="501915" indent="0">
              <a:buNone/>
              <a:defRPr sz="1300"/>
            </a:lvl2pPr>
            <a:lvl3pPr marL="1003828" indent="0">
              <a:buNone/>
              <a:defRPr sz="1100"/>
            </a:lvl3pPr>
            <a:lvl4pPr marL="1505744" indent="0">
              <a:buNone/>
              <a:defRPr sz="1000"/>
            </a:lvl4pPr>
            <a:lvl5pPr marL="2007654" indent="0">
              <a:buNone/>
              <a:defRPr sz="1000"/>
            </a:lvl5pPr>
            <a:lvl6pPr marL="2509567" indent="0">
              <a:buNone/>
              <a:defRPr sz="1000"/>
            </a:lvl6pPr>
            <a:lvl7pPr marL="3011485" indent="0">
              <a:buNone/>
              <a:defRPr sz="1000"/>
            </a:lvl7pPr>
            <a:lvl8pPr marL="3513397" indent="0">
              <a:buNone/>
              <a:defRPr sz="1000"/>
            </a:lvl8pPr>
            <a:lvl9pPr marL="4015309" indent="0">
              <a:buNone/>
              <a:defRPr sz="10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pic>
        <p:nvPicPr>
          <p:cNvPr id="8" name="Image 8" descr="MUON-Slide-graphBase-pagebottom.jpg">
            <a:extLst>
              <a:ext uri="{FF2B5EF4-FFF2-40B4-BE49-F238E27FC236}">
                <a16:creationId xmlns:a16="http://schemas.microsoft.com/office/drawing/2014/main" id="{AA1D0C67-E0CE-2947-A141-00755D970F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FD3EC74-02B1-4F4F-9155-11943E3D7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9652" y="5280660"/>
            <a:ext cx="6029325" cy="62341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69652" y="674053"/>
            <a:ext cx="6029325" cy="4526280"/>
          </a:xfrm>
        </p:spPr>
        <p:txBody>
          <a:bodyPr/>
          <a:lstStyle>
            <a:lvl1pPr marL="0" indent="0">
              <a:buNone/>
              <a:defRPr sz="3500"/>
            </a:lvl1pPr>
            <a:lvl2pPr marL="501915" indent="0">
              <a:buNone/>
              <a:defRPr sz="3100"/>
            </a:lvl2pPr>
            <a:lvl3pPr marL="1003828" indent="0">
              <a:buNone/>
              <a:defRPr sz="2600"/>
            </a:lvl3pPr>
            <a:lvl4pPr marL="1505744" indent="0">
              <a:buNone/>
              <a:defRPr sz="2200"/>
            </a:lvl4pPr>
            <a:lvl5pPr marL="2007654" indent="0">
              <a:buNone/>
              <a:defRPr sz="2200"/>
            </a:lvl5pPr>
            <a:lvl6pPr marL="2509567" indent="0">
              <a:buNone/>
              <a:defRPr sz="2200"/>
            </a:lvl6pPr>
            <a:lvl7pPr marL="3011485" indent="0">
              <a:buNone/>
              <a:defRPr sz="2200"/>
            </a:lvl7pPr>
            <a:lvl8pPr marL="3513397" indent="0">
              <a:buNone/>
              <a:defRPr sz="2200"/>
            </a:lvl8pPr>
            <a:lvl9pPr marL="4015309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9652" y="5904072"/>
            <a:ext cx="6029325" cy="885348"/>
          </a:xfrm>
        </p:spPr>
        <p:txBody>
          <a:bodyPr/>
          <a:lstStyle>
            <a:lvl1pPr marL="0" indent="0">
              <a:buNone/>
              <a:defRPr sz="1500"/>
            </a:lvl1pPr>
            <a:lvl2pPr marL="501915" indent="0">
              <a:buNone/>
              <a:defRPr sz="1300"/>
            </a:lvl2pPr>
            <a:lvl3pPr marL="1003828" indent="0">
              <a:buNone/>
              <a:defRPr sz="1100"/>
            </a:lvl3pPr>
            <a:lvl4pPr marL="1505744" indent="0">
              <a:buNone/>
              <a:defRPr sz="1000"/>
            </a:lvl4pPr>
            <a:lvl5pPr marL="2007654" indent="0">
              <a:buNone/>
              <a:defRPr sz="1000"/>
            </a:lvl5pPr>
            <a:lvl6pPr marL="2509567" indent="0">
              <a:buNone/>
              <a:defRPr sz="1000"/>
            </a:lvl6pPr>
            <a:lvl7pPr marL="3011485" indent="0">
              <a:buNone/>
              <a:defRPr sz="1000"/>
            </a:lvl7pPr>
            <a:lvl8pPr marL="3513397" indent="0">
              <a:buNone/>
              <a:defRPr sz="1000"/>
            </a:lvl8pPr>
            <a:lvl9pPr marL="4015309" indent="0">
              <a:buNone/>
              <a:defRPr sz="10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pic>
        <p:nvPicPr>
          <p:cNvPr id="8" name="Image 8" descr="MUON-Slide-graphBase-pagebottom.jpg">
            <a:extLst>
              <a:ext uri="{FF2B5EF4-FFF2-40B4-BE49-F238E27FC236}">
                <a16:creationId xmlns:a16="http://schemas.microsoft.com/office/drawing/2014/main" id="{F52ACD8E-AAEC-244E-93A8-535C71051C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48875" cy="642619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808EF3F-F884-6740-BC9B-FBFB18E6D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0929" y="0"/>
            <a:ext cx="8738887" cy="805005"/>
          </a:xfrm>
          <a:prstGeom prst="rect">
            <a:avLst/>
          </a:prstGeom>
        </p:spPr>
        <p:txBody>
          <a:bodyPr vert="horz" lIns="100381" tIns="50191" rIns="100381" bIns="50191" rtlCol="0" anchor="ctr">
            <a:normAutofit/>
          </a:bodyPr>
          <a:lstStyle/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929" y="949962"/>
            <a:ext cx="9185504" cy="5788834"/>
          </a:xfrm>
          <a:prstGeom prst="rect">
            <a:avLst/>
          </a:prstGeom>
        </p:spPr>
        <p:txBody>
          <a:bodyPr vert="horz" lIns="100381" tIns="50191" rIns="100381" bIns="50191" rtlCol="0">
            <a:normAutofit/>
          </a:bodyPr>
          <a:lstStyle/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en-US" dirty="0"/>
          </a:p>
        </p:txBody>
      </p:sp>
      <p:pic>
        <p:nvPicPr>
          <p:cNvPr id="8" name="Image 85" descr="MCC-inernational-finalV01.pn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9817" y="1"/>
            <a:ext cx="949062" cy="949960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404F0A8-E2D0-6541-B4C3-0626628F80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3478A56A-6164-B14D-A8F7-980D09C4DD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501915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6435" indent="-376435" algn="l" defTabSz="501915" rtl="0" eaLnBrk="1" latinLnBrk="0" hangingPunct="1">
        <a:spcBef>
          <a:spcPct val="20000"/>
        </a:spcBef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5610" indent="-313697" algn="l" defTabSz="501915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4782" indent="-250955" algn="l" defTabSz="501915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56699" indent="-250955" algn="l" defTabSz="501915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58613" indent="-250955" algn="l" defTabSz="501915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0518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244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64352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6626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191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3828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574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0765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956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148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339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15309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7912" y="2357440"/>
            <a:ext cx="5750188" cy="1883483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Muon Collider </a:t>
            </a:r>
            <a:br>
              <a:rPr lang="en-US" sz="4400" dirty="0"/>
            </a:br>
            <a:r>
              <a:rPr lang="en-US" sz="4400" dirty="0"/>
              <a:t>EU Design Study – WP6</a:t>
            </a:r>
            <a:br>
              <a:rPr lang="en-US" sz="4400" dirty="0"/>
            </a:br>
            <a:r>
              <a:rPr lang="en-US" sz="4400" dirty="0"/>
              <a:t>Magnets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331" y="6132846"/>
            <a:ext cx="7034213" cy="572765"/>
          </a:xfrm>
        </p:spPr>
        <p:txBody>
          <a:bodyPr>
            <a:normAutofit fontScale="92500" lnSpcReduction="20000"/>
          </a:bodyPr>
          <a:lstStyle/>
          <a:p>
            <a:r>
              <a:rPr lang="en-US" sz="1800" dirty="0"/>
              <a:t>L. </a:t>
            </a:r>
            <a:r>
              <a:rPr lang="en-US" sz="1800" dirty="0" err="1"/>
              <a:t>Bottura</a:t>
            </a:r>
            <a:r>
              <a:rPr lang="en-US" sz="1800" dirty="0"/>
              <a:t> and L. </a:t>
            </a:r>
            <a:r>
              <a:rPr lang="en-US" sz="1800" dirty="0" err="1"/>
              <a:t>Quettier</a:t>
            </a:r>
            <a:endParaRPr lang="en-US" sz="1800" dirty="0"/>
          </a:p>
          <a:p>
            <a:r>
              <a:rPr lang="en-US" sz="1800" dirty="0"/>
              <a:t>10.2.2022</a:t>
            </a:r>
          </a:p>
          <a:p>
            <a:pPr algn="l"/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9099816" y="7306327"/>
            <a:ext cx="446616" cy="282893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A3671-F177-3A4A-B67F-D022C7A27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29" y="0"/>
            <a:ext cx="8738887" cy="805005"/>
          </a:xfrm>
        </p:spPr>
        <p:txBody>
          <a:bodyPr>
            <a:normAutofit fontScale="90000"/>
          </a:bodyPr>
          <a:lstStyle/>
          <a:p>
            <a:r>
              <a:rPr lang="en-US" dirty="0"/>
              <a:t>Task 4 - Collider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F1F66E-A8AE-FD4F-9D88-81EA398A8F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929" y="949962"/>
            <a:ext cx="9185504" cy="5788834"/>
          </a:xfrm>
        </p:spPr>
        <p:txBody>
          <a:bodyPr>
            <a:normAutofit fontScale="92500"/>
          </a:bodyPr>
          <a:lstStyle/>
          <a:p>
            <a:r>
              <a:rPr lang="en-US" dirty="0"/>
              <a:t>INFN</a:t>
            </a:r>
          </a:p>
          <a:p>
            <a:pPr lvl="1"/>
            <a:r>
              <a:rPr lang="en-US" dirty="0"/>
              <a:t>Conceptual design of arc dipole magnets (combined functions): electromagnetics, mechanics, protection</a:t>
            </a:r>
          </a:p>
          <a:p>
            <a:pPr lvl="1"/>
            <a:r>
              <a:rPr lang="en-US" dirty="0"/>
              <a:t>Contact person: B. </a:t>
            </a:r>
            <a:r>
              <a:rPr lang="en-US" dirty="0" err="1"/>
              <a:t>Caiffi</a:t>
            </a:r>
            <a:r>
              <a:rPr lang="en-US" dirty="0"/>
              <a:t>, S. </a:t>
            </a:r>
            <a:r>
              <a:rPr lang="en-US" dirty="0" err="1"/>
              <a:t>Mariotto</a:t>
            </a:r>
            <a:endParaRPr lang="en-US" dirty="0"/>
          </a:p>
          <a:p>
            <a:r>
              <a:rPr lang="en-US" dirty="0"/>
              <a:t>KEK (associate)</a:t>
            </a:r>
          </a:p>
          <a:p>
            <a:pPr lvl="1"/>
            <a:r>
              <a:rPr lang="en-US" dirty="0"/>
              <a:t>Study of collider ring and IR magnet design </a:t>
            </a:r>
          </a:p>
          <a:p>
            <a:pPr lvl="2"/>
            <a:r>
              <a:rPr lang="en-US" dirty="0"/>
              <a:t>Design experience of combined function magnet at J-PARC</a:t>
            </a:r>
          </a:p>
          <a:p>
            <a:pPr lvl="2"/>
            <a:r>
              <a:rPr lang="en-US" dirty="0"/>
              <a:t>High field accelerator magnet R&amp;D</a:t>
            </a:r>
          </a:p>
          <a:p>
            <a:pPr lvl="2"/>
            <a:r>
              <a:rPr lang="en-US" dirty="0"/>
              <a:t>Conductor R&amp;D </a:t>
            </a:r>
          </a:p>
          <a:p>
            <a:pPr lvl="1"/>
            <a:r>
              <a:rPr lang="en-US" dirty="0"/>
              <a:t>Radiation tolerance and measurements</a:t>
            </a:r>
          </a:p>
          <a:p>
            <a:pPr lvl="1"/>
            <a:r>
              <a:rPr lang="en-US" dirty="0"/>
              <a:t>Contact person: T. </a:t>
            </a:r>
            <a:r>
              <a:rPr lang="en-US" dirty="0" err="1"/>
              <a:t>Ogitsu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812B1-C2C4-B345-9A5D-5FB888E69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2" descr="Welcome page to Muon Collider website | International Muon Collider Design  Study">
            <a:extLst>
              <a:ext uri="{FF2B5EF4-FFF2-40B4-BE49-F238E27FC236}">
                <a16:creationId xmlns:a16="http://schemas.microsoft.com/office/drawing/2014/main" id="{99D8C753-21FA-A94B-AE5F-E5098A3270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85"/>
          <a:stretch/>
        </p:blipFill>
        <p:spPr bwMode="auto">
          <a:xfrm>
            <a:off x="8885704" y="45685"/>
            <a:ext cx="1118362" cy="715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90003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A3671-F177-3A4A-B67F-D022C7A27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29" y="0"/>
            <a:ext cx="8738887" cy="805005"/>
          </a:xfrm>
        </p:spPr>
        <p:txBody>
          <a:bodyPr>
            <a:normAutofit fontScale="90000"/>
          </a:bodyPr>
          <a:lstStyle/>
          <a:p>
            <a:r>
              <a:rPr lang="en-US" i="1" dirty="0"/>
              <a:t>Transverse</a:t>
            </a:r>
            <a:r>
              <a:rPr lang="en-US" dirty="0"/>
              <a:t> 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F1F66E-A8AE-FD4F-9D88-81EA398A8F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929" y="949962"/>
            <a:ext cx="9185504" cy="578883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A number of topics are transverse to the study and may deserve to be singled out</a:t>
            </a:r>
          </a:p>
          <a:p>
            <a:pPr lvl="1"/>
            <a:r>
              <a:rPr lang="en-US" dirty="0"/>
              <a:t>Electromagnetic calculation challenges are significant</a:t>
            </a:r>
          </a:p>
          <a:p>
            <a:pPr lvl="2"/>
            <a:r>
              <a:rPr lang="en-US" dirty="0"/>
              <a:t>HTS at high field is a multi-scale problem (e.g. mechanical effect of persistent currents in UHF magnets)</a:t>
            </a:r>
          </a:p>
          <a:p>
            <a:pPr lvl="2"/>
            <a:r>
              <a:rPr lang="en-US" dirty="0"/>
              <a:t>Powering, field and loss in very fast ramped magnets may need a dedicated approach</a:t>
            </a:r>
          </a:p>
          <a:p>
            <a:pPr lvl="1"/>
            <a:r>
              <a:rPr lang="en-US" dirty="0"/>
              <a:t>Radiation dose and heating may be a performance limitation</a:t>
            </a:r>
          </a:p>
          <a:p>
            <a:pPr lvl="2"/>
            <a:r>
              <a:rPr lang="en-US" dirty="0"/>
              <a:t>Needs specific numbers on energy and dose deposition</a:t>
            </a:r>
          </a:p>
          <a:p>
            <a:pPr lvl="2"/>
            <a:r>
              <a:rPr lang="en-US" dirty="0"/>
              <a:t>Needs review (minimum) or dedicated measurements (at best) to define the limits</a:t>
            </a:r>
          </a:p>
          <a:p>
            <a:pPr lvl="1"/>
            <a:r>
              <a:rPr lang="en-US" dirty="0"/>
              <a:t>Superconductors are of common interest in the three technical tasks</a:t>
            </a:r>
          </a:p>
          <a:p>
            <a:pPr lvl="2"/>
            <a:r>
              <a:rPr lang="en-US" dirty="0"/>
              <a:t>Conductor types and configurations</a:t>
            </a:r>
          </a:p>
          <a:p>
            <a:pPr lvl="2"/>
            <a:r>
              <a:rPr lang="en-US" dirty="0"/>
              <a:t>Properties and limits</a:t>
            </a:r>
          </a:p>
          <a:p>
            <a:pPr lvl="2"/>
            <a:r>
              <a:rPr lang="en-US" dirty="0"/>
              <a:t>Measurements and demonstrations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812B1-C2C4-B345-9A5D-5FB888E69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2" descr="Welcome page to Muon Collider website | International Muon Collider Design  Study">
            <a:extLst>
              <a:ext uri="{FF2B5EF4-FFF2-40B4-BE49-F238E27FC236}">
                <a16:creationId xmlns:a16="http://schemas.microsoft.com/office/drawing/2014/main" id="{99D8C753-21FA-A94B-AE5F-E5098A3270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85"/>
          <a:stretch/>
        </p:blipFill>
        <p:spPr bwMode="auto">
          <a:xfrm>
            <a:off x="8885704" y="45685"/>
            <a:ext cx="1118362" cy="715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A447666-3E18-FB42-9AEB-8800A81BBC4F}"/>
              </a:ext>
            </a:extLst>
          </p:cNvPr>
          <p:cNvSpPr txBox="1"/>
          <p:nvPr/>
        </p:nvSpPr>
        <p:spPr>
          <a:xfrm>
            <a:off x="360929" y="6477186"/>
            <a:ext cx="80478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Should we define these formally as part of the work ? </a:t>
            </a:r>
          </a:p>
        </p:txBody>
      </p:sp>
    </p:spTree>
    <p:extLst>
      <p:ext uri="{BB962C8B-B14F-4D97-AF65-F5344CB8AC3E}">
        <p14:creationId xmlns:p14="http://schemas.microsoft.com/office/powerpoint/2010/main" val="25718133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A95D891-30E1-0942-BC13-A16B040AB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29" y="0"/>
            <a:ext cx="8738887" cy="805005"/>
          </a:xfrm>
        </p:spPr>
        <p:txBody>
          <a:bodyPr>
            <a:normAutofit fontScale="90000"/>
          </a:bodyPr>
          <a:lstStyle/>
          <a:p>
            <a:r>
              <a:rPr lang="en-US" dirty="0"/>
              <a:t>PROPOSAL of next steps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0DD6678-57A4-FC44-9777-BAE77A683D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929" y="949962"/>
            <a:ext cx="9185504" cy="578883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By next meeting (17 February 2022):</a:t>
            </a:r>
          </a:p>
          <a:p>
            <a:pPr lvl="1"/>
            <a:r>
              <a:rPr lang="en-US" dirty="0"/>
              <a:t>Identify “task leader” institutions</a:t>
            </a:r>
          </a:p>
          <a:p>
            <a:pPr lvl="1"/>
            <a:r>
              <a:rPr lang="en-US" dirty="0"/>
              <a:t>Provide comments to the scope (task description) and contributions. This could happen in small teams</a:t>
            </a:r>
          </a:p>
          <a:p>
            <a:pPr lvl="1"/>
            <a:r>
              <a:rPr lang="en-US" dirty="0"/>
              <a:t>Identify milestones for each task and final deliverables. This could also happen in small teams </a:t>
            </a:r>
          </a:p>
          <a:p>
            <a:pPr lvl="1"/>
            <a:r>
              <a:rPr lang="en-US" dirty="0"/>
              <a:t>Compile M+P and EU demands in a new version of WBS (mostly received, LB to follow-up to complete requests and for possible adjustments)</a:t>
            </a:r>
          </a:p>
          <a:p>
            <a:r>
              <a:rPr lang="en-US" dirty="0"/>
              <a:t>By the following meeting (24 February 2022):</a:t>
            </a:r>
          </a:p>
          <a:p>
            <a:pPr lvl="1"/>
            <a:r>
              <a:rPr lang="en-US" dirty="0"/>
              <a:t>Overview of task scope, milestones and deliverables (LB)</a:t>
            </a:r>
          </a:p>
          <a:p>
            <a:pPr lvl="1"/>
            <a:r>
              <a:rPr lang="en-US" dirty="0"/>
              <a:t>The leading institutes (contact person) could report on motivation and content of each Task ?</a:t>
            </a:r>
          </a:p>
          <a:p>
            <a:r>
              <a:rPr lang="en-US" dirty="0"/>
              <a:t>Attack the proposal document ! (LB, help appreciated)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812B1-C2C4-B345-9A5D-5FB888E69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2" descr="Welcome page to Muon Collider website | International Muon Collider Design  Study">
            <a:extLst>
              <a:ext uri="{FF2B5EF4-FFF2-40B4-BE49-F238E27FC236}">
                <a16:creationId xmlns:a16="http://schemas.microsoft.com/office/drawing/2014/main" id="{A1D4F18F-C71E-4642-B8C8-5D34E81B9E2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85"/>
          <a:stretch/>
        </p:blipFill>
        <p:spPr bwMode="auto">
          <a:xfrm>
            <a:off x="8885704" y="45685"/>
            <a:ext cx="1118362" cy="715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9064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A95D891-30E1-0942-BC13-A16B040AB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29" y="0"/>
            <a:ext cx="8738887" cy="805005"/>
          </a:xfrm>
        </p:spPr>
        <p:txBody>
          <a:bodyPr>
            <a:normAutofit fontScale="90000"/>
          </a:bodyPr>
          <a:lstStyle/>
          <a:p>
            <a:r>
              <a:rPr lang="en-US" dirty="0"/>
              <a:t>Today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0DD6678-57A4-FC44-9777-BAE77A683D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929" y="949962"/>
            <a:ext cx="9185504" cy="57888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First and foremost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THANK YOU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For the much-appreciated replies and definite enthusiasm in the scope of work. We have advanced enormously in the definition of the work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812B1-C2C4-B345-9A5D-5FB888E69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2" descr="Welcome page to Muon Collider website | International Muon Collider Design  Study">
            <a:extLst>
              <a:ext uri="{FF2B5EF4-FFF2-40B4-BE49-F238E27FC236}">
                <a16:creationId xmlns:a16="http://schemas.microsoft.com/office/drawing/2014/main" id="{A1D4F18F-C71E-4642-B8C8-5D34E81B9E2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85"/>
          <a:stretch/>
        </p:blipFill>
        <p:spPr bwMode="auto">
          <a:xfrm>
            <a:off x="8885704" y="45685"/>
            <a:ext cx="1118362" cy="715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2872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A3671-F177-3A4A-B67F-D022C7A27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29" y="0"/>
            <a:ext cx="8738887" cy="805005"/>
          </a:xfrm>
        </p:spPr>
        <p:txBody>
          <a:bodyPr>
            <a:normAutofit fontScale="90000"/>
          </a:bodyPr>
          <a:lstStyle/>
          <a:p>
            <a:r>
              <a:rPr lang="en-US" dirty="0"/>
              <a:t>Task 1 - </a:t>
            </a:r>
            <a:r>
              <a:rPr lang="en-US" sz="2700" dirty="0"/>
              <a:t>Coordination and Communication 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F1F66E-A8AE-FD4F-9D88-81EA398A8F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929" y="949962"/>
            <a:ext cx="9185504" cy="5788834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Task description</a:t>
            </a:r>
          </a:p>
          <a:p>
            <a:pPr lvl="1"/>
            <a:r>
              <a:rPr lang="en-US" dirty="0"/>
              <a:t>Overall coordination of magnet study and R&amp;D, communication within the WP and interface to the other WP’s of the study</a:t>
            </a:r>
          </a:p>
          <a:p>
            <a:pPr lvl="1"/>
            <a:r>
              <a:rPr lang="en-US" dirty="0"/>
              <a:t>Organization of WP meetings and topical workshops (NB: magnet workshops are agreed at the level of the muon collider study)</a:t>
            </a:r>
          </a:p>
          <a:p>
            <a:pPr lvl="1"/>
            <a:r>
              <a:rPr lang="en-US" dirty="0"/>
              <a:t>Support in documentary and administration matters</a:t>
            </a:r>
          </a:p>
          <a:p>
            <a:pPr lvl="1"/>
            <a:r>
              <a:rPr lang="en-US" dirty="0"/>
              <a:t>Interface for safety and environmental aspects of the study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Establish and maintain a magnet catalog including a set of magnet specification and baseline concepts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Power and cost estimates for the whole magnet system</a:t>
            </a:r>
          </a:p>
          <a:p>
            <a:pPr lvl="1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Energy deposition and radiation dose ?</a:t>
            </a:r>
          </a:p>
          <a:p>
            <a:pPr lvl="1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Cooling options 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812B1-C2C4-B345-9A5D-5FB888E69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2" descr="Welcome page to Muon Collider website | International Muon Collider Design  Study">
            <a:extLst>
              <a:ext uri="{FF2B5EF4-FFF2-40B4-BE49-F238E27FC236}">
                <a16:creationId xmlns:a16="http://schemas.microsoft.com/office/drawing/2014/main" id="{99D8C753-21FA-A94B-AE5F-E5098A3270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85"/>
          <a:stretch/>
        </p:blipFill>
        <p:spPr bwMode="auto">
          <a:xfrm>
            <a:off x="8885704" y="45685"/>
            <a:ext cx="1118362" cy="715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457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A3671-F177-3A4A-B67F-D022C7A27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29" y="0"/>
            <a:ext cx="8738887" cy="805005"/>
          </a:xfrm>
        </p:spPr>
        <p:txBody>
          <a:bodyPr>
            <a:normAutofit fontScale="90000"/>
          </a:bodyPr>
          <a:lstStyle/>
          <a:p>
            <a:r>
              <a:rPr lang="en-US" dirty="0"/>
              <a:t>Task 1 - </a:t>
            </a:r>
            <a:r>
              <a:rPr lang="en-US" sz="2700" dirty="0"/>
              <a:t>Coordination and Communication 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F1F66E-A8AE-FD4F-9D88-81EA398A8F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929" y="949962"/>
            <a:ext cx="9185504" cy="5788834"/>
          </a:xfrm>
        </p:spPr>
        <p:txBody>
          <a:bodyPr>
            <a:normAutofit/>
          </a:bodyPr>
          <a:lstStyle/>
          <a:p>
            <a:r>
              <a:rPr lang="en-US" dirty="0"/>
              <a:t>CERN-ATS-DO</a:t>
            </a:r>
          </a:p>
          <a:p>
            <a:pPr lvl="1"/>
            <a:r>
              <a:rPr lang="en-US" dirty="0"/>
              <a:t>Coordination and communication, magnet catalog, power and cost estimate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812B1-C2C4-B345-9A5D-5FB888E69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2" descr="Welcome page to Muon Collider website | International Muon Collider Design  Study">
            <a:extLst>
              <a:ext uri="{FF2B5EF4-FFF2-40B4-BE49-F238E27FC236}">
                <a16:creationId xmlns:a16="http://schemas.microsoft.com/office/drawing/2014/main" id="{99D8C753-21FA-A94B-AE5F-E5098A3270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85"/>
          <a:stretch/>
        </p:blipFill>
        <p:spPr bwMode="auto">
          <a:xfrm>
            <a:off x="8885704" y="45685"/>
            <a:ext cx="1118362" cy="715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7264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A3671-F177-3A4A-B67F-D022C7A27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29" y="0"/>
            <a:ext cx="8738887" cy="805005"/>
          </a:xfrm>
        </p:spPr>
        <p:txBody>
          <a:bodyPr>
            <a:normAutofit fontScale="90000"/>
          </a:bodyPr>
          <a:lstStyle/>
          <a:p>
            <a:r>
              <a:rPr lang="en-US" dirty="0"/>
              <a:t>Task 2 - </a:t>
            </a:r>
            <a:r>
              <a:rPr lang="en-US" sz="2700" dirty="0"/>
              <a:t>Target, Capture and Cooling Magnets (MC.HFM.SOL)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F1F66E-A8AE-FD4F-9D88-81EA398A8F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929" y="949961"/>
            <a:ext cx="9185504" cy="6224775"/>
          </a:xfrm>
        </p:spPr>
        <p:txBody>
          <a:bodyPr>
            <a:normAutofit fontScale="70000" lnSpcReduction="20000"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What is the maximum field that can be achieved in HF (target 20 T) and UHF (target 40…60 T) solenoids ?</a:t>
            </a:r>
          </a:p>
          <a:p>
            <a:r>
              <a:rPr lang="en-US" sz="3600" dirty="0">
                <a:solidFill>
                  <a:srgbClr val="FF0000"/>
                </a:solidFill>
              </a:rPr>
              <a:t>What is the R&amp;D required to reach such field ?</a:t>
            </a:r>
          </a:p>
          <a:p>
            <a:pPr marL="501913" lvl="1" indent="0">
              <a:buNone/>
            </a:pPr>
            <a:endParaRPr lang="en-US" dirty="0"/>
          </a:p>
          <a:p>
            <a:pPr lvl="1"/>
            <a:r>
              <a:rPr lang="en-US" dirty="0"/>
              <a:t>Review concepts and options for the target and final cooling solenoid</a:t>
            </a:r>
          </a:p>
          <a:p>
            <a:pPr lvl="1"/>
            <a:r>
              <a:rPr lang="en-US" strike="sngStrike" dirty="0"/>
              <a:t>Develop design concepts for the target and final cooling solenoid</a:t>
            </a:r>
          </a:p>
          <a:p>
            <a:pPr lvl="2"/>
            <a:r>
              <a:rPr lang="en-US" strike="sngStrike" dirty="0"/>
              <a:t>electro-magnetic calculations</a:t>
            </a:r>
          </a:p>
          <a:p>
            <a:pPr lvl="2"/>
            <a:r>
              <a:rPr lang="en-US" strike="sngStrike" dirty="0"/>
              <a:t>target/absorber integration</a:t>
            </a:r>
          </a:p>
          <a:p>
            <a:pPr lvl="2"/>
            <a:r>
              <a:rPr lang="en-US" strike="sngStrike" dirty="0"/>
              <a:t>energy deposition</a:t>
            </a:r>
          </a:p>
          <a:p>
            <a:pPr lvl="2"/>
            <a:r>
              <a:rPr lang="en-US" strike="sngStrike" dirty="0"/>
              <a:t>Review and selection of operating temperature and mode</a:t>
            </a:r>
          </a:p>
          <a:p>
            <a:pPr lvl="1"/>
            <a:r>
              <a:rPr lang="en-US" dirty="0"/>
              <a:t>Establish mechanical and protection limits of HF and UHF solenoids, in particular HTS tapes (internal adhesion, internal resistance, mechanical properties)</a:t>
            </a:r>
          </a:p>
          <a:p>
            <a:pPr lvl="2"/>
            <a:r>
              <a:rPr lang="en-US" dirty="0"/>
              <a:t>Instrument and test crucial properties on existing or new set-ups in order to establish the “technology reach”</a:t>
            </a:r>
          </a:p>
          <a:p>
            <a:pPr lvl="1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Study magnet cooling options and define power requirements (Task 1 ?)</a:t>
            </a:r>
          </a:p>
          <a:p>
            <a:pPr lvl="1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Evaluate radiation load and define requirements (Task 1 ?)</a:t>
            </a:r>
          </a:p>
          <a:p>
            <a:pPr lvl="1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Provide a preliminary cost estimate (Task 1 ?)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812B1-C2C4-B345-9A5D-5FB888E69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2" descr="Welcome page to Muon Collider website | International Muon Collider Design  Study">
            <a:extLst>
              <a:ext uri="{FF2B5EF4-FFF2-40B4-BE49-F238E27FC236}">
                <a16:creationId xmlns:a16="http://schemas.microsoft.com/office/drawing/2014/main" id="{99D8C753-21FA-A94B-AE5F-E5098A3270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85"/>
          <a:stretch/>
        </p:blipFill>
        <p:spPr bwMode="auto">
          <a:xfrm>
            <a:off x="8885704" y="45685"/>
            <a:ext cx="1118362" cy="715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6495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A3671-F177-3A4A-B67F-D022C7A27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Task 2 - </a:t>
            </a:r>
            <a:r>
              <a:rPr lang="en-US" sz="2700" dirty="0"/>
              <a:t>Target, Capture and Cooling Magnets (MC.HFM.SOL)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F1F66E-A8AE-FD4F-9D88-81EA398A8F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52942" y="1049867"/>
            <a:ext cx="4771495" cy="6019799"/>
          </a:xfrm>
        </p:spPr>
        <p:txBody>
          <a:bodyPr>
            <a:normAutofit fontScale="92500"/>
          </a:bodyPr>
          <a:lstStyle/>
          <a:p>
            <a:r>
              <a:rPr lang="en-US" sz="1600" dirty="0"/>
              <a:t>CERN-EP</a:t>
            </a:r>
          </a:p>
          <a:p>
            <a:pPr lvl="1"/>
            <a:r>
              <a:rPr lang="en-US" sz="1400" dirty="0"/>
              <a:t>Contribution to development of HTS technology for UHF solenoids</a:t>
            </a:r>
          </a:p>
          <a:p>
            <a:pPr lvl="1"/>
            <a:r>
              <a:rPr lang="en-US" sz="1400" dirty="0"/>
              <a:t>Contact person: A. </a:t>
            </a:r>
            <a:r>
              <a:rPr lang="en-US" sz="1400" dirty="0" err="1"/>
              <a:t>Dudarev</a:t>
            </a:r>
            <a:endParaRPr lang="en-US" sz="1400" dirty="0"/>
          </a:p>
          <a:p>
            <a:r>
              <a:rPr lang="en-US" sz="1600" dirty="0"/>
              <a:t>LNCMI</a:t>
            </a:r>
          </a:p>
          <a:p>
            <a:pPr lvl="1"/>
            <a:r>
              <a:rPr lang="en-US" sz="1400" dirty="0"/>
              <a:t>Contribution to target and cooling solenoid design and development</a:t>
            </a:r>
          </a:p>
          <a:p>
            <a:pPr lvl="2"/>
            <a:r>
              <a:rPr lang="en-US" sz="1100" dirty="0"/>
              <a:t>Power balance and optimization of a hybrid target solenoid</a:t>
            </a:r>
          </a:p>
          <a:p>
            <a:pPr lvl="2"/>
            <a:r>
              <a:rPr lang="en-US" sz="1100" dirty="0"/>
              <a:t>Support for testing in LNCMI HF test facilities (samples and coils)</a:t>
            </a:r>
          </a:p>
          <a:p>
            <a:pPr lvl="1"/>
            <a:r>
              <a:rPr lang="en-US" sz="1400" dirty="0"/>
              <a:t>Contact person: Dr. X. </a:t>
            </a:r>
            <a:r>
              <a:rPr lang="en-US" sz="1400" dirty="0" err="1"/>
              <a:t>Chaud</a:t>
            </a:r>
            <a:r>
              <a:rPr lang="en-US" sz="1400" dirty="0"/>
              <a:t>, Dr. F. </a:t>
            </a:r>
            <a:r>
              <a:rPr lang="en-US" sz="1400" dirty="0" err="1"/>
              <a:t>Debray</a:t>
            </a:r>
            <a:r>
              <a:rPr lang="en-US" sz="1400" dirty="0"/>
              <a:t> </a:t>
            </a:r>
          </a:p>
          <a:p>
            <a:r>
              <a:rPr lang="en-US" sz="1600" dirty="0"/>
              <a:t>PSI</a:t>
            </a:r>
          </a:p>
          <a:p>
            <a:pPr lvl="1"/>
            <a:r>
              <a:rPr lang="en-US" sz="1400" dirty="0"/>
              <a:t>Contribution to target and cooling solenoids design and technology R&amp;D</a:t>
            </a:r>
          </a:p>
          <a:p>
            <a:pPr lvl="2"/>
            <a:r>
              <a:rPr lang="en-US" sz="1100" dirty="0"/>
              <a:t>Instrumentation and analysis of NI coils (in synergy with other projects that provide the coils)</a:t>
            </a:r>
          </a:p>
          <a:p>
            <a:pPr lvl="2"/>
            <a:r>
              <a:rPr lang="en-US" sz="1100" dirty="0"/>
              <a:t>Powered samples to test mechanical limitations (NOTE: need to brainstorm)</a:t>
            </a:r>
          </a:p>
          <a:p>
            <a:pPr lvl="2"/>
            <a:r>
              <a:rPr lang="en-US" sz="1100" dirty="0"/>
              <a:t>Integrated conceptual target-magnet design, in close iteration loops with particle-shower simulations</a:t>
            </a:r>
          </a:p>
          <a:p>
            <a:pPr lvl="1"/>
            <a:r>
              <a:rPr lang="en-US" sz="1400" dirty="0"/>
              <a:t>Contact person: Dr. B. </a:t>
            </a:r>
            <a:r>
              <a:rPr lang="en-US" sz="1400" dirty="0" err="1"/>
              <a:t>Auchmann</a:t>
            </a:r>
            <a:endParaRPr lang="en-US" sz="1400" dirty="0"/>
          </a:p>
          <a:p>
            <a:r>
              <a:rPr lang="en-US" sz="1600" dirty="0"/>
              <a:t>University of Geneva</a:t>
            </a:r>
          </a:p>
          <a:p>
            <a:pPr lvl="1"/>
            <a:r>
              <a:rPr lang="en-US" sz="1400" dirty="0"/>
              <a:t>Measurements in support to R&amp;D on HTS</a:t>
            </a:r>
          </a:p>
          <a:p>
            <a:pPr lvl="2"/>
            <a:r>
              <a:rPr lang="en-US" sz="1100" dirty="0"/>
              <a:t>Electro-Mechanical characterization and limits at high field (NOTE: need to brainstorm)</a:t>
            </a:r>
          </a:p>
          <a:p>
            <a:pPr lvl="1"/>
            <a:r>
              <a:rPr lang="en-US" sz="1400" dirty="0"/>
              <a:t>Contact person: Prof. C. </a:t>
            </a:r>
            <a:r>
              <a:rPr lang="en-US" sz="1400" dirty="0" err="1"/>
              <a:t>Senatore</a:t>
            </a:r>
            <a:endParaRPr lang="en-US" sz="1400" dirty="0"/>
          </a:p>
          <a:p>
            <a:pPr lvl="1"/>
            <a:endParaRPr lang="en-US" sz="14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E79D2B-81F9-E345-84A6-F36183C004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08178" y="1049868"/>
            <a:ext cx="4895888" cy="6019798"/>
          </a:xfrm>
        </p:spPr>
        <p:txBody>
          <a:bodyPr>
            <a:normAutofit fontScale="92500"/>
          </a:bodyPr>
          <a:lstStyle/>
          <a:p>
            <a:r>
              <a:rPr lang="en-US" sz="1600" dirty="0"/>
              <a:t>University of Southampton</a:t>
            </a:r>
          </a:p>
          <a:p>
            <a:pPr lvl="1"/>
            <a:r>
              <a:rPr lang="en-US" sz="1400" dirty="0"/>
              <a:t>Design of solenoids and measurement of HTS properties</a:t>
            </a:r>
          </a:p>
          <a:p>
            <a:pPr lvl="1"/>
            <a:r>
              <a:rPr lang="en-US" sz="1400" dirty="0"/>
              <a:t>Test in background field (10 T, 110 mm)</a:t>
            </a:r>
          </a:p>
          <a:p>
            <a:pPr lvl="1"/>
            <a:r>
              <a:rPr lang="en-US" sz="1400" dirty="0"/>
              <a:t>Contact person: Prof. Y. Yang</a:t>
            </a:r>
          </a:p>
          <a:p>
            <a:r>
              <a:rPr lang="en-US" sz="1600" dirty="0"/>
              <a:t>University of Twente</a:t>
            </a:r>
          </a:p>
          <a:p>
            <a:pPr lvl="1"/>
            <a:r>
              <a:rPr lang="en-GB" sz="1400" dirty="0"/>
              <a:t>Contribute to the design and conductor effort</a:t>
            </a:r>
          </a:p>
          <a:p>
            <a:pPr lvl="2"/>
            <a:r>
              <a:rPr lang="en-US" sz="1100" dirty="0"/>
              <a:t>HTS conductor design (both </a:t>
            </a:r>
            <a:r>
              <a:rPr lang="en-US" sz="1100" dirty="0" err="1"/>
              <a:t>ReBCO</a:t>
            </a:r>
            <a:r>
              <a:rPr lang="en-US" sz="1100" dirty="0"/>
              <a:t> and B2223) at the level of basic strand/tape, shape optimization and reinforcements</a:t>
            </a:r>
          </a:p>
          <a:p>
            <a:pPr lvl="2"/>
            <a:r>
              <a:rPr lang="en-US" sz="1100" dirty="0"/>
              <a:t>HTS smart innovative cabling to allow for higher current, current sharing redundancy and quench protection</a:t>
            </a:r>
          </a:p>
          <a:p>
            <a:pPr lvl="2"/>
            <a:r>
              <a:rPr lang="en-US" sz="1100" dirty="0"/>
              <a:t>HTS conductor characterization/review for limiting strain and cycling degradation</a:t>
            </a:r>
          </a:p>
          <a:p>
            <a:pPr lvl="2"/>
            <a:r>
              <a:rPr lang="en-US" sz="1100" dirty="0"/>
              <a:t>HTS coil windings with controlled resistance to smartly balance conflicting requirements of ramp loss and quench stability</a:t>
            </a:r>
          </a:p>
          <a:p>
            <a:pPr lvl="1"/>
            <a:r>
              <a:rPr lang="en-US" sz="1400" dirty="0"/>
              <a:t>Contact person: Prof. H. ten Kate (initial), Prof. A. </a:t>
            </a:r>
            <a:r>
              <a:rPr lang="en-US" sz="1400" dirty="0" err="1"/>
              <a:t>Kario</a:t>
            </a:r>
            <a:endParaRPr lang="en-US" sz="1400" dirty="0"/>
          </a:p>
          <a:p>
            <a:r>
              <a:rPr lang="en-US" sz="1600" dirty="0"/>
              <a:t>CEA (associate)</a:t>
            </a:r>
          </a:p>
          <a:p>
            <a:pPr lvl="1"/>
            <a:r>
              <a:rPr lang="en-US" sz="1400" dirty="0"/>
              <a:t>Specific interest in target and final cooling solenoid</a:t>
            </a:r>
          </a:p>
          <a:p>
            <a:pPr lvl="1"/>
            <a:r>
              <a:rPr lang="en-US" sz="1400" dirty="0"/>
              <a:t>Contact person: Dr. L. </a:t>
            </a:r>
            <a:r>
              <a:rPr lang="en-US" sz="1400" dirty="0" err="1"/>
              <a:t>Quettier</a:t>
            </a:r>
            <a:endParaRPr lang="en-US" sz="1400" dirty="0"/>
          </a:p>
          <a:p>
            <a:r>
              <a:rPr lang="en-US" sz="1600" dirty="0"/>
              <a:t>KIT (associate)</a:t>
            </a:r>
          </a:p>
          <a:p>
            <a:pPr lvl="1"/>
            <a:r>
              <a:rPr lang="en-US" sz="1400" dirty="0"/>
              <a:t>Specific interest in cooling solenoid and HTS tape</a:t>
            </a:r>
          </a:p>
          <a:p>
            <a:pPr lvl="1"/>
            <a:r>
              <a:rPr lang="en-US" sz="1400" dirty="0"/>
              <a:t>Contact person: Dr. T. Arndt</a:t>
            </a:r>
          </a:p>
          <a:p>
            <a:r>
              <a:rPr lang="en-US" sz="1600" dirty="0"/>
              <a:t>KEK (associate)</a:t>
            </a:r>
          </a:p>
          <a:p>
            <a:pPr lvl="1"/>
            <a:r>
              <a:rPr lang="en-US" sz="1400" dirty="0"/>
              <a:t>Share design experience of capture magnets at J-PARC</a:t>
            </a:r>
          </a:p>
          <a:p>
            <a:pPr lvl="1"/>
            <a:r>
              <a:rPr lang="en-US" sz="1400" dirty="0"/>
              <a:t>Contact person: Dr. T. </a:t>
            </a:r>
            <a:r>
              <a:rPr lang="en-US" sz="1400" dirty="0" err="1"/>
              <a:t>Ogitsu</a:t>
            </a:r>
            <a:endParaRPr lang="en-US" sz="1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812B1-C2C4-B345-9A5D-5FB888E69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2" descr="Welcome page to Muon Collider website | International Muon Collider Design  Study">
            <a:extLst>
              <a:ext uri="{FF2B5EF4-FFF2-40B4-BE49-F238E27FC236}">
                <a16:creationId xmlns:a16="http://schemas.microsoft.com/office/drawing/2014/main" id="{99D8C753-21FA-A94B-AE5F-E5098A3270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85"/>
          <a:stretch/>
        </p:blipFill>
        <p:spPr bwMode="auto">
          <a:xfrm>
            <a:off x="8885704" y="45685"/>
            <a:ext cx="1118362" cy="715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4620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A3671-F177-3A4A-B67F-D022C7A27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29" y="0"/>
            <a:ext cx="8738887" cy="805005"/>
          </a:xfrm>
        </p:spPr>
        <p:txBody>
          <a:bodyPr>
            <a:normAutofit fontScale="90000"/>
          </a:bodyPr>
          <a:lstStyle/>
          <a:p>
            <a:r>
              <a:rPr lang="en-US" dirty="0"/>
              <a:t>Task 3 - </a:t>
            </a:r>
            <a:r>
              <a:rPr lang="en-US" sz="2700" dirty="0"/>
              <a:t>Accelerator Complex (MC.FR)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F1F66E-A8AE-FD4F-9D88-81EA398A8F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929" y="949962"/>
            <a:ext cx="9185504" cy="5788834"/>
          </a:xfrm>
        </p:spPr>
        <p:txBody>
          <a:bodyPr>
            <a:normAutofit fontScale="77500" lnSpcReduction="20000"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What is the expected performance reach of NC (or SC) fast ramped accelerators (target ± 2 T at a ramp-rate ranging from 0.5 to 10 </a:t>
            </a:r>
            <a:r>
              <a:rPr lang="en-US" sz="3600" dirty="0" err="1">
                <a:solidFill>
                  <a:srgbClr val="FF0000"/>
                </a:solidFill>
              </a:rPr>
              <a:t>kT</a:t>
            </a:r>
            <a:r>
              <a:rPr lang="en-US" sz="3600" dirty="0">
                <a:solidFill>
                  <a:srgbClr val="FF0000"/>
                </a:solidFill>
              </a:rPr>
              <a:t>/s) and how is the the power managed for such accelerator ?</a:t>
            </a:r>
          </a:p>
          <a:p>
            <a:r>
              <a:rPr lang="en-US" sz="3600" dirty="0">
                <a:solidFill>
                  <a:srgbClr val="FF0000"/>
                </a:solidFill>
              </a:rPr>
              <a:t>What is the R&amp;D required to reach such acceleration ?</a:t>
            </a:r>
          </a:p>
          <a:p>
            <a:pPr marL="501913" lvl="1" indent="0">
              <a:buNone/>
            </a:pPr>
            <a:endParaRPr lang="en-US" strike="sngStrike" dirty="0"/>
          </a:p>
          <a:p>
            <a:pPr lvl="1"/>
            <a:r>
              <a:rPr lang="en-US" strike="sngStrike" dirty="0"/>
              <a:t>Coordination of magnet activities for the accelerator complex</a:t>
            </a:r>
          </a:p>
          <a:p>
            <a:pPr lvl="1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Survey magnet concepts and design options for the fast-ramped accelerator complex (Task 1 ?)</a:t>
            </a:r>
          </a:p>
          <a:p>
            <a:pPr lvl="1"/>
            <a:r>
              <a:rPr lang="en-US" dirty="0"/>
              <a:t>Produce </a:t>
            </a:r>
            <a:r>
              <a:rPr lang="en-US" b="1" dirty="0"/>
              <a:t>conceptual designs </a:t>
            </a:r>
            <a:r>
              <a:rPr lang="en-US" dirty="0"/>
              <a:t>for AC+DC magnet system, either NC+SC hybrid or all-SC</a:t>
            </a:r>
          </a:p>
          <a:p>
            <a:pPr lvl="1"/>
            <a:r>
              <a:rPr lang="en-US" dirty="0"/>
              <a:t>Produce </a:t>
            </a:r>
            <a:r>
              <a:rPr lang="en-US" b="1" dirty="0"/>
              <a:t>conceptual design </a:t>
            </a:r>
            <a:r>
              <a:rPr lang="en-US" dirty="0"/>
              <a:t>of power storage and conversion system</a:t>
            </a:r>
          </a:p>
          <a:p>
            <a:pPr lvl="1"/>
            <a:r>
              <a:rPr lang="en-US" dirty="0"/>
              <a:t>Establish power requirements of candidate concepts</a:t>
            </a:r>
          </a:p>
          <a:p>
            <a:pPr lvl="1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Demonstrate on reduced scale ?</a:t>
            </a:r>
          </a:p>
          <a:p>
            <a:pPr lvl="1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Provide a preliminary cost estimate (Task 1 ?)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812B1-C2C4-B345-9A5D-5FB888E69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2" descr="Welcome page to Muon Collider website | International Muon Collider Design  Study">
            <a:extLst>
              <a:ext uri="{FF2B5EF4-FFF2-40B4-BE49-F238E27FC236}">
                <a16:creationId xmlns:a16="http://schemas.microsoft.com/office/drawing/2014/main" id="{99D8C753-21FA-A94B-AE5F-E5098A3270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85"/>
          <a:stretch/>
        </p:blipFill>
        <p:spPr bwMode="auto">
          <a:xfrm>
            <a:off x="8885704" y="45685"/>
            <a:ext cx="1118362" cy="715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5365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A3671-F177-3A4A-B67F-D022C7A27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29" y="0"/>
            <a:ext cx="8738887" cy="805005"/>
          </a:xfrm>
        </p:spPr>
        <p:txBody>
          <a:bodyPr>
            <a:normAutofit fontScale="90000"/>
          </a:bodyPr>
          <a:lstStyle/>
          <a:p>
            <a:r>
              <a:rPr lang="en-US" dirty="0"/>
              <a:t>Task 3 - </a:t>
            </a:r>
            <a:r>
              <a:rPr lang="en-US" sz="2700" dirty="0"/>
              <a:t>Accelerator Complex (MC.FR)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F1F66E-A8AE-FD4F-9D88-81EA398A8F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929" y="949962"/>
            <a:ext cx="9185504" cy="5788834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CERN SY-EPC</a:t>
            </a:r>
          </a:p>
          <a:p>
            <a:pPr lvl="1"/>
            <a:r>
              <a:rPr lang="en-US" dirty="0"/>
              <a:t>Study and demonstration of integrated storage, conversion and magnet system</a:t>
            </a:r>
          </a:p>
          <a:p>
            <a:pPr lvl="2"/>
            <a:r>
              <a:rPr lang="en-US" dirty="0"/>
              <a:t>Concepts for energy storage and powering </a:t>
            </a:r>
          </a:p>
          <a:p>
            <a:pPr lvl="2"/>
            <a:r>
              <a:rPr lang="en-US" dirty="0"/>
              <a:t>Power conversion</a:t>
            </a:r>
          </a:p>
          <a:p>
            <a:pPr lvl="1"/>
            <a:r>
              <a:rPr lang="en-US" dirty="0"/>
              <a:t>Contact person: Dr. F. </a:t>
            </a:r>
            <a:r>
              <a:rPr lang="en-US" dirty="0" err="1"/>
              <a:t>Boattini</a:t>
            </a:r>
            <a:endParaRPr lang="en-US" dirty="0"/>
          </a:p>
          <a:p>
            <a:r>
              <a:rPr lang="en-US" dirty="0"/>
              <a:t>LNCMI</a:t>
            </a:r>
          </a:p>
          <a:p>
            <a:pPr lvl="1"/>
            <a:r>
              <a:rPr lang="en-US" dirty="0"/>
              <a:t>Energy storage and fast powering</a:t>
            </a:r>
          </a:p>
          <a:p>
            <a:pPr lvl="2"/>
            <a:r>
              <a:rPr lang="en-US" dirty="0"/>
              <a:t>Experience in high-power supplies (recent acquisition of 90 kJ, 2 GW pulsed supply)</a:t>
            </a:r>
          </a:p>
          <a:p>
            <a:pPr lvl="1"/>
            <a:r>
              <a:rPr lang="en-US" dirty="0"/>
              <a:t>Contact person: Dr. J. Beard</a:t>
            </a:r>
          </a:p>
          <a:p>
            <a:r>
              <a:rPr lang="en-US" dirty="0"/>
              <a:t>TU Darmstadt</a:t>
            </a:r>
          </a:p>
          <a:p>
            <a:pPr lvl="1"/>
            <a:r>
              <a:rPr lang="en-US" dirty="0"/>
              <a:t>Modelling and simulation of superconducting magnet systems in combination with the power electronic supplies</a:t>
            </a:r>
          </a:p>
          <a:p>
            <a:pPr lvl="2"/>
            <a:r>
              <a:rPr lang="en-US" dirty="0"/>
              <a:t>Electromagnetic calculations in 2D and 3D, including NC and SC steady-state and transient effects</a:t>
            </a:r>
          </a:p>
          <a:p>
            <a:pPr lvl="2"/>
            <a:r>
              <a:rPr lang="en-US" dirty="0"/>
              <a:t>Model reduction to achieve coupling to suitable circuital model</a:t>
            </a:r>
          </a:p>
          <a:p>
            <a:pPr lvl="2"/>
            <a:r>
              <a:rPr lang="en-US" dirty="0"/>
              <a:t>Sensitivity analysis and optimization of magnet design</a:t>
            </a:r>
          </a:p>
          <a:p>
            <a:pPr lvl="1"/>
            <a:r>
              <a:rPr lang="en-US" dirty="0"/>
              <a:t>Contact person: Prof. H. De </a:t>
            </a:r>
            <a:r>
              <a:rPr lang="en-US" dirty="0" err="1"/>
              <a:t>Gersem</a:t>
            </a:r>
            <a:endParaRPr lang="en-US" dirty="0"/>
          </a:p>
          <a:p>
            <a:r>
              <a:rPr lang="en-US" dirty="0"/>
              <a:t>University of Bologna</a:t>
            </a:r>
          </a:p>
          <a:p>
            <a:pPr lvl="1"/>
            <a:r>
              <a:rPr lang="en-US" dirty="0"/>
              <a:t>Design and analysis of accelerator magnets and powering</a:t>
            </a:r>
          </a:p>
          <a:p>
            <a:pPr lvl="2"/>
            <a:r>
              <a:rPr lang="en-US" dirty="0"/>
              <a:t>Contribution to the conceptual design of AC+DC SC+NC and all-SC magnet systems: magnetic field computations, coupling between insert and </a:t>
            </a:r>
            <a:r>
              <a:rPr lang="en-US" dirty="0" err="1"/>
              <a:t>outsert</a:t>
            </a:r>
            <a:r>
              <a:rPr lang="en-US" dirty="0"/>
              <a:t>, quench simulation, AC loss calculation</a:t>
            </a:r>
          </a:p>
          <a:p>
            <a:pPr lvl="2"/>
            <a:r>
              <a:rPr lang="en-US" dirty="0"/>
              <a:t>Interaction with the designers of the power electronics (UNIBO)</a:t>
            </a:r>
          </a:p>
          <a:p>
            <a:pPr lvl="1"/>
            <a:r>
              <a:rPr lang="en-US" dirty="0"/>
              <a:t>Contact person: Prof. M. </a:t>
            </a:r>
            <a:r>
              <a:rPr lang="en-US" dirty="0" err="1"/>
              <a:t>Breschi</a:t>
            </a:r>
            <a:endParaRPr lang="en-US" dirty="0"/>
          </a:p>
          <a:p>
            <a:r>
              <a:rPr lang="en-US" dirty="0"/>
              <a:t>University of Twente</a:t>
            </a:r>
          </a:p>
          <a:p>
            <a:pPr lvl="1"/>
            <a:r>
              <a:rPr lang="en-GB" sz="3200" dirty="0"/>
              <a:t>Contribute to the design and conductor effort</a:t>
            </a:r>
          </a:p>
          <a:p>
            <a:pPr lvl="2"/>
            <a:r>
              <a:rPr lang="en-US" sz="2800" dirty="0"/>
              <a:t>HTS conductors, forced flow cables, for fast cycling magnets</a:t>
            </a:r>
            <a:endParaRPr lang="en-US" dirty="0"/>
          </a:p>
          <a:p>
            <a:pPr lvl="1"/>
            <a:r>
              <a:rPr lang="en-US" sz="3200" dirty="0"/>
              <a:t>person: Prof. H. ten Kate (initial), Prof. A. </a:t>
            </a:r>
            <a:r>
              <a:rPr lang="en-US" sz="3200" dirty="0" err="1"/>
              <a:t>Kario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812B1-C2C4-B345-9A5D-5FB888E69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2" descr="Welcome page to Muon Collider website | International Muon Collider Design  Study">
            <a:extLst>
              <a:ext uri="{FF2B5EF4-FFF2-40B4-BE49-F238E27FC236}">
                <a16:creationId xmlns:a16="http://schemas.microsoft.com/office/drawing/2014/main" id="{99D8C753-21FA-A94B-AE5F-E5098A3270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85"/>
          <a:stretch/>
        </p:blipFill>
        <p:spPr bwMode="auto">
          <a:xfrm>
            <a:off x="8885704" y="45685"/>
            <a:ext cx="1118362" cy="715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88522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A3671-F177-3A4A-B67F-D022C7A27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929" y="0"/>
            <a:ext cx="8738887" cy="805005"/>
          </a:xfrm>
        </p:spPr>
        <p:txBody>
          <a:bodyPr>
            <a:normAutofit fontScale="90000"/>
          </a:bodyPr>
          <a:lstStyle/>
          <a:p>
            <a:r>
              <a:rPr lang="en-US" dirty="0"/>
              <a:t>Task 4 - </a:t>
            </a:r>
            <a:r>
              <a:rPr lang="en-US" sz="3600" dirty="0"/>
              <a:t>Collider Ring Magnets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F1F66E-A8AE-FD4F-9D88-81EA398A8F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929" y="949962"/>
            <a:ext cx="9185504" cy="5788834"/>
          </a:xfrm>
        </p:spPr>
        <p:txBody>
          <a:bodyPr>
            <a:normAutofit fontScale="85000" lnSpcReduction="10000"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Provide a consistent magnet design baseline for a collider ring at 3 </a:t>
            </a:r>
            <a:r>
              <a:rPr lang="en-US" sz="3200" dirty="0" err="1">
                <a:solidFill>
                  <a:srgbClr val="FF0000"/>
                </a:solidFill>
              </a:rPr>
              <a:t>TeV</a:t>
            </a:r>
            <a:r>
              <a:rPr lang="en-US" sz="3200" dirty="0">
                <a:solidFill>
                  <a:srgbClr val="FF0000"/>
                </a:solidFill>
              </a:rPr>
              <a:t> and 10 </a:t>
            </a:r>
            <a:r>
              <a:rPr lang="en-US" sz="3200" dirty="0" err="1">
                <a:solidFill>
                  <a:srgbClr val="FF0000"/>
                </a:solidFill>
              </a:rPr>
              <a:t>TeV</a:t>
            </a:r>
            <a:endParaRPr lang="en-US" sz="3200" dirty="0">
              <a:solidFill>
                <a:srgbClr val="FF0000"/>
              </a:solidFill>
            </a:endParaRPr>
          </a:p>
          <a:p>
            <a:pPr marL="501913" lvl="1" indent="0">
              <a:buNone/>
            </a:pPr>
            <a:endParaRPr lang="en-US" strike="sngStrike" dirty="0"/>
          </a:p>
          <a:p>
            <a:pPr lvl="1"/>
            <a:r>
              <a:rPr lang="en-US" strike="sngStrike" dirty="0"/>
              <a:t>Coordination of magnet activities for the collider complex</a:t>
            </a:r>
          </a:p>
          <a:p>
            <a:pPr lvl="1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Survey arc and IR magnet design options and produce preliminary magnet performance specification (Task 1 ?)</a:t>
            </a:r>
          </a:p>
          <a:p>
            <a:pPr lvl="1"/>
            <a:r>
              <a:rPr lang="en-US" dirty="0"/>
              <a:t>Produce conceptual designs of arc </a:t>
            </a:r>
            <a:r>
              <a:rPr lang="en-US" strike="sngStrike" dirty="0"/>
              <a:t>and IR </a:t>
            </a:r>
            <a:r>
              <a:rPr lang="en-US" dirty="0"/>
              <a:t>magnet systems</a:t>
            </a:r>
          </a:p>
          <a:p>
            <a:pPr lvl="1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Study magnet cooling options and define power requirements (Task 1 ?)</a:t>
            </a:r>
          </a:p>
          <a:p>
            <a:pPr lvl="1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Evaluate radiation load and participate to mitigation studies (Task 1 ?)</a:t>
            </a:r>
          </a:p>
          <a:p>
            <a:pPr lvl="1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Provide a preliminary cost estimate (Task 1 ?)</a:t>
            </a:r>
          </a:p>
        </p:txBody>
      </p:sp>
      <p:pic>
        <p:nvPicPr>
          <p:cNvPr id="8" name="Picture 2" descr="Welcome page to Muon Collider website | International Muon Collider Design  Study">
            <a:extLst>
              <a:ext uri="{FF2B5EF4-FFF2-40B4-BE49-F238E27FC236}">
                <a16:creationId xmlns:a16="http://schemas.microsoft.com/office/drawing/2014/main" id="{A1D4F18F-C71E-4642-B8C8-5D34E81B9E2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85"/>
          <a:stretch/>
        </p:blipFill>
        <p:spPr bwMode="auto">
          <a:xfrm>
            <a:off x="8885704" y="45685"/>
            <a:ext cx="1118362" cy="715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13005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190632</TotalTime>
  <Words>1472</Words>
  <Application>Microsoft Macintosh PowerPoint</Application>
  <PresentationFormat>Custom</PresentationFormat>
  <Paragraphs>166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Muon Collider  EU Design Study – WP6 Magnets</vt:lpstr>
      <vt:lpstr>Today</vt:lpstr>
      <vt:lpstr>Task 1 - Coordination and Communication </vt:lpstr>
      <vt:lpstr>Task 1 - Coordination and Communication </vt:lpstr>
      <vt:lpstr>Task 2 - Target, Capture and Cooling Magnets (MC.HFM.SOL)</vt:lpstr>
      <vt:lpstr>Task 2 - Target, Capture and Cooling Magnets (MC.HFM.SOL)</vt:lpstr>
      <vt:lpstr>Task 3 - Accelerator Complex (MC.FR)</vt:lpstr>
      <vt:lpstr>Task 3 - Accelerator Complex (MC.FR)</vt:lpstr>
      <vt:lpstr>Task 4 - Collider Ring Magnets </vt:lpstr>
      <vt:lpstr>Task 4 - Collider</vt:lpstr>
      <vt:lpstr>Transverse topics</vt:lpstr>
      <vt:lpstr>PROPOSAL of next steps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Microsoft Office User</cp:lastModifiedBy>
  <cp:revision>820</cp:revision>
  <cp:lastPrinted>2021-09-29T09:15:00Z</cp:lastPrinted>
  <dcterms:created xsi:type="dcterms:W3CDTF">2019-06-07T07:36:38Z</dcterms:created>
  <dcterms:modified xsi:type="dcterms:W3CDTF">2022-02-10T15:12:16Z</dcterms:modified>
</cp:coreProperties>
</file>