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9" r:id="rId3"/>
    <p:sldId id="894" r:id="rId4"/>
    <p:sldId id="902" r:id="rId5"/>
    <p:sldId id="895" r:id="rId6"/>
    <p:sldId id="896" r:id="rId7"/>
    <p:sldId id="899" r:id="rId8"/>
    <p:sldId id="898" r:id="rId9"/>
    <p:sldId id="901" r:id="rId10"/>
    <p:sldId id="900" r:id="rId11"/>
  </p:sldIdLst>
  <p:sldSz cx="10048875" cy="7543800"/>
  <p:notesSz cx="6858000" cy="9144000"/>
  <p:defaultTextStyle>
    <a:defPPr>
      <a:defRPr lang="en-US"/>
    </a:defPPr>
    <a:lvl1pPr marL="0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762"/>
    <p:restoredTop sz="99632" autoAdjust="0"/>
  </p:normalViewPr>
  <p:slideViewPr>
    <p:cSldViewPr snapToGrid="0" snapToObjects="1">
      <p:cViewPr varScale="1">
        <p:scale>
          <a:sx n="145" d="100"/>
          <a:sy n="145" d="100"/>
        </p:scale>
        <p:origin x="1542" y="42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2/24/2022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2/24/2022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3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7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09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A1F4F31D-E0D8-C142-85CC-A2B9B45285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BE79A-5CCC-6749-B39C-990D0CD0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A1C743D6-C988-2A42-9864-0141B341C2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3D824FF-8337-0F4D-BE9A-E253AD02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606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19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3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57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7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95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1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3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53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C1474DA5-4EE1-8D49-8EE2-66B3F0D0FA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BEE51CF-A902-1543-AC02-F6C1696A6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66A3278E-83C5-2643-9C82-E200A017DA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E3D4397-12F1-2C40-8CCD-50326F061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9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9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10" name="Image 8" descr="MUON-Slide-graphBase-pagebottom.jpg">
            <a:extLst>
              <a:ext uri="{FF2B5EF4-FFF2-40B4-BE49-F238E27FC236}">
                <a16:creationId xmlns:a16="http://schemas.microsoft.com/office/drawing/2014/main" id="{726B7765-B57A-FB4C-BCE4-57BC4B9277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5F4C628-DB8D-6A44-9AA3-6B48FCA00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pic>
        <p:nvPicPr>
          <p:cNvPr id="6" name="Image 8" descr="MUON-Slide-graphBase-pagebottom.jpg">
            <a:extLst>
              <a:ext uri="{FF2B5EF4-FFF2-40B4-BE49-F238E27FC236}">
                <a16:creationId xmlns:a16="http://schemas.microsoft.com/office/drawing/2014/main" id="{95AF1C7C-07D4-1044-AFB7-9599D430FB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C7CAB63-F160-D34B-9204-3C8727E0F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096CF16F-6C42-DD48-A9C5-5B6C43FA5B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66EA7-04C0-F245-B743-47B1D9793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26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AA1D0C67-E0CE-2947-A141-00755D970F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FD3EC74-02B1-4F4F-9155-11943E3D7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1915" indent="0">
              <a:buNone/>
              <a:defRPr sz="3100"/>
            </a:lvl2pPr>
            <a:lvl3pPr marL="1003828" indent="0">
              <a:buNone/>
              <a:defRPr sz="2600"/>
            </a:lvl3pPr>
            <a:lvl4pPr marL="1505744" indent="0">
              <a:buNone/>
              <a:defRPr sz="2200"/>
            </a:lvl4pPr>
            <a:lvl5pPr marL="2007654" indent="0">
              <a:buNone/>
              <a:defRPr sz="2200"/>
            </a:lvl5pPr>
            <a:lvl6pPr marL="2509567" indent="0">
              <a:buNone/>
              <a:defRPr sz="2200"/>
            </a:lvl6pPr>
            <a:lvl7pPr marL="3011485" indent="0">
              <a:buNone/>
              <a:defRPr sz="2200"/>
            </a:lvl7pPr>
            <a:lvl8pPr marL="3513397" indent="0">
              <a:buNone/>
              <a:defRPr sz="2200"/>
            </a:lvl8pPr>
            <a:lvl9pPr marL="401530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F52ACD8E-AAEC-244E-93A8-535C71051C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08EF3F-F884-6740-BC9B-FBFB18E6D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929" y="949962"/>
            <a:ext cx="9185504" cy="5788834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en-US" dirty="0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404F0A8-E2D0-6541-B4C3-0626628F8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5610" indent="-313697" algn="l" defTabSz="5019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782" indent="-250955" algn="l" defTabSz="50191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699" indent="-250955" algn="l" defTabSz="5019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8613" indent="-250955" algn="l" defTabSz="5019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ftp/arxiv/papers/2201/2201.07895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209" y="2258586"/>
            <a:ext cx="6842456" cy="2662070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Muon Collider </a:t>
            </a:r>
            <a:br>
              <a:rPr lang="en-US" sz="4400" dirty="0"/>
            </a:br>
            <a:r>
              <a:rPr lang="en-US" sz="4400" dirty="0"/>
              <a:t>EU Design Study – WP6 task3</a:t>
            </a:r>
            <a:br>
              <a:rPr lang="en-US" sz="4400" dirty="0"/>
            </a:br>
            <a:r>
              <a:rPr lang="en-US" sz="4400" dirty="0"/>
              <a:t>Accelerator Ring Magnets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6132846"/>
            <a:ext cx="7034213" cy="572765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/>
              <a:t>F. Boattini</a:t>
            </a:r>
          </a:p>
          <a:p>
            <a:r>
              <a:rPr lang="en-US" sz="1800" dirty="0"/>
              <a:t>24.02.2022</a:t>
            </a:r>
          </a:p>
          <a:p>
            <a:pPr algn="l"/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854128-18F4-408A-B9F0-92450CA76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E3C93EA-9BD3-492B-8D24-C1CC01B4A52E}"/>
              </a:ext>
            </a:extLst>
          </p:cNvPr>
          <p:cNvSpPr txBox="1">
            <a:spLocks/>
          </p:cNvSpPr>
          <p:nvPr/>
        </p:nvSpPr>
        <p:spPr>
          <a:xfrm>
            <a:off x="1849631" y="3787264"/>
            <a:ext cx="3347737" cy="1813339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>
                <a:highlight>
                  <a:srgbClr val="00FF00"/>
                </a:highlight>
                <a:sym typeface="Wingdings" panose="05000000000000000000" pitchFamily="2" charset="2"/>
              </a:rPr>
              <a:t>Preliminary concept evaluation</a:t>
            </a:r>
            <a:r>
              <a:rPr lang="en-US" sz="1400" dirty="0">
                <a:sym typeface="Wingdings" panose="05000000000000000000" pitchFamily="2" charset="2"/>
              </a:rPr>
              <a:t>:</a:t>
            </a:r>
          </a:p>
          <a:p>
            <a:pPr marL="92075" indent="-92075"/>
            <a:r>
              <a:rPr lang="en-US" sz="1400" dirty="0">
                <a:sym typeface="Wingdings" panose="05000000000000000000" pitchFamily="2" charset="2"/>
              </a:rPr>
              <a:t>Topology studies for hybrid DC-AC or full AC magnets and power converters combined solutions</a:t>
            </a:r>
          </a:p>
          <a:p>
            <a:pPr marL="92075" indent="-92075"/>
            <a:r>
              <a:rPr lang="en-US" sz="1400" dirty="0">
                <a:sym typeface="Wingdings" panose="05000000000000000000" pitchFamily="2" charset="2"/>
              </a:rPr>
              <a:t>Preliminary magnets and power converter design with focus on simplified models for optimization and cost/space evaluation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E47610E1-4D20-46C0-BDAC-5A0F013656FD}"/>
              </a:ext>
            </a:extLst>
          </p:cNvPr>
          <p:cNvSpPr txBox="1">
            <a:spLocks/>
          </p:cNvSpPr>
          <p:nvPr/>
        </p:nvSpPr>
        <p:spPr>
          <a:xfrm>
            <a:off x="72162" y="60721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 fontScale="90000"/>
          </a:bodyPr>
          <a:lstStyle>
            <a:lvl1pPr algn="ctr" defTabSz="501915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Task 3 – </a:t>
            </a:r>
            <a:r>
              <a:rPr lang="en-US" sz="3600" dirty="0"/>
              <a:t>Milestones and deliverables for 2026</a:t>
            </a:r>
            <a:endParaRPr lang="en-US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653F2AB2-EFAA-4272-B3BA-0B90B985C766}"/>
              </a:ext>
            </a:extLst>
          </p:cNvPr>
          <p:cNvSpPr/>
          <p:nvPr/>
        </p:nvSpPr>
        <p:spPr>
          <a:xfrm>
            <a:off x="717047" y="1381468"/>
            <a:ext cx="8644041" cy="90782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A70CF8-4326-4667-A2CE-5AA1FDD0682A}"/>
              </a:ext>
            </a:extLst>
          </p:cNvPr>
          <p:cNvSpPr txBox="1"/>
          <p:nvPr/>
        </p:nvSpPr>
        <p:spPr>
          <a:xfrm>
            <a:off x="7374406" y="1635323"/>
            <a:ext cx="1045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2026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262D22-9048-4EAD-87B0-BF65E22A2EB5}"/>
              </a:ext>
            </a:extLst>
          </p:cNvPr>
          <p:cNvSpPr txBox="1"/>
          <p:nvPr/>
        </p:nvSpPr>
        <p:spPr>
          <a:xfrm>
            <a:off x="803663" y="1640295"/>
            <a:ext cx="1045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2022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63846B-3577-4767-8A93-1382D45B1226}"/>
              </a:ext>
            </a:extLst>
          </p:cNvPr>
          <p:cNvSpPr txBox="1"/>
          <p:nvPr/>
        </p:nvSpPr>
        <p:spPr>
          <a:xfrm>
            <a:off x="4441605" y="1640295"/>
            <a:ext cx="1045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2024</a:t>
            </a:r>
            <a:endParaRPr lang="en-GB" dirty="0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18BA49F9-F287-4352-8693-E26C0E4EB03D}"/>
              </a:ext>
            </a:extLst>
          </p:cNvPr>
          <p:cNvSpPr txBox="1">
            <a:spLocks/>
          </p:cNvSpPr>
          <p:nvPr/>
        </p:nvSpPr>
        <p:spPr>
          <a:xfrm>
            <a:off x="717047" y="1186479"/>
            <a:ext cx="1611753" cy="392987"/>
          </a:xfrm>
          <a:prstGeom prst="rect">
            <a:avLst/>
          </a:prstGeom>
          <a:noFill/>
        </p:spPr>
        <p:txBody>
          <a:bodyPr vert="horz" lIns="100381" tIns="50191" rIns="100381" bIns="50191" rtlCol="0">
            <a:normAutofit fontScale="92500" lnSpcReduction="20000"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200" dirty="0">
                <a:sym typeface="Wingdings" panose="05000000000000000000" pitchFamily="2" charset="2"/>
              </a:rPr>
              <a:t>WP submitted for INFRADEV</a:t>
            </a: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D4C84FE4-4268-4EF4-A1AE-A4A6C8C9E954}"/>
              </a:ext>
            </a:extLst>
          </p:cNvPr>
          <p:cNvSpPr txBox="1">
            <a:spLocks/>
          </p:cNvSpPr>
          <p:nvPr/>
        </p:nvSpPr>
        <p:spPr>
          <a:xfrm>
            <a:off x="5374492" y="3710128"/>
            <a:ext cx="3691627" cy="1813339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>
                <a:highlight>
                  <a:srgbClr val="00FF00"/>
                </a:highlight>
                <a:sym typeface="Wingdings" panose="05000000000000000000" pitchFamily="2" charset="2"/>
              </a:rPr>
              <a:t>Final concept evaluation</a:t>
            </a:r>
            <a:r>
              <a:rPr lang="en-US" sz="1400" dirty="0">
                <a:sym typeface="Wingdings" panose="05000000000000000000" pitchFamily="2" charset="2"/>
              </a:rPr>
              <a:t>:</a:t>
            </a:r>
          </a:p>
          <a:p>
            <a:pPr marL="92075" indent="-92075"/>
            <a:r>
              <a:rPr lang="en-US" sz="1400" dirty="0">
                <a:sym typeface="Wingdings" panose="05000000000000000000" pitchFamily="2" charset="2"/>
              </a:rPr>
              <a:t>Conceptual design of SC and resistive magnets for the complete RCS.</a:t>
            </a:r>
          </a:p>
          <a:p>
            <a:pPr marL="92075" indent="-92075"/>
            <a:r>
              <a:rPr lang="en-US" sz="1400" dirty="0">
                <a:sym typeface="Wingdings" panose="05000000000000000000" pitchFamily="2" charset="2"/>
              </a:rPr>
              <a:t>Conceptual design of the power converters.</a:t>
            </a:r>
          </a:p>
          <a:p>
            <a:pPr marL="92075" indent="-92075"/>
            <a:r>
              <a:rPr lang="en-US" sz="1400" dirty="0">
                <a:sym typeface="Wingdings" panose="05000000000000000000" pitchFamily="2" charset="2"/>
              </a:rPr>
              <a:t>Cost/Space estimation</a:t>
            </a:r>
          </a:p>
          <a:p>
            <a:pPr marL="92075" indent="-92075"/>
            <a:r>
              <a:rPr lang="en-US" sz="1400" dirty="0">
                <a:sym typeface="Wingdings" panose="05000000000000000000" pitchFamily="2" charset="2"/>
              </a:rPr>
              <a:t>Identification of the R&amp;D requirements for a CDR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2026435-3DF7-4610-BB4F-B84B9B0812AF}"/>
              </a:ext>
            </a:extLst>
          </p:cNvPr>
          <p:cNvGrpSpPr/>
          <p:nvPr/>
        </p:nvGrpSpPr>
        <p:grpSpPr>
          <a:xfrm>
            <a:off x="4322439" y="2094756"/>
            <a:ext cx="807253" cy="1105611"/>
            <a:chOff x="4322439" y="2094756"/>
            <a:chExt cx="807253" cy="1105611"/>
          </a:xfrm>
        </p:grpSpPr>
        <p:pic>
          <p:nvPicPr>
            <p:cNvPr id="15" name="Graphic 14" descr="Document with solid fill">
              <a:extLst>
                <a:ext uri="{FF2B5EF4-FFF2-40B4-BE49-F238E27FC236}">
                  <a16:creationId xmlns:a16="http://schemas.microsoft.com/office/drawing/2014/main" id="{6A0A38CD-28C8-4E77-8007-051B47B4EE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322439" y="2094756"/>
              <a:ext cx="807253" cy="807253"/>
            </a:xfrm>
            <a:prstGeom prst="rect">
              <a:avLst/>
            </a:prstGeom>
          </p:spPr>
        </p:pic>
        <p:sp>
          <p:nvSpPr>
            <p:cNvPr id="34" name="Content Placeholder 2">
              <a:extLst>
                <a:ext uri="{FF2B5EF4-FFF2-40B4-BE49-F238E27FC236}">
                  <a16:creationId xmlns:a16="http://schemas.microsoft.com/office/drawing/2014/main" id="{9C85E5BC-2675-4C7A-922F-15222A7DE8AF}"/>
                </a:ext>
              </a:extLst>
            </p:cNvPr>
            <p:cNvSpPr txBox="1">
              <a:spLocks/>
            </p:cNvSpPr>
            <p:nvPr/>
          </p:nvSpPr>
          <p:spPr>
            <a:xfrm>
              <a:off x="4342382" y="2807380"/>
              <a:ext cx="767366" cy="392987"/>
            </a:xfrm>
            <a:prstGeom prst="rect">
              <a:avLst/>
            </a:prstGeom>
            <a:noFill/>
          </p:spPr>
          <p:txBody>
            <a:bodyPr vert="horz" lIns="100381" tIns="50191" rIns="100381" bIns="50191" rtlCol="0">
              <a:normAutofit/>
            </a:bodyPr>
            <a:lstStyle>
              <a:lvl1pPr marL="376435" indent="-37643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3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815610" indent="-313697" algn="l" defTabSz="501915" rtl="0" eaLnBrk="1" latinLnBrk="0" hangingPunct="1">
                <a:spcBef>
                  <a:spcPct val="20000"/>
                </a:spcBef>
                <a:buFont typeface="Arial"/>
                <a:buChar char="–"/>
                <a:defRPr sz="3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54782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756699" indent="-250955" algn="l" defTabSz="501915" rtl="0" eaLnBrk="1" latinLnBrk="0" hangingPunct="1">
                <a:spcBef>
                  <a:spcPct val="20000"/>
                </a:spcBef>
                <a:buFont typeface="Arial"/>
                <a:buChar char="–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58613" indent="-250955" algn="l" defTabSz="501915" rtl="0" eaLnBrk="1" latinLnBrk="0" hangingPunct="1">
                <a:spcBef>
                  <a:spcPct val="20000"/>
                </a:spcBef>
                <a:buFont typeface="Arial"/>
                <a:buChar char="»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760518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2441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64352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66261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sz="1200" dirty="0">
                  <a:sym typeface="Wingdings" panose="05000000000000000000" pitchFamily="2" charset="2"/>
                </a:rPr>
                <a:t>REPORT</a:t>
              </a:r>
            </a:p>
          </p:txBody>
        </p:sp>
      </p:grpSp>
      <p:sp>
        <p:nvSpPr>
          <p:cNvPr id="36" name="Arrow: Left 35">
            <a:extLst>
              <a:ext uri="{FF2B5EF4-FFF2-40B4-BE49-F238E27FC236}">
                <a16:creationId xmlns:a16="http://schemas.microsoft.com/office/drawing/2014/main" id="{411B0ED2-86B9-420F-A0DE-1A95EB3E8AF3}"/>
              </a:ext>
            </a:extLst>
          </p:cNvPr>
          <p:cNvSpPr/>
          <p:nvPr/>
        </p:nvSpPr>
        <p:spPr>
          <a:xfrm rot="8114730">
            <a:off x="3023244" y="3115416"/>
            <a:ext cx="1374555" cy="219796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74732FE-B06B-4080-946C-95C44FCBBD7E}"/>
              </a:ext>
            </a:extLst>
          </p:cNvPr>
          <p:cNvGrpSpPr/>
          <p:nvPr/>
        </p:nvGrpSpPr>
        <p:grpSpPr>
          <a:xfrm>
            <a:off x="7376486" y="2040405"/>
            <a:ext cx="807253" cy="1105611"/>
            <a:chOff x="4322439" y="2094756"/>
            <a:chExt cx="807253" cy="1105611"/>
          </a:xfrm>
        </p:grpSpPr>
        <p:pic>
          <p:nvPicPr>
            <p:cNvPr id="38" name="Graphic 37" descr="Document with solid fill">
              <a:extLst>
                <a:ext uri="{FF2B5EF4-FFF2-40B4-BE49-F238E27FC236}">
                  <a16:creationId xmlns:a16="http://schemas.microsoft.com/office/drawing/2014/main" id="{9E35D2B7-B001-450A-81AC-2BE0C27003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322439" y="2094756"/>
              <a:ext cx="807253" cy="807253"/>
            </a:xfrm>
            <a:prstGeom prst="rect">
              <a:avLst/>
            </a:prstGeom>
          </p:spPr>
        </p:pic>
        <p:sp>
          <p:nvSpPr>
            <p:cNvPr id="39" name="Content Placeholder 2">
              <a:extLst>
                <a:ext uri="{FF2B5EF4-FFF2-40B4-BE49-F238E27FC236}">
                  <a16:creationId xmlns:a16="http://schemas.microsoft.com/office/drawing/2014/main" id="{CBD05EDF-0CAA-411A-97FC-4B725D74ECF2}"/>
                </a:ext>
              </a:extLst>
            </p:cNvPr>
            <p:cNvSpPr txBox="1">
              <a:spLocks/>
            </p:cNvSpPr>
            <p:nvPr/>
          </p:nvSpPr>
          <p:spPr>
            <a:xfrm>
              <a:off x="4342382" y="2807380"/>
              <a:ext cx="767366" cy="392987"/>
            </a:xfrm>
            <a:prstGeom prst="rect">
              <a:avLst/>
            </a:prstGeom>
            <a:noFill/>
          </p:spPr>
          <p:txBody>
            <a:bodyPr vert="horz" lIns="100381" tIns="50191" rIns="100381" bIns="50191" rtlCol="0">
              <a:normAutofit/>
            </a:bodyPr>
            <a:lstStyle>
              <a:lvl1pPr marL="376435" indent="-37643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3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815610" indent="-313697" algn="l" defTabSz="501915" rtl="0" eaLnBrk="1" latinLnBrk="0" hangingPunct="1">
                <a:spcBef>
                  <a:spcPct val="20000"/>
                </a:spcBef>
                <a:buFont typeface="Arial"/>
                <a:buChar char="–"/>
                <a:defRPr sz="3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54782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756699" indent="-250955" algn="l" defTabSz="501915" rtl="0" eaLnBrk="1" latinLnBrk="0" hangingPunct="1">
                <a:spcBef>
                  <a:spcPct val="20000"/>
                </a:spcBef>
                <a:buFont typeface="Arial"/>
                <a:buChar char="–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58613" indent="-250955" algn="l" defTabSz="501915" rtl="0" eaLnBrk="1" latinLnBrk="0" hangingPunct="1">
                <a:spcBef>
                  <a:spcPct val="20000"/>
                </a:spcBef>
                <a:buFont typeface="Arial"/>
                <a:buChar char="»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760518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2441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64352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66261" indent="-250955" algn="l" defTabSz="501915" rtl="0" eaLnBrk="1" latinLnBrk="0" hangingPunct="1">
                <a:spcBef>
                  <a:spcPct val="20000"/>
                </a:spcBef>
                <a:buFont typeface="Arial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sz="1200" dirty="0">
                  <a:sym typeface="Wingdings" panose="05000000000000000000" pitchFamily="2" charset="2"/>
                </a:rPr>
                <a:t>REPORT</a:t>
              </a:r>
            </a:p>
          </p:txBody>
        </p:sp>
      </p:grpSp>
      <p:sp>
        <p:nvSpPr>
          <p:cNvPr id="40" name="Arrow: Left 39">
            <a:extLst>
              <a:ext uri="{FF2B5EF4-FFF2-40B4-BE49-F238E27FC236}">
                <a16:creationId xmlns:a16="http://schemas.microsoft.com/office/drawing/2014/main" id="{B910D01D-3C1F-41B1-A2BD-A019EB452AF6}"/>
              </a:ext>
            </a:extLst>
          </p:cNvPr>
          <p:cNvSpPr/>
          <p:nvPr/>
        </p:nvSpPr>
        <p:spPr>
          <a:xfrm rot="7933917">
            <a:off x="6251247" y="3115414"/>
            <a:ext cx="1191826" cy="219796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F2B3E117-FF84-4041-A74A-D683B9CD3F09}"/>
              </a:ext>
            </a:extLst>
          </p:cNvPr>
          <p:cNvSpPr txBox="1">
            <a:spLocks/>
          </p:cNvSpPr>
          <p:nvPr/>
        </p:nvSpPr>
        <p:spPr>
          <a:xfrm>
            <a:off x="53086" y="4209273"/>
            <a:ext cx="1619421" cy="392987"/>
          </a:xfrm>
          <a:prstGeom prst="rect">
            <a:avLst/>
          </a:prstGeom>
          <a:noFill/>
        </p:spPr>
        <p:txBody>
          <a:bodyPr vert="horz" lIns="100381" tIns="50191" rIns="100381" bIns="50191" rtlCol="0">
            <a:normAutofit lnSpcReduction="10000"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>
                <a:sym typeface="Wingdings" panose="05000000000000000000" pitchFamily="2" charset="2"/>
              </a:rPr>
              <a:t>Milestones</a:t>
            </a:r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34571409-EB29-4B40-8F87-AD372EC66ABE}"/>
              </a:ext>
            </a:extLst>
          </p:cNvPr>
          <p:cNvSpPr txBox="1">
            <a:spLocks/>
          </p:cNvSpPr>
          <p:nvPr/>
        </p:nvSpPr>
        <p:spPr>
          <a:xfrm>
            <a:off x="2493220" y="1186479"/>
            <a:ext cx="1611753" cy="392987"/>
          </a:xfrm>
          <a:prstGeom prst="rect">
            <a:avLst/>
          </a:prstGeom>
          <a:noFill/>
        </p:spPr>
        <p:txBody>
          <a:bodyPr vert="horz" lIns="100381" tIns="50191" rIns="100381" bIns="50191" rtlCol="0">
            <a:norm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200" dirty="0">
                <a:sym typeface="Wingdings" panose="05000000000000000000" pitchFamily="2" charset="2"/>
              </a:rPr>
              <a:t>Infratech?</a:t>
            </a:r>
          </a:p>
        </p:txBody>
      </p: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D209B39E-D6CA-459A-843A-4A4A828B4BD0}"/>
              </a:ext>
            </a:extLst>
          </p:cNvPr>
          <p:cNvSpPr txBox="1">
            <a:spLocks/>
          </p:cNvSpPr>
          <p:nvPr/>
        </p:nvSpPr>
        <p:spPr>
          <a:xfrm>
            <a:off x="53085" y="2399155"/>
            <a:ext cx="1619421" cy="392987"/>
          </a:xfrm>
          <a:prstGeom prst="rect">
            <a:avLst/>
          </a:prstGeom>
          <a:noFill/>
        </p:spPr>
        <p:txBody>
          <a:bodyPr vert="horz" lIns="100381" tIns="50191" rIns="100381" bIns="50191" rtlCol="0">
            <a:no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>
                <a:sym typeface="Wingdings" panose="05000000000000000000" pitchFamily="2" charset="2"/>
              </a:rPr>
              <a:t>Deliverables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4BE7BE0-3A2A-4018-B55E-B2E1FC21E736}"/>
              </a:ext>
            </a:extLst>
          </p:cNvPr>
          <p:cNvSpPr txBox="1"/>
          <p:nvPr/>
        </p:nvSpPr>
        <p:spPr>
          <a:xfrm>
            <a:off x="2475735" y="1658595"/>
            <a:ext cx="1045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7932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D04CF-6FA8-F041-B3E3-ADA356274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dirty="0"/>
              <a:t>Proposed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001AC-8DB7-E34A-82A2-2544EEB6BA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086" y="949325"/>
            <a:ext cx="9775371" cy="3202253"/>
          </a:xfrm>
        </p:spPr>
        <p:txBody>
          <a:bodyPr>
            <a:normAutofit/>
          </a:bodyPr>
          <a:lstStyle/>
          <a:p>
            <a:r>
              <a:rPr lang="en-US" dirty="0"/>
              <a:t>Task 1. Coordination, Integration and Communication </a:t>
            </a:r>
          </a:p>
          <a:p>
            <a:r>
              <a:rPr lang="en-US" dirty="0"/>
              <a:t>Task 2. Target, Capture and Cooling Magnets </a:t>
            </a:r>
            <a:r>
              <a:rPr lang="en-US" sz="1400" dirty="0"/>
              <a:t>(MC.HFM.SOL)</a:t>
            </a:r>
          </a:p>
          <a:p>
            <a:r>
              <a:rPr lang="en-US" dirty="0"/>
              <a:t>Task 3. Accelerator Magnets </a:t>
            </a:r>
            <a:r>
              <a:rPr lang="en-US" sz="1400" dirty="0"/>
              <a:t>(MC.FR)</a:t>
            </a:r>
          </a:p>
          <a:p>
            <a:r>
              <a:rPr lang="en-US" dirty="0"/>
              <a:t>Task 4. Collider Ring Magnets </a:t>
            </a:r>
            <a:r>
              <a:rPr lang="en-US" sz="1400" dirty="0"/>
              <a:t>(MC.HFM.HE)</a:t>
            </a:r>
            <a:endParaRPr lang="en-US" dirty="0"/>
          </a:p>
        </p:txBody>
      </p:sp>
      <p:pic>
        <p:nvPicPr>
          <p:cNvPr id="3074" name="Picture 2" descr="PMCC">
            <a:extLst>
              <a:ext uri="{FF2B5EF4-FFF2-40B4-BE49-F238E27FC236}">
                <a16:creationId xmlns:a16="http://schemas.microsoft.com/office/drawing/2014/main" id="{6B7BD140-183D-6B44-9484-6DB1326B8B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82"/>
          <a:stretch/>
        </p:blipFill>
        <p:spPr bwMode="auto">
          <a:xfrm>
            <a:off x="1437916" y="4780128"/>
            <a:ext cx="7047435" cy="1723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52AE780-025B-C14D-9A4B-2A82490ACF2A}"/>
              </a:ext>
            </a:extLst>
          </p:cNvPr>
          <p:cNvSpPr txBox="1"/>
          <p:nvPr/>
        </p:nvSpPr>
        <p:spPr>
          <a:xfrm>
            <a:off x="5364220" y="4096824"/>
            <a:ext cx="880819" cy="430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98" dirty="0"/>
              <a:t>Task 1</a:t>
            </a: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93D63CA6-6C6E-8240-8E9F-6637BE577506}"/>
              </a:ext>
            </a:extLst>
          </p:cNvPr>
          <p:cNvSpPr/>
          <p:nvPr/>
        </p:nvSpPr>
        <p:spPr>
          <a:xfrm rot="5400000">
            <a:off x="5727606" y="1977290"/>
            <a:ext cx="209080" cy="5306410"/>
          </a:xfrm>
          <a:prstGeom prst="leftBrace">
            <a:avLst>
              <a:gd name="adj1" fmla="val 35202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198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C4CDEF33-2C14-C448-87CF-73D23E2F6753}"/>
              </a:ext>
            </a:extLst>
          </p:cNvPr>
          <p:cNvSpPr/>
          <p:nvPr/>
        </p:nvSpPr>
        <p:spPr>
          <a:xfrm rot="16200000" flipV="1">
            <a:off x="4325768" y="5357232"/>
            <a:ext cx="221972" cy="2515623"/>
          </a:xfrm>
          <a:prstGeom prst="leftBrace">
            <a:avLst>
              <a:gd name="adj1" fmla="val 35202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198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2BCE1436-004C-7A44-A988-75C296B744C1}"/>
              </a:ext>
            </a:extLst>
          </p:cNvPr>
          <p:cNvSpPr/>
          <p:nvPr/>
        </p:nvSpPr>
        <p:spPr>
          <a:xfrm rot="16200000" flipV="1">
            <a:off x="6459935" y="5738688"/>
            <a:ext cx="221972" cy="1752711"/>
          </a:xfrm>
          <a:prstGeom prst="leftBrace">
            <a:avLst>
              <a:gd name="adj1" fmla="val 35202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198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C1C776C8-AE93-314F-AC3C-F71A5170EC2B}"/>
              </a:ext>
            </a:extLst>
          </p:cNvPr>
          <p:cNvSpPr/>
          <p:nvPr/>
        </p:nvSpPr>
        <p:spPr>
          <a:xfrm rot="16200000" flipV="1">
            <a:off x="7862872" y="6103550"/>
            <a:ext cx="221972" cy="1022986"/>
          </a:xfrm>
          <a:prstGeom prst="leftBrace">
            <a:avLst>
              <a:gd name="adj1" fmla="val 35202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198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9604C0-9FF6-9049-AFEE-79B6296B2E0E}"/>
              </a:ext>
            </a:extLst>
          </p:cNvPr>
          <p:cNvSpPr txBox="1"/>
          <p:nvPr/>
        </p:nvSpPr>
        <p:spPr>
          <a:xfrm>
            <a:off x="3971258" y="6712298"/>
            <a:ext cx="880819" cy="430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98" dirty="0"/>
              <a:t>Task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232541-95C4-5A4A-AB93-270B55AA2A5C}"/>
              </a:ext>
            </a:extLst>
          </p:cNvPr>
          <p:cNvSpPr txBox="1"/>
          <p:nvPr/>
        </p:nvSpPr>
        <p:spPr>
          <a:xfrm>
            <a:off x="6102313" y="6712298"/>
            <a:ext cx="880819" cy="430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98" dirty="0"/>
              <a:t>Task 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D99D96-615D-0A43-9681-D25E42BD25E7}"/>
              </a:ext>
            </a:extLst>
          </p:cNvPr>
          <p:cNvSpPr txBox="1"/>
          <p:nvPr/>
        </p:nvSpPr>
        <p:spPr>
          <a:xfrm>
            <a:off x="7502765" y="6712298"/>
            <a:ext cx="880819" cy="430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98" dirty="0"/>
              <a:t>Task 4</a:t>
            </a:r>
          </a:p>
        </p:txBody>
      </p:sp>
      <p:pic>
        <p:nvPicPr>
          <p:cNvPr id="14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7DCE3E7A-4BBE-0B4B-8B4D-9FA4EF81C6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85"/>
          <a:stretch/>
        </p:blipFill>
        <p:spPr bwMode="auto">
          <a:xfrm>
            <a:off x="8885704" y="45685"/>
            <a:ext cx="1118362" cy="7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2984E93-E7F5-4E49-ADD7-036260DCB728}"/>
              </a:ext>
            </a:extLst>
          </p:cNvPr>
          <p:cNvSpPr/>
          <p:nvPr/>
        </p:nvSpPr>
        <p:spPr>
          <a:xfrm>
            <a:off x="87086" y="2877772"/>
            <a:ext cx="8557309" cy="534443"/>
          </a:xfrm>
          <a:prstGeom prst="roundRect">
            <a:avLst/>
          </a:prstGeom>
          <a:solidFill>
            <a:srgbClr val="FFFF00">
              <a:alpha val="4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849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3671-F177-3A4A-B67F-D022C7A27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dirty="0"/>
              <a:t>Task 3 - </a:t>
            </a:r>
            <a:r>
              <a:rPr lang="en-US" sz="2700" dirty="0"/>
              <a:t>Accelerator Complex (MC.FR)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812B1-C2C4-B345-9A5D-5FB888E6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99D8C753-21FA-A94B-AE5F-E5098A3270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85"/>
          <a:stretch/>
        </p:blipFill>
        <p:spPr bwMode="auto">
          <a:xfrm>
            <a:off x="8885704" y="45685"/>
            <a:ext cx="1118362" cy="7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8D43A01-1AA0-46E8-AE3A-6AF24F667EEC}"/>
              </a:ext>
            </a:extLst>
          </p:cNvPr>
          <p:cNvSpPr txBox="1"/>
          <p:nvPr/>
        </p:nvSpPr>
        <p:spPr>
          <a:xfrm>
            <a:off x="397151" y="989577"/>
            <a:ext cx="23682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Overall IMCO goal:</a:t>
            </a:r>
            <a:endParaRPr lang="en-GB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62ADFC38-8112-40F4-BE32-B86182D1F8F2}"/>
              </a:ext>
            </a:extLst>
          </p:cNvPr>
          <p:cNvSpPr/>
          <p:nvPr/>
        </p:nvSpPr>
        <p:spPr>
          <a:xfrm>
            <a:off x="2508823" y="1073743"/>
            <a:ext cx="782831" cy="23177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B24B52-9421-4B16-B9B9-68EAD07D121A}"/>
              </a:ext>
            </a:extLst>
          </p:cNvPr>
          <p:cNvSpPr txBox="1"/>
          <p:nvPr/>
        </p:nvSpPr>
        <p:spPr>
          <a:xfrm>
            <a:off x="3600839" y="979127"/>
            <a:ext cx="5428885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2020 update of EU Strategy for Particle Physics, puts “muon beams and muon colliders” among the five strategic R&amp;D paths.</a:t>
            </a:r>
          </a:p>
          <a:p>
            <a:r>
              <a:rPr lang="en-US" sz="1600" dirty="0"/>
              <a:t>For 2026:  […] “</a:t>
            </a:r>
            <a:r>
              <a:rPr lang="en-US" sz="1600" i="1" dirty="0"/>
              <a:t>d</a:t>
            </a:r>
            <a:r>
              <a:rPr lang="en-GB" sz="1400" i="1" dirty="0" err="1">
                <a:effectLst/>
                <a:latin typeface="Arial" panose="020B0604020202020204" pitchFamily="34" charset="0"/>
              </a:rPr>
              <a:t>evelop</a:t>
            </a:r>
            <a:r>
              <a:rPr lang="en-GB" sz="1400" i="1" dirty="0">
                <a:effectLst/>
                <a:latin typeface="Arial" panose="020B0604020202020204" pitchFamily="34" charset="0"/>
              </a:rPr>
              <a:t> a muon collider concept at 10 </a:t>
            </a:r>
            <a:r>
              <a:rPr lang="en-GB" sz="1400" i="1" dirty="0" err="1">
                <a:effectLst/>
                <a:latin typeface="Arial" panose="020B0604020202020204" pitchFamily="34" charset="0"/>
              </a:rPr>
              <a:t>TeV</a:t>
            </a:r>
            <a:r>
              <a:rPr lang="en-GB" sz="1400" i="1" dirty="0">
                <a:effectLst/>
                <a:latin typeface="Arial" panose="020B0604020202020204" pitchFamily="34" charset="0"/>
              </a:rPr>
              <a:t> and explore a 3 </a:t>
            </a:r>
            <a:r>
              <a:rPr lang="en-GB" sz="1400" i="1" dirty="0" err="1">
                <a:effectLst/>
                <a:latin typeface="Arial" panose="020B0604020202020204" pitchFamily="34" charset="0"/>
              </a:rPr>
              <a:t>TeV</a:t>
            </a:r>
            <a:r>
              <a:rPr lang="en-GB" sz="1400" i="1" dirty="0">
                <a:effectLst/>
                <a:latin typeface="Arial" panose="020B0604020202020204" pitchFamily="34" charset="0"/>
              </a:rPr>
              <a:t> staging to mitigate technology and operational challenges</a:t>
            </a:r>
            <a:r>
              <a:rPr lang="en-US" sz="1600" dirty="0"/>
              <a:t>”.</a:t>
            </a:r>
            <a:r>
              <a:rPr lang="en-GB" sz="1600" i="1" dirty="0">
                <a:effectLst/>
                <a:latin typeface="Arial" panose="020B0604020202020204" pitchFamily="34" charset="0"/>
              </a:rPr>
              <a:t> </a:t>
            </a:r>
            <a:r>
              <a:rPr lang="en-GB" sz="1100" i="1" dirty="0">
                <a:effectLst/>
                <a:latin typeface="Arial" panose="020B0604020202020204" pitchFamily="34" charset="0"/>
              </a:rPr>
              <a:t>(</a:t>
            </a:r>
            <a:r>
              <a:rPr lang="en-GB" sz="1100" i="1" dirty="0">
                <a:effectLst/>
                <a:latin typeface="Arial" panose="020B0604020202020204" pitchFamily="34" charset="0"/>
                <a:hlinkClick r:id="rId3"/>
              </a:rPr>
              <a:t>ESPPU2020</a:t>
            </a:r>
            <a:r>
              <a:rPr lang="en-GB" sz="1100" i="1" dirty="0">
                <a:effectLst/>
                <a:latin typeface="Arial" panose="020B0604020202020204" pitchFamily="34" charset="0"/>
              </a:rPr>
              <a:t>)</a:t>
            </a:r>
            <a:r>
              <a:rPr lang="en-US" sz="1600" dirty="0"/>
              <a:t> Based on results of the study, a CDR investment may or may not be decided by the next ESPPU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B06402-D5BE-49FF-B78A-16ED5C7B30D0}"/>
              </a:ext>
            </a:extLst>
          </p:cNvPr>
          <p:cNvSpPr txBox="1"/>
          <p:nvPr/>
        </p:nvSpPr>
        <p:spPr>
          <a:xfrm>
            <a:off x="469513" y="3645679"/>
            <a:ext cx="6981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KPIs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C5B811-3AC5-46F7-A448-1A16F950BE91}"/>
              </a:ext>
            </a:extLst>
          </p:cNvPr>
          <p:cNvSpPr txBox="1"/>
          <p:nvPr/>
        </p:nvSpPr>
        <p:spPr>
          <a:xfrm>
            <a:off x="2248936" y="3008327"/>
            <a:ext cx="37242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Low land use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4EEDF6-DD9F-48DE-B290-B7E860DFDFE4}"/>
              </a:ext>
            </a:extLst>
          </p:cNvPr>
          <p:cNvSpPr txBox="1"/>
          <p:nvPr/>
        </p:nvSpPr>
        <p:spPr>
          <a:xfrm>
            <a:off x="2248936" y="3645679"/>
            <a:ext cx="608591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High luminosity per wall-plug power consumption (10TevMC &lt; 3TeV CLIC)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99111D-CCF1-437B-9BB7-6056C124D5DF}"/>
              </a:ext>
            </a:extLst>
          </p:cNvPr>
          <p:cNvSpPr txBox="1"/>
          <p:nvPr/>
        </p:nvSpPr>
        <p:spPr>
          <a:xfrm>
            <a:off x="2264539" y="4590807"/>
            <a:ext cx="63293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Sinergy with other technology and physic programs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64D0CD3-6304-467D-B813-EF4AF8901932}"/>
              </a:ext>
            </a:extLst>
          </p:cNvPr>
          <p:cNvSpPr txBox="1"/>
          <p:nvPr/>
        </p:nvSpPr>
        <p:spPr>
          <a:xfrm>
            <a:off x="432488" y="5840138"/>
            <a:ext cx="23682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Task3 goal:</a:t>
            </a:r>
            <a:endParaRPr lang="en-GB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D156FF4-1734-4C3E-9B7C-8545BC8CF3D5}"/>
              </a:ext>
            </a:extLst>
          </p:cNvPr>
          <p:cNvSpPr/>
          <p:nvPr/>
        </p:nvSpPr>
        <p:spPr>
          <a:xfrm>
            <a:off x="2544160" y="5924304"/>
            <a:ext cx="782831" cy="23177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CB0213-A4F6-4397-AA9E-376222D145D4}"/>
              </a:ext>
            </a:extLst>
          </p:cNvPr>
          <p:cNvSpPr txBox="1"/>
          <p:nvPr/>
        </p:nvSpPr>
        <p:spPr>
          <a:xfrm>
            <a:off x="3456819" y="5836374"/>
            <a:ext cx="54288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For 2026: study a muon accelerator </a:t>
            </a:r>
            <a:r>
              <a:rPr lang="en-US" sz="1600" dirty="0" err="1"/>
              <a:t>magnets+powering</a:t>
            </a:r>
            <a:r>
              <a:rPr lang="en-US" sz="1600" dirty="0"/>
              <a:t> design for 10TeV with 3TeV stage with conceptual design of magnets and power system with cost and land estimation.</a:t>
            </a:r>
          </a:p>
        </p:txBody>
      </p:sp>
    </p:spTree>
    <p:extLst>
      <p:ext uri="{BB962C8B-B14F-4D97-AF65-F5344CB8AC3E}">
        <p14:creationId xmlns:p14="http://schemas.microsoft.com/office/powerpoint/2010/main" val="1198852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3C9BF1-533C-4FD1-836C-459DB21B1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DE94F06-7A44-4900-9CAC-34803B24D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176" y="1381468"/>
            <a:ext cx="7578336" cy="5865141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CERN SY-EPC</a:t>
            </a:r>
          </a:p>
          <a:p>
            <a:pPr lvl="1"/>
            <a:r>
              <a:rPr lang="en-US" dirty="0"/>
              <a:t>Study and demonstration of integrated storage, conversion and magnet system</a:t>
            </a:r>
          </a:p>
          <a:p>
            <a:pPr lvl="2"/>
            <a:r>
              <a:rPr lang="en-US" dirty="0"/>
              <a:t>Concepts for energy storage and powering </a:t>
            </a:r>
          </a:p>
          <a:p>
            <a:pPr lvl="2"/>
            <a:r>
              <a:rPr lang="en-US" dirty="0"/>
              <a:t>Power conversion</a:t>
            </a:r>
          </a:p>
          <a:p>
            <a:pPr lvl="1"/>
            <a:r>
              <a:rPr lang="en-US" dirty="0"/>
              <a:t>Contact person: Dr. F. </a:t>
            </a:r>
            <a:r>
              <a:rPr lang="en-US" dirty="0" err="1"/>
              <a:t>Boattini</a:t>
            </a:r>
            <a:endParaRPr lang="en-US" dirty="0"/>
          </a:p>
          <a:p>
            <a:r>
              <a:rPr lang="en-US" dirty="0"/>
              <a:t>LNCMI</a:t>
            </a:r>
          </a:p>
          <a:p>
            <a:pPr lvl="1"/>
            <a:r>
              <a:rPr lang="en-US" dirty="0"/>
              <a:t>Energy storage and fast powering</a:t>
            </a:r>
          </a:p>
          <a:p>
            <a:pPr lvl="2"/>
            <a:r>
              <a:rPr lang="en-US" dirty="0"/>
              <a:t>Experience in high-power supplies (recent acquisition of 90 kJ, 2 GW pulsed supply)</a:t>
            </a:r>
          </a:p>
          <a:p>
            <a:pPr lvl="1"/>
            <a:r>
              <a:rPr lang="en-US" dirty="0"/>
              <a:t>Contact person: Dr. J. Beard</a:t>
            </a:r>
          </a:p>
          <a:p>
            <a:r>
              <a:rPr lang="en-US" dirty="0"/>
              <a:t>TU Darmstadt</a:t>
            </a:r>
          </a:p>
          <a:p>
            <a:pPr lvl="1"/>
            <a:r>
              <a:rPr lang="en-US" dirty="0"/>
              <a:t>Modelling and simulation of superconducting magnet systems in combination with the power electronic supplies</a:t>
            </a:r>
          </a:p>
          <a:p>
            <a:pPr lvl="2"/>
            <a:r>
              <a:rPr lang="en-US" dirty="0"/>
              <a:t>Electromagnetic calculations in 2D and 3D, including NC and SC steady-state and transient effects</a:t>
            </a:r>
          </a:p>
          <a:p>
            <a:pPr lvl="2"/>
            <a:r>
              <a:rPr lang="en-US" dirty="0"/>
              <a:t>Model reduction to achieve coupling to suitable circuital model</a:t>
            </a:r>
          </a:p>
          <a:p>
            <a:pPr lvl="2"/>
            <a:r>
              <a:rPr lang="en-US" dirty="0"/>
              <a:t>Sensitivity analysis and optimization of magnet design</a:t>
            </a:r>
          </a:p>
          <a:p>
            <a:pPr lvl="1"/>
            <a:r>
              <a:rPr lang="en-US" dirty="0"/>
              <a:t>Contact person: Prof. H. De </a:t>
            </a:r>
            <a:r>
              <a:rPr lang="en-US" dirty="0" err="1"/>
              <a:t>Gersem</a:t>
            </a:r>
            <a:endParaRPr lang="en-US" dirty="0"/>
          </a:p>
          <a:p>
            <a:r>
              <a:rPr lang="en-US" dirty="0"/>
              <a:t>University of Bologna</a:t>
            </a:r>
          </a:p>
          <a:p>
            <a:pPr lvl="1"/>
            <a:r>
              <a:rPr lang="en-US" dirty="0"/>
              <a:t>Design and analysis of accelerator magnets and powering</a:t>
            </a:r>
          </a:p>
          <a:p>
            <a:pPr lvl="2"/>
            <a:r>
              <a:rPr lang="en-US" dirty="0"/>
              <a:t>Contribution to the conceptual design of AC+DC SC+NC and all-SC magnet systems: magnetic field computations, coupling between insert and </a:t>
            </a:r>
            <a:r>
              <a:rPr lang="en-US" dirty="0" err="1"/>
              <a:t>outsert</a:t>
            </a:r>
            <a:r>
              <a:rPr lang="en-US" dirty="0"/>
              <a:t>, quench simulation, AC loss calculation</a:t>
            </a:r>
          </a:p>
          <a:p>
            <a:pPr lvl="2"/>
            <a:r>
              <a:rPr lang="en-US" dirty="0"/>
              <a:t>Interaction with the designers of the power electronics (UNIBO)</a:t>
            </a:r>
          </a:p>
          <a:p>
            <a:pPr lvl="1"/>
            <a:r>
              <a:rPr lang="en-US" dirty="0"/>
              <a:t>Contact person: Prof. M. </a:t>
            </a:r>
            <a:r>
              <a:rPr lang="en-US" dirty="0" err="1"/>
              <a:t>Breschi</a:t>
            </a:r>
            <a:endParaRPr lang="en-US" dirty="0"/>
          </a:p>
          <a:p>
            <a:r>
              <a:rPr lang="en-US" dirty="0"/>
              <a:t>University of Twente</a:t>
            </a:r>
          </a:p>
          <a:p>
            <a:pPr lvl="1"/>
            <a:r>
              <a:rPr lang="en-GB" sz="3200" dirty="0"/>
              <a:t>Contribute to the design and conductor effort</a:t>
            </a:r>
          </a:p>
          <a:p>
            <a:pPr lvl="2"/>
            <a:r>
              <a:rPr lang="en-US" sz="2800" dirty="0"/>
              <a:t>HTS conductors, forced flow cables, for fast cycling magnets</a:t>
            </a:r>
            <a:endParaRPr lang="en-US" dirty="0"/>
          </a:p>
          <a:p>
            <a:pPr lvl="1"/>
            <a:r>
              <a:rPr lang="en-US" sz="3200" dirty="0"/>
              <a:t>person: Prof. H. ten Kate (initial), Prof. A. </a:t>
            </a:r>
            <a:r>
              <a:rPr lang="en-US" sz="3200" dirty="0" err="1"/>
              <a:t>Kario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A5C12E4-CD55-4432-981E-FB755D2DD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131568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dirty="0"/>
              <a:t>Task 3 - </a:t>
            </a:r>
            <a:r>
              <a:rPr lang="en-US" sz="2700" dirty="0"/>
              <a:t>Accelerator Complex (MC.FR)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214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2EFB1E-FF24-48E8-868D-7F2125C7E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E122733-3CDE-452A-9122-7E64960B6A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134781"/>
              </p:ext>
            </p:extLst>
          </p:nvPr>
        </p:nvGraphicFramePr>
        <p:xfrm>
          <a:off x="117327" y="975937"/>
          <a:ext cx="7157572" cy="2864088"/>
        </p:xfrm>
        <a:graphic>
          <a:graphicData uri="http://schemas.openxmlformats.org/drawingml/2006/table">
            <a:tbl>
              <a:tblPr/>
              <a:tblGrid>
                <a:gridCol w="3454729">
                  <a:extLst>
                    <a:ext uri="{9D8B030D-6E8A-4147-A177-3AD203B41FA5}">
                      <a16:colId xmlns:a16="http://schemas.microsoft.com/office/drawing/2014/main" val="2874665463"/>
                    </a:ext>
                  </a:extLst>
                </a:gridCol>
                <a:gridCol w="1177749">
                  <a:extLst>
                    <a:ext uri="{9D8B030D-6E8A-4147-A177-3AD203B41FA5}">
                      <a16:colId xmlns:a16="http://schemas.microsoft.com/office/drawing/2014/main" val="471138270"/>
                    </a:ext>
                  </a:extLst>
                </a:gridCol>
                <a:gridCol w="1422721">
                  <a:extLst>
                    <a:ext uri="{9D8B030D-6E8A-4147-A177-3AD203B41FA5}">
                      <a16:colId xmlns:a16="http://schemas.microsoft.com/office/drawing/2014/main" val="174662377"/>
                    </a:ext>
                  </a:extLst>
                </a:gridCol>
                <a:gridCol w="1102373">
                  <a:extLst>
                    <a:ext uri="{9D8B030D-6E8A-4147-A177-3AD203B41FA5}">
                      <a16:colId xmlns:a16="http://schemas.microsoft.com/office/drawing/2014/main" val="591374758"/>
                    </a:ext>
                  </a:extLst>
                </a:gridCol>
              </a:tblGrid>
              <a:tr h="17524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courtesy of D. Schulte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10001"/>
                  </a:ext>
                </a:extLst>
              </a:tr>
              <a:tr h="2979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Collider COM energy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3TeV collider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10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TeV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79658"/>
                  </a:ext>
                </a:extLst>
              </a:tr>
              <a:tr h="2979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RCS1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RCS2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RCS3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0656554"/>
                  </a:ext>
                </a:extLst>
              </a:tr>
              <a:tr h="2979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Einj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 [GeV]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300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1500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953934"/>
                  </a:ext>
                </a:extLst>
              </a:tr>
              <a:tr h="2979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Eext [GeV]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300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1200(*)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5000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502642"/>
                  </a:ext>
                </a:extLst>
              </a:tr>
              <a:tr h="2979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peak ramping field [T]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-2 ÷ +2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-2 ÷ +2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-2 ÷ +2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9494626"/>
                  </a:ext>
                </a:extLst>
              </a:tr>
              <a:tr h="2979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Tramp [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ms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0.4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11.67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7925702"/>
                  </a:ext>
                </a:extLst>
              </a:tr>
              <a:tr h="2979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Liberation Sans" panose="020B0604020202020204" pitchFamily="34" charset="0"/>
                        </a:rPr>
                        <a:t>dB/dt  [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Liberation Sans" panose="020B0604020202020204" pitchFamily="34" charset="0"/>
                        </a:rPr>
                        <a:t>kT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Liberation Sans" panose="020B0604020202020204" pitchFamily="34" charset="0"/>
                        </a:rPr>
                        <a:t>/s]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Liberation Sans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Liberation Sans" panose="020B0604020202020204" pitchFamily="34" charset="0"/>
                        </a:rPr>
                        <a:t>10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Liberation Sans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Liberation Sans" panose="020B0604020202020204" pitchFamily="34" charset="0"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Liberation Sans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Liberation Sans" panose="020B0604020202020204" pitchFamily="34" charset="0"/>
                        </a:rPr>
                        <a:t>0.35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Liberation Sans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596005"/>
                  </a:ext>
                </a:extLst>
              </a:tr>
              <a:tr h="2979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Total accelerator length [km]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2.8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13.8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5494872"/>
                  </a:ext>
                </a:extLst>
              </a:tr>
              <a:tr h="2979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ramp magnets length [km]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1.26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6.28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18.3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1707446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F5446527-AE21-44FD-BF84-CC5553A382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500" t="12717"/>
          <a:stretch/>
        </p:blipFill>
        <p:spPr>
          <a:xfrm>
            <a:off x="3008877" y="4206005"/>
            <a:ext cx="2168808" cy="1825378"/>
          </a:xfrm>
          <a:prstGeom prst="rect">
            <a:avLst/>
          </a:prstGeom>
        </p:spPr>
      </p:pic>
      <p:pic>
        <p:nvPicPr>
          <p:cNvPr id="13" name="Picture 12" descr="A picture containing shape&#10;&#10;Description automatically generated">
            <a:extLst>
              <a:ext uri="{FF2B5EF4-FFF2-40B4-BE49-F238E27FC236}">
                <a16:creationId xmlns:a16="http://schemas.microsoft.com/office/drawing/2014/main" id="{C1693520-C6D9-4D05-9D4E-C5D94DA314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r="35355"/>
          <a:stretch/>
        </p:blipFill>
        <p:spPr>
          <a:xfrm>
            <a:off x="-90050" y="4016622"/>
            <a:ext cx="2565428" cy="20654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06A7C40-AC51-4745-A065-7CD62A829B08}"/>
              </a:ext>
            </a:extLst>
          </p:cNvPr>
          <p:cNvSpPr txBox="1"/>
          <p:nvPr/>
        </p:nvSpPr>
        <p:spPr>
          <a:xfrm>
            <a:off x="72162" y="6483917"/>
            <a:ext cx="2936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Alternate fixed field (SC) dipoles with fast ramping resistive magnets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4A43334-F920-4D2D-AA1B-01C7CABD3B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0037" y="6251805"/>
            <a:ext cx="2006298" cy="97525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87E3A08-542D-4A9D-89A6-BB3A217F05A1}"/>
              </a:ext>
            </a:extLst>
          </p:cNvPr>
          <p:cNvSpPr txBox="1"/>
          <p:nvPr/>
        </p:nvSpPr>
        <p:spPr>
          <a:xfrm>
            <a:off x="5706186" y="4588134"/>
            <a:ext cx="39394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Alternate fixed field (SC) dipoles with fast ramping resistive magnets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1E7EFC-040A-49F6-8E7B-64CAFE1C57E8}"/>
              </a:ext>
            </a:extLst>
          </p:cNvPr>
          <p:cNvSpPr txBox="1"/>
          <p:nvPr/>
        </p:nvSpPr>
        <p:spPr>
          <a:xfrm>
            <a:off x="5706185" y="5903616"/>
            <a:ext cx="39394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dB/dt </a:t>
            </a:r>
            <a:r>
              <a:rPr lang="en-US" dirty="0">
                <a:sym typeface="Wingdings" panose="05000000000000000000" pitchFamily="2" charset="2"/>
              </a:rPr>
              <a:t> 0.35 ÷ 10 </a:t>
            </a:r>
            <a:r>
              <a:rPr lang="en-US" dirty="0" err="1">
                <a:sym typeface="Wingdings" panose="05000000000000000000" pitchFamily="2" charset="2"/>
              </a:rPr>
              <a:t>kT</a:t>
            </a:r>
            <a:r>
              <a:rPr lang="en-US" dirty="0">
                <a:sym typeface="Wingdings" panose="05000000000000000000" pitchFamily="2" charset="2"/>
              </a:rPr>
              <a:t>/s </a:t>
            </a:r>
          </a:p>
          <a:p>
            <a:r>
              <a:rPr lang="en-US" dirty="0">
                <a:sym typeface="Wingdings" panose="05000000000000000000" pitchFamily="2" charset="2"/>
              </a:rPr>
              <a:t>Fixed (SC) field 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≈ 10T</a:t>
            </a:r>
            <a:endParaRPr lang="en-US" dirty="0"/>
          </a:p>
          <a:p>
            <a:r>
              <a:rPr lang="en-US" dirty="0"/>
              <a:t>Repetition rate of 5 ÷ 10Hz</a:t>
            </a:r>
          </a:p>
          <a:p>
            <a:r>
              <a:rPr lang="en-US" dirty="0"/>
              <a:t>Linear Ramp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3E51827-CA11-4B83-A1CB-C81E5A44E6CF}"/>
              </a:ext>
            </a:extLst>
          </p:cNvPr>
          <p:cNvSpPr txBox="1"/>
          <p:nvPr/>
        </p:nvSpPr>
        <p:spPr>
          <a:xfrm>
            <a:off x="7223103" y="1447101"/>
            <a:ext cx="25654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/>
            <a:r>
              <a:rPr lang="en-US" sz="1400" dirty="0"/>
              <a:t>(*) probably a typo, it should be 1500 GeV</a:t>
            </a:r>
            <a:endParaRPr lang="en-US" sz="1600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50610B22-6C6E-4C82-8115-13A8A46C5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62" y="60721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dirty="0"/>
              <a:t>Task 3 – </a:t>
            </a:r>
            <a:r>
              <a:rPr lang="en-US" sz="3600" dirty="0"/>
              <a:t>hypothetic design of the accelerator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939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F6B297-E5A2-4653-84D1-D2D04FB6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48F9C1-09BF-49DC-B645-6405CBC104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43" y="1638600"/>
            <a:ext cx="4229099" cy="2432244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E8810AB-6690-4CC6-9A54-E51DA1F3FB7C}"/>
              </a:ext>
            </a:extLst>
          </p:cNvPr>
          <p:cNvSpPr txBox="1">
            <a:spLocks/>
          </p:cNvSpPr>
          <p:nvPr/>
        </p:nvSpPr>
        <p:spPr>
          <a:xfrm>
            <a:off x="89244" y="851200"/>
            <a:ext cx="5125357" cy="967517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MAP design for Dipoles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3C23249-639B-497D-880E-D005CD68D4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486452"/>
              </p:ext>
            </p:extLst>
          </p:nvPr>
        </p:nvGraphicFramePr>
        <p:xfrm>
          <a:off x="4707924" y="963827"/>
          <a:ext cx="5004488" cy="2728323"/>
        </p:xfrm>
        <a:graphic>
          <a:graphicData uri="http://schemas.openxmlformats.org/drawingml/2006/table">
            <a:tbl>
              <a:tblPr/>
              <a:tblGrid>
                <a:gridCol w="2415505">
                  <a:extLst>
                    <a:ext uri="{9D8B030D-6E8A-4147-A177-3AD203B41FA5}">
                      <a16:colId xmlns:a16="http://schemas.microsoft.com/office/drawing/2014/main" val="2874665463"/>
                    </a:ext>
                  </a:extLst>
                </a:gridCol>
                <a:gridCol w="823468">
                  <a:extLst>
                    <a:ext uri="{9D8B030D-6E8A-4147-A177-3AD203B41FA5}">
                      <a16:colId xmlns:a16="http://schemas.microsoft.com/office/drawing/2014/main" val="471138270"/>
                    </a:ext>
                  </a:extLst>
                </a:gridCol>
                <a:gridCol w="994749">
                  <a:extLst>
                    <a:ext uri="{9D8B030D-6E8A-4147-A177-3AD203B41FA5}">
                      <a16:colId xmlns:a16="http://schemas.microsoft.com/office/drawing/2014/main" val="174662377"/>
                    </a:ext>
                  </a:extLst>
                </a:gridCol>
                <a:gridCol w="770766">
                  <a:extLst>
                    <a:ext uri="{9D8B030D-6E8A-4147-A177-3AD203B41FA5}">
                      <a16:colId xmlns:a16="http://schemas.microsoft.com/office/drawing/2014/main" val="591374758"/>
                    </a:ext>
                  </a:extLst>
                </a:gridCol>
              </a:tblGrid>
              <a:tr h="16636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courtesy of D. Schulte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10001"/>
                  </a:ext>
                </a:extLst>
              </a:tr>
              <a:tr h="2828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Collider COM energy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3TeV collider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10 TeV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79658"/>
                  </a:ext>
                </a:extLst>
              </a:tr>
              <a:tr h="2828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RCS1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RCS2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RCS3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0656554"/>
                  </a:ext>
                </a:extLst>
              </a:tr>
              <a:tr h="2828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Einj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 [GeV]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300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1500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953934"/>
                  </a:ext>
                </a:extLst>
              </a:tr>
              <a:tr h="2828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Eext [GeV]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300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1200 (*)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5000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502642"/>
                  </a:ext>
                </a:extLst>
              </a:tr>
              <a:tr h="2828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peak ramping field [T]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-2 ÷ +2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-2 ÷ +2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-2 ÷ +2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9494626"/>
                  </a:ext>
                </a:extLst>
              </a:tr>
              <a:tr h="2828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Tramp [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ms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0.4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11.67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7925702"/>
                  </a:ext>
                </a:extLst>
              </a:tr>
              <a:tr h="2828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dB/dt  [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kT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/s]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10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0.35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596005"/>
                  </a:ext>
                </a:extLst>
              </a:tr>
              <a:tr h="2828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Total accelerator length [km]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2.8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13.8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2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5494872"/>
                  </a:ext>
                </a:extLst>
              </a:tr>
              <a:tr h="2828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ramp magnets length [km]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1.26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6.28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ans" panose="020B0604020202020204" pitchFamily="34" charset="0"/>
                        </a:rPr>
                        <a:t>18.3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170744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D90164E0-C33C-4EB1-980E-8C000074983A}"/>
              </a:ext>
            </a:extLst>
          </p:cNvPr>
          <p:cNvSpPr txBox="1"/>
          <p:nvPr/>
        </p:nvSpPr>
        <p:spPr>
          <a:xfrm>
            <a:off x="-60802" y="4669922"/>
            <a:ext cx="268141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/>
            <a:r>
              <a:rPr lang="en-US" dirty="0"/>
              <a:t>Calculated dipole magnetic energy </a:t>
            </a:r>
          </a:p>
          <a:p>
            <a:pPr marL="324000" lvl="1"/>
            <a:r>
              <a:rPr lang="en-US" sz="2400" dirty="0"/>
              <a:t>RCS1 </a:t>
            </a:r>
            <a:r>
              <a:rPr lang="en-US" sz="2400" dirty="0">
                <a:sym typeface="Wingdings" panose="05000000000000000000" pitchFamily="2" charset="2"/>
              </a:rPr>
              <a:t> 12 MJ</a:t>
            </a:r>
          </a:p>
          <a:p>
            <a:pPr marL="324000" lvl="1"/>
            <a:r>
              <a:rPr lang="en-US" sz="2400" dirty="0"/>
              <a:t>RCS2 </a:t>
            </a:r>
            <a:r>
              <a:rPr lang="en-US" sz="2400" dirty="0">
                <a:sym typeface="Wingdings" panose="05000000000000000000" pitchFamily="2" charset="2"/>
              </a:rPr>
              <a:t> 64 MJ</a:t>
            </a:r>
          </a:p>
          <a:p>
            <a:pPr marL="324000" lvl="1"/>
            <a:r>
              <a:rPr lang="en-US" sz="2400" dirty="0"/>
              <a:t>RCS3 </a:t>
            </a:r>
            <a:r>
              <a:rPr lang="en-US" sz="2400" dirty="0">
                <a:sym typeface="Wingdings" panose="05000000000000000000" pitchFamily="2" charset="2"/>
              </a:rPr>
              <a:t> 100 MJ</a:t>
            </a:r>
            <a:endParaRPr lang="en-US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0229B2-A8C4-4D08-8F2A-49F5E14D3FD3}"/>
              </a:ext>
            </a:extLst>
          </p:cNvPr>
          <p:cNvSpPr txBox="1"/>
          <p:nvPr/>
        </p:nvSpPr>
        <p:spPr>
          <a:xfrm>
            <a:off x="2402311" y="4674164"/>
            <a:ext cx="346813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/>
            <a:r>
              <a:rPr lang="en-US" dirty="0"/>
              <a:t>Calculated dipole magnetic power in linear ramp </a:t>
            </a:r>
          </a:p>
          <a:p>
            <a:pPr marL="324000" lvl="1"/>
            <a:r>
              <a:rPr lang="en-US" sz="2400" dirty="0"/>
              <a:t>RCS1 </a:t>
            </a:r>
            <a:r>
              <a:rPr lang="en-US" sz="2400" dirty="0">
                <a:sym typeface="Wingdings" panose="05000000000000000000" pitchFamily="2" charset="2"/>
              </a:rPr>
              <a:t> 60 GW</a:t>
            </a:r>
          </a:p>
          <a:p>
            <a:pPr marL="324000" lvl="1"/>
            <a:r>
              <a:rPr lang="en-US" sz="2400" dirty="0"/>
              <a:t>RCS2 </a:t>
            </a:r>
            <a:r>
              <a:rPr lang="en-US" sz="2400" dirty="0">
                <a:sym typeface="Wingdings" panose="05000000000000000000" pitchFamily="2" charset="2"/>
              </a:rPr>
              <a:t> 64 GW</a:t>
            </a:r>
          </a:p>
          <a:p>
            <a:pPr marL="324000" lvl="1"/>
            <a:r>
              <a:rPr lang="en-US" sz="2400" dirty="0"/>
              <a:t>RCS3 </a:t>
            </a:r>
            <a:r>
              <a:rPr lang="en-US" sz="2400" dirty="0">
                <a:sym typeface="Wingdings" panose="05000000000000000000" pitchFamily="2" charset="2"/>
              </a:rPr>
              <a:t> 17 GW</a:t>
            </a:r>
            <a:endParaRPr lang="en-US" sz="2400" dirty="0"/>
          </a:p>
        </p:txBody>
      </p:sp>
      <p:pic>
        <p:nvPicPr>
          <p:cNvPr id="13" name="Picture 12" descr="Shape, arrow&#10;&#10;Description automatically generated">
            <a:extLst>
              <a:ext uri="{FF2B5EF4-FFF2-40B4-BE49-F238E27FC236}">
                <a16:creationId xmlns:a16="http://schemas.microsoft.com/office/drawing/2014/main" id="{B644B87F-73F1-4310-842F-5FB2610E26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89" t="52132" r="25064"/>
          <a:stretch/>
        </p:blipFill>
        <p:spPr>
          <a:xfrm>
            <a:off x="7210168" y="4398073"/>
            <a:ext cx="2743215" cy="2617748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F7FD82A-8D2A-4362-9B0E-0E3EACE995C2}"/>
              </a:ext>
            </a:extLst>
          </p:cNvPr>
          <p:cNvSpPr/>
          <p:nvPr/>
        </p:nvSpPr>
        <p:spPr>
          <a:xfrm>
            <a:off x="3729557" y="5008730"/>
            <a:ext cx="1354170" cy="321275"/>
          </a:xfrm>
          <a:prstGeom prst="roundRect">
            <a:avLst/>
          </a:prstGeom>
          <a:solidFill>
            <a:srgbClr val="FFFF00">
              <a:alpha val="4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FC7D95D-958A-46D5-AD9D-B5590E8A78D0}"/>
              </a:ext>
            </a:extLst>
          </p:cNvPr>
          <p:cNvCxnSpPr/>
          <p:nvPr/>
        </p:nvCxnSpPr>
        <p:spPr>
          <a:xfrm>
            <a:off x="5083727" y="5115697"/>
            <a:ext cx="2565105" cy="2143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loud 17">
            <a:extLst>
              <a:ext uri="{FF2B5EF4-FFF2-40B4-BE49-F238E27FC236}">
                <a16:creationId xmlns:a16="http://schemas.microsoft.com/office/drawing/2014/main" id="{D69A0DE9-DFC9-4BA6-B367-469DC622CDBD}"/>
              </a:ext>
            </a:extLst>
          </p:cNvPr>
          <p:cNvSpPr/>
          <p:nvPr/>
        </p:nvSpPr>
        <p:spPr>
          <a:xfrm>
            <a:off x="5083727" y="5502499"/>
            <a:ext cx="2388811" cy="815052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Can we bend it a bit?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5F29DE-432F-45EE-8F4E-DF242490D302}"/>
              </a:ext>
            </a:extLst>
          </p:cNvPr>
          <p:cNvSpPr txBox="1"/>
          <p:nvPr/>
        </p:nvSpPr>
        <p:spPr>
          <a:xfrm>
            <a:off x="4238579" y="3731484"/>
            <a:ext cx="38791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/>
            <a:r>
              <a:rPr lang="en-US" sz="1400" dirty="0"/>
              <a:t>(*) probably a typo, it should be 1500 GeV</a:t>
            </a:r>
            <a:endParaRPr lang="en-US" sz="16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059C2BDA-697A-43D5-8373-9DE814019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62" y="60721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dirty="0"/>
              <a:t>Task 3 – </a:t>
            </a:r>
            <a:r>
              <a:rPr lang="en-US" sz="3600" dirty="0"/>
              <a:t>MAP dipoles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163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84987-4865-41E0-AF1E-DB3B5E4FD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29" y="805005"/>
            <a:ext cx="9185504" cy="2633497"/>
          </a:xfrm>
        </p:spPr>
        <p:txBody>
          <a:bodyPr>
            <a:normAutofit/>
          </a:bodyPr>
          <a:lstStyle/>
          <a:p>
            <a:r>
              <a:rPr lang="en-US" dirty="0"/>
              <a:t>dB/dt </a:t>
            </a:r>
            <a:r>
              <a:rPr lang="en-US" dirty="0">
                <a:sym typeface="Wingdings" panose="05000000000000000000" pitchFamily="2" charset="2"/>
              </a:rPr>
              <a:t> 0.35 ÷ 10 </a:t>
            </a:r>
            <a:r>
              <a:rPr lang="en-US" dirty="0" err="1">
                <a:sym typeface="Wingdings" panose="05000000000000000000" pitchFamily="2" charset="2"/>
              </a:rPr>
              <a:t>kT</a:t>
            </a:r>
            <a:r>
              <a:rPr lang="en-US" dirty="0">
                <a:sym typeface="Wingdings" panose="05000000000000000000" pitchFamily="2" charset="2"/>
              </a:rPr>
              <a:t>/s </a:t>
            </a:r>
          </a:p>
          <a:p>
            <a:pPr lvl="1"/>
            <a:r>
              <a:rPr lang="en-US" sz="2400" dirty="0">
                <a:sym typeface="Wingdings" panose="05000000000000000000" pitchFamily="2" charset="2"/>
              </a:rPr>
              <a:t>For resistive magnets: what are the limits of dB/dt</a:t>
            </a:r>
          </a:p>
          <a:p>
            <a:pPr lvl="1"/>
            <a:r>
              <a:rPr lang="en-US" sz="2400" dirty="0">
                <a:sym typeface="Wingdings" panose="05000000000000000000" pitchFamily="2" charset="2"/>
              </a:rPr>
              <a:t> what losses should we expect? </a:t>
            </a:r>
          </a:p>
          <a:p>
            <a:pPr lvl="1"/>
            <a:r>
              <a:rPr lang="en-US" sz="2400" dirty="0">
                <a:sym typeface="Wingdings" panose="05000000000000000000" pitchFamily="2" charset="2"/>
              </a:rPr>
              <a:t>Can we use SC for pulsating field directly? Where? What field?</a:t>
            </a:r>
          </a:p>
          <a:p>
            <a:pPr marL="501913" lvl="1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115986-D6F9-43BB-AFB2-4FAE0A64E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611C81-8A9E-4C5E-BED6-C004FBF38EE5}"/>
              </a:ext>
            </a:extLst>
          </p:cNvPr>
          <p:cNvSpPr txBox="1">
            <a:spLocks/>
          </p:cNvSpPr>
          <p:nvPr/>
        </p:nvSpPr>
        <p:spPr>
          <a:xfrm>
            <a:off x="360929" y="2968711"/>
            <a:ext cx="9427756" cy="1866425"/>
          </a:xfrm>
          <a:prstGeom prst="rect">
            <a:avLst/>
          </a:prstGeom>
        </p:spPr>
        <p:txBody>
          <a:bodyPr vert="horz" lIns="100381" tIns="50191" rIns="100381" bIns="50191" rtlCol="0">
            <a:normAutofit fontScale="92500" lnSpcReduction="20000"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Peak Power  </a:t>
            </a:r>
            <a:r>
              <a:rPr lang="en-US" dirty="0">
                <a:sym typeface="Wingdings" panose="05000000000000000000" pitchFamily="2" charset="2"/>
              </a:rPr>
              <a:t> 17 ÷ 64 GW </a:t>
            </a:r>
            <a:r>
              <a:rPr lang="en-US" sz="2800" dirty="0">
                <a:sym typeface="Wingdings" panose="05000000000000000000" pitchFamily="2" charset="2"/>
              </a:rPr>
              <a:t>with linear ramp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sz="2400" dirty="0">
                <a:sym typeface="Wingdings" panose="05000000000000000000" pitchFamily="2" charset="2"/>
              </a:rPr>
              <a:t>What power converter topology? Cap discharge + active filter?</a:t>
            </a:r>
          </a:p>
          <a:p>
            <a:pPr lvl="1"/>
            <a:r>
              <a:rPr lang="en-US" sz="2400" dirty="0">
                <a:sym typeface="Wingdings" panose="05000000000000000000" pitchFamily="2" charset="2"/>
              </a:rPr>
              <a:t>What are the limitations of power electronics (active filter and switches for LC discharge)</a:t>
            </a:r>
          </a:p>
          <a:p>
            <a:pPr lvl="1"/>
            <a:r>
              <a:rPr lang="en-US" sz="2400" dirty="0">
                <a:sym typeface="Wingdings" panose="05000000000000000000" pitchFamily="2" charset="2"/>
              </a:rPr>
              <a:t> What dimensions and cost should we expect?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F8950AC-262B-4DA5-8764-6EFBF16C07E3}"/>
              </a:ext>
            </a:extLst>
          </p:cNvPr>
          <p:cNvSpPr txBox="1">
            <a:spLocks/>
          </p:cNvSpPr>
          <p:nvPr/>
        </p:nvSpPr>
        <p:spPr>
          <a:xfrm>
            <a:off x="315499" y="4999597"/>
            <a:ext cx="9329345" cy="1765863"/>
          </a:xfrm>
          <a:prstGeom prst="rect">
            <a:avLst/>
          </a:prstGeom>
        </p:spPr>
        <p:txBody>
          <a:bodyPr vert="horz" lIns="100381" tIns="50191" rIns="100381" bIns="50191" rtlCol="0">
            <a:normAutofit fontScale="85000" lnSpcReduction="20000"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Magnet Energy  </a:t>
            </a:r>
            <a:r>
              <a:rPr lang="en-US" dirty="0">
                <a:sym typeface="Wingdings" panose="05000000000000000000" pitchFamily="2" charset="2"/>
              </a:rPr>
              <a:t> 12 ÷ 100 MJ</a:t>
            </a:r>
          </a:p>
          <a:p>
            <a:pPr lvl="1"/>
            <a:r>
              <a:rPr lang="en-US" sz="2400" dirty="0">
                <a:sym typeface="Wingdings" panose="05000000000000000000" pitchFamily="2" charset="2"/>
              </a:rPr>
              <a:t>NRG storage in capacitors seems most direct selection. NRG levels not incredible but high repetition rate, fast discharge, voltage reversal etc..</a:t>
            </a:r>
          </a:p>
          <a:p>
            <a:pPr lvl="1"/>
            <a:r>
              <a:rPr lang="en-US" sz="2400" dirty="0">
                <a:sym typeface="Wingdings" panose="05000000000000000000" pitchFamily="2" charset="2"/>
              </a:rPr>
              <a:t>Safety is II order in feasibility but not in cost and space requirements.</a:t>
            </a:r>
          </a:p>
          <a:p>
            <a:pPr lvl="1"/>
            <a:r>
              <a:rPr lang="en-US" sz="2400" dirty="0">
                <a:sym typeface="Wingdings" panose="05000000000000000000" pitchFamily="2" charset="2"/>
              </a:rPr>
              <a:t>What dimensions and cost should we expect?</a:t>
            </a: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A59844B-5E95-4441-AC2F-911D6B1236B9}"/>
              </a:ext>
            </a:extLst>
          </p:cNvPr>
          <p:cNvSpPr/>
          <p:nvPr/>
        </p:nvSpPr>
        <p:spPr>
          <a:xfrm>
            <a:off x="3828639" y="4385404"/>
            <a:ext cx="552588" cy="321275"/>
          </a:xfrm>
          <a:prstGeom prst="roundRect">
            <a:avLst/>
          </a:prstGeom>
          <a:solidFill>
            <a:srgbClr val="FFFF00">
              <a:alpha val="4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9E34597-6835-49EC-A69A-B9F7CEF1B0EF}"/>
              </a:ext>
            </a:extLst>
          </p:cNvPr>
          <p:cNvSpPr/>
          <p:nvPr/>
        </p:nvSpPr>
        <p:spPr>
          <a:xfrm>
            <a:off x="3474501" y="6267774"/>
            <a:ext cx="552588" cy="321275"/>
          </a:xfrm>
          <a:prstGeom prst="roundRect">
            <a:avLst/>
          </a:prstGeom>
          <a:solidFill>
            <a:srgbClr val="FFFF00">
              <a:alpha val="4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ABFC86D-EE49-4A37-929C-174CF5730FBD}"/>
              </a:ext>
            </a:extLst>
          </p:cNvPr>
          <p:cNvSpPr/>
          <p:nvPr/>
        </p:nvSpPr>
        <p:spPr>
          <a:xfrm>
            <a:off x="7354672" y="4767485"/>
            <a:ext cx="1341996" cy="321275"/>
          </a:xfrm>
          <a:prstGeom prst="roundRect">
            <a:avLst/>
          </a:prstGeom>
          <a:solidFill>
            <a:srgbClr val="FFFF00">
              <a:alpha val="4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Billions € ?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D7F2BB2-3659-41AB-A61F-145550D18B23}"/>
              </a:ext>
            </a:extLst>
          </p:cNvPr>
          <p:cNvSpPr/>
          <p:nvPr/>
        </p:nvSpPr>
        <p:spPr>
          <a:xfrm>
            <a:off x="7361249" y="1861171"/>
            <a:ext cx="1856803" cy="321275"/>
          </a:xfrm>
          <a:prstGeom prst="roundRect">
            <a:avLst/>
          </a:prstGeom>
          <a:solidFill>
            <a:srgbClr val="92D050">
              <a:alpha val="4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Tens of MW ?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5C46C05-02F3-483B-A997-F1A3F7ABF5D8}"/>
              </a:ext>
            </a:extLst>
          </p:cNvPr>
          <p:cNvSpPr/>
          <p:nvPr/>
        </p:nvSpPr>
        <p:spPr>
          <a:xfrm>
            <a:off x="1966945" y="1947959"/>
            <a:ext cx="835459" cy="321275"/>
          </a:xfrm>
          <a:prstGeom prst="roundRect">
            <a:avLst/>
          </a:prstGeom>
          <a:solidFill>
            <a:srgbClr val="92D050">
              <a:alpha val="4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5A959900-7032-4E41-BB20-7CB124E75701}"/>
              </a:ext>
            </a:extLst>
          </p:cNvPr>
          <p:cNvSpPr txBox="1">
            <a:spLocks/>
          </p:cNvSpPr>
          <p:nvPr/>
        </p:nvSpPr>
        <p:spPr>
          <a:xfrm>
            <a:off x="72162" y="60721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 fontScale="97500" lnSpcReduction="10000"/>
          </a:bodyPr>
          <a:lstStyle>
            <a:lvl1pPr algn="ctr" defTabSz="501915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Task 3 – </a:t>
            </a:r>
            <a:r>
              <a:rPr lang="en-US" sz="3600" dirty="0"/>
              <a:t>The big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137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D9D2E24-2842-4EC6-8C97-9C335AA95535}"/>
              </a:ext>
            </a:extLst>
          </p:cNvPr>
          <p:cNvSpPr/>
          <p:nvPr/>
        </p:nvSpPr>
        <p:spPr>
          <a:xfrm>
            <a:off x="565745" y="1865531"/>
            <a:ext cx="3710227" cy="4820336"/>
          </a:xfrm>
          <a:prstGeom prst="roundRect">
            <a:avLst/>
          </a:prstGeom>
          <a:solidFill>
            <a:srgbClr val="00B0F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854128-18F4-408A-B9F0-92450CA76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ED5973-1283-43DC-8C3B-C5DFF87F4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993" y="2128667"/>
            <a:ext cx="2795241" cy="1607602"/>
          </a:xfrm>
          <a:prstGeom prst="rect">
            <a:avLst/>
          </a:prstGeom>
        </p:spPr>
      </p:pic>
      <p:pic>
        <p:nvPicPr>
          <p:cNvPr id="7" name="Picture 6" descr="Shape, arrow&#10;&#10;Description automatically generated">
            <a:extLst>
              <a:ext uri="{FF2B5EF4-FFF2-40B4-BE49-F238E27FC236}">
                <a16:creationId xmlns:a16="http://schemas.microsoft.com/office/drawing/2014/main" id="{61BEF069-C9C4-4FAC-B689-7CAA46FD85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416" y="4660622"/>
            <a:ext cx="2019994" cy="176682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Arrow: Up-Down 7">
            <a:extLst>
              <a:ext uri="{FF2B5EF4-FFF2-40B4-BE49-F238E27FC236}">
                <a16:creationId xmlns:a16="http://schemas.microsoft.com/office/drawing/2014/main" id="{8C296209-DE5C-4797-9BA2-D51C83DD49EE}"/>
              </a:ext>
            </a:extLst>
          </p:cNvPr>
          <p:cNvSpPr/>
          <p:nvPr/>
        </p:nvSpPr>
        <p:spPr>
          <a:xfrm>
            <a:off x="2327505" y="3800818"/>
            <a:ext cx="312215" cy="765564"/>
          </a:xfrm>
          <a:prstGeom prst="upDownArrow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C73229-CAD7-47ED-8B87-9C518F9089CC}"/>
              </a:ext>
            </a:extLst>
          </p:cNvPr>
          <p:cNvSpPr txBox="1"/>
          <p:nvPr/>
        </p:nvSpPr>
        <p:spPr>
          <a:xfrm>
            <a:off x="769676" y="3895059"/>
            <a:ext cx="1652737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ym typeface="Wingdings" panose="05000000000000000000" pitchFamily="2" charset="2"/>
              </a:rPr>
              <a:t>NRG in vacuum chamber </a:t>
            </a:r>
          </a:p>
          <a:p>
            <a:pPr algn="ctr"/>
            <a:r>
              <a:rPr lang="en-US" sz="1050" dirty="0">
                <a:sym typeface="Wingdings" panose="05000000000000000000" pitchFamily="2" charset="2"/>
              </a:rPr>
              <a:t>Vs</a:t>
            </a:r>
          </a:p>
          <a:p>
            <a:pPr algn="ctr"/>
            <a:r>
              <a:rPr lang="en-US" sz="1050" dirty="0">
                <a:sym typeface="Wingdings" panose="05000000000000000000" pitchFamily="2" charset="2"/>
              </a:rPr>
              <a:t> Energy of Magnets</a:t>
            </a:r>
            <a:endParaRPr lang="en-GB" sz="105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8C0952-7F6A-4935-891A-D98057116F33}"/>
              </a:ext>
            </a:extLst>
          </p:cNvPr>
          <p:cNvSpPr txBox="1"/>
          <p:nvPr/>
        </p:nvSpPr>
        <p:spPr>
          <a:xfrm>
            <a:off x="2496469" y="3880096"/>
            <a:ext cx="98676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ym typeface="Wingdings" panose="05000000000000000000" pitchFamily="2" charset="2"/>
              </a:rPr>
              <a:t>N of turns</a:t>
            </a:r>
            <a:endParaRPr lang="en-GB" sz="105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BD99CB-E78A-4FCA-876C-2DF8BB953B8D}"/>
              </a:ext>
            </a:extLst>
          </p:cNvPr>
          <p:cNvSpPr txBox="1"/>
          <p:nvPr/>
        </p:nvSpPr>
        <p:spPr>
          <a:xfrm>
            <a:off x="2512957" y="4084192"/>
            <a:ext cx="157881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ym typeface="Wingdings" panose="05000000000000000000" pitchFamily="2" charset="2"/>
              </a:rPr>
              <a:t>N of sectors/magnets</a:t>
            </a:r>
            <a:endParaRPr lang="en-GB" sz="1050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8B66325-F8A8-4D9B-A540-2308F2A77F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6220" y="1610425"/>
            <a:ext cx="4591181" cy="9098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dirty="0">
                <a:highlight>
                  <a:srgbClr val="00FF00"/>
                </a:highlight>
              </a:rPr>
              <a:t>Pulsed SC on RCS:</a:t>
            </a:r>
          </a:p>
          <a:p>
            <a:pPr marL="0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Redesign RCSs with full ramping magnets and check where pulsed SC could be used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2D4A7A6C-0BE4-4CC6-89CC-0F70198D63C2}"/>
              </a:ext>
            </a:extLst>
          </p:cNvPr>
          <p:cNvSpPr txBox="1">
            <a:spLocks/>
          </p:cNvSpPr>
          <p:nvPr/>
        </p:nvSpPr>
        <p:spPr>
          <a:xfrm>
            <a:off x="4796220" y="2840592"/>
            <a:ext cx="4762220" cy="2037122"/>
          </a:xfrm>
          <a:prstGeom prst="rect">
            <a:avLst/>
          </a:prstGeom>
        </p:spPr>
        <p:txBody>
          <a:bodyPr vert="horz" lIns="100381" tIns="50191" rIns="100381" bIns="50191" rtlCol="0">
            <a:normAutofit fontScale="92500" lnSpcReduction="20000"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>
                <a:highlight>
                  <a:srgbClr val="00FF00"/>
                </a:highlight>
                <a:sym typeface="Wingdings" panose="05000000000000000000" pitchFamily="2" charset="2"/>
              </a:rPr>
              <a:t>Conceptual Magnet design</a:t>
            </a:r>
            <a:r>
              <a:rPr lang="en-US" sz="1800" dirty="0">
                <a:sym typeface="Wingdings" panose="05000000000000000000" pitchFamily="2" charset="2"/>
              </a:rPr>
              <a:t>: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Dimensioning according to topology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Energetic model for power converters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Losses model (for resistive magnets)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Cost model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SC related computations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Cryogenic requirements? (for SC magnets)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E3C93EA-9BD3-492B-8D24-C1CC01B4A52E}"/>
              </a:ext>
            </a:extLst>
          </p:cNvPr>
          <p:cNvSpPr txBox="1">
            <a:spLocks/>
          </p:cNvSpPr>
          <p:nvPr/>
        </p:nvSpPr>
        <p:spPr>
          <a:xfrm>
            <a:off x="4796220" y="5290355"/>
            <a:ext cx="4762220" cy="1560881"/>
          </a:xfrm>
          <a:prstGeom prst="rect">
            <a:avLst/>
          </a:prstGeom>
        </p:spPr>
        <p:txBody>
          <a:bodyPr vert="horz" lIns="100381" tIns="50191" rIns="100381" bIns="50191" rtlCol="0">
            <a:normAutofit fontScale="92500" lnSpcReduction="10000"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>
                <a:highlight>
                  <a:srgbClr val="00FF00"/>
                </a:highlight>
                <a:sym typeface="Wingdings" panose="05000000000000000000" pitchFamily="2" charset="2"/>
              </a:rPr>
              <a:t>Conceptual Power converter design</a:t>
            </a:r>
            <a:r>
              <a:rPr lang="en-US" sz="1800" dirty="0">
                <a:sym typeface="Wingdings" panose="05000000000000000000" pitchFamily="2" charset="2"/>
              </a:rPr>
              <a:t>: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Topology alternatives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Losses model (including cables)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Cost model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cooling requirements? 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FCBEF6A-F98E-49BF-8EAF-07206838E036}"/>
              </a:ext>
            </a:extLst>
          </p:cNvPr>
          <p:cNvSpPr/>
          <p:nvPr/>
        </p:nvSpPr>
        <p:spPr>
          <a:xfrm>
            <a:off x="6946810" y="1088179"/>
            <a:ext cx="1818049" cy="747869"/>
          </a:xfrm>
          <a:prstGeom prst="roundRect">
            <a:avLst/>
          </a:prstGeom>
          <a:solidFill>
            <a:srgbClr val="FFFF00">
              <a:alpha val="4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10-20 years perspective ?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1F12DBF-930F-4DF0-8506-DF646A7B990B}"/>
              </a:ext>
            </a:extLst>
          </p:cNvPr>
          <p:cNvSpPr/>
          <p:nvPr/>
        </p:nvSpPr>
        <p:spPr>
          <a:xfrm>
            <a:off x="5775841" y="1204634"/>
            <a:ext cx="1078870" cy="388126"/>
          </a:xfrm>
          <a:custGeom>
            <a:avLst/>
            <a:gdLst>
              <a:gd name="connsiteX0" fmla="*/ 1078870 w 1078870"/>
              <a:gd name="connsiteY0" fmla="*/ 98676 h 388126"/>
              <a:gd name="connsiteX1" fmla="*/ 947301 w 1078870"/>
              <a:gd name="connsiteY1" fmla="*/ 78941 h 388126"/>
              <a:gd name="connsiteX2" fmla="*/ 749949 w 1078870"/>
              <a:gd name="connsiteY2" fmla="*/ 32892 h 388126"/>
              <a:gd name="connsiteX3" fmla="*/ 651273 w 1078870"/>
              <a:gd name="connsiteY3" fmla="*/ 19735 h 388126"/>
              <a:gd name="connsiteX4" fmla="*/ 611802 w 1078870"/>
              <a:gd name="connsiteY4" fmla="*/ 13157 h 388126"/>
              <a:gd name="connsiteX5" fmla="*/ 559175 w 1078870"/>
              <a:gd name="connsiteY5" fmla="*/ 6578 h 388126"/>
              <a:gd name="connsiteX6" fmla="*/ 513126 w 1078870"/>
              <a:gd name="connsiteY6" fmla="*/ 0 h 388126"/>
              <a:gd name="connsiteX7" fmla="*/ 335509 w 1078870"/>
              <a:gd name="connsiteY7" fmla="*/ 6578 h 388126"/>
              <a:gd name="connsiteX8" fmla="*/ 289460 w 1078870"/>
              <a:gd name="connsiteY8" fmla="*/ 13157 h 388126"/>
              <a:gd name="connsiteX9" fmla="*/ 203940 w 1078870"/>
              <a:gd name="connsiteY9" fmla="*/ 26313 h 388126"/>
              <a:gd name="connsiteX10" fmla="*/ 184205 w 1078870"/>
              <a:gd name="connsiteY10" fmla="*/ 32892 h 388126"/>
              <a:gd name="connsiteX11" fmla="*/ 111842 w 1078870"/>
              <a:gd name="connsiteY11" fmla="*/ 46049 h 388126"/>
              <a:gd name="connsiteX12" fmla="*/ 46058 w 1078870"/>
              <a:gd name="connsiteY12" fmla="*/ 85519 h 388126"/>
              <a:gd name="connsiteX13" fmla="*/ 39480 w 1078870"/>
              <a:gd name="connsiteY13" fmla="*/ 111833 h 388126"/>
              <a:gd name="connsiteX14" fmla="*/ 26323 w 1078870"/>
              <a:gd name="connsiteY14" fmla="*/ 131568 h 388126"/>
              <a:gd name="connsiteX15" fmla="*/ 13166 w 1078870"/>
              <a:gd name="connsiteY15" fmla="*/ 309185 h 388126"/>
              <a:gd name="connsiteX16" fmla="*/ 6588 w 1078870"/>
              <a:gd name="connsiteY16" fmla="*/ 355234 h 388126"/>
              <a:gd name="connsiteX17" fmla="*/ 9 w 1078870"/>
              <a:gd name="connsiteY17" fmla="*/ 388126 h 388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78870" h="388126">
                <a:moveTo>
                  <a:pt x="1078870" y="98676"/>
                </a:moveTo>
                <a:cubicBezTo>
                  <a:pt x="1035014" y="92098"/>
                  <a:pt x="990787" y="87638"/>
                  <a:pt x="947301" y="78941"/>
                </a:cubicBezTo>
                <a:cubicBezTo>
                  <a:pt x="825054" y="54492"/>
                  <a:pt x="844718" y="48055"/>
                  <a:pt x="749949" y="32892"/>
                </a:cubicBezTo>
                <a:cubicBezTo>
                  <a:pt x="717183" y="27649"/>
                  <a:pt x="684123" y="24428"/>
                  <a:pt x="651273" y="19735"/>
                </a:cubicBezTo>
                <a:cubicBezTo>
                  <a:pt x="638069" y="17849"/>
                  <a:pt x="625006" y="15043"/>
                  <a:pt x="611802" y="13157"/>
                </a:cubicBezTo>
                <a:cubicBezTo>
                  <a:pt x="594301" y="10657"/>
                  <a:pt x="576699" y="8915"/>
                  <a:pt x="559175" y="6578"/>
                </a:cubicBezTo>
                <a:lnTo>
                  <a:pt x="513126" y="0"/>
                </a:lnTo>
                <a:cubicBezTo>
                  <a:pt x="453920" y="2193"/>
                  <a:pt x="394653" y="3099"/>
                  <a:pt x="335509" y="6578"/>
                </a:cubicBezTo>
                <a:cubicBezTo>
                  <a:pt x="320030" y="7489"/>
                  <a:pt x="304785" y="10799"/>
                  <a:pt x="289460" y="13157"/>
                </a:cubicBezTo>
                <a:cubicBezTo>
                  <a:pt x="170928" y="31393"/>
                  <a:pt x="337319" y="7260"/>
                  <a:pt x="203940" y="26313"/>
                </a:cubicBezTo>
                <a:cubicBezTo>
                  <a:pt x="197362" y="28506"/>
                  <a:pt x="190932" y="31210"/>
                  <a:pt x="184205" y="32892"/>
                </a:cubicBezTo>
                <a:cubicBezTo>
                  <a:pt x="165828" y="37486"/>
                  <a:pt x="129423" y="43119"/>
                  <a:pt x="111842" y="46049"/>
                </a:cubicBezTo>
                <a:cubicBezTo>
                  <a:pt x="86151" y="56325"/>
                  <a:pt x="64107" y="61453"/>
                  <a:pt x="46058" y="85519"/>
                </a:cubicBezTo>
                <a:cubicBezTo>
                  <a:pt x="40633" y="92752"/>
                  <a:pt x="43041" y="103523"/>
                  <a:pt x="39480" y="111833"/>
                </a:cubicBezTo>
                <a:cubicBezTo>
                  <a:pt x="36366" y="119100"/>
                  <a:pt x="30709" y="124990"/>
                  <a:pt x="26323" y="131568"/>
                </a:cubicBezTo>
                <a:cubicBezTo>
                  <a:pt x="21937" y="190774"/>
                  <a:pt x="21561" y="250414"/>
                  <a:pt x="13166" y="309185"/>
                </a:cubicBezTo>
                <a:cubicBezTo>
                  <a:pt x="10973" y="324535"/>
                  <a:pt x="9362" y="339979"/>
                  <a:pt x="6588" y="355234"/>
                </a:cubicBezTo>
                <a:cubicBezTo>
                  <a:pt x="-523" y="394343"/>
                  <a:pt x="9" y="369919"/>
                  <a:pt x="9" y="388126"/>
                </a:cubicBezTo>
              </a:path>
            </a:pathLst>
          </a:custGeom>
          <a:noFill/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9D99201B-3D00-4AE0-86D8-5755A8E75806}"/>
              </a:ext>
            </a:extLst>
          </p:cNvPr>
          <p:cNvSpPr txBox="1">
            <a:spLocks/>
          </p:cNvSpPr>
          <p:nvPr/>
        </p:nvSpPr>
        <p:spPr>
          <a:xfrm>
            <a:off x="1018736" y="1522123"/>
            <a:ext cx="1402122" cy="527149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/>
              <a:t>WP6 task3</a:t>
            </a:r>
            <a:endParaRPr lang="en-US" sz="1800" dirty="0">
              <a:sym typeface="Wingdings" panose="05000000000000000000" pitchFamily="2" charset="2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B556ED3-6374-4016-B587-65E81845789B}"/>
              </a:ext>
            </a:extLst>
          </p:cNvPr>
          <p:cNvSpPr txBox="1"/>
          <p:nvPr/>
        </p:nvSpPr>
        <p:spPr>
          <a:xfrm>
            <a:off x="5337495" y="946801"/>
            <a:ext cx="14340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ym typeface="Wingdings" panose="05000000000000000000" pitchFamily="2" charset="2"/>
              </a:rPr>
              <a:t>dB/dt</a:t>
            </a:r>
            <a:endParaRPr lang="en-GB" dirty="0"/>
          </a:p>
        </p:txBody>
      </p:sp>
      <p:sp>
        <p:nvSpPr>
          <p:cNvPr id="33" name="Left Brace 32">
            <a:extLst>
              <a:ext uri="{FF2B5EF4-FFF2-40B4-BE49-F238E27FC236}">
                <a16:creationId xmlns:a16="http://schemas.microsoft.com/office/drawing/2014/main" id="{913BDEEB-837A-4BC7-9EE3-BE20F9C1E995}"/>
              </a:ext>
            </a:extLst>
          </p:cNvPr>
          <p:cNvSpPr/>
          <p:nvPr/>
        </p:nvSpPr>
        <p:spPr>
          <a:xfrm>
            <a:off x="4571448" y="1624067"/>
            <a:ext cx="224772" cy="85041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87B5FB31-0B2B-4CA1-BCCB-953DE2B885C0}"/>
              </a:ext>
            </a:extLst>
          </p:cNvPr>
          <p:cNvSpPr txBox="1">
            <a:spLocks/>
          </p:cNvSpPr>
          <p:nvPr/>
        </p:nvSpPr>
        <p:spPr>
          <a:xfrm>
            <a:off x="2512957" y="1126074"/>
            <a:ext cx="2964643" cy="527149"/>
          </a:xfrm>
          <a:prstGeom prst="rect">
            <a:avLst/>
          </a:prstGeom>
        </p:spPr>
        <p:txBody>
          <a:bodyPr vert="horz" lIns="100381" tIns="50191" rIns="100381" bIns="50191" rtlCol="0">
            <a:normAutofit fontScale="92500" lnSpcReduction="20000"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dirty="0"/>
              <a:t>Muon acceleration and collision</a:t>
            </a:r>
          </a:p>
          <a:p>
            <a:pPr marL="0" indent="0">
              <a:buFont typeface="Arial"/>
              <a:buNone/>
            </a:pPr>
            <a:r>
              <a:rPr lang="en-US" sz="1600" dirty="0"/>
              <a:t>(MC panel)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50EC16F-5CA1-4E6A-AFCC-551719D0CD8D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3687328" y="1489261"/>
            <a:ext cx="884120" cy="5600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itle 1">
            <a:extLst>
              <a:ext uri="{FF2B5EF4-FFF2-40B4-BE49-F238E27FC236}">
                <a16:creationId xmlns:a16="http://schemas.microsoft.com/office/drawing/2014/main" id="{FC2C9D3C-EC9C-49E1-A806-9F2E3B15DA23}"/>
              </a:ext>
            </a:extLst>
          </p:cNvPr>
          <p:cNvSpPr txBox="1">
            <a:spLocks/>
          </p:cNvSpPr>
          <p:nvPr/>
        </p:nvSpPr>
        <p:spPr>
          <a:xfrm>
            <a:off x="72162" y="60721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 fontScale="97500" lnSpcReduction="10000"/>
          </a:bodyPr>
          <a:lstStyle>
            <a:lvl1pPr algn="ctr" defTabSz="501915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Task 3 – </a:t>
            </a:r>
            <a:r>
              <a:rPr lang="en-US" sz="3600" dirty="0"/>
              <a:t>sub task proposal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3493B9-AC19-4EE8-A8E9-E836E442E55A}"/>
              </a:ext>
            </a:extLst>
          </p:cNvPr>
          <p:cNvSpPr txBox="1"/>
          <p:nvPr/>
        </p:nvSpPr>
        <p:spPr>
          <a:xfrm>
            <a:off x="2550569" y="4275699"/>
            <a:ext cx="157881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ym typeface="Wingdings" panose="05000000000000000000" pitchFamily="2" charset="2"/>
              </a:rPr>
              <a:t>Current shape Vs losses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296079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854128-18F4-408A-B9F0-92450CA76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09976212-0E74-453C-99DC-0A9EDA5B2BB9}"/>
              </a:ext>
            </a:extLst>
          </p:cNvPr>
          <p:cNvSpPr txBox="1">
            <a:spLocks/>
          </p:cNvSpPr>
          <p:nvPr/>
        </p:nvSpPr>
        <p:spPr>
          <a:xfrm>
            <a:off x="4925790" y="1433121"/>
            <a:ext cx="4762220" cy="2037122"/>
          </a:xfrm>
          <a:prstGeom prst="rect">
            <a:avLst/>
          </a:prstGeom>
        </p:spPr>
        <p:txBody>
          <a:bodyPr vert="horz" lIns="100381" tIns="50191" rIns="100381" bIns="50191" rtlCol="0">
            <a:normAutofit fontScale="92500" lnSpcReduction="20000"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>
                <a:highlight>
                  <a:srgbClr val="00FF00"/>
                </a:highlight>
                <a:sym typeface="Wingdings" panose="05000000000000000000" pitchFamily="2" charset="2"/>
              </a:rPr>
              <a:t>Conceptual Magnet design</a:t>
            </a:r>
            <a:r>
              <a:rPr lang="en-US" sz="1800" dirty="0">
                <a:sym typeface="Wingdings" panose="05000000000000000000" pitchFamily="2" charset="2"/>
              </a:rPr>
              <a:t>: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Dimensioning according to topology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Energetic model for power converters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Losses model (for resistive magnets)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Cost model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SC related computations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Cryogenic requirements? (for SC magnets)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E30AB3D0-9B68-42D8-A301-674D606B066E}"/>
              </a:ext>
            </a:extLst>
          </p:cNvPr>
          <p:cNvSpPr txBox="1">
            <a:spLocks/>
          </p:cNvSpPr>
          <p:nvPr/>
        </p:nvSpPr>
        <p:spPr>
          <a:xfrm>
            <a:off x="4925790" y="3882884"/>
            <a:ext cx="4762220" cy="1560881"/>
          </a:xfrm>
          <a:prstGeom prst="rect">
            <a:avLst/>
          </a:prstGeom>
        </p:spPr>
        <p:txBody>
          <a:bodyPr vert="horz" lIns="100381" tIns="50191" rIns="100381" bIns="50191" rtlCol="0">
            <a:normAutofit fontScale="92500" lnSpcReduction="10000"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>
                <a:highlight>
                  <a:srgbClr val="00FF00"/>
                </a:highlight>
                <a:sym typeface="Wingdings" panose="05000000000000000000" pitchFamily="2" charset="2"/>
              </a:rPr>
              <a:t>Conceptual Power converter design</a:t>
            </a:r>
            <a:r>
              <a:rPr lang="en-US" sz="1800" dirty="0">
                <a:sym typeface="Wingdings" panose="05000000000000000000" pitchFamily="2" charset="2"/>
              </a:rPr>
              <a:t>: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Topology alternatives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Losses model (including cables)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Cost model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cooling requirements? 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F75D98BC-660F-4225-AD51-67D448EDAA32}"/>
              </a:ext>
            </a:extLst>
          </p:cNvPr>
          <p:cNvSpPr txBox="1">
            <a:spLocks/>
          </p:cNvSpPr>
          <p:nvPr/>
        </p:nvSpPr>
        <p:spPr>
          <a:xfrm>
            <a:off x="391232" y="1563172"/>
            <a:ext cx="3680282" cy="1537875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Material for pulsed  and fixed SC</a:t>
            </a:r>
          </a:p>
          <a:p>
            <a:r>
              <a:rPr lang="en-US" sz="1400" dirty="0"/>
              <a:t>Technology for magnet realization</a:t>
            </a:r>
          </a:p>
          <a:p>
            <a:r>
              <a:rPr lang="en-US" sz="1400" dirty="0"/>
              <a:t>Normal conducting fast ramping magnet samples for model verification ?</a:t>
            </a:r>
          </a:p>
          <a:p>
            <a:r>
              <a:rPr lang="en-US" sz="1400" dirty="0"/>
              <a:t>Others?</a:t>
            </a:r>
          </a:p>
          <a:p>
            <a:pPr marL="0" indent="0">
              <a:buFont typeface="Arial"/>
              <a:buNone/>
            </a:pPr>
            <a:endParaRPr lang="en-US" sz="1400" dirty="0">
              <a:sym typeface="Wingdings" panose="05000000000000000000" pitchFamily="2" charset="2"/>
            </a:endParaRP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1CFA0532-E417-4E04-BC8A-0B646629E216}"/>
              </a:ext>
            </a:extLst>
          </p:cNvPr>
          <p:cNvSpPr txBox="1">
            <a:spLocks/>
          </p:cNvSpPr>
          <p:nvPr/>
        </p:nvSpPr>
        <p:spPr>
          <a:xfrm>
            <a:off x="391232" y="3882884"/>
            <a:ext cx="3497558" cy="1430408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Power electronics models to test limits of realization (switches, AF..) (mainly by industries)</a:t>
            </a:r>
          </a:p>
          <a:p>
            <a:r>
              <a:rPr lang="en-US" sz="1400" dirty="0"/>
              <a:t>Storage elements testing for ageing (capacitors, inductors…)</a:t>
            </a:r>
          </a:p>
          <a:p>
            <a:endParaRPr lang="en-US" sz="1400" dirty="0">
              <a:sym typeface="Wingdings" panose="05000000000000000000" pitchFamily="2" charset="2"/>
            </a:endParaRP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30619636-AA8F-49BD-8D1F-8A80C1388D66}"/>
              </a:ext>
            </a:extLst>
          </p:cNvPr>
          <p:cNvSpPr txBox="1">
            <a:spLocks/>
          </p:cNvSpPr>
          <p:nvPr/>
        </p:nvSpPr>
        <p:spPr>
          <a:xfrm>
            <a:off x="72162" y="60721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 fontScale="97500" lnSpcReduction="10000"/>
          </a:bodyPr>
          <a:lstStyle>
            <a:lvl1pPr algn="ctr" defTabSz="501915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Task 3 – </a:t>
            </a:r>
            <a:r>
              <a:rPr lang="en-US" sz="3600" dirty="0"/>
              <a:t>Technical R&amp;D for a CDR</a:t>
            </a:r>
            <a:endParaRPr lang="en-US" dirty="0"/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7A1DB002-F732-4F4E-998C-5C5CB0445B41}"/>
              </a:ext>
            </a:extLst>
          </p:cNvPr>
          <p:cNvSpPr/>
          <p:nvPr/>
        </p:nvSpPr>
        <p:spPr>
          <a:xfrm>
            <a:off x="4060379" y="1810158"/>
            <a:ext cx="855194" cy="644685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Arrow: Left 34">
            <a:extLst>
              <a:ext uri="{FF2B5EF4-FFF2-40B4-BE49-F238E27FC236}">
                <a16:creationId xmlns:a16="http://schemas.microsoft.com/office/drawing/2014/main" id="{4DCBE3D3-C4C8-4851-B6AD-F8EA9ABD8BB7}"/>
              </a:ext>
            </a:extLst>
          </p:cNvPr>
          <p:cNvSpPr/>
          <p:nvPr/>
        </p:nvSpPr>
        <p:spPr>
          <a:xfrm>
            <a:off x="4060379" y="4170850"/>
            <a:ext cx="855194" cy="644685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48AC7CD-64B0-4049-B422-55EA90E15207}"/>
              </a:ext>
            </a:extLst>
          </p:cNvPr>
          <p:cNvSpPr/>
          <p:nvPr/>
        </p:nvSpPr>
        <p:spPr>
          <a:xfrm>
            <a:off x="275933" y="1322262"/>
            <a:ext cx="3684273" cy="4121503"/>
          </a:xfrm>
          <a:prstGeom prst="roundRect">
            <a:avLst/>
          </a:prstGeom>
          <a:solidFill>
            <a:srgbClr val="00B0F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D1A2450C-F2A6-43CF-904C-1E728E257721}"/>
              </a:ext>
            </a:extLst>
          </p:cNvPr>
          <p:cNvSpPr txBox="1">
            <a:spLocks/>
          </p:cNvSpPr>
          <p:nvPr/>
        </p:nvSpPr>
        <p:spPr>
          <a:xfrm>
            <a:off x="755071" y="849606"/>
            <a:ext cx="2952603" cy="527149"/>
          </a:xfrm>
          <a:prstGeom prst="rect">
            <a:avLst/>
          </a:prstGeom>
        </p:spPr>
        <p:txBody>
          <a:bodyPr vert="horz" lIns="100381" tIns="50191" rIns="100381" bIns="50191" rtlCol="0">
            <a:normAutofit fontScale="92500" lnSpcReduction="20000"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/>
              <a:t>R&amp;D proposals for accelerator magnets and power supply</a:t>
            </a:r>
            <a:endParaRPr lang="en-US" sz="1800" dirty="0">
              <a:sym typeface="Wingdings" panose="05000000000000000000" pitchFamily="2" charset="2"/>
            </a:endParaRP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3C6F5DA9-2D2C-41B9-8753-4947FE8DF0DB}"/>
              </a:ext>
            </a:extLst>
          </p:cNvPr>
          <p:cNvSpPr txBox="1">
            <a:spLocks/>
          </p:cNvSpPr>
          <p:nvPr/>
        </p:nvSpPr>
        <p:spPr>
          <a:xfrm>
            <a:off x="387241" y="6568519"/>
            <a:ext cx="3684273" cy="527149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/>
              <a:t>This program could start in five years</a:t>
            </a:r>
            <a:endParaRPr lang="en-US" sz="1800" dirty="0">
              <a:sym typeface="Wingdings" panose="05000000000000000000" pitchFamily="2" charset="2"/>
            </a:endParaRPr>
          </a:p>
        </p:txBody>
      </p:sp>
      <p:sp>
        <p:nvSpPr>
          <p:cNvPr id="15" name="Arrow: Up 14">
            <a:extLst>
              <a:ext uri="{FF2B5EF4-FFF2-40B4-BE49-F238E27FC236}">
                <a16:creationId xmlns:a16="http://schemas.microsoft.com/office/drawing/2014/main" id="{928A76E4-2B1C-4CDD-980C-EB7D69168A94}"/>
              </a:ext>
            </a:extLst>
          </p:cNvPr>
          <p:cNvSpPr/>
          <p:nvPr/>
        </p:nvSpPr>
        <p:spPr>
          <a:xfrm>
            <a:off x="1758368" y="5874556"/>
            <a:ext cx="572322" cy="693963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457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191718</TotalTime>
  <Words>1255</Words>
  <Application>Microsoft Office PowerPoint</Application>
  <PresentationFormat>Custom</PresentationFormat>
  <Paragraphs>232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Liberation Sans</vt:lpstr>
      <vt:lpstr>Office Theme</vt:lpstr>
      <vt:lpstr>Muon Collider  EU Design Study – WP6 task3 Accelerator Ring Magnets </vt:lpstr>
      <vt:lpstr>Proposed Tasks</vt:lpstr>
      <vt:lpstr>Task 3 - Accelerator Complex (MC.FR)</vt:lpstr>
      <vt:lpstr>Task 3 - Accelerator Complex (MC.FR)</vt:lpstr>
      <vt:lpstr>Task 3 – hypothetic design of the accelerator</vt:lpstr>
      <vt:lpstr>Task 3 – MAP dipoles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Fulvio Boattini</cp:lastModifiedBy>
  <cp:revision>847</cp:revision>
  <cp:lastPrinted>2021-09-29T09:15:00Z</cp:lastPrinted>
  <dcterms:created xsi:type="dcterms:W3CDTF">2019-06-07T07:36:38Z</dcterms:created>
  <dcterms:modified xsi:type="dcterms:W3CDTF">2022-02-24T13:57:27Z</dcterms:modified>
</cp:coreProperties>
</file>