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commentAuthors.xml" ContentType="application/vnd.openxmlformats-officedocument.presentationml.commentAuthors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9" r:id="rId2"/>
    <p:sldId id="274" r:id="rId3"/>
    <p:sldId id="275" r:id="rId4"/>
    <p:sldId id="276" r:id="rId5"/>
    <p:sldId id="277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8" r:id="rId15"/>
    <p:sldId id="264" r:id="rId16"/>
    <p:sldId id="280" r:id="rId17"/>
    <p:sldId id="260" r:id="rId18"/>
    <p:sldId id="281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22" clrIdx="0"/>
  <p:cmAuthor id="1" name="Eckhard Elsen" initials="EE" lastIdx="5" clrIdx="1"/>
  <p:cmAuthor id="2" name="Tobias Bär" initials="TB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8E8"/>
    <a:srgbClr val="E9EDF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80" autoAdjust="0"/>
    <p:restoredTop sz="94211" autoAdjust="0"/>
  </p:normalViewPr>
  <p:slideViewPr>
    <p:cSldViewPr snapToGrid="0">
      <p:cViewPr>
        <p:scale>
          <a:sx n="80" d="100"/>
          <a:sy n="80" d="100"/>
        </p:scale>
        <p:origin x="-94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1.	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095C29B3-F47A-4C1C-8D2E-6F212C2E528E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2.	Phase coverage throughout LHC cycle</a:t>
          </a:r>
          <a:endParaRPr lang="en-US" sz="2000" b="1" dirty="0"/>
        </a:p>
      </dgm:t>
    </dgm:pt>
    <dgm:pt modelId="{6CF5C41F-721C-4577-95E2-ECCFEAC1C149}" type="parTrans" cxnId="{5B233842-25C9-4394-89BB-F37CCA9BF455}">
      <dgm:prSet/>
      <dgm:spPr/>
      <dgm:t>
        <a:bodyPr/>
        <a:lstStyle/>
        <a:p>
          <a:endParaRPr lang="en-US"/>
        </a:p>
      </dgm:t>
    </dgm:pt>
    <dgm:pt modelId="{5A172374-A185-482B-B99F-85EF6EFD8F1D}" type="sibTrans" cxnId="{5B233842-25C9-4394-89BB-F37CCA9BF455}">
      <dgm:prSet/>
      <dgm:spPr/>
      <dgm:t>
        <a:bodyPr/>
        <a:lstStyle/>
        <a:p>
          <a:endParaRPr lang="en-US"/>
        </a:p>
      </dgm:t>
    </dgm:pt>
    <dgm:pt modelId="{49A364EC-4E68-4D73-9166-4144F69F7841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3.	Summary</a:t>
          </a:r>
          <a:endParaRPr lang="en-US" sz="2000" b="1" dirty="0"/>
        </a:p>
      </dgm:t>
    </dgm:pt>
    <dgm:pt modelId="{BC4B5A8D-EE02-4E3C-896D-7646DFD91405}" type="parTrans" cxnId="{4DE25F5C-9377-4BCC-95A1-6EE7C127A19E}">
      <dgm:prSet/>
      <dgm:spPr/>
      <dgm:t>
        <a:bodyPr/>
        <a:lstStyle/>
        <a:p>
          <a:endParaRPr lang="en-US"/>
        </a:p>
      </dgm:t>
    </dgm:pt>
    <dgm:pt modelId="{4FD8A821-1EA8-42EA-9C5E-FC51600CA553}" type="sibTrans" cxnId="{4DE25F5C-9377-4BCC-95A1-6EE7C127A19E}">
      <dgm:prSet/>
      <dgm:spPr/>
      <dgm:t>
        <a:bodyPr/>
        <a:lstStyle/>
        <a:p>
          <a:endParaRPr lang="en-US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AE491F37-4989-4A09-81D4-D7AE7BC8F1D3}" type="pres">
      <dgm:prSet presAssocID="{095C29B3-F47A-4C1C-8D2E-6F212C2E52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9C1A9-169E-40AC-80F2-1FD4B40A3A29}" type="pres">
      <dgm:prSet presAssocID="{5A172374-A185-482B-B99F-85EF6EFD8F1D}" presName="spacer" presStyleCnt="0"/>
      <dgm:spPr/>
      <dgm:t>
        <a:bodyPr/>
        <a:lstStyle/>
        <a:p>
          <a:endParaRPr lang="en-US"/>
        </a:p>
      </dgm:t>
    </dgm:pt>
    <dgm:pt modelId="{D57A01D5-35CB-45AD-8F5B-70DA98E67BAD}" type="pres">
      <dgm:prSet presAssocID="{49A364EC-4E68-4D73-9166-4144F69F78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46E745-0456-4958-88CF-011E83561768}" type="presOf" srcId="{EFE54EEC-3611-4CF5-AF1F-9A7D48CC207C}" destId="{90804E90-026C-43F1-9E56-677C19EB2755}" srcOrd="0" destOrd="0" presId="urn:microsoft.com/office/officeart/2005/8/layout/vList2"/>
    <dgm:cxn modelId="{4DE25F5C-9377-4BCC-95A1-6EE7C127A19E}" srcId="{BF4EAE8A-0A75-4400-87C0-B94D1748F1BA}" destId="{49A364EC-4E68-4D73-9166-4144F69F7841}" srcOrd="2" destOrd="0" parTransId="{BC4B5A8D-EE02-4E3C-896D-7646DFD91405}" sibTransId="{4FD8A821-1EA8-42EA-9C5E-FC51600CA553}"/>
    <dgm:cxn modelId="{680B8E0C-9475-4E84-A78B-82609E5286D3}" type="presOf" srcId="{095C29B3-F47A-4C1C-8D2E-6F212C2E528E}" destId="{AE491F37-4989-4A09-81D4-D7AE7BC8F1D3}" srcOrd="0" destOrd="0" presId="urn:microsoft.com/office/officeart/2005/8/layout/vList2"/>
    <dgm:cxn modelId="{5B233842-25C9-4394-89BB-F37CCA9BF455}" srcId="{BF4EAE8A-0A75-4400-87C0-B94D1748F1BA}" destId="{095C29B3-F47A-4C1C-8D2E-6F212C2E528E}" srcOrd="1" destOrd="0" parTransId="{6CF5C41F-721C-4577-95E2-ECCFEAC1C149}" sibTransId="{5A172374-A185-482B-B99F-85EF6EFD8F1D}"/>
    <dgm:cxn modelId="{AE6595AF-8074-49FB-B181-99B35D98C1E9}" type="presOf" srcId="{BF4EAE8A-0A75-4400-87C0-B94D1748F1BA}" destId="{29CF6FEF-270A-4C27-900E-159E812E2386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83E765C6-5743-4C5F-B0C1-47D460CA7EF4}" type="presOf" srcId="{49A364EC-4E68-4D73-9166-4144F69F7841}" destId="{D57A01D5-35CB-45AD-8F5B-70DA98E67BAD}" srcOrd="0" destOrd="0" presId="urn:microsoft.com/office/officeart/2005/8/layout/vList2"/>
    <dgm:cxn modelId="{BA018E5D-6CB8-4E9D-919F-021263537DE8}" type="presParOf" srcId="{29CF6FEF-270A-4C27-900E-159E812E2386}" destId="{90804E90-026C-43F1-9E56-677C19EB2755}" srcOrd="0" destOrd="0" presId="urn:microsoft.com/office/officeart/2005/8/layout/vList2"/>
    <dgm:cxn modelId="{080E90FD-5408-42B4-BCA4-D339C4BB561B}" type="presParOf" srcId="{29CF6FEF-270A-4C27-900E-159E812E2386}" destId="{68A12F54-3B42-4573-A10D-5B501752FBBC}" srcOrd="1" destOrd="0" presId="urn:microsoft.com/office/officeart/2005/8/layout/vList2"/>
    <dgm:cxn modelId="{48A3C280-C64E-4F2D-B155-53184136B00A}" type="presParOf" srcId="{29CF6FEF-270A-4C27-900E-159E812E2386}" destId="{AE491F37-4989-4A09-81D4-D7AE7BC8F1D3}" srcOrd="2" destOrd="0" presId="urn:microsoft.com/office/officeart/2005/8/layout/vList2"/>
    <dgm:cxn modelId="{95C48ED2-2B6B-4E64-BBDB-38CAEB44705B}" type="presParOf" srcId="{29CF6FEF-270A-4C27-900E-159E812E2386}" destId="{B129C1A9-169E-40AC-80F2-1FD4B40A3A29}" srcOrd="3" destOrd="0" presId="urn:microsoft.com/office/officeart/2005/8/layout/vList2"/>
    <dgm:cxn modelId="{7A41A387-092E-4616-AB8A-680E985EA94E}" type="presParOf" srcId="{29CF6FEF-270A-4C27-900E-159E812E2386}" destId="{D57A01D5-35CB-45AD-8F5B-70DA98E67B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509588" indent="-509588" algn="l"/>
          <a:r>
            <a:rPr lang="en-US" sz="2000" b="1" dirty="0" smtClean="0"/>
            <a:t>1.	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095C29B3-F47A-4C1C-8D2E-6F212C2E528E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2.	Phase coverage throughout LHC cycle</a:t>
          </a:r>
          <a:endParaRPr lang="en-US" sz="2000" b="1" dirty="0"/>
        </a:p>
      </dgm:t>
    </dgm:pt>
    <dgm:pt modelId="{6CF5C41F-721C-4577-95E2-ECCFEAC1C149}" type="parTrans" cxnId="{5B233842-25C9-4394-89BB-F37CCA9BF455}">
      <dgm:prSet/>
      <dgm:spPr/>
      <dgm:t>
        <a:bodyPr/>
        <a:lstStyle/>
        <a:p>
          <a:endParaRPr lang="en-US"/>
        </a:p>
      </dgm:t>
    </dgm:pt>
    <dgm:pt modelId="{5A172374-A185-482B-B99F-85EF6EFD8F1D}" type="sibTrans" cxnId="{5B233842-25C9-4394-89BB-F37CCA9BF455}">
      <dgm:prSet/>
      <dgm:spPr/>
      <dgm:t>
        <a:bodyPr/>
        <a:lstStyle/>
        <a:p>
          <a:endParaRPr lang="en-US"/>
        </a:p>
      </dgm:t>
    </dgm:pt>
    <dgm:pt modelId="{49A364EC-4E68-4D73-9166-4144F69F7841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3.	Summary</a:t>
          </a:r>
          <a:endParaRPr lang="en-US" sz="2000" b="1" dirty="0"/>
        </a:p>
      </dgm:t>
    </dgm:pt>
    <dgm:pt modelId="{BC4B5A8D-EE02-4E3C-896D-7646DFD91405}" type="parTrans" cxnId="{4DE25F5C-9377-4BCC-95A1-6EE7C127A19E}">
      <dgm:prSet/>
      <dgm:spPr/>
      <dgm:t>
        <a:bodyPr/>
        <a:lstStyle/>
        <a:p>
          <a:endParaRPr lang="en-US"/>
        </a:p>
      </dgm:t>
    </dgm:pt>
    <dgm:pt modelId="{4FD8A821-1EA8-42EA-9C5E-FC51600CA553}" type="sibTrans" cxnId="{4DE25F5C-9377-4BCC-95A1-6EE7C127A19E}">
      <dgm:prSet/>
      <dgm:spPr/>
      <dgm:t>
        <a:bodyPr/>
        <a:lstStyle/>
        <a:p>
          <a:endParaRPr lang="en-US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AE491F37-4989-4A09-81D4-D7AE7BC8F1D3}" type="pres">
      <dgm:prSet presAssocID="{095C29B3-F47A-4C1C-8D2E-6F212C2E52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9C1A9-169E-40AC-80F2-1FD4B40A3A29}" type="pres">
      <dgm:prSet presAssocID="{5A172374-A185-482B-B99F-85EF6EFD8F1D}" presName="spacer" presStyleCnt="0"/>
      <dgm:spPr/>
      <dgm:t>
        <a:bodyPr/>
        <a:lstStyle/>
        <a:p>
          <a:endParaRPr lang="en-US"/>
        </a:p>
      </dgm:t>
    </dgm:pt>
    <dgm:pt modelId="{D57A01D5-35CB-45AD-8F5B-70DA98E67BAD}" type="pres">
      <dgm:prSet presAssocID="{49A364EC-4E68-4D73-9166-4144F69F78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E25F5C-9377-4BCC-95A1-6EE7C127A19E}" srcId="{BF4EAE8A-0A75-4400-87C0-B94D1748F1BA}" destId="{49A364EC-4E68-4D73-9166-4144F69F7841}" srcOrd="2" destOrd="0" parTransId="{BC4B5A8D-EE02-4E3C-896D-7646DFD91405}" sibTransId="{4FD8A821-1EA8-42EA-9C5E-FC51600CA553}"/>
    <dgm:cxn modelId="{852E558F-616C-48C9-B574-2343F406A4C1}" type="presOf" srcId="{BF4EAE8A-0A75-4400-87C0-B94D1748F1BA}" destId="{29CF6FEF-270A-4C27-900E-159E812E2386}" srcOrd="0" destOrd="0" presId="urn:microsoft.com/office/officeart/2005/8/layout/vList2"/>
    <dgm:cxn modelId="{C84465B5-C62F-4FD8-A232-0352316C9CBB}" type="presOf" srcId="{49A364EC-4E68-4D73-9166-4144F69F7841}" destId="{D57A01D5-35CB-45AD-8F5B-70DA98E67BAD}" srcOrd="0" destOrd="0" presId="urn:microsoft.com/office/officeart/2005/8/layout/vList2"/>
    <dgm:cxn modelId="{F5A07EA1-07E8-4D3C-9114-25216763443D}" type="presOf" srcId="{095C29B3-F47A-4C1C-8D2E-6F212C2E528E}" destId="{AE491F37-4989-4A09-81D4-D7AE7BC8F1D3}" srcOrd="0" destOrd="0" presId="urn:microsoft.com/office/officeart/2005/8/layout/vList2"/>
    <dgm:cxn modelId="{5B233842-25C9-4394-89BB-F37CCA9BF455}" srcId="{BF4EAE8A-0A75-4400-87C0-B94D1748F1BA}" destId="{095C29B3-F47A-4C1C-8D2E-6F212C2E528E}" srcOrd="1" destOrd="0" parTransId="{6CF5C41F-721C-4577-95E2-ECCFEAC1C149}" sibTransId="{5A172374-A185-482B-B99F-85EF6EFD8F1D}"/>
    <dgm:cxn modelId="{026D98A2-D5A3-41F2-B216-1C7D20096B73}" type="presOf" srcId="{EFE54EEC-3611-4CF5-AF1F-9A7D48CC207C}" destId="{90804E90-026C-43F1-9E56-677C19EB2755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01B05053-DF16-49A3-A864-06132EC3717B}" type="presParOf" srcId="{29CF6FEF-270A-4C27-900E-159E812E2386}" destId="{90804E90-026C-43F1-9E56-677C19EB2755}" srcOrd="0" destOrd="0" presId="urn:microsoft.com/office/officeart/2005/8/layout/vList2"/>
    <dgm:cxn modelId="{79E978E8-FB89-4D88-87CF-A96A3D69B9C8}" type="presParOf" srcId="{29CF6FEF-270A-4C27-900E-159E812E2386}" destId="{68A12F54-3B42-4573-A10D-5B501752FBBC}" srcOrd="1" destOrd="0" presId="urn:microsoft.com/office/officeart/2005/8/layout/vList2"/>
    <dgm:cxn modelId="{6DBBBB34-3BD6-4A42-A70F-0AC50A1668C1}" type="presParOf" srcId="{29CF6FEF-270A-4C27-900E-159E812E2386}" destId="{AE491F37-4989-4A09-81D4-D7AE7BC8F1D3}" srcOrd="2" destOrd="0" presId="urn:microsoft.com/office/officeart/2005/8/layout/vList2"/>
    <dgm:cxn modelId="{12B25433-AAB2-44EF-843E-78E7FB29F31E}" type="presParOf" srcId="{29CF6FEF-270A-4C27-900E-159E812E2386}" destId="{B129C1A9-169E-40AC-80F2-1FD4B40A3A29}" srcOrd="3" destOrd="0" presId="urn:microsoft.com/office/officeart/2005/8/layout/vList2"/>
    <dgm:cxn modelId="{D86B434F-05F0-4053-83FB-AD3A4E6592CC}" type="presParOf" srcId="{29CF6FEF-270A-4C27-900E-159E812E2386}" destId="{D57A01D5-35CB-45AD-8F5B-70DA98E67B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1.	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095C29B3-F47A-4C1C-8D2E-6F212C2E528E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509588" indent="-509588" algn="l"/>
          <a:r>
            <a:rPr lang="en-US" sz="2000" b="1" dirty="0" smtClean="0"/>
            <a:t>2.	Phase coverage throughout LHC cycle</a:t>
          </a:r>
          <a:endParaRPr lang="en-US" sz="2000" b="1" dirty="0"/>
        </a:p>
      </dgm:t>
    </dgm:pt>
    <dgm:pt modelId="{6CF5C41F-721C-4577-95E2-ECCFEAC1C149}" type="parTrans" cxnId="{5B233842-25C9-4394-89BB-F37CCA9BF455}">
      <dgm:prSet/>
      <dgm:spPr/>
      <dgm:t>
        <a:bodyPr/>
        <a:lstStyle/>
        <a:p>
          <a:endParaRPr lang="en-US"/>
        </a:p>
      </dgm:t>
    </dgm:pt>
    <dgm:pt modelId="{5A172374-A185-482B-B99F-85EF6EFD8F1D}" type="sibTrans" cxnId="{5B233842-25C9-4394-89BB-F37CCA9BF455}">
      <dgm:prSet/>
      <dgm:spPr/>
      <dgm:t>
        <a:bodyPr/>
        <a:lstStyle/>
        <a:p>
          <a:endParaRPr lang="en-US"/>
        </a:p>
      </dgm:t>
    </dgm:pt>
    <dgm:pt modelId="{49A364EC-4E68-4D73-9166-4144F69F7841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3.	Summary</a:t>
          </a:r>
          <a:endParaRPr lang="en-US" sz="2000" b="1" dirty="0"/>
        </a:p>
      </dgm:t>
    </dgm:pt>
    <dgm:pt modelId="{BC4B5A8D-EE02-4E3C-896D-7646DFD91405}" type="parTrans" cxnId="{4DE25F5C-9377-4BCC-95A1-6EE7C127A19E}">
      <dgm:prSet/>
      <dgm:spPr/>
      <dgm:t>
        <a:bodyPr/>
        <a:lstStyle/>
        <a:p>
          <a:endParaRPr lang="en-US"/>
        </a:p>
      </dgm:t>
    </dgm:pt>
    <dgm:pt modelId="{4FD8A821-1EA8-42EA-9C5E-FC51600CA553}" type="sibTrans" cxnId="{4DE25F5C-9377-4BCC-95A1-6EE7C127A19E}">
      <dgm:prSet/>
      <dgm:spPr/>
      <dgm:t>
        <a:bodyPr/>
        <a:lstStyle/>
        <a:p>
          <a:endParaRPr lang="en-US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AE491F37-4989-4A09-81D4-D7AE7BC8F1D3}" type="pres">
      <dgm:prSet presAssocID="{095C29B3-F47A-4C1C-8D2E-6F212C2E52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9C1A9-169E-40AC-80F2-1FD4B40A3A29}" type="pres">
      <dgm:prSet presAssocID="{5A172374-A185-482B-B99F-85EF6EFD8F1D}" presName="spacer" presStyleCnt="0"/>
      <dgm:spPr/>
      <dgm:t>
        <a:bodyPr/>
        <a:lstStyle/>
        <a:p>
          <a:endParaRPr lang="en-US"/>
        </a:p>
      </dgm:t>
    </dgm:pt>
    <dgm:pt modelId="{D57A01D5-35CB-45AD-8F5B-70DA98E67BAD}" type="pres">
      <dgm:prSet presAssocID="{49A364EC-4E68-4D73-9166-4144F69F78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F69F45-059B-4804-9982-522F934CD100}" type="presOf" srcId="{BF4EAE8A-0A75-4400-87C0-B94D1748F1BA}" destId="{29CF6FEF-270A-4C27-900E-159E812E2386}" srcOrd="0" destOrd="0" presId="urn:microsoft.com/office/officeart/2005/8/layout/vList2"/>
    <dgm:cxn modelId="{4DE25F5C-9377-4BCC-95A1-6EE7C127A19E}" srcId="{BF4EAE8A-0A75-4400-87C0-B94D1748F1BA}" destId="{49A364EC-4E68-4D73-9166-4144F69F7841}" srcOrd="2" destOrd="0" parTransId="{BC4B5A8D-EE02-4E3C-896D-7646DFD91405}" sibTransId="{4FD8A821-1EA8-42EA-9C5E-FC51600CA553}"/>
    <dgm:cxn modelId="{9B238B55-CFBC-4DFA-855D-C324BA5D25F6}" type="presOf" srcId="{EFE54EEC-3611-4CF5-AF1F-9A7D48CC207C}" destId="{90804E90-026C-43F1-9E56-677C19EB2755}" srcOrd="0" destOrd="0" presId="urn:microsoft.com/office/officeart/2005/8/layout/vList2"/>
    <dgm:cxn modelId="{5B233842-25C9-4394-89BB-F37CCA9BF455}" srcId="{BF4EAE8A-0A75-4400-87C0-B94D1748F1BA}" destId="{095C29B3-F47A-4C1C-8D2E-6F212C2E528E}" srcOrd="1" destOrd="0" parTransId="{6CF5C41F-721C-4577-95E2-ECCFEAC1C149}" sibTransId="{5A172374-A185-482B-B99F-85EF6EFD8F1D}"/>
    <dgm:cxn modelId="{F284CA0E-3760-4E02-AB86-3A1EF760CA80}" type="presOf" srcId="{49A364EC-4E68-4D73-9166-4144F69F7841}" destId="{D57A01D5-35CB-45AD-8F5B-70DA98E67BAD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619752A7-F68C-4626-B812-D92DEAA77446}" type="presOf" srcId="{095C29B3-F47A-4C1C-8D2E-6F212C2E528E}" destId="{AE491F37-4989-4A09-81D4-D7AE7BC8F1D3}" srcOrd="0" destOrd="0" presId="urn:microsoft.com/office/officeart/2005/8/layout/vList2"/>
    <dgm:cxn modelId="{B12A324F-720D-4127-9C7C-DC5666B76876}" type="presParOf" srcId="{29CF6FEF-270A-4C27-900E-159E812E2386}" destId="{90804E90-026C-43F1-9E56-677C19EB2755}" srcOrd="0" destOrd="0" presId="urn:microsoft.com/office/officeart/2005/8/layout/vList2"/>
    <dgm:cxn modelId="{F45BFEAE-B346-4852-8432-2C330066EE09}" type="presParOf" srcId="{29CF6FEF-270A-4C27-900E-159E812E2386}" destId="{68A12F54-3B42-4573-A10D-5B501752FBBC}" srcOrd="1" destOrd="0" presId="urn:microsoft.com/office/officeart/2005/8/layout/vList2"/>
    <dgm:cxn modelId="{C36678B7-1749-4349-9521-890D7155F47E}" type="presParOf" srcId="{29CF6FEF-270A-4C27-900E-159E812E2386}" destId="{AE491F37-4989-4A09-81D4-D7AE7BC8F1D3}" srcOrd="2" destOrd="0" presId="urn:microsoft.com/office/officeart/2005/8/layout/vList2"/>
    <dgm:cxn modelId="{97B6210D-5138-4B52-AF5F-83370FBAD54C}" type="presParOf" srcId="{29CF6FEF-270A-4C27-900E-159E812E2386}" destId="{B129C1A9-169E-40AC-80F2-1FD4B40A3A29}" srcOrd="3" destOrd="0" presId="urn:microsoft.com/office/officeart/2005/8/layout/vList2"/>
    <dgm:cxn modelId="{FAF81FB9-4F7B-4400-9A47-993E3245D16C}" type="presParOf" srcId="{29CF6FEF-270A-4C27-900E-159E812E2386}" destId="{D57A01D5-35CB-45AD-8F5B-70DA98E67B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4EAE8A-0A75-4400-87C0-B94D1748F1BA}" type="doc">
      <dgm:prSet loTypeId="urn:microsoft.com/office/officeart/2005/8/layout/vList2" loCatId="list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FE54EEC-3611-4CF5-AF1F-9A7D48CC207C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1.	Introduction</a:t>
          </a:r>
          <a:endParaRPr lang="en-US" sz="2000" b="1" dirty="0"/>
        </a:p>
      </dgm:t>
    </dgm:pt>
    <dgm:pt modelId="{87F91569-D135-41F0-B918-83DC54EECDBE}" type="par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65959CEE-4326-4AEB-AA9B-9831A577EE1F}" type="sibTrans" cxnId="{1FAC776B-6AD6-48CB-A385-39B658DF78D0}">
      <dgm:prSet/>
      <dgm:spPr/>
      <dgm:t>
        <a:bodyPr/>
        <a:lstStyle/>
        <a:p>
          <a:pPr algn="l"/>
          <a:endParaRPr lang="en-US" sz="2000" b="1"/>
        </a:p>
      </dgm:t>
    </dgm:pt>
    <dgm:pt modelId="{095C29B3-F47A-4C1C-8D2E-6F212C2E528E}">
      <dgm:prSet phldrT="[Text]" custT="1"/>
      <dgm:spPr/>
      <dgm:t>
        <a:bodyPr/>
        <a:lstStyle/>
        <a:p>
          <a:pPr marL="509588" indent="-509588" algn="l"/>
          <a:r>
            <a:rPr lang="en-US" sz="2000" b="1" dirty="0" smtClean="0"/>
            <a:t>2.	Phase coverage throughout LHC cycle</a:t>
          </a:r>
          <a:endParaRPr lang="en-US" sz="2000" b="1" dirty="0"/>
        </a:p>
      </dgm:t>
    </dgm:pt>
    <dgm:pt modelId="{6CF5C41F-721C-4577-95E2-ECCFEAC1C149}" type="parTrans" cxnId="{5B233842-25C9-4394-89BB-F37CCA9BF455}">
      <dgm:prSet/>
      <dgm:spPr/>
      <dgm:t>
        <a:bodyPr/>
        <a:lstStyle/>
        <a:p>
          <a:endParaRPr lang="en-US"/>
        </a:p>
      </dgm:t>
    </dgm:pt>
    <dgm:pt modelId="{5A172374-A185-482B-B99F-85EF6EFD8F1D}" type="sibTrans" cxnId="{5B233842-25C9-4394-89BB-F37CCA9BF455}">
      <dgm:prSet/>
      <dgm:spPr/>
      <dgm:t>
        <a:bodyPr/>
        <a:lstStyle/>
        <a:p>
          <a:endParaRPr lang="en-US"/>
        </a:p>
      </dgm:t>
    </dgm:pt>
    <dgm:pt modelId="{49A364EC-4E68-4D73-9166-4144F69F7841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509588" indent="-509588" algn="l"/>
          <a:r>
            <a:rPr lang="en-US" sz="2000" b="1" dirty="0" smtClean="0"/>
            <a:t>3.	Summary</a:t>
          </a:r>
          <a:endParaRPr lang="en-US" sz="2000" b="1" dirty="0"/>
        </a:p>
      </dgm:t>
    </dgm:pt>
    <dgm:pt modelId="{BC4B5A8D-EE02-4E3C-896D-7646DFD91405}" type="parTrans" cxnId="{4DE25F5C-9377-4BCC-95A1-6EE7C127A19E}">
      <dgm:prSet/>
      <dgm:spPr/>
      <dgm:t>
        <a:bodyPr/>
        <a:lstStyle/>
        <a:p>
          <a:endParaRPr lang="en-US"/>
        </a:p>
      </dgm:t>
    </dgm:pt>
    <dgm:pt modelId="{4FD8A821-1EA8-42EA-9C5E-FC51600CA553}" type="sibTrans" cxnId="{4DE25F5C-9377-4BCC-95A1-6EE7C127A19E}">
      <dgm:prSet/>
      <dgm:spPr/>
      <dgm:t>
        <a:bodyPr/>
        <a:lstStyle/>
        <a:p>
          <a:endParaRPr lang="en-US"/>
        </a:p>
      </dgm:t>
    </dgm:pt>
    <dgm:pt modelId="{29CF6FEF-270A-4C27-900E-159E812E2386}" type="pres">
      <dgm:prSet presAssocID="{BF4EAE8A-0A75-4400-87C0-B94D1748F1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0804E90-026C-43F1-9E56-677C19EB2755}" type="pres">
      <dgm:prSet presAssocID="{EFE54EEC-3611-4CF5-AF1F-9A7D48CC207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12F54-3B42-4573-A10D-5B501752FBBC}" type="pres">
      <dgm:prSet presAssocID="{65959CEE-4326-4AEB-AA9B-9831A577EE1F}" presName="spacer" presStyleCnt="0"/>
      <dgm:spPr/>
      <dgm:t>
        <a:bodyPr/>
        <a:lstStyle/>
        <a:p>
          <a:endParaRPr lang="en-US"/>
        </a:p>
      </dgm:t>
    </dgm:pt>
    <dgm:pt modelId="{AE491F37-4989-4A09-81D4-D7AE7BC8F1D3}" type="pres">
      <dgm:prSet presAssocID="{095C29B3-F47A-4C1C-8D2E-6F212C2E528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9C1A9-169E-40AC-80F2-1FD4B40A3A29}" type="pres">
      <dgm:prSet presAssocID="{5A172374-A185-482B-B99F-85EF6EFD8F1D}" presName="spacer" presStyleCnt="0"/>
      <dgm:spPr/>
      <dgm:t>
        <a:bodyPr/>
        <a:lstStyle/>
        <a:p>
          <a:endParaRPr lang="en-US"/>
        </a:p>
      </dgm:t>
    </dgm:pt>
    <dgm:pt modelId="{D57A01D5-35CB-45AD-8F5B-70DA98E67BAD}" type="pres">
      <dgm:prSet presAssocID="{49A364EC-4E68-4D73-9166-4144F69F78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BEBC2C-F36C-4309-B9F3-7FE5D6546B05}" type="presOf" srcId="{EFE54EEC-3611-4CF5-AF1F-9A7D48CC207C}" destId="{90804E90-026C-43F1-9E56-677C19EB2755}" srcOrd="0" destOrd="0" presId="urn:microsoft.com/office/officeart/2005/8/layout/vList2"/>
    <dgm:cxn modelId="{B7E09505-EE6A-414F-BA2F-B569DCDE1B19}" type="presOf" srcId="{49A364EC-4E68-4D73-9166-4144F69F7841}" destId="{D57A01D5-35CB-45AD-8F5B-70DA98E67BAD}" srcOrd="0" destOrd="0" presId="urn:microsoft.com/office/officeart/2005/8/layout/vList2"/>
    <dgm:cxn modelId="{D26326CD-99AA-422E-8A86-8199843ABFB8}" type="presOf" srcId="{BF4EAE8A-0A75-4400-87C0-B94D1748F1BA}" destId="{29CF6FEF-270A-4C27-900E-159E812E2386}" srcOrd="0" destOrd="0" presId="urn:microsoft.com/office/officeart/2005/8/layout/vList2"/>
    <dgm:cxn modelId="{4DE25F5C-9377-4BCC-95A1-6EE7C127A19E}" srcId="{BF4EAE8A-0A75-4400-87C0-B94D1748F1BA}" destId="{49A364EC-4E68-4D73-9166-4144F69F7841}" srcOrd="2" destOrd="0" parTransId="{BC4B5A8D-EE02-4E3C-896D-7646DFD91405}" sibTransId="{4FD8A821-1EA8-42EA-9C5E-FC51600CA553}"/>
    <dgm:cxn modelId="{5B233842-25C9-4394-89BB-F37CCA9BF455}" srcId="{BF4EAE8A-0A75-4400-87C0-B94D1748F1BA}" destId="{095C29B3-F47A-4C1C-8D2E-6F212C2E528E}" srcOrd="1" destOrd="0" parTransId="{6CF5C41F-721C-4577-95E2-ECCFEAC1C149}" sibTransId="{5A172374-A185-482B-B99F-85EF6EFD8F1D}"/>
    <dgm:cxn modelId="{AE4595A5-9FF0-4F1E-8F04-FD1C889BF2EB}" type="presOf" srcId="{095C29B3-F47A-4C1C-8D2E-6F212C2E528E}" destId="{AE491F37-4989-4A09-81D4-D7AE7BC8F1D3}" srcOrd="0" destOrd="0" presId="urn:microsoft.com/office/officeart/2005/8/layout/vList2"/>
    <dgm:cxn modelId="{1FAC776B-6AD6-48CB-A385-39B658DF78D0}" srcId="{BF4EAE8A-0A75-4400-87C0-B94D1748F1BA}" destId="{EFE54EEC-3611-4CF5-AF1F-9A7D48CC207C}" srcOrd="0" destOrd="0" parTransId="{87F91569-D135-41F0-B918-83DC54EECDBE}" sibTransId="{65959CEE-4326-4AEB-AA9B-9831A577EE1F}"/>
    <dgm:cxn modelId="{EDE26D5A-1CCF-4D2E-83D7-E32F9992CBE6}" type="presParOf" srcId="{29CF6FEF-270A-4C27-900E-159E812E2386}" destId="{90804E90-026C-43F1-9E56-677C19EB2755}" srcOrd="0" destOrd="0" presId="urn:microsoft.com/office/officeart/2005/8/layout/vList2"/>
    <dgm:cxn modelId="{EF18E8D2-4420-4AAF-8E59-509AF159D841}" type="presParOf" srcId="{29CF6FEF-270A-4C27-900E-159E812E2386}" destId="{68A12F54-3B42-4573-A10D-5B501752FBBC}" srcOrd="1" destOrd="0" presId="urn:microsoft.com/office/officeart/2005/8/layout/vList2"/>
    <dgm:cxn modelId="{956754BF-D448-4593-8FBB-79E9B74E1FB8}" type="presParOf" srcId="{29CF6FEF-270A-4C27-900E-159E812E2386}" destId="{AE491F37-4989-4A09-81D4-D7AE7BC8F1D3}" srcOrd="2" destOrd="0" presId="urn:microsoft.com/office/officeart/2005/8/layout/vList2"/>
    <dgm:cxn modelId="{F85D36F9-CA6B-4BFC-97A1-A0E2881775D4}" type="presParOf" srcId="{29CF6FEF-270A-4C27-900E-159E812E2386}" destId="{B129C1A9-169E-40AC-80F2-1FD4B40A3A29}" srcOrd="3" destOrd="0" presId="urn:microsoft.com/office/officeart/2005/8/layout/vList2"/>
    <dgm:cxn modelId="{C221B004-D810-4870-85E0-A0FC6F92BDE2}" type="presParOf" srcId="{29CF6FEF-270A-4C27-900E-159E812E2386}" destId="{D57A01D5-35CB-45AD-8F5B-70DA98E67B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05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	Introduction</a:t>
          </a:r>
          <a:endParaRPr lang="en-US" sz="2000" b="1" kern="1200" dirty="0"/>
        </a:p>
      </dsp:txBody>
      <dsp:txXfrm>
        <a:off x="0" y="10535"/>
        <a:ext cx="6096000" cy="599040"/>
      </dsp:txXfrm>
    </dsp:sp>
    <dsp:sp modelId="{AE491F37-4989-4A09-81D4-D7AE7BC8F1D3}">
      <dsp:nvSpPr>
        <dsp:cNvPr id="0" name=""/>
        <dsp:cNvSpPr/>
      </dsp:nvSpPr>
      <dsp:spPr>
        <a:xfrm>
          <a:off x="0" y="7017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	Phase coverage throughout LHC cycle</a:t>
          </a:r>
          <a:endParaRPr lang="en-US" sz="2000" b="1" kern="1200" dirty="0"/>
        </a:p>
      </dsp:txBody>
      <dsp:txXfrm>
        <a:off x="0" y="701735"/>
        <a:ext cx="6096000" cy="599040"/>
      </dsp:txXfrm>
    </dsp:sp>
    <dsp:sp modelId="{D57A01D5-35CB-45AD-8F5B-70DA98E67BAD}">
      <dsp:nvSpPr>
        <dsp:cNvPr id="0" name=""/>
        <dsp:cNvSpPr/>
      </dsp:nvSpPr>
      <dsp:spPr>
        <a:xfrm>
          <a:off x="0" y="13929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	Summary</a:t>
          </a:r>
          <a:endParaRPr lang="en-US" sz="2000" b="1" kern="1200" dirty="0"/>
        </a:p>
      </dsp:txBody>
      <dsp:txXfrm>
        <a:off x="0" y="1392935"/>
        <a:ext cx="6096000" cy="5990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0535"/>
          <a:ext cx="6096000" cy="59904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	Introduction</a:t>
          </a:r>
          <a:endParaRPr lang="en-US" sz="2000" b="1" kern="1200" dirty="0"/>
        </a:p>
      </dsp:txBody>
      <dsp:txXfrm>
        <a:off x="0" y="10535"/>
        <a:ext cx="6096000" cy="599040"/>
      </dsp:txXfrm>
    </dsp:sp>
    <dsp:sp modelId="{AE491F37-4989-4A09-81D4-D7AE7BC8F1D3}">
      <dsp:nvSpPr>
        <dsp:cNvPr id="0" name=""/>
        <dsp:cNvSpPr/>
      </dsp:nvSpPr>
      <dsp:spPr>
        <a:xfrm>
          <a:off x="0" y="7017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	Phase coverage throughout LHC cycle</a:t>
          </a:r>
          <a:endParaRPr lang="en-US" sz="2000" b="1" kern="1200" dirty="0"/>
        </a:p>
      </dsp:txBody>
      <dsp:txXfrm>
        <a:off x="0" y="701735"/>
        <a:ext cx="6096000" cy="599040"/>
      </dsp:txXfrm>
    </dsp:sp>
    <dsp:sp modelId="{D57A01D5-35CB-45AD-8F5B-70DA98E67BAD}">
      <dsp:nvSpPr>
        <dsp:cNvPr id="0" name=""/>
        <dsp:cNvSpPr/>
      </dsp:nvSpPr>
      <dsp:spPr>
        <a:xfrm>
          <a:off x="0" y="13929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	Summary</a:t>
          </a:r>
          <a:endParaRPr lang="en-US" sz="2000" b="1" kern="1200" dirty="0"/>
        </a:p>
      </dsp:txBody>
      <dsp:txXfrm>
        <a:off x="0" y="1392935"/>
        <a:ext cx="6096000" cy="5990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05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	Introduction</a:t>
          </a:r>
          <a:endParaRPr lang="en-US" sz="2000" b="1" kern="1200" dirty="0"/>
        </a:p>
      </dsp:txBody>
      <dsp:txXfrm>
        <a:off x="0" y="10535"/>
        <a:ext cx="6096000" cy="599040"/>
      </dsp:txXfrm>
    </dsp:sp>
    <dsp:sp modelId="{AE491F37-4989-4A09-81D4-D7AE7BC8F1D3}">
      <dsp:nvSpPr>
        <dsp:cNvPr id="0" name=""/>
        <dsp:cNvSpPr/>
      </dsp:nvSpPr>
      <dsp:spPr>
        <a:xfrm>
          <a:off x="0" y="701735"/>
          <a:ext cx="6096000" cy="59904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	Phase coverage throughout LHC cycle</a:t>
          </a:r>
          <a:endParaRPr lang="en-US" sz="2000" b="1" kern="1200" dirty="0"/>
        </a:p>
      </dsp:txBody>
      <dsp:txXfrm>
        <a:off x="0" y="701735"/>
        <a:ext cx="6096000" cy="599040"/>
      </dsp:txXfrm>
    </dsp:sp>
    <dsp:sp modelId="{D57A01D5-35CB-45AD-8F5B-70DA98E67BAD}">
      <dsp:nvSpPr>
        <dsp:cNvPr id="0" name=""/>
        <dsp:cNvSpPr/>
      </dsp:nvSpPr>
      <dsp:spPr>
        <a:xfrm>
          <a:off x="0" y="13929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	Summary</a:t>
          </a:r>
          <a:endParaRPr lang="en-US" sz="2000" b="1" kern="1200" dirty="0"/>
        </a:p>
      </dsp:txBody>
      <dsp:txXfrm>
        <a:off x="0" y="1392935"/>
        <a:ext cx="6096000" cy="5990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04E90-026C-43F1-9E56-677C19EB2755}">
      <dsp:nvSpPr>
        <dsp:cNvPr id="0" name=""/>
        <dsp:cNvSpPr/>
      </dsp:nvSpPr>
      <dsp:spPr>
        <a:xfrm>
          <a:off x="0" y="105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1.	Introduction</a:t>
          </a:r>
          <a:endParaRPr lang="en-US" sz="2000" b="1" kern="1200" dirty="0"/>
        </a:p>
      </dsp:txBody>
      <dsp:txXfrm>
        <a:off x="0" y="10535"/>
        <a:ext cx="6096000" cy="599040"/>
      </dsp:txXfrm>
    </dsp:sp>
    <dsp:sp modelId="{AE491F37-4989-4A09-81D4-D7AE7BC8F1D3}">
      <dsp:nvSpPr>
        <dsp:cNvPr id="0" name=""/>
        <dsp:cNvSpPr/>
      </dsp:nvSpPr>
      <dsp:spPr>
        <a:xfrm>
          <a:off x="0" y="701735"/>
          <a:ext cx="6096000" cy="599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2.	Phase coverage throughout LHC cycle</a:t>
          </a:r>
          <a:endParaRPr lang="en-US" sz="2000" b="1" kern="1200" dirty="0"/>
        </a:p>
      </dsp:txBody>
      <dsp:txXfrm>
        <a:off x="0" y="701735"/>
        <a:ext cx="6096000" cy="599040"/>
      </dsp:txXfrm>
    </dsp:sp>
    <dsp:sp modelId="{D57A01D5-35CB-45AD-8F5B-70DA98E67BAD}">
      <dsp:nvSpPr>
        <dsp:cNvPr id="0" name=""/>
        <dsp:cNvSpPr/>
      </dsp:nvSpPr>
      <dsp:spPr>
        <a:xfrm>
          <a:off x="0" y="1392935"/>
          <a:ext cx="6096000" cy="59904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509588" lvl="0" indent="-509588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3.	Summary</a:t>
          </a:r>
          <a:endParaRPr lang="en-US" sz="2000" b="1" kern="1200" dirty="0"/>
        </a:p>
      </dsp:txBody>
      <dsp:txXfrm>
        <a:off x="0" y="1392935"/>
        <a:ext cx="6096000" cy="599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2511-00C4-42D4-8BDB-C10FA4CD4A8E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48FE-F4C4-4889-9AFF-382C7F947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B44916-2D89-44BD-9332-59A9AE37353D}" type="datetimeFigureOut">
              <a:rPr lang="en-US" smtClean="0"/>
              <a:pPr/>
              <a:t>9/2/2010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72F1A8-F109-49EE-8B5D-9421602F56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809875"/>
            <a:ext cx="7105650" cy="1409700"/>
          </a:xfrm>
          <a:prstGeom prst="rect">
            <a:avLst/>
          </a:prstGeom>
        </p:spPr>
        <p:txBody>
          <a:bodyPr/>
          <a:lstStyle>
            <a:lvl1pPr>
              <a:defRPr b="1" spc="300">
                <a:solidFill>
                  <a:schemeClr val="tx2"/>
                </a:solidFill>
                <a:latin typeface="Cambria" pitchFamily="18" charset="0"/>
              </a:defRPr>
            </a:lvl1pPr>
            <a:lvl2pPr>
              <a:defRPr b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1">
                <a:solidFill>
                  <a:schemeClr val="accent5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638424" y="4295775"/>
            <a:ext cx="6353175" cy="1924050"/>
          </a:xfrm>
          <a:prstGeom prst="rect">
            <a:avLst/>
          </a:prstGeom>
        </p:spPr>
        <p:txBody>
          <a:bodyPr/>
          <a:lstStyle>
            <a:lvl1pPr>
              <a:defRPr sz="2400" b="1" baseline="0">
                <a:solidFill>
                  <a:schemeClr val="accent1"/>
                </a:solidFill>
                <a:latin typeface="Cambria" pitchFamily="18" charset="0"/>
              </a:defRPr>
            </a:lvl1pPr>
            <a:lvl2pPr>
              <a:defRPr sz="2400" b="0" i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0">
                <a:solidFill>
                  <a:schemeClr val="tx1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Subtitle and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141921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Tobias Baer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September, 3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2010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141921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Tobias Baer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September, 3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2010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LOGO-BE-60x60b.jpg"/>
          <p:cNvPicPr>
            <a:picLocks noChangeAspect="1"/>
          </p:cNvPicPr>
          <p:nvPr/>
        </p:nvPicPr>
        <p:blipFill>
          <a:blip r:embed="rId6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2937" y="0"/>
            <a:ext cx="881063" cy="86771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 rot="16200000" flipV="1">
            <a:off x="7830541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 descr="banner-ble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141921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Tobias Baer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September, 3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37953" y="2809875"/>
            <a:ext cx="8126037" cy="1409700"/>
          </a:xfrm>
        </p:spPr>
        <p:txBody>
          <a:bodyPr/>
          <a:lstStyle/>
          <a:p>
            <a:r>
              <a:rPr lang="en-US" sz="4800" dirty="0" smtClean="0"/>
              <a:t>	LHC Collimator </a:t>
            </a:r>
            <a:br>
              <a:rPr lang="en-US" sz="4800" dirty="0" smtClean="0"/>
            </a:br>
            <a:r>
              <a:rPr lang="en-US" sz="4800" dirty="0" smtClean="0"/>
              <a:t>	Phase Coverage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395413" y="4295775"/>
            <a:ext cx="6353175" cy="192405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dirty="0" smtClean="0"/>
              <a:t>Thanks to </a:t>
            </a:r>
            <a:r>
              <a:rPr lang="en-US" sz="2000" dirty="0" err="1" smtClean="0"/>
              <a:t>Delphine</a:t>
            </a:r>
            <a:r>
              <a:rPr lang="en-US" sz="2000" dirty="0" smtClean="0"/>
              <a:t> </a:t>
            </a:r>
            <a:r>
              <a:rPr lang="en-US" sz="2000" dirty="0" err="1" smtClean="0"/>
              <a:t>Jacquet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*=11 m</a:t>
            </a:r>
            <a:r>
              <a:rPr lang="en-US" dirty="0" smtClean="0"/>
              <a:t> B1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20754" b="5885"/>
          <a:stretch>
            <a:fillRect/>
          </a:stretch>
        </p:blipFill>
        <p:spPr bwMode="auto">
          <a:xfrm>
            <a:off x="137160" y="1051560"/>
            <a:ext cx="8869680" cy="520549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 bwMode="auto">
          <a:xfrm>
            <a:off x="6559128" y="2920632"/>
            <a:ext cx="128349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4908861" y="5534246"/>
            <a:ext cx="128349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TCP.D6L7.B1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7294589" y="5299003"/>
            <a:ext cx="1468408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4466542" y="2697128"/>
            <a:ext cx="1479285" cy="338554"/>
          </a:xfrm>
          <a:prstGeom prst="wedgeRectCallout">
            <a:avLst>
              <a:gd name="adj1" fmla="val -21493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3053128" y="2432198"/>
            <a:ext cx="1348760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TCSG.4R6.B1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1456659" y="2628236"/>
            <a:ext cx="1359638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812057" y="4999297"/>
            <a:ext cx="1468408" cy="338554"/>
          </a:xfrm>
          <a:prstGeom prst="wedgeRectCallout">
            <a:avLst>
              <a:gd name="adj1" fmla="val 22864"/>
              <a:gd name="adj2" fmla="val -124722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2395205" y="5219482"/>
            <a:ext cx="1468408" cy="338554"/>
          </a:xfrm>
          <a:prstGeom prst="wedgeRectCallout">
            <a:avLst>
              <a:gd name="adj1" fmla="val -19358"/>
              <a:gd name="adj2" fmla="val -16916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TCSG.D5R7.B1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1552355" y="3955310"/>
            <a:ext cx="1222742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12.1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*=11 m</a:t>
            </a:r>
            <a:r>
              <a:rPr lang="en-US" dirty="0" smtClean="0"/>
              <a:t> B2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0754" b="5885"/>
          <a:stretch>
            <a:fillRect/>
          </a:stretch>
        </p:blipFill>
        <p:spPr bwMode="auto">
          <a:xfrm>
            <a:off x="137160" y="1051560"/>
            <a:ext cx="8869680" cy="520549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 bwMode="auto">
          <a:xfrm>
            <a:off x="4316819" y="2953636"/>
            <a:ext cx="1354323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1631223" y="5535353"/>
            <a:ext cx="143139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TCP.D6R7.B2</a:t>
            </a:r>
            <a:endParaRPr lang="en-US" sz="1600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7166129" y="5226342"/>
            <a:ext cx="1541505" cy="338554"/>
          </a:xfrm>
          <a:prstGeom prst="wedgeRectCallout">
            <a:avLst>
              <a:gd name="adj1" fmla="val -21395"/>
              <a:gd name="adj2" fmla="val -10780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7222342" y="2667444"/>
            <a:ext cx="1497463" cy="338554"/>
          </a:xfrm>
          <a:prstGeom prst="wedgeRectCallout">
            <a:avLst>
              <a:gd name="adj1" fmla="val -22228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1053060" y="2548713"/>
            <a:ext cx="1354322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TCSG.6L7.B2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5610722" y="4998190"/>
            <a:ext cx="1475441" cy="338554"/>
          </a:xfrm>
          <a:prstGeom prst="wedgeRectCallout">
            <a:avLst>
              <a:gd name="adj1" fmla="val -24200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4075195" y="5227899"/>
            <a:ext cx="1475441" cy="338554"/>
          </a:xfrm>
          <a:prstGeom prst="wedgeRectCallout">
            <a:avLst>
              <a:gd name="adj1" fmla="val 21322"/>
              <a:gd name="adj2" fmla="val -16916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TCSG.D5L7.B2</a:t>
            </a: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6283843" y="3997840"/>
            <a:ext cx="1222742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11.7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 t="20730" r="232" b="5920"/>
          <a:stretch>
            <a:fillRect/>
          </a:stretch>
        </p:blipFill>
        <p:spPr bwMode="auto">
          <a:xfrm>
            <a:off x="141268" y="1051560"/>
            <a:ext cx="8861464" cy="521208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*=3.5 m</a:t>
            </a:r>
            <a:r>
              <a:rPr lang="en-US" dirty="0" smtClean="0"/>
              <a:t> B1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 bwMode="auto">
          <a:xfrm>
            <a:off x="626777" y="2970143"/>
            <a:ext cx="1262328" cy="338554"/>
          </a:xfrm>
          <a:prstGeom prst="wedgeRectCallout">
            <a:avLst>
              <a:gd name="adj1" fmla="val -21241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4178595" y="5576776"/>
            <a:ext cx="126232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TCP.D6L7.B1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7102662" y="5200465"/>
            <a:ext cx="1444188" cy="338554"/>
          </a:xfrm>
          <a:prstGeom prst="wedgeRectCallout">
            <a:avLst>
              <a:gd name="adj1" fmla="val 19188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6238443" y="2678075"/>
            <a:ext cx="1454885" cy="338554"/>
          </a:xfrm>
          <a:prstGeom prst="wedgeRectCallout">
            <a:avLst>
              <a:gd name="adj1" fmla="val -21493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4702147" y="2472182"/>
            <a:ext cx="1326513" cy="338554"/>
          </a:xfrm>
          <a:prstGeom prst="wedgeRectCallout">
            <a:avLst>
              <a:gd name="adj1" fmla="val -21758"/>
              <a:gd name="adj2" fmla="val -103951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TCSG.4R6.B1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2914488" y="2653930"/>
            <a:ext cx="1337213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546804" y="5481120"/>
            <a:ext cx="1444188" cy="338554"/>
          </a:xfrm>
          <a:prstGeom prst="wedgeRectCallout">
            <a:avLst>
              <a:gd name="adj1" fmla="val -22597"/>
              <a:gd name="adj2" fmla="val -269166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1289524" y="5106286"/>
            <a:ext cx="1444188" cy="338554"/>
          </a:xfrm>
          <a:prstGeom prst="wedgeRectCallout">
            <a:avLst>
              <a:gd name="adj1" fmla="val -20094"/>
              <a:gd name="adj2" fmla="val -13470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TCSG.D5R7.B1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516231" y="3960446"/>
            <a:ext cx="1222742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12.1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t="20578" b="5762"/>
          <a:stretch>
            <a:fillRect/>
          </a:stretch>
        </p:blipFill>
        <p:spPr bwMode="auto">
          <a:xfrm>
            <a:off x="149590" y="1051560"/>
            <a:ext cx="8844820" cy="521208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3.5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l-GR" dirty="0" smtClean="0">
                <a:latin typeface="Calibri"/>
              </a:rPr>
              <a:t>β</a:t>
            </a:r>
            <a:r>
              <a:rPr lang="en-US" dirty="0" smtClean="0">
                <a:latin typeface="Calibri"/>
              </a:rPr>
              <a:t>*=3.5 m</a:t>
            </a:r>
            <a:r>
              <a:rPr lang="en-US" dirty="0" smtClean="0"/>
              <a:t> B2</a:t>
            </a:r>
            <a:endParaRPr lang="en-US" dirty="0"/>
          </a:p>
        </p:txBody>
      </p:sp>
      <p:sp>
        <p:nvSpPr>
          <p:cNvPr id="15" name="Rectangular Callout 14"/>
          <p:cNvSpPr/>
          <p:nvPr/>
        </p:nvSpPr>
        <p:spPr bwMode="auto">
          <a:xfrm>
            <a:off x="4072260" y="2964269"/>
            <a:ext cx="1354323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1631223" y="5535353"/>
            <a:ext cx="143139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TCP.D6R7.B2</a:t>
            </a:r>
            <a:endParaRPr lang="en-US" sz="1600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" name="Rectangular Callout 16"/>
          <p:cNvSpPr/>
          <p:nvPr/>
        </p:nvSpPr>
        <p:spPr bwMode="auto">
          <a:xfrm>
            <a:off x="7166129" y="5226342"/>
            <a:ext cx="1541505" cy="338554"/>
          </a:xfrm>
          <a:prstGeom prst="wedgeRectCallout">
            <a:avLst>
              <a:gd name="adj1" fmla="val -21395"/>
              <a:gd name="adj2" fmla="val -10780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" name="Rectangular Callout 17"/>
          <p:cNvSpPr/>
          <p:nvPr/>
        </p:nvSpPr>
        <p:spPr bwMode="auto">
          <a:xfrm>
            <a:off x="6977783" y="2678077"/>
            <a:ext cx="1497463" cy="338554"/>
          </a:xfrm>
          <a:prstGeom prst="wedgeRectCallout">
            <a:avLst>
              <a:gd name="adj1" fmla="val -22228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" name="Rectangular Callout 18"/>
          <p:cNvSpPr/>
          <p:nvPr/>
        </p:nvSpPr>
        <p:spPr bwMode="auto">
          <a:xfrm>
            <a:off x="808501" y="2559346"/>
            <a:ext cx="1354322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TCSG.6L7.B2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Rectangular Callout 19"/>
          <p:cNvSpPr/>
          <p:nvPr/>
        </p:nvSpPr>
        <p:spPr bwMode="auto">
          <a:xfrm>
            <a:off x="5610722" y="4998190"/>
            <a:ext cx="1475441" cy="338554"/>
          </a:xfrm>
          <a:prstGeom prst="wedgeRectCallout">
            <a:avLst>
              <a:gd name="adj1" fmla="val -24200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Rectangular Callout 20"/>
          <p:cNvSpPr/>
          <p:nvPr/>
        </p:nvSpPr>
        <p:spPr bwMode="auto">
          <a:xfrm>
            <a:off x="4075195" y="5227899"/>
            <a:ext cx="1475441" cy="338554"/>
          </a:xfrm>
          <a:prstGeom prst="wedgeRectCallout">
            <a:avLst>
              <a:gd name="adj1" fmla="val 21322"/>
              <a:gd name="adj2" fmla="val -169167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TCSG.D5L7.B2</a:t>
            </a:r>
          </a:p>
        </p:txBody>
      </p:sp>
      <p:sp>
        <p:nvSpPr>
          <p:cNvPr id="22" name="Rectangular Callout 21"/>
          <p:cNvSpPr/>
          <p:nvPr/>
        </p:nvSpPr>
        <p:spPr bwMode="auto">
          <a:xfrm>
            <a:off x="6283843" y="3997840"/>
            <a:ext cx="1222742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11.7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66530" y="2427745"/>
          <a:ext cx="6096000" cy="2002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2400" dirty="0" smtClean="0"/>
              <a:t>Total coverage by </a:t>
            </a:r>
            <a:r>
              <a:rPr lang="en-US" sz="2400" b="1" dirty="0" smtClean="0">
                <a:solidFill>
                  <a:srgbClr val="FF0000"/>
                </a:solidFill>
              </a:rPr>
              <a:t>TCPs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chemeClr val="accent1"/>
                </a:solidFill>
              </a:rPr>
              <a:t>TCSGs</a:t>
            </a:r>
            <a:r>
              <a:rPr lang="en-US" sz="2400" dirty="0" smtClean="0"/>
              <a:t> in IP7, </a:t>
            </a:r>
            <a:r>
              <a:rPr lang="en-US" sz="2400" b="1" dirty="0" smtClean="0">
                <a:solidFill>
                  <a:schemeClr val="accent1"/>
                </a:solidFill>
              </a:rPr>
              <a:t>TCSG.4R6.B1</a:t>
            </a:r>
            <a:r>
              <a:rPr lang="en-US" sz="2400" dirty="0" smtClean="0"/>
              <a:t> (B1 H) and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TCLI</a:t>
            </a:r>
            <a:r>
              <a:rPr lang="en-US" sz="2400" dirty="0" smtClean="0"/>
              <a:t> in IP2 and IP8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b="1" dirty="0" smtClean="0"/>
              <a:t>Injection</a:t>
            </a:r>
            <a:r>
              <a:rPr lang="en-US" sz="2400" dirty="0" smtClean="0"/>
              <a:t>: Max uncovered amplitude: ≈ 9</a:t>
            </a:r>
            <a:r>
              <a:rPr lang="el-GR" sz="2400" dirty="0" smtClean="0"/>
              <a:t>σ</a:t>
            </a:r>
            <a:r>
              <a:rPr lang="en-US" sz="2400" dirty="0" smtClean="0"/>
              <a:t> (B1 H, B2 H)</a:t>
            </a:r>
          </a:p>
          <a:p>
            <a:pPr>
              <a:buFontTx/>
              <a:buChar char="-"/>
            </a:pPr>
            <a:r>
              <a:rPr lang="en-US" sz="2400" b="1" dirty="0" smtClean="0"/>
              <a:t>After injection</a:t>
            </a:r>
            <a:r>
              <a:rPr lang="en-US" sz="2400" dirty="0" smtClean="0"/>
              <a:t>: Max uncovered amplitude: ≈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9.5</a:t>
            </a:r>
            <a:r>
              <a:rPr lang="el-GR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(B1 V)</a:t>
            </a:r>
          </a:p>
          <a:p>
            <a:pPr>
              <a:buFontTx/>
              <a:buChar char="-"/>
            </a:pPr>
            <a:r>
              <a:rPr lang="en-US" sz="2400" b="1" dirty="0" smtClean="0"/>
              <a:t>Flat Top</a:t>
            </a:r>
            <a:r>
              <a:rPr lang="en-US" sz="2400" dirty="0" smtClean="0"/>
              <a:t>: Max uncovered amplitude: 10.7</a:t>
            </a:r>
            <a:r>
              <a:rPr lang="el-GR" sz="2400" dirty="0" smtClean="0"/>
              <a:t>σ</a:t>
            </a:r>
            <a:r>
              <a:rPr lang="en-US" sz="2400" dirty="0" smtClean="0"/>
              <a:t> (B1 H), 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12.1</a:t>
            </a:r>
            <a:r>
              <a:rPr lang="el-GR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(B1 V)</a:t>
            </a:r>
            <a:r>
              <a:rPr lang="en-US" sz="2400" dirty="0" smtClean="0"/>
              <a:t>, 					          11.1</a:t>
            </a:r>
            <a:r>
              <a:rPr lang="el-GR" sz="2400" dirty="0" smtClean="0"/>
              <a:t>σ</a:t>
            </a:r>
            <a:r>
              <a:rPr lang="en-US" sz="2400" dirty="0" smtClean="0"/>
              <a:t> (B2 H), 11.7</a:t>
            </a:r>
            <a:r>
              <a:rPr lang="el-GR" sz="2400" dirty="0" smtClean="0"/>
              <a:t>σ</a:t>
            </a:r>
            <a:r>
              <a:rPr lang="en-US" sz="2400" dirty="0" smtClean="0"/>
              <a:t> (B2 V)</a:t>
            </a:r>
          </a:p>
          <a:p>
            <a:pPr>
              <a:buFontTx/>
              <a:buChar char="-"/>
            </a:pPr>
            <a:r>
              <a:rPr lang="en-US" sz="2400" b="1" dirty="0" smtClean="0"/>
              <a:t>Squeeze (3.5m)</a:t>
            </a:r>
            <a:r>
              <a:rPr lang="en-US" sz="2400" dirty="0" smtClean="0"/>
              <a:t>: only phase changes relative to flat top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Thank you </a:t>
            </a:r>
          </a:p>
          <a:p>
            <a:pPr algn="ctr"/>
            <a:r>
              <a:rPr lang="en-US" b="1" dirty="0" smtClean="0"/>
              <a:t>for your Attention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Tobias Baer</a:t>
            </a:r>
          </a:p>
          <a:p>
            <a:r>
              <a:rPr lang="en-US" sz="1600" dirty="0" smtClean="0"/>
              <a:t>CERN BE/OP</a:t>
            </a:r>
          </a:p>
          <a:p>
            <a:r>
              <a:rPr lang="en-US" sz="1600" dirty="0" smtClean="0"/>
              <a:t>Tobias.Baer@cern.ch</a:t>
            </a:r>
          </a:p>
          <a:p>
            <a:r>
              <a:rPr lang="en-US" sz="1600" dirty="0" smtClean="0"/>
              <a:t>Office: +41 22 76 75379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Based on </a:t>
            </a:r>
            <a:r>
              <a:rPr lang="en-US" dirty="0" err="1" smtClean="0"/>
              <a:t>Delphine</a:t>
            </a:r>
            <a:r>
              <a:rPr lang="en-US" dirty="0" smtClean="0"/>
              <a:t> </a:t>
            </a:r>
            <a:r>
              <a:rPr lang="en-US" dirty="0" err="1" smtClean="0"/>
              <a:t>Jacquet’s</a:t>
            </a:r>
            <a:r>
              <a:rPr lang="en-US" dirty="0" smtClean="0"/>
              <a:t> collimator application.</a:t>
            </a:r>
          </a:p>
          <a:p>
            <a:pPr>
              <a:buFontTx/>
              <a:buChar char="-"/>
            </a:pPr>
            <a:r>
              <a:rPr lang="en-US" dirty="0" smtClean="0"/>
              <a:t>Assuming </a:t>
            </a:r>
            <a:r>
              <a:rPr lang="el-GR" dirty="0" smtClean="0"/>
              <a:t>ε</a:t>
            </a:r>
            <a:r>
              <a:rPr lang="en-US" baseline="-25000" dirty="0" smtClean="0"/>
              <a:t>n</a:t>
            </a:r>
            <a:r>
              <a:rPr lang="en-US" dirty="0" smtClean="0"/>
              <a:t>=3.5 </a:t>
            </a:r>
            <a:r>
              <a:rPr lang="el-GR" dirty="0" smtClean="0"/>
              <a:t>μ</a:t>
            </a:r>
            <a:r>
              <a:rPr lang="en-US" dirty="0" smtClean="0"/>
              <a:t>m rad.</a:t>
            </a:r>
          </a:p>
          <a:p>
            <a:pPr>
              <a:buFontTx/>
              <a:buChar char="-"/>
            </a:pPr>
            <a:r>
              <a:rPr lang="en-US" dirty="0" smtClean="0"/>
              <a:t>Collimator positions are acquired from HW, </a:t>
            </a:r>
            <a:r>
              <a:rPr lang="el-GR" dirty="0" smtClean="0"/>
              <a:t>β</a:t>
            </a:r>
            <a:r>
              <a:rPr lang="en-US" dirty="0" smtClean="0"/>
              <a:t> and tune from LSA optics.</a:t>
            </a:r>
          </a:p>
          <a:p>
            <a:pPr>
              <a:buFontTx/>
              <a:buChar char="-"/>
            </a:pPr>
            <a:r>
              <a:rPr lang="en-US" dirty="0" smtClean="0"/>
              <a:t>For skewed collimators the effective gap in the center of the horizontal/vertical plane is taken into account.</a:t>
            </a:r>
          </a:p>
          <a:p>
            <a:pPr>
              <a:buFontTx/>
              <a:buChar char="-"/>
            </a:pPr>
            <a:r>
              <a:rPr lang="en-US" dirty="0" smtClean="0"/>
              <a:t>Color coding: </a:t>
            </a:r>
            <a:r>
              <a:rPr lang="en-US" b="1" dirty="0" smtClean="0">
                <a:solidFill>
                  <a:srgbClr val="FF0000"/>
                </a:solidFill>
              </a:rPr>
              <a:t>TCP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1"/>
                </a:solidFill>
              </a:rPr>
              <a:t>TCSG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3"/>
                </a:solidFill>
              </a:rPr>
              <a:t>TCT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Other.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phases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Beam 1: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Beam 2:</a:t>
            </a:r>
          </a:p>
          <a:p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130" y="1658257"/>
          <a:ext cx="8787742" cy="19812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80654"/>
                <a:gridCol w="1926772"/>
                <a:gridCol w="1926772"/>
                <a:gridCol w="1926772"/>
                <a:gridCol w="19267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Horizontal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Vertical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Injection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Collision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Injection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Collision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MKI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0.148</a:t>
                      </a:r>
                      <a:r>
                        <a:rPr lang="en-US" sz="2000" baseline="0" dirty="0" smtClean="0"/>
                        <a:t> – 0.196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MKD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0.731 – 0.743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0.826 – 0.837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ADT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0.156 – 0.160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0.235</a:t>
                      </a:r>
                      <a:r>
                        <a:rPr lang="en-US" sz="2000" baseline="0" dirty="0" smtClean="0"/>
                        <a:t> – </a:t>
                      </a:r>
                      <a:r>
                        <a:rPr lang="en-US" sz="2000" dirty="0" smtClean="0"/>
                        <a:t>0.23</a:t>
                      </a:r>
                      <a:r>
                        <a:rPr lang="en-US" sz="2000" baseline="0" dirty="0" smtClean="0"/>
                        <a:t>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0.325 – 0.331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0.257</a:t>
                      </a:r>
                      <a:r>
                        <a:rPr lang="en-US" sz="2000" baseline="0" dirty="0" smtClean="0"/>
                        <a:t> – 0.263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6155" y="4221282"/>
          <a:ext cx="8787742" cy="19812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80654"/>
                <a:gridCol w="1926772"/>
                <a:gridCol w="1926772"/>
                <a:gridCol w="1926772"/>
                <a:gridCol w="19267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Horizontal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Vertical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Injection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Collision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Injection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Collision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MKI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0.100 – 0.136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MKD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0.923 – 0.934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0.900 – 0.911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ADT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0.156 – 0.160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0.117 – 0.122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0.431 – 0.434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0.424 – 0.427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66530" y="2427745"/>
          <a:ext cx="6096000" cy="2002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66530" y="2427745"/>
          <a:ext cx="6096000" cy="2002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1500474" y="1586648"/>
            <a:ext cx="1081715" cy="1780884"/>
            <a:chOff x="2303013" y="1634148"/>
            <a:chExt cx="1081715" cy="1780884"/>
          </a:xfrm>
        </p:grpSpPr>
        <p:sp>
          <p:nvSpPr>
            <p:cNvPr id="14" name="Rectangle 13"/>
            <p:cNvSpPr/>
            <p:nvPr/>
          </p:nvSpPr>
          <p:spPr bwMode="auto">
            <a:xfrm>
              <a:off x="2303013" y="1634148"/>
              <a:ext cx="45719" cy="78211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>
              <a:off x="2303013" y="2416263"/>
              <a:ext cx="59017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rot="16200000" flipH="1">
              <a:off x="2340950" y="2915645"/>
              <a:ext cx="99876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803317" y="2683778"/>
              <a:ext cx="58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G</a:t>
              </a:r>
              <a:r>
                <a:rPr lang="en-US" baseline="-25000" dirty="0" err="1" smtClean="0"/>
                <a:t>Col</a:t>
              </a:r>
              <a:endParaRPr lang="en-US" baseline="-25000" dirty="0" smtClean="0"/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 rot="16200000" flipH="1">
              <a:off x="1826487" y="2915646"/>
              <a:ext cx="998770" cy="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Collimator Phase Coverage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-1203571" y="3477195"/>
            <a:ext cx="457200" cy="99876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-746371" y="3477195"/>
            <a:ext cx="457200" cy="99876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70668" y="4994456"/>
            <a:ext cx="3855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sz="2400" baseline="-25000" dirty="0" err="1" smtClean="0">
                <a:latin typeface="Arial" pitchFamily="34" charset="0"/>
                <a:cs typeface="Arial" pitchFamily="34" charset="0"/>
              </a:rPr>
              <a:t>col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A ∙ sin(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Col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26" name="Freeform 25"/>
          <p:cNvSpPr/>
          <p:nvPr/>
        </p:nvSpPr>
        <p:spPr bwMode="auto">
          <a:xfrm>
            <a:off x="224468" y="2198628"/>
            <a:ext cx="3471706" cy="2332892"/>
          </a:xfrm>
          <a:custGeom>
            <a:avLst/>
            <a:gdLst>
              <a:gd name="connsiteX0" fmla="*/ 0 w 3667649"/>
              <a:gd name="connsiteY0" fmla="*/ 1166446 h 2332892"/>
              <a:gd name="connsiteX1" fmla="*/ 457200 w 3667649"/>
              <a:gd name="connsiteY1" fmla="*/ 2166257 h 2332892"/>
              <a:gd name="connsiteX2" fmla="*/ 1376624 w 3667649"/>
              <a:gd name="connsiteY2" fmla="*/ 166635 h 2332892"/>
              <a:gd name="connsiteX3" fmla="*/ 2296049 w 3667649"/>
              <a:gd name="connsiteY3" fmla="*/ 2166257 h 2332892"/>
              <a:gd name="connsiteX4" fmla="*/ 3210449 w 3667649"/>
              <a:gd name="connsiteY4" fmla="*/ 166635 h 2332892"/>
              <a:gd name="connsiteX5" fmla="*/ 3667649 w 3667649"/>
              <a:gd name="connsiteY5" fmla="*/ 1166446 h 2332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67649" h="2332892">
                <a:moveTo>
                  <a:pt x="0" y="1166446"/>
                </a:moveTo>
                <a:cubicBezTo>
                  <a:pt x="113881" y="1749669"/>
                  <a:pt x="227763" y="2332892"/>
                  <a:pt x="457200" y="2166257"/>
                </a:cubicBezTo>
                <a:cubicBezTo>
                  <a:pt x="686637" y="1999622"/>
                  <a:pt x="1070149" y="166635"/>
                  <a:pt x="1376624" y="166635"/>
                </a:cubicBezTo>
                <a:cubicBezTo>
                  <a:pt x="1683099" y="166635"/>
                  <a:pt x="1990412" y="2166257"/>
                  <a:pt x="2296049" y="2166257"/>
                </a:cubicBezTo>
                <a:cubicBezTo>
                  <a:pt x="2601686" y="2166257"/>
                  <a:pt x="2981849" y="333270"/>
                  <a:pt x="3210449" y="166635"/>
                </a:cubicBezTo>
                <a:cubicBezTo>
                  <a:pt x="3439049" y="0"/>
                  <a:pt x="3553349" y="583223"/>
                  <a:pt x="3667649" y="1166446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4500" y="1733290"/>
            <a:ext cx="3471706" cy="3261166"/>
            <a:chOff x="807039" y="1780790"/>
            <a:chExt cx="3471706" cy="3261166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1421163" y="2013045"/>
              <a:ext cx="6858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rot="5400000">
              <a:off x="736351" y="2714035"/>
              <a:ext cx="1401982" cy="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1148270" y="2485464"/>
              <a:ext cx="58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baseline="-25000" dirty="0" smtClean="0"/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807039" y="1780790"/>
              <a:ext cx="3471706" cy="3261166"/>
            </a:xfrm>
            <a:custGeom>
              <a:avLst/>
              <a:gdLst>
                <a:gd name="connsiteX0" fmla="*/ 0 w 3667649"/>
                <a:gd name="connsiteY0" fmla="*/ 1166446 h 2332892"/>
                <a:gd name="connsiteX1" fmla="*/ 457200 w 3667649"/>
                <a:gd name="connsiteY1" fmla="*/ 2166257 h 2332892"/>
                <a:gd name="connsiteX2" fmla="*/ 1376624 w 3667649"/>
                <a:gd name="connsiteY2" fmla="*/ 166635 h 2332892"/>
                <a:gd name="connsiteX3" fmla="*/ 2296049 w 3667649"/>
                <a:gd name="connsiteY3" fmla="*/ 2166257 h 2332892"/>
                <a:gd name="connsiteX4" fmla="*/ 3210449 w 3667649"/>
                <a:gd name="connsiteY4" fmla="*/ 166635 h 2332892"/>
                <a:gd name="connsiteX5" fmla="*/ 3667649 w 3667649"/>
                <a:gd name="connsiteY5" fmla="*/ 1166446 h 233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7649" h="2332892">
                  <a:moveTo>
                    <a:pt x="0" y="1166446"/>
                  </a:moveTo>
                  <a:cubicBezTo>
                    <a:pt x="113881" y="1749669"/>
                    <a:pt x="227763" y="2332892"/>
                    <a:pt x="457200" y="2166257"/>
                  </a:cubicBezTo>
                  <a:cubicBezTo>
                    <a:pt x="686637" y="1999622"/>
                    <a:pt x="1070149" y="166635"/>
                    <a:pt x="1376624" y="166635"/>
                  </a:cubicBezTo>
                  <a:cubicBezTo>
                    <a:pt x="1683099" y="166635"/>
                    <a:pt x="1990412" y="2166257"/>
                    <a:pt x="2296049" y="2166257"/>
                  </a:cubicBezTo>
                  <a:cubicBezTo>
                    <a:pt x="2601686" y="2166257"/>
                    <a:pt x="2981849" y="333270"/>
                    <a:pt x="3210449" y="166635"/>
                  </a:cubicBezTo>
                  <a:cubicBezTo>
                    <a:pt x="3439049" y="0"/>
                    <a:pt x="3553349" y="583223"/>
                    <a:pt x="3667649" y="1166446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251194" y="3299537"/>
            <a:ext cx="80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Col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38572" y="1089124"/>
            <a:ext cx="1591294" cy="438149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Collimator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-194701" y="3027320"/>
            <a:ext cx="5122603" cy="1853760"/>
            <a:chOff x="607838" y="3074820"/>
            <a:chExt cx="5122603" cy="1853760"/>
          </a:xfrm>
        </p:grpSpPr>
        <p:sp>
          <p:nvSpPr>
            <p:cNvPr id="41" name="TextBox 40"/>
            <p:cNvSpPr txBox="1"/>
            <p:nvPr/>
          </p:nvSpPr>
          <p:spPr>
            <a:xfrm>
              <a:off x="3901641" y="3436288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betatron</a:t>
              </a:r>
              <a:r>
                <a:rPr lang="en-US" dirty="0" smtClean="0"/>
                <a:t> phase </a:t>
              </a: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607838" y="3074820"/>
              <a:ext cx="4229564" cy="1853760"/>
              <a:chOff x="607838" y="3074820"/>
              <a:chExt cx="4229564" cy="1853760"/>
            </a:xfrm>
          </p:grpSpPr>
          <p:sp>
            <p:nvSpPr>
              <p:cNvPr id="44" name="Rectangle 43"/>
              <p:cNvSpPr/>
              <p:nvPr/>
            </p:nvSpPr>
            <p:spPr bwMode="auto">
              <a:xfrm>
                <a:off x="728014" y="3418869"/>
                <a:ext cx="1358387" cy="1509711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cxnSp>
            <p:nvCxnSpPr>
              <p:cNvPr id="6" name="Straight Connector 5"/>
              <p:cNvCxnSpPr/>
              <p:nvPr/>
            </p:nvCxnSpPr>
            <p:spPr bwMode="auto">
              <a:xfrm>
                <a:off x="1179802" y="3415028"/>
                <a:ext cx="36576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56" name="Rectangle 55"/>
              <p:cNvSpPr/>
              <p:nvPr/>
            </p:nvSpPr>
            <p:spPr bwMode="auto">
              <a:xfrm>
                <a:off x="607838" y="3074820"/>
                <a:ext cx="461378" cy="53577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888492" y="3302305"/>
            <a:ext cx="80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8641" y="3295210"/>
            <a:ext cx="80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1028" name="Picture 4" descr="L:\temp\plots\Collimator Phase Coverage_files\Collimator Phase Coverage_11377_image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016" y="1051560"/>
            <a:ext cx="4302059" cy="5212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6" grpId="0" animBg="1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566530" y="2427745"/>
          <a:ext cx="6096000" cy="2002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t="20614" r="213" b="5945"/>
          <a:stretch>
            <a:fillRect/>
          </a:stretch>
        </p:blipFill>
        <p:spPr bwMode="auto">
          <a:xfrm>
            <a:off x="137160" y="1051560"/>
            <a:ext cx="8852297" cy="521208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B1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 bwMode="auto">
          <a:xfrm>
            <a:off x="6912685" y="2945990"/>
            <a:ext cx="141258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ＭＳ Ｐゴシック" pitchFamily="-112" charset="-128"/>
                <a:cs typeface="ＭＳ Ｐゴシック" pitchFamily="-112" charset="-128"/>
              </a:rPr>
              <a:t>TCP.C6L7.B1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5343672" y="5546486"/>
            <a:ext cx="1412588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ＭＳ Ｐゴシック" pitchFamily="-112" charset="-128"/>
                <a:cs typeface="ＭＳ Ｐゴシック" pitchFamily="-112" charset="-128"/>
              </a:rPr>
              <a:t>TCP.D6L7.B1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3204823" y="5435068"/>
            <a:ext cx="1221051" cy="338554"/>
          </a:xfrm>
          <a:prstGeom prst="wedgeRectCallout">
            <a:avLst>
              <a:gd name="adj1" fmla="val -21493"/>
              <a:gd name="adj2" fmla="val -86797"/>
            </a:avLst>
          </a:prstGeom>
          <a:solidFill>
            <a:schemeClr val="accent4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ＭＳ Ｐゴシック" pitchFamily="-112" charset="-128"/>
                <a:cs typeface="ＭＳ Ｐゴシック" pitchFamily="-112" charset="-128"/>
              </a:rPr>
              <a:t>TCLIA.4R2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1189408" y="5503524"/>
            <a:ext cx="1532299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ＭＳ Ｐゴシック" pitchFamily="-112" charset="-128"/>
                <a:cs typeface="ＭＳ Ｐゴシック" pitchFamily="-112" charset="-128"/>
              </a:rPr>
              <a:t>TCLIB.6R2.B1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6987219" y="5439769"/>
            <a:ext cx="1616097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TCSG.D4L7.B1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4655201" y="2759773"/>
            <a:ext cx="1628067" cy="338554"/>
          </a:xfrm>
          <a:prstGeom prst="wedgeRectCallout">
            <a:avLst>
              <a:gd name="adj1" fmla="val -22146"/>
              <a:gd name="adj2" fmla="val -94205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TCSG.B4L7.B1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3087585" y="2576721"/>
            <a:ext cx="1484414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TCSG.4R6.B1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1330036" y="2783111"/>
            <a:ext cx="1383573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+mj-lt"/>
                <a:ea typeface="ＭＳ Ｐゴシック" pitchFamily="-112" charset="-128"/>
                <a:cs typeface="ＭＳ Ｐゴシック" pitchFamily="-112" charset="-128"/>
              </a:rPr>
              <a:t>TCSG.6R7.B1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Rectangular Callout 14"/>
          <p:cNvSpPr/>
          <p:nvPr/>
        </p:nvSpPr>
        <p:spPr bwMode="auto">
          <a:xfrm>
            <a:off x="3394960" y="1681185"/>
            <a:ext cx="648584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9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t="20867" r="487" b="5897"/>
          <a:stretch>
            <a:fillRect/>
          </a:stretch>
        </p:blipFill>
        <p:spPr bwMode="auto">
          <a:xfrm>
            <a:off x="145620" y="1051560"/>
            <a:ext cx="8852760" cy="521208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B2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 bwMode="auto">
          <a:xfrm>
            <a:off x="4303449" y="2927747"/>
            <a:ext cx="1424763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1442007" y="5545782"/>
            <a:ext cx="1505847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TCP.D6R7.B2</a:t>
            </a:r>
            <a:endParaRPr lang="en-US" sz="1600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Rectangular Callout 6"/>
          <p:cNvSpPr/>
          <p:nvPr/>
        </p:nvSpPr>
        <p:spPr bwMode="auto">
          <a:xfrm>
            <a:off x="3668421" y="5472098"/>
            <a:ext cx="1401595" cy="338554"/>
          </a:xfrm>
          <a:prstGeom prst="wedgeRectCallout">
            <a:avLst>
              <a:gd name="adj1" fmla="val -22576"/>
              <a:gd name="adj2" fmla="val -100074"/>
            </a:avLst>
          </a:prstGeom>
          <a:solidFill>
            <a:schemeClr val="accent4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TCLIB.6L8.B2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6975675" y="5423902"/>
            <a:ext cx="1621681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6883909" y="2873006"/>
            <a:ext cx="1575349" cy="338554"/>
          </a:xfrm>
          <a:prstGeom prst="wedgeRectCallout">
            <a:avLst>
              <a:gd name="adj1" fmla="val -21493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1222745" y="2770280"/>
            <a:ext cx="1424762" cy="338554"/>
          </a:xfrm>
          <a:prstGeom prst="wedgeRectCallout">
            <a:avLst>
              <a:gd name="adj1" fmla="val -23030"/>
              <a:gd name="adj2" fmla="val -101753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TCSG.6L7.B2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5191292" y="5301150"/>
            <a:ext cx="1552180" cy="338554"/>
          </a:xfrm>
          <a:prstGeom prst="wedgeRectCallout">
            <a:avLst>
              <a:gd name="adj1" fmla="val 17343"/>
              <a:gd name="adj2" fmla="val -12232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Injection B1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0946" b="5885"/>
          <a:stretch>
            <a:fillRect/>
          </a:stretch>
        </p:blipFill>
        <p:spPr bwMode="auto">
          <a:xfrm>
            <a:off x="137160" y="1051560"/>
            <a:ext cx="8869680" cy="519186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 bwMode="auto">
          <a:xfrm>
            <a:off x="6944190" y="2924357"/>
            <a:ext cx="1378866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4773770" y="5527341"/>
            <a:ext cx="1378866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TCP.D6L7.B1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7158936" y="5427527"/>
            <a:ext cx="1577515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4643235" y="2758002"/>
            <a:ext cx="1589200" cy="338554"/>
          </a:xfrm>
          <a:prstGeom prst="wedgeRectCallout">
            <a:avLst>
              <a:gd name="adj1" fmla="val -21493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TCSG.B4L7.B1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3136531" y="2552439"/>
            <a:ext cx="1448976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TCSG.4R6.B1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1068780" y="2810182"/>
            <a:ext cx="1460663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" name="Rectangular Callout 20"/>
          <p:cNvSpPr/>
          <p:nvPr/>
        </p:nvSpPr>
        <p:spPr bwMode="auto">
          <a:xfrm>
            <a:off x="2728782" y="5281328"/>
            <a:ext cx="1577515" cy="338554"/>
          </a:xfrm>
          <a:prstGeom prst="wedgeRectCallout">
            <a:avLst>
              <a:gd name="adj1" fmla="val -23062"/>
              <a:gd name="adj2" fmla="val -132130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TCSG.D5R7.B1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2" name="Rectangular Callout 21"/>
          <p:cNvSpPr/>
          <p:nvPr/>
        </p:nvSpPr>
        <p:spPr bwMode="auto">
          <a:xfrm>
            <a:off x="960770" y="5153072"/>
            <a:ext cx="1577515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TCSG.A4R7.B1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1531090" y="4178592"/>
            <a:ext cx="978193" cy="542261"/>
          </a:xfrm>
          <a:prstGeom prst="wedgeRectCallout">
            <a:avLst>
              <a:gd name="adj1" fmla="val -36496"/>
              <a:gd name="adj2" fmla="val 77908"/>
            </a:avLst>
          </a:prstGeom>
          <a:solidFill>
            <a:schemeClr val="accent4">
              <a:alpha val="75000"/>
            </a:schemeClr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9.5</a:t>
            </a:r>
            <a:r>
              <a:rPr kumimoji="0" lang="el-GR" sz="3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ＭＳ Ｐゴシック" pitchFamily="-112" charset="-128"/>
                <a:cs typeface="ＭＳ Ｐゴシック" pitchFamily="-112" charset="-128"/>
              </a:rPr>
              <a:t>σ</a:t>
            </a:r>
            <a:endParaRPr kumimoji="0" lang="en-US" sz="3200" b="1" i="0" u="none" strike="noStrike" cap="none" normalizeH="0" baseline="0" dirty="0">
              <a:ln>
                <a:noFill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injection B2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20754" b="5885"/>
          <a:stretch>
            <a:fillRect/>
          </a:stretch>
        </p:blipFill>
        <p:spPr bwMode="auto">
          <a:xfrm>
            <a:off x="137160" y="1051560"/>
            <a:ext cx="8869680" cy="520549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ular Callout 4"/>
          <p:cNvSpPr/>
          <p:nvPr/>
        </p:nvSpPr>
        <p:spPr bwMode="auto">
          <a:xfrm>
            <a:off x="4053222" y="2943004"/>
            <a:ext cx="1288311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TCP.C6R7.B2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Rectangular Callout 5"/>
          <p:cNvSpPr/>
          <p:nvPr/>
        </p:nvSpPr>
        <p:spPr bwMode="auto">
          <a:xfrm>
            <a:off x="1881738" y="5535354"/>
            <a:ext cx="1361630" cy="338554"/>
          </a:xfrm>
          <a:prstGeom prst="wedgeRectCallout">
            <a:avLst>
              <a:gd name="adj1" fmla="val -21493"/>
              <a:gd name="adj2" fmla="val -102500"/>
            </a:avLst>
          </a:prstGeom>
          <a:solidFill>
            <a:schemeClr val="accent4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TCP.D6R7.B2</a:t>
            </a:r>
            <a:endParaRPr lang="en-US" sz="1600" dirty="0">
              <a:solidFill>
                <a:schemeClr val="tx2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7049875" y="5407100"/>
            <a:ext cx="1466369" cy="338554"/>
          </a:xfrm>
          <a:prstGeom prst="wedgeRectCallout">
            <a:avLst>
              <a:gd name="adj1" fmla="val 23605"/>
              <a:gd name="adj2" fmla="val -106204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TCSG.D4R7.B2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6625260" y="2904905"/>
            <a:ext cx="1424474" cy="338554"/>
          </a:xfrm>
          <a:prstGeom prst="wedgeRectCallout">
            <a:avLst>
              <a:gd name="adj1" fmla="val -21493"/>
              <a:gd name="adj2" fmla="val -109908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TCSG.B4R7.B2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ular Callout 9"/>
          <p:cNvSpPr/>
          <p:nvPr/>
        </p:nvSpPr>
        <p:spPr bwMode="auto">
          <a:xfrm>
            <a:off x="1414131" y="2788388"/>
            <a:ext cx="1288310" cy="338554"/>
          </a:xfrm>
          <a:prstGeom prst="wedgeRectCallout">
            <a:avLst>
              <a:gd name="adj1" fmla="val -18552"/>
              <a:gd name="adj2" fmla="val -91389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TCSG.6L7.B2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5242932" y="5303433"/>
            <a:ext cx="1403526" cy="338554"/>
          </a:xfrm>
          <a:prstGeom prst="wedgeRectCallout">
            <a:avLst>
              <a:gd name="adj1" fmla="val 20576"/>
              <a:gd name="adj2" fmla="val -117315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TCSG.A4R7.B2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3752154" y="5279953"/>
            <a:ext cx="1403526" cy="338554"/>
          </a:xfrm>
          <a:prstGeom prst="wedgeRectCallout">
            <a:avLst>
              <a:gd name="adj1" fmla="val 20576"/>
              <a:gd name="adj2" fmla="val -117315"/>
            </a:avLst>
          </a:prstGeom>
          <a:solidFill>
            <a:schemeClr val="accent4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ＭＳ Ｐゴシック" pitchFamily="-112" charset="-128"/>
                <a:cs typeface="ＭＳ Ｐゴシック" pitchFamily="-112" charset="-128"/>
              </a:rPr>
              <a:t>TCSG.E5L7.B2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ADEF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6861</TotalTime>
  <Words>393</Words>
  <Application>Microsoft Office PowerPoint</Application>
  <PresentationFormat>On-screen Show (4:3)</PresentationFormat>
  <Paragraphs>177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Template6</vt:lpstr>
      <vt:lpstr>Slide 1</vt:lpstr>
      <vt:lpstr>Content</vt:lpstr>
      <vt:lpstr>Content</vt:lpstr>
      <vt:lpstr>Collimator Phase Coverage</vt:lpstr>
      <vt:lpstr>Content</vt:lpstr>
      <vt:lpstr>Injection B1</vt:lpstr>
      <vt:lpstr>Injection B2</vt:lpstr>
      <vt:lpstr>After Injection B1</vt:lpstr>
      <vt:lpstr>After injection B2</vt:lpstr>
      <vt:lpstr>3.5 TeV, β*=11 m B1</vt:lpstr>
      <vt:lpstr>3.5 TeV, β*=11 m B2</vt:lpstr>
      <vt:lpstr>3.5 TeV, β*=3.5 m B1</vt:lpstr>
      <vt:lpstr>3.5 TeV, β*=3.5 m B2</vt:lpstr>
      <vt:lpstr>Content</vt:lpstr>
      <vt:lpstr>Summary</vt:lpstr>
      <vt:lpstr>Slide 16</vt:lpstr>
      <vt:lpstr>Conditions</vt:lpstr>
      <vt:lpstr>Betatron phases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Baer</dc:creator>
  <cp:lastModifiedBy>NICE</cp:lastModifiedBy>
  <cp:revision>944</cp:revision>
  <dcterms:created xsi:type="dcterms:W3CDTF">2010-02-06T14:40:52Z</dcterms:created>
  <dcterms:modified xsi:type="dcterms:W3CDTF">2010-09-02T16:16:57Z</dcterms:modified>
</cp:coreProperties>
</file>