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329" r:id="rId3"/>
    <p:sldId id="332" r:id="rId4"/>
    <p:sldId id="331" r:id="rId5"/>
    <p:sldId id="340" r:id="rId6"/>
    <p:sldId id="341" r:id="rId7"/>
    <p:sldId id="333" r:id="rId8"/>
    <p:sldId id="334" r:id="rId9"/>
    <p:sldId id="336" r:id="rId10"/>
    <p:sldId id="338" r:id="rId11"/>
    <p:sldId id="337" r:id="rId12"/>
    <p:sldId id="339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00"/>
    <a:srgbClr val="FF9933"/>
    <a:srgbClr val="FFCC00"/>
    <a:srgbClr val="CCFFCC"/>
    <a:srgbClr val="FF5050"/>
    <a:srgbClr val="ACF2BD"/>
    <a:srgbClr val="006600"/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Fare clic per modificare gli stili del testo dello schema</a:t>
            </a:r>
          </a:p>
          <a:p>
            <a:pPr lvl="1"/>
            <a:r>
              <a:rPr lang="fr-FR" noProof="0" smtClean="0"/>
              <a:t>Secondo livello</a:t>
            </a:r>
          </a:p>
          <a:p>
            <a:pPr lvl="2"/>
            <a:r>
              <a:rPr lang="fr-FR" noProof="0" smtClean="0"/>
              <a:t>Terzo livello</a:t>
            </a:r>
          </a:p>
          <a:p>
            <a:pPr lvl="3"/>
            <a:r>
              <a:rPr lang="fr-FR" noProof="0" smtClean="0"/>
              <a:t>Quarto livello</a:t>
            </a:r>
          </a:p>
          <a:p>
            <a:pPr lvl="4"/>
            <a:r>
              <a:rPr lang="fr-FR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5B3B80ED-67C1-4EE9-91B0-80A0A910851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2D592-0F1B-4576-8711-778337128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CAD1E-70BE-45E0-9F64-CDBC48420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4DD69-8D83-4B71-82EE-993CA56B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05743-33EB-4ADF-9EE4-7BCFBE3B0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73E04-6360-46EC-976E-BF665747B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AC8A5-3BE8-4C21-BF02-889148A84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74D8B-0395-4A64-986B-0C9735B48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EE98F-DADC-44A5-BFC5-EA4EE8CA1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5B9E1-F970-4303-8878-DFB7454AA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02E71-A1A8-4077-AA6F-776006BF40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635F2-493D-49AA-9EA4-77A739903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7FFA2-8070-45F5-AE9F-3DAC43B60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DDDDDD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ED41303-C259-4B10-BD6A-CC1524CF3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00" y="63500"/>
            <a:ext cx="8382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Beam dump by ALICE on 28/10/10 @ 20:04:21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/>
          <a:p>
            <a:pPr marL="0" indent="0" algn="ctr">
              <a:buFontTx/>
              <a:buNone/>
            </a:pPr>
            <a:r>
              <a:rPr lang="en-US" sz="1800" dirty="0" smtClean="0">
                <a:solidFill>
                  <a:schemeClr val="bg2"/>
                </a:solidFill>
                <a:effectLst/>
              </a:rPr>
              <a:t>Antonello Di Mauro (CERN)</a:t>
            </a:r>
          </a:p>
          <a:p>
            <a:pPr marL="0" indent="0" algn="ctr">
              <a:buFontTx/>
              <a:buNone/>
            </a:pPr>
            <a:r>
              <a:rPr lang="en-US" sz="1800" dirty="0" smtClean="0">
                <a:solidFill>
                  <a:schemeClr val="bg2"/>
                </a:solidFill>
                <a:effectLst/>
              </a:rPr>
              <a:t>MPP, 12/11/10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form previous fill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73E04-6360-46EC-976E-BF665747BC9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3074" name="Picture 2" descr="\\cern.ch\dfs\Workspaces\d\dimauro\ALICE-LHC\Background\vacuum-281010-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914400"/>
            <a:ext cx="9067800" cy="54863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00400" y="1752600"/>
            <a:ext cx="2818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Even larger vacuum “losses”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99380" y="6096000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ALICE dump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 bwMode="auto">
          <a:xfrm rot="16200000" flipV="1">
            <a:off x="6751785" y="5592615"/>
            <a:ext cx="914400" cy="923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6" idx="2"/>
          </p:cNvCxnSpPr>
          <p:nvPr/>
        </p:nvCxnSpPr>
        <p:spPr bwMode="auto">
          <a:xfrm rot="5400000">
            <a:off x="3441950" y="1956582"/>
            <a:ext cx="1002268" cy="13329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form previous fill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73E04-6360-46EC-976E-BF665747BC9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271" t="18520" r="28534" b="44440"/>
          <a:stretch>
            <a:fillRect/>
          </a:stretch>
        </p:blipFill>
        <p:spPr bwMode="auto">
          <a:xfrm>
            <a:off x="228600" y="990599"/>
            <a:ext cx="8458200" cy="531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0" y="5802868"/>
            <a:ext cx="1600200" cy="369332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ALICE dump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7" name="Straight Arrow Connector 6"/>
          <p:cNvCxnSpPr>
            <a:stCxn id="6" idx="0"/>
          </p:cNvCxnSpPr>
          <p:nvPr/>
        </p:nvCxnSpPr>
        <p:spPr bwMode="auto">
          <a:xfrm rot="16200000" flipV="1">
            <a:off x="6680717" y="4825485"/>
            <a:ext cx="1840468" cy="11429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 losses only visible on long RS both in BCM and in UX25 BLMs</a:t>
            </a:r>
          </a:p>
          <a:p>
            <a:r>
              <a:rPr lang="en-US" dirty="0" smtClean="0"/>
              <a:t>Correlation with vacuum activity around P2 rather weak…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73E04-6360-46EC-976E-BF665747BC9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990600"/>
            <a:ext cx="5410200" cy="342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9"/>
          <p:cNvSpPr txBox="1">
            <a:spLocks noChangeArrowheads="1"/>
          </p:cNvSpPr>
          <p:nvPr/>
        </p:nvSpPr>
        <p:spPr bwMode="auto">
          <a:xfrm>
            <a:off x="7772400" y="3886200"/>
            <a:ext cx="1371600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BCM C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endParaRPr lang="de-DE" sz="1400" dirty="0" smtClean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algn="l"/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7 sensors</a:t>
            </a:r>
            <a:endParaRPr lang="de-DE" sz="14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algn="l"/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z = -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18.5 m, r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sym typeface="Symbol" pitchFamily="18" charset="2"/>
              </a:rPr>
              <a:t>=10 cm</a:t>
            </a:r>
            <a:endParaRPr lang="de-DE" sz="14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cxnSp>
        <p:nvCxnSpPr>
          <p:cNvPr id="8" name="Gerade Verbindung mit Pfeil 13"/>
          <p:cNvCxnSpPr>
            <a:cxnSpLocks noChangeShapeType="1"/>
            <a:stCxn id="7" idx="0"/>
          </p:cNvCxnSpPr>
          <p:nvPr/>
        </p:nvCxnSpPr>
        <p:spPr bwMode="auto">
          <a:xfrm rot="16200000" flipV="1">
            <a:off x="7848601" y="3276600"/>
            <a:ext cx="1066800" cy="152399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9" name="Textfeld 11"/>
          <p:cNvSpPr txBox="1">
            <a:spLocks noChangeArrowheads="1"/>
          </p:cNvSpPr>
          <p:nvPr/>
        </p:nvSpPr>
        <p:spPr bwMode="auto">
          <a:xfrm>
            <a:off x="2743200" y="3657600"/>
            <a:ext cx="1371600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BCM-A</a:t>
            </a:r>
          </a:p>
          <a:p>
            <a:pPr algn="l"/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8 sensors</a:t>
            </a:r>
          </a:p>
          <a:p>
            <a:pPr algn="l"/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z 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sym typeface="Symbol" pitchFamily="18" charset="2"/>
              </a:rPr>
              <a:t>=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+ 6 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m, 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r 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sym typeface="Symbol" pitchFamily="18" charset="2"/>
              </a:rPr>
              <a:t>= 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sym typeface="Symbol" pitchFamily="18" charset="2"/>
              </a:rPr>
              <a:t>10 cm</a:t>
            </a:r>
            <a:endParaRPr lang="de-DE" sz="14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pic>
        <p:nvPicPr>
          <p:cNvPr id="5" name="Picture 2" descr="\\cern.ch\dfs\Workspaces\d\dimauro\private\digital-photos\Image Library\2009_10_30-ALICEmisto\IMG_3487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97513"/>
            <a:ext cx="3386950" cy="2260487"/>
          </a:xfrm>
          <a:prstGeom prst="rect">
            <a:avLst/>
          </a:prstGeom>
          <a:noFill/>
        </p:spPr>
      </p:pic>
      <p:pic>
        <p:nvPicPr>
          <p:cNvPr id="1026" name="Picture 2" descr="\\cern.ch\dfs\Workspaces\d\dimauro\private\digital-photos\Image Library\2009_10_30-ALICEmisto\IMG_34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14400"/>
            <a:ext cx="2667000" cy="1855326"/>
          </a:xfrm>
          <a:prstGeom prst="rect">
            <a:avLst/>
          </a:prstGeom>
          <a:noFill/>
        </p:spPr>
      </p:pic>
      <p:pic>
        <p:nvPicPr>
          <p:cNvPr id="1027" name="Picture 3" descr="\\cern.ch\dfs\Workspaces\d\dimauro\private\digital-photos\Image Library\2009_10_30-ALICEmisto\IMG_34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43200"/>
            <a:ext cx="2667000" cy="1778000"/>
          </a:xfrm>
          <a:prstGeom prst="rect">
            <a:avLst/>
          </a:prstGeom>
          <a:noFill/>
        </p:spPr>
      </p:pic>
      <p:cxnSp>
        <p:nvCxnSpPr>
          <p:cNvPr id="17" name="Gerade Verbindung mit Pfeil 21"/>
          <p:cNvCxnSpPr>
            <a:cxnSpLocks noChangeShapeType="1"/>
          </p:cNvCxnSpPr>
          <p:nvPr/>
        </p:nvCxnSpPr>
        <p:spPr bwMode="auto">
          <a:xfrm>
            <a:off x="1219200" y="1828800"/>
            <a:ext cx="3505200" cy="3048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0" name="Gerade Verbindung mit Pfeil 21"/>
          <p:cNvCxnSpPr>
            <a:cxnSpLocks noChangeShapeType="1"/>
          </p:cNvCxnSpPr>
          <p:nvPr/>
        </p:nvCxnSpPr>
        <p:spPr bwMode="auto">
          <a:xfrm flipV="1">
            <a:off x="1752600" y="2286000"/>
            <a:ext cx="3657600" cy="14478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4" name="Textfeld 11"/>
          <p:cNvSpPr txBox="1">
            <a:spLocks noChangeArrowheads="1"/>
          </p:cNvSpPr>
          <p:nvPr/>
        </p:nvSpPr>
        <p:spPr bwMode="auto">
          <a:xfrm>
            <a:off x="685800" y="2438400"/>
            <a:ext cx="1447800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BLM-MWBMD</a:t>
            </a:r>
            <a:endParaRPr lang="de-DE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cxnSp>
        <p:nvCxnSpPr>
          <p:cNvPr id="10" name="Gerade Verbindung mit Pfeil 21"/>
          <p:cNvCxnSpPr>
            <a:cxnSpLocks noChangeShapeType="1"/>
            <a:stCxn id="9" idx="3"/>
          </p:cNvCxnSpPr>
          <p:nvPr/>
        </p:nvCxnSpPr>
        <p:spPr bwMode="auto">
          <a:xfrm flipV="1">
            <a:off x="4114800" y="2286000"/>
            <a:ext cx="1524000" cy="1848654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Beam Conditions Monitoring</a:t>
            </a:r>
            <a:endParaRPr lang="en-US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57773" y="5029200"/>
            <a:ext cx="6586227" cy="160043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Beam abort conditions: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At least 3 sensors RS1 above threshold for two consecutive frames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At least 3 sensors RS2 above threshold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SumRS32 (= </a:t>
            </a:r>
            <a:r>
              <a:rPr lang="en-US" sz="1400" dirty="0" err="1" smtClean="0"/>
              <a:t>avg</a:t>
            </a:r>
            <a:r>
              <a:rPr lang="en-US" sz="1400" dirty="0" smtClean="0"/>
              <a:t> of RS32 excluding the two highest and the lowest) above threshold</a:t>
            </a:r>
          </a:p>
          <a:p>
            <a:pPr marL="342900" indent="-342900" algn="l"/>
            <a:endParaRPr lang="en-US" sz="1400" dirty="0" smtClean="0"/>
          </a:p>
          <a:p>
            <a:pPr marL="342900" indent="-342900" algn="l"/>
            <a:r>
              <a:rPr lang="en-US" sz="1400" dirty="0" smtClean="0"/>
              <a:t>Thr_RS1= 1500 </a:t>
            </a:r>
            <a:r>
              <a:rPr lang="en-US" sz="1400" dirty="0" err="1" smtClean="0"/>
              <a:t>nA</a:t>
            </a:r>
            <a:r>
              <a:rPr lang="en-US" sz="1400" dirty="0" smtClean="0"/>
              <a:t>, Thr_RS2= 750 </a:t>
            </a:r>
            <a:r>
              <a:rPr lang="en-US" sz="1400" dirty="0" err="1" smtClean="0"/>
              <a:t>nA</a:t>
            </a:r>
            <a:r>
              <a:rPr lang="en-US" sz="1400" dirty="0" smtClean="0"/>
              <a:t>, Thr_RS32=20 </a:t>
            </a:r>
            <a:r>
              <a:rPr lang="en-US" sz="1400" dirty="0" err="1" smtClean="0"/>
              <a:t>nA</a:t>
            </a:r>
            <a:endParaRPr lang="en-US" sz="1400" dirty="0" smtClean="0"/>
          </a:p>
          <a:p>
            <a:pPr marL="342900" indent="-342900" algn="l">
              <a:buFont typeface="+mj-lt"/>
              <a:buAutoNum type="arabicPeriod"/>
            </a:pP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 signals on 28/10/10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B5B9E1-F970-4303-8878-DFB7454AA4A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23483" t="18520" r="26008" b="39390"/>
          <a:stretch>
            <a:fillRect/>
          </a:stretch>
        </p:blipFill>
        <p:spPr bwMode="auto">
          <a:xfrm>
            <a:off x="3124200" y="1143000"/>
            <a:ext cx="585216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>
          <a:xfrm>
            <a:off x="3489960" y="2743200"/>
            <a:ext cx="51816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7200" y="2819400"/>
            <a:ext cx="2219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RS32 dump-threshold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1447800" y="4876800"/>
            <a:ext cx="228600" cy="457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2725863">
            <a:off x="1881368" y="5042453"/>
            <a:ext cx="228600" cy="457200"/>
          </a:xfrm>
          <a:prstGeom prst="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 rot="19194710">
            <a:off x="1034757" y="5009303"/>
            <a:ext cx="228600" cy="457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2811641">
            <a:off x="1012336" y="5866933"/>
            <a:ext cx="228600" cy="457200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 rot="19243032">
            <a:off x="1871509" y="5888112"/>
            <a:ext cx="228600" cy="457200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 rot="5400000">
            <a:off x="876300" y="5448300"/>
            <a:ext cx="228600" cy="457200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 rot="5400000">
            <a:off x="2019300" y="5448300"/>
            <a:ext cx="228600" cy="457200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447800" y="6019800"/>
            <a:ext cx="228600" cy="457200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52400" y="1143000"/>
          <a:ext cx="2819400" cy="348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04850"/>
                <a:gridCol w="704850"/>
                <a:gridCol w="704850"/>
                <a:gridCol w="7048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Sensor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RS1</a:t>
                      </a:r>
                    </a:p>
                    <a:p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nA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RS2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nA</a:t>
                      </a:r>
                      <a:r>
                        <a:rPr lang="en-US" sz="14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RS32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nA</a:t>
                      </a:r>
                      <a:r>
                        <a:rPr lang="en-US" sz="1400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161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69</a:t>
                      </a:r>
                      <a:endParaRPr lang="en-US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189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78</a:t>
                      </a:r>
                      <a:endParaRPr lang="en-US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147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140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</a:t>
                      </a:r>
                      <a:endParaRPr lang="en-US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70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</a:t>
                      </a:r>
                      <a:endParaRPr lang="en-US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</a:t>
                      </a:r>
                      <a:endParaRPr lang="en-US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160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26</a:t>
                      </a:r>
                      <a:endParaRPr lang="en-US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170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1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</a:t>
                      </a:r>
                      <a:endParaRPr lang="en-US" sz="1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769982" y="5105400"/>
            <a:ext cx="31746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seems a “slow” process, </a:t>
            </a:r>
          </a:p>
          <a:p>
            <a:r>
              <a:rPr lang="en-US" dirty="0"/>
              <a:t>d</a:t>
            </a:r>
            <a:r>
              <a:rPr lang="en-US" dirty="0" smtClean="0"/>
              <a:t>ump originated by RS32, </a:t>
            </a:r>
          </a:p>
          <a:p>
            <a:r>
              <a:rPr lang="en-US" dirty="0" smtClean="0"/>
              <a:t>RS1 @ ~10% of dump-threshold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8E480-D066-45EC-8463-581A0A8046C1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38200"/>
          </a:xfrm>
          <a:noFill/>
        </p:spPr>
        <p:txBody>
          <a:bodyPr/>
          <a:lstStyle/>
          <a:p>
            <a:r>
              <a:rPr lang="en-US" dirty="0" smtClean="0">
                <a:effectLst/>
              </a:rPr>
              <a:t>Signals in UX25 BLMs</a:t>
            </a:r>
          </a:p>
        </p:txBody>
      </p:sp>
      <p:sp>
        <p:nvSpPr>
          <p:cNvPr id="5137" name="Line 24"/>
          <p:cNvSpPr>
            <a:spLocks noChangeShapeType="1"/>
          </p:cNvSpPr>
          <p:nvPr/>
        </p:nvSpPr>
        <p:spPr bwMode="auto">
          <a:xfrm flipV="1">
            <a:off x="11201400" y="4876800"/>
            <a:ext cx="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\\cern.ch\dfs\Workspaces\d\dimauro\ALICE-LHC\Background\BLMMBWMD281010-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064352" cy="5257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38493" y="1828800"/>
            <a:ext cx="360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Small signal </a:t>
            </a:r>
            <a:r>
              <a:rPr lang="en-US" dirty="0" smtClean="0">
                <a:solidFill>
                  <a:srgbClr val="FF0000"/>
                </a:solidFill>
              </a:rPr>
              <a:t>visible only above RS09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signals from other BLMS RS1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73E04-6360-46EC-976E-BF665747BC9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098" name="Picture 2" descr="\\cern.ch\dfs\Workspaces\d\dimauro\ALICE-LHC\Background\blm-281010-rs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990600"/>
            <a:ext cx="8801617" cy="5105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33800" y="6096000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ALICE dump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6" idx="0"/>
          </p:cNvCxnSpPr>
          <p:nvPr/>
        </p:nvCxnSpPr>
        <p:spPr bwMode="auto">
          <a:xfrm rot="16200000" flipV="1">
            <a:off x="3886205" y="5592615"/>
            <a:ext cx="914400" cy="923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signals from other BLMS RS9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73E04-6360-46EC-976E-BF665747BC9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122" name="Picture 2" descr="\\cern.ch\dfs\Workspaces\d\dimauro\ALICE-LHC\Background\blm-281010-rs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990600"/>
            <a:ext cx="8801617" cy="5105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17622" y="6096000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ALICE dump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7" idx="0"/>
          </p:cNvCxnSpPr>
          <p:nvPr/>
        </p:nvCxnSpPr>
        <p:spPr bwMode="auto">
          <a:xfrm rot="16200000" flipV="1">
            <a:off x="3870027" y="5592615"/>
            <a:ext cx="914400" cy="923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activity around P2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73E04-6360-46EC-976E-BF665747BC9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 descr="\\cern.ch\dfs\Workspaces\d\dimauro\ALICE-LHC\Background\vacuum281010-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914400"/>
            <a:ext cx="8932984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activity around P2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73E04-6360-46EC-976E-BF665747BC9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074" name="Picture 2" descr="\\cern.ch\dfs\Workspaces\d\dimauro\ALICE-LHC\Background\vacuum281010-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8932984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activity around P2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73E04-6360-46EC-976E-BF665747BC9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4098" name="Picture 2" descr="\\cern.ch\dfs\Workspaces\d\dimauro\ALICE-LHC\Background\vacuum281010-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8932984" cy="5181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57800" y="1676400"/>
            <a:ext cx="3184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Gauges at 22 and 19 m from IP2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7358</TotalTime>
  <Words>264</Words>
  <Application>Microsoft Office PowerPoint</Application>
  <PresentationFormat>On-screen Show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Beam dump by ALICE on 28/10/10 @ 20:04:21</vt:lpstr>
      <vt:lpstr>Beam Conditions Monitoring</vt:lpstr>
      <vt:lpstr>BCM signals on 28/10/10</vt:lpstr>
      <vt:lpstr>Signals in UX25 BLMs</vt:lpstr>
      <vt:lpstr>No signals from other BLMS RS1</vt:lpstr>
      <vt:lpstr>No signals from other BLMS RS9</vt:lpstr>
      <vt:lpstr>Vacuum activity around P2</vt:lpstr>
      <vt:lpstr>Vacuum activity around P2</vt:lpstr>
      <vt:lpstr>Vacuum activity around P2</vt:lpstr>
      <vt:lpstr>Observations form previous fill</vt:lpstr>
      <vt:lpstr>Observations form previous fill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ALICE-Machine Interfaces</dc:title>
  <dc:creator>dimauro</dc:creator>
  <cp:lastModifiedBy>dimauro</cp:lastModifiedBy>
  <cp:revision>221</cp:revision>
  <dcterms:created xsi:type="dcterms:W3CDTF">2007-12-11T16:31:25Z</dcterms:created>
  <dcterms:modified xsi:type="dcterms:W3CDTF">2010-11-12T08:53:34Z</dcterms:modified>
</cp:coreProperties>
</file>