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sldIdLst>
    <p:sldId id="256" r:id="rId2"/>
    <p:sldId id="337" r:id="rId3"/>
    <p:sldId id="339" r:id="rId4"/>
    <p:sldId id="340" r:id="rId5"/>
    <p:sldId id="364" r:id="rId6"/>
    <p:sldId id="363" r:id="rId7"/>
    <p:sldId id="365" r:id="rId8"/>
    <p:sldId id="370" r:id="rId9"/>
    <p:sldId id="366" r:id="rId10"/>
    <p:sldId id="367" r:id="rId11"/>
    <p:sldId id="368" r:id="rId12"/>
    <p:sldId id="369" r:id="rId13"/>
    <p:sldId id="347" r:id="rId14"/>
    <p:sldId id="359" r:id="rId15"/>
    <p:sldId id="360" r:id="rId16"/>
    <p:sldId id="350" r:id="rId17"/>
    <p:sldId id="371" r:id="rId18"/>
    <p:sldId id="372" r:id="rId19"/>
    <p:sldId id="373" r:id="rId20"/>
  </p:sldIdLst>
  <p:sldSz cx="9144000" cy="6858000" type="screen4x3"/>
  <p:notesSz cx="6732588" cy="9856788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b="1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b="1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b="1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b="1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b="1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0" y="0"/>
            <a:ext cx="2916238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813175" y="0"/>
            <a:ext cx="2916238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Rectangle 10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39775"/>
            <a:ext cx="4916488" cy="3684588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9" name="Rectangle 11"/>
          <p:cNvSpPr>
            <a:spLocks noGrp="1" noChangeArrowheads="1"/>
          </p:cNvSpPr>
          <p:nvPr>
            <p:ph type="body"/>
          </p:nvPr>
        </p:nvSpPr>
        <p:spPr bwMode="auto">
          <a:xfrm>
            <a:off x="673100" y="4681538"/>
            <a:ext cx="5373688" cy="4424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0" y="9361488"/>
            <a:ext cx="2916238" cy="493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/>
          </p:nvPr>
        </p:nvSpPr>
        <p:spPr bwMode="auto">
          <a:xfrm>
            <a:off x="3813175" y="9361488"/>
            <a:ext cx="2905125" cy="48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1677A60F-784F-4380-9585-87CB619BED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2DAEF31-FFF1-40C8-A662-58172E383997}" type="slidenum">
              <a:rPr lang="en-US"/>
              <a:pPr/>
              <a:t>1</a:t>
            </a:fld>
            <a:endParaRPr lang="en-US"/>
          </a:p>
        </p:txBody>
      </p:sp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3100" y="4681538"/>
            <a:ext cx="5375275" cy="45212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2011.01.21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0AC78C3-E694-4FDC-8461-4B4CA049C0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2011.01.21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768A3BB-E0A8-4BD8-9115-5E73EA73C6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3863" y="0"/>
            <a:ext cx="2206625" cy="6115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69063" cy="6115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2011.01.21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D06414B-1B6F-4587-8595-703F731466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FFFFF">
                  <a:alpha val="0"/>
                </a:srgbClr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0"/>
            <a:tileRect/>
          </a:gradFill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R. Bruce 2011.01.21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8DCED9D-06E1-43E7-9E85-8B1C0A10A1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2011.01.21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52397C2-ACCA-4275-AE69-FA7C654CE3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37050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143000"/>
            <a:ext cx="4338638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2011.01.21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61A6F29-267D-479F-ABFE-FA892E8CAA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2011.01.21</a:t>
            </a:r>
            <a:endParaRPr lang="en-US" dirty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446C76A-95EB-43E0-97CD-FDE9F271DB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2011.01.21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ED599C5-C17A-43DB-BA46-6D3EA4938E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2011.01.21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B6119C9-61B7-44B2-8898-05B6D104BA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2011.01.21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AB5255E-0975-4F28-A637-A01A218D3D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2011.01.21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F48DA80-5794-47E2-A366-D6D5960C32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077200" y="0"/>
            <a:ext cx="1066800" cy="1066800"/>
          </a:xfrm>
          <a:prstGeom prst="rect">
            <a:avLst/>
          </a:prstGeom>
          <a:solidFill>
            <a:srgbClr val="DDDDDD">
              <a:alpha val="81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0"/>
            <a:ext cx="6999288" cy="1055688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28088" cy="4972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76200" y="6537325"/>
            <a:ext cx="2659063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2011.01.21</a:t>
            </a:r>
            <a:endParaRPr lang="en-US" dirty="0"/>
          </a:p>
          <a:p>
            <a:endParaRPr lang="en-US" dirty="0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124200" y="6537325"/>
            <a:ext cx="2895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934200" y="6537325"/>
            <a:ext cx="2122488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3D23D3A9-B1CE-489B-B8D5-1C97B62ED73F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96250" y="0"/>
            <a:ext cx="1047750" cy="1060450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10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5000"/>
        </a:lnSpc>
        <a:spcBef>
          <a:spcPts val="9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</a:defRPr>
      </a:lvl5pPr>
      <a:lvl6pPr marL="25146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</a:defRPr>
      </a:lvl6pPr>
      <a:lvl7pPr marL="29718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</a:defRPr>
      </a:lvl7pPr>
      <a:lvl8pPr marL="34290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</a:defRPr>
      </a:lvl8pPr>
      <a:lvl9pPr marL="3886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839200" cy="4754563"/>
          </a:xfrm>
          <a:ln/>
        </p:spPr>
        <p:txBody>
          <a:bodyPr/>
          <a:lstStyle/>
          <a:p>
            <a:pPr algn="ctr">
              <a:spcBef>
                <a:spcPts val="1600"/>
              </a:spcBef>
            </a:pP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Updates on </a:t>
            </a:r>
            <a:r>
              <a:rPr lang="el-GR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β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* for 2011</a:t>
            </a: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</a:pPr>
            <a:r>
              <a:rPr lang="en-US" sz="24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R. Bruce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R.W. Assmann</a:t>
            </a:r>
          </a:p>
          <a:p>
            <a:pPr algn="ctr">
              <a:spcBef>
                <a:spcPts val="1200"/>
              </a:spcBef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Acknowledgment: 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T. Baer, W.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Bartmann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C.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Bracco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S.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Fartoukh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M.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Giovannozzi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B. Goddard, W. Herr, S.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Redaelli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R. Tomas, G.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Vanbavinckhove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J.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Wenninger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S. White, D. Wollmann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Damage risks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28088" cy="497205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What does a 99% coverage mean in terms of damage risks?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Assume 1 asynchronous dump per year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Assume 1% of the time the margin dump-TCT is violated (uncorrelated to </a:t>
            </a:r>
            <a:r>
              <a:rPr lang="en-US" dirty="0" err="1" smtClean="0"/>
              <a:t>async</a:t>
            </a:r>
            <a:r>
              <a:rPr lang="en-US" dirty="0" smtClean="0"/>
              <a:t>. dump)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Assume 1/3 of the time spent in stable beams</a:t>
            </a:r>
            <a:br>
              <a:rPr lang="en-US" dirty="0" smtClean="0"/>
            </a:br>
            <a:r>
              <a:rPr lang="en-US" dirty="0" smtClean="0"/>
              <a:t>		=&gt; 1 event in 300 years could be dangerous for the TCTs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Assume 1% of the time the margin TCT-triplet is violated</a:t>
            </a:r>
            <a:br>
              <a:rPr lang="en-US" dirty="0" smtClean="0"/>
            </a:br>
            <a:r>
              <a:rPr lang="en-US" dirty="0" smtClean="0"/>
              <a:t>		=&gt; 1 event in 30000 years could be dangerous for the triplets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This considers </a:t>
            </a:r>
            <a:r>
              <a:rPr lang="en-US" dirty="0" smtClean="0">
                <a:solidFill>
                  <a:srgbClr val="FF0000"/>
                </a:solidFill>
              </a:rPr>
              <a:t>only orbit. </a:t>
            </a:r>
            <a:r>
              <a:rPr lang="en-US" dirty="0" smtClean="0">
                <a:solidFill>
                  <a:schemeClr val="tx1"/>
                </a:solidFill>
              </a:rPr>
              <a:t>Simultaneously all other errors have to add up pessimistically at both locations. 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		=&gt; </a:t>
            </a:r>
            <a:r>
              <a:rPr lang="en-US" b="1" dirty="0" smtClean="0">
                <a:solidFill>
                  <a:srgbClr val="FF0000"/>
                </a:solidFill>
              </a:rPr>
              <a:t>The real risk is much lower!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In case of the TCT being hit by a bunch there is </a:t>
            </a:r>
            <a:r>
              <a:rPr lang="en-US" dirty="0" smtClean="0">
                <a:solidFill>
                  <a:srgbClr val="FF0000"/>
                </a:solidFill>
              </a:rPr>
              <a:t>no catastrophic damage, </a:t>
            </a:r>
            <a:r>
              <a:rPr lang="en-US" dirty="0" smtClean="0">
                <a:solidFill>
                  <a:schemeClr val="tx1"/>
                </a:solidFill>
              </a:rPr>
              <a:t>most likely it will be scratched and we can use a spare surface (see talk A. </a:t>
            </a:r>
            <a:r>
              <a:rPr lang="en-US" dirty="0" err="1" smtClean="0">
                <a:solidFill>
                  <a:schemeClr val="tx1"/>
                </a:solidFill>
              </a:rPr>
              <a:t>Bertarelli</a:t>
            </a:r>
            <a:r>
              <a:rPr lang="en-US" dirty="0" smtClean="0">
                <a:solidFill>
                  <a:schemeClr val="tx1"/>
                </a:solidFill>
              </a:rPr>
              <a:t> in Chamonix)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To further reduce the risk we propose </a:t>
            </a:r>
            <a:r>
              <a:rPr lang="en-US" dirty="0" smtClean="0">
                <a:solidFill>
                  <a:schemeClr val="accent2"/>
                </a:solidFill>
              </a:rPr>
              <a:t>interlocks or warnings </a:t>
            </a:r>
            <a:r>
              <a:rPr lang="en-US" dirty="0" smtClean="0"/>
              <a:t>before the orbit runs out of limit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R. Bruce 2011.01.21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margins and settings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Summing </a:t>
            </a:r>
            <a:r>
              <a:rPr lang="en-US" i="1" dirty="0" smtClean="0"/>
              <a:t>linearly  </a:t>
            </a:r>
            <a:r>
              <a:rPr lang="en-US" dirty="0" smtClean="0"/>
              <a:t>we get the margins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and the settings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Assuming IP2 remains at larger </a:t>
            </a:r>
            <a:r>
              <a:rPr lang="en-US" dirty="0" smtClean="0"/>
              <a:t>margins. Proposed settings very similar to what was used in 2010 run with </a:t>
            </a:r>
            <a:r>
              <a:rPr lang="el-GR" dirty="0" smtClean="0"/>
              <a:t>β</a:t>
            </a:r>
            <a:r>
              <a:rPr lang="en-US" dirty="0" smtClean="0"/>
              <a:t>*=2.0m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R. Bruce 2011.01.21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33432"/>
            <a:ext cx="7534275" cy="2176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2" y="4267200"/>
            <a:ext cx="8586788" cy="995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Reduce the separation at the IPs to its nominal value of 0.7 mm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Measure the triplet aperture locally</a:t>
            </a:r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β</a:t>
            </a:r>
            <a:r>
              <a:rPr lang="en-US" dirty="0" smtClean="0"/>
              <a:t>-beating below 10%, reproducibility 5%, bias at TCTs/triplets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Interlocks or warnings to reduce damage risk further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New settings to be qualified with loss maps and </a:t>
            </a:r>
            <a:r>
              <a:rPr lang="en-US" dirty="0" err="1" smtClean="0"/>
              <a:t>async</a:t>
            </a:r>
            <a:r>
              <a:rPr lang="en-US" dirty="0" smtClean="0"/>
              <a:t>. dump tests. Problems =&gt; margins and </a:t>
            </a:r>
            <a:r>
              <a:rPr lang="el-GR" dirty="0" smtClean="0"/>
              <a:t>β</a:t>
            </a:r>
            <a:r>
              <a:rPr lang="en-US" dirty="0" smtClean="0"/>
              <a:t>* to be increased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cleaning hierarchy to be verified on a regular basis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Detailed study to </a:t>
            </a:r>
            <a:r>
              <a:rPr lang="en-US" dirty="0" smtClean="0"/>
              <a:t>correlate n1 </a:t>
            </a:r>
            <a:r>
              <a:rPr lang="en-US" dirty="0" smtClean="0"/>
              <a:t>calculation and measurements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R. Bruce 2011.01.21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Reach in </a:t>
            </a:r>
            <a:r>
              <a:rPr lang="el-GR" dirty="0" smtClean="0"/>
              <a:t>β</a:t>
            </a:r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47750"/>
            <a:ext cx="8828088" cy="542925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800" dirty="0" smtClean="0"/>
              <a:t>Minimum </a:t>
            </a:r>
            <a:r>
              <a:rPr lang="el-GR" sz="1800" dirty="0" smtClean="0"/>
              <a:t>β</a:t>
            </a:r>
            <a:r>
              <a:rPr lang="en-US" sz="1800" dirty="0" smtClean="0"/>
              <a:t>* calculated for three options, using n1 and scaling method: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2"/>
                </a:solidFill>
              </a:rPr>
              <a:t>2010 margins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2011 margins </a:t>
            </a:r>
            <a:r>
              <a:rPr lang="en-US" sz="1600" dirty="0" smtClean="0"/>
              <a:t>(as calculated on previous slide)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B050"/>
                </a:solidFill>
              </a:rPr>
              <a:t>Nominal</a:t>
            </a:r>
            <a:r>
              <a:rPr lang="en-US" sz="1600" b="1" dirty="0" smtClean="0"/>
              <a:t> </a:t>
            </a:r>
            <a:r>
              <a:rPr lang="en-US" sz="1600" dirty="0" smtClean="0"/>
              <a:t>collimator settings with increased beam-beam separation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Assumptions in calculations: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Always taking min margin over all IPs, planes and </a:t>
            </a:r>
            <a:r>
              <a:rPr lang="en-US" sz="1600" dirty="0" smtClean="0"/>
              <a:t>beams</a:t>
            </a:r>
            <a:endParaRPr lang="en-US" sz="16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Minimum </a:t>
            </a:r>
            <a:r>
              <a:rPr lang="el-GR" sz="1600" dirty="0" smtClean="0"/>
              <a:t>β</a:t>
            </a:r>
            <a:r>
              <a:rPr lang="en-US" sz="1600" dirty="0" smtClean="0"/>
              <a:t>* given by intersection between interpolation and desired margin (see slide 9)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Using nominal </a:t>
            </a:r>
            <a:r>
              <a:rPr lang="en-US" sz="1600" dirty="0" smtClean="0">
                <a:solidFill>
                  <a:srgbClr val="FF6600"/>
                </a:solidFill>
              </a:rPr>
              <a:t>0.7 mm </a:t>
            </a:r>
            <a:r>
              <a:rPr lang="en-US" sz="1600" dirty="0" smtClean="0">
                <a:solidFill>
                  <a:srgbClr val="FF6600"/>
                </a:solidFill>
              </a:rPr>
              <a:t>separation </a:t>
            </a:r>
            <a:r>
              <a:rPr lang="en-US" sz="1600" dirty="0" smtClean="0">
                <a:solidFill>
                  <a:schemeClr val="tx1"/>
                </a:solidFill>
              </a:rPr>
              <a:t>and</a:t>
            </a:r>
            <a:r>
              <a:rPr lang="en-US" sz="1600" dirty="0" smtClean="0">
                <a:solidFill>
                  <a:srgbClr val="FF6600"/>
                </a:solidFill>
              </a:rPr>
              <a:t> </a:t>
            </a:r>
            <a:r>
              <a:rPr lang="en-US" sz="1600" dirty="0" smtClean="0">
                <a:solidFill>
                  <a:srgbClr val="FF6600"/>
                </a:solidFill>
              </a:rPr>
              <a:t>nominal </a:t>
            </a:r>
            <a:r>
              <a:rPr lang="en-US" sz="1600" dirty="0" err="1" smtClean="0">
                <a:solidFill>
                  <a:srgbClr val="FF6600"/>
                </a:solidFill>
              </a:rPr>
              <a:t>emittance</a:t>
            </a:r>
            <a:endParaRPr lang="en-US" sz="1600" dirty="0" smtClean="0">
              <a:solidFill>
                <a:srgbClr val="FF66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Using </a:t>
            </a:r>
            <a:r>
              <a:rPr lang="en-US" sz="1600" dirty="0" smtClean="0">
                <a:solidFill>
                  <a:srgbClr val="FF6600"/>
                </a:solidFill>
              </a:rPr>
              <a:t>measured </a:t>
            </a:r>
            <a:r>
              <a:rPr lang="el-GR" sz="1600" dirty="0" smtClean="0">
                <a:solidFill>
                  <a:srgbClr val="FF6600"/>
                </a:solidFill>
              </a:rPr>
              <a:t>β</a:t>
            </a:r>
            <a:r>
              <a:rPr lang="en-US" sz="1600" dirty="0" smtClean="0">
                <a:solidFill>
                  <a:srgbClr val="FF6600"/>
                </a:solidFill>
              </a:rPr>
              <a:t>-beat </a:t>
            </a:r>
            <a:r>
              <a:rPr lang="en-US" sz="1600" dirty="0" smtClean="0"/>
              <a:t>at injection and top energy with 5% reproducibility, </a:t>
            </a:r>
            <a:r>
              <a:rPr lang="en-US" sz="1600" dirty="0" smtClean="0">
                <a:solidFill>
                  <a:srgbClr val="FF6600"/>
                </a:solidFill>
              </a:rPr>
              <a:t>10% </a:t>
            </a:r>
            <a:r>
              <a:rPr lang="el-GR" sz="1600" dirty="0" smtClean="0">
                <a:solidFill>
                  <a:srgbClr val="FF6600"/>
                </a:solidFill>
              </a:rPr>
              <a:t>β</a:t>
            </a:r>
            <a:r>
              <a:rPr lang="en-US" sz="1600" dirty="0" smtClean="0">
                <a:solidFill>
                  <a:srgbClr val="FF6600"/>
                </a:solidFill>
              </a:rPr>
              <a:t>-beat in n1 calculation</a:t>
            </a:r>
            <a:endParaRPr lang="en-US" sz="16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Assuming max </a:t>
            </a:r>
            <a:r>
              <a:rPr lang="en-US" sz="1600" dirty="0" smtClean="0">
                <a:solidFill>
                  <a:srgbClr val="FF6600"/>
                </a:solidFill>
              </a:rPr>
              <a:t>2 mm orbit shift </a:t>
            </a:r>
            <a:r>
              <a:rPr lang="en-US" sz="1600" dirty="0" smtClean="0"/>
              <a:t>in pessimistic direction between measurement at injection and top energy , </a:t>
            </a:r>
            <a:r>
              <a:rPr lang="en-US" sz="1600" dirty="0" smtClean="0">
                <a:solidFill>
                  <a:srgbClr val="FF6600"/>
                </a:solidFill>
              </a:rPr>
              <a:t>2.3 mm orbit in n1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Assuming </a:t>
            </a:r>
            <a:r>
              <a:rPr lang="en-US" sz="1600" dirty="0" smtClean="0">
                <a:solidFill>
                  <a:srgbClr val="FF6600"/>
                </a:solidFill>
              </a:rPr>
              <a:t>12 </a:t>
            </a:r>
            <a:r>
              <a:rPr lang="el-GR" sz="1600" dirty="0" smtClean="0">
                <a:solidFill>
                  <a:srgbClr val="FF6600"/>
                </a:solidFill>
              </a:rPr>
              <a:t>σ</a:t>
            </a:r>
            <a:r>
              <a:rPr lang="en-US" sz="1600" dirty="0" smtClean="0">
                <a:solidFill>
                  <a:srgbClr val="FF6600"/>
                </a:solidFill>
              </a:rPr>
              <a:t> beam-beam separation </a:t>
            </a:r>
            <a:r>
              <a:rPr lang="en-US" sz="1600" dirty="0" smtClean="0"/>
              <a:t>(larger than nominal)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Triplet aperture at injection assumed 2</a:t>
            </a:r>
            <a:r>
              <a:rPr lang="el-GR" sz="1600" dirty="0" smtClean="0"/>
              <a:t> σ</a:t>
            </a:r>
            <a:r>
              <a:rPr lang="en-US" sz="1600" dirty="0" smtClean="0"/>
              <a:t> larger than global limit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R. Bruce 2011.01.21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n1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R. Bruce 2011.01.21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75" y="1143000"/>
            <a:ext cx="7743825" cy="5167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with aperture scaling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R. Bruce 2011.01.21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7765542" cy="509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R. Bruce 2011.01.21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63512" y="1066800"/>
            <a:ext cx="8828088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Reviewed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both aperture estimate and margins</a:t>
            </a:r>
          </a:p>
          <a:p>
            <a:pPr marL="1085850" lvl="1" indent="-342900" eaLnBrk="0" hangingPunct="0">
              <a:lnSpc>
                <a:spcPct val="105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Measurements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show larger aperture, orbit and </a:t>
            </a:r>
            <a:r>
              <a:rPr kumimoji="0" lang="el-GR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β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-beat better than traditionally used in n1-model</a:t>
            </a:r>
          </a:p>
          <a:p>
            <a:pPr marL="1085850" lvl="1" indent="-342900" eaLnBrk="0" hangingPunct="0">
              <a:lnSpc>
                <a:spcPct val="105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2000" b="0" kern="0" baseline="0" dirty="0" smtClean="0">
                <a:solidFill>
                  <a:srgbClr val="000000"/>
                </a:solidFill>
                <a:latin typeface="+mn-lt"/>
              </a:rPr>
              <a:t>TCTs can be moved in closer to dump protection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Choice of </a:t>
            </a:r>
            <a:r>
              <a:rPr kumimoji="0" lang="el-G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β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should maximize performance without risking safety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endParaRPr lang="en-US" sz="2000" b="0" kern="0" dirty="0" smtClean="0">
              <a:solidFill>
                <a:srgbClr val="000000"/>
              </a:solidFill>
              <a:latin typeface="+mn-lt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endParaRPr lang="en-US" sz="2000" b="0" kern="0" dirty="0" smtClean="0">
              <a:solidFill>
                <a:srgbClr val="000000"/>
              </a:solidFill>
              <a:latin typeface="+mn-lt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endParaRPr lang="en-US" sz="2000" b="0" kern="0" dirty="0" smtClean="0">
              <a:solidFill>
                <a:srgbClr val="000000"/>
              </a:solidFill>
              <a:latin typeface="+mn-lt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endParaRPr lang="en-US" sz="2000" b="0" kern="0" dirty="0" smtClean="0">
              <a:solidFill>
                <a:srgbClr val="000000"/>
              </a:solidFill>
              <a:latin typeface="+mn-lt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US" sz="2000" b="0" kern="0" dirty="0" smtClean="0">
                <a:solidFill>
                  <a:srgbClr val="000000"/>
                </a:solidFill>
                <a:latin typeface="+mn-lt"/>
              </a:rPr>
              <a:t>Proposal: start at </a:t>
            </a:r>
            <a:r>
              <a:rPr lang="en-US" sz="2000" kern="0" dirty="0" smtClean="0">
                <a:solidFill>
                  <a:srgbClr val="FF0000"/>
                </a:solidFill>
                <a:latin typeface="+mn-lt"/>
              </a:rPr>
              <a:t>4 </a:t>
            </a:r>
            <a:r>
              <a:rPr lang="en-US" sz="2000" kern="0" dirty="0" err="1" smtClean="0">
                <a:solidFill>
                  <a:srgbClr val="FF0000"/>
                </a:solidFill>
                <a:latin typeface="+mn-lt"/>
              </a:rPr>
              <a:t>TeV</a:t>
            </a:r>
            <a:r>
              <a:rPr lang="en-US" sz="2000" kern="0" dirty="0" smtClean="0">
                <a:solidFill>
                  <a:srgbClr val="FF0000"/>
                </a:solidFill>
                <a:latin typeface="+mn-lt"/>
              </a:rPr>
              <a:t>, </a:t>
            </a:r>
            <a:r>
              <a:rPr lang="el-GR" sz="2000" kern="0" dirty="0" smtClean="0">
                <a:solidFill>
                  <a:srgbClr val="FF0000"/>
                </a:solidFill>
                <a:latin typeface="+mn-lt"/>
              </a:rPr>
              <a:t>β</a:t>
            </a:r>
            <a:r>
              <a:rPr lang="en-US" sz="2000" kern="0" dirty="0" smtClean="0">
                <a:solidFill>
                  <a:srgbClr val="FF0000"/>
                </a:solidFill>
                <a:latin typeface="+mn-lt"/>
              </a:rPr>
              <a:t>*=1.5m, 2011 margins</a:t>
            </a:r>
            <a:endParaRPr lang="en-US" sz="2000" kern="0" dirty="0" smtClean="0">
              <a:solidFill>
                <a:srgbClr val="000000"/>
              </a:solidFill>
              <a:latin typeface="+mn-lt"/>
            </a:endParaRPr>
          </a:p>
          <a:p>
            <a:pPr marL="1085850" lvl="1" indent="-342900" eaLnBrk="0" hangingPunct="0">
              <a:lnSpc>
                <a:spcPct val="105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local triplet aperture </a:t>
            </a:r>
          </a:p>
          <a:p>
            <a:pPr marL="1085850" lvl="1" indent="-342900" eaLnBrk="0" hangingPunct="0">
              <a:lnSpc>
                <a:spcPct val="105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Collimator settings to be qualified through provoked losses before being used during runs</a:t>
            </a:r>
          </a:p>
          <a:p>
            <a:pPr marL="342900" marR="0" lvl="0" indent="-342900" algn="l" defTabSz="457200" rtl="0" eaLnBrk="0" fontAlgn="base" latinLnBrk="0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sv-SE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200400"/>
            <a:ext cx="71342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2011.01.21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– orbit during fill IR2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2011.01.21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89002"/>
            <a:ext cx="8828088" cy="4280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– orbit IR1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2011.01.21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95412"/>
            <a:ext cx="8828088" cy="4067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0"/>
            <a:ext cx="8828088" cy="2514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800" dirty="0" smtClean="0"/>
              <a:t>Hierarchy between cleaning stages must be preserved to guarantee protection </a:t>
            </a:r>
            <a:r>
              <a:rPr lang="en-US" sz="1800" dirty="0" smtClean="0"/>
              <a:t> (should account for </a:t>
            </a:r>
            <a:r>
              <a:rPr lang="el-GR" sz="1800" dirty="0" smtClean="0"/>
              <a:t>β</a:t>
            </a:r>
            <a:r>
              <a:rPr lang="en-US" sz="1800" dirty="0" smtClean="0"/>
              <a:t>-beat and orbit </a:t>
            </a:r>
            <a:r>
              <a:rPr lang="en-US" sz="1800" dirty="0" smtClean="0"/>
              <a:t>variation)</a:t>
            </a:r>
            <a:endParaRPr lang="en-US" sz="1800" dirty="0" smtClean="0"/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To optimize </a:t>
            </a:r>
            <a:r>
              <a:rPr lang="el-GR" sz="1800" dirty="0" smtClean="0"/>
              <a:t>β</a:t>
            </a:r>
            <a:r>
              <a:rPr lang="en-US" sz="1800" dirty="0" smtClean="0"/>
              <a:t>*, we have to review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Triplet aperture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Margins in cleaning hierarchy</a:t>
            </a:r>
          </a:p>
          <a:p>
            <a:pPr lvl="1"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R. Bruce 2011.01.21</a:t>
            </a:r>
            <a:endParaRPr lang="en-US" dirty="0"/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1763712" y="2262187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1765300" y="3511550"/>
            <a:ext cx="203200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cxnSp>
        <p:nvCxnSpPr>
          <p:cNvPr id="56" name="Straight Arrow Connector 8"/>
          <p:cNvCxnSpPr>
            <a:cxnSpLocks noChangeShapeType="1"/>
          </p:cNvCxnSpPr>
          <p:nvPr/>
        </p:nvCxnSpPr>
        <p:spPr bwMode="auto">
          <a:xfrm>
            <a:off x="1592262" y="3135312"/>
            <a:ext cx="6223000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8" name="Rectangle 11"/>
          <p:cNvSpPr>
            <a:spLocks noChangeArrowheads="1"/>
          </p:cNvSpPr>
          <p:nvPr/>
        </p:nvSpPr>
        <p:spPr bwMode="auto">
          <a:xfrm>
            <a:off x="2759075" y="2160587"/>
            <a:ext cx="204787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59" name="Rectangle 12"/>
          <p:cNvSpPr>
            <a:spLocks noChangeArrowheads="1"/>
          </p:cNvSpPr>
          <p:nvPr/>
        </p:nvSpPr>
        <p:spPr bwMode="auto">
          <a:xfrm>
            <a:off x="2759075" y="3614737"/>
            <a:ext cx="204787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60" name="Rectangle 13"/>
          <p:cNvSpPr>
            <a:spLocks noChangeArrowheads="1"/>
          </p:cNvSpPr>
          <p:nvPr/>
        </p:nvSpPr>
        <p:spPr bwMode="auto">
          <a:xfrm>
            <a:off x="3030537" y="2160587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61" name="Rectangle 14"/>
          <p:cNvSpPr>
            <a:spLocks noChangeArrowheads="1"/>
          </p:cNvSpPr>
          <p:nvPr/>
        </p:nvSpPr>
        <p:spPr bwMode="auto">
          <a:xfrm>
            <a:off x="3030537" y="3616325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62" name="Rectangle 15"/>
          <p:cNvSpPr>
            <a:spLocks noChangeArrowheads="1"/>
          </p:cNvSpPr>
          <p:nvPr/>
        </p:nvSpPr>
        <p:spPr bwMode="auto">
          <a:xfrm>
            <a:off x="3590925" y="2162175"/>
            <a:ext cx="204787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63" name="Rectangle 16"/>
          <p:cNvSpPr>
            <a:spLocks noChangeArrowheads="1"/>
          </p:cNvSpPr>
          <p:nvPr/>
        </p:nvSpPr>
        <p:spPr bwMode="auto">
          <a:xfrm>
            <a:off x="3592512" y="3616325"/>
            <a:ext cx="203200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64" name="TextBox 30"/>
          <p:cNvSpPr txBox="1">
            <a:spLocks noChangeArrowheads="1"/>
          </p:cNvSpPr>
          <p:nvPr/>
        </p:nvSpPr>
        <p:spPr bwMode="auto">
          <a:xfrm>
            <a:off x="1592262" y="1974850"/>
            <a:ext cx="7889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Primary</a:t>
            </a:r>
          </a:p>
        </p:txBody>
      </p:sp>
      <p:sp>
        <p:nvSpPr>
          <p:cNvPr id="65" name="TextBox 31"/>
          <p:cNvSpPr txBox="1">
            <a:spLocks noChangeArrowheads="1"/>
          </p:cNvSpPr>
          <p:nvPr/>
        </p:nvSpPr>
        <p:spPr bwMode="auto">
          <a:xfrm>
            <a:off x="2867025" y="1839912"/>
            <a:ext cx="9636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Secondary</a:t>
            </a:r>
          </a:p>
        </p:txBody>
      </p:sp>
      <p:sp>
        <p:nvSpPr>
          <p:cNvPr id="66" name="TextBox 33"/>
          <p:cNvSpPr txBox="1">
            <a:spLocks noChangeArrowheads="1"/>
          </p:cNvSpPr>
          <p:nvPr/>
        </p:nvSpPr>
        <p:spPr bwMode="auto">
          <a:xfrm>
            <a:off x="6850062" y="1447323"/>
            <a:ext cx="10096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Triplet Aperture</a:t>
            </a:r>
            <a:endParaRPr lang="en-US" sz="1400" b="1" dirty="0">
              <a:solidFill>
                <a:schemeClr val="tx1"/>
              </a:solidFill>
              <a:latin typeface="Garamond" pitchFamily="18" charset="0"/>
              <a:ea typeface="ＭＳ Ｐゴシック" pitchFamily="-65" charset="-128"/>
            </a:endParaRPr>
          </a:p>
          <a:p>
            <a:endParaRPr lang="en-US" sz="1400" b="1" dirty="0">
              <a:solidFill>
                <a:schemeClr val="tx1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5538787" y="2082800"/>
            <a:ext cx="411163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68" name="Rectangle 67"/>
          <p:cNvSpPr>
            <a:spLocks noChangeArrowheads="1"/>
          </p:cNvSpPr>
          <p:nvPr/>
        </p:nvSpPr>
        <p:spPr bwMode="auto">
          <a:xfrm>
            <a:off x="5538787" y="3702050"/>
            <a:ext cx="411163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69" name="Rectangle 22"/>
          <p:cNvSpPr>
            <a:spLocks noChangeArrowheads="1"/>
          </p:cNvSpPr>
          <p:nvPr/>
        </p:nvSpPr>
        <p:spPr bwMode="auto">
          <a:xfrm>
            <a:off x="6415087" y="1897062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70" name="Rectangle 23"/>
          <p:cNvSpPr>
            <a:spLocks noChangeArrowheads="1"/>
          </p:cNvSpPr>
          <p:nvPr/>
        </p:nvSpPr>
        <p:spPr bwMode="auto">
          <a:xfrm>
            <a:off x="6415087" y="3932237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71" name="Rectangle 24"/>
          <p:cNvSpPr>
            <a:spLocks noChangeArrowheads="1"/>
          </p:cNvSpPr>
          <p:nvPr/>
        </p:nvSpPr>
        <p:spPr bwMode="auto">
          <a:xfrm>
            <a:off x="6696075" y="1804987"/>
            <a:ext cx="204787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72" name="Rectangle 25"/>
          <p:cNvSpPr>
            <a:spLocks noChangeArrowheads="1"/>
          </p:cNvSpPr>
          <p:nvPr/>
        </p:nvSpPr>
        <p:spPr bwMode="auto">
          <a:xfrm>
            <a:off x="6696075" y="4025900"/>
            <a:ext cx="204787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73" name="TextBox 32"/>
          <p:cNvSpPr txBox="1">
            <a:spLocks noChangeArrowheads="1"/>
          </p:cNvSpPr>
          <p:nvPr/>
        </p:nvSpPr>
        <p:spPr bwMode="auto">
          <a:xfrm>
            <a:off x="4868862" y="1800225"/>
            <a:ext cx="1514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Dump Protection</a:t>
            </a:r>
          </a:p>
        </p:txBody>
      </p:sp>
      <p:sp>
        <p:nvSpPr>
          <p:cNvPr id="74" name="TextBox 30"/>
          <p:cNvSpPr txBox="1">
            <a:spLocks noChangeArrowheads="1"/>
          </p:cNvSpPr>
          <p:nvPr/>
        </p:nvSpPr>
        <p:spPr bwMode="auto">
          <a:xfrm>
            <a:off x="5983287" y="1614487"/>
            <a:ext cx="790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Tertiary</a:t>
            </a:r>
          </a:p>
        </p:txBody>
      </p:sp>
      <p:cxnSp>
        <p:nvCxnSpPr>
          <p:cNvPr id="75" name="Straight Arrow Connector 47"/>
          <p:cNvCxnSpPr>
            <a:cxnSpLocks noChangeShapeType="1"/>
            <a:stCxn id="54" idx="2"/>
            <a:endCxn id="55" idx="0"/>
          </p:cNvCxnSpPr>
          <p:nvPr/>
        </p:nvCxnSpPr>
        <p:spPr bwMode="auto">
          <a:xfrm>
            <a:off x="1866900" y="2579687"/>
            <a:ext cx="0" cy="9318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76" name="Straight Arrow Connector 50"/>
          <p:cNvCxnSpPr>
            <a:cxnSpLocks noChangeShapeType="1"/>
            <a:stCxn id="58" idx="2"/>
            <a:endCxn id="59" idx="0"/>
          </p:cNvCxnSpPr>
          <p:nvPr/>
        </p:nvCxnSpPr>
        <p:spPr bwMode="auto">
          <a:xfrm>
            <a:off x="2862262" y="2478087"/>
            <a:ext cx="0" cy="113665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77" name="Rectangle 15"/>
          <p:cNvSpPr>
            <a:spLocks noChangeArrowheads="1"/>
          </p:cNvSpPr>
          <p:nvPr/>
        </p:nvSpPr>
        <p:spPr bwMode="auto">
          <a:xfrm>
            <a:off x="4062412" y="1927225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78" name="Rectangle 15"/>
          <p:cNvSpPr>
            <a:spLocks noChangeArrowheads="1"/>
          </p:cNvSpPr>
          <p:nvPr/>
        </p:nvSpPr>
        <p:spPr bwMode="auto">
          <a:xfrm>
            <a:off x="4373562" y="1927225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79" name="Rectangle 15"/>
          <p:cNvSpPr>
            <a:spLocks noChangeArrowheads="1"/>
          </p:cNvSpPr>
          <p:nvPr/>
        </p:nvSpPr>
        <p:spPr bwMode="auto">
          <a:xfrm>
            <a:off x="4062412" y="3919537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sp>
        <p:nvSpPr>
          <p:cNvPr id="80" name="Rectangle 15"/>
          <p:cNvSpPr>
            <a:spLocks noChangeArrowheads="1"/>
          </p:cNvSpPr>
          <p:nvPr/>
        </p:nvSpPr>
        <p:spPr bwMode="auto">
          <a:xfrm>
            <a:off x="4373562" y="3919537"/>
            <a:ext cx="204788" cy="3175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sv-SE" sz="1400" b="1">
              <a:solidFill>
                <a:schemeClr val="tx1"/>
              </a:solidFill>
              <a:ea typeface="ＭＳ Ｐゴシック" pitchFamily="-65" charset="-128"/>
            </a:endParaRPr>
          </a:p>
        </p:txBody>
      </p:sp>
      <p:cxnSp>
        <p:nvCxnSpPr>
          <p:cNvPr id="81" name="Straight Arrow Connector 67"/>
          <p:cNvCxnSpPr>
            <a:cxnSpLocks noChangeShapeType="1"/>
            <a:stCxn id="77" idx="2"/>
            <a:endCxn id="79" idx="0"/>
          </p:cNvCxnSpPr>
          <p:nvPr/>
        </p:nvCxnSpPr>
        <p:spPr bwMode="auto">
          <a:xfrm>
            <a:off x="4165600" y="2244725"/>
            <a:ext cx="0" cy="16748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82" name="TextBox 31"/>
          <p:cNvSpPr txBox="1">
            <a:spLocks noChangeArrowheads="1"/>
          </p:cNvSpPr>
          <p:nvPr/>
        </p:nvSpPr>
        <p:spPr bwMode="auto">
          <a:xfrm>
            <a:off x="3860800" y="1663700"/>
            <a:ext cx="9477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Absorbers</a:t>
            </a:r>
          </a:p>
        </p:txBody>
      </p:sp>
      <p:cxnSp>
        <p:nvCxnSpPr>
          <p:cNvPr id="83" name="Straight Arrow Connector 70"/>
          <p:cNvCxnSpPr>
            <a:cxnSpLocks noChangeShapeType="1"/>
            <a:stCxn id="67" idx="2"/>
            <a:endCxn id="68" idx="0"/>
          </p:cNvCxnSpPr>
          <p:nvPr/>
        </p:nvCxnSpPr>
        <p:spPr bwMode="auto">
          <a:xfrm>
            <a:off x="5745162" y="2400300"/>
            <a:ext cx="0" cy="130175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84" name="TextBox 71"/>
          <p:cNvSpPr txBox="1">
            <a:spLocks noChangeArrowheads="1"/>
          </p:cNvSpPr>
          <p:nvPr/>
        </p:nvSpPr>
        <p:spPr bwMode="auto">
          <a:xfrm>
            <a:off x="5228322" y="2901950"/>
            <a:ext cx="658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Garamond" pitchFamily="18" charset="0"/>
                <a:ea typeface="ＭＳ Ｐゴシック" pitchFamily="-65" charset="-128"/>
              </a:rPr>
              <a:t> 9.3</a:t>
            </a:r>
            <a:r>
              <a:rPr lang="en-US" sz="1400" dirty="0" smtClean="0">
                <a:solidFill>
                  <a:srgbClr val="00B050"/>
                </a:solidFill>
                <a:latin typeface="Garamond" pitchFamily="18" charset="0"/>
                <a:ea typeface="ＭＳ Ｐゴシック" pitchFamily="-65" charset="-128"/>
              </a:rPr>
              <a:t> </a:t>
            </a:r>
            <a:r>
              <a:rPr lang="el-GR" dirty="0" smtClean="0">
                <a:solidFill>
                  <a:srgbClr val="00B050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endParaRPr lang="en-US" sz="1400" dirty="0">
              <a:solidFill>
                <a:srgbClr val="00B050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cxnSp>
        <p:nvCxnSpPr>
          <p:cNvPr id="85" name="Straight Arrow Connector 75"/>
          <p:cNvCxnSpPr>
            <a:cxnSpLocks noChangeShapeType="1"/>
            <a:stCxn id="69" idx="2"/>
            <a:endCxn id="70" idx="0"/>
          </p:cNvCxnSpPr>
          <p:nvPr/>
        </p:nvCxnSpPr>
        <p:spPr bwMode="auto">
          <a:xfrm>
            <a:off x="6518275" y="2214562"/>
            <a:ext cx="0" cy="171767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86" name="TextBox 76"/>
          <p:cNvSpPr txBox="1">
            <a:spLocks noChangeArrowheads="1"/>
          </p:cNvSpPr>
          <p:nvPr/>
        </p:nvSpPr>
        <p:spPr bwMode="auto">
          <a:xfrm>
            <a:off x="6011862" y="2871787"/>
            <a:ext cx="812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Garamond" pitchFamily="18" charset="0"/>
                <a:ea typeface="ＭＳ Ｐゴシック" pitchFamily="-65" charset="-128"/>
              </a:rPr>
              <a:t>15.0 </a:t>
            </a:r>
            <a:r>
              <a:rPr lang="el-GR" sz="1400" dirty="0" smtClean="0">
                <a:solidFill>
                  <a:srgbClr val="00B050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r>
              <a:rPr lang="en-US" sz="1400" dirty="0" smtClean="0">
                <a:solidFill>
                  <a:srgbClr val="00B050"/>
                </a:solidFill>
                <a:latin typeface="Garamond" pitchFamily="18" charset="0"/>
                <a:ea typeface="ＭＳ Ｐゴシック" pitchFamily="-65" charset="-128"/>
              </a:rPr>
              <a:t> </a:t>
            </a:r>
            <a:endParaRPr lang="en-US" sz="1400" dirty="0">
              <a:solidFill>
                <a:srgbClr val="00B050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87" name="TextBox 32"/>
          <p:cNvSpPr txBox="1">
            <a:spLocks noChangeArrowheads="1"/>
          </p:cNvSpPr>
          <p:nvPr/>
        </p:nvSpPr>
        <p:spPr bwMode="auto">
          <a:xfrm>
            <a:off x="7443787" y="3128962"/>
            <a:ext cx="633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Garamond" pitchFamily="18" charset="0"/>
                <a:ea typeface="ＭＳ Ｐゴシック" pitchFamily="-65" charset="-128"/>
              </a:rPr>
              <a:t>beam</a:t>
            </a:r>
          </a:p>
        </p:txBody>
      </p:sp>
      <p:cxnSp>
        <p:nvCxnSpPr>
          <p:cNvPr id="88" name="Straight Arrow Connector 75"/>
          <p:cNvCxnSpPr>
            <a:cxnSpLocks noChangeShapeType="1"/>
            <a:endCxn id="72" idx="0"/>
          </p:cNvCxnSpPr>
          <p:nvPr/>
        </p:nvCxnSpPr>
        <p:spPr bwMode="auto">
          <a:xfrm rot="5400000">
            <a:off x="5840274" y="3066909"/>
            <a:ext cx="1917187" cy="79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89" name="TextBox 71"/>
          <p:cNvSpPr txBox="1">
            <a:spLocks noChangeArrowheads="1"/>
          </p:cNvSpPr>
          <p:nvPr/>
        </p:nvSpPr>
        <p:spPr bwMode="auto">
          <a:xfrm>
            <a:off x="6773862" y="2871787"/>
            <a:ext cx="10398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  <a:latin typeface="Garamond" pitchFamily="18" charset="0"/>
                <a:ea typeface="ＭＳ Ｐゴシック" pitchFamily="-65" charset="-128"/>
              </a:rPr>
              <a:t>17.5 </a:t>
            </a:r>
            <a:r>
              <a:rPr lang="el-GR" dirty="0" smtClean="0">
                <a:solidFill>
                  <a:srgbClr val="00B050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r>
              <a:rPr lang="en-US" dirty="0" smtClean="0">
                <a:solidFill>
                  <a:srgbClr val="00B050"/>
                </a:solidFill>
                <a:latin typeface="Garamond" pitchFamily="18" charset="0"/>
                <a:ea typeface="ＭＳ Ｐゴシック" pitchFamily="-65" charset="-128"/>
              </a:rPr>
              <a:t> ?</a:t>
            </a:r>
            <a:endParaRPr lang="en-US" sz="1400" dirty="0">
              <a:solidFill>
                <a:srgbClr val="00B050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90" name="TextBox 71"/>
          <p:cNvSpPr txBox="1">
            <a:spLocks noChangeArrowheads="1"/>
          </p:cNvSpPr>
          <p:nvPr/>
        </p:nvSpPr>
        <p:spPr bwMode="auto">
          <a:xfrm>
            <a:off x="3649662" y="2871787"/>
            <a:ext cx="658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  <a:latin typeface="Garamond" pitchFamily="18" charset="0"/>
                <a:ea typeface="ＭＳ Ｐゴシック" pitchFamily="-65" charset="-128"/>
              </a:rPr>
              <a:t>17.7 </a:t>
            </a:r>
            <a:r>
              <a:rPr lang="el-GR" dirty="0" smtClean="0">
                <a:solidFill>
                  <a:srgbClr val="00B050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endParaRPr lang="en-US" sz="1400" dirty="0">
              <a:solidFill>
                <a:srgbClr val="00B050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91" name="TextBox 71"/>
          <p:cNvSpPr txBox="1">
            <a:spLocks noChangeArrowheads="1"/>
          </p:cNvSpPr>
          <p:nvPr/>
        </p:nvSpPr>
        <p:spPr bwMode="auto">
          <a:xfrm>
            <a:off x="2811462" y="2859087"/>
            <a:ext cx="658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  <a:latin typeface="Garamond" pitchFamily="18" charset="0"/>
                <a:ea typeface="ＭＳ Ｐゴシック" pitchFamily="-65" charset="-128"/>
              </a:rPr>
              <a:t>8.5 </a:t>
            </a:r>
            <a:r>
              <a:rPr lang="el-GR" dirty="0" smtClean="0">
                <a:solidFill>
                  <a:srgbClr val="00B050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endParaRPr lang="en-US" sz="1400" dirty="0">
              <a:solidFill>
                <a:srgbClr val="00B050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92" name="TextBox 71"/>
          <p:cNvSpPr txBox="1">
            <a:spLocks noChangeArrowheads="1"/>
          </p:cNvSpPr>
          <p:nvPr/>
        </p:nvSpPr>
        <p:spPr bwMode="auto">
          <a:xfrm>
            <a:off x="1847850" y="2871787"/>
            <a:ext cx="658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Garamond" pitchFamily="18" charset="0"/>
                <a:ea typeface="ＭＳ Ｐゴシック" pitchFamily="-65" charset="-128"/>
              </a:rPr>
              <a:t>5.7 </a:t>
            </a:r>
            <a:r>
              <a:rPr lang="el-GR" dirty="0" smtClean="0">
                <a:solidFill>
                  <a:srgbClr val="00B050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endParaRPr lang="en-US" sz="1400" dirty="0">
              <a:solidFill>
                <a:srgbClr val="00B050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93" name="TextBox 71"/>
          <p:cNvSpPr txBox="1">
            <a:spLocks noChangeArrowheads="1"/>
          </p:cNvSpPr>
          <p:nvPr/>
        </p:nvSpPr>
        <p:spPr bwMode="auto">
          <a:xfrm>
            <a:off x="1847850" y="3087687"/>
            <a:ext cx="658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Garamond" pitchFamily="18" charset="0"/>
                <a:ea typeface="ＭＳ Ｐゴシック" pitchFamily="-65" charset="-128"/>
              </a:rPr>
              <a:t>6.0 </a:t>
            </a:r>
            <a:r>
              <a:rPr lang="el-GR" dirty="0" smtClean="0">
                <a:solidFill>
                  <a:schemeClr val="accent2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endParaRPr lang="en-US" sz="1400" dirty="0">
              <a:solidFill>
                <a:schemeClr val="accent2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94" name="TextBox 71"/>
          <p:cNvSpPr txBox="1">
            <a:spLocks noChangeArrowheads="1"/>
          </p:cNvSpPr>
          <p:nvPr/>
        </p:nvSpPr>
        <p:spPr bwMode="auto">
          <a:xfrm>
            <a:off x="2811462" y="3087687"/>
            <a:ext cx="658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  <a:latin typeface="Garamond" pitchFamily="18" charset="0"/>
                <a:ea typeface="ＭＳ Ｐゴシック" pitchFamily="-65" charset="-128"/>
              </a:rPr>
              <a:t>8.8 </a:t>
            </a:r>
            <a:r>
              <a:rPr lang="el-GR" dirty="0" smtClean="0">
                <a:solidFill>
                  <a:schemeClr val="accent2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endParaRPr lang="en-US" sz="1400" dirty="0">
              <a:solidFill>
                <a:schemeClr val="accent2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95" name="TextBox 71"/>
          <p:cNvSpPr txBox="1">
            <a:spLocks noChangeArrowheads="1"/>
          </p:cNvSpPr>
          <p:nvPr/>
        </p:nvSpPr>
        <p:spPr bwMode="auto">
          <a:xfrm>
            <a:off x="3649662" y="3087687"/>
            <a:ext cx="658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  <a:latin typeface="Garamond" pitchFamily="18" charset="0"/>
                <a:ea typeface="ＭＳ Ｐゴシック" pitchFamily="-65" charset="-128"/>
              </a:rPr>
              <a:t>17.2 </a:t>
            </a:r>
            <a:r>
              <a:rPr lang="el-GR" dirty="0" smtClean="0">
                <a:solidFill>
                  <a:schemeClr val="accent2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endParaRPr lang="en-US" sz="1400" dirty="0">
              <a:solidFill>
                <a:schemeClr val="accent2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96" name="TextBox 71"/>
          <p:cNvSpPr txBox="1">
            <a:spLocks noChangeArrowheads="1"/>
          </p:cNvSpPr>
          <p:nvPr/>
        </p:nvSpPr>
        <p:spPr bwMode="auto">
          <a:xfrm>
            <a:off x="5200650" y="3087687"/>
            <a:ext cx="658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Garamond" pitchFamily="18" charset="0"/>
                <a:ea typeface="ＭＳ Ｐゴシック" pitchFamily="-65" charset="-128"/>
              </a:rPr>
              <a:t>10.2</a:t>
            </a:r>
            <a:r>
              <a:rPr lang="en-US" sz="1400" dirty="0" smtClean="0">
                <a:solidFill>
                  <a:schemeClr val="accent2"/>
                </a:solidFill>
                <a:latin typeface="Garamond" pitchFamily="18" charset="0"/>
                <a:ea typeface="ＭＳ Ｐゴシック" pitchFamily="-65" charset="-128"/>
              </a:rPr>
              <a:t> </a:t>
            </a:r>
            <a:r>
              <a:rPr lang="el-GR" dirty="0" smtClean="0">
                <a:solidFill>
                  <a:schemeClr val="accent2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endParaRPr lang="en-US" sz="1400" dirty="0">
              <a:solidFill>
                <a:schemeClr val="accent2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97" name="TextBox 76"/>
          <p:cNvSpPr txBox="1">
            <a:spLocks noChangeArrowheads="1"/>
          </p:cNvSpPr>
          <p:nvPr/>
        </p:nvSpPr>
        <p:spPr bwMode="auto">
          <a:xfrm>
            <a:off x="5994960" y="3084710"/>
            <a:ext cx="7350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Garamond" pitchFamily="18" charset="0"/>
                <a:ea typeface="ＭＳ Ｐゴシック" pitchFamily="-65" charset="-128"/>
              </a:rPr>
              <a:t>12.8 </a:t>
            </a:r>
            <a:r>
              <a:rPr lang="el-GR" sz="1400" dirty="0" smtClean="0">
                <a:solidFill>
                  <a:schemeClr val="accent2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r>
              <a:rPr lang="en-US" sz="1400" dirty="0" smtClean="0">
                <a:solidFill>
                  <a:schemeClr val="accent2"/>
                </a:solidFill>
                <a:latin typeface="Garamond" pitchFamily="18" charset="0"/>
                <a:ea typeface="ＭＳ Ｐゴシック" pitchFamily="-65" charset="-128"/>
              </a:rPr>
              <a:t> </a:t>
            </a:r>
            <a:endParaRPr lang="en-US" sz="1400" dirty="0">
              <a:solidFill>
                <a:schemeClr val="accent2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98" name="TextBox 71"/>
          <p:cNvSpPr txBox="1">
            <a:spLocks noChangeArrowheads="1"/>
          </p:cNvSpPr>
          <p:nvPr/>
        </p:nvSpPr>
        <p:spPr bwMode="auto">
          <a:xfrm>
            <a:off x="6773862" y="3084710"/>
            <a:ext cx="10398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Garamond" pitchFamily="18" charset="0"/>
                <a:ea typeface="ＭＳ Ｐゴシック" pitchFamily="-65" charset="-128"/>
              </a:rPr>
              <a:t>13.9</a:t>
            </a:r>
            <a:r>
              <a:rPr lang="en-US" sz="1400" dirty="0" smtClean="0">
                <a:solidFill>
                  <a:schemeClr val="accent2"/>
                </a:solidFill>
                <a:latin typeface="Garamond" pitchFamily="18" charset="0"/>
                <a:ea typeface="ＭＳ Ｐゴシック" pitchFamily="-65" charset="-128"/>
              </a:rPr>
              <a:t> </a:t>
            </a:r>
            <a:r>
              <a:rPr lang="el-GR" dirty="0" smtClean="0">
                <a:solidFill>
                  <a:schemeClr val="accent2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r>
              <a:rPr lang="en-US" dirty="0" smtClean="0">
                <a:solidFill>
                  <a:schemeClr val="accent2"/>
                </a:solidFill>
                <a:latin typeface="Garamond" pitchFamily="18" charset="0"/>
                <a:ea typeface="ＭＳ Ｐゴシック" pitchFamily="-65" charset="-128"/>
              </a:rPr>
              <a:t> ?</a:t>
            </a:r>
            <a:endParaRPr lang="en-US" sz="1400" dirty="0">
              <a:solidFill>
                <a:schemeClr val="accent2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99" name="TextBox 71"/>
          <p:cNvSpPr txBox="1">
            <a:spLocks noChangeArrowheads="1"/>
          </p:cNvSpPr>
          <p:nvPr/>
        </p:nvSpPr>
        <p:spPr bwMode="auto">
          <a:xfrm>
            <a:off x="1842807" y="3240087"/>
            <a:ext cx="658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6.0 </a:t>
            </a:r>
            <a:r>
              <a:rPr lang="el-GR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endParaRPr lang="en-US" sz="1400" dirty="0">
              <a:solidFill>
                <a:srgbClr val="FF0000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100" name="TextBox 71"/>
          <p:cNvSpPr txBox="1">
            <a:spLocks noChangeArrowheads="1"/>
          </p:cNvSpPr>
          <p:nvPr/>
        </p:nvSpPr>
        <p:spPr bwMode="auto">
          <a:xfrm>
            <a:off x="2806419" y="3240087"/>
            <a:ext cx="658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7.0</a:t>
            </a:r>
            <a:r>
              <a:rPr lang="en-US" sz="1400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 </a:t>
            </a:r>
            <a:r>
              <a:rPr lang="el-GR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endParaRPr lang="en-US" sz="1400" dirty="0">
              <a:solidFill>
                <a:srgbClr val="FF0000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101" name="TextBox 71"/>
          <p:cNvSpPr txBox="1">
            <a:spLocks noChangeArrowheads="1"/>
          </p:cNvSpPr>
          <p:nvPr/>
        </p:nvSpPr>
        <p:spPr bwMode="auto">
          <a:xfrm>
            <a:off x="3644619" y="3240087"/>
            <a:ext cx="658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10.0 </a:t>
            </a:r>
            <a:r>
              <a:rPr lang="el-GR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endParaRPr lang="en-US" sz="1400" dirty="0">
              <a:solidFill>
                <a:srgbClr val="FF0000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102" name="TextBox 71"/>
          <p:cNvSpPr txBox="1">
            <a:spLocks noChangeArrowheads="1"/>
          </p:cNvSpPr>
          <p:nvPr/>
        </p:nvSpPr>
        <p:spPr bwMode="auto">
          <a:xfrm>
            <a:off x="5173662" y="3240087"/>
            <a:ext cx="658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  7.5</a:t>
            </a:r>
            <a:r>
              <a:rPr lang="en-US" sz="1400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 </a:t>
            </a:r>
            <a:r>
              <a:rPr lang="el-GR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endParaRPr lang="en-US" sz="1400" dirty="0">
              <a:solidFill>
                <a:srgbClr val="FF0000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103" name="TextBox 76"/>
          <p:cNvSpPr txBox="1">
            <a:spLocks noChangeArrowheads="1"/>
          </p:cNvSpPr>
          <p:nvPr/>
        </p:nvSpPr>
        <p:spPr bwMode="auto">
          <a:xfrm>
            <a:off x="5989917" y="3237110"/>
            <a:ext cx="7350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  8.3 </a:t>
            </a:r>
            <a:r>
              <a:rPr lang="el-GR" sz="1400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r>
              <a:rPr lang="en-US" sz="1400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 </a:t>
            </a:r>
            <a:endParaRPr lang="en-US" sz="1400" dirty="0">
              <a:solidFill>
                <a:srgbClr val="FF0000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104" name="TextBox 71"/>
          <p:cNvSpPr txBox="1">
            <a:spLocks noChangeArrowheads="1"/>
          </p:cNvSpPr>
          <p:nvPr/>
        </p:nvSpPr>
        <p:spPr bwMode="auto">
          <a:xfrm>
            <a:off x="6768819" y="3237110"/>
            <a:ext cx="10398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  8.4</a:t>
            </a:r>
            <a:r>
              <a:rPr lang="en-US" sz="1400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 </a:t>
            </a:r>
            <a:r>
              <a:rPr lang="el-GR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σ</a:t>
            </a:r>
            <a:r>
              <a:rPr lang="en-US" dirty="0" smtClean="0">
                <a:solidFill>
                  <a:srgbClr val="FF0000"/>
                </a:solidFill>
                <a:latin typeface="Garamond" pitchFamily="18" charset="0"/>
                <a:ea typeface="ＭＳ Ｐゴシック" pitchFamily="-65" charset="-128"/>
              </a:rPr>
              <a:t> ?</a:t>
            </a:r>
            <a:endParaRPr lang="en-US" sz="1400" dirty="0">
              <a:solidFill>
                <a:srgbClr val="FF0000"/>
              </a:solidFill>
              <a:latin typeface="Garamond" pitchFamily="18" charset="0"/>
              <a:ea typeface="ＭＳ Ｐゴシック" pitchFamily="-65" charset="-128"/>
            </a:endParaRPr>
          </a:p>
        </p:txBody>
      </p:sp>
      <p:sp>
        <p:nvSpPr>
          <p:cNvPr id="105" name="Rounded Rectangle 104"/>
          <p:cNvSpPr/>
          <p:nvPr/>
        </p:nvSpPr>
        <p:spPr bwMode="auto">
          <a:xfrm>
            <a:off x="579717" y="2800567"/>
            <a:ext cx="1219200" cy="6858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charset="0"/>
              </a:rPr>
              <a:t>2010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en-US" sz="1200" dirty="0" smtClean="0">
                <a:solidFill>
                  <a:schemeClr val="accent2"/>
                </a:solidFill>
              </a:rPr>
              <a:t>Intermediate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nominal</a:t>
            </a:r>
          </a:p>
        </p:txBody>
      </p:sp>
      <p:sp>
        <p:nvSpPr>
          <p:cNvPr id="106" name="Content Placeholder 2"/>
          <p:cNvSpPr txBox="1">
            <a:spLocks/>
          </p:cNvSpPr>
          <p:nvPr/>
        </p:nvSpPr>
        <p:spPr bwMode="auto">
          <a:xfrm>
            <a:off x="304800" y="1143000"/>
            <a:ext cx="8828088" cy="2514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Only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limits from aperture considered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1050" y="1066800"/>
            <a:ext cx="4629150" cy="523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calculations</a:t>
            </a:r>
            <a:br>
              <a:rPr lang="en-US" dirty="0" smtClean="0"/>
            </a:br>
            <a:r>
              <a:rPr lang="en-US" dirty="0" smtClean="0"/>
              <a:t>(review)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5486400" cy="5410200"/>
          </a:xfrm>
        </p:spPr>
        <p:txBody>
          <a:bodyPr/>
          <a:lstStyle/>
          <a:p>
            <a:r>
              <a:rPr lang="en-US" dirty="0" smtClean="0"/>
              <a:t>Using 2 methods: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n1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scaling of measured injection aperture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Assume </a:t>
            </a:r>
            <a:r>
              <a:rPr lang="en-US" i="1" dirty="0" smtClean="0"/>
              <a:t>pessimistically </a:t>
            </a:r>
            <a:br>
              <a:rPr lang="en-US" i="1" dirty="0" smtClean="0"/>
            </a:br>
            <a:r>
              <a:rPr lang="en-US" dirty="0" smtClean="0"/>
              <a:t>injection aperture=global limit+2</a:t>
            </a:r>
            <a:r>
              <a:rPr lang="el-GR" dirty="0" smtClean="0"/>
              <a:t> σ</a:t>
            </a:r>
            <a:r>
              <a:rPr lang="en-US" dirty="0" smtClean="0"/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Only one plane matters with good approximation  - reduce to 1D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Scale beam size to pre-collision </a:t>
            </a:r>
            <a:br>
              <a:rPr lang="en-US" dirty="0" smtClean="0"/>
            </a:br>
            <a:r>
              <a:rPr lang="en-US" dirty="0" smtClean="0"/>
              <a:t>(larger </a:t>
            </a:r>
            <a:r>
              <a:rPr lang="el-GR" dirty="0" smtClean="0"/>
              <a:t>β</a:t>
            </a:r>
            <a:r>
              <a:rPr lang="en-US" baseline="-25000" dirty="0" smtClean="0"/>
              <a:t>x</a:t>
            </a:r>
            <a:r>
              <a:rPr lang="en-US" dirty="0" smtClean="0"/>
              <a:t> and </a:t>
            </a:r>
            <a:r>
              <a:rPr lang="el-GR" dirty="0" smtClean="0"/>
              <a:t>γ</a:t>
            </a:r>
            <a:r>
              <a:rPr lang="en-US" dirty="0" smtClean="0"/>
              <a:t>), add orbit </a:t>
            </a:r>
            <a:br>
              <a:rPr lang="en-US" dirty="0" smtClean="0"/>
            </a:br>
            <a:r>
              <a:rPr lang="en-US" dirty="0" smtClean="0"/>
              <a:t>offsets in relevant plane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Solve for top energy aperture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Additional assumption: reduce</a:t>
            </a:r>
            <a:br>
              <a:rPr lang="en-US" dirty="0" smtClean="0"/>
            </a:br>
            <a:r>
              <a:rPr lang="en-US" dirty="0" smtClean="0"/>
              <a:t>separation to nominal value 0.7 mm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R. Bruce 2010.10.25</a:t>
            </a:r>
            <a:endParaRPr 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103272"/>
            <a:ext cx="3886200" cy="544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620000" y="1090136"/>
            <a:ext cx="146706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chemeClr val="tx1"/>
                </a:solidFill>
              </a:rPr>
              <a:t>MQXB.B2L1</a:t>
            </a:r>
          </a:p>
          <a:p>
            <a:r>
              <a:rPr lang="en-US" b="0" dirty="0" smtClean="0">
                <a:solidFill>
                  <a:schemeClr val="tx1"/>
                </a:solidFill>
              </a:rPr>
              <a:t>s= -40.8 m</a:t>
            </a:r>
          </a:p>
          <a:p>
            <a:r>
              <a:rPr lang="en-US" b="0" dirty="0" smtClean="0">
                <a:solidFill>
                  <a:schemeClr val="tx1"/>
                </a:solidFill>
              </a:rPr>
              <a:t>2mm separation</a:t>
            </a:r>
            <a:endParaRPr lang="en-US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 in aperture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28088" cy="5334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Scaling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All mechanical and alignment errors already included in measurement – nothing changes between injection and top energy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2mm orbit uncertainty </a:t>
            </a:r>
            <a:r>
              <a:rPr lang="en-US" dirty="0" smtClean="0"/>
              <a:t>(difference between orbit during measurement and top energy)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More detailed analysis done, all runs from </a:t>
            </a:r>
            <a:r>
              <a:rPr lang="en-US" dirty="0" err="1" smtClean="0"/>
              <a:t>sept</a:t>
            </a:r>
            <a:r>
              <a:rPr lang="en-US" dirty="0" smtClean="0"/>
              <a:t> 18 to </a:t>
            </a:r>
            <a:r>
              <a:rPr lang="en-US" dirty="0" err="1" smtClean="0"/>
              <a:t>nov</a:t>
            </a:r>
            <a:r>
              <a:rPr lang="en-US" dirty="0" smtClean="0"/>
              <a:t> 30, data sampled every 2 minutes in stable beams, excluding points from van </a:t>
            </a:r>
            <a:r>
              <a:rPr lang="en-US" dirty="0" err="1" smtClean="0"/>
              <a:t>der</a:t>
            </a:r>
            <a:r>
              <a:rPr lang="en-US" dirty="0" smtClean="0"/>
              <a:t> Meer scan</a:t>
            </a:r>
          </a:p>
          <a:p>
            <a:pPr lvl="1">
              <a:buFont typeface="Arial" pitchFamily="34" charset="0"/>
              <a:buChar char="•"/>
            </a:pPr>
            <a:r>
              <a:rPr lang="el-GR" dirty="0" smtClean="0">
                <a:solidFill>
                  <a:schemeClr val="accent2"/>
                </a:solidFill>
              </a:rPr>
              <a:t>β</a:t>
            </a:r>
            <a:r>
              <a:rPr lang="en-US" dirty="0" smtClean="0">
                <a:solidFill>
                  <a:schemeClr val="accent2"/>
                </a:solidFill>
              </a:rPr>
              <a:t>-beat </a:t>
            </a:r>
            <a:r>
              <a:rPr lang="en-US" dirty="0" smtClean="0"/>
              <a:t>must be accounted for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Assuming 5% reproducibility and measured </a:t>
            </a:r>
            <a:r>
              <a:rPr lang="el-GR" dirty="0" smtClean="0">
                <a:solidFill>
                  <a:schemeClr val="tx1"/>
                </a:solidFill>
              </a:rPr>
              <a:t>β</a:t>
            </a:r>
            <a:r>
              <a:rPr lang="en-US" dirty="0" smtClean="0">
                <a:solidFill>
                  <a:schemeClr val="tx1"/>
                </a:solidFill>
              </a:rPr>
              <a:t>-</a:t>
            </a:r>
            <a:r>
              <a:rPr lang="en-US" dirty="0" smtClean="0"/>
              <a:t>beat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n1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2.3 mm </a:t>
            </a:r>
            <a:r>
              <a:rPr lang="en-US" dirty="0" smtClean="0">
                <a:solidFill>
                  <a:schemeClr val="accent2"/>
                </a:solidFill>
              </a:rPr>
              <a:t>orbit variation </a:t>
            </a:r>
            <a:r>
              <a:rPr lang="en-US" dirty="0" smtClean="0">
                <a:solidFill>
                  <a:schemeClr val="tx1"/>
                </a:solidFill>
              </a:rPr>
              <a:t>(BPMs in triplets, difference to ideal MAD-X orbit)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10% </a:t>
            </a:r>
            <a:r>
              <a:rPr lang="el-GR" dirty="0" smtClean="0">
                <a:solidFill>
                  <a:schemeClr val="accent2"/>
                </a:solidFill>
              </a:rPr>
              <a:t>β</a:t>
            </a:r>
            <a:r>
              <a:rPr lang="en-US" dirty="0" smtClean="0">
                <a:solidFill>
                  <a:schemeClr val="accent2"/>
                </a:solidFill>
              </a:rPr>
              <a:t>-beat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R. Bruce 2011.01.21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l-GR" dirty="0" smtClean="0"/>
              <a:t>β</a:t>
            </a:r>
            <a:r>
              <a:rPr lang="en-US" dirty="0" smtClean="0"/>
              <a:t>* without changing margins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R. Bruce 2011.01.21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066800"/>
            <a:ext cx="8077200" cy="536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Margins in cleaning hierarchy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Orbit: separate analysis on following slides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10% </a:t>
            </a:r>
            <a:r>
              <a:rPr lang="el-GR" dirty="0" smtClean="0"/>
              <a:t>β</a:t>
            </a:r>
            <a:r>
              <a:rPr lang="en-US" dirty="0" smtClean="0"/>
              <a:t>-beating. Bias in correction at TCT-triplet wanted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40 </a:t>
            </a:r>
            <a:r>
              <a:rPr lang="el-GR" dirty="0" smtClean="0"/>
              <a:t>μ</a:t>
            </a:r>
            <a:r>
              <a:rPr lang="en-US" dirty="0" smtClean="0"/>
              <a:t>m positioning error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10 </a:t>
            </a:r>
            <a:r>
              <a:rPr lang="el-GR" dirty="0" smtClean="0"/>
              <a:t>μ</a:t>
            </a:r>
            <a:r>
              <a:rPr lang="en-US" dirty="0" smtClean="0"/>
              <a:t>m setup error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Small </a:t>
            </a:r>
            <a:r>
              <a:rPr lang="en-US" dirty="0" err="1" smtClean="0"/>
              <a:t>lumi</a:t>
            </a:r>
            <a:r>
              <a:rPr lang="en-US" dirty="0" smtClean="0"/>
              <a:t> scans can be included in the margin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R. Bruce 2011.01.21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3532835"/>
            <a:ext cx="8915400" cy="2410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movements TCT-triplet</a:t>
            </a:r>
            <a:endParaRPr lang="en-US" dirty="0"/>
          </a:p>
        </p:txBody>
      </p:sp>
      <p:pic>
        <p:nvPicPr>
          <p:cNvPr id="11" name="Content Placeholder 10" descr="Screenshot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128" t="2326" r="3846" b="6977"/>
          <a:stretch>
            <a:fillRect/>
          </a:stretch>
        </p:blipFill>
        <p:spPr>
          <a:xfrm>
            <a:off x="0" y="1702004"/>
            <a:ext cx="5410200" cy="2971800"/>
          </a:xfrm>
        </p:spPr>
      </p:pic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R. Bruce 2011.01.21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457200" y="2540204"/>
            <a:ext cx="533400" cy="381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lang="en-US" smtClean="0"/>
          </a:p>
        </p:txBody>
      </p:sp>
      <p:sp>
        <p:nvSpPr>
          <p:cNvPr id="7" name="Rectangle 6"/>
          <p:cNvSpPr/>
          <p:nvPr/>
        </p:nvSpPr>
        <p:spPr bwMode="auto">
          <a:xfrm>
            <a:off x="1524000" y="1397204"/>
            <a:ext cx="1066800" cy="3048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lang="en-US" smtClean="0"/>
          </a:p>
        </p:txBody>
      </p:sp>
      <p:sp>
        <p:nvSpPr>
          <p:cNvPr id="9" name="Rectangle 8"/>
          <p:cNvSpPr/>
          <p:nvPr/>
        </p:nvSpPr>
        <p:spPr bwMode="auto">
          <a:xfrm>
            <a:off x="1524000" y="4703784"/>
            <a:ext cx="1066800" cy="3048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lang="en-US" smtClean="0"/>
          </a:p>
        </p:txBody>
      </p:sp>
      <p:sp>
        <p:nvSpPr>
          <p:cNvPr id="10" name="Rectangle 9"/>
          <p:cNvSpPr/>
          <p:nvPr/>
        </p:nvSpPr>
        <p:spPr bwMode="auto">
          <a:xfrm>
            <a:off x="457200" y="3911804"/>
            <a:ext cx="533400" cy="381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lang="en-US" smtClean="0"/>
          </a:p>
        </p:txBody>
      </p:sp>
      <p:sp>
        <p:nvSpPr>
          <p:cNvPr id="12" name="Rectangle 11"/>
          <p:cNvSpPr/>
          <p:nvPr/>
        </p:nvSpPr>
        <p:spPr bwMode="auto">
          <a:xfrm>
            <a:off x="2895600" y="1397204"/>
            <a:ext cx="1066800" cy="3048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lang="en-US" smtClean="0"/>
          </a:p>
        </p:txBody>
      </p:sp>
      <p:sp>
        <p:nvSpPr>
          <p:cNvPr id="13" name="Rectangle 12"/>
          <p:cNvSpPr/>
          <p:nvPr/>
        </p:nvSpPr>
        <p:spPr bwMode="auto">
          <a:xfrm>
            <a:off x="2895600" y="4703784"/>
            <a:ext cx="1066800" cy="3048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lang="en-US" smtClean="0"/>
          </a:p>
        </p:txBody>
      </p:sp>
      <p:sp>
        <p:nvSpPr>
          <p:cNvPr id="14" name="TextBox 13"/>
          <p:cNvSpPr txBox="1"/>
          <p:nvPr/>
        </p:nvSpPr>
        <p:spPr>
          <a:xfrm>
            <a:off x="457200" y="2189184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200" y="1427184"/>
            <a:ext cx="721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Triplet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5-Point Star 15"/>
          <p:cNvSpPr/>
          <p:nvPr/>
        </p:nvSpPr>
        <p:spPr bwMode="auto">
          <a:xfrm>
            <a:off x="2514600" y="3027384"/>
            <a:ext cx="304800" cy="228600"/>
          </a:xfrm>
          <a:prstGeom prst="star5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rot="5400000">
            <a:off x="495300" y="3598884"/>
            <a:ext cx="381000" cy="158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rot="5400000">
            <a:off x="1996021" y="4040300"/>
            <a:ext cx="381000" cy="158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5400000" flipH="1" flipV="1">
            <a:off x="3238499" y="2303484"/>
            <a:ext cx="381000" cy="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5334000" y="990600"/>
            <a:ext cx="3886200" cy="5334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Correlated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orbit movement at TCT and triplet considered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Because of phase advance, orbit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movements in the same direction will cancel at the first triplet and add up at the second</a:t>
            </a:r>
          </a:p>
          <a:p>
            <a:pPr marL="342900" marR="0" lvl="0" indent="-342900" algn="l" defTabSz="457200" rtl="0" eaLnBrk="0" fontAlgn="base" latinLnBrk="0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US" sz="1800" b="0" kern="0" baseline="0" dirty="0" smtClean="0">
                <a:solidFill>
                  <a:srgbClr val="000000"/>
                </a:solidFill>
                <a:latin typeface="+mn-lt"/>
              </a:rPr>
              <a:t>Reduction in margin calculated in both planes</a:t>
            </a:r>
            <a:r>
              <a:rPr lang="en-US" sz="1800" b="0" kern="0" dirty="0" smtClean="0">
                <a:solidFill>
                  <a:srgbClr val="000000"/>
                </a:solidFill>
                <a:latin typeface="+mn-lt"/>
              </a:rPr>
              <a:t> for each triplet separately over full data set</a:t>
            </a:r>
          </a:p>
          <a:p>
            <a:pPr marL="342900" marR="0" lvl="0" indent="-342900" algn="l" defTabSz="457200" rtl="0" eaLnBrk="0" fontAlgn="base" latinLnBrk="0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1.6 </a:t>
            </a:r>
            <a:r>
              <a:rPr kumimoji="0" lang="el-G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covers all triplets 99% of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time in stable beams for IR1, IR5, IR8</a:t>
            </a:r>
          </a:p>
          <a:p>
            <a:pPr marL="342900" lvl="0" indent="-342900" eaLnBrk="0" hangingPunct="0">
              <a:lnSpc>
                <a:spcPct val="105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sz="1800" b="0" kern="0" dirty="0" smtClean="0">
                <a:solidFill>
                  <a:srgbClr val="000000"/>
                </a:solidFill>
                <a:latin typeface="+mn-lt"/>
              </a:rPr>
              <a:t>2.4 </a:t>
            </a:r>
            <a:r>
              <a:rPr lang="el-GR" sz="1800" b="0" kern="0" dirty="0" smtClean="0">
                <a:solidFill>
                  <a:srgbClr val="000000"/>
                </a:solidFill>
              </a:rPr>
              <a:t>σ </a:t>
            </a:r>
            <a:r>
              <a:rPr lang="en-US" sz="1800" b="0" kern="0" dirty="0" smtClean="0">
                <a:solidFill>
                  <a:srgbClr val="000000"/>
                </a:solidFill>
                <a:latin typeface="+mn-lt"/>
              </a:rPr>
              <a:t>needed in IR2 (large static orbit offsets)</a:t>
            </a:r>
            <a:endParaRPr kumimoji="0" lang="en-US" sz="18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034342"/>
            <a:ext cx="2209800" cy="325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1066800"/>
            <a:ext cx="2286000" cy="311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2464816" y="2819400"/>
            <a:ext cx="354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14038" y="1050560"/>
            <a:ext cx="16577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Reduction in margin</a:t>
            </a:r>
            <a:endParaRPr lang="en-US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86200" y="4721423"/>
            <a:ext cx="721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Triplet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IR1 B1 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R. Bruce 2011.01.21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501" y="1143000"/>
            <a:ext cx="842988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Margins between collimators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 similar analysis (but more pessimistic, without phase considerations) shows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99% of the time in stable beams, all horizontal TCTs are shadowed by the dump protection with a 1.1</a:t>
            </a:r>
            <a:r>
              <a:rPr lang="el-GR" dirty="0" smtClean="0"/>
              <a:t>σ</a:t>
            </a:r>
            <a:r>
              <a:rPr lang="en-US" dirty="0" smtClean="0"/>
              <a:t> margin (presently 5.7</a:t>
            </a:r>
            <a:r>
              <a:rPr lang="el-GR" dirty="0" smtClean="0"/>
              <a:t>σ</a:t>
            </a:r>
            <a:r>
              <a:rPr lang="en-US" dirty="0" smtClean="0"/>
              <a:t> total margin)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We should not reduce the margin between IR7 and dump protection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We should not reduce the margin between primary and secondary collimators in </a:t>
            </a:r>
            <a:r>
              <a:rPr lang="en-US" dirty="0" smtClean="0"/>
              <a:t>IR7 (possible loss in cleaning efficiency)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R. Bruce 2011.01.21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formgivning">
  <a:themeElements>
    <a:clrScheme name="Standardformgivn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26503</TotalTime>
  <Words>907</Words>
  <Application>Microsoft Office PowerPoint</Application>
  <PresentationFormat>On-screen Show (4:3)</PresentationFormat>
  <Paragraphs>164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Standardformgivning</vt:lpstr>
      <vt:lpstr>Slide 1</vt:lpstr>
      <vt:lpstr>Introduction</vt:lpstr>
      <vt:lpstr>Aperture calculations (review)</vt:lpstr>
      <vt:lpstr>Parameters in aperture calculation</vt:lpstr>
      <vt:lpstr>New β* without changing margins</vt:lpstr>
      <vt:lpstr>Margins in cleaning hierarchy</vt:lpstr>
      <vt:lpstr>Orbit movements TCT-triplet</vt:lpstr>
      <vt:lpstr>Example: IR1 B1 V</vt:lpstr>
      <vt:lpstr>Margins between collimators</vt:lpstr>
      <vt:lpstr>Damage risks</vt:lpstr>
      <vt:lpstr>Proposed margins and settings</vt:lpstr>
      <vt:lpstr>Operational proposals</vt:lpstr>
      <vt:lpstr>Reach in β*</vt:lpstr>
      <vt:lpstr>Results n1</vt:lpstr>
      <vt:lpstr>Results with aperture scaling</vt:lpstr>
      <vt:lpstr>Conclusions</vt:lpstr>
      <vt:lpstr>Slide 17</vt:lpstr>
      <vt:lpstr>Backup – orbit during fill IR2</vt:lpstr>
      <vt:lpstr>Backup – orbit IR1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 to CERCA</dc:title>
  <dc:creator>assmann</dc:creator>
  <cp:lastModifiedBy>NICE</cp:lastModifiedBy>
  <cp:revision>1883</cp:revision>
  <cp:lastPrinted>1601-01-01T00:00:00Z</cp:lastPrinted>
  <dcterms:created xsi:type="dcterms:W3CDTF">2010-06-03T09:34:16Z</dcterms:created>
  <dcterms:modified xsi:type="dcterms:W3CDTF">2011-01-21T08:42:00Z</dcterms:modified>
</cp:coreProperties>
</file>