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8"/>
  </p:notesMasterIdLst>
  <p:sldIdLst>
    <p:sldId id="295" r:id="rId2"/>
    <p:sldId id="297" r:id="rId3"/>
    <p:sldId id="304" r:id="rId4"/>
    <p:sldId id="298" r:id="rId5"/>
    <p:sldId id="305" r:id="rId6"/>
    <p:sldId id="29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00FF"/>
    <a:srgbClr val="33CCFF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4" d="100"/>
          <a:sy n="64" d="100"/>
        </p:scale>
        <p:origin x="-102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24669F-4F02-4E95-8119-2CCC915F87F3}" type="datetimeFigureOut">
              <a:rPr lang="en-US" smtClean="0"/>
              <a:pPr/>
              <a:t>2/10/2011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1EDEF-B557-4FB6-AF83-153E017C16C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1EDEF-B557-4FB6-AF83-153E017C16C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1EDEF-B557-4FB6-AF83-153E017C16C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1EDEF-B557-4FB6-AF83-153E017C16C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1EDEF-B557-4FB6-AF83-153E017C16C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31EDEF-B557-4FB6-AF83-153E017C16C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EB08561-987D-B145-A016-90E5F81A7EBF}" type="slidenum">
              <a:rPr lang="en-US">
                <a:solidFill>
                  <a:srgbClr val="FFFFFF"/>
                </a:solidFill>
              </a:rPr>
              <a:pPr/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75" name="Rectangle 35"/>
          <p:cNvSpPr>
            <a:spLocks noChangeArrowheads="1"/>
          </p:cNvSpPr>
          <p:nvPr userDrawn="1"/>
        </p:nvSpPr>
        <p:spPr bwMode="auto">
          <a:xfrm>
            <a:off x="0" y="6629400"/>
            <a:ext cx="9144000" cy="2286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50" y="6667500"/>
            <a:ext cx="36290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bg1"/>
                </a:solidFill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191000" y="6642100"/>
            <a:ext cx="1143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100">
                <a:solidFill>
                  <a:schemeClr val="bg1"/>
                </a:solidFill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fld id="{E8E5321B-5B0B-2644-B899-325EB572D2B9}" type="slidenum">
              <a:rPr lang="en-US">
                <a:solidFill>
                  <a:srgbClr val="FFFFFF"/>
                </a:solidFill>
              </a:rPr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r>
              <a:rPr lang="en-US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10276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>
            <a:prstTxWarp prst="textNoShape">
              <a:avLst/>
            </a:prstTxWarp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400">
              <a:solidFill>
                <a:srgbClr val="FFFFFF"/>
              </a:solidFill>
            </a:endParaRPr>
          </a:p>
        </p:txBody>
      </p:sp>
      <p:pic>
        <p:nvPicPr>
          <p:cNvPr id="1031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8100" y="381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38" descr="AB_LOGO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9982200" y="762000"/>
            <a:ext cx="6477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7543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34" name="Picture 41" descr="CERNTE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9601200" y="2970213"/>
            <a:ext cx="1114425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Font typeface="Arial Unicode MS" charset="0"/>
        <a:buChar char="●"/>
        <a:defRPr sz="2400">
          <a:solidFill>
            <a:srgbClr val="000099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6699FF"/>
        </a:buClr>
        <a:buFont typeface="Franklin Gothic Medium" charset="0"/>
        <a:buChar char="–"/>
        <a:defRPr sz="2000">
          <a:solidFill>
            <a:srgbClr val="6666FF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MPS envelope for CODs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1631430"/>
          </a:xfrm>
        </p:spPr>
        <p:txBody>
          <a:bodyPr/>
          <a:lstStyle/>
          <a:p>
            <a:r>
              <a:rPr lang="en-US" dirty="0" smtClean="0"/>
              <a:t>This year we should give a clear envelope for faulty orbit correctors at injection – i.e. </a:t>
            </a:r>
            <a:r>
              <a:rPr lang="en-US" u="sng" dirty="0" smtClean="0">
                <a:solidFill>
                  <a:srgbClr val="FF0000"/>
                </a:solidFill>
              </a:rPr>
              <a:t>above which kick strength they must be repaired</a:t>
            </a:r>
            <a:r>
              <a:rPr lang="en-US" dirty="0" smtClean="0"/>
              <a:t> to continue operation </a:t>
            </a:r>
            <a:r>
              <a:rPr lang="en-US" dirty="0" err="1" smtClean="0"/>
              <a:t>wrt</a:t>
            </a:r>
            <a:r>
              <a:rPr lang="en-US" dirty="0" smtClean="0"/>
              <a:t> </a:t>
            </a:r>
            <a:r>
              <a:rPr lang="en-US" u="sng" dirty="0" smtClean="0">
                <a:solidFill>
                  <a:srgbClr val="D60093"/>
                </a:solidFill>
              </a:rPr>
              <a:t>continuing with a bump in the machine</a:t>
            </a:r>
            <a:r>
              <a:rPr lang="en-US" dirty="0" smtClean="0"/>
              <a:t>.</a:t>
            </a:r>
          </a:p>
          <a:p>
            <a:r>
              <a:rPr lang="en-US" dirty="0" smtClean="0">
                <a:sym typeface="Wingdings" pitchFamily="2" charset="2"/>
              </a:rPr>
              <a:t>The margins must take into account the total aperture and the margins needed for: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Injection protection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Injection oscillations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Orbit interlocks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Missing COD bumps &lt;&lt;&lt;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COD must not affect ‘vital’ systems (collimation, LBDS, Xing and separation bumps…).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1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432216"/>
          </a:xfrm>
        </p:spPr>
        <p:txBody>
          <a:bodyPr/>
          <a:lstStyle/>
          <a:p>
            <a:r>
              <a:rPr lang="en-US" dirty="0" smtClean="0"/>
              <a:t>Injection protection (TCDI): assume 7.5 sigma (from V. </a:t>
            </a:r>
            <a:r>
              <a:rPr lang="en-US" dirty="0" err="1" smtClean="0"/>
              <a:t>Kain</a:t>
            </a:r>
            <a:r>
              <a:rPr lang="en-US" dirty="0" smtClean="0"/>
              <a:t> et al)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2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/>
          <p:nvPr/>
        </p:nvPicPr>
        <p:blipFill>
          <a:blip r:embed="rId3"/>
          <a:srcRect l="19206" t="18244" r="18181" b="20763"/>
          <a:stretch>
            <a:fillRect/>
          </a:stretch>
        </p:blipFill>
        <p:spPr bwMode="auto">
          <a:xfrm>
            <a:off x="687049" y="1678898"/>
            <a:ext cx="7767403" cy="496320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Missing COD effect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66930"/>
            <a:ext cx="8686800" cy="1351614"/>
          </a:xfrm>
        </p:spPr>
        <p:txBody>
          <a:bodyPr/>
          <a:lstStyle/>
          <a:p>
            <a:r>
              <a:rPr lang="en-US" dirty="0" smtClean="0"/>
              <a:t>In the arcs, a missing COD will lead to a creation of 2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-bumps. The limit on the COD is defined by the max. excursion.</a:t>
            </a:r>
          </a:p>
          <a:p>
            <a:pPr lvl="1"/>
            <a:r>
              <a:rPr lang="en-US" dirty="0" smtClean="0"/>
              <a:t>Plus keep a margin of 0.5 sigma (0.5 mm) for </a:t>
            </a:r>
            <a:r>
              <a:rPr lang="en-US" dirty="0" smtClean="0"/>
              <a:t>orbit </a:t>
            </a:r>
            <a:r>
              <a:rPr lang="en-US" dirty="0" smtClean="0"/>
              <a:t>(on top of missing COD effect</a:t>
            </a:r>
            <a:r>
              <a:rPr lang="en-US" dirty="0" smtClean="0"/>
              <a:t>).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730" y="2504610"/>
            <a:ext cx="83820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3762530" y="4714410"/>
            <a:ext cx="609600" cy="838200"/>
          </a:xfrm>
          <a:prstGeom prst="ellipse">
            <a:avLst/>
          </a:prstGeom>
          <a:noFill/>
          <a:ln w="28575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Oval 11"/>
          <p:cNvSpPr>
            <a:spLocks noChangeArrowheads="1"/>
          </p:cNvSpPr>
          <p:nvPr/>
        </p:nvSpPr>
        <p:spPr bwMode="auto">
          <a:xfrm>
            <a:off x="714530" y="4714410"/>
            <a:ext cx="609600" cy="838200"/>
          </a:xfrm>
          <a:prstGeom prst="ellipse">
            <a:avLst/>
          </a:prstGeom>
          <a:noFill/>
          <a:ln w="28575" algn="ctr">
            <a:solidFill>
              <a:srgbClr val="FF0000"/>
            </a:solidFill>
            <a:prstDash val="sysDash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1781330" y="3723810"/>
            <a:ext cx="3859213" cy="369888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Bumps around missing correctors !</a:t>
            </a:r>
          </a:p>
        </p:txBody>
      </p:sp>
      <p:cxnSp>
        <p:nvCxnSpPr>
          <p:cNvPr id="10" name="Straight Arrow Connector 14"/>
          <p:cNvCxnSpPr>
            <a:cxnSpLocks noChangeShapeType="1"/>
            <a:stCxn id="8" idx="7"/>
            <a:endCxn id="9" idx="2"/>
          </p:cNvCxnSpPr>
          <p:nvPr/>
        </p:nvCxnSpPr>
        <p:spPr bwMode="auto">
          <a:xfrm rot="5400000" flipH="1" flipV="1">
            <a:off x="2101212" y="3227716"/>
            <a:ext cx="742950" cy="2474913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 type="triangle" w="med" len="med"/>
            <a:tailEnd/>
          </a:ln>
        </p:spPr>
      </p:cxnSp>
      <p:cxnSp>
        <p:nvCxnSpPr>
          <p:cNvPr id="11" name="Straight Arrow Connector 15"/>
          <p:cNvCxnSpPr>
            <a:cxnSpLocks noChangeShapeType="1"/>
            <a:stCxn id="7" idx="0"/>
            <a:endCxn id="9" idx="2"/>
          </p:cNvCxnSpPr>
          <p:nvPr/>
        </p:nvCxnSpPr>
        <p:spPr bwMode="auto">
          <a:xfrm rot="16200000" flipV="1">
            <a:off x="3578381" y="4225460"/>
            <a:ext cx="620712" cy="357187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 type="triangle" w="med" len="med"/>
            <a:tailEnd/>
          </a:ln>
        </p:spPr>
      </p:cxnSp>
    </p:spTree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 kick margin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4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381000" y="5083738"/>
            <a:ext cx="8686800" cy="68540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charset="0"/>
              <a:buChar char="●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This translates into a </a:t>
            </a:r>
            <a:r>
              <a:rPr kumimoji="0" lang="en-US" sz="2400" b="0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maximum </a:t>
            </a:r>
            <a:r>
              <a:rPr lang="en-US" sz="2400" u="sng" kern="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missing kick of 22 </a:t>
            </a:r>
            <a:r>
              <a:rPr lang="en-US" sz="2400" u="sng" kern="0" dirty="0" err="1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microrad</a:t>
            </a:r>
            <a:r>
              <a:rPr lang="en-US" sz="2400" u="sng" kern="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.</a:t>
            </a:r>
          </a:p>
        </p:txBody>
      </p:sp>
      <p:sp>
        <p:nvSpPr>
          <p:cNvPr id="12" name="Bent-Up Arrow 11"/>
          <p:cNvSpPr/>
          <p:nvPr/>
        </p:nvSpPr>
        <p:spPr bwMode="auto">
          <a:xfrm rot="10800000">
            <a:off x="1603944" y="2178996"/>
            <a:ext cx="1933733" cy="2562041"/>
          </a:xfrm>
          <a:prstGeom prst="bentUpArrow">
            <a:avLst>
              <a:gd name="adj1" fmla="val 13372"/>
              <a:gd name="adj2" fmla="val 16473"/>
              <a:gd name="adj3" fmla="val 25775"/>
            </a:avLst>
          </a:prstGeom>
          <a:solidFill>
            <a:srgbClr val="7030A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228600" y="762000"/>
            <a:ext cx="8686800" cy="138159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  <a:buSzTx/>
              <a:buFont typeface="Arial Unicode MS" charset="0"/>
              <a:buChar char="●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Possible splitting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+mn-lt"/>
                <a:ea typeface="ＭＳ Ｐゴシック" charset="-128"/>
                <a:cs typeface="ＭＳ Ｐゴシック" charset="-128"/>
              </a:rPr>
              <a:t> of the total aperture margin at injection (assumed here to be 12 sigma) into the different components.</a:t>
            </a:r>
          </a:p>
          <a:p>
            <a:pPr marL="800100" lvl="1" indent="-342900" defTabSz="9144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99"/>
              </a:buClr>
            </a:pPr>
            <a:r>
              <a:rPr lang="en-US" sz="2400" kern="0" dirty="0" smtClean="0">
                <a:solidFill>
                  <a:srgbClr val="000099"/>
                </a:solidFill>
                <a:ea typeface="ＭＳ Ｐゴシック" charset="-128"/>
                <a:cs typeface="ＭＳ Ｐゴシック" charset="-128"/>
              </a:rPr>
              <a:t>- </a:t>
            </a:r>
            <a:r>
              <a:rPr lang="en-US" sz="2400" kern="0" dirty="0" smtClean="0">
                <a:solidFill>
                  <a:srgbClr val="D60093"/>
                </a:solidFill>
                <a:ea typeface="ＭＳ Ｐゴシック" charset="-128"/>
                <a:cs typeface="ＭＳ Ｐゴシック" charset="-128"/>
              </a:rPr>
              <a:t>NB: 1 sigma </a:t>
            </a:r>
            <a:r>
              <a:rPr lang="en-US" sz="2400" kern="0" dirty="0" smtClean="0">
                <a:solidFill>
                  <a:srgbClr val="D60093"/>
                </a:solidFill>
                <a:ea typeface="ＭＳ Ｐゴシック" charset="-128"/>
                <a:cs typeface="ＭＳ Ｐゴシック" charset="-128"/>
                <a:sym typeface="Symbol"/>
              </a:rPr>
              <a:t> 1 mm</a:t>
            </a:r>
            <a:endParaRPr kumimoji="0" lang="en-US" sz="2400" b="0" i="0" u="none" strike="noStrike" kern="0" cap="none" spc="0" normalizeH="0" noProof="0" dirty="0" smtClean="0">
              <a:ln>
                <a:noFill/>
              </a:ln>
              <a:solidFill>
                <a:srgbClr val="D60093"/>
              </a:solidFill>
              <a:effectLst/>
              <a:uLnTx/>
              <a:uFillTx/>
              <a:latin typeface="+mn-lt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2571" y="1655109"/>
            <a:ext cx="5351489" cy="3377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4016961" y="4452078"/>
            <a:ext cx="3737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NB: numbers indicate margin in sigma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Analysis\Orbit\Cods\Kick-distribution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027" y="3125177"/>
            <a:ext cx="5185973" cy="351692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kick range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899" y="871930"/>
            <a:ext cx="8686800" cy="1136754"/>
          </a:xfrm>
        </p:spPr>
        <p:txBody>
          <a:bodyPr/>
          <a:lstStyle/>
          <a:p>
            <a:r>
              <a:rPr lang="en-US" dirty="0" smtClean="0"/>
              <a:t>Dependence of maximum kick on margin used for injection protection.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5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803158" y="1427387"/>
          <a:ext cx="5921115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6354"/>
                <a:gridCol w="1811056"/>
                <a:gridCol w="197370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Injection</a:t>
                      </a:r>
                      <a:r>
                        <a:rPr lang="en-US" sz="1800" baseline="0" dirty="0" smtClean="0">
                          <a:solidFill>
                            <a:srgbClr val="0000FF"/>
                          </a:solidFill>
                        </a:rPr>
                        <a:t> protection margin (sigma)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Max. missing kick (</a:t>
                      </a:r>
                      <a:r>
                        <a:rPr lang="en-US" sz="1800" dirty="0" err="1" smtClean="0">
                          <a:solidFill>
                            <a:srgbClr val="0000FF"/>
                          </a:solidFill>
                        </a:rPr>
                        <a:t>urad</a:t>
                      </a:r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)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0000FF"/>
                          </a:solidFill>
                        </a:rPr>
                        <a:t>% CODs above max. kick</a:t>
                      </a:r>
                      <a:endParaRPr lang="en-US" sz="18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D60093"/>
                          </a:solidFill>
                        </a:rPr>
                        <a:t>7.5</a:t>
                      </a:r>
                      <a:endParaRPr lang="en-US" sz="1800" b="1" dirty="0">
                        <a:solidFill>
                          <a:srgbClr val="D6009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D60093"/>
                          </a:solidFill>
                        </a:rPr>
                        <a:t>22</a:t>
                      </a:r>
                      <a:endParaRPr lang="en-US" sz="1800" b="1" dirty="0">
                        <a:solidFill>
                          <a:srgbClr val="D6009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D60093"/>
                          </a:solidFill>
                        </a:rPr>
                        <a:t>7</a:t>
                      </a:r>
                      <a:endParaRPr lang="en-US" sz="1800" b="1" dirty="0">
                        <a:solidFill>
                          <a:srgbClr val="D6009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8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16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24</a:t>
                      </a:r>
                      <a:endParaRPr lang="en-US" sz="18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8.5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11</a:t>
                      </a:r>
                      <a:endParaRPr lang="en-US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/>
                        <a:t>39</a:t>
                      </a:r>
                      <a:endParaRPr lang="en-US" sz="1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0" y="4312382"/>
            <a:ext cx="25957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Kick distribution for 2010 ion orbit at injection</a:t>
            </a:r>
            <a:endParaRPr lang="en-US" i="1" dirty="0"/>
          </a:p>
        </p:txBody>
      </p:sp>
      <p:sp>
        <p:nvSpPr>
          <p:cNvPr id="9" name="Curved Right Arrow 8"/>
          <p:cNvSpPr/>
          <p:nvPr/>
        </p:nvSpPr>
        <p:spPr bwMode="auto">
          <a:xfrm>
            <a:off x="1927733" y="2205990"/>
            <a:ext cx="731520" cy="886369"/>
          </a:xfrm>
          <a:prstGeom prst="curved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7849" y="2109069"/>
            <a:ext cx="13880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Open inj. </a:t>
            </a:r>
            <a:r>
              <a:rPr lang="en-US" dirty="0" smtClean="0"/>
              <a:t>p</a:t>
            </a:r>
            <a:r>
              <a:rPr lang="en-US" dirty="0" smtClean="0"/>
              <a:t>rotection by 0.7 sigma</a:t>
            </a:r>
            <a:endParaRPr lang="en-US" dirty="0"/>
          </a:p>
        </p:txBody>
      </p:sp>
    </p:spTree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envelope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686800" cy="5334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Tentative first order envelope </a:t>
            </a:r>
            <a:r>
              <a:rPr lang="en-US" dirty="0" smtClean="0">
                <a:solidFill>
                  <a:srgbClr val="FF0000"/>
                </a:solidFill>
              </a:rPr>
              <a:t>– </a:t>
            </a:r>
            <a:r>
              <a:rPr lang="en-US" u="sng" dirty="0" smtClean="0">
                <a:solidFill>
                  <a:srgbClr val="FF0000"/>
                </a:solidFill>
              </a:rPr>
              <a:t>to be finalized for </a:t>
            </a:r>
            <a:r>
              <a:rPr lang="en-US" u="sng" dirty="0" smtClean="0">
                <a:solidFill>
                  <a:srgbClr val="FF0000"/>
                </a:solidFill>
              </a:rPr>
              <a:t>end of March </a:t>
            </a:r>
            <a:r>
              <a:rPr lang="en-US" u="sng" dirty="0" smtClean="0">
                <a:solidFill>
                  <a:srgbClr val="FF0000"/>
                </a:solidFill>
              </a:rPr>
              <a:t>!</a:t>
            </a:r>
          </a:p>
          <a:p>
            <a:r>
              <a:rPr lang="en-US" dirty="0" smtClean="0"/>
              <a:t>CODs must be repaired if:</a:t>
            </a:r>
          </a:p>
          <a:p>
            <a:pPr lvl="1"/>
            <a:r>
              <a:rPr lang="en-US" dirty="0" smtClean="0"/>
              <a:t>LSS1/2/5/8: located between Q8.L and Q8.R.</a:t>
            </a:r>
          </a:p>
          <a:p>
            <a:pPr lvl="1"/>
            <a:r>
              <a:rPr lang="en-US" dirty="0" smtClean="0"/>
              <a:t>LSS3/7 : if it affects the collimation (exact limit to be verified).</a:t>
            </a:r>
          </a:p>
          <a:p>
            <a:pPr lvl="1"/>
            <a:r>
              <a:rPr lang="en-US" dirty="0" smtClean="0"/>
              <a:t>LSS6 : between Q8.L and Q8.R (</a:t>
            </a:r>
            <a:r>
              <a:rPr lang="en-US" dirty="0" err="1" smtClean="0"/>
              <a:t>tbc</a:t>
            </a:r>
            <a:r>
              <a:rPr lang="en-US" dirty="0" smtClean="0"/>
              <a:t>).</a:t>
            </a:r>
          </a:p>
          <a:p>
            <a:pPr lvl="1"/>
            <a:r>
              <a:rPr lang="en-US" dirty="0" smtClean="0"/>
              <a:t>LSS4 ? Damper !!</a:t>
            </a:r>
          </a:p>
          <a:p>
            <a:pPr lvl="1"/>
            <a:r>
              <a:rPr lang="en-US" dirty="0" smtClean="0"/>
              <a:t>Rest of the machine: if the missing kick is larger than XX </a:t>
            </a:r>
            <a:r>
              <a:rPr lang="en-US" dirty="0" err="1" smtClean="0"/>
              <a:t>microrad</a:t>
            </a:r>
            <a:r>
              <a:rPr lang="en-US" dirty="0" smtClean="0"/>
              <a:t> at </a:t>
            </a:r>
            <a:r>
              <a:rPr lang="en-US" dirty="0" smtClean="0"/>
              <a:t>injection – exact value to be defined.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What </a:t>
            </a:r>
            <a:r>
              <a:rPr lang="en-US" dirty="0" smtClean="0"/>
              <a:t>if the COD falls into none of those categories and is </a:t>
            </a:r>
            <a:r>
              <a:rPr lang="en-US" dirty="0" err="1" smtClean="0"/>
              <a:t>PICed</a:t>
            </a:r>
            <a:r>
              <a:rPr lang="en-US" dirty="0" smtClean="0"/>
              <a:t> (120 A)?</a:t>
            </a:r>
          </a:p>
          <a:p>
            <a:pPr algn="ctr"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D60093"/>
                </a:solidFill>
              </a:rPr>
              <a:t>(There is now also a simple tool in the CCC steering that allows the OP crews to evaluate the impact of a missing COD in a few clicks.)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MPP - 8th February 2011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EB08561-987D-B145-A016-90E5F81A7EBF}" type="slidenum">
              <a:rPr lang="en-US" smtClean="0">
                <a:solidFill>
                  <a:srgbClr val="FFFFFF"/>
                </a:solidFill>
              </a:rPr>
              <a:pPr/>
              <a:t>6</a:t>
            </a:fld>
            <a:r>
              <a:rPr lang="en-US" smtClean="0">
                <a:solidFill>
                  <a:srgbClr val="FFFFFF"/>
                </a:solidFill>
              </a:rPr>
              <a:t> </a:t>
            </a:r>
            <a:endParaRPr 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theme/theme1.xml><?xml version="1.0" encoding="utf-8"?>
<a:theme xmlns:a="http://schemas.openxmlformats.org/drawingml/2006/main" name="Pixel">
  <a:themeElements>
    <a:clrScheme name="Pixel 13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CC00CC"/>
      </a:hlink>
      <a:folHlink>
        <a:srgbClr val="CCCCE6"/>
      </a:folHlink>
    </a:clrScheme>
    <a:fontScheme name="Pixel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Calibri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2677</TotalTime>
  <Words>433</Words>
  <Application>Microsoft Office PowerPoint</Application>
  <PresentationFormat>On-screen Show (4:3)</PresentationFormat>
  <Paragraphs>63</Paragraphs>
  <Slides>6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Pixel</vt:lpstr>
      <vt:lpstr>MPS envelope for CODs</vt:lpstr>
      <vt:lpstr>Slide 2</vt:lpstr>
      <vt:lpstr>Missing COD effect</vt:lpstr>
      <vt:lpstr>COD kick margin</vt:lpstr>
      <vt:lpstr>Maximum kick range</vt:lpstr>
      <vt:lpstr>Possible envelope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Night 27</dc:title>
  <dc:creator>Oliver Bruning</dc:creator>
  <cp:lastModifiedBy>jwenning</cp:lastModifiedBy>
  <cp:revision>192</cp:revision>
  <dcterms:created xsi:type="dcterms:W3CDTF">2010-03-24T08:41:00Z</dcterms:created>
  <dcterms:modified xsi:type="dcterms:W3CDTF">2011-02-10T19:30:31Z</dcterms:modified>
</cp:coreProperties>
</file>