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310" y="-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Departments\AB\Projects\beaminterlocks\Individual_Folders\BTodd\INTERLOCK_PROJECTS\Documentation\CIBO%20&amp;%20BPL%20Tech%20Note\Bit%20Error%20Rate%20In%20Operation\March_2011_10031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3"/>
  <c:chart>
    <c:autoTitleDeleted val="1"/>
    <c:plotArea>
      <c:layout/>
      <c:lineChart>
        <c:grouping val="standard"/>
        <c:ser>
          <c:idx val="0"/>
          <c:order val="0"/>
          <c:tx>
            <c:strRef>
              <c:f>'statistics extracted'!$C$1</c:f>
              <c:strCache>
                <c:ptCount val="1"/>
                <c:pt idx="0">
                  <c:v>1A</c:v>
                </c:pt>
              </c:strCache>
            </c:strRef>
          </c:tx>
          <c:spPr>
            <a:ln>
              <a:noFill/>
            </a:ln>
          </c:spPr>
          <c:marker>
            <c:symbol val="x"/>
            <c:size val="10"/>
            <c:spPr>
              <a:noFill/>
              <a:ln w="25400">
                <a:solidFill>
                  <a:srgbClr val="3366FF"/>
                </a:solidFill>
              </a:ln>
            </c:spPr>
          </c:marker>
          <c:cat>
            <c:strRef>
              <c:f>'statistics extracted'!$B$2:$B$18</c:f>
              <c:strCache>
                <c:ptCount val="17"/>
                <c:pt idx="0">
                  <c:v>R6</c:v>
                </c:pt>
                <c:pt idx="1">
                  <c:v>L6</c:v>
                </c:pt>
                <c:pt idx="2">
                  <c:v>R5</c:v>
                </c:pt>
                <c:pt idx="3">
                  <c:v>L5</c:v>
                </c:pt>
                <c:pt idx="4">
                  <c:v>R4</c:v>
                </c:pt>
                <c:pt idx="5">
                  <c:v>L4</c:v>
                </c:pt>
                <c:pt idx="6">
                  <c:v>U3</c:v>
                </c:pt>
                <c:pt idx="7">
                  <c:v>S3</c:v>
                </c:pt>
                <c:pt idx="8">
                  <c:v>R2</c:v>
                </c:pt>
                <c:pt idx="9">
                  <c:v>L2</c:v>
                </c:pt>
                <c:pt idx="10">
                  <c:v>R1</c:v>
                </c:pt>
                <c:pt idx="11">
                  <c:v>CCR</c:v>
                </c:pt>
                <c:pt idx="12">
                  <c:v>L1</c:v>
                </c:pt>
                <c:pt idx="13">
                  <c:v>R8</c:v>
                </c:pt>
                <c:pt idx="14">
                  <c:v>L8</c:v>
                </c:pt>
                <c:pt idx="15">
                  <c:v>S7</c:v>
                </c:pt>
                <c:pt idx="16">
                  <c:v>U7</c:v>
                </c:pt>
              </c:strCache>
            </c:strRef>
          </c:cat>
          <c:val>
            <c:numRef>
              <c:f>'statistics extracted'!$C$2:$C$18</c:f>
              <c:numCache>
                <c:formatCode>0.00E+00</c:formatCode>
                <c:ptCount val="17"/>
                <c:pt idx="0">
                  <c:v>1.285588000000003E-13</c:v>
                </c:pt>
                <c:pt idx="1">
                  <c:v>2.3997650000000044E-12</c:v>
                </c:pt>
                <c:pt idx="2">
                  <c:v>1.1998820000000033E-12</c:v>
                </c:pt>
                <c:pt idx="3">
                  <c:v>8.999118000000025E-13</c:v>
                </c:pt>
                <c:pt idx="4">
                  <c:v>5.5708800000000147E-13</c:v>
                </c:pt>
                <c:pt idx="5">
                  <c:v>5.5708800000000147E-13</c:v>
                </c:pt>
                <c:pt idx="6">
                  <c:v>4.285292000000014E-13</c:v>
                </c:pt>
                <c:pt idx="7">
                  <c:v>3.8567630000000087E-13</c:v>
                </c:pt>
                <c:pt idx="8">
                  <c:v>2.1426460000000042E-13</c:v>
                </c:pt>
                <c:pt idx="9">
                  <c:v>4.2408690000000146E-13</c:v>
                </c:pt>
                <c:pt idx="10">
                  <c:v>4.2444302000000077E-12</c:v>
                </c:pt>
                <c:pt idx="11">
                  <c:v>1.9283820000000051E-12</c:v>
                </c:pt>
                <c:pt idx="12">
                  <c:v>1.5902360000000038E-12</c:v>
                </c:pt>
                <c:pt idx="13">
                  <c:v>1.0713230000000019E-12</c:v>
                </c:pt>
                <c:pt idx="14">
                  <c:v>5.5708800000000147E-13</c:v>
                </c:pt>
                <c:pt idx="15">
                  <c:v>5.1423490000000134E-13</c:v>
                </c:pt>
                <c:pt idx="16">
                  <c:v>2.571175000000006E-13</c:v>
                </c:pt>
              </c:numCache>
            </c:numRef>
          </c:val>
        </c:ser>
        <c:ser>
          <c:idx val="1"/>
          <c:order val="1"/>
          <c:tx>
            <c:strRef>
              <c:f>'statistics extracted'!$D$1</c:f>
              <c:strCache>
                <c:ptCount val="1"/>
                <c:pt idx="0">
                  <c:v>1B</c:v>
                </c:pt>
              </c:strCache>
            </c:strRef>
          </c:tx>
          <c:spPr>
            <a:ln w="28575">
              <a:noFill/>
            </a:ln>
          </c:spPr>
          <c:marker>
            <c:symbol val="triangle"/>
            <c:size val="10"/>
            <c:spPr>
              <a:noFill/>
              <a:ln w="25400">
                <a:solidFill>
                  <a:srgbClr val="3366FF"/>
                </a:solidFill>
              </a:ln>
            </c:spPr>
          </c:marker>
          <c:val>
            <c:numRef>
              <c:f>'statistics extracted'!$D$2:$D$18</c:f>
              <c:numCache>
                <c:formatCode>0.00E+00</c:formatCode>
                <c:ptCount val="17"/>
                <c:pt idx="0">
                  <c:v>4.285294000000016E-14</c:v>
                </c:pt>
                <c:pt idx="1">
                  <c:v>2.6997350000000068E-12</c:v>
                </c:pt>
                <c:pt idx="2">
                  <c:v>7.7135300000000197E-13</c:v>
                </c:pt>
                <c:pt idx="3">
                  <c:v>5.5708830000000155E-13</c:v>
                </c:pt>
                <c:pt idx="4">
                  <c:v>8.9991140000000268E-13</c:v>
                </c:pt>
                <c:pt idx="5">
                  <c:v>7.7135260000000195E-13</c:v>
                </c:pt>
                <c:pt idx="6">
                  <c:v>7.7135260000000195E-13</c:v>
                </c:pt>
                <c:pt idx="7">
                  <c:v>1.1570290000000026E-12</c:v>
                </c:pt>
                <c:pt idx="8">
                  <c:v>1.4141470000000037E-12</c:v>
                </c:pt>
                <c:pt idx="9">
                  <c:v>1.1662390000000027E-12</c:v>
                </c:pt>
                <c:pt idx="10">
                  <c:v>4.2416020000000157E-12</c:v>
                </c:pt>
                <c:pt idx="11">
                  <c:v>1.6712640000000038E-12</c:v>
                </c:pt>
                <c:pt idx="12">
                  <c:v>1.5902360000000045E-13</c:v>
                </c:pt>
                <c:pt idx="13">
                  <c:v>1.285588000000003E-13</c:v>
                </c:pt>
                <c:pt idx="14">
                  <c:v>1.7141170000000058E-13</c:v>
                </c:pt>
                <c:pt idx="15">
                  <c:v>1.2855870000000034E-13</c:v>
                </c:pt>
                <c:pt idx="16">
                  <c:v>8.5705850000000351E-14</c:v>
                </c:pt>
              </c:numCache>
            </c:numRef>
          </c:val>
        </c:ser>
        <c:ser>
          <c:idx val="2"/>
          <c:order val="2"/>
          <c:tx>
            <c:strRef>
              <c:f>'statistics extracted'!$E$1</c:f>
              <c:strCache>
                <c:ptCount val="1"/>
                <c:pt idx="0">
                  <c:v>2A</c:v>
                </c:pt>
              </c:strCache>
            </c:strRef>
          </c:tx>
          <c:spPr>
            <a:ln w="28575">
              <a:noFill/>
            </a:ln>
          </c:spPr>
          <c:marker>
            <c:symbol val="x"/>
            <c:size val="10"/>
            <c:spPr>
              <a:noFill/>
              <a:ln w="25400">
                <a:solidFill>
                  <a:srgbClr val="339966"/>
                </a:solidFill>
              </a:ln>
            </c:spPr>
          </c:marker>
          <c:val>
            <c:numRef>
              <c:f>'statistics extracted'!$E$2:$E$18</c:f>
              <c:numCache>
                <c:formatCode>0.00E+00</c:formatCode>
                <c:ptCount val="17"/>
                <c:pt idx="0">
                  <c:v>2.3997650000000044E-12</c:v>
                </c:pt>
                <c:pt idx="1">
                  <c:v>8.5705890000000369E-14</c:v>
                </c:pt>
                <c:pt idx="2">
                  <c:v>8.5705890000000369E-14</c:v>
                </c:pt>
                <c:pt idx="3">
                  <c:v>8.5705890000000369E-14</c:v>
                </c:pt>
                <c:pt idx="4">
                  <c:v>8.5705850000000351E-14</c:v>
                </c:pt>
                <c:pt idx="5">
                  <c:v>1.6404820000000052E-13</c:v>
                </c:pt>
                <c:pt idx="6">
                  <c:v>8.5705850000000351E-14</c:v>
                </c:pt>
                <c:pt idx="7">
                  <c:v>4.285292000000017E-14</c:v>
                </c:pt>
                <c:pt idx="8">
                  <c:v>1.7141170000000058E-13</c:v>
                </c:pt>
                <c:pt idx="9">
                  <c:v>1.5903370000000047E-13</c:v>
                </c:pt>
                <c:pt idx="10">
                  <c:v>4.2446620000000131E-12</c:v>
                </c:pt>
                <c:pt idx="11">
                  <c:v>2.0569400000000027E-12</c:v>
                </c:pt>
                <c:pt idx="12">
                  <c:v>1.6962590000000046E-12</c:v>
                </c:pt>
                <c:pt idx="13">
                  <c:v>1.1141760000000027E-12</c:v>
                </c:pt>
                <c:pt idx="14">
                  <c:v>7.7135260000000195E-13</c:v>
                </c:pt>
                <c:pt idx="15">
                  <c:v>6.427936000000012E-13</c:v>
                </c:pt>
                <c:pt idx="16" formatCode="General">
                  <c:v>3.8475530000000109E-13</c:v>
                </c:pt>
              </c:numCache>
            </c:numRef>
          </c:val>
        </c:ser>
        <c:ser>
          <c:idx val="3"/>
          <c:order val="3"/>
          <c:tx>
            <c:strRef>
              <c:f>'statistics extracted'!$F$1</c:f>
              <c:strCache>
                <c:ptCount val="1"/>
                <c:pt idx="0">
                  <c:v>2B</c:v>
                </c:pt>
              </c:strCache>
            </c:strRef>
          </c:tx>
          <c:spPr>
            <a:ln w="28575">
              <a:noFill/>
            </a:ln>
          </c:spPr>
          <c:marker>
            <c:symbol val="triangle"/>
            <c:size val="10"/>
            <c:spPr>
              <a:noFill/>
              <a:ln w="25400">
                <a:solidFill>
                  <a:srgbClr val="339966"/>
                </a:solidFill>
              </a:ln>
            </c:spPr>
          </c:marker>
          <c:val>
            <c:numRef>
              <c:f>'statistics extracted'!$F$2:$F$18</c:f>
              <c:numCache>
                <c:formatCode>0.00E+00</c:formatCode>
                <c:ptCount val="17"/>
                <c:pt idx="0">
                  <c:v>2.4426180000000044E-12</c:v>
                </c:pt>
                <c:pt idx="1">
                  <c:v>1.7141180000000056E-13</c:v>
                </c:pt>
                <c:pt idx="2">
                  <c:v>1.7141180000000056E-13</c:v>
                </c:pt>
                <c:pt idx="3">
                  <c:v>1.7141180000000056E-13</c:v>
                </c:pt>
                <c:pt idx="4">
                  <c:v>2.1426460000000042E-13</c:v>
                </c:pt>
                <c:pt idx="5">
                  <c:v>1.6404820000000052E-13</c:v>
                </c:pt>
                <c:pt idx="6">
                  <c:v>2.9997050000000068E-13</c:v>
                </c:pt>
                <c:pt idx="7">
                  <c:v>2.9997050000000068E-13</c:v>
                </c:pt>
                <c:pt idx="8">
                  <c:v>7.2849970000000172E-13</c:v>
                </c:pt>
                <c:pt idx="9">
                  <c:v>1.1132360000000019E-12</c:v>
                </c:pt>
                <c:pt idx="10">
                  <c:v>4.2426800000000087E-12</c:v>
                </c:pt>
                <c:pt idx="11">
                  <c:v>1.9283820000000051E-12</c:v>
                </c:pt>
                <c:pt idx="12">
                  <c:v>4.2406480000000157E-13</c:v>
                </c:pt>
                <c:pt idx="13">
                  <c:v>5.5708800000000147E-13</c:v>
                </c:pt>
                <c:pt idx="14">
                  <c:v>1.0713230000000019E-12</c:v>
                </c:pt>
                <c:pt idx="15">
                  <c:v>1.1141760000000027E-12</c:v>
                </c:pt>
                <c:pt idx="16" formatCode="General">
                  <c:v>1.3252600000000032E-12</c:v>
                </c:pt>
              </c:numCache>
            </c:numRef>
          </c:val>
        </c:ser>
        <c:marker val="1"/>
        <c:axId val="36951552"/>
        <c:axId val="36953472"/>
      </c:lineChart>
      <c:catAx>
        <c:axId val="36951552"/>
        <c:scaling>
          <c:orientation val="minMax"/>
        </c:scaling>
        <c:axPos val="b"/>
        <c:tickLblPos val="high"/>
        <c:txPr>
          <a:bodyPr/>
          <a:lstStyle/>
          <a:p>
            <a:pPr>
              <a:defRPr sz="1400">
                <a:latin typeface="Sylfaen" pitchFamily="18" charset="0"/>
              </a:defRPr>
            </a:pPr>
            <a:endParaRPr lang="en-US"/>
          </a:p>
        </c:txPr>
        <c:crossAx val="36953472"/>
        <c:crosses val="autoZero"/>
        <c:auto val="1"/>
        <c:lblAlgn val="ctr"/>
        <c:lblOffset val="100"/>
      </c:catAx>
      <c:valAx>
        <c:axId val="36953472"/>
        <c:scaling>
          <c:logBase val="10"/>
          <c:orientation val="minMax"/>
          <c:max val="1.0000000000000043E-7"/>
          <c:min val="1.0000000000000071E-13"/>
        </c:scaling>
        <c:axPos val="l"/>
        <c:majorGridlines>
          <c:spPr>
            <a:ln>
              <a:solidFill>
                <a:schemeClr val="tx1">
                  <a:lumMod val="75000"/>
                  <a:lumOff val="25000"/>
                </a:schemeClr>
              </a:solidFill>
            </a:ln>
          </c:spPr>
        </c:majorGridlines>
        <c:minorGridlines>
          <c:spPr>
            <a:ln>
              <a:solidFill>
                <a:schemeClr val="bg1">
                  <a:lumMod val="75000"/>
                </a:schemeClr>
              </a:solidFill>
            </a:ln>
          </c:spPr>
        </c:minorGridlines>
        <c:title>
          <c:tx>
            <c:rich>
              <a:bodyPr rot="-5400000" vert="horz"/>
              <a:lstStyle/>
              <a:p>
                <a:pPr>
                  <a:defRPr sz="1400" b="0">
                    <a:latin typeface="Sylfaen" pitchFamily="18" charset="0"/>
                  </a:defRPr>
                </a:pPr>
                <a:r>
                  <a:rPr lang="en-US" sz="1400" b="0">
                    <a:latin typeface="Sylfaen" pitchFamily="18" charset="0"/>
                  </a:rPr>
                  <a:t>Bit Error Rate [s-1]</a:t>
                </a:r>
              </a:p>
            </c:rich>
          </c:tx>
        </c:title>
        <c:numFmt formatCode="0E+00" sourceLinked="0"/>
        <c:tickLblPos val="nextTo"/>
        <c:spPr>
          <a:ln w="15875">
            <a:solidFill>
              <a:schemeClr val="tx1">
                <a:lumMod val="75000"/>
                <a:lumOff val="25000"/>
              </a:schemeClr>
            </a:solidFill>
          </a:ln>
        </c:spPr>
        <c:txPr>
          <a:bodyPr/>
          <a:lstStyle/>
          <a:p>
            <a:pPr>
              <a:defRPr sz="1400">
                <a:latin typeface="Sylfaen" pitchFamily="18" charset="0"/>
              </a:defRPr>
            </a:pPr>
            <a:endParaRPr lang="en-US"/>
          </a:p>
        </c:txPr>
        <c:crossAx val="36951552"/>
        <c:crosses val="autoZero"/>
        <c:crossBetween val="between"/>
        <c:majorUnit val="10"/>
        <c:minorUnit val="10"/>
      </c:valAx>
      <c:spPr>
        <a:solidFill>
          <a:schemeClr val="bg1"/>
        </a:solidFill>
        <a:ln>
          <a:solidFill>
            <a:sysClr val="windowText" lastClr="000000">
              <a:lumMod val="75000"/>
              <a:lumOff val="25000"/>
            </a:sysClr>
          </a:solidFill>
        </a:ln>
      </c:spPr>
    </c:plotArea>
    <c:plotVisOnly val="1"/>
  </c:chart>
  <c:txPr>
    <a:bodyPr/>
    <a:lstStyle/>
    <a:p>
      <a:pPr>
        <a:defRPr sz="1200"/>
      </a:pPr>
      <a:endParaRPr lang="en-US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FC3300-DB1F-4B03-B793-4E212FC593E5}" type="datetimeFigureOut">
              <a:rPr lang="en-GB"/>
              <a:pPr>
                <a:defRPr/>
              </a:pPr>
              <a:t>15/03/2011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9398A1-B5CA-4FD0-B1D4-F9F78043ACC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A8C3BE-086C-4778-BD6C-635F40282AAC}" type="datetimeFigureOut">
              <a:rPr lang="en-GB"/>
              <a:pPr>
                <a:defRPr/>
              </a:pPr>
              <a:t>15/03/2011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D2C70-C4EA-4003-863C-CBD7F2D5E38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A07336-19E7-4135-991A-8495CCB4CCF4}" type="datetimeFigureOut">
              <a:rPr lang="en-GB"/>
              <a:pPr>
                <a:defRPr/>
              </a:pPr>
              <a:t>15/03/2011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D19FAC-34C2-4C97-9BBB-DCC42306B6A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mpletel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defRPr/>
            </a:pPr>
            <a:endParaRPr lang="en-GB" sz="1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6813E8-33B6-4054-8DBD-35F4A78A43E7}" type="datetimeFigureOut">
              <a:rPr lang="en-GB"/>
              <a:pPr>
                <a:defRPr/>
              </a:pPr>
              <a:t>15/03/2011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A2EA36-5582-4173-B8C9-4A43CE290E3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A174DF-38BB-47BF-AB55-0B4B906CB827}" type="datetimeFigureOut">
              <a:rPr lang="en-GB"/>
              <a:pPr>
                <a:defRPr/>
              </a:pPr>
              <a:t>15/03/2011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3BF35C-8D58-4F7D-8851-CA3C052FB3B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76CF26-BD6A-49CB-8E81-B92968FF9005}" type="datetimeFigureOut">
              <a:rPr lang="en-GB"/>
              <a:pPr>
                <a:defRPr/>
              </a:pPr>
              <a:t>15/03/2011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0B64DF-F9BB-4520-9772-6EF061B649F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D55E6E-8408-43A7-9C05-41471D3D057E}" type="datetimeFigureOut">
              <a:rPr lang="en-GB"/>
              <a:pPr>
                <a:defRPr/>
              </a:pPr>
              <a:t>15/03/2011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FE7433-2ECE-447A-9B74-CF408B78AC2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C51355-721A-4CC2-9265-20A263FFE3DB}" type="datetimeFigureOut">
              <a:rPr lang="en-GB"/>
              <a:pPr>
                <a:defRPr/>
              </a:pPr>
              <a:t>15/03/2011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8F1D11-9494-490C-A7DC-FF74ADDFA87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26901A-69D7-4A38-AEC5-C02A6CB0FAC0}" type="datetimeFigureOut">
              <a:rPr lang="en-GB"/>
              <a:pPr>
                <a:defRPr/>
              </a:pPr>
              <a:t>15/03/2011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317512-C983-44D5-AEC3-D2626CC5708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E78FAD-6648-4FD4-808C-9AA4DA58A002}" type="datetimeFigureOut">
              <a:rPr lang="en-GB"/>
              <a:pPr>
                <a:defRPr/>
              </a:pPr>
              <a:t>15/03/2011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D75F4D-109D-4E7C-8A0E-2D0FE799655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0DD2DB-29D1-4F23-9FA7-E1276C31B400}" type="datetimeFigureOut">
              <a:rPr lang="en-GB"/>
              <a:pPr>
                <a:defRPr/>
              </a:pPr>
              <a:t>15/03/2011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73E2F1-7FF0-4D9C-A8E4-5FCC1BC9FA2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6ADED5E-3C8C-4897-B86B-87E00133869D}" type="datetimeFigureOut">
              <a:rPr lang="en-GB"/>
              <a:pPr>
                <a:defRPr/>
              </a:pPr>
              <a:t>15/03/2011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8747A5F-8C2F-4ACA-AF13-AE52B1E1680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2297113" y="2565400"/>
            <a:ext cx="4549775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3600" b="1">
                <a:solidFill>
                  <a:schemeClr val="bg1"/>
                </a:solidFill>
                <a:latin typeface="Calibri" pitchFamily="34" charset="0"/>
              </a:rPr>
              <a:t>Beam Interlock System</a:t>
            </a:r>
          </a:p>
          <a:p>
            <a:pPr algn="ctr"/>
            <a:r>
              <a:rPr lang="en-US" sz="3600" b="1">
                <a:solidFill>
                  <a:schemeClr val="bg1"/>
                </a:solidFill>
                <a:latin typeface="Calibri" pitchFamily="34" charset="0"/>
              </a:rPr>
              <a:t>Optical Error Rates</a:t>
            </a:r>
          </a:p>
          <a:p>
            <a:pPr algn="ctr"/>
            <a:r>
              <a:rPr lang="en-US" sz="2400" b="1">
                <a:solidFill>
                  <a:schemeClr val="bg1"/>
                </a:solidFill>
                <a:latin typeface="Calibri" pitchFamily="34" charset="0"/>
              </a:rPr>
              <a:t>B. Todd 10</a:t>
            </a:r>
            <a:r>
              <a:rPr lang="en-US" sz="2400" b="1" baseline="30000">
                <a:solidFill>
                  <a:schemeClr val="bg1"/>
                </a:solidFill>
                <a:latin typeface="Calibri" pitchFamily="34" charset="0"/>
              </a:rPr>
              <a:t>th</a:t>
            </a:r>
            <a:r>
              <a:rPr lang="en-US" sz="2400" b="1">
                <a:solidFill>
                  <a:schemeClr val="bg1"/>
                </a:solidFill>
                <a:latin typeface="Calibri" pitchFamily="34" charset="0"/>
              </a:rPr>
              <a:t> March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>
            <a:graphicFrameLocks noGrp="1"/>
          </p:cNvGraphicFramePr>
          <p:nvPr/>
        </p:nvGraphicFramePr>
        <p:xfrm>
          <a:off x="234723" y="276678"/>
          <a:ext cx="8674554" cy="63046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5" name="Straight Connector 14"/>
          <p:cNvCxnSpPr/>
          <p:nvPr/>
        </p:nvCxnSpPr>
        <p:spPr>
          <a:xfrm>
            <a:off x="1258888" y="1731963"/>
            <a:ext cx="7634287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5400000" flipH="1" flipV="1">
            <a:off x="3275012" y="1433513"/>
            <a:ext cx="576263" cy="1588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rot="5400000" flipH="1" flipV="1">
            <a:off x="6732587" y="1433513"/>
            <a:ext cx="576263" cy="1588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3779838" y="1217613"/>
            <a:ext cx="29527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1600">
                <a:solidFill>
                  <a:srgbClr val="7030A0"/>
                </a:solidFill>
                <a:latin typeface="Sylfaen" pitchFamily="18" charset="0"/>
              </a:rPr>
              <a:t>Repair</a:t>
            </a:r>
          </a:p>
        </p:txBody>
      </p:sp>
      <p:pic>
        <p:nvPicPr>
          <p:cNvPr id="10" name="Picture 9" descr="legend_to_paste.bmp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67625" y="2924175"/>
            <a:ext cx="62865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11</Words>
  <Application>Microsoft Office PowerPoint</Application>
  <PresentationFormat>On-screen Show (4:3)</PresentationFormat>
  <Paragraphs>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Calibri</vt:lpstr>
      <vt:lpstr>Arial</vt:lpstr>
      <vt:lpstr>Sylfaen</vt:lpstr>
      <vt:lpstr>Office Theme</vt:lpstr>
      <vt:lpstr>Office Theme</vt:lpstr>
      <vt:lpstr>Slide 1</vt:lpstr>
      <vt:lpstr>Slide 2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btodd</dc:creator>
  <cp:lastModifiedBy>zerlauth</cp:lastModifiedBy>
  <cp:revision>7</cp:revision>
  <dcterms:created xsi:type="dcterms:W3CDTF">2011-03-10T15:56:50Z</dcterms:created>
  <dcterms:modified xsi:type="dcterms:W3CDTF">2011-03-15T14:50:04Z</dcterms:modified>
</cp:coreProperties>
</file>