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67" r:id="rId2"/>
  </p:sldMasterIdLst>
  <p:notesMasterIdLst>
    <p:notesMasterId r:id="rId7"/>
  </p:notesMasterIdLst>
  <p:handoutMasterIdLst>
    <p:handoutMasterId r:id="rId8"/>
  </p:handoutMasterIdLst>
  <p:sldIdLst>
    <p:sldId id="349" r:id="rId3"/>
    <p:sldId id="520" r:id="rId4"/>
    <p:sldId id="521" r:id="rId5"/>
    <p:sldId id="505" r:id="rId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3366FF"/>
    <a:srgbClr val="062F67"/>
    <a:srgbClr val="FF9900"/>
    <a:srgbClr val="00CC00"/>
    <a:srgbClr val="008000"/>
    <a:srgbClr val="6699FF"/>
    <a:srgbClr val="0066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87" autoAdjust="0"/>
    <p:restoredTop sz="97436" autoAdjust="0"/>
  </p:normalViewPr>
  <p:slideViewPr>
    <p:cSldViewPr snapToGrid="0">
      <p:cViewPr varScale="1">
        <p:scale>
          <a:sx n="92" d="100"/>
          <a:sy n="92" d="100"/>
        </p:scale>
        <p:origin x="-96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022" y="-96"/>
      </p:cViewPr>
      <p:guideLst>
        <p:guide orient="horz" pos="3024"/>
        <p:guide pos="2304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2B22B5A-6D93-4552-9FF4-FD065C3581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59300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pPr>
              <a:defRPr/>
            </a:pPr>
            <a:fld id="{59BB81AF-DFAF-419C-82A6-8A69E7490F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4"/>
          <p:cNvSpPr/>
          <p:nvPr userDrawn="1"/>
        </p:nvSpPr>
        <p:spPr bwMode="auto">
          <a:xfrm>
            <a:off x="0" y="0"/>
            <a:ext cx="92964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17"/>
          <p:cNvSpPr/>
          <p:nvPr userDrawn="1"/>
        </p:nvSpPr>
        <p:spPr>
          <a:xfrm>
            <a:off x="2798763" y="3730625"/>
            <a:ext cx="3717925" cy="3667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800" dirty="0" smtClean="0">
                <a:latin typeface="Calibri" pitchFamily="34" charset="0"/>
              </a:rPr>
              <a:t>MPP</a:t>
            </a:r>
            <a:endParaRPr lang="en-GB" sz="1800" dirty="0"/>
          </a:p>
        </p:txBody>
      </p:sp>
      <p:sp>
        <p:nvSpPr>
          <p:cNvPr id="6" name="Rectangle 18"/>
          <p:cNvSpPr/>
          <p:nvPr userDrawn="1"/>
        </p:nvSpPr>
        <p:spPr>
          <a:xfrm>
            <a:off x="1316038" y="3730625"/>
            <a:ext cx="1268412" cy="3667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800">
                <a:latin typeface="Calibri" pitchFamily="34" charset="0"/>
              </a:rPr>
              <a:t>M. Zerlauth</a:t>
            </a:r>
            <a:endParaRPr lang="en-GB" sz="1800"/>
          </a:p>
        </p:txBody>
      </p:sp>
      <p:sp>
        <p:nvSpPr>
          <p:cNvPr id="7" name="Rectangle 19"/>
          <p:cNvSpPr/>
          <p:nvPr userDrawn="1"/>
        </p:nvSpPr>
        <p:spPr>
          <a:xfrm>
            <a:off x="6060593" y="3730625"/>
            <a:ext cx="1728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800" dirty="0" smtClean="0">
                <a:latin typeface="Calibri" pitchFamily="34" charset="0"/>
              </a:rPr>
              <a:t>March 25</a:t>
            </a:r>
            <a:r>
              <a:rPr lang="en-US" sz="1800" baseline="30000" dirty="0" smtClean="0">
                <a:latin typeface="Calibri" pitchFamily="34" charset="0"/>
              </a:rPr>
              <a:t>th</a:t>
            </a:r>
            <a:r>
              <a:rPr lang="en-US" sz="1800" dirty="0" smtClean="0">
                <a:latin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</a:rPr>
              <a:t>2011</a:t>
            </a:r>
            <a:endParaRPr lang="en-GB" sz="1800" dirty="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7086600" y="6581775"/>
            <a:ext cx="2057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1v0</a:t>
            </a:r>
          </a:p>
        </p:txBody>
      </p:sp>
      <p:sp>
        <p:nvSpPr>
          <p:cNvPr id="10" name="Text Box 18"/>
          <p:cNvSpPr txBox="1">
            <a:spLocks noChangeArrowheads="1"/>
          </p:cNvSpPr>
          <p:nvPr userDrawn="1"/>
        </p:nvSpPr>
        <p:spPr bwMode="auto">
          <a:xfrm>
            <a:off x="1471613" y="2840038"/>
            <a:ext cx="62547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800" dirty="0" smtClean="0">
                <a:latin typeface="Calibri" pitchFamily="34" charset="0"/>
              </a:rPr>
              <a:t>Tracking and revalidation</a:t>
            </a:r>
            <a:r>
              <a:rPr lang="en-GB" sz="2800" baseline="0" dirty="0" smtClean="0">
                <a:latin typeface="Calibri" pitchFamily="34" charset="0"/>
              </a:rPr>
              <a:t> of </a:t>
            </a:r>
            <a:r>
              <a:rPr lang="en-GB" sz="2800" dirty="0" smtClean="0">
                <a:latin typeface="Calibri" pitchFamily="34" charset="0"/>
              </a:rPr>
              <a:t>MPS changes in 2011 and beyond</a:t>
            </a:r>
            <a:endParaRPr lang="en-US" sz="2800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664845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Rectangle 34"/>
          <p:cNvSpPr>
            <a:spLocks noChangeArrowheads="1"/>
          </p:cNvSpPr>
          <p:nvPr userDrawn="1"/>
        </p:nvSpPr>
        <p:spPr bwMode="auto">
          <a:xfrm>
            <a:off x="0" y="666115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9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4"/>
          <p:cNvSpPr txBox="1">
            <a:spLocks noChangeArrowheads="1"/>
          </p:cNvSpPr>
          <p:nvPr userDrawn="1"/>
        </p:nvSpPr>
        <p:spPr bwMode="auto">
          <a:xfrm>
            <a:off x="752475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endParaRPr lang="en-US" sz="38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 userDrawn="1"/>
        </p:nvSpPr>
        <p:spPr bwMode="auto">
          <a:xfrm>
            <a:off x="3200400" y="28956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062F67"/>
                </a:solidFill>
                <a:latin typeface="Calibri" pitchFamily="34" charset="0"/>
              </a:rPr>
              <a:t>Fin</a:t>
            </a:r>
          </a:p>
        </p:txBody>
      </p:sp>
      <p:sp>
        <p:nvSpPr>
          <p:cNvPr id="12" name="Text Box 5"/>
          <p:cNvSpPr txBox="1">
            <a:spLocks noChangeArrowheads="1"/>
          </p:cNvSpPr>
          <p:nvPr userDrawn="1"/>
        </p:nvSpPr>
        <p:spPr bwMode="auto">
          <a:xfrm>
            <a:off x="1828800" y="3581400"/>
            <a:ext cx="54864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008000"/>
                </a:solidFill>
                <a:latin typeface="Calibri" pitchFamily="34" charset="0"/>
              </a:rPr>
              <a:t>Thank you for your attention</a:t>
            </a: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1982788" y="6684963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18288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CA965EEF-15F8-4C36-AF11-F37323B31A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9" grpId="0"/>
      <p:bldP spid="10" grpId="0"/>
      <p:bldP spid="11" grpId="0"/>
      <p:bldP spid="1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Templa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7"/>
          <p:cNvSpPr txBox="1"/>
          <p:nvPr userDrawn="1"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9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LMC – 16</a:t>
            </a:r>
            <a:r>
              <a:rPr lang="en-US" sz="1200" baseline="30000">
                <a:solidFill>
                  <a:schemeClr val="bg1"/>
                </a:solidFill>
                <a:latin typeface="Calibri" pitchFamily="34" charset="0"/>
              </a:rPr>
              <a:t>th</a:t>
            </a: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 of March 2011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6E169145-1E66-4977-9172-220C0830B4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l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0AF785C-FD88-435A-815A-368EA8B063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8"/>
          <p:cNvSpPr/>
          <p:nvPr userDrawn="1"/>
        </p:nvSpPr>
        <p:spPr>
          <a:xfrm>
            <a:off x="0" y="2895600"/>
            <a:ext cx="9144000" cy="320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8A2F35F-24C5-4CDD-817C-D5C96C166F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3"/>
          <p:cNvSpPr/>
          <p:nvPr userDrawn="1"/>
        </p:nvSpPr>
        <p:spPr>
          <a:xfrm>
            <a:off x="0" y="4419600"/>
            <a:ext cx="9144000" cy="1676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3" name="Rectangle 4"/>
          <p:cNvSpPr/>
          <p:nvPr userDrawn="1"/>
        </p:nvSpPr>
        <p:spPr>
          <a:xfrm>
            <a:off x="0" y="1219200"/>
            <a:ext cx="9144000" cy="1676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15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6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D2F17C03-BDD0-4410-819F-2FC3F94CEE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3"/>
          <p:cNvSpPr/>
          <p:nvPr userDrawn="1"/>
        </p:nvSpPr>
        <p:spPr>
          <a:xfrm>
            <a:off x="0" y="990600"/>
            <a:ext cx="9144000" cy="320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49151132-6EE3-4D5E-BAD2-97BC675452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29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103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72584809-8CB7-4102-ADD5-C775297DAEA3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ITER – Machine Protection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7"/>
          <p:cNvSpPr>
            <a:spLocks noChangeArrowheads="1"/>
          </p:cNvSpPr>
          <p:nvPr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Rectangle 47"/>
          <p:cNvSpPr>
            <a:spLocks noChangeArrowheads="1"/>
          </p:cNvSpPr>
          <p:nvPr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6148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/>
        </p:nvSpPr>
        <p:spPr bwMode="auto">
          <a:xfrm>
            <a:off x="3175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615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475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91475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7962A013-09D5-4454-97B1-A3B1DE17F8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Rectangle 34"/>
          <p:cNvSpPr>
            <a:spLocks noChangeArrowheads="1"/>
          </p:cNvSpPr>
          <p:nvPr/>
        </p:nvSpPr>
        <p:spPr bwMode="auto">
          <a:xfrm>
            <a:off x="18319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ITER – Machine Protection</a:t>
            </a: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LHC-Machine-Protection/default.aspx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7963" y="5695950"/>
            <a:ext cx="3554412" cy="7386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   </a:t>
            </a:r>
            <a:r>
              <a:rPr lang="en-US" sz="1400" dirty="0" smtClean="0">
                <a:solidFill>
                  <a:schemeClr val="bg1"/>
                </a:solidFill>
                <a:latin typeface="+mn-lt"/>
              </a:rPr>
              <a:t>First proposal of tracking changes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en-US" sz="14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+mn-lt"/>
              </a:rPr>
              <a:t>  How to define critical components and required </a:t>
            </a:r>
            <a:r>
              <a:rPr lang="en-US" sz="1400" dirty="0" err="1" smtClean="0">
                <a:solidFill>
                  <a:schemeClr val="bg1"/>
                </a:solidFill>
                <a:latin typeface="+mn-lt"/>
              </a:rPr>
              <a:t>recommissioing</a:t>
            </a:r>
            <a:endParaRPr lang="en-US" sz="1400" dirty="0" smtClean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539750" y="0"/>
            <a:ext cx="8604250" cy="762000"/>
          </a:xfrm>
        </p:spPr>
        <p:txBody>
          <a:bodyPr/>
          <a:lstStyle/>
          <a:p>
            <a:r>
              <a:rPr lang="en-GB" sz="3200" dirty="0" smtClean="0"/>
              <a:t>Tracking changes </a:t>
            </a:r>
            <a:r>
              <a:rPr lang="en-GB" sz="3200" dirty="0" smtClean="0"/>
              <a:t>to MP systems </a:t>
            </a:r>
            <a:r>
              <a:rPr lang="en-GB" sz="3200" dirty="0" smtClean="0"/>
              <a:t>...</a:t>
            </a:r>
            <a:endParaRPr lang="en-US" sz="32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E1D6E-4E22-46B6-B6BA-1965F6CADCF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30188" y="1126404"/>
            <a:ext cx="8562975" cy="42052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10000"/>
              </a:lnSpc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...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discussed and requested since quite some time</a:t>
            </a: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, still we never quite got around to do it (yet)</a:t>
            </a:r>
          </a:p>
          <a:p>
            <a:pPr marL="342900" indent="-342900" eaLnBrk="0" hangingPunct="0">
              <a:lnSpc>
                <a:spcPct val="110000"/>
              </a:lnSpc>
              <a:buClr>
                <a:srgbClr val="000099"/>
              </a:buClr>
              <a:buFont typeface="Arial Unicode MS" pitchFamily="34" charset="-128"/>
              <a:buChar char="●"/>
            </a:pPr>
            <a:endParaRPr lang="en-GB" dirty="0" smtClean="0">
              <a:solidFill>
                <a:srgbClr val="062F67"/>
              </a:solidFill>
              <a:latin typeface="Calibri" pitchFamily="34" charset="0"/>
            </a:endParaRPr>
          </a:p>
          <a:p>
            <a:pPr marL="342900" indent="-342900" eaLnBrk="0" hangingPunct="0">
              <a:lnSpc>
                <a:spcPct val="110000"/>
              </a:lnSpc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Entering more stable operational phases, with </a:t>
            </a: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less presence of MPS experts: Procedures need to be clear and well </a:t>
            </a:r>
          </a:p>
          <a:p>
            <a:pPr marL="342900" indent="-342900" eaLnBrk="0" hangingPunct="0">
              <a:lnSpc>
                <a:spcPct val="110000"/>
              </a:lnSpc>
              <a:buClr>
                <a:srgbClr val="000099"/>
              </a:buClr>
              <a:buFont typeface="Arial Unicode MS" pitchFamily="34" charset="-128"/>
              <a:buChar char="●"/>
            </a:pPr>
            <a:endParaRPr lang="en-GB" dirty="0" smtClean="0">
              <a:solidFill>
                <a:srgbClr val="062F67"/>
              </a:solidFill>
              <a:latin typeface="Calibri" pitchFamily="34" charset="0"/>
            </a:endParaRPr>
          </a:p>
          <a:p>
            <a:pPr marL="342900" indent="-342900" eaLnBrk="0" hangingPunct="0">
              <a:lnSpc>
                <a:spcPct val="110000"/>
              </a:lnSpc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To maintain the dependability of the MPS throughout the whole year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(as qualified after the beam commissioning):</a:t>
            </a:r>
          </a:p>
          <a:p>
            <a:pPr marL="800100" lvl="1" indent="-342900" eaLnBrk="0" hangingPunct="0">
              <a:lnSpc>
                <a:spcPct val="110000"/>
              </a:lnSpc>
              <a:buClr>
                <a:srgbClr val="000099"/>
              </a:buClr>
              <a:buFont typeface="Arial Unicode MS" pitchFamily="34" charset="-128"/>
              <a:buChar char="●"/>
            </a:pPr>
            <a:endParaRPr lang="en-GB" dirty="0">
              <a:solidFill>
                <a:srgbClr val="062F67"/>
              </a:solidFill>
              <a:latin typeface="Calibri" pitchFamily="34" charset="0"/>
            </a:endParaRPr>
          </a:p>
          <a:p>
            <a:pPr marL="914400" lvl="1" indent="-457200" eaLnBrk="0" hangingPunct="0">
              <a:lnSpc>
                <a:spcPct val="110000"/>
              </a:lnSpc>
              <a:buClr>
                <a:srgbClr val="6699FF"/>
              </a:buClr>
              <a:buFont typeface="Courier New" pitchFamily="49" charset="0"/>
              <a:buChar char="o"/>
            </a:pPr>
            <a:endParaRPr lang="en-US" sz="800" dirty="0">
              <a:solidFill>
                <a:srgbClr val="062F67"/>
              </a:solidFill>
              <a:latin typeface="Calibri" pitchFamily="34" charset="0"/>
            </a:endParaRPr>
          </a:p>
          <a:p>
            <a:pPr marL="914400" lvl="1" indent="-457200" eaLnBrk="0" hangingPunct="0">
              <a:lnSpc>
                <a:spcPct val="110000"/>
              </a:lnSpc>
              <a:buClr>
                <a:srgbClr val="6699FF"/>
              </a:buClr>
              <a:buFont typeface="+mj-lt"/>
              <a:buNone/>
            </a:pPr>
            <a:r>
              <a:rPr lang="en-US" dirty="0">
                <a:solidFill>
                  <a:srgbClr val="008000"/>
                </a:solidFill>
                <a:latin typeface="Calibri" pitchFamily="34" charset="0"/>
              </a:rPr>
              <a:t/>
            </a:r>
            <a:br>
              <a:rPr lang="en-US" dirty="0">
                <a:solidFill>
                  <a:srgbClr val="008000"/>
                </a:solidFill>
                <a:latin typeface="Calibri" pitchFamily="34" charset="0"/>
              </a:rPr>
            </a:br>
            <a:endParaRPr lang="en-US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7031" y="3255085"/>
            <a:ext cx="5268191" cy="1988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eaLnBrk="0" hangingPunct="0">
              <a:lnSpc>
                <a:spcPct val="110000"/>
              </a:lnSpc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Changes to MPS components need to be tracked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(during TS &amp; operation)</a:t>
            </a:r>
          </a:p>
          <a:p>
            <a:pPr marL="800100" lvl="1" indent="-342900" eaLnBrk="0" hangingPunct="0">
              <a:lnSpc>
                <a:spcPct val="110000"/>
              </a:lnSpc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Changes of safety critical MPS components need to be revalidated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before resuming operation (for both software and hardware components)</a:t>
            </a:r>
          </a:p>
          <a:p>
            <a:pPr marL="800100" lvl="1" indent="-342900" eaLnBrk="0" hangingPunct="0">
              <a:lnSpc>
                <a:spcPct val="110000"/>
              </a:lnSpc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Responsibilities for transitions into and from MD periods, technical stops need to be clearly defined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86398" y="3252354"/>
            <a:ext cx="25991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+mj-lt"/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00B050"/>
                </a:solidFill>
                <a:latin typeface="+mj-lt"/>
              </a:rPr>
              <a:t>First start on </a:t>
            </a:r>
            <a:r>
              <a:rPr lang="en-US" dirty="0" smtClean="0">
                <a:solidFill>
                  <a:srgbClr val="00B050"/>
                </a:solidFill>
                <a:latin typeface="+mj-lt"/>
                <a:hlinkClick r:id="rId2"/>
              </a:rPr>
              <a:t>MPS website</a:t>
            </a:r>
            <a:endParaRPr lang="en-US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03717" y="4662055"/>
            <a:ext cx="2108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+mj-lt"/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00B050"/>
                </a:solidFill>
                <a:latin typeface="+mj-lt"/>
              </a:rPr>
              <a:t>See proposal of Jorg</a:t>
            </a:r>
            <a:endParaRPr lang="en-US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00253" y="3827318"/>
            <a:ext cx="36082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/>
              <a:buChar char="à"/>
            </a:pPr>
            <a:r>
              <a:rPr lang="en-US" dirty="0" smtClean="0">
                <a:solidFill>
                  <a:srgbClr val="00B050"/>
                </a:solidFill>
                <a:latin typeface="+mj-lt"/>
              </a:rPr>
              <a:t>Needs discussion with system  experts </a:t>
            </a:r>
          </a:p>
          <a:p>
            <a:r>
              <a:rPr lang="en-US" dirty="0" smtClean="0">
                <a:solidFill>
                  <a:srgbClr val="00B050"/>
                </a:solidFill>
                <a:latin typeface="+mj-lt"/>
              </a:rPr>
              <a:t>    to identify critical parts that MUST not </a:t>
            </a:r>
          </a:p>
          <a:p>
            <a:r>
              <a:rPr lang="en-US" dirty="0" smtClean="0">
                <a:solidFill>
                  <a:srgbClr val="00B050"/>
                </a:solidFill>
                <a:latin typeface="+mj-lt"/>
              </a:rPr>
              <a:t>   be touched without proper revalidation</a:t>
            </a:r>
            <a:endParaRPr lang="en-US" dirty="0">
              <a:solidFill>
                <a:srgbClr val="00B050"/>
              </a:solidFill>
              <a:latin typeface="+mj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539750" y="0"/>
            <a:ext cx="8604250" cy="762000"/>
          </a:xfrm>
        </p:spPr>
        <p:txBody>
          <a:bodyPr/>
          <a:lstStyle/>
          <a:p>
            <a:r>
              <a:rPr lang="en-GB" sz="3200" dirty="0" smtClean="0"/>
              <a:t>Proposed next steps...</a:t>
            </a:r>
            <a:endParaRPr lang="en-US" sz="32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E1D6E-4E22-46B6-B6BA-1965F6CADCF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30188" y="1126404"/>
            <a:ext cx="8562975" cy="42052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10000"/>
              </a:lnSpc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...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Please let us know about any relevant change you plan (or had to do) to your system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to add it to the MPS site (awaiting a better tracking tool )</a:t>
            </a:r>
          </a:p>
          <a:p>
            <a:pPr marL="342900" indent="-342900" eaLnBrk="0" hangingPunct="0">
              <a:lnSpc>
                <a:spcPct val="110000"/>
              </a:lnSpc>
              <a:buClr>
                <a:srgbClr val="000099"/>
              </a:buClr>
              <a:buFont typeface="Arial Unicode MS" pitchFamily="34" charset="-128"/>
              <a:buChar char="●"/>
            </a:pPr>
            <a:endParaRPr lang="en-GB" dirty="0" smtClean="0">
              <a:solidFill>
                <a:srgbClr val="062F67"/>
              </a:solidFill>
              <a:latin typeface="Calibri" pitchFamily="34" charset="0"/>
            </a:endParaRPr>
          </a:p>
          <a:p>
            <a:pPr marL="342900" indent="-342900" eaLnBrk="0" hangingPunct="0">
              <a:lnSpc>
                <a:spcPct val="110000"/>
              </a:lnSpc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Propose to </a:t>
            </a: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produce a common EDMS document, where we’ll list the safety critical components of the core MPS systems and the re-validation needed in case of changes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(both individual system tests as well as ‘global’ tests such as e.g.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t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est-ramps, etc...)</a:t>
            </a:r>
          </a:p>
          <a:p>
            <a:pPr marL="342900" indent="-342900" eaLnBrk="0" hangingPunct="0">
              <a:lnSpc>
                <a:spcPct val="110000"/>
              </a:lnSpc>
              <a:buClr>
                <a:srgbClr val="000099"/>
              </a:buClr>
              <a:buFont typeface="Arial Unicode MS" pitchFamily="34" charset="-128"/>
              <a:buChar char="●"/>
            </a:pPr>
            <a:endParaRPr lang="en-GB" dirty="0" smtClean="0">
              <a:solidFill>
                <a:srgbClr val="062F67"/>
              </a:solidFill>
              <a:latin typeface="Calibri" pitchFamily="34" charset="0"/>
            </a:endParaRPr>
          </a:p>
          <a:p>
            <a:pPr marL="800100" lvl="1" indent="-342900" eaLnBrk="0" hangingPunct="0">
              <a:lnSpc>
                <a:spcPct val="110000"/>
              </a:lnSpc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To be endorsed by LMC to make sure to withstand the pressure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not to proceed with operation until all required tests are done</a:t>
            </a:r>
          </a:p>
          <a:p>
            <a:pPr marL="800100" lvl="1" indent="-342900" eaLnBrk="0" hangingPunct="0">
              <a:lnSpc>
                <a:spcPct val="110000"/>
              </a:lnSpc>
              <a:buClr>
                <a:srgbClr val="000099"/>
              </a:buClr>
              <a:buFont typeface="Arial Unicode MS" pitchFamily="34" charset="-128"/>
              <a:buChar char="●"/>
            </a:pPr>
            <a:endParaRPr lang="en-GB" dirty="0" smtClean="0">
              <a:solidFill>
                <a:srgbClr val="062F67"/>
              </a:solidFill>
              <a:latin typeface="Calibri" pitchFamily="34" charset="0"/>
            </a:endParaRPr>
          </a:p>
          <a:p>
            <a:pPr marL="800100" lvl="1" indent="-342900" eaLnBrk="0" hangingPunct="0">
              <a:lnSpc>
                <a:spcPct val="110000"/>
              </a:lnSpc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Volunteer to define and present such a list for the MI systems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in an upcoming MPP meeting</a:t>
            </a:r>
          </a:p>
          <a:p>
            <a:pPr marL="800100" lvl="1" indent="-342900" eaLnBrk="0" hangingPunct="0">
              <a:lnSpc>
                <a:spcPct val="110000"/>
              </a:lnSpc>
              <a:buClr>
                <a:srgbClr val="000099"/>
              </a:buClr>
              <a:buFont typeface="Arial Unicode MS" pitchFamily="34" charset="-128"/>
              <a:buChar char="●"/>
            </a:pPr>
            <a:endParaRPr lang="en-GB" dirty="0" smtClean="0">
              <a:solidFill>
                <a:srgbClr val="062F67"/>
              </a:solidFill>
              <a:latin typeface="Calibri" pitchFamily="34" charset="0"/>
            </a:endParaRPr>
          </a:p>
          <a:p>
            <a:pPr marL="800100" lvl="1" indent="-342900" eaLnBrk="0" hangingPunct="0">
              <a:lnSpc>
                <a:spcPct val="110000"/>
              </a:lnSpc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All relevant systems ( LBDS, BLM, COLL, </a:t>
            </a:r>
            <a:r>
              <a:rPr lang="en-GB" smtClean="0">
                <a:solidFill>
                  <a:srgbClr val="062F67"/>
                </a:solidFill>
                <a:latin typeface="Calibri" pitchFamily="34" charset="0"/>
              </a:rPr>
              <a:t>...) will be </a:t>
            </a:r>
            <a:r>
              <a:rPr lang="en-GB" dirty="0" smtClean="0">
                <a:solidFill>
                  <a:srgbClr val="062F67"/>
                </a:solidFill>
                <a:latin typeface="Calibri" pitchFamily="34" charset="0"/>
              </a:rPr>
              <a:t>asked to do likewise</a:t>
            </a:r>
            <a:endParaRPr lang="en-GB" dirty="0">
              <a:solidFill>
                <a:srgbClr val="062F67"/>
              </a:solidFill>
              <a:latin typeface="Calibri" pitchFamily="34" charset="0"/>
            </a:endParaRPr>
          </a:p>
          <a:p>
            <a:pPr marL="914400" lvl="1" indent="-457200" eaLnBrk="0" hangingPunct="0">
              <a:lnSpc>
                <a:spcPct val="110000"/>
              </a:lnSpc>
              <a:buClr>
                <a:srgbClr val="6699FF"/>
              </a:buClr>
              <a:buFont typeface="Courier New" pitchFamily="49" charset="0"/>
              <a:buChar char="o"/>
            </a:pPr>
            <a:endParaRPr lang="en-US" sz="800" dirty="0">
              <a:solidFill>
                <a:srgbClr val="062F67"/>
              </a:solidFill>
              <a:latin typeface="Calibri" pitchFamily="34" charset="0"/>
            </a:endParaRPr>
          </a:p>
          <a:p>
            <a:pPr marL="914400" lvl="1" indent="-457200" eaLnBrk="0" hangingPunct="0">
              <a:lnSpc>
                <a:spcPct val="110000"/>
              </a:lnSpc>
              <a:buClr>
                <a:srgbClr val="6699FF"/>
              </a:buClr>
              <a:buFont typeface="+mj-lt"/>
              <a:buNone/>
            </a:pPr>
            <a:r>
              <a:rPr lang="en-US" dirty="0">
                <a:solidFill>
                  <a:srgbClr val="008000"/>
                </a:solidFill>
                <a:latin typeface="Calibri" pitchFamily="34" charset="0"/>
              </a:rPr>
              <a:t/>
            </a:r>
            <a:br>
              <a:rPr lang="en-US" dirty="0">
                <a:solidFill>
                  <a:srgbClr val="008000"/>
                </a:solidFill>
                <a:latin typeface="Calibri" pitchFamily="34" charset="0"/>
              </a:rPr>
            </a:br>
            <a:endParaRPr lang="en-US" dirty="0">
              <a:solidFill>
                <a:srgbClr val="008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7DF9F78F-F921-4D43-8E95-1451CDC7D821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4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0" y="2827338"/>
            <a:ext cx="89916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en-US" sz="2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32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32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3200">
                <a:solidFill>
                  <a:srgbClr val="062F67"/>
                </a:solidFill>
                <a:latin typeface="Calibri" pitchFamily="34" charset="0"/>
              </a:rPr>
              <a:t>Fin</a:t>
            </a:r>
          </a:p>
          <a:p>
            <a:pPr algn="ctr" eaLnBrk="0" hangingPunct="0"/>
            <a:endParaRPr lang="en-US" sz="32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2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52400" y="1987550"/>
            <a:ext cx="89916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en-US" sz="2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3200">
                <a:solidFill>
                  <a:srgbClr val="062F67"/>
                </a:solidFill>
                <a:latin typeface="Calibri" pitchFamily="34" charset="0"/>
              </a:rPr>
              <a:t>Thanks a lot for your attention</a:t>
            </a:r>
          </a:p>
          <a:p>
            <a:pPr algn="ctr" eaLnBrk="0" hangingPunct="0"/>
            <a:endParaRPr lang="en-US" sz="32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2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accent6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accent6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TODD index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30745</TotalTime>
  <Words>315</Words>
  <Application>Microsoft Office PowerPoint</Application>
  <PresentationFormat>On-screen Show (4:3)</PresentationFormat>
  <Paragraphs>56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BTODD primary master</vt:lpstr>
      <vt:lpstr>BTODD index master</vt:lpstr>
      <vt:lpstr>Slide 1</vt:lpstr>
      <vt:lpstr>Tracking changes to MP systems ...</vt:lpstr>
      <vt:lpstr>Proposed next steps...</vt:lpstr>
      <vt:lpstr>Slide 4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LHC Beam Interlock System</dc:title>
  <dc:creator>benjamin todd</dc:creator>
  <cp:lastModifiedBy>zerlauth</cp:lastModifiedBy>
  <cp:revision>724</cp:revision>
  <dcterms:created xsi:type="dcterms:W3CDTF">2004-05-13T09:14:00Z</dcterms:created>
  <dcterms:modified xsi:type="dcterms:W3CDTF">2011-03-25T08:43:21Z</dcterms:modified>
</cp:coreProperties>
</file>