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1" r:id="rId5"/>
    <p:sldId id="262" r:id="rId6"/>
    <p:sldId id="259" r:id="rId7"/>
    <p:sldId id="264" r:id="rId8"/>
    <p:sldId id="263" r:id="rId9"/>
    <p:sldId id="265" r:id="rId10"/>
    <p:sldId id="266" r:id="rId11"/>
    <p:sldId id="260" r:id="rId12"/>
    <p:sldId id="267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EEA"/>
    <a:srgbClr val="FFFF99"/>
    <a:srgbClr val="008000"/>
    <a:srgbClr val="78D6B9"/>
    <a:srgbClr val="0EBE44"/>
    <a:srgbClr val="BEFA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90" autoAdjust="0"/>
    <p:restoredTop sz="87544" autoAdjust="0"/>
  </p:normalViewPr>
  <p:slideViewPr>
    <p:cSldViewPr>
      <p:cViewPr varScale="1">
        <p:scale>
          <a:sx n="116" d="100"/>
          <a:sy n="116" d="100"/>
        </p:scale>
        <p:origin x="-17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3798" y="-114"/>
      </p:cViewPr>
      <p:guideLst>
        <p:guide orient="horz" pos="3126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8"/>
          </a:xfrm>
          <a:prstGeom prst="rect">
            <a:avLst/>
          </a:prstGeom>
        </p:spPr>
        <p:txBody>
          <a:bodyPr vert="horz" lIns="91443" tIns="45721" rIns="91443" bIns="4572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8"/>
          </a:xfrm>
          <a:prstGeom prst="rect">
            <a:avLst/>
          </a:prstGeom>
        </p:spPr>
        <p:txBody>
          <a:bodyPr vert="horz" lIns="91443" tIns="45721" rIns="91443" bIns="45721" rtlCol="0"/>
          <a:lstStyle>
            <a:lvl1pPr algn="r">
              <a:defRPr sz="1200"/>
            </a:lvl1pPr>
          </a:lstStyle>
          <a:p>
            <a:fld id="{02E37318-7E5C-4219-B18F-B7E3F7EE4C5E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671"/>
            <a:ext cx="2946400" cy="496967"/>
          </a:xfrm>
          <a:prstGeom prst="rect">
            <a:avLst/>
          </a:prstGeom>
        </p:spPr>
        <p:txBody>
          <a:bodyPr vert="horz" lIns="91443" tIns="45721" rIns="91443" bIns="4572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671"/>
            <a:ext cx="2946400" cy="496967"/>
          </a:xfrm>
          <a:prstGeom prst="rect">
            <a:avLst/>
          </a:prstGeom>
        </p:spPr>
        <p:txBody>
          <a:bodyPr vert="horz" lIns="91443" tIns="45721" rIns="91443" bIns="45721" rtlCol="0" anchor="b"/>
          <a:lstStyle>
            <a:lvl1pPr algn="r">
              <a:defRPr sz="1200"/>
            </a:lvl1pPr>
          </a:lstStyle>
          <a:p>
            <a:fld id="{8A42DC9B-40E1-4F9F-8D0F-1DED065CED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6411"/>
          </a:xfrm>
          <a:prstGeom prst="rect">
            <a:avLst/>
          </a:prstGeom>
        </p:spPr>
        <p:txBody>
          <a:bodyPr vert="horz" lIns="92193" tIns="46096" rIns="92193" bIns="4609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60" cy="496411"/>
          </a:xfrm>
          <a:prstGeom prst="rect">
            <a:avLst/>
          </a:prstGeom>
        </p:spPr>
        <p:txBody>
          <a:bodyPr vert="horz" lIns="92193" tIns="46096" rIns="92193" bIns="46096" rtlCol="0"/>
          <a:lstStyle>
            <a:lvl1pPr algn="r">
              <a:defRPr sz="1200"/>
            </a:lvl1pPr>
          </a:lstStyle>
          <a:p>
            <a:fld id="{F5D40B43-ED58-41C9-BA81-8D933DA11BE5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3" tIns="46096" rIns="92193" bIns="4609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2193" tIns="46096" rIns="92193" bIns="4609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60" cy="496411"/>
          </a:xfrm>
          <a:prstGeom prst="rect">
            <a:avLst/>
          </a:prstGeom>
        </p:spPr>
        <p:txBody>
          <a:bodyPr vert="horz" lIns="92193" tIns="46096" rIns="92193" bIns="4609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60" cy="496411"/>
          </a:xfrm>
          <a:prstGeom prst="rect">
            <a:avLst/>
          </a:prstGeom>
        </p:spPr>
        <p:txBody>
          <a:bodyPr vert="horz" lIns="92193" tIns="46096" rIns="92193" bIns="46096" rtlCol="0" anchor="b"/>
          <a:lstStyle>
            <a:lvl1pPr algn="r">
              <a:defRPr sz="1200"/>
            </a:lvl1pPr>
          </a:lstStyle>
          <a:p>
            <a:fld id="{B2C8E8F8-9E14-4B1C-A206-FFAF434B4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LBDS - BIS / N.Magnin / MPP 27.05.2011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CA943A0-2C2F-4C14-A191-C17F60452C34}" type="slidenum">
              <a:rPr lang="en-US"/>
              <a:pPr/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GB" smtClean="0"/>
              <a:t>LBDS - BIS / N.Magnin / MPP 27.05.2011</a:t>
            </a:r>
            <a:endParaRPr lang="en-GB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C72E8130-789C-45BB-809F-80708AB886FA}" type="slidenum">
              <a:rPr lang="en-US"/>
              <a:pPr/>
              <a:t>‹#›</a:t>
            </a:fld>
            <a:endParaRPr lang="en-US" sz="1400"/>
          </a:p>
        </p:txBody>
      </p: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30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TE_logo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14400"/>
            <a:ext cx="689153" cy="67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62000" y="9144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Technology</a:t>
            </a:r>
            <a:r>
              <a:rPr lang="en-US" sz="1600" baseline="0" dirty="0" smtClean="0"/>
              <a:t> </a:t>
            </a:r>
          </a:p>
          <a:p>
            <a:r>
              <a:rPr lang="en-US" sz="1600" baseline="0" dirty="0" smtClean="0"/>
              <a:t>Department</a:t>
            </a:r>
            <a:endParaRPr lang="en-US" sz="1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62000" y="2743200"/>
            <a:ext cx="7772400" cy="2057400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Additional CIBU connection for LBDS in IR6</a:t>
            </a:r>
            <a:br>
              <a:rPr lang="en-US" b="1" dirty="0" smtClean="0">
                <a:solidFill>
                  <a:schemeClr val="accent2"/>
                </a:solidFill>
              </a:rPr>
            </a:br>
            <a:r>
              <a:rPr lang="en-US" b="1" dirty="0" smtClean="0">
                <a:solidFill>
                  <a:schemeClr val="accent2"/>
                </a:solidFill>
              </a:rPr>
              <a:t/>
            </a:r>
            <a:br>
              <a:rPr lang="en-US" b="1" dirty="0" smtClean="0">
                <a:solidFill>
                  <a:schemeClr val="accent2"/>
                </a:solidFill>
              </a:rPr>
            </a:br>
            <a:r>
              <a:rPr lang="en-US" sz="2000" b="1" dirty="0" err="1" smtClean="0">
                <a:solidFill>
                  <a:schemeClr val="accent2"/>
                </a:solidFill>
              </a:rPr>
              <a:t>N.Magnin</a:t>
            </a:r>
            <a:r>
              <a:rPr lang="en-US" sz="3200" b="1" dirty="0" smtClean="0">
                <a:solidFill>
                  <a:schemeClr val="accent2"/>
                </a:solidFill>
              </a:rPr>
              <a:t/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2000" b="1" dirty="0" smtClean="0">
                <a:solidFill>
                  <a:schemeClr val="accent2"/>
                </a:solidFill>
              </a:rPr>
              <a:t/>
            </a:r>
            <a:br>
              <a:rPr lang="en-US" sz="2000" b="1" dirty="0" smtClean="0">
                <a:solidFill>
                  <a:schemeClr val="accent2"/>
                </a:solidFill>
              </a:rPr>
            </a:br>
            <a:r>
              <a:rPr lang="en-US" sz="2000" b="1" dirty="0" smtClean="0">
                <a:solidFill>
                  <a:schemeClr val="accent2"/>
                </a:solidFill>
              </a:rPr>
              <a:t>MPP meeting - 27.05.2011</a:t>
            </a:r>
            <a:endParaRPr lang="en-US" sz="2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2743200"/>
            <a:ext cx="7772400" cy="2057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10</a:t>
            </a:fld>
            <a:endParaRPr lang="en-US" sz="1400"/>
          </a:p>
        </p:txBody>
      </p:sp>
      <p:sp>
        <p:nvSpPr>
          <p:cNvPr id="8" name="TextBox 7"/>
          <p:cNvSpPr txBox="1"/>
          <p:nvPr/>
        </p:nvSpPr>
        <p:spPr>
          <a:xfrm>
            <a:off x="2743200" y="8382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BOOT card: Block diagram</a:t>
            </a:r>
            <a:endParaRPr lang="en-US" sz="2800" dirty="0"/>
          </a:p>
        </p:txBody>
      </p:sp>
      <p:pic>
        <p:nvPicPr>
          <p:cNvPr id="5" name="Picture 4" descr="BOO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0"/>
            <a:ext cx="6065520" cy="40462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24600" y="1828800"/>
            <a:ext cx="2590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1600" b="1" dirty="0" smtClean="0"/>
              <a:t>Features: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16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US" sz="1600" dirty="0" smtClean="0"/>
              <a:t>Input for LBDS trigger (with </a:t>
            </a:r>
            <a:r>
              <a:rPr lang="en-US" sz="1600" dirty="0" err="1" smtClean="0"/>
              <a:t>opto</a:t>
            </a:r>
            <a:r>
              <a:rPr lang="en-US" sz="1600" dirty="0" smtClean="0"/>
              <a:t>-coupler)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16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US" sz="1600" dirty="0" smtClean="0"/>
              <a:t>Pulse generator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16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US" sz="1600" dirty="0" smtClean="0"/>
              <a:t>Connection to CIBU (</a:t>
            </a:r>
            <a:r>
              <a:rPr lang="en-US" sz="1600" b="1" dirty="0" smtClean="0"/>
              <a:t>without</a:t>
            </a:r>
            <a:r>
              <a:rPr lang="en-US" sz="1600" dirty="0" smtClean="0"/>
              <a:t> </a:t>
            </a:r>
            <a:r>
              <a:rPr lang="en-US" sz="1600" dirty="0" err="1" smtClean="0"/>
              <a:t>opto</a:t>
            </a:r>
            <a:r>
              <a:rPr lang="en-US" sz="1600" dirty="0" smtClean="0"/>
              <a:t>-coupler: we must provide the current to CIBU input)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16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US" sz="1600" dirty="0" smtClean="0"/>
              <a:t>Input/output for </a:t>
            </a:r>
            <a:r>
              <a:rPr lang="en-US" sz="1600" dirty="0" smtClean="0"/>
              <a:t>SCSS </a:t>
            </a:r>
            <a:r>
              <a:rPr lang="en-US" sz="1600" dirty="0" smtClean="0"/>
              <a:t>to check BIS loops</a:t>
            </a:r>
            <a:br>
              <a:rPr lang="en-US" sz="1600" dirty="0" smtClean="0"/>
            </a:br>
            <a:r>
              <a:rPr lang="en-US" sz="1600" dirty="0" smtClean="0"/>
              <a:t>(with </a:t>
            </a:r>
            <a:r>
              <a:rPr lang="en-US" sz="1600" dirty="0" err="1" smtClean="0"/>
              <a:t>opto</a:t>
            </a:r>
            <a:r>
              <a:rPr lang="en-US" sz="1600" dirty="0" smtClean="0"/>
              <a:t>-coupler)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2743200"/>
            <a:ext cx="7772400" cy="2057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4400" b="1" i="0" u="none" strike="noStrike" kern="0" cap="none" spc="0" normalizeH="0" baseline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GB" smtClean="0"/>
              <a:pPr/>
              <a:t>11</a:t>
            </a:fld>
            <a:endParaRPr lang="en-GB" sz="1400"/>
          </a:p>
        </p:txBody>
      </p:sp>
      <p:sp>
        <p:nvSpPr>
          <p:cNvPr id="8" name="TextBox 7"/>
          <p:cNvSpPr txBox="1"/>
          <p:nvPr/>
        </p:nvSpPr>
        <p:spPr>
          <a:xfrm>
            <a:off x="2743200" y="8382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smtClean="0"/>
              <a:t>Realisation</a:t>
            </a:r>
            <a:r>
              <a:rPr lang="en-GB" sz="2800" smtClean="0"/>
              <a:t>: How long is needed </a:t>
            </a:r>
            <a:r>
              <a:rPr lang="en-GB" sz="2800" smtClean="0"/>
              <a:t>?</a:t>
            </a:r>
            <a:endParaRPr lang="en-GB" sz="2800"/>
          </a:p>
        </p:txBody>
      </p:sp>
      <p:sp>
        <p:nvSpPr>
          <p:cNvPr id="9" name="TextBox 8"/>
          <p:cNvSpPr txBox="1"/>
          <p:nvPr/>
        </p:nvSpPr>
        <p:spPr>
          <a:xfrm>
            <a:off x="609600" y="1905000"/>
            <a:ext cx="78486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Before TS:</a:t>
            </a:r>
          </a:p>
          <a:p>
            <a:r>
              <a:rPr lang="en-GB" sz="2000" i="1" dirty="0" smtClean="0"/>
              <a:t>- EC:</a:t>
            </a:r>
            <a:endParaRPr lang="en-GB" i="1" dirty="0" smtClean="0"/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 Design/prototype of BOOT card:	~1 week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 Production of min. 3 cards:		~2 weeks </a:t>
            </a:r>
            <a:r>
              <a:rPr lang="en-GB" b="1" dirty="0" smtClean="0"/>
              <a:t>(?)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 Tests and Validation in LAB:		~2 days</a:t>
            </a:r>
          </a:p>
          <a:p>
            <a:endParaRPr lang="en-GB" dirty="0" smtClean="0"/>
          </a:p>
          <a:p>
            <a:pPr>
              <a:buFontTx/>
              <a:buChar char="-"/>
            </a:pPr>
            <a:r>
              <a:rPr lang="en-GB" sz="2000" i="1" dirty="0" smtClean="0"/>
              <a:t> BIS: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 Review schematics of BOOT card</a:t>
            </a:r>
            <a:endParaRPr lang="en-GB" i="1" dirty="0" smtClean="0"/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 Prepare two new CIBU</a:t>
            </a:r>
          </a:p>
          <a:p>
            <a:endParaRPr lang="en-GB" dirty="0" smtClean="0"/>
          </a:p>
          <a:p>
            <a:r>
              <a:rPr lang="en-GB" sz="2000" b="1" dirty="0" smtClean="0"/>
              <a:t>During TS:</a:t>
            </a:r>
          </a:p>
          <a:p>
            <a:pPr>
              <a:buFontTx/>
              <a:buChar char="-"/>
            </a:pPr>
            <a:r>
              <a:rPr lang="en-GB" sz="2000" i="1" dirty="0" smtClean="0"/>
              <a:t> EC/BIS:</a:t>
            </a:r>
            <a:endParaRPr lang="en-GB" sz="2000" b="1" i="1" dirty="0" smtClean="0"/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 Install two CIBU and BOOT systems in LHC:	1 day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 smtClean="0"/>
              <a:t> Commissioning of new BIS connection:	1 day</a:t>
            </a:r>
          </a:p>
          <a:p>
            <a:endParaRPr lang="en-GB" dirty="0" smtClean="0"/>
          </a:p>
          <a:p>
            <a:r>
              <a:rPr lang="en-GB" sz="2000" b="1" dirty="0" smtClean="0"/>
              <a:t>	More than 3 week needed (optimistic…)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2743200"/>
            <a:ext cx="7772400" cy="2057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12</a:t>
            </a:fld>
            <a:endParaRPr lang="en-US" sz="1400"/>
          </a:p>
        </p:txBody>
      </p:sp>
      <p:sp>
        <p:nvSpPr>
          <p:cNvPr id="8" name="TextBox 7"/>
          <p:cNvSpPr txBox="1"/>
          <p:nvPr/>
        </p:nvSpPr>
        <p:spPr>
          <a:xfrm>
            <a:off x="2743200" y="8382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Conclusion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220087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problem is </a:t>
            </a:r>
            <a:r>
              <a:rPr lang="en-US" b="1" dirty="0" smtClean="0"/>
              <a:t>not a safety issue</a:t>
            </a:r>
            <a:r>
              <a:rPr lang="en-US" dirty="0" smtClean="0"/>
              <a:t> for LHC.</a:t>
            </a:r>
          </a:p>
          <a:p>
            <a:endParaRPr lang="en-US" dirty="0" smtClean="0"/>
          </a:p>
          <a:p>
            <a:r>
              <a:rPr lang="en-US" dirty="0" smtClean="0"/>
              <a:t>…But it generates </a:t>
            </a:r>
            <a:r>
              <a:rPr lang="en-US" b="1" dirty="0" smtClean="0"/>
              <a:t>post operation diagnosis problems </a:t>
            </a:r>
            <a:r>
              <a:rPr lang="en-US" dirty="0" smtClean="0"/>
              <a:t>and add some </a:t>
            </a:r>
            <a:r>
              <a:rPr lang="en-US" b="1" dirty="0" smtClean="0"/>
              <a:t>confusion</a:t>
            </a:r>
            <a:r>
              <a:rPr lang="en-US" dirty="0" smtClean="0"/>
              <a:t> in the understanding of beam dump event history.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" y="3669268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=&gt; We should find a solution ASAP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4964668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the proposed solution satisfactory 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If yes, is it reasonable to plan this for next TS (20.06.2011 – 22.06.2011) 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600" y="44958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Questions: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BDS-BI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9562" y="2514600"/>
            <a:ext cx="6548438" cy="407193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2</a:t>
            </a:fld>
            <a:endParaRPr lang="en-US" sz="1400"/>
          </a:p>
        </p:txBody>
      </p:sp>
      <p:sp>
        <p:nvSpPr>
          <p:cNvPr id="8" name="TextBox 7"/>
          <p:cNvSpPr txBox="1"/>
          <p:nvPr/>
        </p:nvSpPr>
        <p:spPr>
          <a:xfrm>
            <a:off x="2743200" y="8382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LBDS connections to BIS overview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86200" y="1828800"/>
            <a:ext cx="487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000" dirty="0" smtClean="0"/>
              <a:t>TSU has </a:t>
            </a:r>
            <a:r>
              <a:rPr lang="en-US" sz="2000" dirty="0" smtClean="0"/>
              <a:t>6 </a:t>
            </a:r>
            <a:r>
              <a:rPr lang="en-US" sz="2000" dirty="0" smtClean="0"/>
              <a:t>clients (BIS </a:t>
            </a:r>
            <a:r>
              <a:rPr lang="en-US" sz="2000" b="1" dirty="0" smtClean="0"/>
              <a:t>input only</a:t>
            </a:r>
            <a:r>
              <a:rPr lang="en-US" sz="2000" dirty="0" smtClean="0"/>
              <a:t>)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000" dirty="0" smtClean="0"/>
              <a:t>SCSS (</a:t>
            </a:r>
            <a:r>
              <a:rPr lang="en-US" sz="2000" b="1" dirty="0" smtClean="0"/>
              <a:t>slow</a:t>
            </a:r>
            <a:r>
              <a:rPr lang="en-US" sz="2000" dirty="0" smtClean="0"/>
              <a:t>) is monitoring TSU state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000" dirty="0" smtClean="0"/>
              <a:t>SCSS </a:t>
            </a:r>
            <a:r>
              <a:rPr lang="en-US" sz="2000" dirty="0" smtClean="0"/>
              <a:t>is connected to BIS (</a:t>
            </a:r>
            <a:r>
              <a:rPr lang="en-US" sz="2000" b="1" dirty="0" smtClean="0"/>
              <a:t>in/out</a:t>
            </a:r>
            <a:r>
              <a:rPr lang="en-US" sz="20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BDS-BI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276600"/>
            <a:ext cx="5238750" cy="325755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3</a:t>
            </a:fld>
            <a:endParaRPr lang="en-US" sz="1400"/>
          </a:p>
        </p:txBody>
      </p:sp>
      <p:sp>
        <p:nvSpPr>
          <p:cNvPr id="8" name="TextBox 7"/>
          <p:cNvSpPr txBox="1"/>
          <p:nvPr/>
        </p:nvSpPr>
        <p:spPr>
          <a:xfrm>
            <a:off x="2743200" y="8382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Case study: TSU BIS client request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4343400" y="1905000"/>
            <a:ext cx="4267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BIS is opened (any client around LHC)</a:t>
            </a:r>
            <a:br>
              <a:rPr lang="en-US" sz="1600" dirty="0" smtClean="0"/>
            </a:br>
            <a:r>
              <a:rPr lang="en-US" sz="1600" dirty="0" smtClean="0"/>
              <a:t>(</a:t>
            </a:r>
            <a:r>
              <a:rPr lang="en-US" sz="1600" dirty="0" smtClean="0">
                <a:solidFill>
                  <a:srgbClr val="004EEA"/>
                </a:solidFill>
              </a:rPr>
              <a:t>Dumped event is sent</a:t>
            </a:r>
            <a:r>
              <a:rPr lang="en-US" sz="1600" dirty="0" smtClean="0"/>
              <a:t>)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TSU detects BIS client request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004EEA"/>
                </a:solidFill>
              </a:rPr>
              <a:t>TSU sends LBDS </a:t>
            </a:r>
            <a:r>
              <a:rPr lang="en-US" sz="1600" dirty="0" smtClean="0">
                <a:solidFill>
                  <a:srgbClr val="004EEA"/>
                </a:solidFill>
              </a:rPr>
              <a:t>trigger</a:t>
            </a:r>
            <a:endParaRPr lang="en-US" sz="1600" dirty="0" smtClean="0"/>
          </a:p>
          <a:p>
            <a:pPr marL="342900" indent="-342900">
              <a:buFontTx/>
              <a:buAutoNum type="arabicParenR"/>
            </a:pPr>
            <a:r>
              <a:rPr lang="en-US" sz="1600" dirty="0" smtClean="0"/>
              <a:t>SCSS detects TSU not ready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FF0000"/>
                </a:solidFill>
              </a:rPr>
              <a:t>(</a:t>
            </a:r>
            <a:r>
              <a:rPr lang="en-US" sz="1600" dirty="0" smtClean="0">
                <a:solidFill>
                  <a:srgbClr val="FF0000"/>
                </a:solidFill>
              </a:rPr>
              <a:t>min 50ms delay</a:t>
            </a:r>
            <a:r>
              <a:rPr lang="en-US" sz="1600" dirty="0" smtClean="0">
                <a:solidFill>
                  <a:srgbClr val="FF0000"/>
                </a:solidFill>
              </a:rPr>
              <a:t>)</a:t>
            </a:r>
            <a:endParaRPr lang="en-US" sz="1600" dirty="0" smtClean="0"/>
          </a:p>
          <a:p>
            <a:pPr marL="342900" indent="-342900">
              <a:buAutoNum type="arabicParenR"/>
            </a:pPr>
            <a:r>
              <a:rPr lang="en-US" sz="1600" dirty="0" smtClean="0"/>
              <a:t>SCSS </a:t>
            </a:r>
            <a:r>
              <a:rPr lang="en-US" sz="1600" dirty="0" smtClean="0"/>
              <a:t>opens LBDS BIS loops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371600" y="2209800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Sequence of events: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19800" y="4476690"/>
            <a:ext cx="2362200" cy="4001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 Sequence is 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BDS-BI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276600"/>
            <a:ext cx="5238750" cy="3257550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762000" y="2743200"/>
            <a:ext cx="7772400" cy="2057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4</a:t>
            </a:fld>
            <a:endParaRPr lang="en-US" sz="1400"/>
          </a:p>
        </p:txBody>
      </p:sp>
      <p:sp>
        <p:nvSpPr>
          <p:cNvPr id="8" name="TextBox 7"/>
          <p:cNvSpPr txBox="1"/>
          <p:nvPr/>
        </p:nvSpPr>
        <p:spPr>
          <a:xfrm>
            <a:off x="2743200" y="8382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Case study: </a:t>
            </a:r>
            <a:r>
              <a:rPr lang="en-US" sz="2800" dirty="0" smtClean="0"/>
              <a:t>SCSS </a:t>
            </a:r>
            <a:r>
              <a:rPr lang="en-US" sz="2800" dirty="0" smtClean="0"/>
              <a:t>request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343400" y="1905001"/>
            <a:ext cx="426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SCSS </a:t>
            </a:r>
            <a:r>
              <a:rPr lang="en-US" sz="1600" dirty="0" smtClean="0"/>
              <a:t>detects a problem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SCSS </a:t>
            </a:r>
            <a:r>
              <a:rPr lang="en-US" sz="1600" dirty="0" smtClean="0"/>
              <a:t>opens LBDS BIS loops</a:t>
            </a:r>
            <a:br>
              <a:rPr lang="en-US" sz="1600" dirty="0" smtClean="0"/>
            </a:br>
            <a:r>
              <a:rPr lang="en-US" sz="1600" dirty="0" smtClean="0"/>
              <a:t>(</a:t>
            </a:r>
            <a:r>
              <a:rPr lang="en-US" sz="1600" dirty="0" smtClean="0">
                <a:solidFill>
                  <a:srgbClr val="004EEA"/>
                </a:solidFill>
              </a:rPr>
              <a:t>Dumped event is sent</a:t>
            </a:r>
            <a:r>
              <a:rPr lang="en-US" sz="1600" dirty="0" smtClean="0"/>
              <a:t>)</a:t>
            </a:r>
          </a:p>
          <a:p>
            <a:pPr marL="342900" indent="-342900">
              <a:buFontTx/>
              <a:buAutoNum type="arabicParenR"/>
            </a:pPr>
            <a:r>
              <a:rPr lang="en-US" sz="1600" dirty="0" smtClean="0"/>
              <a:t>TSU detects BIS client request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004EEA"/>
                </a:solidFill>
              </a:rPr>
              <a:t>TSU sends LBDS trigger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9800" y="4476690"/>
            <a:ext cx="2362200" cy="4001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 Sequence is OK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371600" y="2209800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Sequence of events: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LBDS-BI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276600"/>
            <a:ext cx="5238750" cy="3257550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762000" y="2743200"/>
            <a:ext cx="7772400" cy="2057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5</a:t>
            </a:fld>
            <a:endParaRPr lang="en-US" sz="1400"/>
          </a:p>
        </p:txBody>
      </p:sp>
      <p:sp>
        <p:nvSpPr>
          <p:cNvPr id="8" name="TextBox 7"/>
          <p:cNvSpPr txBox="1"/>
          <p:nvPr/>
        </p:nvSpPr>
        <p:spPr>
          <a:xfrm>
            <a:off x="2743200" y="8382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Case study: TSU other clients request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343400" y="1905001"/>
            <a:ext cx="426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en-US" sz="1600" dirty="0" smtClean="0"/>
              <a:t>TSU detects a client request (not BIS)</a:t>
            </a:r>
          </a:p>
          <a:p>
            <a:pPr marL="342900" indent="-342900">
              <a:buFontTx/>
              <a:buAutoNum type="arabicParenR"/>
            </a:pPr>
            <a:r>
              <a:rPr lang="en-US" sz="1600" dirty="0" smtClean="0">
                <a:solidFill>
                  <a:srgbClr val="004EEA"/>
                </a:solidFill>
              </a:rPr>
              <a:t>TSU sends LBDS </a:t>
            </a:r>
            <a:r>
              <a:rPr lang="en-US" sz="1600" dirty="0" smtClean="0">
                <a:solidFill>
                  <a:srgbClr val="004EEA"/>
                </a:solidFill>
              </a:rPr>
              <a:t>trigger</a:t>
            </a:r>
            <a:endParaRPr lang="en-US" sz="1600" dirty="0" smtClean="0"/>
          </a:p>
          <a:p>
            <a:pPr marL="342900" indent="-342900">
              <a:buFontTx/>
              <a:buAutoNum type="arabicParenR"/>
            </a:pPr>
            <a:r>
              <a:rPr lang="en-US" sz="1600" dirty="0" smtClean="0"/>
              <a:t>SCSS </a:t>
            </a:r>
            <a:r>
              <a:rPr lang="en-US" sz="1600" dirty="0" smtClean="0"/>
              <a:t>detects TSU not </a:t>
            </a:r>
            <a:r>
              <a:rPr lang="en-US" sz="1600" dirty="0" smtClean="0"/>
              <a:t>ready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FF0000"/>
                </a:solidFill>
              </a:rPr>
              <a:t> (min 50ms delay)</a:t>
            </a:r>
            <a:endParaRPr lang="en-US" sz="1600" dirty="0" smtClean="0"/>
          </a:p>
          <a:p>
            <a:pPr marL="342900" indent="-342900">
              <a:buFontTx/>
              <a:buAutoNum type="arabicParenR"/>
            </a:pPr>
            <a:r>
              <a:rPr lang="en-US" sz="1600" dirty="0" smtClean="0"/>
              <a:t>SCSS </a:t>
            </a:r>
            <a:r>
              <a:rPr lang="en-US" sz="1600" dirty="0" smtClean="0"/>
              <a:t>opens LBDS BIS loops</a:t>
            </a:r>
            <a:br>
              <a:rPr lang="en-US" sz="1600" dirty="0" smtClean="0"/>
            </a:br>
            <a:r>
              <a:rPr lang="en-US" sz="1600" dirty="0" smtClean="0"/>
              <a:t>(</a:t>
            </a:r>
            <a:r>
              <a:rPr lang="en-US" sz="1600" dirty="0" smtClean="0">
                <a:solidFill>
                  <a:srgbClr val="004EEA"/>
                </a:solidFill>
              </a:rPr>
              <a:t>Dumped event is sent</a:t>
            </a:r>
            <a:r>
              <a:rPr lang="en-US" sz="1600" dirty="0" smtClean="0"/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19800" y="4495800"/>
            <a:ext cx="2590800" cy="12311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 Sequence is BAD: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BIS opened</a:t>
            </a:r>
            <a:r>
              <a:rPr lang="en-US" dirty="0" smtClean="0">
                <a:solidFill>
                  <a:srgbClr val="FF0000"/>
                </a:solidFill>
              </a:rPr>
              <a:t> &gt;50ms after </a:t>
            </a:r>
            <a:r>
              <a:rPr lang="en-US" b="1" dirty="0" smtClean="0">
                <a:solidFill>
                  <a:srgbClr val="FF0000"/>
                </a:solidFill>
              </a:rPr>
              <a:t>LBDS trigger</a:t>
            </a:r>
            <a:r>
              <a:rPr lang="en-US" dirty="0" smtClean="0">
                <a:solidFill>
                  <a:srgbClr val="FF0000"/>
                </a:solidFill>
              </a:rPr>
              <a:t> !!!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71600" y="2209800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Sequence of events: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2743200"/>
            <a:ext cx="7772400" cy="2057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6</a:t>
            </a:fld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743200" y="8382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Problems: Who is first BIS client ?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19050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LBDS opening BIS late, other BIS clients can open BIS earlier.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2971800"/>
            <a:ext cx="3429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Sequence of events: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BRF goes off at point 6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TSU detects loss of BRF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004EEA"/>
                </a:solidFill>
              </a:rPr>
              <a:t>TSU sends LBDS trigger</a:t>
            </a:r>
            <a:endParaRPr lang="en-US" sz="1600" dirty="0" smtClean="0"/>
          </a:p>
          <a:p>
            <a:pPr marL="342900" indent="-342900">
              <a:buAutoNum type="arabicParenR"/>
            </a:pPr>
            <a:r>
              <a:rPr lang="en-US" sz="1600" dirty="0" smtClean="0"/>
              <a:t>Beam dumped with some losses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BLM opens BIS</a:t>
            </a:r>
            <a:br>
              <a:rPr lang="en-US" sz="1600" dirty="0" smtClean="0"/>
            </a:br>
            <a:r>
              <a:rPr lang="en-US" sz="1600" dirty="0" smtClean="0"/>
              <a:t>(</a:t>
            </a:r>
            <a:r>
              <a:rPr lang="en-US" sz="1600" dirty="0" smtClean="0">
                <a:solidFill>
                  <a:srgbClr val="004EEA"/>
                </a:solidFill>
              </a:rPr>
              <a:t>Dumped event is sent</a:t>
            </a:r>
            <a:r>
              <a:rPr lang="en-US" sz="1600" dirty="0" smtClean="0"/>
              <a:t>)</a:t>
            </a:r>
            <a:endParaRPr lang="en-US" sz="1600" dirty="0" smtClean="0"/>
          </a:p>
          <a:p>
            <a:pPr marL="342900" indent="-342900">
              <a:buFontTx/>
              <a:buAutoNum type="arabicParenR"/>
            </a:pPr>
            <a:r>
              <a:rPr lang="en-US" sz="1600" dirty="0" smtClean="0"/>
              <a:t>SCSS </a:t>
            </a:r>
            <a:r>
              <a:rPr lang="en-US" sz="1600" dirty="0" smtClean="0"/>
              <a:t>detects TSU not </a:t>
            </a:r>
            <a:r>
              <a:rPr lang="en-US" sz="1600" dirty="0" smtClean="0"/>
              <a:t>ready</a:t>
            </a:r>
            <a:r>
              <a:rPr lang="en-US" sz="1600" dirty="0" smtClean="0">
                <a:solidFill>
                  <a:srgbClr val="FF0000"/>
                </a:solidFill>
              </a:rPr>
              <a:t> (min 50ms delay)</a:t>
            </a:r>
            <a:endParaRPr lang="en-US" sz="1600" dirty="0" smtClean="0"/>
          </a:p>
          <a:p>
            <a:pPr marL="342900" indent="-342900">
              <a:buFontTx/>
              <a:buAutoNum type="arabicParenR"/>
            </a:pPr>
            <a:r>
              <a:rPr lang="en-US" sz="1600" dirty="0" smtClean="0"/>
              <a:t>SCSS </a:t>
            </a:r>
            <a:r>
              <a:rPr lang="en-US" sz="1600" dirty="0" smtClean="0"/>
              <a:t>opens LBDS BIS loops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35924" y="5943600"/>
            <a:ext cx="6032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Result:	BLM appears as first client instead of LBDS !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90600" y="2362200"/>
            <a:ext cx="66294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Example: Dump of beam 1, 25.05.2011 02:43:02</a:t>
            </a:r>
          </a:p>
          <a:p>
            <a:r>
              <a:rPr lang="en-US" b="1" dirty="0" smtClean="0"/>
              <a:t>	BRF goes off and losses detected during dump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4419600" y="3429000"/>
            <a:ext cx="4419600" cy="195438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 smtClean="0"/>
              <a:t>Global Post Mortem Event</a:t>
            </a:r>
          </a:p>
          <a:p>
            <a:endParaRPr lang="en-US" sz="1100" dirty="0" smtClean="0"/>
          </a:p>
          <a:p>
            <a:r>
              <a:rPr lang="en-US" sz="1100" dirty="0" smtClean="0"/>
              <a:t>Event Timestamp: 25/05/11 02:43:02.838</a:t>
            </a:r>
          </a:p>
          <a:p>
            <a:r>
              <a:rPr lang="en-US" sz="1100" dirty="0" smtClean="0"/>
              <a:t>Fill Number: 1805</a:t>
            </a:r>
          </a:p>
          <a:p>
            <a:r>
              <a:rPr lang="en-US" sz="1100" dirty="0" smtClean="0"/>
              <a:t>Accelerator / beam mode: PROTON PHYSICS / STABLE BEAMS</a:t>
            </a:r>
          </a:p>
          <a:p>
            <a:r>
              <a:rPr lang="en-US" sz="1100" dirty="0" smtClean="0"/>
              <a:t>Energy: 3500160 [</a:t>
            </a:r>
            <a:r>
              <a:rPr lang="en-US" sz="1100" dirty="0" err="1" smtClean="0"/>
              <a:t>GeV</a:t>
            </a:r>
            <a:r>
              <a:rPr lang="en-US" sz="1100" dirty="0" smtClean="0"/>
              <a:t>]</a:t>
            </a:r>
          </a:p>
          <a:p>
            <a:r>
              <a:rPr lang="en-US" sz="1100" dirty="0" smtClean="0"/>
              <a:t>Intensity B1/B2: 11019 / 11044 [e^10 charges]</a:t>
            </a:r>
          </a:p>
          <a:p>
            <a:r>
              <a:rPr lang="en-US" sz="1100" dirty="0" smtClean="0"/>
              <a:t>Event Category / Classification: PROTECTION_DUMP / MULTIPLE_SYSTEM_DUMP</a:t>
            </a:r>
          </a:p>
          <a:p>
            <a:r>
              <a:rPr lang="en-US" sz="1100" dirty="0" smtClean="0">
                <a:solidFill>
                  <a:srgbClr val="FF0000"/>
                </a:solidFill>
              </a:rPr>
              <a:t>First BIC input Triggered: First USR_PERMIT change:</a:t>
            </a:r>
          </a:p>
          <a:p>
            <a:r>
              <a:rPr lang="en-US" sz="1100" dirty="0" smtClean="0">
                <a:solidFill>
                  <a:srgbClr val="FF0000"/>
                </a:solidFill>
              </a:rPr>
              <a:t> </a:t>
            </a:r>
            <a:r>
              <a:rPr lang="en-US" sz="1100" b="1" dirty="0" smtClean="0">
                <a:solidFill>
                  <a:srgbClr val="FF0000"/>
                </a:solidFill>
              </a:rPr>
              <a:t>Ch 11-BLM_MSK: A T -&gt; F on CIB.UA63.L6.B2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19600" y="312420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Trace in LHC logbook:</a:t>
            </a:r>
            <a:endParaRPr lang="en-US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2743200"/>
            <a:ext cx="7772400" cy="2057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7</a:t>
            </a:fld>
            <a:endParaRPr lang="en-US" sz="1400"/>
          </a:p>
        </p:txBody>
      </p:sp>
      <p:sp>
        <p:nvSpPr>
          <p:cNvPr id="8" name="TextBox 7"/>
          <p:cNvSpPr txBox="1"/>
          <p:nvPr/>
        </p:nvSpPr>
        <p:spPr>
          <a:xfrm>
            <a:off x="2743200" y="8382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Problems: Beam dumped event is late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905000"/>
            <a:ext cx="78486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LBDS BIS opening late, the </a:t>
            </a:r>
            <a:r>
              <a:rPr lang="en-US" b="1" dirty="0" smtClean="0"/>
              <a:t>Beam dumped event</a:t>
            </a:r>
            <a:r>
              <a:rPr lang="en-US" dirty="0" smtClean="0"/>
              <a:t> is sent late.</a:t>
            </a:r>
          </a:p>
          <a:p>
            <a:r>
              <a:rPr lang="en-US" sz="1600" dirty="0" smtClean="0"/>
              <a:t>This is a problem for some LHC control equipments that react on this event.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35924" y="5943600"/>
            <a:ext cx="72250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Result:	BLM buffers contain data acquired </a:t>
            </a:r>
            <a:r>
              <a:rPr lang="en-US" b="1" i="1" dirty="0" smtClean="0"/>
              <a:t>~100ms</a:t>
            </a:r>
            <a:r>
              <a:rPr lang="en-US" b="1" dirty="0" smtClean="0"/>
              <a:t> after dump !</a:t>
            </a:r>
          </a:p>
          <a:p>
            <a:r>
              <a:rPr lang="en-US" b="1" dirty="0" smtClean="0"/>
              <a:t>	XPOC system failed on BLM timestamp error .</a:t>
            </a:r>
            <a:endParaRPr lang="en-US" b="1" dirty="0"/>
          </a:p>
        </p:txBody>
      </p:sp>
      <p:pic>
        <p:nvPicPr>
          <p:cNvPr id="11" name="Picture 10" descr="BLM la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309" y="3276600"/>
            <a:ext cx="8459381" cy="259116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90600" y="2590800"/>
            <a:ext cx="66294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Example: Dump of beam 1, 07.05.2011 - 14:00:57</a:t>
            </a:r>
          </a:p>
          <a:p>
            <a:r>
              <a:rPr lang="en-US" dirty="0" smtClean="0"/>
              <a:t>	</a:t>
            </a:r>
            <a:r>
              <a:rPr lang="en-US" b="1" dirty="0" smtClean="0"/>
              <a:t>BLM post operation buffers for XPOC system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2743200"/>
            <a:ext cx="7772400" cy="2057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8</a:t>
            </a:fld>
            <a:endParaRPr lang="en-US" sz="1400"/>
          </a:p>
        </p:txBody>
      </p:sp>
      <p:sp>
        <p:nvSpPr>
          <p:cNvPr id="8" name="TextBox 7"/>
          <p:cNvSpPr txBox="1"/>
          <p:nvPr/>
        </p:nvSpPr>
        <p:spPr>
          <a:xfrm>
            <a:off x="2743200" y="8382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Proposed solution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1905000"/>
            <a:ext cx="784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To open the LBDS BIS earlier after LBDS trigger: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67400" y="2438400"/>
            <a:ext cx="3048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1600" dirty="0" smtClean="0"/>
              <a:t>Add CIBU crates for new “LBDS_TRIGGER” client</a:t>
            </a:r>
          </a:p>
          <a:p>
            <a:pPr marL="342900" indent="-342900"/>
            <a:endParaRPr lang="en-US" sz="1600" dirty="0" smtClean="0"/>
          </a:p>
          <a:p>
            <a:pPr marL="342900" indent="-342900"/>
            <a:r>
              <a:rPr lang="en-US" sz="1600" dirty="0" smtClean="0"/>
              <a:t>Add “BOOT” crates.</a:t>
            </a:r>
            <a:br>
              <a:rPr lang="en-US" sz="1600" dirty="0" smtClean="0"/>
            </a:br>
            <a:r>
              <a:rPr lang="en-US" sz="1600" dirty="0" smtClean="0"/>
              <a:t>(BIS Opening On Trigger)</a:t>
            </a:r>
          </a:p>
          <a:p>
            <a:pPr marL="342900" indent="-342900"/>
            <a:endParaRPr lang="en-US" sz="16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685800" y="5906869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BIS is opened after each LBDS trigger for a short duration (min 200ms).</a:t>
            </a:r>
          </a:p>
          <a:p>
            <a:r>
              <a:rPr lang="en-US" dirty="0" smtClean="0"/>
              <a:t>This gives enough time to </a:t>
            </a:r>
            <a:r>
              <a:rPr lang="en-US" dirty="0" smtClean="0"/>
              <a:t>SCSS </a:t>
            </a:r>
            <a:r>
              <a:rPr lang="en-US" dirty="0" smtClean="0"/>
              <a:t>to react and open the LBDS BIS loops.</a:t>
            </a:r>
          </a:p>
        </p:txBody>
      </p:sp>
      <p:pic>
        <p:nvPicPr>
          <p:cNvPr id="12" name="Picture 11" descr="LBDS-BIS-BOO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533650"/>
            <a:ext cx="5238750" cy="3257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2743200"/>
            <a:ext cx="7772400" cy="2057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9</a:t>
            </a:fld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743200" y="8382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Case study: TSU client request (new)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638800" y="1981200"/>
            <a:ext cx="3124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en-US" sz="1600" dirty="0" smtClean="0"/>
              <a:t>TSU detects a client request</a:t>
            </a:r>
          </a:p>
          <a:p>
            <a:pPr marL="342900" indent="-342900">
              <a:buFontTx/>
              <a:buAutoNum type="arabicParenR"/>
            </a:pPr>
            <a:r>
              <a:rPr lang="en-US" sz="1600" dirty="0" smtClean="0">
                <a:solidFill>
                  <a:srgbClr val="004EEA"/>
                </a:solidFill>
              </a:rPr>
              <a:t>TSU sends LBDS trigger</a:t>
            </a:r>
            <a:endParaRPr lang="en-US" sz="1600" dirty="0" smtClean="0"/>
          </a:p>
          <a:p>
            <a:pPr marL="342900" indent="-342900">
              <a:buFontTx/>
              <a:buAutoNum type="arabicParenR"/>
            </a:pPr>
            <a:r>
              <a:rPr lang="en-US" sz="1600" dirty="0" smtClean="0"/>
              <a:t>BOOT detects LBDS trigger</a:t>
            </a:r>
          </a:p>
          <a:p>
            <a:pPr marL="342900" indent="-342900">
              <a:buFontTx/>
              <a:buAutoNum type="arabicParenR"/>
            </a:pPr>
            <a:r>
              <a:rPr lang="en-US" sz="1600" dirty="0" smtClean="0"/>
              <a:t>BOOT opens </a:t>
            </a:r>
            <a:r>
              <a:rPr lang="en-US" sz="1600" i="1" dirty="0" smtClean="0"/>
              <a:t>LBDS_TRIGGER</a:t>
            </a:r>
            <a:r>
              <a:rPr lang="en-US" sz="1600" dirty="0" smtClean="0"/>
              <a:t> BIS</a:t>
            </a:r>
          </a:p>
          <a:p>
            <a:pPr marL="342900" indent="-342900">
              <a:buFontTx/>
              <a:buAutoNum type="arabicParenR"/>
            </a:pPr>
            <a:r>
              <a:rPr lang="en-US" sz="1600" dirty="0" smtClean="0"/>
              <a:t>(</a:t>
            </a:r>
            <a:r>
              <a:rPr lang="en-US" sz="1600" dirty="0" smtClean="0">
                <a:solidFill>
                  <a:srgbClr val="004EEA"/>
                </a:solidFill>
              </a:rPr>
              <a:t>Dumped event is sent</a:t>
            </a:r>
            <a:r>
              <a:rPr lang="en-US" sz="1600" dirty="0" smtClean="0"/>
              <a:t>)</a:t>
            </a:r>
            <a:endParaRPr lang="en-US" sz="1600" dirty="0" smtClean="0"/>
          </a:p>
          <a:p>
            <a:pPr marL="342900" indent="-342900">
              <a:buFontTx/>
              <a:buAutoNum type="arabicParenR"/>
            </a:pPr>
            <a:r>
              <a:rPr lang="en-US" sz="1600" dirty="0" smtClean="0"/>
              <a:t>SCSS </a:t>
            </a:r>
            <a:r>
              <a:rPr lang="en-US" sz="1600" dirty="0" smtClean="0"/>
              <a:t>detects TSU not </a:t>
            </a:r>
            <a:r>
              <a:rPr lang="en-US" sz="1600" dirty="0" smtClean="0"/>
              <a:t>ready</a:t>
            </a:r>
            <a:br>
              <a:rPr lang="en-US" sz="1600" dirty="0" smtClean="0"/>
            </a:br>
            <a:r>
              <a:rPr lang="en-US" sz="1600" dirty="0" smtClean="0">
                <a:solidFill>
                  <a:srgbClr val="FF0000"/>
                </a:solidFill>
              </a:rPr>
              <a:t>(</a:t>
            </a:r>
            <a:r>
              <a:rPr lang="en-US" sz="1600" dirty="0" smtClean="0">
                <a:solidFill>
                  <a:srgbClr val="FF0000"/>
                </a:solidFill>
              </a:rPr>
              <a:t>min 50ms delay)</a:t>
            </a:r>
            <a:endParaRPr lang="en-US" sz="1600" dirty="0" smtClean="0"/>
          </a:p>
          <a:p>
            <a:pPr marL="342900" indent="-342900">
              <a:buFontTx/>
              <a:buAutoNum type="arabicParenR"/>
            </a:pPr>
            <a:r>
              <a:rPr lang="en-US" sz="1600" dirty="0" smtClean="0"/>
              <a:t>SCSS </a:t>
            </a:r>
            <a:r>
              <a:rPr lang="en-US" sz="1600" dirty="0" smtClean="0"/>
              <a:t>opens </a:t>
            </a:r>
            <a:r>
              <a:rPr lang="en-US" sz="1600" i="1" dirty="0" smtClean="0"/>
              <a:t>LBDS</a:t>
            </a:r>
            <a:r>
              <a:rPr lang="en-US" sz="1600" dirty="0" smtClean="0"/>
              <a:t> </a:t>
            </a:r>
            <a:r>
              <a:rPr lang="en-US" sz="1600" dirty="0" smtClean="0"/>
              <a:t>BIS</a:t>
            </a:r>
          </a:p>
          <a:p>
            <a:pPr marL="342900" indent="-342900">
              <a:buFontTx/>
              <a:buAutoNum type="arabicParenR"/>
            </a:pPr>
            <a:r>
              <a:rPr lang="en-US" sz="1600" dirty="0" smtClean="0"/>
              <a:t>BOOT </a:t>
            </a:r>
            <a:r>
              <a:rPr lang="en-US" sz="1600" dirty="0" smtClean="0"/>
              <a:t>closes back </a:t>
            </a:r>
            <a:r>
              <a:rPr lang="en-US" sz="1600" i="1" dirty="0" smtClean="0"/>
              <a:t>LBDS_TRIGGER</a:t>
            </a:r>
            <a:r>
              <a:rPr lang="en-US" sz="1600" dirty="0" smtClean="0"/>
              <a:t> </a:t>
            </a:r>
            <a:r>
              <a:rPr lang="en-US" sz="1600" dirty="0" smtClean="0"/>
              <a:t>BIS</a:t>
            </a:r>
            <a:br>
              <a:rPr lang="en-US" sz="1600" dirty="0" smtClean="0"/>
            </a:br>
            <a:r>
              <a:rPr lang="en-US" sz="1600" dirty="0" smtClean="0"/>
              <a:t>(min 150ms delay</a:t>
            </a:r>
            <a:r>
              <a:rPr lang="en-US" sz="1600" dirty="0" smtClean="0"/>
              <a:t>)</a:t>
            </a:r>
            <a:endParaRPr lang="en-US" sz="1600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1371600" y="2209800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Sequence of events:</a:t>
            </a:r>
          </a:p>
        </p:txBody>
      </p:sp>
      <p:pic>
        <p:nvPicPr>
          <p:cNvPr id="9" name="Picture 8" descr="LBDS-BIS-BOO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276600"/>
            <a:ext cx="5238750" cy="32575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48400" y="5695890"/>
            <a:ext cx="2362200" cy="4001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 Sequence is 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presentation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Powerpoint_presentation</Template>
  <TotalTime>685</TotalTime>
  <Words>555</Words>
  <Application>Microsoft Office PowerPoint</Application>
  <PresentationFormat>On-screen Show (4:3)</PresentationFormat>
  <Paragraphs>138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Powerpoint_presentation</vt:lpstr>
      <vt:lpstr>Additional CIBU connection for LBDS in IR6  N.Magnin  MPP meeting - 27.05.2011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LBDS - BIS  N.Magnin   27.05.2011</dc:title>
  <dc:creator>Nicolas Magnin</dc:creator>
  <cp:lastModifiedBy>Nicolas Magnin</cp:lastModifiedBy>
  <cp:revision>276</cp:revision>
  <dcterms:created xsi:type="dcterms:W3CDTF">2011-05-26T13:33:44Z</dcterms:created>
  <dcterms:modified xsi:type="dcterms:W3CDTF">2011-05-27T07:46:50Z</dcterms:modified>
</cp:coreProperties>
</file>