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312" r:id="rId2"/>
    <p:sldId id="313" r:id="rId3"/>
    <p:sldId id="310" r:id="rId4"/>
    <p:sldId id="295" r:id="rId5"/>
    <p:sldId id="306" r:id="rId6"/>
    <p:sldId id="297" r:id="rId7"/>
    <p:sldId id="307" r:id="rId8"/>
    <p:sldId id="308" r:id="rId9"/>
    <p:sldId id="315" r:id="rId10"/>
    <p:sldId id="314" r:id="rId11"/>
    <p:sldId id="31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33CC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4669F-4F02-4E95-8119-2CCC915F87F3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1EDEF-B557-4FB6-AF83-153E017C16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350" y="1066800"/>
            <a:ext cx="8686800" cy="1136754"/>
          </a:xfrm>
        </p:spPr>
        <p:txBody>
          <a:bodyPr/>
          <a:lstStyle/>
          <a:p>
            <a:pPr algn="ctr">
              <a:buNone/>
            </a:pPr>
            <a:r>
              <a:rPr lang="en-US" sz="3200" dirty="0" smtClean="0"/>
              <a:t>Machine Protection and </a:t>
            </a:r>
          </a:p>
          <a:p>
            <a:pPr algn="ctr">
              <a:buNone/>
            </a:pPr>
            <a:r>
              <a:rPr lang="en-US" sz="3200" dirty="0" smtClean="0"/>
              <a:t>Interlocking of proton-ion operation</a:t>
            </a:r>
          </a:p>
          <a:p>
            <a:pPr algn="ctr">
              <a:buNone/>
            </a:pPr>
            <a:endParaRPr lang="en-US" sz="3200" dirty="0" smtClean="0"/>
          </a:p>
          <a:p>
            <a:pPr algn="ctr">
              <a:buNone/>
            </a:pPr>
            <a:r>
              <a:rPr lang="en-US" sz="3200" dirty="0" smtClean="0"/>
              <a:t>A first iteration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3028762" y="3981962"/>
            <a:ext cx="3027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J. </a:t>
            </a:r>
            <a:r>
              <a:rPr lang="en-US" sz="2400" dirty="0" err="1" smtClean="0"/>
              <a:t>Wenninger</a:t>
            </a:r>
            <a:endParaRPr lang="en-US" sz="2400" dirty="0"/>
          </a:p>
        </p:txBody>
      </p:sp>
    </p:spTree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Extraction Interlock (BIS)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2335967"/>
          </a:xfrm>
        </p:spPr>
        <p:txBody>
          <a:bodyPr/>
          <a:lstStyle/>
          <a:p>
            <a:r>
              <a:rPr lang="en-US" dirty="0" smtClean="0"/>
              <a:t>It is possible to include 2 arc BPMs (dispersion &gt; 2 m) into the beam position interlock at extraction (</a:t>
            </a:r>
            <a:r>
              <a:rPr lang="en-US" dirty="0" smtClean="0">
                <a:sym typeface="Wingdings" pitchFamily="2" charset="2"/>
              </a:rPr>
              <a:t> BIS).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‘Effectively’ ensures that the RF frequency is correct and that the beam is centered.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Replaces the SPS RF frequency measurement.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10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610" y="991850"/>
            <a:ext cx="8686800" cy="5004216"/>
          </a:xfrm>
        </p:spPr>
        <p:txBody>
          <a:bodyPr/>
          <a:lstStyle/>
          <a:p>
            <a:r>
              <a:rPr lang="en-US" dirty="0" smtClean="0"/>
              <a:t>Given the limited risk (? </a:t>
            </a:r>
            <a:r>
              <a:rPr lang="en-US" dirty="0" err="1" smtClean="0"/>
              <a:t>tbc</a:t>
            </a:r>
            <a:r>
              <a:rPr lang="en-US" dirty="0" smtClean="0"/>
              <a:t>) and the geographical distribution of the information needed for interlocking, the SIS (+BPM </a:t>
            </a:r>
            <a:r>
              <a:rPr lang="en-US" smtClean="0"/>
              <a:t>at extraction) solution </a:t>
            </a:r>
            <a:r>
              <a:rPr lang="en-US" dirty="0" smtClean="0"/>
              <a:t>should be adequate for 2011/2012.</a:t>
            </a:r>
          </a:p>
          <a:p>
            <a:pPr lvl="1"/>
            <a:r>
              <a:rPr lang="en-US" dirty="0" smtClean="0"/>
              <a:t>Everything in place by September.</a:t>
            </a:r>
          </a:p>
          <a:p>
            <a:r>
              <a:rPr lang="en-US" dirty="0" smtClean="0"/>
              <a:t>Local test SIS version with SPS user and LHC RF frequency.</a:t>
            </a:r>
          </a:p>
          <a:p>
            <a:pPr lvl="1"/>
            <a:r>
              <a:rPr lang="en-US" dirty="0" smtClean="0"/>
              <a:t>Will go to production next week (</a:t>
            </a:r>
            <a:r>
              <a:rPr lang="en-US" dirty="0" err="1" smtClean="0"/>
              <a:t>maskable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Arc BPMs added to SPS extraction interlock : next week.</a:t>
            </a:r>
          </a:p>
          <a:p>
            <a:r>
              <a:rPr lang="en-US" dirty="0" smtClean="0"/>
              <a:t>TT10 PC settings : after next TS (latest).</a:t>
            </a:r>
          </a:p>
          <a:p>
            <a:r>
              <a:rPr lang="en-US" dirty="0" smtClean="0"/>
              <a:t>More possibilities:</a:t>
            </a:r>
          </a:p>
          <a:p>
            <a:pPr lvl="1"/>
            <a:r>
              <a:rPr lang="en-US" dirty="0" smtClean="0"/>
              <a:t>The SPS BETS systems used to provide the SPS energy information may also used to provide the injection momentum – </a:t>
            </a:r>
            <a:r>
              <a:rPr lang="en-US" dirty="0" err="1" smtClean="0"/>
              <a:t>tbc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P-ion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334000"/>
          </a:xfrm>
        </p:spPr>
        <p:txBody>
          <a:bodyPr/>
          <a:lstStyle/>
          <a:p>
            <a:r>
              <a:rPr lang="en-US" dirty="0" smtClean="0"/>
              <a:t>For p-ion operation, one of the rings will be filled with a proton beam, the other one with ions (so far </a:t>
            </a:r>
            <a:r>
              <a:rPr lang="en-US" dirty="0" err="1" smtClean="0"/>
              <a:t>Pb</a:t>
            </a:r>
            <a:r>
              <a:rPr lang="en-US" dirty="0" smtClean="0"/>
              <a:t>).</a:t>
            </a:r>
          </a:p>
          <a:p>
            <a:r>
              <a:rPr lang="en-US" dirty="0" smtClean="0"/>
              <a:t>It is likely that each ring must be able to alternatively (in different fills !!) receive protons or ions.</a:t>
            </a:r>
          </a:p>
          <a:p>
            <a:pPr lvl="1"/>
            <a:r>
              <a:rPr lang="en-US" dirty="0" smtClean="0"/>
              <a:t>Must not rely on a fixed mapping between ring and particle species.</a:t>
            </a:r>
          </a:p>
          <a:p>
            <a:r>
              <a:rPr lang="en-US" dirty="0" smtClean="0"/>
              <a:t>Aim of this presentation is to give some ideas (and proposals for interlocks) to prevent injecting the wrong particle type in either ring from the SPS</a:t>
            </a:r>
          </a:p>
          <a:p>
            <a:pPr lvl="1"/>
            <a:r>
              <a:rPr lang="en-US" dirty="0" smtClean="0"/>
              <a:t>Assume that the  injected beams are unsafe.</a:t>
            </a:r>
          </a:p>
          <a:p>
            <a:pPr lvl="1"/>
            <a:r>
              <a:rPr lang="en-US" dirty="0" smtClean="0"/>
              <a:t>‘Design’ injection (extraction) interlock.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Proton ion filling scheme?</a:t>
            </a:r>
          </a:p>
          <a:p>
            <a:r>
              <a:rPr lang="en-US" dirty="0" smtClean="0"/>
              <a:t>Assume 100 ns proton beam with 4 standard length batches:</a:t>
            </a:r>
          </a:p>
          <a:p>
            <a:pPr lvl="1"/>
            <a:r>
              <a:rPr lang="en-US" dirty="0" smtClean="0"/>
              <a:t>72 bunches, 2E10 p/b 	</a:t>
            </a:r>
            <a:r>
              <a:rPr lang="en-US" dirty="0" smtClean="0">
                <a:sym typeface="Wingdings" pitchFamily="2" charset="2"/>
              </a:rPr>
              <a:t> ~2E12 protons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Just above setup beam with nominal </a:t>
            </a:r>
            <a:r>
              <a:rPr lang="en-US" dirty="0" err="1" smtClean="0">
                <a:sym typeface="Wingdings" pitchFamily="2" charset="2"/>
              </a:rPr>
              <a:t>emittance</a:t>
            </a:r>
            <a:r>
              <a:rPr lang="en-US" dirty="0" smtClean="0">
                <a:sym typeface="Wingdings" pitchFamily="2" charset="2"/>
              </a:rPr>
              <a:t>.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Define a protection strategy to cope with unsafe beams.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r>
              <a:rPr lang="en-US" dirty="0" smtClean="0"/>
              <a:t> at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80" y="1066799"/>
            <a:ext cx="8915400" cy="4494552"/>
          </a:xfrm>
        </p:spPr>
        <p:txBody>
          <a:bodyPr/>
          <a:lstStyle/>
          <a:p>
            <a:r>
              <a:rPr lang="en-US" dirty="0" smtClean="0"/>
              <a:t>At injection to the LHC the only noticeable difference between p and ions (</a:t>
            </a:r>
            <a:r>
              <a:rPr lang="en-US" dirty="0" err="1" smtClean="0"/>
              <a:t>Pb</a:t>
            </a:r>
            <a:r>
              <a:rPr lang="en-US" dirty="0" smtClean="0"/>
              <a:t>) is the RF frequency (due to the slower speed of ions):</a:t>
            </a:r>
          </a:p>
          <a:p>
            <a:pPr lvl="1"/>
            <a:r>
              <a:rPr lang="en-US" dirty="0" smtClean="0"/>
              <a:t>Difference of 5.3 kHz between protons and ions (higher for p).</a:t>
            </a:r>
          </a:p>
          <a:p>
            <a:pPr lvl="1"/>
            <a:r>
              <a:rPr lang="en-US" dirty="0" smtClean="0"/>
              <a:t>Magnetic settings are ~identical – see 2010.</a:t>
            </a:r>
          </a:p>
          <a:p>
            <a:endParaRPr lang="en-US" dirty="0" smtClean="0"/>
          </a:p>
          <a:p>
            <a:r>
              <a:rPr lang="en-US" dirty="0" smtClean="0"/>
              <a:t>If the RF frequencies are wrong (p for ions or vice-versa):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Energy shift at extraction from the SPS of ±1.3% </a:t>
            </a:r>
            <a:r>
              <a:rPr lang="en-US" dirty="0" smtClean="0"/>
              <a:t>- still within the SPS aperture (but not easy with large intensity).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Energy shift in the LHC of ±4.1% </a:t>
            </a:r>
            <a:r>
              <a:rPr lang="en-US" dirty="0" smtClean="0"/>
              <a:t>- far outside the LHC acceptance. The beam will be not circulate and be lost on aperture (normally a collimator).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mismatch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Attempt to inject a proton beam from the SPS into a ring setup for </a:t>
            </a:r>
            <a:r>
              <a:rPr lang="en-US" dirty="0" err="1" smtClean="0"/>
              <a:t>Pb</a:t>
            </a:r>
            <a:r>
              <a:rPr lang="en-US" dirty="0" smtClean="0"/>
              <a:t> in the LHC (or vice-versa):</a:t>
            </a:r>
          </a:p>
          <a:p>
            <a:pPr lvl="1"/>
            <a:r>
              <a:rPr lang="en-US" dirty="0" smtClean="0"/>
              <a:t>Frequency is off by ±5.3 kHz for the SPS beam, leading to an energy error of </a:t>
            </a:r>
            <a:r>
              <a:rPr lang="en-US" b="1" dirty="0" smtClean="0"/>
              <a:t>±1.3%</a:t>
            </a:r>
            <a:r>
              <a:rPr lang="en-US" dirty="0" smtClean="0"/>
              <a:t> at extraction from the SPS.</a:t>
            </a:r>
          </a:p>
          <a:p>
            <a:pPr lvl="1"/>
            <a:r>
              <a:rPr lang="en-US" dirty="0" smtClean="0"/>
              <a:t>It is not clear if the re-phasing SPS-LHC would work or if the beam would survive in the SPS (at the limit of the aperture, non-linear Q’ etc) – but it cannot be excluded </a:t>
            </a:r>
            <a:r>
              <a:rPr lang="en-US" dirty="0" smtClean="0">
                <a:sym typeface="Wingdings" pitchFamily="2" charset="2"/>
              </a:rPr>
              <a:t> assume the beam could be extracted.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If the beam leaves the SPS it will be lost in TI2/TI8 due to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the limited </a:t>
            </a:r>
            <a:r>
              <a:rPr lang="en-US" dirty="0" err="1" smtClean="0">
                <a:solidFill>
                  <a:srgbClr val="FF0000"/>
                </a:solidFill>
                <a:sym typeface="Wingdings" pitchFamily="2" charset="2"/>
              </a:rPr>
              <a:t>dp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/p aperture of the lines (</a:t>
            </a:r>
            <a:r>
              <a:rPr lang="en-US" b="1" dirty="0" smtClean="0">
                <a:solidFill>
                  <a:srgbClr val="FF0000"/>
                </a:solidFill>
                <a:sym typeface="Wingdings" pitchFamily="2" charset="2"/>
              </a:rPr>
              <a:t>±0.4 %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)</a:t>
            </a:r>
          </a:p>
          <a:p>
            <a:pPr lvl="1"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 the beam will never make it into the LHC.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	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LHC is safe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– </a:t>
            </a:r>
            <a:r>
              <a:rPr lang="en-US" sz="2400" u="sng" dirty="0" smtClean="0">
                <a:solidFill>
                  <a:srgbClr val="FF0000"/>
                </a:solidFill>
                <a:sym typeface="Wingdings" pitchFamily="2" charset="2"/>
              </a:rPr>
              <a:t>we must protect TI2 and TI8 </a:t>
            </a:r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TI2/8 energy acceptance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32216"/>
          </a:xfrm>
        </p:spPr>
        <p:txBody>
          <a:bodyPr/>
          <a:lstStyle/>
          <a:p>
            <a:r>
              <a:rPr lang="en-US" dirty="0" smtClean="0"/>
              <a:t>The energy acceptance of the TI2/8 lines is around 0.4 %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96" y="1752142"/>
            <a:ext cx="6307274" cy="4509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900270" y="2420034"/>
            <a:ext cx="1399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TI8 test 2005</a:t>
            </a:r>
          </a:p>
          <a:p>
            <a:r>
              <a:rPr lang="en-US" dirty="0" smtClean="0"/>
              <a:t>(V. </a:t>
            </a:r>
            <a:r>
              <a:rPr lang="en-US" dirty="0" err="1" smtClean="0"/>
              <a:t>Kain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857344" cy="762000"/>
          </a:xfrm>
        </p:spPr>
        <p:txBody>
          <a:bodyPr/>
          <a:lstStyle/>
          <a:p>
            <a:r>
              <a:rPr lang="en-US" dirty="0" smtClean="0"/>
              <a:t>How can one differentiate ions and 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590" y="1066800"/>
            <a:ext cx="8686800" cy="422472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Concentrate here on ‘useable’ signals…</a:t>
            </a:r>
          </a:p>
          <a:p>
            <a:r>
              <a:rPr lang="en-US" dirty="0" smtClean="0"/>
              <a:t>LHC:</a:t>
            </a:r>
          </a:p>
          <a:p>
            <a:pPr lvl="1"/>
            <a:r>
              <a:rPr lang="en-US" dirty="0" smtClean="0"/>
              <a:t>RF frequency difference of 5.3 kHz. </a:t>
            </a:r>
          </a:p>
          <a:p>
            <a:r>
              <a:rPr lang="en-US" dirty="0" smtClean="0"/>
              <a:t>SPS:</a:t>
            </a:r>
          </a:p>
          <a:p>
            <a:pPr lvl="1"/>
            <a:r>
              <a:rPr lang="en-US" dirty="0" smtClean="0"/>
              <a:t>RF frequency at extraction – unfortunately no fast measurement available.</a:t>
            </a:r>
          </a:p>
          <a:p>
            <a:pPr lvl="1"/>
            <a:r>
              <a:rPr lang="en-US" dirty="0" smtClean="0"/>
              <a:t>Radial position (centered) – arc BPMs. </a:t>
            </a:r>
          </a:p>
          <a:p>
            <a:pPr lvl="1"/>
            <a:r>
              <a:rPr lang="en-US" dirty="0" smtClean="0"/>
              <a:t>RF low-level controls settings (timings, delays ….).</a:t>
            </a:r>
          </a:p>
          <a:p>
            <a:pPr lvl="1"/>
            <a:r>
              <a:rPr lang="en-US" dirty="0" smtClean="0"/>
              <a:t>Momentum of the beams at injection:</a:t>
            </a:r>
          </a:p>
          <a:p>
            <a:pPr lvl="2"/>
            <a:r>
              <a:rPr lang="en-US" dirty="0" smtClean="0"/>
              <a:t>26 </a:t>
            </a:r>
            <a:r>
              <a:rPr lang="en-US" dirty="0" err="1" smtClean="0"/>
              <a:t>GeV</a:t>
            </a:r>
            <a:r>
              <a:rPr lang="en-US" dirty="0" smtClean="0"/>
              <a:t> for protons.</a:t>
            </a:r>
          </a:p>
          <a:p>
            <a:pPr lvl="2"/>
            <a:r>
              <a:rPr lang="en-US" dirty="0" smtClean="0"/>
              <a:t>17 </a:t>
            </a:r>
            <a:r>
              <a:rPr lang="en-US" dirty="0" err="1" smtClean="0"/>
              <a:t>GeV</a:t>
            </a:r>
            <a:r>
              <a:rPr lang="en-US" dirty="0" smtClean="0"/>
              <a:t> (proton equivalent setting) for </a:t>
            </a:r>
            <a:r>
              <a:rPr lang="en-US" dirty="0" err="1" smtClean="0"/>
              <a:t>Pb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en-US" dirty="0" smtClean="0"/>
          </a:p>
          <a:p>
            <a:pPr lvl="1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Need to merge information dispersed across SPS+LHC </a:t>
            </a:r>
            <a:r>
              <a:rPr lang="en-US" sz="2400" dirty="0" smtClean="0">
                <a:solidFill>
                  <a:schemeClr val="tx1"/>
                </a:solidFill>
                <a:sym typeface="Wingdings" pitchFamily="2" charset="2"/>
              </a:rPr>
              <a:t> mostly SIS interlocks </a:t>
            </a:r>
            <a:endParaRPr lang="en-US" sz="2400" dirty="0" smtClean="0">
              <a:solidFill>
                <a:schemeClr val="tx1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7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ight Arrow 5"/>
          <p:cNvSpPr/>
          <p:nvPr/>
        </p:nvSpPr>
        <p:spPr bwMode="auto">
          <a:xfrm rot="10800000">
            <a:off x="5334000" y="1978702"/>
            <a:ext cx="1274164" cy="3297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 rot="10800000">
            <a:off x="6608164" y="4032353"/>
            <a:ext cx="1274164" cy="3297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0800000">
            <a:off x="6583177" y="3102964"/>
            <a:ext cx="1274164" cy="32978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 interlock proposal - 2011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" y="776991"/>
            <a:ext cx="9137650" cy="3105462"/>
          </a:xfrm>
        </p:spPr>
        <p:txBody>
          <a:bodyPr/>
          <a:lstStyle/>
          <a:p>
            <a:r>
              <a:rPr lang="en-US" dirty="0" smtClean="0"/>
              <a:t>Proton conditions – applied for each ring</a:t>
            </a:r>
          </a:p>
          <a:p>
            <a:pPr lvl="1"/>
            <a:r>
              <a:rPr lang="en-US" b="1" dirty="0" smtClean="0">
                <a:solidFill>
                  <a:schemeClr val="bg2"/>
                </a:solidFill>
              </a:rPr>
              <a:t>LHC</a:t>
            </a:r>
            <a:r>
              <a:rPr lang="en-US" dirty="0" smtClean="0"/>
              <a:t>: RF frequency within </a:t>
            </a:r>
            <a:r>
              <a:rPr lang="en-US" b="1" dirty="0" smtClean="0"/>
              <a:t>1kHz of proton reference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Monitoring at 0.2 Hz, accuracy ~ 20 Hz.</a:t>
            </a:r>
          </a:p>
          <a:p>
            <a:pPr lvl="1"/>
            <a:r>
              <a:rPr lang="en-US" b="1" dirty="0" smtClean="0">
                <a:solidFill>
                  <a:schemeClr val="bg2"/>
                </a:solidFill>
              </a:rPr>
              <a:t>LHC </a:t>
            </a:r>
            <a:r>
              <a:rPr lang="en-US" dirty="0" smtClean="0"/>
              <a:t>: particle type in CPTY telegram = proton.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b="1" dirty="0" smtClean="0">
                <a:solidFill>
                  <a:schemeClr val="bg2"/>
                </a:solidFill>
              </a:rPr>
              <a:t>SPS</a:t>
            </a:r>
            <a:r>
              <a:rPr lang="en-US" dirty="0" smtClean="0"/>
              <a:t>: user name </a:t>
            </a:r>
            <a:r>
              <a:rPr lang="en-US" b="1" dirty="0" err="1" smtClean="0"/>
              <a:t>LHCx</a:t>
            </a:r>
            <a:r>
              <a:rPr lang="en-US" dirty="0" smtClean="0"/>
              <a:t> or </a:t>
            </a:r>
            <a:r>
              <a:rPr lang="en-US" b="1" dirty="0" err="1" smtClean="0"/>
              <a:t>LHCFASTx</a:t>
            </a:r>
            <a:r>
              <a:rPr lang="en-US" dirty="0" smtClean="0"/>
              <a:t> (x = 1,2,3,4…).</a:t>
            </a:r>
          </a:p>
          <a:p>
            <a:pPr lvl="1"/>
            <a:r>
              <a:rPr lang="en-US" b="1" dirty="0" smtClean="0">
                <a:solidFill>
                  <a:schemeClr val="bg2"/>
                </a:solidFill>
              </a:rPr>
              <a:t>SPS</a:t>
            </a:r>
            <a:r>
              <a:rPr lang="en-US" dirty="0" smtClean="0"/>
              <a:t>: injection line TT10 settings consistent with </a:t>
            </a:r>
            <a:r>
              <a:rPr lang="en-US" b="1" dirty="0" smtClean="0"/>
              <a:t>26 </a:t>
            </a:r>
            <a:r>
              <a:rPr lang="en-US" b="1" dirty="0" err="1" smtClean="0"/>
              <a:t>GeV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Current interlock on 2 dipole and 2 main </a:t>
            </a:r>
            <a:r>
              <a:rPr lang="en-US" dirty="0" err="1" smtClean="0">
                <a:solidFill>
                  <a:schemeClr val="tx1"/>
                </a:solidFill>
              </a:rPr>
              <a:t>quadrupole</a:t>
            </a:r>
            <a:r>
              <a:rPr lang="en-US" dirty="0" smtClean="0">
                <a:solidFill>
                  <a:schemeClr val="tx1"/>
                </a:solidFill>
              </a:rPr>
              <a:t> strings.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8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3510826"/>
            <a:ext cx="9137650" cy="2680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charset="0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Pb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conditions – applied for each ring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LHC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: RF frequency within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1kHz of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Pb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reference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.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Monitoring at 0.2 Hz, accuracy ~ 20 Hz.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LHC 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: particle type in CPTY telegram =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Pb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SPS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: user name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LHCIONx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(x = 1,2,3,4…).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SPS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: injection line TT10 settings consistent with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17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GeV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: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SzTx/>
              <a:buFont typeface="Franklin Gothic Medium" charset="0"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Current interlock on 2 dipole and 2 main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quadrupole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strings.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SIS will allow injection into a given ring if the settings are consistent with ions or with protons.</a:t>
            </a:r>
          </a:p>
          <a:p>
            <a:pPr lvl="1"/>
            <a:r>
              <a:rPr lang="en-US" dirty="0" smtClean="0"/>
              <a:t>Flexible – no a priori knowledge on which ring is used for which species.</a:t>
            </a:r>
          </a:p>
          <a:p>
            <a:pPr lvl="1"/>
            <a:r>
              <a:rPr lang="en-US" dirty="0" smtClean="0"/>
              <a:t>Will also work to avoid injecting ions during p-p runs (and vice-versa).</a:t>
            </a:r>
          </a:p>
          <a:p>
            <a:r>
              <a:rPr lang="en-US" dirty="0" smtClean="0"/>
              <a:t>The TT10 injection is used and not the SPS main dipole current (also a good candidate) due to ‘technical’ issues with the current readout.</a:t>
            </a:r>
          </a:p>
          <a:p>
            <a:pPr lvl="1"/>
            <a:r>
              <a:rPr lang="en-US" dirty="0" smtClean="0"/>
              <a:t>May disappear in the near future when FGC SW is deployed in the LHC (2012??).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p-ion - 5th Aug 2011 - J. Wenninger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9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3040</TotalTime>
  <Words>1025</Words>
  <Application>Microsoft Office PowerPoint</Application>
  <PresentationFormat>On-screen Show (4:3)</PresentationFormat>
  <Paragraphs>108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Pixel</vt:lpstr>
      <vt:lpstr>Slide 1</vt:lpstr>
      <vt:lpstr>P-ion operation</vt:lpstr>
      <vt:lpstr>Slide 3</vt:lpstr>
      <vt:lpstr>Proton vs Pb at injection</vt:lpstr>
      <vt:lpstr>Ring mismatch</vt:lpstr>
      <vt:lpstr>TI2/8 energy acceptance</vt:lpstr>
      <vt:lpstr>How can one differentiate ions and p?</vt:lpstr>
      <vt:lpstr>SIS interlock proposal - 2011</vt:lpstr>
      <vt:lpstr>SIS continued</vt:lpstr>
      <vt:lpstr>SPS Extraction Interlock (BIS)</vt:lpstr>
      <vt:lpstr>Status &amp; 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Juan Blanco Sancho</cp:lastModifiedBy>
  <cp:revision>259</cp:revision>
  <dcterms:created xsi:type="dcterms:W3CDTF">2010-03-24T08:41:00Z</dcterms:created>
  <dcterms:modified xsi:type="dcterms:W3CDTF">2011-08-10T13:32:31Z</dcterms:modified>
</cp:coreProperties>
</file>