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94" r:id="rId3"/>
    <p:sldId id="298" r:id="rId4"/>
    <p:sldId id="289" r:id="rId5"/>
    <p:sldId id="282" r:id="rId6"/>
    <p:sldId id="290" r:id="rId7"/>
    <p:sldId id="284" r:id="rId8"/>
    <p:sldId id="281" r:id="rId9"/>
    <p:sldId id="283" r:id="rId10"/>
    <p:sldId id="297" r:id="rId11"/>
    <p:sldId id="291" r:id="rId12"/>
    <p:sldId id="296" r:id="rId13"/>
    <p:sldId id="295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15" autoAdjust="0"/>
  </p:normalViewPr>
  <p:slideViewPr>
    <p:cSldViewPr>
      <p:cViewPr varScale="1">
        <p:scale>
          <a:sx n="65" d="100"/>
          <a:sy n="65" d="100"/>
        </p:scale>
        <p:origin x="-1291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B92F8-15CB-46F9-8337-B97AF8469530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E7B-EA37-496D-81C6-8335063B2DF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23528" y="1196752"/>
            <a:ext cx="85689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404813" y="6083300"/>
            <a:ext cx="1733550" cy="457200"/>
          </a:xfrm>
          <a:noFill/>
        </p:spPr>
        <p:txBody>
          <a:bodyPr/>
          <a:lstStyle/>
          <a:p>
            <a:r>
              <a:rPr lang="pl-PL" sz="1800" dirty="0" smtClean="0"/>
              <a:t>5/8/2011</a:t>
            </a:r>
            <a:endParaRPr lang="en-US" sz="1800" dirty="0" smtClean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403648" y="836712"/>
            <a:ext cx="684076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pl-PL" sz="4000" b="1" dirty="0" smtClean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pl-PL" sz="3600" b="1" dirty="0" smtClean="0">
                <a:latin typeface="Arial" charset="0"/>
              </a:rPr>
              <a:t>ALICE BCM &amp; </a:t>
            </a:r>
            <a:r>
              <a:rPr lang="pl-PL" sz="3600" b="1" dirty="0" err="1" smtClean="0">
                <a:latin typeface="Arial" charset="0"/>
              </a:rPr>
              <a:t>Subdetectors</a:t>
            </a:r>
            <a:endParaRPr lang="pl-PL" sz="3600" b="1" dirty="0" smtClean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pl-PL" sz="3600" b="1" dirty="0" smtClean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pl-PL" sz="4000" b="1" dirty="0" err="1" smtClean="0">
                <a:latin typeface="Arial" charset="0"/>
              </a:rPr>
              <a:t>Observations</a:t>
            </a:r>
            <a:r>
              <a:rPr lang="pl-PL" sz="4000" b="1" dirty="0" smtClean="0">
                <a:latin typeface="Arial" charset="0"/>
              </a:rPr>
              <a:t> </a:t>
            </a:r>
            <a:r>
              <a:rPr lang="pl-PL" sz="4000" b="1" dirty="0" err="1" smtClean="0">
                <a:latin typeface="Arial" charset="0"/>
              </a:rPr>
              <a:t>during</a:t>
            </a:r>
            <a:r>
              <a:rPr lang="pl-PL" sz="4000" b="1" dirty="0" smtClean="0">
                <a:latin typeface="Arial" charset="0"/>
              </a:rPr>
              <a:t> </a:t>
            </a:r>
            <a:r>
              <a:rPr lang="pl-PL" sz="4000" b="1" dirty="0" err="1" smtClean="0">
                <a:latin typeface="Arial" charset="0"/>
              </a:rPr>
              <a:t>kicker</a:t>
            </a:r>
            <a:r>
              <a:rPr lang="pl-PL" sz="4000" b="1" dirty="0" smtClean="0">
                <a:latin typeface="Arial" charset="0"/>
              </a:rPr>
              <a:t> </a:t>
            </a:r>
            <a:r>
              <a:rPr lang="pl-PL" sz="4000" b="1" dirty="0" err="1" smtClean="0">
                <a:latin typeface="Arial" charset="0"/>
              </a:rPr>
              <a:t>failure</a:t>
            </a:r>
            <a:endParaRPr lang="pl-PL" sz="3200" b="1" dirty="0" smtClean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pl-PL" sz="4000" b="1" dirty="0" smtClean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pl-PL" sz="2400" b="1" dirty="0" smtClean="0">
                <a:latin typeface="Arial" charset="0"/>
              </a:rPr>
              <a:t>Mateusz </a:t>
            </a:r>
            <a:r>
              <a:rPr lang="pl-PL" sz="2400" b="1" dirty="0" err="1" smtClean="0">
                <a:latin typeface="Arial" charset="0"/>
              </a:rPr>
              <a:t>Lechman</a:t>
            </a:r>
            <a:endParaRPr lang="en-US" sz="2000" b="1" dirty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3600" b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3077" name="Picture 6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" y="22225"/>
            <a:ext cx="9953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1520" y="1052736"/>
            <a:ext cx="878497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13/1/11</a:t>
            </a:r>
          </a:p>
          <a:p>
            <a:endParaRPr lang="en-US"/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ALICE TB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6181F5-73F2-4529-B4B3-1C5BCE0D00E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030" name="TextBox 4"/>
          <p:cNvSpPr txBox="1">
            <a:spLocks noChangeArrowheads="1"/>
          </p:cNvSpPr>
          <p:nvPr/>
        </p:nvSpPr>
        <p:spPr bwMode="auto">
          <a:xfrm>
            <a:off x="2819400" y="685800"/>
            <a:ext cx="246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cs typeface="Arial" charset="0"/>
              </a:rPr>
              <a:t>ALICE Status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5100" y="782638"/>
          <a:ext cx="8229600" cy="6075362"/>
        </p:xfrm>
        <a:graphic>
          <a:graphicData uri="http://schemas.openxmlformats.org/presentationml/2006/ole">
            <p:oleObj spid="_x0000_s1026" name="Photo Editor Photo" r:id="rId3" imgW="8405588" imgH="6591871" progId="">
              <p:embed/>
            </p:oleObj>
          </a:graphicData>
        </a:graphic>
      </p:graphicFrame>
      <p:sp>
        <p:nvSpPr>
          <p:cNvPr id="1031" name="AutoShape 3"/>
          <p:cNvSpPr>
            <a:spLocks noChangeArrowheads="1"/>
          </p:cNvSpPr>
          <p:nvPr/>
        </p:nvSpPr>
        <p:spPr bwMode="auto">
          <a:xfrm rot="-4521775">
            <a:off x="2400300" y="32385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 rot="-4438125">
            <a:off x="2095500" y="3238500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4038600" y="6096000"/>
            <a:ext cx="609600" cy="228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 rot="-8589847">
            <a:off x="2828925" y="5078413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 rot="-9622570">
            <a:off x="3416300" y="5407025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6" name="Rectangle 11"/>
          <p:cNvSpPr>
            <a:spLocks noChangeArrowheads="1"/>
          </p:cNvSpPr>
          <p:nvPr/>
        </p:nvSpPr>
        <p:spPr bwMode="auto">
          <a:xfrm rot="-10687954">
            <a:off x="4086225" y="5554663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 rot="9628367">
            <a:off x="4765675" y="5395913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auto">
          <a:xfrm rot="8426841">
            <a:off x="5346700" y="5105400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39" name="AutoShape 16"/>
          <p:cNvSpPr>
            <a:spLocks noChangeArrowheads="1"/>
          </p:cNvSpPr>
          <p:nvPr/>
        </p:nvSpPr>
        <p:spPr bwMode="auto">
          <a:xfrm rot="-6121652">
            <a:off x="2403475" y="3787775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auto">
          <a:xfrm rot="-6181154">
            <a:off x="2100263" y="3944938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1" name="Rectangle 19"/>
          <p:cNvSpPr>
            <a:spLocks noChangeArrowheads="1"/>
          </p:cNvSpPr>
          <p:nvPr/>
        </p:nvSpPr>
        <p:spPr bwMode="auto">
          <a:xfrm rot="-7343602">
            <a:off x="2344738" y="4610100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2" name="Rectangle 21"/>
          <p:cNvSpPr>
            <a:spLocks noChangeArrowheads="1"/>
          </p:cNvSpPr>
          <p:nvPr/>
        </p:nvSpPr>
        <p:spPr bwMode="auto">
          <a:xfrm rot="7229634">
            <a:off x="5813425" y="4579938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3" name="AutoShape 22"/>
          <p:cNvSpPr>
            <a:spLocks noChangeArrowheads="1"/>
          </p:cNvSpPr>
          <p:nvPr/>
        </p:nvSpPr>
        <p:spPr bwMode="auto">
          <a:xfrm rot="6044601">
            <a:off x="5749925" y="385445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Rectangle 23"/>
          <p:cNvSpPr>
            <a:spLocks noChangeArrowheads="1"/>
          </p:cNvSpPr>
          <p:nvPr/>
        </p:nvSpPr>
        <p:spPr bwMode="auto">
          <a:xfrm rot="6128251">
            <a:off x="6059488" y="3986213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5" name="AutoShape 24"/>
          <p:cNvSpPr>
            <a:spLocks noChangeArrowheads="1"/>
          </p:cNvSpPr>
          <p:nvPr/>
        </p:nvSpPr>
        <p:spPr bwMode="auto">
          <a:xfrm rot="4525009">
            <a:off x="5748338" y="3298825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Rectangle 25"/>
          <p:cNvSpPr>
            <a:spLocks noChangeArrowheads="1"/>
          </p:cNvSpPr>
          <p:nvPr/>
        </p:nvSpPr>
        <p:spPr bwMode="auto">
          <a:xfrm rot="4608660">
            <a:off x="6051550" y="3292475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7" name="Rectangle 27"/>
          <p:cNvSpPr>
            <a:spLocks noChangeArrowheads="1"/>
          </p:cNvSpPr>
          <p:nvPr/>
        </p:nvSpPr>
        <p:spPr bwMode="auto">
          <a:xfrm rot="3701221">
            <a:off x="5800725" y="2636838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8" name="Rectangle 29"/>
          <p:cNvSpPr>
            <a:spLocks noChangeArrowheads="1"/>
          </p:cNvSpPr>
          <p:nvPr/>
        </p:nvSpPr>
        <p:spPr bwMode="auto">
          <a:xfrm rot="2515583">
            <a:off x="5373688" y="2130425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49" name="Rectangle 31"/>
          <p:cNvSpPr>
            <a:spLocks noChangeArrowheads="1"/>
          </p:cNvSpPr>
          <p:nvPr/>
        </p:nvSpPr>
        <p:spPr bwMode="auto">
          <a:xfrm rot="1249182">
            <a:off x="4814888" y="1831975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0" name="Rectangle 33"/>
          <p:cNvSpPr>
            <a:spLocks noChangeArrowheads="1"/>
          </p:cNvSpPr>
          <p:nvPr/>
        </p:nvSpPr>
        <p:spPr bwMode="auto">
          <a:xfrm rot="114675">
            <a:off x="4143375" y="1671638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1" name="Rectangle 35"/>
          <p:cNvSpPr>
            <a:spLocks noChangeArrowheads="1"/>
          </p:cNvSpPr>
          <p:nvPr/>
        </p:nvSpPr>
        <p:spPr bwMode="auto">
          <a:xfrm rot="-1110308">
            <a:off x="3465513" y="1763713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2" name="Rectangle 37"/>
          <p:cNvSpPr>
            <a:spLocks noChangeArrowheads="1"/>
          </p:cNvSpPr>
          <p:nvPr/>
        </p:nvSpPr>
        <p:spPr bwMode="auto">
          <a:xfrm rot="-2131190">
            <a:off x="2814638" y="2122488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3" name="Rectangle 39"/>
          <p:cNvSpPr>
            <a:spLocks noChangeArrowheads="1"/>
          </p:cNvSpPr>
          <p:nvPr/>
        </p:nvSpPr>
        <p:spPr bwMode="auto">
          <a:xfrm rot="-3509015">
            <a:off x="2376488" y="2628900"/>
            <a:ext cx="533400" cy="1524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4" name="Text Box 45"/>
          <p:cNvSpPr txBox="1">
            <a:spLocks noChangeArrowheads="1"/>
          </p:cNvSpPr>
          <p:nvPr/>
        </p:nvSpPr>
        <p:spPr bwMode="auto">
          <a:xfrm>
            <a:off x="152400" y="685800"/>
            <a:ext cx="84830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</a:rPr>
              <a:t>PHOS</a:t>
            </a:r>
            <a:r>
              <a:rPr lang="en-US" dirty="0" smtClean="0"/>
              <a:t>  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TRD</a:t>
            </a:r>
            <a:r>
              <a:rPr lang="en-US" dirty="0" smtClean="0"/>
              <a:t>  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HMPID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/>
              <a:t>EMCAL</a:t>
            </a:r>
            <a:endParaRPr lang="en-US" dirty="0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 rot="2340592">
            <a:off x="5776913" y="1568450"/>
            <a:ext cx="696912" cy="2000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6" name="Rectangle 31"/>
          <p:cNvSpPr>
            <a:spLocks noChangeArrowheads="1"/>
          </p:cNvSpPr>
          <p:nvPr/>
        </p:nvSpPr>
        <p:spPr bwMode="auto">
          <a:xfrm rot="3561200">
            <a:off x="6391276" y="2232025"/>
            <a:ext cx="698500" cy="2000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7" name="Rectangle 31"/>
          <p:cNvSpPr>
            <a:spLocks noChangeArrowheads="1"/>
          </p:cNvSpPr>
          <p:nvPr/>
        </p:nvSpPr>
        <p:spPr bwMode="auto">
          <a:xfrm rot="4771778">
            <a:off x="6671469" y="3080544"/>
            <a:ext cx="696913" cy="20002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8" name="Rectangle 5"/>
          <p:cNvSpPr>
            <a:spLocks noChangeArrowheads="1"/>
          </p:cNvSpPr>
          <p:nvPr/>
        </p:nvSpPr>
        <p:spPr bwMode="auto">
          <a:xfrm rot="-1217404">
            <a:off x="4978400" y="5930900"/>
            <a:ext cx="609600" cy="228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59" name="Rectangle 5"/>
          <p:cNvSpPr>
            <a:spLocks noChangeArrowheads="1"/>
          </p:cNvSpPr>
          <p:nvPr/>
        </p:nvSpPr>
        <p:spPr bwMode="auto">
          <a:xfrm rot="-2344129">
            <a:off x="5715000" y="5480050"/>
            <a:ext cx="609600" cy="228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60" name="AutoShape 3"/>
          <p:cNvSpPr>
            <a:spLocks noChangeArrowheads="1"/>
          </p:cNvSpPr>
          <p:nvPr/>
        </p:nvSpPr>
        <p:spPr bwMode="auto">
          <a:xfrm rot="-3431594">
            <a:off x="2667000" y="26670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061" name="Rectangle 31"/>
          <p:cNvSpPr>
            <a:spLocks noChangeArrowheads="1"/>
          </p:cNvSpPr>
          <p:nvPr/>
        </p:nvSpPr>
        <p:spPr bwMode="auto">
          <a:xfrm>
            <a:off x="3935413" y="1187450"/>
            <a:ext cx="823912" cy="20002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62" name="AutoShape 24"/>
          <p:cNvSpPr>
            <a:spLocks noChangeArrowheads="1"/>
          </p:cNvSpPr>
          <p:nvPr/>
        </p:nvSpPr>
        <p:spPr bwMode="auto">
          <a:xfrm rot="3578164">
            <a:off x="5486400" y="27178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063" name="Text Box 37"/>
          <p:cNvSpPr txBox="1">
            <a:spLocks noChangeArrowheads="1"/>
          </p:cNvSpPr>
          <p:nvPr/>
        </p:nvSpPr>
        <p:spPr bwMode="auto">
          <a:xfrm>
            <a:off x="5857875" y="3273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0</a:t>
            </a:r>
          </a:p>
        </p:txBody>
      </p:sp>
      <p:sp>
        <p:nvSpPr>
          <p:cNvPr id="1064" name="Text Box 38"/>
          <p:cNvSpPr txBox="1">
            <a:spLocks noChangeArrowheads="1"/>
          </p:cNvSpPr>
          <p:nvPr/>
        </p:nvSpPr>
        <p:spPr bwMode="auto">
          <a:xfrm>
            <a:off x="5597525" y="2690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</a:t>
            </a:r>
          </a:p>
        </p:txBody>
      </p:sp>
      <p:sp>
        <p:nvSpPr>
          <p:cNvPr id="1065" name="Text Box 39"/>
          <p:cNvSpPr txBox="1">
            <a:spLocks noChangeArrowheads="1"/>
          </p:cNvSpPr>
          <p:nvPr/>
        </p:nvSpPr>
        <p:spPr bwMode="auto">
          <a:xfrm>
            <a:off x="5224463" y="22145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2</a:t>
            </a:r>
          </a:p>
        </p:txBody>
      </p:sp>
      <p:sp>
        <p:nvSpPr>
          <p:cNvPr id="1066" name="Text Box 40"/>
          <p:cNvSpPr txBox="1">
            <a:spLocks noChangeArrowheads="1"/>
          </p:cNvSpPr>
          <p:nvPr/>
        </p:nvSpPr>
        <p:spPr bwMode="auto">
          <a:xfrm>
            <a:off x="4746625" y="1944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 dirty="0"/>
              <a:t>3</a:t>
            </a:r>
          </a:p>
        </p:txBody>
      </p:sp>
      <p:sp>
        <p:nvSpPr>
          <p:cNvPr id="1067" name="Text Box 41"/>
          <p:cNvSpPr txBox="1">
            <a:spLocks noChangeArrowheads="1"/>
          </p:cNvSpPr>
          <p:nvPr/>
        </p:nvSpPr>
        <p:spPr bwMode="auto">
          <a:xfrm>
            <a:off x="4192588" y="1827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4</a:t>
            </a:r>
          </a:p>
        </p:txBody>
      </p:sp>
      <p:sp>
        <p:nvSpPr>
          <p:cNvPr id="1068" name="Text Box 42"/>
          <p:cNvSpPr txBox="1">
            <a:spLocks noChangeArrowheads="1"/>
          </p:cNvSpPr>
          <p:nvPr/>
        </p:nvSpPr>
        <p:spPr bwMode="auto">
          <a:xfrm>
            <a:off x="3600450" y="19177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5</a:t>
            </a:r>
          </a:p>
        </p:txBody>
      </p:sp>
      <p:sp>
        <p:nvSpPr>
          <p:cNvPr id="1069" name="Text Box 43"/>
          <p:cNvSpPr txBox="1">
            <a:spLocks noChangeArrowheads="1"/>
          </p:cNvSpPr>
          <p:nvPr/>
        </p:nvSpPr>
        <p:spPr bwMode="auto">
          <a:xfrm>
            <a:off x="3098800" y="22129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6</a:t>
            </a:r>
          </a:p>
        </p:txBody>
      </p:sp>
      <p:sp>
        <p:nvSpPr>
          <p:cNvPr id="1070" name="Text Box 44"/>
          <p:cNvSpPr txBox="1">
            <a:spLocks noChangeArrowheads="1"/>
          </p:cNvSpPr>
          <p:nvPr/>
        </p:nvSpPr>
        <p:spPr bwMode="auto">
          <a:xfrm>
            <a:off x="2749550" y="2625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7</a:t>
            </a:r>
          </a:p>
        </p:txBody>
      </p:sp>
      <p:sp>
        <p:nvSpPr>
          <p:cNvPr id="1071" name="Text Box 45"/>
          <p:cNvSpPr txBox="1">
            <a:spLocks noChangeArrowheads="1"/>
          </p:cNvSpPr>
          <p:nvPr/>
        </p:nvSpPr>
        <p:spPr bwMode="auto">
          <a:xfrm>
            <a:off x="2517775" y="37592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9</a:t>
            </a:r>
          </a:p>
        </p:txBody>
      </p:sp>
      <p:sp>
        <p:nvSpPr>
          <p:cNvPr id="1072" name="Text Box 46"/>
          <p:cNvSpPr txBox="1">
            <a:spLocks noChangeArrowheads="1"/>
          </p:cNvSpPr>
          <p:nvPr/>
        </p:nvSpPr>
        <p:spPr bwMode="auto">
          <a:xfrm>
            <a:off x="2493963" y="32067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8</a:t>
            </a:r>
          </a:p>
        </p:txBody>
      </p:sp>
      <p:sp>
        <p:nvSpPr>
          <p:cNvPr id="1073" name="AutoShape 22"/>
          <p:cNvSpPr>
            <a:spLocks noChangeArrowheads="1"/>
          </p:cNvSpPr>
          <p:nvPr/>
        </p:nvSpPr>
        <p:spPr bwMode="auto">
          <a:xfrm rot="8487452">
            <a:off x="5105400" y="48006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074" name="AutoShape 22"/>
          <p:cNvSpPr>
            <a:spLocks noChangeArrowheads="1"/>
          </p:cNvSpPr>
          <p:nvPr/>
        </p:nvSpPr>
        <p:spPr bwMode="auto">
          <a:xfrm rot="-8562065">
            <a:off x="2992438" y="4789488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075" name="Text Box 49"/>
          <p:cNvSpPr txBox="1">
            <a:spLocks noChangeArrowheads="1"/>
          </p:cNvSpPr>
          <p:nvPr/>
        </p:nvSpPr>
        <p:spPr bwMode="auto">
          <a:xfrm>
            <a:off x="3033713" y="47815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11</a:t>
            </a:r>
          </a:p>
        </p:txBody>
      </p:sp>
      <p:sp>
        <p:nvSpPr>
          <p:cNvPr id="1076" name="Text Box 50"/>
          <p:cNvSpPr txBox="1">
            <a:spLocks noChangeArrowheads="1"/>
          </p:cNvSpPr>
          <p:nvPr/>
        </p:nvSpPr>
        <p:spPr bwMode="auto">
          <a:xfrm>
            <a:off x="3495675" y="50815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12</a:t>
            </a:r>
          </a:p>
        </p:txBody>
      </p:sp>
      <p:sp>
        <p:nvSpPr>
          <p:cNvPr id="1077" name="Text Box 51"/>
          <p:cNvSpPr txBox="1">
            <a:spLocks noChangeArrowheads="1"/>
          </p:cNvSpPr>
          <p:nvPr/>
        </p:nvSpPr>
        <p:spPr bwMode="auto">
          <a:xfrm>
            <a:off x="4127500" y="51593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13</a:t>
            </a:r>
          </a:p>
        </p:txBody>
      </p:sp>
      <p:sp>
        <p:nvSpPr>
          <p:cNvPr id="1078" name="Text Box 52"/>
          <p:cNvSpPr txBox="1">
            <a:spLocks noChangeArrowheads="1"/>
          </p:cNvSpPr>
          <p:nvPr/>
        </p:nvSpPr>
        <p:spPr bwMode="auto">
          <a:xfrm>
            <a:off x="4657725" y="50688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14</a:t>
            </a:r>
          </a:p>
        </p:txBody>
      </p:sp>
      <p:sp>
        <p:nvSpPr>
          <p:cNvPr id="1079" name="Text Box 53"/>
          <p:cNvSpPr txBox="1">
            <a:spLocks noChangeArrowheads="1"/>
          </p:cNvSpPr>
          <p:nvPr/>
        </p:nvSpPr>
        <p:spPr bwMode="auto">
          <a:xfrm>
            <a:off x="5153025" y="47609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15</a:t>
            </a:r>
          </a:p>
        </p:txBody>
      </p:sp>
      <p:sp>
        <p:nvSpPr>
          <p:cNvPr id="1080" name="Text Box 54"/>
          <p:cNvSpPr txBox="1">
            <a:spLocks noChangeArrowheads="1"/>
          </p:cNvSpPr>
          <p:nvPr/>
        </p:nvSpPr>
        <p:spPr bwMode="auto">
          <a:xfrm>
            <a:off x="5788025" y="383222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17</a:t>
            </a:r>
          </a:p>
        </p:txBody>
      </p:sp>
      <p:sp>
        <p:nvSpPr>
          <p:cNvPr id="1081" name="Text Box 55"/>
          <p:cNvSpPr txBox="1">
            <a:spLocks noChangeArrowheads="1"/>
          </p:cNvSpPr>
          <p:nvPr/>
        </p:nvSpPr>
        <p:spPr bwMode="auto">
          <a:xfrm>
            <a:off x="2557463" y="54435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0</a:t>
            </a:r>
          </a:p>
        </p:txBody>
      </p:sp>
      <p:sp>
        <p:nvSpPr>
          <p:cNvPr id="1082" name="Text Box 56"/>
          <p:cNvSpPr txBox="1">
            <a:spLocks noChangeArrowheads="1"/>
          </p:cNvSpPr>
          <p:nvPr/>
        </p:nvSpPr>
        <p:spPr bwMode="auto">
          <a:xfrm>
            <a:off x="3238500" y="58578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</a:t>
            </a:r>
          </a:p>
        </p:txBody>
      </p:sp>
      <p:sp>
        <p:nvSpPr>
          <p:cNvPr id="1083" name="Text Box 57"/>
          <p:cNvSpPr txBox="1">
            <a:spLocks noChangeArrowheads="1"/>
          </p:cNvSpPr>
          <p:nvPr/>
        </p:nvSpPr>
        <p:spPr bwMode="auto">
          <a:xfrm>
            <a:off x="4191000" y="60229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2</a:t>
            </a:r>
          </a:p>
        </p:txBody>
      </p:sp>
      <p:sp>
        <p:nvSpPr>
          <p:cNvPr id="1084" name="Text Box 58"/>
          <p:cNvSpPr txBox="1">
            <a:spLocks noChangeArrowheads="1"/>
          </p:cNvSpPr>
          <p:nvPr/>
        </p:nvSpPr>
        <p:spPr bwMode="auto">
          <a:xfrm>
            <a:off x="5094288" y="5856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3</a:t>
            </a:r>
          </a:p>
        </p:txBody>
      </p:sp>
      <p:sp>
        <p:nvSpPr>
          <p:cNvPr id="1085" name="Text Box 59"/>
          <p:cNvSpPr txBox="1">
            <a:spLocks noChangeArrowheads="1"/>
          </p:cNvSpPr>
          <p:nvPr/>
        </p:nvSpPr>
        <p:spPr bwMode="auto">
          <a:xfrm>
            <a:off x="5827713" y="5405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4</a:t>
            </a:r>
          </a:p>
        </p:txBody>
      </p:sp>
      <p:sp>
        <p:nvSpPr>
          <p:cNvPr id="1086" name="Rectangle 31"/>
          <p:cNvSpPr>
            <a:spLocks noChangeArrowheads="1"/>
          </p:cNvSpPr>
          <p:nvPr/>
        </p:nvSpPr>
        <p:spPr bwMode="auto">
          <a:xfrm rot="-1105122">
            <a:off x="3068638" y="1323975"/>
            <a:ext cx="823912" cy="20002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87" name="AutoShape 22"/>
          <p:cNvSpPr>
            <a:spLocks noChangeArrowheads="1"/>
          </p:cNvSpPr>
          <p:nvPr/>
        </p:nvSpPr>
        <p:spPr bwMode="auto">
          <a:xfrm rot="7061624">
            <a:off x="5524500" y="43815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088" name="Text Box 62"/>
          <p:cNvSpPr txBox="1">
            <a:spLocks noChangeArrowheads="1"/>
          </p:cNvSpPr>
          <p:nvPr/>
        </p:nvSpPr>
        <p:spPr bwMode="auto">
          <a:xfrm>
            <a:off x="5564188" y="43545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16</a:t>
            </a:r>
          </a:p>
        </p:txBody>
      </p:sp>
      <p:sp>
        <p:nvSpPr>
          <p:cNvPr id="1089" name="AutoShape 3"/>
          <p:cNvSpPr>
            <a:spLocks noChangeArrowheads="1"/>
          </p:cNvSpPr>
          <p:nvPr/>
        </p:nvSpPr>
        <p:spPr bwMode="auto">
          <a:xfrm rot="-7393184">
            <a:off x="2628900" y="4368800"/>
            <a:ext cx="5334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090" name="Text Box 64"/>
          <p:cNvSpPr txBox="1">
            <a:spLocks noChangeArrowheads="1"/>
          </p:cNvSpPr>
          <p:nvPr/>
        </p:nvSpPr>
        <p:spPr bwMode="auto">
          <a:xfrm>
            <a:off x="2681288" y="43465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10</a:t>
            </a:r>
          </a:p>
        </p:txBody>
      </p:sp>
      <p:sp>
        <p:nvSpPr>
          <p:cNvPr id="1091" name="Rectangle 31"/>
          <p:cNvSpPr>
            <a:spLocks noChangeArrowheads="1"/>
          </p:cNvSpPr>
          <p:nvPr/>
        </p:nvSpPr>
        <p:spPr bwMode="auto">
          <a:xfrm rot="-2475080">
            <a:off x="2279650" y="1752600"/>
            <a:ext cx="823913" cy="200025"/>
          </a:xfrm>
          <a:prstGeom prst="rect">
            <a:avLst/>
          </a:prstGeom>
          <a:solidFill>
            <a:schemeClr val="tx2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a-DK" sz="1800" b="0"/>
          </a:p>
        </p:txBody>
      </p:sp>
      <p:sp>
        <p:nvSpPr>
          <p:cNvPr id="1092" name="Rectangle 31"/>
          <p:cNvSpPr>
            <a:spLocks noChangeArrowheads="1"/>
          </p:cNvSpPr>
          <p:nvPr/>
        </p:nvSpPr>
        <p:spPr bwMode="auto">
          <a:xfrm rot="-3599410">
            <a:off x="1731170" y="2412206"/>
            <a:ext cx="823912" cy="200025"/>
          </a:xfrm>
          <a:prstGeom prst="rect">
            <a:avLst/>
          </a:prstGeom>
          <a:solidFill>
            <a:schemeClr val="tx2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da-DK" sz="1800" b="0"/>
          </a:p>
        </p:txBody>
      </p:sp>
      <p:sp>
        <p:nvSpPr>
          <p:cNvPr id="1093" name="Rectangle 31"/>
          <p:cNvSpPr>
            <a:spLocks noChangeArrowheads="1"/>
          </p:cNvSpPr>
          <p:nvPr/>
        </p:nvSpPr>
        <p:spPr bwMode="auto">
          <a:xfrm rot="-5056553">
            <a:off x="1480345" y="3244056"/>
            <a:ext cx="823912" cy="200025"/>
          </a:xfrm>
          <a:prstGeom prst="rect">
            <a:avLst/>
          </a:prstGeom>
          <a:solidFill>
            <a:schemeClr val="tx2"/>
          </a:solidFill>
          <a:ln w="57150">
            <a:solidFill>
              <a:srgbClr val="FAFE48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da-DK" sz="1800" b="0"/>
          </a:p>
        </p:txBody>
      </p:sp>
      <p:sp>
        <p:nvSpPr>
          <p:cNvPr id="1094" name="Text Box 68"/>
          <p:cNvSpPr txBox="1">
            <a:spLocks noChangeArrowheads="1"/>
          </p:cNvSpPr>
          <p:nvPr/>
        </p:nvSpPr>
        <p:spPr bwMode="auto">
          <a:xfrm>
            <a:off x="3173413" y="10128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2x</a:t>
            </a:r>
            <a:endParaRPr lang="da-DK"/>
          </a:p>
        </p:txBody>
      </p:sp>
      <p:sp>
        <p:nvSpPr>
          <p:cNvPr id="1095" name="Text Box 69"/>
          <p:cNvSpPr txBox="1">
            <a:spLocks noChangeArrowheads="1"/>
          </p:cNvSpPr>
          <p:nvPr/>
        </p:nvSpPr>
        <p:spPr bwMode="auto">
          <a:xfrm>
            <a:off x="4103688" y="849313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2x</a:t>
            </a:r>
            <a:endParaRPr lang="da-DK"/>
          </a:p>
        </p:txBody>
      </p:sp>
      <p:sp>
        <p:nvSpPr>
          <p:cNvPr id="1096" name="Text Box 70"/>
          <p:cNvSpPr txBox="1">
            <a:spLocks noChangeArrowheads="1"/>
          </p:cNvSpPr>
          <p:nvPr/>
        </p:nvSpPr>
        <p:spPr bwMode="auto">
          <a:xfrm>
            <a:off x="1724025" y="2144713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2x</a:t>
            </a:r>
            <a:endParaRPr lang="da-DK"/>
          </a:p>
        </p:txBody>
      </p:sp>
      <p:sp>
        <p:nvSpPr>
          <p:cNvPr id="1097" name="Text Box 71"/>
          <p:cNvSpPr txBox="1">
            <a:spLocks noChangeArrowheads="1"/>
          </p:cNvSpPr>
          <p:nvPr/>
        </p:nvSpPr>
        <p:spPr bwMode="auto">
          <a:xfrm>
            <a:off x="2257425" y="149225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2x</a:t>
            </a:r>
            <a:endParaRPr lang="da-DK"/>
          </a:p>
        </p:txBody>
      </p:sp>
      <p:sp>
        <p:nvSpPr>
          <p:cNvPr id="1098" name="Text Box 72"/>
          <p:cNvSpPr txBox="1">
            <a:spLocks noChangeArrowheads="1"/>
          </p:cNvSpPr>
          <p:nvPr/>
        </p:nvSpPr>
        <p:spPr bwMode="auto">
          <a:xfrm>
            <a:off x="1419225" y="309245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2x</a:t>
            </a:r>
            <a:endParaRPr lang="da-DK"/>
          </a:p>
        </p:txBody>
      </p:sp>
      <p:sp>
        <p:nvSpPr>
          <p:cNvPr id="1099" name="TextBox 76"/>
          <p:cNvSpPr txBox="1">
            <a:spLocks noChangeArrowheads="1"/>
          </p:cNvSpPr>
          <p:nvPr/>
        </p:nvSpPr>
        <p:spPr bwMode="auto">
          <a:xfrm>
            <a:off x="3913188" y="26066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TPC</a:t>
            </a:r>
          </a:p>
        </p:txBody>
      </p:sp>
      <p:sp>
        <p:nvSpPr>
          <p:cNvPr id="1100" name="TextBox 78"/>
          <p:cNvSpPr txBox="1">
            <a:spLocks noChangeArrowheads="1"/>
          </p:cNvSpPr>
          <p:nvPr/>
        </p:nvSpPr>
        <p:spPr bwMode="auto">
          <a:xfrm>
            <a:off x="3913188" y="3429000"/>
            <a:ext cx="663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ITS</a:t>
            </a:r>
          </a:p>
        </p:txBody>
      </p:sp>
      <p:sp>
        <p:nvSpPr>
          <p:cNvPr id="1101" name="TextBox 79"/>
          <p:cNvSpPr txBox="1">
            <a:spLocks noChangeArrowheads="1"/>
          </p:cNvSpPr>
          <p:nvPr/>
        </p:nvSpPr>
        <p:spPr bwMode="auto">
          <a:xfrm>
            <a:off x="6218238" y="466725"/>
            <a:ext cx="2251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ITS = SPD+SDD+SSD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Affected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subdetectors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1484784"/>
          <a:ext cx="8640959" cy="4279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299373"/>
                <a:gridCol w="4613394"/>
              </a:tblGrid>
              <a:tr h="386854">
                <a:tc>
                  <a:txBody>
                    <a:bodyPr/>
                    <a:lstStyle/>
                    <a:p>
                      <a:r>
                        <a:rPr lang="pl-PL" sz="2000" dirty="0" err="1" smtClean="0"/>
                        <a:t>Subdetector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err="1" smtClean="0"/>
                        <a:t>Event</a:t>
                      </a:r>
                      <a:r>
                        <a:rPr lang="pl-PL" sz="2000" dirty="0" smtClean="0"/>
                        <a:t> 16:30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err="1" smtClean="0"/>
                        <a:t>Event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dirty="0" smtClean="0"/>
                        <a:t>18:03</a:t>
                      </a:r>
                      <a:endParaRPr lang="en-US" sz="2000" dirty="0"/>
                    </a:p>
                  </a:txBody>
                  <a:tcPr anchor="ctr"/>
                </a:tc>
              </a:tr>
              <a:tr h="899904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EMCAL (</a:t>
                      </a:r>
                      <a:r>
                        <a:rPr lang="pl-PL" sz="1600" b="1" dirty="0" err="1" smtClean="0"/>
                        <a:t>electromagnetic</a:t>
                      </a:r>
                      <a:r>
                        <a:rPr lang="pl-PL" sz="1600" b="1" baseline="0" dirty="0" smtClean="0"/>
                        <a:t> </a:t>
                      </a:r>
                      <a:r>
                        <a:rPr lang="pl-PL" sz="1600" b="1" baseline="0" dirty="0" err="1" smtClean="0"/>
                        <a:t>calorimeter</a:t>
                      </a:r>
                      <a:r>
                        <a:rPr lang="pl-PL" sz="1600" b="1" baseline="0" dirty="0" smtClean="0"/>
                        <a:t>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issues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HV-related errors (incl. +13 LV) for SMC1,2,3 (not SMC0 or SMC4); 110 &lt; phi &lt; 170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FMD (</a:t>
                      </a:r>
                      <a:r>
                        <a:rPr lang="pl-PL" sz="1600" b="1" dirty="0" err="1" smtClean="0"/>
                        <a:t>silicon</a:t>
                      </a:r>
                      <a:r>
                        <a:rPr lang="pl-PL" sz="1600" b="1" baseline="0" dirty="0" smtClean="0"/>
                        <a:t> </a:t>
                      </a:r>
                      <a:r>
                        <a:rPr lang="pl-PL" sz="1600" b="1" baseline="0" dirty="0" err="1" smtClean="0"/>
                        <a:t>detector</a:t>
                      </a:r>
                      <a:r>
                        <a:rPr lang="pl-PL" sz="1600" b="1" baseline="0" dirty="0" smtClean="0"/>
                        <a:t>)</a:t>
                      </a:r>
                      <a:endParaRPr lang="pl-PL" sz="16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issues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FMD 2&amp;3 errors</a:t>
                      </a:r>
                      <a:endParaRPr lang="en-US" sz="160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pl-PL" sz="1600" b="1" dirty="0" smtClean="0">
                          <a:solidFill>
                            <a:schemeClr val="tx1"/>
                          </a:solidFill>
                        </a:rPr>
                        <a:t>HMPID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chamber trip 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all </a:t>
                      </a:r>
                      <a:r>
                        <a:rPr lang="pl-PL" sz="1600" dirty="0" smtClean="0"/>
                        <a:t>48 HV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dirty="0" err="1" smtClean="0"/>
                        <a:t>channels</a:t>
                      </a:r>
                      <a:r>
                        <a:rPr lang="en-US" sz="1600" dirty="0" smtClean="0"/>
                        <a:t> </a:t>
                      </a:r>
                      <a:r>
                        <a:rPr lang="pl-PL" sz="1600" dirty="0" err="1" smtClean="0"/>
                        <a:t>tripped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MCH  -</a:t>
                      </a:r>
                      <a:r>
                        <a:rPr lang="pl-PL" sz="1600" b="1" baseline="0" dirty="0" smtClean="0"/>
                        <a:t> C </a:t>
                      </a:r>
                      <a:r>
                        <a:rPr lang="pl-PL" sz="1600" b="1" baseline="0" dirty="0" err="1" smtClean="0"/>
                        <a:t>side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HV trips 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also LV trips; recovered</a:t>
                      </a:r>
                      <a:endParaRPr lang="en-US" sz="160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MTR – C </a:t>
                      </a:r>
                      <a:r>
                        <a:rPr lang="pl-PL" sz="1600" b="1" dirty="0" err="1" smtClean="0"/>
                        <a:t>side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~30% tripped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~30% tripped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565402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PHOS  (</a:t>
                      </a:r>
                      <a:r>
                        <a:rPr lang="pl-PL" sz="1600" b="1" dirty="0" err="1" smtClean="0"/>
                        <a:t>calorimeter</a:t>
                      </a:r>
                      <a:r>
                        <a:rPr lang="pl-PL" sz="1600" b="1" dirty="0" smtClean="0"/>
                        <a:t> </a:t>
                      </a:r>
                      <a:r>
                        <a:rPr lang="pl-PL" sz="1600" b="1" dirty="0" err="1" smtClean="0"/>
                        <a:t>detector</a:t>
                      </a:r>
                      <a:r>
                        <a:rPr lang="pl-PL" sz="1600" b="1" dirty="0" smtClean="0"/>
                        <a:t>)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HV-related errors (incl. +13,-6 LV) for mod 2,3 (not 4)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HV-related errors (incl. +13,-6 LV) for mod 2; recovery OK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Affected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subdetectors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1412776"/>
          <a:ext cx="8640959" cy="3685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6"/>
                <a:gridCol w="2515399"/>
                <a:gridCol w="4613394"/>
              </a:tblGrid>
              <a:tr h="386854">
                <a:tc>
                  <a:txBody>
                    <a:bodyPr/>
                    <a:lstStyle/>
                    <a:p>
                      <a:r>
                        <a:rPr lang="pl-PL" sz="2000" dirty="0" err="1" smtClean="0"/>
                        <a:t>Subdetector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err="1" smtClean="0"/>
                        <a:t>Event</a:t>
                      </a:r>
                      <a:r>
                        <a:rPr lang="pl-PL" sz="2000" dirty="0" smtClean="0"/>
                        <a:t> 16:30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err="1" smtClean="0"/>
                        <a:t>Event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dirty="0" smtClean="0"/>
                        <a:t>18:03</a:t>
                      </a:r>
                      <a:endParaRPr lang="en-US" sz="2000" dirty="0"/>
                    </a:p>
                  </a:txBody>
                  <a:tcPr anchor="ctr"/>
                </a:tc>
              </a:tr>
              <a:tr h="1041530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TPC (</a:t>
                      </a:r>
                      <a:r>
                        <a:rPr lang="pl-PL" sz="1600" b="1" dirty="0" err="1" smtClean="0"/>
                        <a:t>gaseous</a:t>
                      </a:r>
                      <a:r>
                        <a:rPr lang="pl-PL" sz="1600" b="1" baseline="0" dirty="0" smtClean="0"/>
                        <a:t> </a:t>
                      </a:r>
                      <a:r>
                        <a:rPr lang="pl-PL" sz="1600" b="1" baseline="0" dirty="0" err="1" smtClean="0"/>
                        <a:t>detector</a:t>
                      </a:r>
                      <a:r>
                        <a:rPr lang="pl-PL" sz="1600" b="1" baseline="0" dirty="0" smtClean="0"/>
                        <a:t>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FC trip; OROC C01 HW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FC </a:t>
                      </a:r>
                      <a:r>
                        <a:rPr lang="pl-PL" sz="1600" dirty="0" smtClean="0"/>
                        <a:t>(Field Cage)</a:t>
                      </a:r>
                      <a:r>
                        <a:rPr lang="en-US" sz="1600" dirty="0" smtClean="0"/>
                        <a:t>trip; OROC</a:t>
                      </a:r>
                      <a:r>
                        <a:rPr lang="pl-PL" sz="1600" dirty="0" smtClean="0"/>
                        <a:t> (</a:t>
                      </a:r>
                      <a:r>
                        <a:rPr lang="pl-PL" sz="1600" dirty="0" err="1" smtClean="0"/>
                        <a:t>outer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err="1" smtClean="0"/>
                        <a:t>readout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err="1" smtClean="0"/>
                        <a:t>chamber</a:t>
                      </a:r>
                      <a:r>
                        <a:rPr lang="pl-PL" sz="1600" baseline="0" dirty="0" smtClean="0"/>
                        <a:t>)</a:t>
                      </a:r>
                      <a:r>
                        <a:rPr lang="en-US" sz="1600" dirty="0" smtClean="0"/>
                        <a:t> A03,C00,C01,C02,C04,C05,C06,C07,C10,C12,C16,C17 HW trip; Skirt A,C trip + 1 DCS board went to no control (power-cycled for recovery)</a:t>
                      </a:r>
                      <a:r>
                        <a:rPr lang="pl-PL" sz="1600" dirty="0" smtClean="0"/>
                        <a:t> – </a:t>
                      </a:r>
                      <a:r>
                        <a:rPr lang="pl-PL" sz="1600" dirty="0" err="1" smtClean="0"/>
                        <a:t>probably</a:t>
                      </a:r>
                      <a:r>
                        <a:rPr lang="pl-PL" sz="1600" dirty="0" smtClean="0"/>
                        <a:t> </a:t>
                      </a:r>
                      <a:r>
                        <a:rPr lang="pl-PL" sz="1600" baseline="0" dirty="0" err="1" smtClean="0"/>
                        <a:t>evidence</a:t>
                      </a:r>
                      <a:r>
                        <a:rPr lang="pl-PL" sz="1600" baseline="0" dirty="0" smtClean="0"/>
                        <a:t> of SEU (Single </a:t>
                      </a:r>
                      <a:r>
                        <a:rPr lang="pl-PL" sz="1600" baseline="0" dirty="0" err="1" smtClean="0"/>
                        <a:t>Event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err="1" smtClean="0"/>
                        <a:t>Upset</a:t>
                      </a:r>
                      <a:r>
                        <a:rPr lang="pl-PL" sz="1600" baseline="0" dirty="0" smtClean="0"/>
                        <a:t>)  ~0.5 m </a:t>
                      </a:r>
                      <a:r>
                        <a:rPr lang="pl-PL" sz="1600" baseline="0" dirty="0" err="1" smtClean="0"/>
                        <a:t>from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err="1" smtClean="0"/>
                        <a:t>beam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err="1" smtClean="0"/>
                        <a:t>pipe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667963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TRD (</a:t>
                      </a:r>
                      <a:r>
                        <a:rPr lang="pl-PL" sz="1600" b="1" dirty="0" err="1" smtClean="0"/>
                        <a:t>gaseous</a:t>
                      </a:r>
                      <a:r>
                        <a:rPr lang="pl-PL" sz="1600" b="1" dirty="0" smtClean="0"/>
                        <a:t> </a:t>
                      </a:r>
                      <a:r>
                        <a:rPr lang="pl-PL" sz="1600" b="1" dirty="0" err="1" smtClean="0"/>
                        <a:t>detector</a:t>
                      </a:r>
                      <a:r>
                        <a:rPr lang="pl-PL" sz="1600" b="1" dirty="0" smtClean="0"/>
                        <a:t>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all HV (</a:t>
                      </a:r>
                      <a:r>
                        <a:rPr lang="en-US" sz="1600" dirty="0" err="1" smtClean="0"/>
                        <a:t>ano</a:t>
                      </a:r>
                      <a:r>
                        <a:rPr lang="pl-PL" sz="1600" dirty="0" err="1" smtClean="0"/>
                        <a:t>de</a:t>
                      </a:r>
                      <a:r>
                        <a:rPr lang="en-US" sz="1600" dirty="0" smtClean="0"/>
                        <a:t>) channels tripped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many HV (~all of anode) channels tripped; 2 DCS board went to no control (power-cycled for recovery</a:t>
                      </a:r>
                      <a:r>
                        <a:rPr lang="pl-PL" sz="1600" dirty="0" smtClean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</a:tr>
              <a:tr h="667963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SDD – </a:t>
                      </a:r>
                      <a:r>
                        <a:rPr lang="pl-PL" sz="1600" b="1" dirty="0" err="1" smtClean="0"/>
                        <a:t>silicon</a:t>
                      </a:r>
                      <a:r>
                        <a:rPr lang="pl-PL" sz="1600" b="1" dirty="0" smtClean="0"/>
                        <a:t> </a:t>
                      </a:r>
                      <a:r>
                        <a:rPr lang="pl-PL" sz="1600" b="1" dirty="0" err="1" smtClean="0"/>
                        <a:t>drift</a:t>
                      </a:r>
                      <a:r>
                        <a:rPr lang="pl-PL" sz="1600" b="1" dirty="0" smtClean="0"/>
                        <a:t> </a:t>
                      </a:r>
                      <a:r>
                        <a:rPr lang="pl-PL" sz="1600" b="1" dirty="0" err="1" smtClean="0"/>
                        <a:t>detector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u="sng" dirty="0" err="1" smtClean="0"/>
                        <a:t>injectors</a:t>
                      </a:r>
                      <a:r>
                        <a:rPr lang="pl-PL" sz="1600" u="sng" baseline="0" dirty="0" smtClean="0"/>
                        <a:t> to </a:t>
                      </a:r>
                      <a:r>
                        <a:rPr lang="pl-PL" sz="1600" u="sng" baseline="0" dirty="0" err="1" smtClean="0"/>
                        <a:t>calibrate</a:t>
                      </a:r>
                      <a:r>
                        <a:rPr lang="pl-PL" sz="1600" u="sng" baseline="0" dirty="0" smtClean="0"/>
                        <a:t> </a:t>
                      </a:r>
                      <a:r>
                        <a:rPr lang="pl-PL" sz="1600" u="sng" baseline="0" dirty="0" err="1" smtClean="0"/>
                        <a:t>drift</a:t>
                      </a:r>
                      <a:r>
                        <a:rPr lang="pl-PL" sz="1600" u="sng" baseline="0" dirty="0" smtClean="0"/>
                        <a:t> </a:t>
                      </a:r>
                      <a:r>
                        <a:rPr lang="pl-PL" sz="1600" u="sng" baseline="0" dirty="0" err="1" smtClean="0"/>
                        <a:t>velocity</a:t>
                      </a:r>
                      <a:r>
                        <a:rPr lang="pl-PL" sz="1600" u="sng" baseline="0" dirty="0" smtClean="0"/>
                        <a:t>: </a:t>
                      </a:r>
                      <a:r>
                        <a:rPr lang="pl-PL" sz="1600" u="sng" dirty="0" smtClean="0"/>
                        <a:t>50 % of </a:t>
                      </a:r>
                      <a:r>
                        <a:rPr lang="pl-PL" sz="1600" u="sng" dirty="0" err="1" smtClean="0"/>
                        <a:t>them</a:t>
                      </a:r>
                      <a:r>
                        <a:rPr lang="pl-PL" sz="1600" u="sng" dirty="0" smtClean="0"/>
                        <a:t> on </a:t>
                      </a:r>
                      <a:r>
                        <a:rPr lang="pl-PL" sz="1600" u="sng" dirty="0" err="1" smtClean="0"/>
                        <a:t>the</a:t>
                      </a:r>
                      <a:r>
                        <a:rPr lang="pl-PL" sz="1600" u="sng" dirty="0" smtClean="0"/>
                        <a:t> </a:t>
                      </a:r>
                      <a:r>
                        <a:rPr lang="pl-PL" sz="1600" u="sng" dirty="0" err="1" smtClean="0"/>
                        <a:t>layer</a:t>
                      </a:r>
                      <a:r>
                        <a:rPr lang="pl-PL" sz="1600" u="sng" dirty="0" smtClean="0"/>
                        <a:t> </a:t>
                      </a:r>
                      <a:r>
                        <a:rPr lang="pl-PL" sz="1600" u="sng" dirty="0" err="1" smtClean="0"/>
                        <a:t>closer</a:t>
                      </a:r>
                      <a:r>
                        <a:rPr lang="pl-PL" sz="1600" u="sng" dirty="0" smtClean="0"/>
                        <a:t> to </a:t>
                      </a:r>
                      <a:r>
                        <a:rPr lang="pl-PL" sz="1600" u="sng" dirty="0" err="1" smtClean="0"/>
                        <a:t>Beam</a:t>
                      </a:r>
                      <a:r>
                        <a:rPr lang="pl-PL" sz="1600" u="sng" dirty="0" smtClean="0"/>
                        <a:t> </a:t>
                      </a:r>
                      <a:r>
                        <a:rPr lang="pl-PL" sz="1600" u="sng" dirty="0" err="1" smtClean="0"/>
                        <a:t>Pipe</a:t>
                      </a:r>
                      <a:r>
                        <a:rPr lang="pl-PL" sz="1600" u="sng" dirty="0" smtClean="0"/>
                        <a:t> </a:t>
                      </a:r>
                      <a:r>
                        <a:rPr lang="pl-PL" sz="1600" u="sng" dirty="0" err="1" smtClean="0"/>
                        <a:t>are</a:t>
                      </a:r>
                      <a:r>
                        <a:rPr lang="pl-PL" sz="1600" u="sng" dirty="0" smtClean="0"/>
                        <a:t> not </a:t>
                      </a:r>
                      <a:r>
                        <a:rPr lang="pl-PL" sz="1600" u="sng" dirty="0" err="1" smtClean="0"/>
                        <a:t>working</a:t>
                      </a:r>
                      <a:r>
                        <a:rPr lang="pl-PL" sz="1600" u="sng" dirty="0" smtClean="0"/>
                        <a:t> – under </a:t>
                      </a:r>
                      <a:r>
                        <a:rPr lang="pl-PL" sz="1600" u="sng" dirty="0" err="1" smtClean="0"/>
                        <a:t>investigation</a:t>
                      </a:r>
                      <a:r>
                        <a:rPr lang="pl-PL" sz="1600" u="sng" baseline="0" dirty="0" smtClean="0"/>
                        <a:t> </a:t>
                      </a:r>
                      <a:r>
                        <a:rPr lang="pl-PL" sz="1600" u="sng" baseline="0" dirty="0" err="1" smtClean="0"/>
                        <a:t>if</a:t>
                      </a:r>
                      <a:r>
                        <a:rPr lang="pl-PL" sz="1600" u="sng" baseline="0" dirty="0" smtClean="0"/>
                        <a:t> </a:t>
                      </a:r>
                      <a:r>
                        <a:rPr lang="pl-PL" sz="1600" u="sng" baseline="0" dirty="0" err="1" smtClean="0"/>
                        <a:t>permament</a:t>
                      </a:r>
                      <a:r>
                        <a:rPr lang="pl-PL" sz="1600" u="sng" baseline="0" dirty="0" smtClean="0"/>
                        <a:t> (most </a:t>
                      </a:r>
                      <a:r>
                        <a:rPr lang="pl-PL" sz="1600" u="sng" baseline="0" dirty="0" err="1" smtClean="0"/>
                        <a:t>serious</a:t>
                      </a:r>
                      <a:r>
                        <a:rPr lang="pl-PL" sz="1600" u="sng" baseline="0" dirty="0" smtClean="0"/>
                        <a:t> </a:t>
                      </a:r>
                      <a:r>
                        <a:rPr lang="pl-PL" sz="1600" u="sng" baseline="0" dirty="0" err="1" smtClean="0"/>
                        <a:t>incident</a:t>
                      </a:r>
                      <a:r>
                        <a:rPr lang="pl-PL" sz="1600" u="sng" baseline="0" dirty="0" smtClean="0"/>
                        <a:t>)</a:t>
                      </a:r>
                      <a:endParaRPr lang="en-US" sz="1600" u="sng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Conclusions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l-PL" sz="2400" b="1" dirty="0" smtClean="0"/>
              <a:t> Many (9 of 17) </a:t>
            </a:r>
            <a:r>
              <a:rPr lang="pl-PL" sz="2400" b="1" dirty="0" err="1" smtClean="0"/>
              <a:t>subdetectors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affected</a:t>
            </a: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r>
              <a:rPr lang="pl-PL" sz="2400" b="1" dirty="0" smtClean="0"/>
              <a:t> All </a:t>
            </a:r>
            <a:r>
              <a:rPr lang="pl-PL" sz="2400" b="1" dirty="0" err="1" smtClean="0"/>
              <a:t>subsystems</a:t>
            </a:r>
            <a:r>
              <a:rPr lang="pl-PL" sz="2400" b="1" dirty="0" smtClean="0"/>
              <a:t> but SDD </a:t>
            </a:r>
            <a:r>
              <a:rPr lang="pl-PL" sz="2400" b="1" dirty="0" err="1" smtClean="0"/>
              <a:t>recovered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using</a:t>
            </a:r>
            <a:r>
              <a:rPr lang="pl-PL" sz="2400" b="1" dirty="0" smtClean="0"/>
              <a:t> standard </a:t>
            </a:r>
            <a:r>
              <a:rPr lang="pl-PL" sz="2400" b="1" dirty="0" err="1" smtClean="0"/>
              <a:t>procedures</a:t>
            </a: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r>
              <a:rPr lang="pl-PL" sz="2400" b="1" dirty="0" smtClean="0"/>
              <a:t> SDD </a:t>
            </a:r>
            <a:r>
              <a:rPr lang="pl-PL" sz="2400" b="1" dirty="0" err="1" smtClean="0"/>
              <a:t>calibration</a:t>
            </a:r>
            <a:r>
              <a:rPr lang="pl-PL" sz="2400" b="1" dirty="0" smtClean="0"/>
              <a:t> system - </a:t>
            </a:r>
            <a:r>
              <a:rPr lang="pl-PL" sz="2400" b="1" dirty="0" err="1" smtClean="0"/>
              <a:t>investigation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ongoing</a:t>
            </a: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r>
              <a:rPr lang="pl-PL" sz="2400" b="1" dirty="0" smtClean="0"/>
              <a:t> We </a:t>
            </a:r>
            <a:r>
              <a:rPr lang="pl-PL" sz="2400" b="1" dirty="0" err="1" smtClean="0"/>
              <a:t>are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close</a:t>
            </a:r>
            <a:r>
              <a:rPr lang="pl-PL" sz="2400" b="1" dirty="0" smtClean="0"/>
              <a:t> to </a:t>
            </a:r>
            <a:r>
              <a:rPr lang="pl-PL" sz="2400" b="1" dirty="0" err="1" smtClean="0"/>
              <a:t>limits</a:t>
            </a:r>
            <a:r>
              <a:rPr lang="pl-PL" sz="2400" b="1" dirty="0" smtClean="0"/>
              <a:t> of </a:t>
            </a:r>
            <a:r>
              <a:rPr lang="pl-PL" sz="2400" b="1" dirty="0" err="1" smtClean="0"/>
              <a:t>safety</a:t>
            </a:r>
            <a:endParaRPr lang="pl-PL" sz="2400" b="1" dirty="0" smtClean="0"/>
          </a:p>
          <a:p>
            <a:pPr>
              <a:buFont typeface="Wingdings" pitchFamily="2" charset="2"/>
              <a:buChar char="q"/>
            </a:pPr>
            <a:endParaRPr lang="pl-PL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58211"/>
            <a:ext cx="4343400" cy="274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9"/>
          <p:cNvSpPr txBox="1">
            <a:spLocks noChangeArrowheads="1"/>
          </p:cNvSpPr>
          <p:nvPr/>
        </p:nvSpPr>
        <p:spPr bwMode="auto">
          <a:xfrm>
            <a:off x="7772400" y="4953000"/>
            <a:ext cx="1371600" cy="7386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BCM C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</a:p>
          <a:p>
            <a:pPr algn="l"/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z = -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18.5 m, r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=10 cm</a:t>
            </a:r>
            <a:endParaRPr lang="de-DE" sz="14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cxnSp>
        <p:nvCxnSpPr>
          <p:cNvPr id="8" name="Gerade Verbindung mit Pfeil 13"/>
          <p:cNvCxnSpPr>
            <a:cxnSpLocks noChangeShapeType="1"/>
          </p:cNvCxnSpPr>
          <p:nvPr/>
        </p:nvCxnSpPr>
        <p:spPr bwMode="auto">
          <a:xfrm rot="16200000" flipV="1">
            <a:off x="7353301" y="3695700"/>
            <a:ext cx="2286001" cy="22860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Textfeld 11"/>
          <p:cNvSpPr txBox="1">
            <a:spLocks noChangeArrowheads="1"/>
          </p:cNvSpPr>
          <p:nvPr/>
        </p:nvSpPr>
        <p:spPr bwMode="auto">
          <a:xfrm>
            <a:off x="4724400" y="3465493"/>
            <a:ext cx="1371600" cy="7386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BCM-A</a:t>
            </a:r>
            <a:endParaRPr lang="de-DE" sz="1400" dirty="0" smtClean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l"/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z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+ 6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m,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r </a:t>
            </a:r>
            <a:r>
              <a:rPr lang="de-DE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= </a:t>
            </a:r>
            <a:r>
              <a:rPr lang="de-DE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sym typeface="Symbol" pitchFamily="18" charset="2"/>
              </a:rPr>
              <a:t>10 cm</a:t>
            </a:r>
            <a:endParaRPr lang="de-DE" sz="140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5" name="Picture 2" descr="\\cern.ch\dfs\Workspaces\d\dimauro\private\digital-photos\Image Library\2009_10_30-ALICEmisto\IMG_348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19600"/>
            <a:ext cx="3096344" cy="2066533"/>
          </a:xfrm>
          <a:prstGeom prst="rect">
            <a:avLst/>
          </a:prstGeom>
          <a:noFill/>
        </p:spPr>
      </p:pic>
      <p:pic>
        <p:nvPicPr>
          <p:cNvPr id="1026" name="Picture 2" descr="\\cern.ch\dfs\Workspaces\d\dimauro\private\digital-photos\Image Library\2009_10_30-ALICEmisto\IMG_34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470962"/>
            <a:ext cx="3473896" cy="2491438"/>
          </a:xfrm>
          <a:prstGeom prst="rect">
            <a:avLst/>
          </a:prstGeom>
          <a:noFill/>
        </p:spPr>
      </p:pic>
      <p:pic>
        <p:nvPicPr>
          <p:cNvPr id="1027" name="Picture 3" descr="\\cern.ch\dfs\Workspaces\d\dimauro\private\digital-photos\Image Library\2009_10_30-ALICEmisto\IMG_34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5272" y="4419600"/>
            <a:ext cx="3086608" cy="2057739"/>
          </a:xfrm>
          <a:prstGeom prst="rect">
            <a:avLst/>
          </a:prstGeom>
          <a:noFill/>
        </p:spPr>
      </p:pic>
      <p:cxnSp>
        <p:nvCxnSpPr>
          <p:cNvPr id="17" name="Gerade Verbindung mit Pfeil 21"/>
          <p:cNvCxnSpPr>
            <a:cxnSpLocks noChangeShapeType="1"/>
          </p:cNvCxnSpPr>
          <p:nvPr/>
        </p:nvCxnSpPr>
        <p:spPr bwMode="auto">
          <a:xfrm flipV="1">
            <a:off x="1676400" y="2133601"/>
            <a:ext cx="3810000" cy="609599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0" name="Gerade Verbindung mit Pfeil 21"/>
          <p:cNvCxnSpPr>
            <a:cxnSpLocks noChangeShapeType="1"/>
          </p:cNvCxnSpPr>
          <p:nvPr/>
        </p:nvCxnSpPr>
        <p:spPr bwMode="auto">
          <a:xfrm flipV="1">
            <a:off x="2514600" y="2209801"/>
            <a:ext cx="3429000" cy="3200399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" name="Textfeld 11"/>
          <p:cNvSpPr txBox="1">
            <a:spLocks noChangeArrowheads="1"/>
          </p:cNvSpPr>
          <p:nvPr/>
        </p:nvSpPr>
        <p:spPr bwMode="auto">
          <a:xfrm>
            <a:off x="685800" y="4004846"/>
            <a:ext cx="2209800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BLM-MWBMD</a:t>
            </a:r>
            <a:endParaRPr lang="de-DE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cxnSp>
        <p:nvCxnSpPr>
          <p:cNvPr id="10" name="Gerade Verbindung mit Pfeil 21"/>
          <p:cNvCxnSpPr>
            <a:cxnSpLocks noChangeShapeType="1"/>
          </p:cNvCxnSpPr>
          <p:nvPr/>
        </p:nvCxnSpPr>
        <p:spPr bwMode="auto">
          <a:xfrm rot="16200000" flipV="1">
            <a:off x="4914902" y="3543302"/>
            <a:ext cx="2743198" cy="7619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BCM response and thresholds studies</a:t>
            </a:r>
            <a:endParaRPr lang="en-US" dirty="0">
              <a:latin typeface="+mn-lt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158824" y="6408712"/>
            <a:ext cx="8229600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pl-PL" sz="1600" dirty="0" err="1" smtClean="0">
                <a:ea typeface="+mj-ea"/>
                <a:cs typeface="+mj-cs"/>
              </a:rPr>
              <a:t>Source</a:t>
            </a:r>
            <a:r>
              <a:rPr lang="pl-PL" sz="1600" dirty="0" smtClean="0">
                <a:ea typeface="+mj-ea"/>
                <a:cs typeface="+mj-cs"/>
              </a:rPr>
              <a:t>: A. Di Mauro,  </a:t>
            </a:r>
            <a:r>
              <a:rPr lang="pl-PL" sz="1600" dirty="0" err="1" smtClean="0">
                <a:ea typeface="+mj-ea"/>
                <a:cs typeface="+mj-cs"/>
              </a:rPr>
              <a:t>ALICE-LHC</a:t>
            </a:r>
            <a:r>
              <a:rPr lang="pl-PL" sz="1600" dirty="0" smtClean="0">
                <a:ea typeface="+mj-ea"/>
                <a:cs typeface="+mj-cs"/>
              </a:rPr>
              <a:t> Interfaces-TF250310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BCM response and thresholds 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Beam dump logic:</a:t>
            </a:r>
            <a:endParaRPr lang="pl-PL" sz="2400" dirty="0" smtClean="0"/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dirty="0" smtClean="0"/>
              <a:t>Fast abort on RS1 (integration over 40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s) or RS2 (integration over 80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s) coincidences: </a:t>
            </a:r>
          </a:p>
          <a:p>
            <a:pPr lvl="1">
              <a:lnSpc>
                <a:spcPct val="80000"/>
              </a:lnSpc>
              <a:buNone/>
              <a:defRPr/>
            </a:pPr>
            <a:r>
              <a:rPr lang="en-US" sz="2000" dirty="0" smtClean="0"/>
              <a:t>	dump the beam if 3 adjacent diamond sensors out of 4 show a current &gt; </a:t>
            </a:r>
            <a:r>
              <a:rPr lang="en-US" sz="2000" i="1" dirty="0" smtClean="0"/>
              <a:t>thr</a:t>
            </a:r>
            <a:r>
              <a:rPr lang="en-US" sz="2000" i="1" baseline="-25000" dirty="0" smtClean="0"/>
              <a:t>RS1</a:t>
            </a:r>
            <a:r>
              <a:rPr lang="en-US" sz="2000" dirty="0" smtClean="0"/>
              <a:t> or </a:t>
            </a:r>
            <a:r>
              <a:rPr lang="en-US" sz="2000" i="1" dirty="0" smtClean="0"/>
              <a:t>thr</a:t>
            </a:r>
            <a:r>
              <a:rPr lang="en-US" sz="2000" i="1" baseline="-25000" dirty="0" smtClean="0"/>
              <a:t>RS2</a:t>
            </a:r>
            <a:r>
              <a:rPr lang="en-US" sz="2000" dirty="0" smtClean="0"/>
              <a:t> , respectively</a:t>
            </a:r>
            <a:endParaRPr lang="pl-PL" sz="2000" dirty="0" smtClean="0"/>
          </a:p>
          <a:p>
            <a:pPr lvl="1">
              <a:lnSpc>
                <a:spcPct val="80000"/>
              </a:lnSpc>
              <a:buNone/>
              <a:defRPr/>
            </a:pPr>
            <a:endParaRPr lang="en-US" sz="2000" dirty="0" smtClean="0"/>
          </a:p>
          <a:p>
            <a:pPr lvl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dirty="0" smtClean="0"/>
              <a:t>Slow abort on RS32-Sum (1.28 ms):</a:t>
            </a:r>
          </a:p>
          <a:p>
            <a:pPr lvl="1">
              <a:lnSpc>
                <a:spcPct val="80000"/>
              </a:lnSpc>
              <a:buNone/>
              <a:defRPr/>
            </a:pPr>
            <a:r>
              <a:rPr lang="en-US" sz="2000" dirty="0" smtClean="0"/>
              <a:t>	Sorting out the two highest and the lowest of 8 sensors, dump the beam if RS32-Sum &gt; </a:t>
            </a:r>
            <a:r>
              <a:rPr lang="en-US" sz="2000" i="1" dirty="0" smtClean="0"/>
              <a:t>thr</a:t>
            </a:r>
            <a:r>
              <a:rPr lang="en-US" sz="2000" i="1" baseline="-25000" dirty="0" smtClean="0"/>
              <a:t>RS32</a:t>
            </a:r>
          </a:p>
          <a:p>
            <a:endParaRPr lang="en-US" sz="2400" dirty="0" smtClean="0"/>
          </a:p>
          <a:p>
            <a:pPr lvl="1">
              <a:lnSpc>
                <a:spcPct val="80000"/>
              </a:lnSpc>
              <a:buNone/>
              <a:defRPr/>
            </a:pPr>
            <a:endParaRPr lang="en-US" sz="2000" i="1" baseline="-25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0686B-5F1E-4784-AE6A-938ED4C646E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158824" y="6408712"/>
            <a:ext cx="8229600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pl-PL" sz="1600" dirty="0" err="1" smtClean="0">
                <a:ea typeface="+mj-ea"/>
                <a:cs typeface="+mj-cs"/>
              </a:rPr>
              <a:t>Source</a:t>
            </a:r>
            <a:r>
              <a:rPr lang="pl-PL" sz="1600" dirty="0" smtClean="0">
                <a:ea typeface="+mj-ea"/>
                <a:cs typeface="+mj-cs"/>
              </a:rPr>
              <a:t>: A. Di Mauro,  </a:t>
            </a:r>
            <a:r>
              <a:rPr lang="pl-PL" sz="1600" dirty="0" err="1" smtClean="0">
                <a:ea typeface="+mj-ea"/>
                <a:cs typeface="+mj-cs"/>
              </a:rPr>
              <a:t>ALICE-LHC</a:t>
            </a:r>
            <a:r>
              <a:rPr lang="pl-PL" sz="1600" dirty="0" smtClean="0">
                <a:ea typeface="+mj-ea"/>
                <a:cs typeface="+mj-cs"/>
              </a:rPr>
              <a:t> Interfaces-TF250310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Main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observations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pole tekstowe 8"/>
          <p:cNvSpPr txBox="1"/>
          <p:nvPr/>
        </p:nvSpPr>
        <p:spPr>
          <a:xfrm>
            <a:off x="395536" y="1263526"/>
            <a:ext cx="874846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Beam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Condition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Monitoring system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sent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signal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dump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beam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two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times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on 28/07/2011: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16:30 and 18:03.</a:t>
            </a:r>
          </a:p>
          <a:p>
            <a:pPr lvl="1"/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values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threshold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for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beam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background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were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exceeded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16:30  -      80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times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RS1 and RS2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conditions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A)</a:t>
            </a:r>
          </a:p>
          <a:p>
            <a:pPr lvl="1">
              <a:buFont typeface="Wingdings" pitchFamily="2" charset="2"/>
              <a:buChar char="Ø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18:03  -    3559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times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 (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RS32Sum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condition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A)</a:t>
            </a:r>
          </a:p>
          <a:p>
            <a:pPr lvl="1">
              <a:buFont typeface="Wingdings" pitchFamily="2" charset="2"/>
              <a:buChar char="Ø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Values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were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higher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that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those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 C </a:t>
            </a:r>
          </a:p>
          <a:p>
            <a:pPr lvl="1"/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>2 – 25 </a:t>
            </a:r>
            <a:r>
              <a:rPr lang="pl-PL" sz="2400" b="1" dirty="0" err="1" smtClean="0">
                <a:solidFill>
                  <a:schemeClr val="accent1">
                    <a:lumMod val="50000"/>
                  </a:schemeClr>
                </a:solidFill>
              </a:rPr>
              <a:t>times</a:t>
            </a: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pl-PL" sz="2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7543" y="1556792"/>
          <a:ext cx="7776865" cy="3969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7022"/>
                <a:gridCol w="2237554"/>
                <a:gridCol w="2592289"/>
              </a:tblGrid>
              <a:tr h="567063">
                <a:tc>
                  <a:txBody>
                    <a:bodyPr/>
                    <a:lstStyle/>
                    <a:p>
                      <a:r>
                        <a:rPr lang="pl-PL" sz="2000" b="1" dirty="0" err="1" smtClean="0"/>
                        <a:t>Event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16:30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18:03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Max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dirty="0" smtClean="0"/>
                        <a:t>RS1 </a:t>
                      </a:r>
                      <a:r>
                        <a:rPr lang="pl-PL" sz="2000" b="1" dirty="0" err="1" smtClean="0"/>
                        <a:t>value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40449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1145000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RS1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baseline="0" dirty="0" err="1" smtClean="0"/>
                        <a:t>Threshold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baseline="0" dirty="0" err="1" smtClean="0"/>
                        <a:t>[n</a:t>
                      </a:r>
                      <a:r>
                        <a:rPr lang="pl-PL" sz="2000" b="1" baseline="0" dirty="0" smtClean="0"/>
                        <a:t>A]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500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Max RS2 </a:t>
                      </a:r>
                      <a:r>
                        <a:rPr lang="pl-PL" sz="2000" b="1" dirty="0" err="1" smtClean="0"/>
                        <a:t>value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20071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840930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RS2 </a:t>
                      </a:r>
                      <a:r>
                        <a:rPr lang="pl-PL" sz="2000" b="1" dirty="0" err="1" smtClean="0"/>
                        <a:t>Threshold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250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RS32Sum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1200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56947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RS32Sum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16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C 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60" y="1556792"/>
          <a:ext cx="8064897" cy="3969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5052"/>
                <a:gridCol w="2641546"/>
                <a:gridCol w="2688299"/>
              </a:tblGrid>
              <a:tr h="567063">
                <a:tc>
                  <a:txBody>
                    <a:bodyPr/>
                    <a:lstStyle/>
                    <a:p>
                      <a:r>
                        <a:rPr lang="pl-PL" sz="2000" dirty="0" err="1" smtClean="0"/>
                        <a:t>Event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16:30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18:03</a:t>
                      </a:r>
                      <a:endParaRPr lang="en-US" sz="2000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Max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dirty="0" smtClean="0"/>
                        <a:t>RS1 </a:t>
                      </a:r>
                      <a:r>
                        <a:rPr lang="pl-PL" sz="2000" b="1" dirty="0" err="1" smtClean="0"/>
                        <a:t>value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1566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456159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RS1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baseline="0" dirty="0" err="1" smtClean="0"/>
                        <a:t>Threshold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baseline="0" dirty="0" err="1" smtClean="0"/>
                        <a:t>[n</a:t>
                      </a:r>
                      <a:r>
                        <a:rPr lang="pl-PL" sz="2000" b="1" baseline="0" dirty="0" smtClean="0"/>
                        <a:t>A]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500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Max RS2 </a:t>
                      </a:r>
                      <a:r>
                        <a:rPr lang="pl-PL" sz="2000" b="1" dirty="0" err="1" smtClean="0"/>
                        <a:t>value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1414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404604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RS2 </a:t>
                      </a:r>
                      <a:r>
                        <a:rPr lang="pl-PL" sz="2000" b="1" dirty="0" err="1" smtClean="0"/>
                        <a:t>Threshold</a:t>
                      </a:r>
                      <a:r>
                        <a:rPr lang="pl-PL" sz="2000" b="1" dirty="0" smtClean="0"/>
                        <a:t>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250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RS32Sum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73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5883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67063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RS32Sum </a:t>
                      </a:r>
                      <a:r>
                        <a:rPr lang="pl-PL" sz="2000" b="1" dirty="0" err="1" smtClean="0"/>
                        <a:t>[n</a:t>
                      </a:r>
                      <a:r>
                        <a:rPr lang="pl-PL" sz="2000" b="1" dirty="0" smtClean="0"/>
                        <a:t>A]</a:t>
                      </a:r>
                      <a:endParaRPr lang="en-US" sz="20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16</a:t>
                      </a:r>
                      <a:endParaRPr lang="en-US" sz="2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RS32Sum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plots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(PVSS):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pvss_18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4581128"/>
            <a:ext cx="6768752" cy="2016224"/>
          </a:xfrm>
          <a:prstGeom prst="rect">
            <a:avLst/>
          </a:prstGeom>
        </p:spPr>
      </p:pic>
      <p:sp>
        <p:nvSpPr>
          <p:cNvPr id="6" name="pole tekstowe 6"/>
          <p:cNvSpPr txBox="1"/>
          <p:nvPr/>
        </p:nvSpPr>
        <p:spPr>
          <a:xfrm>
            <a:off x="251520" y="139361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</a:rPr>
              <a:t>  16:30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pole tekstowe 6"/>
          <p:cNvSpPr txBox="1"/>
          <p:nvPr/>
        </p:nvSpPr>
        <p:spPr>
          <a:xfrm>
            <a:off x="323528" y="398590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</a:rPr>
              <a:t>  18:03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 descr="pvss_rs32s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6768752" cy="20270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PM Report - 16:30 –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A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16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060848"/>
            <a:ext cx="6552728" cy="44829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7544" y="1484784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RS1,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sampling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40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microseconds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67544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PM Report - 18:03 –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 descr="18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8189478" cy="46805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6791</TotalTime>
  <Words>621</Words>
  <Application>Microsoft Office PowerPoint</Application>
  <PresentationFormat>On-screen Show (4:3)</PresentationFormat>
  <Paragraphs>164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Motyw pakietu Office</vt:lpstr>
      <vt:lpstr>Photo Editor Photo</vt:lpstr>
      <vt:lpstr>Slide 1</vt:lpstr>
      <vt:lpstr>BCM response and thresholds studies</vt:lpstr>
      <vt:lpstr>BCM response and thresholds studies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Mateusz Lechman</dc:creator>
  <cp:lastModifiedBy>mlechman</cp:lastModifiedBy>
  <cp:revision>380</cp:revision>
  <dcterms:created xsi:type="dcterms:W3CDTF">2011-01-19T12:30:13Z</dcterms:created>
  <dcterms:modified xsi:type="dcterms:W3CDTF">2011-08-05T07:40:32Z</dcterms:modified>
</cp:coreProperties>
</file>