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8"/>
  </p:notesMasterIdLst>
  <p:handoutMasterIdLst>
    <p:handoutMasterId r:id="rId9"/>
  </p:handoutMasterIdLst>
  <p:sldIdLst>
    <p:sldId id="256" r:id="rId2"/>
    <p:sldId id="428" r:id="rId3"/>
    <p:sldId id="433" r:id="rId4"/>
    <p:sldId id="430" r:id="rId5"/>
    <p:sldId id="431" r:id="rId6"/>
    <p:sldId id="432" r:id="rId7"/>
  </p:sldIdLst>
  <p:sldSz cx="9144000" cy="6858000" type="screen4x3"/>
  <p:notesSz cx="6746875" cy="99139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3366FF"/>
    <a:srgbClr val="6699FF"/>
    <a:srgbClr val="FF0000"/>
    <a:srgbClr val="6666FF"/>
    <a:srgbClr val="CC9900"/>
    <a:srgbClr val="FFFF99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0" autoAdjust="0"/>
    <p:restoredTop sz="97409" autoAdjust="0"/>
  </p:normalViewPr>
  <p:slideViewPr>
    <p:cSldViewPr>
      <p:cViewPr varScale="1">
        <p:scale>
          <a:sx n="77" d="100"/>
          <a:sy n="77" d="100"/>
        </p:scale>
        <p:origin x="-8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705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41705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B4C0E8D-26A6-480D-8B74-D51A26709F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96938" y="744538"/>
            <a:ext cx="4954587" cy="3716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708525"/>
            <a:ext cx="5397500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5463"/>
            <a:ext cx="29225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415463"/>
            <a:ext cx="29225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088F836D-BE65-4962-BAC8-14FFFC3D53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05" name="Picture 41" descr="0508014_0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-7938"/>
            <a:ext cx="9906000" cy="6902451"/>
          </a:xfrm>
          <a:prstGeom prst="rect">
            <a:avLst/>
          </a:prstGeom>
          <a:noFill/>
        </p:spPr>
      </p:pic>
      <p:sp>
        <p:nvSpPr>
          <p:cNvPr id="11311" name="Rectangle 47"/>
          <p:cNvSpPr>
            <a:spLocks noChangeArrowheads="1"/>
          </p:cNvSpPr>
          <p:nvPr userDrawn="1"/>
        </p:nvSpPr>
        <p:spPr bwMode="auto">
          <a:xfrm>
            <a:off x="0" y="20574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1293" name="Picture 29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4" name="Picture 30" descr="AB_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2514600"/>
            <a:ext cx="1447800" cy="1447800"/>
          </a:xfrm>
          <a:prstGeom prst="rect">
            <a:avLst/>
          </a:prstGeom>
          <a:noFill/>
        </p:spPr>
      </p:pic>
      <p:sp>
        <p:nvSpPr>
          <p:cNvPr id="11322" name="Text Box 58"/>
          <p:cNvSpPr txBox="1">
            <a:spLocks noChangeArrowheads="1"/>
          </p:cNvSpPr>
          <p:nvPr userDrawn="1"/>
        </p:nvSpPr>
        <p:spPr bwMode="auto">
          <a:xfrm>
            <a:off x="990600" y="3962400"/>
            <a:ext cx="7162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00"/>
                </a:solidFill>
              </a:rPr>
              <a:t>BT/BP/JBS    AB/CO/MI    May 2008</a:t>
            </a:r>
          </a:p>
        </p:txBody>
      </p:sp>
      <p:sp>
        <p:nvSpPr>
          <p:cNvPr id="11323" name="Rectangle 59"/>
          <p:cNvSpPr>
            <a:spLocks noChangeArrowheads="1"/>
          </p:cNvSpPr>
          <p:nvPr userDrawn="1"/>
        </p:nvSpPr>
        <p:spPr bwMode="auto">
          <a:xfrm>
            <a:off x="2366963" y="2514600"/>
            <a:ext cx="447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FF00"/>
                </a:solidFill>
              </a:rPr>
              <a:t>LHC Beam Permit Loop</a:t>
            </a:r>
          </a:p>
          <a:p>
            <a:r>
              <a:rPr lang="en-US" sz="3200">
                <a:solidFill>
                  <a:srgbClr val="FFFF00"/>
                </a:solidFill>
              </a:rPr>
              <a:t>Overview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6326DC-C6C1-4303-8343-04C91F0EE7BB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6FF1AD-B679-403D-AB8A-3C3F418BB0F7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D57B01-E696-4ACE-9052-58E6835E8F6B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9D493E-C3EA-4872-ACB3-08500C5B2123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3E8270-1391-4E22-9EFC-94C60F294707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17361B-75CA-4936-A062-4169F3DBA109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DECABC-2353-4564-AFEB-4F5D0AC2349A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56672C-99B9-4467-8381-171274837988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7268FF-74A4-4C2A-B69B-B1434077742B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1BF510-6BD5-46C0-9B74-165A771907B0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5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50" y="6667500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en-US"/>
              <a:t>LHC Beam Interlock System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25CD7DBB-31DD-4443-9C15-0E02F8206CA7}" type="slidenum">
              <a:rPr lang="en-US"/>
              <a:pPr/>
              <a:t>‹#›</a:t>
            </a:fld>
            <a:r>
              <a:rPr lang="en-US"/>
              <a:t> of 16</a:t>
            </a:r>
          </a:p>
        </p:txBody>
      </p:sp>
      <p:pic>
        <p:nvPicPr>
          <p:cNvPr id="10273" name="Picture 33" descr="emai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934450" y="6705600"/>
            <a:ext cx="133350" cy="95250"/>
          </a:xfrm>
          <a:prstGeom prst="rect">
            <a:avLst/>
          </a:prstGeom>
          <a:noFill/>
        </p:spPr>
      </p:pic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6010275" y="6642100"/>
            <a:ext cx="297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/>
            <a:r>
              <a:rPr lang="en-US" sz="1200">
                <a:solidFill>
                  <a:srgbClr val="FFFF66"/>
                </a:solidFill>
                <a:latin typeface="Verdana" pitchFamily="34" charset="0"/>
              </a:rPr>
              <a:t>benjamin.todd@cern.ch</a:t>
            </a:r>
          </a:p>
        </p:txBody>
      </p:sp>
      <p:sp>
        <p:nvSpPr>
          <p:cNvPr id="10276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0277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8" name="Picture 38" descr="AB_LOG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32800" y="50800"/>
            <a:ext cx="647700" cy="647700"/>
          </a:xfrm>
          <a:prstGeom prst="rect">
            <a:avLst/>
          </a:prstGeom>
          <a:noFill/>
        </p:spPr>
      </p:pic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LHC Beam Interlock System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4946E-FA03-4B72-9AA3-66AEE4F7C67B}" type="slidenum">
              <a:rPr lang="en-US"/>
              <a:pPr/>
              <a:t>2</a:t>
            </a:fld>
            <a:r>
              <a:rPr lang="en-US"/>
              <a:t> of 16</a:t>
            </a:r>
          </a:p>
        </p:txBody>
      </p:sp>
      <p:sp>
        <p:nvSpPr>
          <p:cNvPr id="434183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 Permit Loop Route</a:t>
            </a:r>
          </a:p>
        </p:txBody>
      </p:sp>
      <p:pic>
        <p:nvPicPr>
          <p:cNvPr id="434185" name="Picture 9" descr="simple_ring_1305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3438"/>
            <a:ext cx="6400800" cy="59864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LHC Beam Interlock System</a:t>
            </a: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4178B2-9A23-41F5-BA47-3FE2001A80E0}" type="slidenum">
              <a:rPr lang="en-US"/>
              <a:pPr/>
              <a:t>3</a:t>
            </a:fld>
            <a:r>
              <a:rPr lang="en-US"/>
              <a:t> of 16</a:t>
            </a:r>
          </a:p>
        </p:txBody>
      </p:sp>
      <p:sp>
        <p:nvSpPr>
          <p:cNvPr id="463874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 Permit Loop Route</a:t>
            </a:r>
          </a:p>
        </p:txBody>
      </p:sp>
      <p:pic>
        <p:nvPicPr>
          <p:cNvPr id="463876" name="Picture 4" descr="simple_ring_1305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3438"/>
            <a:ext cx="6400800" cy="5986462"/>
          </a:xfrm>
          <a:prstGeom prst="rect">
            <a:avLst/>
          </a:prstGeom>
          <a:noFill/>
        </p:spPr>
      </p:pic>
      <p:sp>
        <p:nvSpPr>
          <p:cNvPr id="463877" name="Oval 5"/>
          <p:cNvSpPr>
            <a:spLocks noChangeArrowheads="1"/>
          </p:cNvSpPr>
          <p:nvPr/>
        </p:nvSpPr>
        <p:spPr bwMode="auto">
          <a:xfrm>
            <a:off x="6705600" y="2133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78" name="Oval 6"/>
          <p:cNvSpPr>
            <a:spLocks noChangeArrowheads="1"/>
          </p:cNvSpPr>
          <p:nvPr/>
        </p:nvSpPr>
        <p:spPr bwMode="auto">
          <a:xfrm>
            <a:off x="7010400" y="2667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79" name="Oval 7"/>
          <p:cNvSpPr>
            <a:spLocks noChangeArrowheads="1"/>
          </p:cNvSpPr>
          <p:nvPr/>
        </p:nvSpPr>
        <p:spPr bwMode="auto">
          <a:xfrm>
            <a:off x="6781800" y="4267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0" name="Oval 8"/>
          <p:cNvSpPr>
            <a:spLocks noChangeArrowheads="1"/>
          </p:cNvSpPr>
          <p:nvPr/>
        </p:nvSpPr>
        <p:spPr bwMode="auto">
          <a:xfrm>
            <a:off x="7010400" y="4038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1" name="Oval 9"/>
          <p:cNvSpPr>
            <a:spLocks noChangeArrowheads="1"/>
          </p:cNvSpPr>
          <p:nvPr/>
        </p:nvSpPr>
        <p:spPr bwMode="auto">
          <a:xfrm>
            <a:off x="5791200" y="60198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2" name="Oval 10"/>
          <p:cNvSpPr>
            <a:spLocks noChangeArrowheads="1"/>
          </p:cNvSpPr>
          <p:nvPr/>
        </p:nvSpPr>
        <p:spPr bwMode="auto">
          <a:xfrm>
            <a:off x="6324600" y="5562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3" name="Oval 11"/>
          <p:cNvSpPr>
            <a:spLocks noChangeArrowheads="1"/>
          </p:cNvSpPr>
          <p:nvPr/>
        </p:nvSpPr>
        <p:spPr bwMode="auto">
          <a:xfrm>
            <a:off x="3733800" y="62484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4" name="Oval 12"/>
          <p:cNvSpPr>
            <a:spLocks noChangeArrowheads="1"/>
          </p:cNvSpPr>
          <p:nvPr/>
        </p:nvSpPr>
        <p:spPr bwMode="auto">
          <a:xfrm>
            <a:off x="4114800" y="6324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5" name="Oval 13"/>
          <p:cNvSpPr>
            <a:spLocks noChangeArrowheads="1"/>
          </p:cNvSpPr>
          <p:nvPr/>
        </p:nvSpPr>
        <p:spPr bwMode="auto">
          <a:xfrm>
            <a:off x="4495800" y="44958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6" name="Oval 14"/>
          <p:cNvSpPr>
            <a:spLocks noChangeArrowheads="1"/>
          </p:cNvSpPr>
          <p:nvPr/>
        </p:nvSpPr>
        <p:spPr bwMode="auto">
          <a:xfrm>
            <a:off x="2514600" y="5410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7" name="Oval 15"/>
          <p:cNvSpPr>
            <a:spLocks noChangeArrowheads="1"/>
          </p:cNvSpPr>
          <p:nvPr/>
        </p:nvSpPr>
        <p:spPr bwMode="auto">
          <a:xfrm>
            <a:off x="2057400" y="4648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8" name="Oval 16"/>
          <p:cNvSpPr>
            <a:spLocks noChangeArrowheads="1"/>
          </p:cNvSpPr>
          <p:nvPr/>
        </p:nvSpPr>
        <p:spPr bwMode="auto">
          <a:xfrm>
            <a:off x="1981200" y="3429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89" name="Oval 17"/>
          <p:cNvSpPr>
            <a:spLocks noChangeArrowheads="1"/>
          </p:cNvSpPr>
          <p:nvPr/>
        </p:nvSpPr>
        <p:spPr bwMode="auto">
          <a:xfrm>
            <a:off x="2133600" y="3124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90" name="Oval 18"/>
          <p:cNvSpPr>
            <a:spLocks noChangeArrowheads="1"/>
          </p:cNvSpPr>
          <p:nvPr/>
        </p:nvSpPr>
        <p:spPr bwMode="auto">
          <a:xfrm>
            <a:off x="3352800" y="12954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91" name="Oval 19"/>
          <p:cNvSpPr>
            <a:spLocks noChangeArrowheads="1"/>
          </p:cNvSpPr>
          <p:nvPr/>
        </p:nvSpPr>
        <p:spPr bwMode="auto">
          <a:xfrm>
            <a:off x="2819400" y="16764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92" name="Oval 20"/>
          <p:cNvSpPr>
            <a:spLocks noChangeArrowheads="1"/>
          </p:cNvSpPr>
          <p:nvPr/>
        </p:nvSpPr>
        <p:spPr bwMode="auto">
          <a:xfrm>
            <a:off x="5410200" y="1219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3893" name="Oval 21"/>
          <p:cNvSpPr>
            <a:spLocks noChangeArrowheads="1"/>
          </p:cNvSpPr>
          <p:nvPr/>
        </p:nvSpPr>
        <p:spPr bwMode="auto">
          <a:xfrm>
            <a:off x="5105400" y="1143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LHC Beam Interlock System</a:t>
            </a:r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7FBCD8-E012-4EAD-968A-D01B0CA538C0}" type="slidenum">
              <a:rPr lang="en-US"/>
              <a:pPr/>
              <a:t>4</a:t>
            </a:fld>
            <a:r>
              <a:rPr lang="en-US"/>
              <a:t> of 16</a:t>
            </a:r>
          </a:p>
        </p:txBody>
      </p:sp>
      <p:sp>
        <p:nvSpPr>
          <p:cNvPr id="459778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 Permit Loop Route</a:t>
            </a:r>
          </a:p>
        </p:txBody>
      </p:sp>
      <p:sp>
        <p:nvSpPr>
          <p:cNvPr id="459781" name="Oval 5"/>
          <p:cNvSpPr>
            <a:spLocks noChangeArrowheads="1"/>
          </p:cNvSpPr>
          <p:nvPr/>
        </p:nvSpPr>
        <p:spPr bwMode="auto">
          <a:xfrm>
            <a:off x="6705600" y="2133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2" name="Oval 6"/>
          <p:cNvSpPr>
            <a:spLocks noChangeArrowheads="1"/>
          </p:cNvSpPr>
          <p:nvPr/>
        </p:nvSpPr>
        <p:spPr bwMode="auto">
          <a:xfrm>
            <a:off x="7010400" y="2667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3" name="Oval 7"/>
          <p:cNvSpPr>
            <a:spLocks noChangeArrowheads="1"/>
          </p:cNvSpPr>
          <p:nvPr/>
        </p:nvSpPr>
        <p:spPr bwMode="auto">
          <a:xfrm>
            <a:off x="6781800" y="4267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4" name="Oval 8"/>
          <p:cNvSpPr>
            <a:spLocks noChangeArrowheads="1"/>
          </p:cNvSpPr>
          <p:nvPr/>
        </p:nvSpPr>
        <p:spPr bwMode="auto">
          <a:xfrm>
            <a:off x="7010400" y="4038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5" name="Oval 9"/>
          <p:cNvSpPr>
            <a:spLocks noChangeArrowheads="1"/>
          </p:cNvSpPr>
          <p:nvPr/>
        </p:nvSpPr>
        <p:spPr bwMode="auto">
          <a:xfrm>
            <a:off x="5791200" y="60198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6" name="Oval 10"/>
          <p:cNvSpPr>
            <a:spLocks noChangeArrowheads="1"/>
          </p:cNvSpPr>
          <p:nvPr/>
        </p:nvSpPr>
        <p:spPr bwMode="auto">
          <a:xfrm>
            <a:off x="6324600" y="5562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7" name="Oval 11"/>
          <p:cNvSpPr>
            <a:spLocks noChangeArrowheads="1"/>
          </p:cNvSpPr>
          <p:nvPr/>
        </p:nvSpPr>
        <p:spPr bwMode="auto">
          <a:xfrm>
            <a:off x="3733800" y="62484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8" name="Oval 12"/>
          <p:cNvSpPr>
            <a:spLocks noChangeArrowheads="1"/>
          </p:cNvSpPr>
          <p:nvPr/>
        </p:nvSpPr>
        <p:spPr bwMode="auto">
          <a:xfrm>
            <a:off x="4114800" y="6324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89" name="Oval 13"/>
          <p:cNvSpPr>
            <a:spLocks noChangeArrowheads="1"/>
          </p:cNvSpPr>
          <p:nvPr/>
        </p:nvSpPr>
        <p:spPr bwMode="auto">
          <a:xfrm>
            <a:off x="4495800" y="44958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0" name="Oval 14"/>
          <p:cNvSpPr>
            <a:spLocks noChangeArrowheads="1"/>
          </p:cNvSpPr>
          <p:nvPr/>
        </p:nvSpPr>
        <p:spPr bwMode="auto">
          <a:xfrm>
            <a:off x="2514600" y="5410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1" name="Oval 15"/>
          <p:cNvSpPr>
            <a:spLocks noChangeArrowheads="1"/>
          </p:cNvSpPr>
          <p:nvPr/>
        </p:nvSpPr>
        <p:spPr bwMode="auto">
          <a:xfrm>
            <a:off x="2057400" y="4648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2" name="Oval 16"/>
          <p:cNvSpPr>
            <a:spLocks noChangeArrowheads="1"/>
          </p:cNvSpPr>
          <p:nvPr/>
        </p:nvSpPr>
        <p:spPr bwMode="auto">
          <a:xfrm>
            <a:off x="1981200" y="3429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3" name="Oval 17"/>
          <p:cNvSpPr>
            <a:spLocks noChangeArrowheads="1"/>
          </p:cNvSpPr>
          <p:nvPr/>
        </p:nvSpPr>
        <p:spPr bwMode="auto">
          <a:xfrm>
            <a:off x="2133600" y="3124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4" name="Oval 18"/>
          <p:cNvSpPr>
            <a:spLocks noChangeArrowheads="1"/>
          </p:cNvSpPr>
          <p:nvPr/>
        </p:nvSpPr>
        <p:spPr bwMode="auto">
          <a:xfrm>
            <a:off x="3352800" y="12954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5" name="Oval 19"/>
          <p:cNvSpPr>
            <a:spLocks noChangeArrowheads="1"/>
          </p:cNvSpPr>
          <p:nvPr/>
        </p:nvSpPr>
        <p:spPr bwMode="auto">
          <a:xfrm>
            <a:off x="2819400" y="16764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6" name="Oval 20"/>
          <p:cNvSpPr>
            <a:spLocks noChangeArrowheads="1"/>
          </p:cNvSpPr>
          <p:nvPr/>
        </p:nvSpPr>
        <p:spPr bwMode="auto">
          <a:xfrm>
            <a:off x="5410200" y="1219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7" name="Oval 21"/>
          <p:cNvSpPr>
            <a:spLocks noChangeArrowheads="1"/>
          </p:cNvSpPr>
          <p:nvPr/>
        </p:nvSpPr>
        <p:spPr bwMode="auto">
          <a:xfrm>
            <a:off x="5105400" y="1143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8" name="Oval 22"/>
          <p:cNvSpPr>
            <a:spLocks noChangeArrowheads="1"/>
          </p:cNvSpPr>
          <p:nvPr/>
        </p:nvSpPr>
        <p:spPr bwMode="auto">
          <a:xfrm>
            <a:off x="1695450" y="914400"/>
            <a:ext cx="5791200" cy="5715000"/>
          </a:xfrm>
          <a:prstGeom prst="ellipse">
            <a:avLst/>
          </a:prstGeom>
          <a:noFill/>
          <a:ln w="34925">
            <a:solidFill>
              <a:srgbClr val="00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9799" name="Text Box 23"/>
          <p:cNvSpPr txBox="1">
            <a:spLocks noChangeArrowheads="1"/>
          </p:cNvSpPr>
          <p:nvPr/>
        </p:nvSpPr>
        <p:spPr bwMode="auto">
          <a:xfrm>
            <a:off x="3733800" y="3276600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99"/>
                </a:solidFill>
              </a:rPr>
              <a:t>~27km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9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LHC Beam Interlock System</a:t>
            </a:r>
          </a:p>
        </p:txBody>
      </p:sp>
      <p:sp>
        <p:nvSpPr>
          <p:cNvPr id="6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EDD7F-BC49-4DA2-8C30-E124F5F633F6}" type="slidenum">
              <a:rPr lang="en-US"/>
              <a:pPr/>
              <a:t>5</a:t>
            </a:fld>
            <a:r>
              <a:rPr lang="en-US"/>
              <a:t> of 16</a:t>
            </a:r>
          </a:p>
        </p:txBody>
      </p:sp>
      <p:sp>
        <p:nvSpPr>
          <p:cNvPr id="46182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 Permit Loop Route</a:t>
            </a:r>
          </a:p>
        </p:txBody>
      </p:sp>
      <p:sp>
        <p:nvSpPr>
          <p:cNvPr id="461828" name="Oval 4"/>
          <p:cNvSpPr>
            <a:spLocks noChangeArrowheads="1"/>
          </p:cNvSpPr>
          <p:nvPr/>
        </p:nvSpPr>
        <p:spPr bwMode="auto">
          <a:xfrm>
            <a:off x="6705600" y="2133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29" name="Oval 5"/>
          <p:cNvSpPr>
            <a:spLocks noChangeArrowheads="1"/>
          </p:cNvSpPr>
          <p:nvPr/>
        </p:nvSpPr>
        <p:spPr bwMode="auto">
          <a:xfrm>
            <a:off x="7010400" y="2667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0" name="Oval 6"/>
          <p:cNvSpPr>
            <a:spLocks noChangeArrowheads="1"/>
          </p:cNvSpPr>
          <p:nvPr/>
        </p:nvSpPr>
        <p:spPr bwMode="auto">
          <a:xfrm>
            <a:off x="6781800" y="4267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1" name="Oval 7"/>
          <p:cNvSpPr>
            <a:spLocks noChangeArrowheads="1"/>
          </p:cNvSpPr>
          <p:nvPr/>
        </p:nvSpPr>
        <p:spPr bwMode="auto">
          <a:xfrm>
            <a:off x="7010400" y="4038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2" name="Oval 8"/>
          <p:cNvSpPr>
            <a:spLocks noChangeArrowheads="1"/>
          </p:cNvSpPr>
          <p:nvPr/>
        </p:nvSpPr>
        <p:spPr bwMode="auto">
          <a:xfrm>
            <a:off x="5791200" y="60198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3" name="Oval 9"/>
          <p:cNvSpPr>
            <a:spLocks noChangeArrowheads="1"/>
          </p:cNvSpPr>
          <p:nvPr/>
        </p:nvSpPr>
        <p:spPr bwMode="auto">
          <a:xfrm>
            <a:off x="6324600" y="5562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4" name="Oval 10"/>
          <p:cNvSpPr>
            <a:spLocks noChangeArrowheads="1"/>
          </p:cNvSpPr>
          <p:nvPr/>
        </p:nvSpPr>
        <p:spPr bwMode="auto">
          <a:xfrm>
            <a:off x="3733800" y="62484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5" name="Oval 11"/>
          <p:cNvSpPr>
            <a:spLocks noChangeArrowheads="1"/>
          </p:cNvSpPr>
          <p:nvPr/>
        </p:nvSpPr>
        <p:spPr bwMode="auto">
          <a:xfrm>
            <a:off x="4114800" y="63246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6" name="Oval 12"/>
          <p:cNvSpPr>
            <a:spLocks noChangeArrowheads="1"/>
          </p:cNvSpPr>
          <p:nvPr/>
        </p:nvSpPr>
        <p:spPr bwMode="auto">
          <a:xfrm>
            <a:off x="4495800" y="44958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7" name="Oval 13"/>
          <p:cNvSpPr>
            <a:spLocks noChangeArrowheads="1"/>
          </p:cNvSpPr>
          <p:nvPr/>
        </p:nvSpPr>
        <p:spPr bwMode="auto">
          <a:xfrm>
            <a:off x="2514600" y="5410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8" name="Oval 14"/>
          <p:cNvSpPr>
            <a:spLocks noChangeArrowheads="1"/>
          </p:cNvSpPr>
          <p:nvPr/>
        </p:nvSpPr>
        <p:spPr bwMode="auto">
          <a:xfrm>
            <a:off x="2057400" y="4648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39" name="Oval 15"/>
          <p:cNvSpPr>
            <a:spLocks noChangeArrowheads="1"/>
          </p:cNvSpPr>
          <p:nvPr/>
        </p:nvSpPr>
        <p:spPr bwMode="auto">
          <a:xfrm>
            <a:off x="1981200" y="3429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40" name="Oval 16"/>
          <p:cNvSpPr>
            <a:spLocks noChangeArrowheads="1"/>
          </p:cNvSpPr>
          <p:nvPr/>
        </p:nvSpPr>
        <p:spPr bwMode="auto">
          <a:xfrm>
            <a:off x="2133600" y="3124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41" name="Oval 17"/>
          <p:cNvSpPr>
            <a:spLocks noChangeArrowheads="1"/>
          </p:cNvSpPr>
          <p:nvPr/>
        </p:nvSpPr>
        <p:spPr bwMode="auto">
          <a:xfrm>
            <a:off x="3352800" y="12954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42" name="Oval 18"/>
          <p:cNvSpPr>
            <a:spLocks noChangeArrowheads="1"/>
          </p:cNvSpPr>
          <p:nvPr/>
        </p:nvSpPr>
        <p:spPr bwMode="auto">
          <a:xfrm>
            <a:off x="2819400" y="16764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43" name="Oval 19"/>
          <p:cNvSpPr>
            <a:spLocks noChangeArrowheads="1"/>
          </p:cNvSpPr>
          <p:nvPr/>
        </p:nvSpPr>
        <p:spPr bwMode="auto">
          <a:xfrm>
            <a:off x="5410200" y="12192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44" name="Oval 20"/>
          <p:cNvSpPr>
            <a:spLocks noChangeArrowheads="1"/>
          </p:cNvSpPr>
          <p:nvPr/>
        </p:nvSpPr>
        <p:spPr bwMode="auto">
          <a:xfrm>
            <a:off x="5105400" y="1143000"/>
            <a:ext cx="2286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845" name="Line 21"/>
          <p:cNvSpPr>
            <a:spLocks noChangeShapeType="1"/>
          </p:cNvSpPr>
          <p:nvPr/>
        </p:nvSpPr>
        <p:spPr bwMode="auto">
          <a:xfrm flipH="1">
            <a:off x="4114800" y="4638675"/>
            <a:ext cx="495300" cy="160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47" name="Line 23"/>
          <p:cNvSpPr>
            <a:spLocks noChangeShapeType="1"/>
          </p:cNvSpPr>
          <p:nvPr/>
        </p:nvSpPr>
        <p:spPr bwMode="auto">
          <a:xfrm>
            <a:off x="4114800" y="62484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48" name="Line 24"/>
          <p:cNvSpPr>
            <a:spLocks noChangeShapeType="1"/>
          </p:cNvSpPr>
          <p:nvPr/>
        </p:nvSpPr>
        <p:spPr bwMode="auto">
          <a:xfrm flipV="1">
            <a:off x="4038600" y="4610100"/>
            <a:ext cx="533400" cy="1638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49" name="Line 25"/>
          <p:cNvSpPr>
            <a:spLocks noChangeShapeType="1"/>
          </p:cNvSpPr>
          <p:nvPr/>
        </p:nvSpPr>
        <p:spPr bwMode="auto">
          <a:xfrm flipH="1">
            <a:off x="3838575" y="6248400"/>
            <a:ext cx="200025" cy="12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50" name="Line 26"/>
          <p:cNvSpPr>
            <a:spLocks noChangeShapeType="1"/>
          </p:cNvSpPr>
          <p:nvPr/>
        </p:nvSpPr>
        <p:spPr bwMode="auto">
          <a:xfrm>
            <a:off x="5524500" y="1333500"/>
            <a:ext cx="1485900" cy="80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51" name="Line 27"/>
          <p:cNvSpPr>
            <a:spLocks noChangeShapeType="1"/>
          </p:cNvSpPr>
          <p:nvPr/>
        </p:nvSpPr>
        <p:spPr bwMode="auto">
          <a:xfrm flipH="1">
            <a:off x="6819900" y="2133600"/>
            <a:ext cx="171450" cy="133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53" name="Line 29"/>
          <p:cNvSpPr>
            <a:spLocks noChangeShapeType="1"/>
          </p:cNvSpPr>
          <p:nvPr/>
        </p:nvSpPr>
        <p:spPr bwMode="auto">
          <a:xfrm>
            <a:off x="6896100" y="4391025"/>
            <a:ext cx="219075" cy="38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54" name="Line 30"/>
          <p:cNvSpPr>
            <a:spLocks noChangeShapeType="1"/>
          </p:cNvSpPr>
          <p:nvPr/>
        </p:nvSpPr>
        <p:spPr bwMode="auto">
          <a:xfrm flipV="1">
            <a:off x="7086600" y="4143375"/>
            <a:ext cx="38100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55" name="Line 31"/>
          <p:cNvSpPr>
            <a:spLocks noChangeShapeType="1"/>
          </p:cNvSpPr>
          <p:nvPr/>
        </p:nvSpPr>
        <p:spPr bwMode="auto">
          <a:xfrm flipH="1" flipV="1">
            <a:off x="2038350" y="3105150"/>
            <a:ext cx="190500" cy="12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56" name="Line 32"/>
          <p:cNvSpPr>
            <a:spLocks noChangeShapeType="1"/>
          </p:cNvSpPr>
          <p:nvPr/>
        </p:nvSpPr>
        <p:spPr bwMode="auto">
          <a:xfrm flipV="1">
            <a:off x="2038350" y="2847975"/>
            <a:ext cx="28575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57" name="Line 33"/>
          <p:cNvSpPr>
            <a:spLocks noChangeShapeType="1"/>
          </p:cNvSpPr>
          <p:nvPr/>
        </p:nvSpPr>
        <p:spPr bwMode="auto">
          <a:xfrm flipV="1">
            <a:off x="2066925" y="2009775"/>
            <a:ext cx="1152525" cy="81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58" name="Line 34"/>
          <p:cNvSpPr>
            <a:spLocks noChangeShapeType="1"/>
          </p:cNvSpPr>
          <p:nvPr/>
        </p:nvSpPr>
        <p:spPr bwMode="auto">
          <a:xfrm flipH="1" flipV="1">
            <a:off x="2952750" y="1762125"/>
            <a:ext cx="2667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59" name="Line 35"/>
          <p:cNvSpPr>
            <a:spLocks noChangeShapeType="1"/>
          </p:cNvSpPr>
          <p:nvPr/>
        </p:nvSpPr>
        <p:spPr bwMode="auto">
          <a:xfrm flipV="1">
            <a:off x="5219700" y="1028700"/>
            <a:ext cx="238125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0" name="Line 36"/>
          <p:cNvSpPr>
            <a:spLocks noChangeShapeType="1"/>
          </p:cNvSpPr>
          <p:nvPr/>
        </p:nvSpPr>
        <p:spPr bwMode="auto">
          <a:xfrm flipH="1" flipV="1">
            <a:off x="5467350" y="1000125"/>
            <a:ext cx="76200" cy="323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1" name="Line 37"/>
          <p:cNvSpPr>
            <a:spLocks noChangeShapeType="1"/>
          </p:cNvSpPr>
          <p:nvPr/>
        </p:nvSpPr>
        <p:spPr bwMode="auto">
          <a:xfrm>
            <a:off x="2133600" y="4724400"/>
            <a:ext cx="485775" cy="80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2" name="Line 38"/>
          <p:cNvSpPr>
            <a:spLocks noChangeShapeType="1"/>
          </p:cNvSpPr>
          <p:nvPr/>
        </p:nvSpPr>
        <p:spPr bwMode="auto">
          <a:xfrm flipH="1">
            <a:off x="5895975" y="6124575"/>
            <a:ext cx="1905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3" name="Line 39"/>
          <p:cNvSpPr>
            <a:spLocks noChangeShapeType="1"/>
          </p:cNvSpPr>
          <p:nvPr/>
        </p:nvSpPr>
        <p:spPr bwMode="auto">
          <a:xfrm flipH="1">
            <a:off x="4238625" y="6343650"/>
            <a:ext cx="167640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4" name="Line 40"/>
          <p:cNvSpPr>
            <a:spLocks noChangeShapeType="1"/>
          </p:cNvSpPr>
          <p:nvPr/>
        </p:nvSpPr>
        <p:spPr bwMode="auto">
          <a:xfrm>
            <a:off x="3467100" y="1381125"/>
            <a:ext cx="161925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5" name="Line 41"/>
          <p:cNvSpPr>
            <a:spLocks noChangeShapeType="1"/>
          </p:cNvSpPr>
          <p:nvPr/>
        </p:nvSpPr>
        <p:spPr bwMode="auto">
          <a:xfrm flipV="1">
            <a:off x="3638550" y="1447800"/>
            <a:ext cx="14097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6" name="Line 42"/>
          <p:cNvSpPr>
            <a:spLocks noChangeShapeType="1"/>
          </p:cNvSpPr>
          <p:nvPr/>
        </p:nvSpPr>
        <p:spPr bwMode="auto">
          <a:xfrm flipV="1">
            <a:off x="5048250" y="1228725"/>
            <a:ext cx="152400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7" name="Line 43"/>
          <p:cNvSpPr>
            <a:spLocks noChangeShapeType="1"/>
          </p:cNvSpPr>
          <p:nvPr/>
        </p:nvSpPr>
        <p:spPr bwMode="auto">
          <a:xfrm flipV="1">
            <a:off x="2943225" y="1400175"/>
            <a:ext cx="95250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8" name="Line 44"/>
          <p:cNvSpPr>
            <a:spLocks noChangeShapeType="1"/>
          </p:cNvSpPr>
          <p:nvPr/>
        </p:nvSpPr>
        <p:spPr bwMode="auto">
          <a:xfrm flipV="1">
            <a:off x="3028950" y="1371600"/>
            <a:ext cx="438150" cy="1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69" name="Line 45"/>
          <p:cNvSpPr>
            <a:spLocks noChangeShapeType="1"/>
          </p:cNvSpPr>
          <p:nvPr/>
        </p:nvSpPr>
        <p:spPr bwMode="auto">
          <a:xfrm flipH="1">
            <a:off x="1866900" y="3543300"/>
            <a:ext cx="209550" cy="4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0" name="Line 46"/>
          <p:cNvSpPr>
            <a:spLocks noChangeShapeType="1"/>
          </p:cNvSpPr>
          <p:nvPr/>
        </p:nvSpPr>
        <p:spPr bwMode="auto">
          <a:xfrm>
            <a:off x="1847850" y="3619500"/>
            <a:ext cx="123825" cy="141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1" name="Line 47"/>
          <p:cNvSpPr>
            <a:spLocks noChangeShapeType="1"/>
          </p:cNvSpPr>
          <p:nvPr/>
        </p:nvSpPr>
        <p:spPr bwMode="auto">
          <a:xfrm flipV="1">
            <a:off x="1971675" y="4743450"/>
            <a:ext cx="161925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2" name="Line 48"/>
          <p:cNvSpPr>
            <a:spLocks noChangeShapeType="1"/>
          </p:cNvSpPr>
          <p:nvPr/>
        </p:nvSpPr>
        <p:spPr bwMode="auto">
          <a:xfrm flipH="1" flipV="1">
            <a:off x="1924050" y="3286125"/>
            <a:ext cx="13335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3" name="Line 49"/>
          <p:cNvSpPr>
            <a:spLocks noChangeShapeType="1"/>
          </p:cNvSpPr>
          <p:nvPr/>
        </p:nvSpPr>
        <p:spPr bwMode="auto">
          <a:xfrm flipV="1">
            <a:off x="1933575" y="3219450"/>
            <a:ext cx="323850" cy="57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4" name="Line 50"/>
          <p:cNvSpPr>
            <a:spLocks noChangeShapeType="1"/>
          </p:cNvSpPr>
          <p:nvPr/>
        </p:nvSpPr>
        <p:spPr bwMode="auto">
          <a:xfrm>
            <a:off x="6819900" y="2266950"/>
            <a:ext cx="323850" cy="57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5" name="Line 51"/>
          <p:cNvSpPr>
            <a:spLocks noChangeShapeType="1"/>
          </p:cNvSpPr>
          <p:nvPr/>
        </p:nvSpPr>
        <p:spPr bwMode="auto">
          <a:xfrm flipH="1">
            <a:off x="7124700" y="2333625"/>
            <a:ext cx="38100" cy="438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6" name="Line 52"/>
          <p:cNvSpPr>
            <a:spLocks noChangeShapeType="1"/>
          </p:cNvSpPr>
          <p:nvPr/>
        </p:nvSpPr>
        <p:spPr bwMode="auto">
          <a:xfrm>
            <a:off x="2590800" y="5562600"/>
            <a:ext cx="76200" cy="304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7" name="Line 53"/>
          <p:cNvSpPr>
            <a:spLocks noChangeShapeType="1"/>
          </p:cNvSpPr>
          <p:nvPr/>
        </p:nvSpPr>
        <p:spPr bwMode="auto">
          <a:xfrm>
            <a:off x="2667000" y="5857875"/>
            <a:ext cx="1162050" cy="2857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8" name="Line 54"/>
          <p:cNvSpPr>
            <a:spLocks noChangeShapeType="1"/>
          </p:cNvSpPr>
          <p:nvPr/>
        </p:nvSpPr>
        <p:spPr bwMode="auto">
          <a:xfrm>
            <a:off x="3819525" y="6153150"/>
            <a:ext cx="28575" cy="200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79" name="Line 55"/>
          <p:cNvSpPr>
            <a:spLocks noChangeShapeType="1"/>
          </p:cNvSpPr>
          <p:nvPr/>
        </p:nvSpPr>
        <p:spPr bwMode="auto">
          <a:xfrm>
            <a:off x="5943600" y="6115050"/>
            <a:ext cx="457200" cy="19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80" name="Line 56"/>
          <p:cNvSpPr>
            <a:spLocks noChangeShapeType="1"/>
          </p:cNvSpPr>
          <p:nvPr/>
        </p:nvSpPr>
        <p:spPr bwMode="auto">
          <a:xfrm flipH="1">
            <a:off x="6400800" y="5648325"/>
            <a:ext cx="57150" cy="4762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81" name="Line 57"/>
          <p:cNvSpPr>
            <a:spLocks noChangeShapeType="1"/>
          </p:cNvSpPr>
          <p:nvPr/>
        </p:nvSpPr>
        <p:spPr bwMode="auto">
          <a:xfrm flipV="1">
            <a:off x="6477000" y="4572000"/>
            <a:ext cx="533400" cy="1066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82" name="Line 58"/>
          <p:cNvSpPr>
            <a:spLocks noChangeShapeType="1"/>
          </p:cNvSpPr>
          <p:nvPr/>
        </p:nvSpPr>
        <p:spPr bwMode="auto">
          <a:xfrm flipH="1" flipV="1">
            <a:off x="6896100" y="4371975"/>
            <a:ext cx="123825" cy="2095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83" name="Line 59"/>
          <p:cNvSpPr>
            <a:spLocks noChangeShapeType="1"/>
          </p:cNvSpPr>
          <p:nvPr/>
        </p:nvSpPr>
        <p:spPr bwMode="auto">
          <a:xfrm>
            <a:off x="7134225" y="4124325"/>
            <a:ext cx="171450" cy="123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84" name="Line 60"/>
          <p:cNvSpPr>
            <a:spLocks noChangeShapeType="1"/>
          </p:cNvSpPr>
          <p:nvPr/>
        </p:nvSpPr>
        <p:spPr bwMode="auto">
          <a:xfrm flipH="1" flipV="1">
            <a:off x="7124700" y="2762250"/>
            <a:ext cx="209550" cy="148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885" name="Text Box 61"/>
          <p:cNvSpPr txBox="1">
            <a:spLocks noChangeArrowheads="1"/>
          </p:cNvSpPr>
          <p:nvPr/>
        </p:nvSpPr>
        <p:spPr bwMode="auto">
          <a:xfrm>
            <a:off x="3733800" y="1752600"/>
            <a:ext cx="182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99"/>
                </a:solidFill>
              </a:rPr>
              <a:t>~45km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LHC Beam Interlock System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876654-A3AD-4037-8B80-BDA0A0C35C6B}" type="slidenum">
              <a:rPr lang="en-US"/>
              <a:pPr/>
              <a:t>6</a:t>
            </a:fld>
            <a:r>
              <a:rPr lang="en-US"/>
              <a:t> of 16</a:t>
            </a:r>
          </a:p>
        </p:txBody>
      </p:sp>
      <p:sp>
        <p:nvSpPr>
          <p:cNvPr id="462850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  Permit Loop Route</a:t>
            </a:r>
          </a:p>
        </p:txBody>
      </p:sp>
      <p:sp>
        <p:nvSpPr>
          <p:cNvPr id="462908" name="Text Box 60"/>
          <p:cNvSpPr txBox="1">
            <a:spLocks noChangeArrowheads="1"/>
          </p:cNvSpPr>
          <p:nvPr/>
        </p:nvSpPr>
        <p:spPr bwMode="auto">
          <a:xfrm>
            <a:off x="412750" y="1755775"/>
            <a:ext cx="8458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99"/>
                </a:solidFill>
              </a:rPr>
              <a:t>~45km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99"/>
                </a:solidFill>
              </a:rPr>
              <a:t>IR6 around LHC = </a:t>
            </a:r>
            <a:r>
              <a:rPr lang="en-US" sz="2800">
                <a:solidFill>
                  <a:srgbClr val="3366FF"/>
                </a:solidFill>
              </a:rPr>
              <a:t>190us</a:t>
            </a: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99"/>
                </a:solidFill>
              </a:rPr>
              <a:t>CCR to IR6 =</a:t>
            </a:r>
            <a:r>
              <a:rPr lang="en-US" sz="2800">
                <a:solidFill>
                  <a:srgbClr val="3366FF"/>
                </a:solidFill>
              </a:rPr>
              <a:t> 95us</a:t>
            </a:r>
          </a:p>
        </p:txBody>
      </p:sp>
      <p:sp>
        <p:nvSpPr>
          <p:cNvPr id="462909" name="Text Box 61"/>
          <p:cNvSpPr txBox="1">
            <a:spLocks noChangeArrowheads="1"/>
          </p:cNvSpPr>
          <p:nvPr/>
        </p:nvSpPr>
        <p:spPr bwMode="auto">
          <a:xfrm>
            <a:off x="412750" y="44196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3399"/>
                </a:solidFill>
              </a:rPr>
              <a:t>Link through CCR adds </a:t>
            </a:r>
            <a:r>
              <a:rPr lang="en-US" sz="2800">
                <a:solidFill>
                  <a:srgbClr val="3366FF"/>
                </a:solidFill>
              </a:rPr>
              <a:t>~30us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15114</TotalTime>
  <Words>77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Unicode MS</vt:lpstr>
      <vt:lpstr>Times New Roman</vt:lpstr>
      <vt:lpstr>Franklin Gothic Medium</vt:lpstr>
      <vt:lpstr>Verdana</vt:lpstr>
      <vt:lpstr>Pixel</vt:lpstr>
      <vt:lpstr>Slide 1</vt:lpstr>
      <vt:lpstr>Beam  Permit Loop Route</vt:lpstr>
      <vt:lpstr>Beam  Permit Loop Route</vt:lpstr>
      <vt:lpstr>Beam  Permit Loop Route</vt:lpstr>
      <vt:lpstr>Beam  Permit Loop Route</vt:lpstr>
      <vt:lpstr>Beam  Permit Loop Route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btodd</cp:lastModifiedBy>
  <cp:revision>326</cp:revision>
  <dcterms:created xsi:type="dcterms:W3CDTF">2004-05-13T09:14:00Z</dcterms:created>
  <dcterms:modified xsi:type="dcterms:W3CDTF">2011-09-02T09:31:06Z</dcterms:modified>
</cp:coreProperties>
</file>