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99" r:id="rId3"/>
    <p:sldId id="301" r:id="rId4"/>
    <p:sldId id="302" r:id="rId5"/>
    <p:sldId id="287" r:id="rId6"/>
    <p:sldId id="290" r:id="rId7"/>
    <p:sldId id="304" r:id="rId8"/>
    <p:sldId id="306" r:id="rId9"/>
    <p:sldId id="307" r:id="rId10"/>
    <p:sldId id="308" r:id="rId11"/>
    <p:sldId id="309" r:id="rId12"/>
    <p:sldId id="310" r:id="rId13"/>
    <p:sldId id="311" r:id="rId14"/>
    <p:sldId id="282" r:id="rId15"/>
    <p:sldId id="303" r:id="rId16"/>
    <p:sldId id="298" r:id="rId17"/>
    <p:sldId id="31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isella Lari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FF66"/>
    <a:srgbClr val="3CC800"/>
    <a:srgbClr val="FFCC66"/>
    <a:srgbClr val="00FF00"/>
    <a:srgbClr val="66FF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721" autoAdjust="0"/>
  </p:normalViewPr>
  <p:slideViewPr>
    <p:cSldViewPr snapToGrid="0" snapToObjects="1">
      <p:cViewPr varScale="1">
        <p:scale>
          <a:sx n="132" d="100"/>
          <a:sy n="132" d="100"/>
        </p:scale>
        <p:origin x="-2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llari:Desktop:MKD_case_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llari:Desktop:MKD_case_1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Macintosh%20HD:Users:llari:Desktop:MKD_case_15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Macintosh%20HD:Users:llari:Desktop:MKD_case_15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Macintosh%20HD:Users:llari:Desktop:MKD_case_15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Macintosh%20HD:Users:llari:Desktop:MKD_case_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'4TeV_B1_case15_15thMKD'!$B$3:$B$13</c:f>
              <c:strCache>
                <c:ptCount val="11"/>
                <c:pt idx="0">
                  <c:v>TCDQA.A4R6.B1</c:v>
                </c:pt>
                <c:pt idx="1">
                  <c:v>TCDQA.B4R6.B1</c:v>
                </c:pt>
                <c:pt idx="2">
                  <c:v>TCSG.4R6.B1</c:v>
                </c:pt>
                <c:pt idx="3">
                  <c:v>TCP.C6L7.B1</c:v>
                </c:pt>
                <c:pt idx="4">
                  <c:v>TCP.B6L7.B1</c:v>
                </c:pt>
                <c:pt idx="5">
                  <c:v>TCSG.6R7.B1</c:v>
                </c:pt>
                <c:pt idx="6">
                  <c:v>TCLA.B6R7.B1</c:v>
                </c:pt>
                <c:pt idx="7">
                  <c:v>TCLA.D6R7.B1</c:v>
                </c:pt>
                <c:pt idx="8">
                  <c:v>TCTH.4L1.B1</c:v>
                </c:pt>
                <c:pt idx="9">
                  <c:v>TCTH.4L2.B1</c:v>
                </c:pt>
                <c:pt idx="10">
                  <c:v>TCTH.4L5.B1</c:v>
                </c:pt>
              </c:strCache>
            </c:strRef>
          </c:cat>
          <c:val>
            <c:numRef>
              <c:f>'4TeV_B1_case15_15thMKD'!$L$3:$L$13</c:f>
              <c:numCache>
                <c:formatCode>General</c:formatCode>
                <c:ptCount val="11"/>
                <c:pt idx="0">
                  <c:v>34.36828846522403</c:v>
                </c:pt>
                <c:pt idx="1">
                  <c:v>34.27609358918209</c:v>
                </c:pt>
                <c:pt idx="2">
                  <c:v>53.66039443925612</c:v>
                </c:pt>
                <c:pt idx="3">
                  <c:v>39.65843790873232</c:v>
                </c:pt>
                <c:pt idx="4">
                  <c:v>1.718099905227999</c:v>
                </c:pt>
                <c:pt idx="5">
                  <c:v>81.397096765162</c:v>
                </c:pt>
                <c:pt idx="6">
                  <c:v>12.46011384994513</c:v>
                </c:pt>
                <c:pt idx="7">
                  <c:v>2.533825496005543</c:v>
                </c:pt>
                <c:pt idx="8">
                  <c:v>0.671690455404739</c:v>
                </c:pt>
                <c:pt idx="9">
                  <c:v>3.751333048361055</c:v>
                </c:pt>
                <c:pt idx="10">
                  <c:v>3.174203355797023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2037688"/>
        <c:axId val="1282243320"/>
        <c:axId val="0"/>
      </c:bar3DChart>
      <c:catAx>
        <c:axId val="12820376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500"/>
            </a:pPr>
            <a:endParaRPr lang="en-US"/>
          </a:p>
        </c:txPr>
        <c:crossAx val="1282243320"/>
        <c:crosses val="autoZero"/>
        <c:auto val="1"/>
        <c:lblAlgn val="ctr"/>
        <c:lblOffset val="100"/>
        <c:noMultiLvlLbl val="0"/>
      </c:catAx>
      <c:valAx>
        <c:axId val="1282243320"/>
        <c:scaling>
          <c:orientation val="minMax"/>
          <c:max val="1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203768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C0504D"/>
            </a:solidFill>
          </c:spPr>
          <c:invertIfNegative val="0"/>
          <c:cat>
            <c:strRef>
              <c:f>'4TeV_B1_case15_15thMKD'!$B$3:$B$13</c:f>
              <c:strCache>
                <c:ptCount val="11"/>
                <c:pt idx="0">
                  <c:v>TCDQA.A4R6.B1</c:v>
                </c:pt>
                <c:pt idx="1">
                  <c:v>TCDQA.B4R6.B1</c:v>
                </c:pt>
                <c:pt idx="2">
                  <c:v>TCSG.4R6.B1</c:v>
                </c:pt>
                <c:pt idx="3">
                  <c:v>TCP.C6L7.B1</c:v>
                </c:pt>
                <c:pt idx="4">
                  <c:v>TCP.B6L7.B1</c:v>
                </c:pt>
                <c:pt idx="5">
                  <c:v>TCSG.6R7.B1</c:v>
                </c:pt>
                <c:pt idx="6">
                  <c:v>TCLA.B6R7.B1</c:v>
                </c:pt>
                <c:pt idx="7">
                  <c:v>TCLA.D6R7.B1</c:v>
                </c:pt>
                <c:pt idx="8">
                  <c:v>TCTH.4L1.B1</c:v>
                </c:pt>
                <c:pt idx="9">
                  <c:v>TCTH.4L2.B1</c:v>
                </c:pt>
                <c:pt idx="10">
                  <c:v>TCTH.4L5.B1</c:v>
                </c:pt>
              </c:strCache>
            </c:strRef>
          </c:cat>
          <c:val>
            <c:numRef>
              <c:f>'4TeV_B1_case15_15thMKD'!$K$3:$K$13</c:f>
              <c:numCache>
                <c:formatCode>General</c:formatCode>
                <c:ptCount val="11"/>
                <c:pt idx="0">
                  <c:v>1.57555</c:v>
                </c:pt>
                <c:pt idx="1">
                  <c:v>1.59186</c:v>
                </c:pt>
                <c:pt idx="2">
                  <c:v>1.92015</c:v>
                </c:pt>
                <c:pt idx="3">
                  <c:v>0.95081</c:v>
                </c:pt>
                <c:pt idx="4">
                  <c:v>0.29833</c:v>
                </c:pt>
                <c:pt idx="5">
                  <c:v>1.95191</c:v>
                </c:pt>
                <c:pt idx="6">
                  <c:v>0.644858</c:v>
                </c:pt>
                <c:pt idx="7">
                  <c:v>0.240752</c:v>
                </c:pt>
                <c:pt idx="8">
                  <c:v>0.571334</c:v>
                </c:pt>
                <c:pt idx="9">
                  <c:v>0.522533</c:v>
                </c:pt>
                <c:pt idx="10">
                  <c:v>1.30015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04911528"/>
        <c:axId val="1282386424"/>
        <c:axId val="0"/>
      </c:bar3DChart>
      <c:catAx>
        <c:axId val="8049115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500"/>
            </a:pPr>
            <a:endParaRPr lang="en-US"/>
          </a:p>
        </c:txPr>
        <c:crossAx val="1282386424"/>
        <c:crosses val="autoZero"/>
        <c:auto val="1"/>
        <c:lblAlgn val="ctr"/>
        <c:lblOffset val="100"/>
        <c:noMultiLvlLbl val="0"/>
      </c:catAx>
      <c:valAx>
        <c:axId val="1282386424"/>
        <c:scaling>
          <c:orientation val="minMax"/>
          <c:max val="3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80491152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cat>
            <c:strRef>
              <c:f>'4TeV_B1_case15_15thMKD'!$B$3:$B$13</c:f>
              <c:strCache>
                <c:ptCount val="11"/>
                <c:pt idx="0">
                  <c:v>TCDQA.A4R6.B1</c:v>
                </c:pt>
                <c:pt idx="1">
                  <c:v>TCDQA.B4R6.B1</c:v>
                </c:pt>
                <c:pt idx="2">
                  <c:v>TCSG.4R6.B1</c:v>
                </c:pt>
                <c:pt idx="3">
                  <c:v>TCP.C6L7.B1</c:v>
                </c:pt>
                <c:pt idx="4">
                  <c:v>TCP.B6L7.B1</c:v>
                </c:pt>
                <c:pt idx="5">
                  <c:v>TCSG.6R7.B1</c:v>
                </c:pt>
                <c:pt idx="6">
                  <c:v>TCLA.B6R7.B1</c:v>
                </c:pt>
                <c:pt idx="7">
                  <c:v>TCLA.D6R7.B1</c:v>
                </c:pt>
                <c:pt idx="8">
                  <c:v>TCTH.4L1.B1</c:v>
                </c:pt>
                <c:pt idx="9">
                  <c:v>TCTH.4L2.B1</c:v>
                </c:pt>
                <c:pt idx="10">
                  <c:v>TCTH.4L5.B1</c:v>
                </c:pt>
              </c:strCache>
            </c:strRef>
          </c:cat>
          <c:val>
            <c:numRef>
              <c:f>'4TeV_B1_case15_15thMKD'!$N$3:$N$13</c:f>
              <c:numCache>
                <c:formatCode>General</c:formatCode>
                <c:ptCount val="11"/>
                <c:pt idx="0">
                  <c:v>2.59756751854349</c:v>
                </c:pt>
                <c:pt idx="1">
                  <c:v>2.595060349260402</c:v>
                </c:pt>
                <c:pt idx="2">
                  <c:v>3.091881599335282</c:v>
                </c:pt>
                <c:pt idx="3">
                  <c:v>2.737801951921207</c:v>
                </c:pt>
                <c:pt idx="4">
                  <c:v>0.884202080145509</c:v>
                </c:pt>
                <c:pt idx="5">
                  <c:v>3.892624928751564</c:v>
                </c:pt>
                <c:pt idx="6">
                  <c:v>1.847710857276254</c:v>
                </c:pt>
                <c:pt idx="7">
                  <c:v>1.04579103830054</c:v>
                </c:pt>
                <c:pt idx="8">
                  <c:v>0.527942989319549</c:v>
                </c:pt>
                <c:pt idx="9">
                  <c:v>1.219698678400104</c:v>
                </c:pt>
                <c:pt idx="10">
                  <c:v>1.144214001801554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2294104"/>
        <c:axId val="1282288424"/>
        <c:axId val="0"/>
      </c:bar3DChart>
      <c:catAx>
        <c:axId val="1282294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500"/>
            </a:pPr>
            <a:endParaRPr lang="en-US"/>
          </a:p>
        </c:txPr>
        <c:crossAx val="1282288424"/>
        <c:crosses val="autoZero"/>
        <c:auto val="1"/>
        <c:lblAlgn val="ctr"/>
        <c:lblOffset val="100"/>
        <c:noMultiLvlLbl val="0"/>
      </c:catAx>
      <c:valAx>
        <c:axId val="1282288424"/>
        <c:scaling>
          <c:orientation val="minMax"/>
          <c:max val="6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2822941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'4TeV_B2_case10_7thMKD'!$B$3:$B$12</c:f>
              <c:strCache>
                <c:ptCount val="10"/>
                <c:pt idx="0">
                  <c:v>TCDQA.A4L6.B2</c:v>
                </c:pt>
                <c:pt idx="1">
                  <c:v>TCDQA.B4L6.B2</c:v>
                </c:pt>
                <c:pt idx="2">
                  <c:v>TCSG.4L6.B2</c:v>
                </c:pt>
                <c:pt idx="3">
                  <c:v>TCTH.4R5.B2</c:v>
                </c:pt>
                <c:pt idx="4">
                  <c:v>TCTH.4R1.B2</c:v>
                </c:pt>
                <c:pt idx="5">
                  <c:v>TCP.C6R7.B2</c:v>
                </c:pt>
                <c:pt idx="6">
                  <c:v>TCP.B6R7.B2</c:v>
                </c:pt>
                <c:pt idx="7">
                  <c:v>TCSG.A5R7.B2</c:v>
                </c:pt>
                <c:pt idx="8">
                  <c:v>TCSG.B4R7.B2</c:v>
                </c:pt>
                <c:pt idx="9">
                  <c:v>TCSG.A4R7.B2</c:v>
                </c:pt>
              </c:strCache>
            </c:strRef>
          </c:cat>
          <c:val>
            <c:numRef>
              <c:f>'4TeV_B2_case10_7thMKD'!$L$3:$L$12</c:f>
              <c:numCache>
                <c:formatCode>General</c:formatCode>
                <c:ptCount val="10"/>
                <c:pt idx="0">
                  <c:v>32.48644075061568</c:v>
                </c:pt>
                <c:pt idx="1">
                  <c:v>32.23023235873386</c:v>
                </c:pt>
                <c:pt idx="2">
                  <c:v>51.2240263486515</c:v>
                </c:pt>
                <c:pt idx="3">
                  <c:v>0.183098359472866</c:v>
                </c:pt>
                <c:pt idx="4">
                  <c:v>0.355070043308203</c:v>
                </c:pt>
                <c:pt idx="5">
                  <c:v>91.33677825389607</c:v>
                </c:pt>
                <c:pt idx="6">
                  <c:v>53.2944376055494</c:v>
                </c:pt>
                <c:pt idx="7">
                  <c:v>6.982469556382514</c:v>
                </c:pt>
                <c:pt idx="8">
                  <c:v>80.27937693294894</c:v>
                </c:pt>
                <c:pt idx="9">
                  <c:v>0.247180683639775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2162264"/>
        <c:axId val="1282154856"/>
        <c:axId val="0"/>
      </c:bar3DChart>
      <c:catAx>
        <c:axId val="1282162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500"/>
            </a:pPr>
            <a:endParaRPr lang="en-US"/>
          </a:p>
        </c:txPr>
        <c:crossAx val="1282154856"/>
        <c:crosses val="autoZero"/>
        <c:auto val="1"/>
        <c:lblAlgn val="ctr"/>
        <c:lblOffset val="100"/>
        <c:noMultiLvlLbl val="0"/>
      </c:catAx>
      <c:valAx>
        <c:axId val="1282154856"/>
        <c:scaling>
          <c:orientation val="minMax"/>
          <c:max val="1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216226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C0504D"/>
            </a:solidFill>
          </c:spPr>
          <c:invertIfNegative val="0"/>
          <c:cat>
            <c:strRef>
              <c:f>'4TeV_B2_case10_7thMKD'!$B$3:$B$12</c:f>
              <c:strCache>
                <c:ptCount val="10"/>
                <c:pt idx="0">
                  <c:v>TCDQA.A4L6.B2</c:v>
                </c:pt>
                <c:pt idx="1">
                  <c:v>TCDQA.B4L6.B2</c:v>
                </c:pt>
                <c:pt idx="2">
                  <c:v>TCSG.4L6.B2</c:v>
                </c:pt>
                <c:pt idx="3">
                  <c:v>TCTH.4R5.B2</c:v>
                </c:pt>
                <c:pt idx="4">
                  <c:v>TCTH.4R1.B2</c:v>
                </c:pt>
                <c:pt idx="5">
                  <c:v>TCP.C6R7.B2</c:v>
                </c:pt>
                <c:pt idx="6">
                  <c:v>TCP.B6R7.B2</c:v>
                </c:pt>
                <c:pt idx="7">
                  <c:v>TCSG.A5R7.B2</c:v>
                </c:pt>
                <c:pt idx="8">
                  <c:v>TCSG.B4R7.B2</c:v>
                </c:pt>
                <c:pt idx="9">
                  <c:v>TCSG.A4R7.B2</c:v>
                </c:pt>
              </c:strCache>
            </c:strRef>
          </c:cat>
          <c:val>
            <c:numRef>
              <c:f>'4TeV_B2_case10_7thMKD'!$K$3:$K$12</c:f>
              <c:numCache>
                <c:formatCode>General</c:formatCode>
                <c:ptCount val="10"/>
                <c:pt idx="0">
                  <c:v>1.64751</c:v>
                </c:pt>
                <c:pt idx="1">
                  <c:v>1.66204</c:v>
                </c:pt>
                <c:pt idx="2">
                  <c:v>2.00939</c:v>
                </c:pt>
                <c:pt idx="3">
                  <c:v>0.0972721</c:v>
                </c:pt>
                <c:pt idx="4">
                  <c:v>0.371571</c:v>
                </c:pt>
                <c:pt idx="5">
                  <c:v>1.6527</c:v>
                </c:pt>
                <c:pt idx="6">
                  <c:v>1.13581</c:v>
                </c:pt>
                <c:pt idx="7">
                  <c:v>0.569899</c:v>
                </c:pt>
                <c:pt idx="8">
                  <c:v>1.36958</c:v>
                </c:pt>
                <c:pt idx="9">
                  <c:v>0.0649158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2019416"/>
        <c:axId val="1282015192"/>
        <c:axId val="0"/>
      </c:bar3DChart>
      <c:catAx>
        <c:axId val="1282019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500"/>
            </a:pPr>
            <a:endParaRPr lang="en-US"/>
          </a:p>
        </c:txPr>
        <c:crossAx val="1282015192"/>
        <c:crosses val="autoZero"/>
        <c:auto val="1"/>
        <c:lblAlgn val="ctr"/>
        <c:lblOffset val="100"/>
        <c:noMultiLvlLbl val="0"/>
      </c:catAx>
      <c:valAx>
        <c:axId val="1282015192"/>
        <c:scaling>
          <c:orientation val="minMax"/>
          <c:max val="3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28201941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cat>
            <c:strRef>
              <c:f>'4TeV_B2_case10_7thMKD'!$B$3:$B$12</c:f>
              <c:strCache>
                <c:ptCount val="10"/>
                <c:pt idx="0">
                  <c:v>TCDQA.A4L6.B2</c:v>
                </c:pt>
                <c:pt idx="1">
                  <c:v>TCDQA.B4L6.B2</c:v>
                </c:pt>
                <c:pt idx="2">
                  <c:v>TCSG.4L6.B2</c:v>
                </c:pt>
                <c:pt idx="3">
                  <c:v>TCTH.4R5.B2</c:v>
                </c:pt>
                <c:pt idx="4">
                  <c:v>TCTH.4R1.B2</c:v>
                </c:pt>
                <c:pt idx="5">
                  <c:v>TCP.C6R7.B2</c:v>
                </c:pt>
                <c:pt idx="6">
                  <c:v>TCP.B6R7.B2</c:v>
                </c:pt>
                <c:pt idx="7">
                  <c:v>TCSG.A5R7.B2</c:v>
                </c:pt>
                <c:pt idx="8">
                  <c:v>TCSG.B4R7.B2</c:v>
                </c:pt>
                <c:pt idx="9">
                  <c:v>TCSG.A4R7.B2</c:v>
                </c:pt>
              </c:strCache>
            </c:strRef>
          </c:cat>
          <c:val>
            <c:numRef>
              <c:f>'4TeV_B2_case10_7thMKD'!$N$3:$N$12</c:f>
              <c:numCache>
                <c:formatCode>General</c:formatCode>
                <c:ptCount val="10"/>
                <c:pt idx="0">
                  <c:v>2.545861042393352</c:v>
                </c:pt>
                <c:pt idx="1">
                  <c:v>2.538729639717113</c:v>
                </c:pt>
                <c:pt idx="2">
                  <c:v>3.03068660596208</c:v>
                </c:pt>
                <c:pt idx="3">
                  <c:v>0.094098511414296</c:v>
                </c:pt>
                <c:pt idx="4">
                  <c:v>0.307948641795982</c:v>
                </c:pt>
                <c:pt idx="5">
                  <c:v>4.361789155606192</c:v>
                </c:pt>
                <c:pt idx="6">
                  <c:v>3.082673385265835</c:v>
                </c:pt>
                <c:pt idx="7">
                  <c:v>1.522902080329084</c:v>
                </c:pt>
                <c:pt idx="8">
                  <c:v>3.851642647919639</c:v>
                </c:pt>
                <c:pt idx="9">
                  <c:v>0.189314853491377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1869288"/>
        <c:axId val="1281866520"/>
        <c:axId val="0"/>
      </c:bar3DChart>
      <c:catAx>
        <c:axId val="12818692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 anchor="ctr" anchorCtr="1"/>
          <a:lstStyle/>
          <a:p>
            <a:pPr>
              <a:defRPr sz="1500"/>
            </a:pPr>
            <a:endParaRPr lang="en-US"/>
          </a:p>
        </c:txPr>
        <c:crossAx val="1281866520"/>
        <c:crosses val="autoZero"/>
        <c:auto val="1"/>
        <c:lblAlgn val="ctr"/>
        <c:lblOffset val="100"/>
        <c:noMultiLvlLbl val="0"/>
      </c:catAx>
      <c:valAx>
        <c:axId val="1281866520"/>
        <c:scaling>
          <c:orientation val="minMax"/>
          <c:max val="6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28186928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70C94-45BE-8142-927E-3A6CE6CDC687}" type="datetimeFigureOut">
              <a:rPr lang="en-US" smtClean="0"/>
              <a:t>3/9/12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6F06C-B0E7-E848-A464-C5BD54602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62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chart" Target="../charts/char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Overview of single bunch asynchronous dump failures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on </a:t>
            </a:r>
            <a:r>
              <a:rPr lang="en-US" sz="4000" dirty="0"/>
              <a:t>collimators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994705"/>
            <a:ext cx="7342188" cy="2354836"/>
          </a:xfrm>
        </p:spPr>
        <p:txBody>
          <a:bodyPr>
            <a:normAutofit fontScale="92500" lnSpcReduction="20000"/>
          </a:bodyPr>
          <a:lstStyle/>
          <a:p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Luisella LARI</a:t>
            </a:r>
          </a:p>
          <a:p>
            <a:r>
              <a:rPr lang="en-US" dirty="0" smtClean="0"/>
              <a:t>For the collimator team</a:t>
            </a:r>
          </a:p>
          <a:p>
            <a:r>
              <a:rPr lang="en-US" dirty="0" smtClean="0"/>
              <a:t>Special thanks  to </a:t>
            </a:r>
            <a:r>
              <a:rPr lang="en-US" dirty="0" err="1" smtClean="0"/>
              <a:t>R.W.Assmann</a:t>
            </a:r>
            <a:r>
              <a:rPr lang="en-US" dirty="0" smtClean="0"/>
              <a:t>, </a:t>
            </a:r>
            <a:r>
              <a:rPr lang="en-US" dirty="0" err="1" smtClean="0"/>
              <a:t>R.Bruce</a:t>
            </a:r>
            <a:r>
              <a:rPr lang="en-US" dirty="0" smtClean="0"/>
              <a:t>, </a:t>
            </a:r>
            <a:r>
              <a:rPr lang="en-US" dirty="0" err="1" smtClean="0"/>
              <a:t>A.Rossi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BE/ABP</a:t>
            </a:r>
          </a:p>
          <a:p>
            <a:r>
              <a:rPr lang="en-US" dirty="0" smtClean="0"/>
              <a:t> 9</a:t>
            </a:r>
            <a:r>
              <a:rPr lang="en-US" baseline="30000" dirty="0" smtClean="0"/>
              <a:t>th</a:t>
            </a:r>
            <a:r>
              <a:rPr lang="en-US" dirty="0" smtClean="0"/>
              <a:t> March 2012</a:t>
            </a:r>
          </a:p>
          <a:p>
            <a:r>
              <a:rPr lang="en-US" dirty="0" smtClean="0"/>
              <a:t>MPP meeting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77" y="3086063"/>
            <a:ext cx="2593406" cy="163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794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Beam1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9824" y="1296876"/>
            <a:ext cx="3234653" cy="646331"/>
          </a:xfrm>
          <a:prstGeom prst="rect">
            <a:avLst/>
          </a:prstGeom>
          <a:solidFill>
            <a:schemeClr val="accent6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Failure MKD.A5L6</a:t>
            </a:r>
            <a:r>
              <a:rPr lang="en-US" dirty="0">
                <a:solidFill>
                  <a:srgbClr val="3366FF"/>
                </a:solidFill>
              </a:rPr>
              <a:t>.B1 </a:t>
            </a:r>
            <a:endParaRPr lang="en-US" dirty="0" smtClean="0">
              <a:solidFill>
                <a:srgbClr val="3366FF"/>
              </a:solidFill>
            </a:endParaRPr>
          </a:p>
          <a:p>
            <a:pPr algn="ctr"/>
            <a:r>
              <a:rPr lang="en-US" dirty="0" smtClean="0">
                <a:solidFill>
                  <a:srgbClr val="3366FF"/>
                </a:solidFill>
              </a:rPr>
              <a:t>1.95 [</a:t>
            </a:r>
            <a:r>
              <a:rPr lang="en-US" dirty="0" err="1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dirty="0" err="1" smtClean="0">
                <a:solidFill>
                  <a:srgbClr val="3366FF"/>
                </a:solidFill>
              </a:rPr>
              <a:t>s</a:t>
            </a:r>
            <a:r>
              <a:rPr lang="en-US" dirty="0">
                <a:solidFill>
                  <a:srgbClr val="3366FF"/>
                </a:solidFill>
              </a:rPr>
              <a:t>]; +12.39910241 </a:t>
            </a:r>
            <a:r>
              <a:rPr lang="en-US" dirty="0" smtClean="0">
                <a:solidFill>
                  <a:srgbClr val="3366FF"/>
                </a:solidFill>
              </a:rPr>
              <a:t>[</a:t>
            </a:r>
            <a:r>
              <a:rPr lang="en-US" dirty="0" err="1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dirty="0" err="1" smtClean="0">
                <a:solidFill>
                  <a:srgbClr val="3366FF"/>
                </a:solidFill>
              </a:rPr>
              <a:t>rad</a:t>
            </a:r>
            <a:r>
              <a:rPr lang="en-US" dirty="0">
                <a:solidFill>
                  <a:srgbClr val="3366FF"/>
                </a:solidFill>
              </a:rPr>
              <a:t>]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2398358"/>
              </p:ext>
            </p:extLst>
          </p:nvPr>
        </p:nvGraphicFramePr>
        <p:xfrm>
          <a:off x="1274422" y="2557665"/>
          <a:ext cx="7581992" cy="3952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197009" y="1830906"/>
            <a:ext cx="2664821" cy="369332"/>
          </a:xfrm>
          <a:prstGeom prst="rect">
            <a:avLst/>
          </a:prstGeom>
          <a:solidFill>
            <a:srgbClr val="EFDAD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Sigma (x) inside one jaw 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305514" y="3316020"/>
            <a:ext cx="2411254" cy="1405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44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1839" y="1176001"/>
            <a:ext cx="3234653" cy="646331"/>
          </a:xfrm>
          <a:prstGeom prst="rect">
            <a:avLst/>
          </a:prstGeom>
          <a:solidFill>
            <a:schemeClr val="accent6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Same failure situation for the different MKD locations</a:t>
            </a:r>
            <a:endParaRPr lang="en-US" dirty="0">
              <a:solidFill>
                <a:srgbClr val="3366FF"/>
              </a:solidFill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311986"/>
              </p:ext>
            </p:extLst>
          </p:nvPr>
        </p:nvGraphicFramePr>
        <p:xfrm>
          <a:off x="745656" y="1904587"/>
          <a:ext cx="7993654" cy="4441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1631105" y="3431904"/>
            <a:ext cx="6134287" cy="0"/>
          </a:xfrm>
          <a:prstGeom prst="line">
            <a:avLst/>
          </a:prstGeom>
          <a:ln>
            <a:solidFill>
              <a:srgbClr val="D38D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>
            <a:off x="4109197" y="3189957"/>
            <a:ext cx="804996" cy="400953"/>
          </a:xfrm>
          <a:prstGeom prst="rightArrow">
            <a:avLst/>
          </a:prstGeom>
          <a:solidFill>
            <a:srgbClr val="C0504D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bliqueTopLeft"/>
            <a:lightRig rig="threePt" dir="tl"/>
          </a:scene3d>
          <a:sp3d>
            <a:bevelT w="0" h="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29145" y="1236313"/>
            <a:ext cx="3317218" cy="923330"/>
          </a:xfrm>
          <a:prstGeom prst="rect">
            <a:avLst/>
          </a:prstGeom>
          <a:solidFill>
            <a:srgbClr val="EFDAD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% of intercepted beam, Gaussian distribution (error function) 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339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97009" y="1830906"/>
            <a:ext cx="2520125" cy="369332"/>
          </a:xfrm>
          <a:prstGeom prst="rect">
            <a:avLst/>
          </a:prstGeom>
          <a:solidFill>
            <a:srgbClr val="EFDAD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m</a:t>
            </a:r>
            <a:r>
              <a:rPr lang="en-US" dirty="0" smtClean="0">
                <a:solidFill>
                  <a:srgbClr val="3366FF"/>
                </a:solidFill>
              </a:rPr>
              <a:t>m [abs] inside the jaw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0070" y="1288526"/>
            <a:ext cx="3234653" cy="646331"/>
          </a:xfrm>
          <a:prstGeom prst="rect">
            <a:avLst/>
          </a:prstGeom>
          <a:solidFill>
            <a:schemeClr val="accent6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Same failure situation for the different MKD locations</a:t>
            </a:r>
            <a:endParaRPr lang="en-US" dirty="0">
              <a:solidFill>
                <a:srgbClr val="3366FF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9603911"/>
              </p:ext>
            </p:extLst>
          </p:nvPr>
        </p:nvGraphicFramePr>
        <p:xfrm>
          <a:off x="310070" y="2200238"/>
          <a:ext cx="8418015" cy="4011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5348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9824" y="1296876"/>
            <a:ext cx="3234653" cy="646331"/>
          </a:xfrm>
          <a:prstGeom prst="rect">
            <a:avLst/>
          </a:prstGeom>
          <a:solidFill>
            <a:schemeClr val="accent6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Same failure situation for the different MKD locations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97009" y="1830906"/>
            <a:ext cx="2664821" cy="369332"/>
          </a:xfrm>
          <a:prstGeom prst="rect">
            <a:avLst/>
          </a:prstGeom>
          <a:solidFill>
            <a:srgbClr val="EFDAD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Sigma (x) inside one jaw 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305514" y="3316020"/>
            <a:ext cx="2411254" cy="1405466"/>
          </a:xfrm>
          <a:prstGeom prst="rect">
            <a:avLst/>
          </a:prstGeom>
        </p:spPr>
      </p:pic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4694536"/>
              </p:ext>
            </p:extLst>
          </p:nvPr>
        </p:nvGraphicFramePr>
        <p:xfrm>
          <a:off x="1602845" y="2507700"/>
          <a:ext cx="6918157" cy="4099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2766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72999" y="1776109"/>
            <a:ext cx="8365810" cy="473077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First selection of cases for B1 and B2 using this preliminary studies with tight collimation settings.</a:t>
            </a:r>
          </a:p>
          <a:p>
            <a:r>
              <a:rPr lang="en-US" dirty="0" smtClean="0"/>
              <a:t>Following </a:t>
            </a:r>
            <a:r>
              <a:rPr lang="en-US" dirty="0" err="1" smtClean="0"/>
              <a:t>SixTrack</a:t>
            </a:r>
            <a:r>
              <a:rPr lang="en-US" dirty="0" smtClean="0"/>
              <a:t> simulations using                                    realistic beam distribution. 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Consider magnet errors could change the hierarchies of the impacted collimators.</a:t>
            </a:r>
          </a:p>
          <a:p>
            <a:pPr algn="just"/>
            <a:r>
              <a:rPr lang="en-US" dirty="0" smtClean="0"/>
              <a:t>Changing the aperture of collimators </a:t>
            </a:r>
            <a:r>
              <a:rPr lang="en-US" dirty="0" smtClean="0">
                <a:sym typeface="Wingdings"/>
              </a:rPr>
              <a:t> change the pattern of the loads on downstream collimators/beam elements (needed FLUKA simulations).</a:t>
            </a:r>
            <a:endParaRPr lang="en-US" dirty="0">
              <a:sym typeface="Wingding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Conclusion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 Next steps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2"/>
          <a:srcRect l="11008" t="20097" r="13508" b="10079"/>
          <a:stretch/>
        </p:blipFill>
        <p:spPr>
          <a:xfrm>
            <a:off x="5900888" y="2493560"/>
            <a:ext cx="2344587" cy="15313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29362" y="3894131"/>
            <a:ext cx="19615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Courtesy F</a:t>
            </a:r>
            <a:r>
              <a:rPr lang="en-US" sz="1100" dirty="0"/>
              <a:t>. BURKART</a:t>
            </a:r>
          </a:p>
        </p:txBody>
      </p:sp>
    </p:spTree>
    <p:extLst>
      <p:ext uri="{BB962C8B-B14F-4D97-AF65-F5344CB8AC3E}">
        <p14:creationId xmlns:p14="http://schemas.microsoft.com/office/powerpoint/2010/main" val="270274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Additional slides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994705"/>
            <a:ext cx="7342188" cy="1752600"/>
          </a:xfrm>
        </p:spPr>
        <p:txBody>
          <a:bodyPr>
            <a:normAutofit fontScale="92500" lnSpcReduction="20000"/>
          </a:bodyPr>
          <a:lstStyle/>
          <a:p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Luisella LARI</a:t>
            </a:r>
          </a:p>
          <a:p>
            <a:endParaRPr lang="en-US" dirty="0"/>
          </a:p>
          <a:p>
            <a:r>
              <a:rPr lang="en-US" dirty="0" smtClean="0"/>
              <a:t>BE/ABP</a:t>
            </a:r>
          </a:p>
          <a:p>
            <a:r>
              <a:rPr lang="en-US" dirty="0" smtClean="0"/>
              <a:t> 9</a:t>
            </a:r>
            <a:r>
              <a:rPr lang="en-US" baseline="30000" dirty="0" smtClean="0"/>
              <a:t>th</a:t>
            </a:r>
            <a:r>
              <a:rPr lang="en-US" dirty="0" smtClean="0"/>
              <a:t> March 2012</a:t>
            </a:r>
          </a:p>
          <a:p>
            <a:r>
              <a:rPr lang="en-US" dirty="0" smtClean="0"/>
              <a:t>MPP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96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3337417"/>
              </p:ext>
            </p:extLst>
          </p:nvPr>
        </p:nvGraphicFramePr>
        <p:xfrm>
          <a:off x="2804053" y="2256609"/>
          <a:ext cx="4259692" cy="4079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6868"/>
                <a:gridCol w="18028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TCP.IP7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      </a:t>
                      </a:r>
                      <a:r>
                        <a:rPr lang="en-US" dirty="0" smtClean="0">
                          <a:sym typeface="Wingdings"/>
                        </a:rPr>
                        <a:t>    4.3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TCSG.IP7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       </a:t>
                      </a:r>
                      <a:r>
                        <a:rPr lang="en-US" dirty="0" smtClean="0">
                          <a:sym typeface="Wingdings"/>
                        </a:rPr>
                        <a:t>    6.3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TCLA.IP7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     </a:t>
                      </a:r>
                      <a:r>
                        <a:rPr lang="en-US" dirty="0" smtClean="0">
                          <a:sym typeface="Wingdings"/>
                        </a:rPr>
                        <a:t>    8.3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TCP.IP3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     </a:t>
                      </a:r>
                      <a:r>
                        <a:rPr lang="en-US" dirty="0" smtClean="0">
                          <a:sym typeface="Wingdings"/>
                        </a:rPr>
                        <a:t>    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TCSG.IP3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      </a:t>
                      </a:r>
                      <a:r>
                        <a:rPr lang="en-US" dirty="0" smtClean="0">
                          <a:sym typeface="Wingdings"/>
                        </a:rPr>
                        <a:t>    15.6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TCLA.IP3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     </a:t>
                      </a:r>
                      <a:r>
                        <a:rPr lang="en-US" dirty="0" smtClean="0">
                          <a:sym typeface="Wingdings"/>
                        </a:rPr>
                        <a:t>    17.6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TCT.IP1.IP2.IP5.IP8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8.3     </a:t>
                      </a:r>
                      <a:r>
                        <a:rPr lang="en-US" dirty="0" smtClean="0">
                          <a:sym typeface="Wingdings"/>
                        </a:rPr>
                        <a:t>     9.0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TCL.IP1.IP5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TCLI/TDI.IP2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</a:t>
                      </a:r>
                      <a:r>
                        <a:rPr lang="en-US" baseline="0" dirty="0" smtClean="0"/>
                        <a:t> opened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TCDQ.IP6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       </a:t>
                      </a:r>
                      <a:r>
                        <a:rPr lang="en-US" dirty="0" smtClean="0">
                          <a:sym typeface="Wingdings"/>
                        </a:rPr>
                        <a:t>     7.6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TCSG.IP6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7.5     </a:t>
                      </a:r>
                      <a:r>
                        <a:rPr lang="en-US" dirty="0" smtClean="0">
                          <a:sym typeface="Wingdings"/>
                        </a:rPr>
                        <a:t>      7.1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0000FF"/>
                </a:solidFill>
              </a:rPr>
              <a:t>Collimator Aperture </a:t>
            </a:r>
            <a:r>
              <a:rPr lang="en-US" sz="3500" dirty="0" smtClean="0">
                <a:solidFill>
                  <a:srgbClr val="0000FF"/>
                </a:solidFill>
                <a:sym typeface="Wingdings"/>
              </a:rPr>
              <a:t> 7 </a:t>
            </a:r>
            <a:r>
              <a:rPr lang="en-US" sz="3500" dirty="0" err="1" smtClean="0">
                <a:solidFill>
                  <a:srgbClr val="0000FF"/>
                </a:solidFill>
                <a:sym typeface="Wingdings"/>
              </a:rPr>
              <a:t>TeV</a:t>
            </a:r>
            <a:endParaRPr lang="en-US" sz="35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5390" y="1787050"/>
            <a:ext cx="1733061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Beam 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4823" y="1777139"/>
            <a:ext cx="17330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8690" y="1771750"/>
            <a:ext cx="9538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&amp;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015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0000FF"/>
                </a:solidFill>
              </a:rPr>
              <a:t>Optics IP6</a:t>
            </a:r>
            <a:endParaRPr lang="en-US" sz="35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1763" y="1771750"/>
            <a:ext cx="9538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&amp;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9229" y="1797592"/>
            <a:ext cx="1733061" cy="369332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Beam 1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992294" y="1991456"/>
            <a:ext cx="3161515" cy="43487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88051" y="1935058"/>
            <a:ext cx="3213349" cy="451335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49781" y="1808133"/>
            <a:ext cx="17330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01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778000"/>
            <a:ext cx="7345363" cy="4661647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Scan over the MKD </a:t>
            </a:r>
            <a:r>
              <a:rPr lang="en-US" i="1" u="sng" dirty="0" smtClean="0">
                <a:solidFill>
                  <a:srgbClr val="0000FF"/>
                </a:solidFill>
              </a:rPr>
              <a:t>pre-fire pulse form</a:t>
            </a:r>
            <a:r>
              <a:rPr lang="en-US" dirty="0" smtClean="0"/>
              <a:t> to find the angle for which the TCDQAs are by-passed for possible misalignment </a:t>
            </a:r>
            <a:r>
              <a:rPr lang="en-US" dirty="0" smtClean="0">
                <a:sym typeface="Wingdings"/>
              </a:rPr>
              <a:t> for each MKD failure mode (each 1 MKD studied separately)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Once find the angles </a:t>
            </a:r>
            <a:r>
              <a:rPr lang="en-US" dirty="0" smtClean="0">
                <a:solidFill>
                  <a:schemeClr val="tx1"/>
                </a:solidFill>
                <a:sym typeface="Wingdings"/>
              </a:rPr>
              <a:t> </a:t>
            </a:r>
            <a:r>
              <a:rPr lang="en-US" u="sng" dirty="0" smtClean="0">
                <a:solidFill>
                  <a:srgbClr val="0000FF"/>
                </a:solidFill>
              </a:rPr>
              <a:t>scan all over the LHC machine to find the elements that are touched by the beam 1 or 2 kicked, playing with the location of the faulty MKD: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Results for impacts with beam center </a:t>
            </a: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Results for impact with 1/2/3 sigma x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Particular attention was done for possible interactions with TCTs and/or TCLAs.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452468" y="4503231"/>
            <a:ext cx="2139462" cy="5888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 smtClean="0"/>
              <a:t>1 jaw</a:t>
            </a:r>
          </a:p>
        </p:txBody>
      </p:sp>
      <p:sp>
        <p:nvSpPr>
          <p:cNvPr id="4" name="Rectangle 3"/>
          <p:cNvSpPr/>
          <p:nvPr/>
        </p:nvSpPr>
        <p:spPr>
          <a:xfrm>
            <a:off x="6510626" y="3477454"/>
            <a:ext cx="2139462" cy="5888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 smtClean="0"/>
              <a:t>1 jaw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6442546" y="3818889"/>
            <a:ext cx="506002" cy="0"/>
          </a:xfrm>
          <a:prstGeom prst="line">
            <a:avLst/>
          </a:prstGeom>
          <a:ln>
            <a:solidFill>
              <a:srgbClr val="FFCC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Summary of what was done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402858" y="3799047"/>
            <a:ext cx="87924" cy="7814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977268" y="5049714"/>
            <a:ext cx="1290060" cy="492353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6793386" y="5161809"/>
            <a:ext cx="87924" cy="7814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634388" y="3818889"/>
            <a:ext cx="0" cy="303440"/>
          </a:xfrm>
          <a:prstGeom prst="straightConnector1">
            <a:avLst/>
          </a:prstGeom>
          <a:ln>
            <a:solidFill>
              <a:srgbClr val="FFCC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833318" y="4624124"/>
            <a:ext cx="0" cy="568164"/>
          </a:xfrm>
          <a:prstGeom prst="line">
            <a:avLst/>
          </a:prstGeom>
          <a:ln>
            <a:solidFill>
              <a:srgbClr val="FFCC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594946" y="4953484"/>
            <a:ext cx="496344" cy="0"/>
          </a:xfrm>
          <a:prstGeom prst="line">
            <a:avLst/>
          </a:prstGeom>
          <a:ln>
            <a:solidFill>
              <a:srgbClr val="FFCC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94946" y="4768565"/>
            <a:ext cx="496344" cy="0"/>
          </a:xfrm>
          <a:prstGeom prst="line">
            <a:avLst/>
          </a:prstGeom>
          <a:ln>
            <a:solidFill>
              <a:srgbClr val="FFCC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021836" y="4782860"/>
            <a:ext cx="1458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C66"/>
                </a:solidFill>
              </a:rPr>
              <a:t>1 </a:t>
            </a:r>
            <a:r>
              <a:rPr lang="en-US" dirty="0" err="1" smtClean="0">
                <a:solidFill>
                  <a:srgbClr val="FFCC66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FFCC66"/>
                </a:solidFill>
                <a:latin typeface="Calisto MT"/>
                <a:cs typeface="Calisto MT"/>
              </a:rPr>
              <a:t>x</a:t>
            </a:r>
            <a:r>
              <a:rPr lang="en-US" dirty="0" smtClean="0">
                <a:solidFill>
                  <a:srgbClr val="FFCC66"/>
                </a:solidFill>
              </a:rPr>
              <a:t> </a:t>
            </a:r>
            <a:endParaRPr lang="en-US" dirty="0">
              <a:solidFill>
                <a:srgbClr val="FFCC6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45250" y="4548341"/>
            <a:ext cx="1458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C66"/>
                </a:solidFill>
              </a:rPr>
              <a:t>2</a:t>
            </a:r>
            <a:r>
              <a:rPr lang="en-US" dirty="0" smtClean="0">
                <a:solidFill>
                  <a:srgbClr val="FFCC66"/>
                </a:solidFill>
              </a:rPr>
              <a:t> </a:t>
            </a:r>
            <a:r>
              <a:rPr lang="en-US" dirty="0" err="1" smtClean="0">
                <a:solidFill>
                  <a:srgbClr val="FFCC66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FFCC66"/>
                </a:solidFill>
                <a:latin typeface="Calisto MT"/>
                <a:cs typeface="Calisto MT"/>
              </a:rPr>
              <a:t>x</a:t>
            </a:r>
            <a:r>
              <a:rPr lang="en-US" dirty="0" smtClean="0">
                <a:solidFill>
                  <a:srgbClr val="FFCC66"/>
                </a:solidFill>
              </a:rPr>
              <a:t> </a:t>
            </a:r>
            <a:endParaRPr lang="en-US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0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999" y="1776109"/>
            <a:ext cx="8365810" cy="473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ym typeface="Wingdings"/>
              </a:rPr>
              <a:t> 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”Configuration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for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2012” </a:t>
            </a:r>
            <a:endParaRPr lang="en-US" dirty="0">
              <a:solidFill>
                <a:srgbClr val="FF0000"/>
              </a:solidFill>
              <a:sym typeface="Wingdings"/>
            </a:endParaRPr>
          </a:p>
          <a:p>
            <a:r>
              <a:rPr lang="en-US" dirty="0">
                <a:sym typeface="Wingdings"/>
              </a:rPr>
              <a:t>C</a:t>
            </a:r>
            <a:r>
              <a:rPr lang="en-US" dirty="0" smtClean="0">
                <a:sym typeface="Wingdings"/>
              </a:rPr>
              <a:t>ollision energy = 4TeV, </a:t>
            </a:r>
          </a:p>
          <a:p>
            <a:r>
              <a:rPr lang="en-US" dirty="0" smtClean="0">
                <a:sym typeface="Wingdings"/>
              </a:rPr>
              <a:t>Crossing </a:t>
            </a:r>
            <a:r>
              <a:rPr lang="en-US" dirty="0">
                <a:sym typeface="Wingdings"/>
              </a:rPr>
              <a:t>and </a:t>
            </a:r>
            <a:r>
              <a:rPr lang="en-US" dirty="0" smtClean="0">
                <a:sym typeface="Wingdings"/>
              </a:rPr>
              <a:t>Spectrometers </a:t>
            </a:r>
            <a:r>
              <a:rPr lang="en-US" dirty="0">
                <a:sym typeface="Wingdings"/>
              </a:rPr>
              <a:t>switched </a:t>
            </a:r>
            <a:r>
              <a:rPr lang="en-US" dirty="0" smtClean="0">
                <a:sym typeface="Wingdings"/>
              </a:rPr>
              <a:t>ON              [</a:t>
            </a:r>
            <a:r>
              <a:rPr lang="en-US" dirty="0" smtClean="0"/>
              <a:t>4TeV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145</a:t>
            </a:r>
            <a:r>
              <a:rPr lang="en-US" dirty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</a:t>
            </a:r>
            <a:r>
              <a:rPr lang="en-US" dirty="0"/>
              <a:t>half crossing angle in IP1 and </a:t>
            </a:r>
            <a:r>
              <a:rPr lang="en-US" dirty="0" smtClean="0"/>
              <a:t>IP5]</a:t>
            </a:r>
            <a:r>
              <a:rPr lang="en-US" dirty="0" smtClean="0">
                <a:sym typeface="Wingdings"/>
              </a:rPr>
              <a:t>                                       </a:t>
            </a:r>
          </a:p>
          <a:p>
            <a:r>
              <a:rPr lang="en-US" dirty="0" smtClean="0">
                <a:sym typeface="Wingdings"/>
              </a:rPr>
              <a:t>Physics </a:t>
            </a:r>
            <a:r>
              <a:rPr lang="en-US" dirty="0">
                <a:sym typeface="Wingdings"/>
              </a:rPr>
              <a:t>run with </a:t>
            </a:r>
            <a:r>
              <a:rPr lang="en-US" dirty="0" smtClean="0">
                <a:sym typeface="Wingdings"/>
              </a:rPr>
              <a:t>0.6 </a:t>
            </a:r>
            <a:r>
              <a:rPr lang="en-US" dirty="0">
                <a:sym typeface="Wingdings"/>
              </a:rPr>
              <a:t>m beta* in IP1/</a:t>
            </a:r>
            <a:r>
              <a:rPr lang="en-US" dirty="0" smtClean="0">
                <a:sym typeface="Wingdings"/>
              </a:rPr>
              <a:t>5  &amp; 3.0 m beta* in IP2/IP8 (i.e. SEP OFF),</a:t>
            </a:r>
          </a:p>
          <a:p>
            <a:r>
              <a:rPr lang="en-US" dirty="0" smtClean="0">
                <a:sym typeface="Wingdings"/>
              </a:rPr>
              <a:t>Ref. optics “as-built” thin V6.503 </a:t>
            </a:r>
          </a:p>
          <a:p>
            <a:r>
              <a:rPr lang="en-US" dirty="0" smtClean="0"/>
              <a:t>Transverse </a:t>
            </a:r>
            <a:r>
              <a:rPr lang="en-US" dirty="0"/>
              <a:t>normalized </a:t>
            </a:r>
            <a:r>
              <a:rPr lang="en-US" dirty="0" err="1" smtClean="0"/>
              <a:t>emittance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3.5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rad </a:t>
            </a:r>
            <a:endParaRPr lang="en-US" dirty="0">
              <a:sym typeface="Wingding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0000FF"/>
                </a:solidFill>
              </a:rPr>
              <a:t>Reference case</a:t>
            </a:r>
            <a:endParaRPr lang="en-US" sz="3500" dirty="0">
              <a:solidFill>
                <a:srgbClr val="0000FF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4072611" y="2150654"/>
            <a:ext cx="2209111" cy="992236"/>
          </a:xfrm>
          <a:prstGeom prst="leftArrow">
            <a:avLst/>
          </a:prstGeom>
          <a:solidFill>
            <a:srgbClr val="66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7TeV</a:t>
            </a:r>
          </a:p>
        </p:txBody>
      </p:sp>
      <p:sp>
        <p:nvSpPr>
          <p:cNvPr id="6" name="Left Arrow 5"/>
          <p:cNvSpPr/>
          <p:nvPr/>
        </p:nvSpPr>
        <p:spPr>
          <a:xfrm>
            <a:off x="4089728" y="4176120"/>
            <a:ext cx="2209111" cy="992236"/>
          </a:xfrm>
          <a:prstGeom prst="leftArrow">
            <a:avLst/>
          </a:prstGeom>
          <a:solidFill>
            <a:srgbClr val="66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ON</a:t>
            </a:r>
          </a:p>
        </p:txBody>
      </p:sp>
      <p:sp>
        <p:nvSpPr>
          <p:cNvPr id="7" name="Left Arrow 6"/>
          <p:cNvSpPr/>
          <p:nvPr/>
        </p:nvSpPr>
        <p:spPr>
          <a:xfrm>
            <a:off x="6715275" y="5367598"/>
            <a:ext cx="2209111" cy="992236"/>
          </a:xfrm>
          <a:prstGeom prst="leftArrow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27804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0278146"/>
              </p:ext>
            </p:extLst>
          </p:nvPr>
        </p:nvGraphicFramePr>
        <p:xfrm>
          <a:off x="2804053" y="2256609"/>
          <a:ext cx="4259692" cy="4079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6868"/>
                <a:gridCol w="18028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TCP.IP7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TCSG.IP7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TCLA.IP7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TCP.IP3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TCSG.IP3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TCLA.IP3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TCT.IP1.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IP2</a:t>
                      </a:r>
                      <a:r>
                        <a:rPr lang="en-US" dirty="0" smtClean="0"/>
                        <a:t>.IP5.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IP8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TCL.IP1.IP5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TCLI/TDI.IP2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</a:t>
                      </a:r>
                      <a:r>
                        <a:rPr lang="en-US" baseline="0" dirty="0" smtClean="0"/>
                        <a:t> opened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TCDQ.IP6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TCSG.IP6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0000FF"/>
                </a:solidFill>
              </a:rPr>
              <a:t>Collimator Aperture </a:t>
            </a:r>
            <a:r>
              <a:rPr lang="en-US" sz="3500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3500" dirty="0" smtClean="0">
                <a:solidFill>
                  <a:srgbClr val="FF0000"/>
                </a:solidFill>
                <a:sym typeface="Wingdings"/>
              </a:rPr>
              <a:t> 4 </a:t>
            </a:r>
            <a:r>
              <a:rPr lang="en-US" sz="3500" dirty="0" err="1" smtClean="0">
                <a:solidFill>
                  <a:srgbClr val="FF0000"/>
                </a:solidFill>
                <a:sym typeface="Wingdings"/>
              </a:rPr>
              <a:t>TeV</a:t>
            </a:r>
            <a:endParaRPr lang="en-US" sz="35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5390" y="1787050"/>
            <a:ext cx="1733061" cy="369332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Beam 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4823" y="1777139"/>
            <a:ext cx="17330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8690" y="1771750"/>
            <a:ext cx="9538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&amp;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6736" y="1204408"/>
            <a:ext cx="341789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Ref: Evian 2011 – </a:t>
            </a:r>
            <a:r>
              <a:rPr lang="en-US" dirty="0" err="1" smtClean="0"/>
              <a:t>R.Bruce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6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752" y="244158"/>
            <a:ext cx="7688629" cy="1339850"/>
          </a:xfrm>
        </p:spPr>
        <p:txBody>
          <a:bodyPr>
            <a:normAutofit/>
          </a:bodyPr>
          <a:lstStyle/>
          <a:p>
            <a:r>
              <a:rPr lang="en-US" sz="3500" u="sng" dirty="0">
                <a:solidFill>
                  <a:srgbClr val="0000FF"/>
                </a:solidFill>
              </a:rPr>
              <a:t>Scan over the MKD </a:t>
            </a:r>
            <a:r>
              <a:rPr lang="en-US" sz="3500" i="1" u="sng" dirty="0">
                <a:solidFill>
                  <a:srgbClr val="0000FF"/>
                </a:solidFill>
              </a:rPr>
              <a:t>pre-fire pulse </a:t>
            </a:r>
            <a:r>
              <a:rPr lang="en-US" sz="3500" i="1" u="sng" dirty="0" smtClean="0">
                <a:solidFill>
                  <a:srgbClr val="0000FF"/>
                </a:solidFill>
              </a:rPr>
              <a:t>form (1)</a:t>
            </a:r>
            <a:r>
              <a:rPr lang="en-US" sz="3500" dirty="0" smtClean="0"/>
              <a:t> </a:t>
            </a:r>
            <a:endParaRPr lang="en-US" sz="3500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46" y="1953846"/>
            <a:ext cx="6047154" cy="395454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7163" y="2694311"/>
            <a:ext cx="3853674" cy="2977839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10054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544" y="244158"/>
            <a:ext cx="7921766" cy="1339850"/>
          </a:xfrm>
        </p:spPr>
        <p:txBody>
          <a:bodyPr>
            <a:normAutofit/>
          </a:bodyPr>
          <a:lstStyle/>
          <a:p>
            <a:r>
              <a:rPr lang="en-US" sz="3500" u="sng" dirty="0">
                <a:solidFill>
                  <a:srgbClr val="0000FF"/>
                </a:solidFill>
              </a:rPr>
              <a:t>Scan over the MKD </a:t>
            </a:r>
            <a:r>
              <a:rPr lang="en-US" sz="3500" i="1" u="sng" dirty="0">
                <a:solidFill>
                  <a:srgbClr val="0000FF"/>
                </a:solidFill>
              </a:rPr>
              <a:t>pre-fire pulse </a:t>
            </a:r>
            <a:r>
              <a:rPr lang="en-US" sz="3500" i="1" u="sng" dirty="0" smtClean="0">
                <a:solidFill>
                  <a:srgbClr val="0000FF"/>
                </a:solidFill>
              </a:rPr>
              <a:t>form (2)</a:t>
            </a:r>
            <a:r>
              <a:rPr lang="en-US" sz="3500" dirty="0" smtClean="0"/>
              <a:t> </a:t>
            </a:r>
            <a:endParaRPr lang="en-US" sz="35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004" y="1751487"/>
            <a:ext cx="7030688" cy="459772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Oval 4"/>
          <p:cNvSpPr/>
          <p:nvPr/>
        </p:nvSpPr>
        <p:spPr>
          <a:xfrm>
            <a:off x="1983154" y="4347308"/>
            <a:ext cx="488461" cy="4884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471616" y="4050599"/>
            <a:ext cx="781331" cy="5233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38537" y="3681267"/>
            <a:ext cx="512905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Around 7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rad TCDQAs by passed </a:t>
            </a:r>
            <a:r>
              <a:rPr lang="en-US" dirty="0" smtClean="0">
                <a:sym typeface="Wingdings"/>
              </a:rPr>
              <a:t>TCSG@IP6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50667" y="2945417"/>
            <a:ext cx="4786923" cy="646331"/>
          </a:xfrm>
          <a:prstGeom prst="rect">
            <a:avLst/>
          </a:prstGeom>
          <a:solidFill>
            <a:srgbClr val="EFDAD3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rgbClr val="3366FF"/>
                </a:solidFill>
              </a:rPr>
              <a:t>by considering B1 or B2 and 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3366FF"/>
                </a:solidFill>
              </a:rPr>
              <a:t>by the location of the MKD with problem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0667" y="4366012"/>
            <a:ext cx="4786923" cy="1477328"/>
          </a:xfrm>
          <a:prstGeom prst="rect">
            <a:avLst/>
          </a:prstGeom>
          <a:solidFill>
            <a:schemeClr val="accent6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But if we are looking for the effects on the downstream elements (TCT, TCLA)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 the worst is to consider an error in the alignment of the TCDQAs position (i.e. max 1.5 mm)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 means GO TO ANGLE &gt; 7 </a:t>
            </a:r>
            <a:r>
              <a:rPr lang="en-US" dirty="0" err="1" smtClean="0">
                <a:solidFill>
                  <a:srgbClr val="3366FF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err="1" smtClean="0">
                <a:solidFill>
                  <a:srgbClr val="3366FF"/>
                </a:solidFill>
                <a:latin typeface="Calibri"/>
                <a:cs typeface="Calibri"/>
                <a:sym typeface="Wingdings"/>
              </a:rPr>
              <a:t>rad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 </a:t>
            </a:r>
            <a:endParaRPr lang="en-US" dirty="0">
              <a:solidFill>
                <a:srgbClr val="3366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790530" y="2834105"/>
            <a:ext cx="681086" cy="1531908"/>
          </a:xfrm>
          <a:prstGeom prst="straightConnector1">
            <a:avLst/>
          </a:prstGeom>
          <a:ln w="7620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40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179" y="2091584"/>
            <a:ext cx="6136105" cy="4336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Point 7!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205579" y="3430225"/>
            <a:ext cx="664548" cy="1181882"/>
          </a:xfrm>
          <a:prstGeom prst="straightConnector1">
            <a:avLst/>
          </a:prstGeom>
          <a:ln w="7620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427579" y="2091584"/>
            <a:ext cx="1243897" cy="769202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654823" y="1777139"/>
            <a:ext cx="17330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03596" y="3034100"/>
            <a:ext cx="1733061" cy="369332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Beam 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6174754" y="4277894"/>
            <a:ext cx="1359284" cy="1216526"/>
          </a:xfrm>
          <a:prstGeom prst="ellipse">
            <a:avLst/>
          </a:prstGeom>
          <a:noFill/>
          <a:ln w="76200" cmpd="sng">
            <a:solidFill>
              <a:srgbClr val="FFCC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2857536" y="3782696"/>
            <a:ext cx="3317218" cy="646331"/>
          </a:xfrm>
          <a:prstGeom prst="rect">
            <a:avLst/>
          </a:prstGeom>
          <a:solidFill>
            <a:srgbClr val="EFDAD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In MADX to select the “worst” scenario for further studies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345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Beam1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997973"/>
              </p:ext>
            </p:extLst>
          </p:nvPr>
        </p:nvGraphicFramePr>
        <p:xfrm>
          <a:off x="900113" y="1936109"/>
          <a:ext cx="7457295" cy="4335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1638718" y="3374805"/>
            <a:ext cx="6315493" cy="137"/>
          </a:xfrm>
          <a:prstGeom prst="line">
            <a:avLst/>
          </a:prstGeom>
          <a:noFill/>
          <a:ln w="25400" cap="flat" cmpd="sng" algn="ctr">
            <a:solidFill>
              <a:srgbClr val="D38D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" name="Right Arrow 9"/>
          <p:cNvSpPr/>
          <p:nvPr/>
        </p:nvSpPr>
        <p:spPr>
          <a:xfrm>
            <a:off x="3781812" y="3174328"/>
            <a:ext cx="804996" cy="400953"/>
          </a:xfrm>
          <a:prstGeom prst="rightArrow">
            <a:avLst/>
          </a:prstGeom>
          <a:solidFill>
            <a:srgbClr val="C0504D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bliqueTopLeft"/>
            <a:lightRig rig="threePt" dir="tl"/>
          </a:scene3d>
          <a:sp3d>
            <a:bevelT w="0" h="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97009" y="1830906"/>
            <a:ext cx="3317218" cy="923330"/>
          </a:xfrm>
          <a:prstGeom prst="rect">
            <a:avLst/>
          </a:prstGeom>
          <a:solidFill>
            <a:srgbClr val="EFDAD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% of intercepted beam, Gaussian distribution (error function) 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9824" y="1296876"/>
            <a:ext cx="3234653" cy="646331"/>
          </a:xfrm>
          <a:prstGeom prst="rect">
            <a:avLst/>
          </a:prstGeom>
          <a:solidFill>
            <a:schemeClr val="accent6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Failure MKD.A5L6</a:t>
            </a:r>
            <a:r>
              <a:rPr lang="en-US" dirty="0">
                <a:solidFill>
                  <a:srgbClr val="3366FF"/>
                </a:solidFill>
              </a:rPr>
              <a:t>.B1 </a:t>
            </a:r>
            <a:endParaRPr lang="en-US" dirty="0" smtClean="0">
              <a:solidFill>
                <a:srgbClr val="3366FF"/>
              </a:solidFill>
            </a:endParaRPr>
          </a:p>
          <a:p>
            <a:pPr algn="ctr"/>
            <a:r>
              <a:rPr lang="en-US" dirty="0" smtClean="0">
                <a:solidFill>
                  <a:srgbClr val="3366FF"/>
                </a:solidFill>
              </a:rPr>
              <a:t>1.95 [</a:t>
            </a:r>
            <a:r>
              <a:rPr lang="en-US" dirty="0" err="1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dirty="0" err="1" smtClean="0">
                <a:solidFill>
                  <a:srgbClr val="3366FF"/>
                </a:solidFill>
              </a:rPr>
              <a:t>s</a:t>
            </a:r>
            <a:r>
              <a:rPr lang="en-US" dirty="0">
                <a:solidFill>
                  <a:srgbClr val="3366FF"/>
                </a:solidFill>
              </a:rPr>
              <a:t>]; +12.39910241 </a:t>
            </a:r>
            <a:r>
              <a:rPr lang="en-US" dirty="0" smtClean="0">
                <a:solidFill>
                  <a:srgbClr val="3366FF"/>
                </a:solidFill>
              </a:rPr>
              <a:t>[</a:t>
            </a:r>
            <a:r>
              <a:rPr lang="en-US" dirty="0" err="1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dirty="0" err="1" smtClean="0">
                <a:solidFill>
                  <a:srgbClr val="3366FF"/>
                </a:solidFill>
              </a:rPr>
              <a:t>rad</a:t>
            </a:r>
            <a:r>
              <a:rPr lang="en-US" dirty="0">
                <a:solidFill>
                  <a:srgbClr val="3366FF"/>
                </a:solidFill>
              </a:rPr>
              <a:t>]</a:t>
            </a:r>
          </a:p>
        </p:txBody>
      </p:sp>
      <p:sp>
        <p:nvSpPr>
          <p:cNvPr id="15" name="Oval 14"/>
          <p:cNvSpPr/>
          <p:nvPr/>
        </p:nvSpPr>
        <p:spPr>
          <a:xfrm rot="19375602">
            <a:off x="2909448" y="2906780"/>
            <a:ext cx="881003" cy="1602090"/>
          </a:xfrm>
          <a:prstGeom prst="ellipse">
            <a:avLst/>
          </a:prstGeom>
          <a:noFill/>
          <a:ln w="76200" cmpd="sng">
            <a:solidFill>
              <a:srgbClr val="FFCC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552042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Beam1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9824" y="1296876"/>
            <a:ext cx="3234653" cy="646331"/>
          </a:xfrm>
          <a:prstGeom prst="rect">
            <a:avLst/>
          </a:prstGeom>
          <a:solidFill>
            <a:schemeClr val="accent6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Failure MKD.A5L6</a:t>
            </a:r>
            <a:r>
              <a:rPr lang="en-US" dirty="0">
                <a:solidFill>
                  <a:srgbClr val="3366FF"/>
                </a:solidFill>
              </a:rPr>
              <a:t>.B1 </a:t>
            </a:r>
            <a:endParaRPr lang="en-US" dirty="0" smtClean="0">
              <a:solidFill>
                <a:srgbClr val="3366FF"/>
              </a:solidFill>
            </a:endParaRPr>
          </a:p>
          <a:p>
            <a:pPr algn="ctr"/>
            <a:r>
              <a:rPr lang="en-US" dirty="0" smtClean="0">
                <a:solidFill>
                  <a:srgbClr val="3366FF"/>
                </a:solidFill>
              </a:rPr>
              <a:t>1.95 [</a:t>
            </a:r>
            <a:r>
              <a:rPr lang="en-US" dirty="0" err="1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dirty="0" err="1" smtClean="0">
                <a:solidFill>
                  <a:srgbClr val="3366FF"/>
                </a:solidFill>
              </a:rPr>
              <a:t>s</a:t>
            </a:r>
            <a:r>
              <a:rPr lang="en-US" dirty="0">
                <a:solidFill>
                  <a:srgbClr val="3366FF"/>
                </a:solidFill>
              </a:rPr>
              <a:t>]; +12.39910241 </a:t>
            </a:r>
            <a:r>
              <a:rPr lang="en-US" dirty="0" smtClean="0">
                <a:solidFill>
                  <a:srgbClr val="3366FF"/>
                </a:solidFill>
              </a:rPr>
              <a:t>[</a:t>
            </a:r>
            <a:r>
              <a:rPr lang="en-US" dirty="0" err="1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dirty="0" err="1" smtClean="0">
                <a:solidFill>
                  <a:srgbClr val="3366FF"/>
                </a:solidFill>
              </a:rPr>
              <a:t>rad</a:t>
            </a:r>
            <a:r>
              <a:rPr lang="en-US" dirty="0">
                <a:solidFill>
                  <a:srgbClr val="3366FF"/>
                </a:solidFill>
              </a:rPr>
              <a:t>]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415545"/>
              </p:ext>
            </p:extLst>
          </p:nvPr>
        </p:nvGraphicFramePr>
        <p:xfrm>
          <a:off x="900113" y="2184332"/>
          <a:ext cx="7094135" cy="4061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197009" y="1830906"/>
            <a:ext cx="2520125" cy="369332"/>
          </a:xfrm>
          <a:prstGeom prst="rect">
            <a:avLst/>
          </a:prstGeom>
          <a:solidFill>
            <a:srgbClr val="EFDAD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m</a:t>
            </a:r>
            <a:r>
              <a:rPr lang="en-US" dirty="0" smtClean="0">
                <a:solidFill>
                  <a:srgbClr val="3366FF"/>
                </a:solidFill>
              </a:rPr>
              <a:t>m [abs] inside the jaw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82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sz="2400" b="1"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13992</TotalTime>
  <Words>658</Words>
  <Application>Microsoft Macintosh PowerPoint</Application>
  <PresentationFormat>On-screen Show (4:3)</PresentationFormat>
  <Paragraphs>135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Capital</vt:lpstr>
      <vt:lpstr>Overview of single bunch asynchronous dump failures  on collimators</vt:lpstr>
      <vt:lpstr>Summary of what was done</vt:lpstr>
      <vt:lpstr>Reference case</vt:lpstr>
      <vt:lpstr>Collimator Aperture  4 TeV</vt:lpstr>
      <vt:lpstr>Scan over the MKD pre-fire pulse form (1) </vt:lpstr>
      <vt:lpstr>Scan over the MKD pre-fire pulse form (2) </vt:lpstr>
      <vt:lpstr>Point 7!</vt:lpstr>
      <vt:lpstr>Beam1</vt:lpstr>
      <vt:lpstr>Beam1</vt:lpstr>
      <vt:lpstr>Beam1</vt:lpstr>
      <vt:lpstr>Beam2</vt:lpstr>
      <vt:lpstr>Beam2</vt:lpstr>
      <vt:lpstr>Beam2</vt:lpstr>
      <vt:lpstr>Conclusion  Next steps</vt:lpstr>
      <vt:lpstr>Additional slides</vt:lpstr>
      <vt:lpstr>Collimator Aperture  7 TeV</vt:lpstr>
      <vt:lpstr>Optics IP6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misalignment studies on TCT insert </dc:title>
  <dc:creator>Luisella Lari</dc:creator>
  <cp:lastModifiedBy>Luisella Lari</cp:lastModifiedBy>
  <cp:revision>145</cp:revision>
  <dcterms:created xsi:type="dcterms:W3CDTF">2011-06-27T09:12:55Z</dcterms:created>
  <dcterms:modified xsi:type="dcterms:W3CDTF">2012-03-09T14:45:56Z</dcterms:modified>
</cp:coreProperties>
</file>