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48" r:id="rId1"/>
  </p:sldMasterIdLst>
  <p:notesMasterIdLst>
    <p:notesMasterId r:id="rId10"/>
  </p:notesMasterIdLst>
  <p:sldIdLst>
    <p:sldId id="256" r:id="rId2"/>
    <p:sldId id="421" r:id="rId3"/>
    <p:sldId id="454" r:id="rId4"/>
    <p:sldId id="455" r:id="rId5"/>
    <p:sldId id="435" r:id="rId6"/>
    <p:sldId id="456" r:id="rId7"/>
    <p:sldId id="457" r:id="rId8"/>
    <p:sldId id="458" r:id="rId9"/>
  </p:sldIdLst>
  <p:sldSz cx="9144000" cy="6858000" type="screen4x3"/>
  <p:notesSz cx="7099300" cy="10234613"/>
  <p:defaultTextStyle>
    <a:defPPr>
      <a:defRPr lang="en-GB"/>
    </a:defPPr>
    <a:lvl1pPr algn="l" defTabSz="457200" rtl="0" fontAlgn="base">
      <a:spcBef>
        <a:spcPct val="0"/>
      </a:spcBef>
      <a:spcAft>
        <a:spcPct val="0"/>
      </a:spcAft>
      <a:buClr>
        <a:srgbClr val="000000"/>
      </a:buClr>
      <a:buSzPct val="100000"/>
      <a:buFont typeface="Times New Roman" pitchFamily="18" charset="0"/>
      <a:defRPr sz="1400" b="1" kern="1200">
        <a:solidFill>
          <a:schemeClr val="bg1"/>
        </a:solidFill>
        <a:latin typeface="Arial" charset="0"/>
        <a:ea typeface="+mn-ea"/>
        <a:cs typeface="+mn-cs"/>
      </a:defRPr>
    </a:lvl1pPr>
    <a:lvl2pPr marL="742950" indent="-285750" algn="l" defTabSz="457200" rtl="0" fontAlgn="base">
      <a:spcBef>
        <a:spcPct val="0"/>
      </a:spcBef>
      <a:spcAft>
        <a:spcPct val="0"/>
      </a:spcAft>
      <a:buClr>
        <a:srgbClr val="000000"/>
      </a:buClr>
      <a:buSzPct val="100000"/>
      <a:buFont typeface="Times New Roman" pitchFamily="18" charset="0"/>
      <a:defRPr sz="1400" b="1" kern="1200">
        <a:solidFill>
          <a:schemeClr val="bg1"/>
        </a:solidFill>
        <a:latin typeface="Arial" charset="0"/>
        <a:ea typeface="+mn-ea"/>
        <a:cs typeface="+mn-cs"/>
      </a:defRPr>
    </a:lvl2pPr>
    <a:lvl3pPr marL="1143000" indent="-228600" algn="l" defTabSz="457200" rtl="0" fontAlgn="base">
      <a:spcBef>
        <a:spcPct val="0"/>
      </a:spcBef>
      <a:spcAft>
        <a:spcPct val="0"/>
      </a:spcAft>
      <a:buClr>
        <a:srgbClr val="000000"/>
      </a:buClr>
      <a:buSzPct val="100000"/>
      <a:buFont typeface="Times New Roman" pitchFamily="18" charset="0"/>
      <a:defRPr sz="1400" b="1" kern="1200">
        <a:solidFill>
          <a:schemeClr val="bg1"/>
        </a:solidFill>
        <a:latin typeface="Arial" charset="0"/>
        <a:ea typeface="+mn-ea"/>
        <a:cs typeface="+mn-cs"/>
      </a:defRPr>
    </a:lvl3pPr>
    <a:lvl4pPr marL="1600200" indent="-228600" algn="l" defTabSz="457200" rtl="0" fontAlgn="base">
      <a:spcBef>
        <a:spcPct val="0"/>
      </a:spcBef>
      <a:spcAft>
        <a:spcPct val="0"/>
      </a:spcAft>
      <a:buClr>
        <a:srgbClr val="000000"/>
      </a:buClr>
      <a:buSzPct val="100000"/>
      <a:buFont typeface="Times New Roman" pitchFamily="18" charset="0"/>
      <a:defRPr sz="1400" b="1" kern="1200">
        <a:solidFill>
          <a:schemeClr val="bg1"/>
        </a:solidFill>
        <a:latin typeface="Arial" charset="0"/>
        <a:ea typeface="+mn-ea"/>
        <a:cs typeface="+mn-cs"/>
      </a:defRPr>
    </a:lvl4pPr>
    <a:lvl5pPr marL="2057400" indent="-228600" algn="l" defTabSz="457200" rtl="0" fontAlgn="base">
      <a:spcBef>
        <a:spcPct val="0"/>
      </a:spcBef>
      <a:spcAft>
        <a:spcPct val="0"/>
      </a:spcAft>
      <a:buClr>
        <a:srgbClr val="000000"/>
      </a:buClr>
      <a:buSzPct val="100000"/>
      <a:buFont typeface="Times New Roman" pitchFamily="18" charset="0"/>
      <a:defRPr sz="1400" b="1" kern="1200">
        <a:solidFill>
          <a:schemeClr val="bg1"/>
        </a:solidFill>
        <a:latin typeface="Arial" charset="0"/>
        <a:ea typeface="+mn-ea"/>
        <a:cs typeface="+mn-cs"/>
      </a:defRPr>
    </a:lvl5pPr>
    <a:lvl6pPr marL="2286000" algn="l" defTabSz="914400" rtl="0" eaLnBrk="1" latinLnBrk="0" hangingPunct="1">
      <a:defRPr sz="1400" b="1" kern="1200">
        <a:solidFill>
          <a:schemeClr val="bg1"/>
        </a:solidFill>
        <a:latin typeface="Arial" charset="0"/>
        <a:ea typeface="+mn-ea"/>
        <a:cs typeface="+mn-cs"/>
      </a:defRPr>
    </a:lvl6pPr>
    <a:lvl7pPr marL="2743200" algn="l" defTabSz="914400" rtl="0" eaLnBrk="1" latinLnBrk="0" hangingPunct="1">
      <a:defRPr sz="1400" b="1" kern="1200">
        <a:solidFill>
          <a:schemeClr val="bg1"/>
        </a:solidFill>
        <a:latin typeface="Arial" charset="0"/>
        <a:ea typeface="+mn-ea"/>
        <a:cs typeface="+mn-cs"/>
      </a:defRPr>
    </a:lvl7pPr>
    <a:lvl8pPr marL="3200400" algn="l" defTabSz="914400" rtl="0" eaLnBrk="1" latinLnBrk="0" hangingPunct="1">
      <a:defRPr sz="1400" b="1" kern="1200">
        <a:solidFill>
          <a:schemeClr val="bg1"/>
        </a:solidFill>
        <a:latin typeface="Arial" charset="0"/>
        <a:ea typeface="+mn-ea"/>
        <a:cs typeface="+mn-cs"/>
      </a:defRPr>
    </a:lvl8pPr>
    <a:lvl9pPr marL="3657600" algn="l" defTabSz="914400" rtl="0" eaLnBrk="1" latinLnBrk="0" hangingPunct="1">
      <a:defRPr sz="1400" b="1"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DDF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1" d="100"/>
          <a:sy n="121" d="100"/>
        </p:scale>
        <p:origin x="-328"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2990"/>
        <p:guide pos="2278"/>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 Id="rId2"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099300" cy="10234613"/>
          </a:xfrm>
          <a:prstGeom prst="roundRect">
            <a:avLst>
              <a:gd name="adj" fmla="val 23"/>
            </a:avLst>
          </a:prstGeom>
          <a:solidFill>
            <a:srgbClr val="FFFFFF"/>
          </a:solidFill>
          <a:ln w="9360">
            <a:noFill/>
            <a:miter lim="800000"/>
            <a:headEnd/>
            <a:tailEnd/>
          </a:ln>
          <a:effectLst/>
        </p:spPr>
        <p:txBody>
          <a:bodyPr wrap="none" lIns="95524" tIns="47762" rIns="95524" bIns="47762" anchor="ctr"/>
          <a:lstStyle/>
          <a:p>
            <a:endParaRPr lang="en-US" dirty="0">
              <a:latin typeface="Calibri" pitchFamily="34" charset="0"/>
            </a:endParaRPr>
          </a:p>
        </p:txBody>
      </p:sp>
      <p:sp>
        <p:nvSpPr>
          <p:cNvPr id="2050" name="AutoShape 2"/>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1" name="AutoShape 3"/>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2" name="AutoShape 4"/>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3" name="AutoShape 5"/>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4" name="AutoShape 6"/>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5" name="AutoShape 7"/>
          <p:cNvSpPr>
            <a:spLocks noChangeArrowheads="1"/>
          </p:cNvSpPr>
          <p:nvPr/>
        </p:nvSpPr>
        <p:spPr bwMode="auto">
          <a:xfrm>
            <a:off x="0" y="1"/>
            <a:ext cx="7099300" cy="10234613"/>
          </a:xfrm>
          <a:prstGeom prst="roundRect">
            <a:avLst>
              <a:gd name="adj" fmla="val 23"/>
            </a:avLst>
          </a:prstGeom>
          <a:solidFill>
            <a:srgbClr val="FFFFFF"/>
          </a:solid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6" name="Text Box 8"/>
          <p:cNvSpPr txBox="1">
            <a:spLocks noChangeArrowheads="1"/>
          </p:cNvSpPr>
          <p:nvPr/>
        </p:nvSpPr>
        <p:spPr bwMode="auto">
          <a:xfrm>
            <a:off x="1" y="0"/>
            <a:ext cx="3075080" cy="512638"/>
          </a:xfrm>
          <a:prstGeom prst="rect">
            <a:avLst/>
          </a:prstGeom>
          <a:no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7" name="Text Box 9"/>
          <p:cNvSpPr txBox="1">
            <a:spLocks noChangeArrowheads="1"/>
          </p:cNvSpPr>
          <p:nvPr/>
        </p:nvSpPr>
        <p:spPr bwMode="auto">
          <a:xfrm>
            <a:off x="4020873" y="0"/>
            <a:ext cx="3075080" cy="512638"/>
          </a:xfrm>
          <a:prstGeom prst="rect">
            <a:avLst/>
          </a:prstGeom>
          <a:no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58" name="Rectangle 10"/>
          <p:cNvSpPr>
            <a:spLocks noGrp="1" noRot="1" noChangeAspect="1" noChangeArrowheads="1"/>
          </p:cNvSpPr>
          <p:nvPr>
            <p:ph type="sldImg"/>
          </p:nvPr>
        </p:nvSpPr>
        <p:spPr bwMode="auto">
          <a:xfrm>
            <a:off x="992188" y="768350"/>
            <a:ext cx="5102225" cy="3825875"/>
          </a:xfrm>
          <a:prstGeom prst="rect">
            <a:avLst/>
          </a:prstGeom>
          <a:noFill/>
          <a:ln w="9360">
            <a:solidFill>
              <a:srgbClr val="000000"/>
            </a:solidFill>
            <a:miter lim="800000"/>
            <a:headEnd/>
            <a:tailEnd/>
          </a:ln>
          <a:effectLst/>
        </p:spPr>
      </p:sp>
      <p:sp>
        <p:nvSpPr>
          <p:cNvPr id="2059" name="Rectangle 11"/>
          <p:cNvSpPr>
            <a:spLocks noGrp="1" noChangeArrowheads="1"/>
          </p:cNvSpPr>
          <p:nvPr>
            <p:ph type="body"/>
          </p:nvPr>
        </p:nvSpPr>
        <p:spPr bwMode="auto">
          <a:xfrm>
            <a:off x="709763" y="4860988"/>
            <a:ext cx="5666383" cy="4593954"/>
          </a:xfrm>
          <a:prstGeom prst="rect">
            <a:avLst/>
          </a:prstGeom>
          <a:noFill/>
          <a:ln w="9525">
            <a:noFill/>
            <a:round/>
            <a:headEnd/>
            <a:tailEnd/>
          </a:ln>
          <a:effectLst/>
        </p:spPr>
        <p:txBody>
          <a:bodyPr vert="horz" wrap="square" lIns="94019" tIns="48890" rIns="94019" bIns="48890" numCol="1" anchor="t" anchorCtr="0" compatLnSpc="1">
            <a:prstTxWarp prst="textNoShape">
              <a:avLst/>
            </a:prstTxWarp>
          </a:bodyPr>
          <a:lstStyle/>
          <a:p>
            <a:pPr lvl="0"/>
            <a:endParaRPr lang="en-US" smtClean="0"/>
          </a:p>
        </p:txBody>
      </p:sp>
      <p:sp>
        <p:nvSpPr>
          <p:cNvPr id="2060" name="Text Box 12"/>
          <p:cNvSpPr txBox="1">
            <a:spLocks noChangeArrowheads="1"/>
          </p:cNvSpPr>
          <p:nvPr/>
        </p:nvSpPr>
        <p:spPr bwMode="auto">
          <a:xfrm>
            <a:off x="1" y="9720327"/>
            <a:ext cx="3075080" cy="512638"/>
          </a:xfrm>
          <a:prstGeom prst="rect">
            <a:avLst/>
          </a:prstGeom>
          <a:noFill/>
          <a:ln w="9525">
            <a:noFill/>
            <a:round/>
            <a:headEnd/>
            <a:tailEnd/>
          </a:ln>
          <a:effectLst/>
        </p:spPr>
        <p:txBody>
          <a:bodyPr wrap="none" lIns="95524" tIns="47762" rIns="95524" bIns="47762" anchor="ctr"/>
          <a:lstStyle/>
          <a:p>
            <a:endParaRPr lang="en-US" dirty="0">
              <a:latin typeface="Calibri" pitchFamily="34" charset="0"/>
            </a:endParaRPr>
          </a:p>
        </p:txBody>
      </p:sp>
      <p:sp>
        <p:nvSpPr>
          <p:cNvPr id="2061" name="Rectangle 13"/>
          <p:cNvSpPr>
            <a:spLocks noGrp="1" noChangeArrowheads="1"/>
          </p:cNvSpPr>
          <p:nvPr>
            <p:ph type="sldNum"/>
          </p:nvPr>
        </p:nvSpPr>
        <p:spPr bwMode="auto">
          <a:xfrm>
            <a:off x="4020872" y="9720328"/>
            <a:ext cx="3063362" cy="501099"/>
          </a:xfrm>
          <a:prstGeom prst="rect">
            <a:avLst/>
          </a:prstGeom>
          <a:noFill/>
          <a:ln w="9525">
            <a:noFill/>
            <a:round/>
            <a:headEnd/>
            <a:tailEnd/>
          </a:ln>
          <a:effectLst/>
        </p:spPr>
        <p:txBody>
          <a:bodyPr vert="horz" wrap="square" lIns="94019" tIns="48890" rIns="94019" bIns="48890" numCol="1" anchor="b" anchorCtr="0" compatLnSpc="1">
            <a:prstTxWarp prst="textNoShape">
              <a:avLst/>
            </a:prstTxWarp>
          </a:bodyPr>
          <a:lstStyle>
            <a:lvl1pPr algn="r">
              <a:tabLst>
                <a:tab pos="0" algn="l"/>
                <a:tab pos="477618" algn="l"/>
                <a:tab pos="955236" algn="l"/>
                <a:tab pos="1432853" algn="l"/>
                <a:tab pos="1910470" algn="l"/>
                <a:tab pos="2388089" algn="l"/>
                <a:tab pos="2865706" algn="l"/>
                <a:tab pos="3343325" algn="l"/>
                <a:tab pos="3820942" algn="l"/>
                <a:tab pos="4298559" algn="l"/>
                <a:tab pos="4776178" algn="l"/>
                <a:tab pos="5253795" algn="l"/>
                <a:tab pos="5731413" algn="l"/>
                <a:tab pos="6209031" algn="l"/>
                <a:tab pos="6686649" algn="l"/>
                <a:tab pos="7164265" algn="l"/>
                <a:tab pos="7641884" algn="l"/>
                <a:tab pos="8119502" algn="l"/>
                <a:tab pos="8597119" algn="l"/>
                <a:tab pos="9074738" algn="l"/>
                <a:tab pos="9552355" algn="l"/>
              </a:tabLst>
              <a:defRPr sz="1300">
                <a:solidFill>
                  <a:srgbClr val="000000"/>
                </a:solidFill>
                <a:latin typeface="Calibri" pitchFamily="34" charset="0"/>
              </a:defRPr>
            </a:lvl1pPr>
          </a:lstStyle>
          <a:p>
            <a:fld id="{1677A60F-784F-4380-9585-87CB619BED2D}" type="slidenum">
              <a:rPr lang="en-US" smtClean="0"/>
              <a:pPr/>
              <a:t>‹#›</a:t>
            </a:fld>
            <a:endParaRPr lang="en-US" dirty="0"/>
          </a:p>
        </p:txBody>
      </p:sp>
    </p:spTree>
    <p:extLst>
      <p:ext uri="{BB962C8B-B14F-4D97-AF65-F5344CB8AC3E}">
        <p14:creationId xmlns:p14="http://schemas.microsoft.com/office/powerpoint/2010/main" val="48844938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13"/>
          <p:cNvSpPr>
            <a:spLocks noGrp="1" noChangeArrowheads="1"/>
          </p:cNvSpPr>
          <p:nvPr>
            <p:ph type="sldNum"/>
          </p:nvPr>
        </p:nvSpPr>
        <p:spPr>
          <a:ln/>
        </p:spPr>
        <p:txBody>
          <a:bodyPr/>
          <a:lstStyle/>
          <a:p>
            <a:fld id="{82DAEF31-FFF1-40C8-A662-58172E383997}" type="slidenum">
              <a:rPr lang="en-US"/>
              <a:pPr/>
              <a:t>1</a:t>
            </a:fld>
            <a:endParaRPr lang="en-US"/>
          </a:p>
        </p:txBody>
      </p:sp>
      <p:sp>
        <p:nvSpPr>
          <p:cNvPr id="14337" name="Text Box 1"/>
          <p:cNvSpPr txBox="1">
            <a:spLocks noChangeArrowheads="1"/>
          </p:cNvSpPr>
          <p:nvPr/>
        </p:nvSpPr>
        <p:spPr bwMode="auto">
          <a:xfrm>
            <a:off x="950814" y="768131"/>
            <a:ext cx="5195998" cy="3837362"/>
          </a:xfrm>
          <a:prstGeom prst="rect">
            <a:avLst/>
          </a:prstGeom>
          <a:solidFill>
            <a:srgbClr val="FFFFFF"/>
          </a:solidFill>
          <a:ln w="9360">
            <a:solidFill>
              <a:srgbClr val="000000"/>
            </a:solidFill>
            <a:miter lim="800000"/>
            <a:headEnd/>
            <a:tailEnd/>
          </a:ln>
          <a:effectLst/>
        </p:spPr>
        <p:txBody>
          <a:bodyPr wrap="none" lIns="95524" tIns="47762" rIns="95524" bIns="47762" anchor="ctr"/>
          <a:lstStyle/>
          <a:p>
            <a:endParaRPr lang="en-US" dirty="0">
              <a:latin typeface="Calibri" pitchFamily="34" charset="0"/>
            </a:endParaRPr>
          </a:p>
        </p:txBody>
      </p:sp>
      <p:sp>
        <p:nvSpPr>
          <p:cNvPr id="14338" name="Rectangle 2"/>
          <p:cNvSpPr txBox="1">
            <a:spLocks noGrp="1" noChangeArrowheads="1"/>
          </p:cNvSpPr>
          <p:nvPr>
            <p:ph type="body"/>
          </p:nvPr>
        </p:nvSpPr>
        <p:spPr bwMode="auto">
          <a:xfrm>
            <a:off x="709763" y="4860988"/>
            <a:ext cx="5668057" cy="4694504"/>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5" name="Slide Number Placeholder 4"/>
          <p:cNvSpPr>
            <a:spLocks noGrp="1"/>
          </p:cNvSpPr>
          <p:nvPr>
            <p:ph type="sldNum" idx="11"/>
          </p:nvPr>
        </p:nvSpPr>
        <p:spPr/>
        <p:txBody>
          <a:bodyPr/>
          <a:lstStyle>
            <a:lvl1pPr>
              <a:defRPr/>
            </a:lvl1pPr>
          </a:lstStyle>
          <a:p>
            <a:fld id="{50AC78C3-E694-4FDC-8461-4B4CA049C0E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5" name="Slide Number Placeholder 4"/>
          <p:cNvSpPr>
            <a:spLocks noGrp="1"/>
          </p:cNvSpPr>
          <p:nvPr>
            <p:ph type="sldNum" idx="11"/>
          </p:nvPr>
        </p:nvSpPr>
        <p:spPr/>
        <p:txBody>
          <a:bodyPr/>
          <a:lstStyle>
            <a:lvl1pPr>
              <a:defRPr/>
            </a:lvl1pPr>
          </a:lstStyle>
          <a:p>
            <a:fld id="{5768A3BB-E0A8-4BD8-9115-5E73EA73C66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3863" y="0"/>
            <a:ext cx="2206625" cy="6115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469063" cy="611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5" name="Slide Number Placeholder 4"/>
          <p:cNvSpPr>
            <a:spLocks noGrp="1"/>
          </p:cNvSpPr>
          <p:nvPr>
            <p:ph type="sldNum" idx="11"/>
          </p:nvPr>
        </p:nvSpPr>
        <p:spPr/>
        <p:txBody>
          <a:bodyPr/>
          <a:lstStyle>
            <a:lvl1pPr>
              <a:defRPr/>
            </a:lvl1pPr>
          </a:lstStyle>
          <a:p>
            <a:fld id="{ED06414B-1B6F-4587-8595-703F7314667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rgbClr val="FFFFFF">
                  <a:alpha val="0"/>
                </a:srgbClr>
              </a:gs>
              <a:gs pos="7001">
                <a:srgbClr val="E6E6E6"/>
              </a:gs>
              <a:gs pos="32001">
                <a:srgbClr val="7D8496"/>
              </a:gs>
              <a:gs pos="47000">
                <a:srgbClr val="E6E6E6"/>
              </a:gs>
              <a:gs pos="85001">
                <a:srgbClr val="7D8496"/>
              </a:gs>
              <a:gs pos="100000">
                <a:srgbClr val="E6E6E6"/>
              </a:gs>
            </a:gsLst>
            <a:lin ang="0" scaled="0"/>
            <a:tileRect/>
          </a:gradFill>
        </p:spPr>
        <p:txBody>
          <a:bodyPr/>
          <a:lstStyle>
            <a:lvl1pPr>
              <a:defRPr>
                <a:effectLst>
                  <a:outerShdw blurRad="38100" dist="38100" dir="2700000" algn="tl">
                    <a:srgbClr val="000000">
                      <a:alpha val="43137"/>
                    </a:srgbClr>
                  </a:outerShdw>
                </a:effectLst>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idx="10"/>
          </p:nvPr>
        </p:nvSpPr>
        <p:spPr/>
        <p:txBody>
          <a:bodyPr/>
          <a:lstStyle>
            <a:lvl1pPr>
              <a:defRPr>
                <a:latin typeface="Calibri" pitchFamily="34" charset="0"/>
              </a:defRPr>
            </a:lvl1pPr>
          </a:lstStyle>
          <a:p>
            <a:r>
              <a:rPr lang="en-US" smtClean="0"/>
              <a:t>2012.03.09</a:t>
            </a:r>
            <a:endParaRPr lang="en-US" dirty="0"/>
          </a:p>
        </p:txBody>
      </p:sp>
      <p:sp>
        <p:nvSpPr>
          <p:cNvPr id="5" name="Slide Number Placeholder 4"/>
          <p:cNvSpPr>
            <a:spLocks noGrp="1"/>
          </p:cNvSpPr>
          <p:nvPr>
            <p:ph type="sldNum" idx="11"/>
          </p:nvPr>
        </p:nvSpPr>
        <p:spPr/>
        <p:txBody>
          <a:bodyPr/>
          <a:lstStyle>
            <a:lvl1pPr>
              <a:defRPr/>
            </a:lvl1pPr>
          </a:lstStyle>
          <a:p>
            <a:fld id="{B8DCED9D-06E1-43E7-9E85-8B1C0A10A194}"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5" name="Slide Number Placeholder 4"/>
          <p:cNvSpPr>
            <a:spLocks noGrp="1"/>
          </p:cNvSpPr>
          <p:nvPr>
            <p:ph type="sldNum" idx="11"/>
          </p:nvPr>
        </p:nvSpPr>
        <p:spPr/>
        <p:txBody>
          <a:bodyPr/>
          <a:lstStyle>
            <a:lvl1pPr>
              <a:defRPr/>
            </a:lvl1pPr>
          </a:lstStyle>
          <a:p>
            <a:fld id="{F52397C2-ACCA-4275-AE69-FA7C654CE38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143000"/>
            <a:ext cx="4337050" cy="4972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1143000"/>
            <a:ext cx="4338638" cy="4972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6" name="Slide Number Placeholder 5"/>
          <p:cNvSpPr>
            <a:spLocks noGrp="1"/>
          </p:cNvSpPr>
          <p:nvPr>
            <p:ph type="sldNum" idx="11"/>
          </p:nvPr>
        </p:nvSpPr>
        <p:spPr/>
        <p:txBody>
          <a:bodyPr/>
          <a:lstStyle>
            <a:lvl1pPr>
              <a:defRPr/>
            </a:lvl1pPr>
          </a:lstStyle>
          <a:p>
            <a:fld id="{761A6F29-267D-479F-ABFE-FA892E8CAAE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8" name="Slide Number Placeholder 7"/>
          <p:cNvSpPr>
            <a:spLocks noGrp="1"/>
          </p:cNvSpPr>
          <p:nvPr>
            <p:ph type="sldNum" idx="11"/>
          </p:nvPr>
        </p:nvSpPr>
        <p:spPr/>
        <p:txBody>
          <a:bodyPr/>
          <a:lstStyle>
            <a:lvl1pPr>
              <a:defRPr/>
            </a:lvl1pPr>
          </a:lstStyle>
          <a:p>
            <a:fld id="{9446C76A-95EB-43E0-97CD-FDE9F271DB0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4" name="Slide Number Placeholder 3"/>
          <p:cNvSpPr>
            <a:spLocks noGrp="1"/>
          </p:cNvSpPr>
          <p:nvPr>
            <p:ph type="sldNum" idx="11"/>
          </p:nvPr>
        </p:nvSpPr>
        <p:spPr/>
        <p:txBody>
          <a:bodyPr/>
          <a:lstStyle>
            <a:lvl1pPr>
              <a:defRPr/>
            </a:lvl1pPr>
          </a:lstStyle>
          <a:p>
            <a:fld id="{8ED599C5-C17A-43DB-BA46-6D3EA4938EA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3" name="Slide Number Placeholder 2"/>
          <p:cNvSpPr>
            <a:spLocks noGrp="1"/>
          </p:cNvSpPr>
          <p:nvPr>
            <p:ph type="sldNum" idx="11"/>
          </p:nvPr>
        </p:nvSpPr>
        <p:spPr/>
        <p:txBody>
          <a:bodyPr/>
          <a:lstStyle>
            <a:lvl1pPr>
              <a:defRPr/>
            </a:lvl1pPr>
          </a:lstStyle>
          <a:p>
            <a:fld id="{0B6119C9-61B7-44B2-8898-05B6D104BAB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6" name="Slide Number Placeholder 5"/>
          <p:cNvSpPr>
            <a:spLocks noGrp="1"/>
          </p:cNvSpPr>
          <p:nvPr>
            <p:ph type="sldNum" idx="11"/>
          </p:nvPr>
        </p:nvSpPr>
        <p:spPr/>
        <p:txBody>
          <a:bodyPr/>
          <a:lstStyle>
            <a:lvl1pPr>
              <a:defRPr/>
            </a:lvl1pPr>
          </a:lstStyle>
          <a:p>
            <a:fld id="{6AB5255E-0975-4F28-A637-A01A218D3DE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smtClean="0">
                <a:latin typeface="Calibri" pitchFamily="34" charset="0"/>
              </a:rPr>
              <a:t>2012.03.09</a:t>
            </a:r>
            <a:endParaRPr lang="en-US" dirty="0">
              <a:latin typeface="Calibri" pitchFamily="34" charset="0"/>
            </a:endParaRPr>
          </a:p>
        </p:txBody>
      </p:sp>
      <p:sp>
        <p:nvSpPr>
          <p:cNvPr id="6" name="Slide Number Placeholder 5"/>
          <p:cNvSpPr>
            <a:spLocks noGrp="1"/>
          </p:cNvSpPr>
          <p:nvPr>
            <p:ph type="sldNum" idx="11"/>
          </p:nvPr>
        </p:nvSpPr>
        <p:spPr/>
        <p:txBody>
          <a:bodyPr/>
          <a:lstStyle>
            <a:lvl1pPr>
              <a:defRPr/>
            </a:lvl1pPr>
          </a:lstStyle>
          <a:p>
            <a:fld id="{7F48DA80-5794-47E2-A366-D6D5960C32B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6477000"/>
            <a:ext cx="9144000" cy="381000"/>
          </a:xfrm>
          <a:prstGeom prst="rect">
            <a:avLst/>
          </a:prstGeom>
          <a:solidFill>
            <a:srgbClr val="DDDDDD"/>
          </a:solidFill>
          <a:ln w="9525">
            <a:noFill/>
            <a:round/>
            <a:headEnd/>
            <a:tailEnd/>
          </a:ln>
          <a:effectLst/>
        </p:spPr>
        <p:txBody>
          <a:bodyPr wrap="none" anchor="ctr"/>
          <a:lstStyle/>
          <a:p>
            <a:endParaRPr lang="en-US" dirty="0">
              <a:latin typeface="Calibri" pitchFamily="34" charset="0"/>
            </a:endParaRPr>
          </a:p>
        </p:txBody>
      </p:sp>
      <p:sp>
        <p:nvSpPr>
          <p:cNvPr id="1026" name="Rectangle 2"/>
          <p:cNvSpPr>
            <a:spLocks noChangeArrowheads="1"/>
          </p:cNvSpPr>
          <p:nvPr/>
        </p:nvSpPr>
        <p:spPr bwMode="auto">
          <a:xfrm>
            <a:off x="8077200" y="0"/>
            <a:ext cx="1066800" cy="1066800"/>
          </a:xfrm>
          <a:prstGeom prst="rect">
            <a:avLst/>
          </a:prstGeom>
          <a:solidFill>
            <a:srgbClr val="DDDDDD">
              <a:alpha val="81999"/>
            </a:srgbClr>
          </a:solidFill>
          <a:ln w="9525">
            <a:noFill/>
            <a:round/>
            <a:headEnd/>
            <a:tailEnd/>
          </a:ln>
          <a:effectLst/>
        </p:spPr>
        <p:txBody>
          <a:bodyPr wrap="none" anchor="ctr"/>
          <a:lstStyle/>
          <a:p>
            <a:endParaRPr lang="en-US" dirty="0">
              <a:latin typeface="Calibri" pitchFamily="34" charset="0"/>
            </a:endParaRPr>
          </a:p>
        </p:txBody>
      </p:sp>
      <p:sp>
        <p:nvSpPr>
          <p:cNvPr id="1027" name="Rectangle 3"/>
          <p:cNvSpPr>
            <a:spLocks noGrp="1" noChangeArrowheads="1"/>
          </p:cNvSpPr>
          <p:nvPr>
            <p:ph type="title"/>
          </p:nvPr>
        </p:nvSpPr>
        <p:spPr bwMode="auto">
          <a:xfrm>
            <a:off x="1066800" y="0"/>
            <a:ext cx="6999288" cy="1055688"/>
          </a:xfrm>
          <a:prstGeom prst="rect">
            <a:avLst/>
          </a:prstGeom>
          <a:solidFill>
            <a:srgbClr val="DDDDDD"/>
          </a:solid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8" name="Rectangle 4"/>
          <p:cNvSpPr>
            <a:spLocks noGrp="1" noChangeArrowheads="1"/>
          </p:cNvSpPr>
          <p:nvPr>
            <p:ph type="body" idx="1"/>
          </p:nvPr>
        </p:nvSpPr>
        <p:spPr bwMode="auto">
          <a:xfrm>
            <a:off x="152400" y="1143000"/>
            <a:ext cx="8828088" cy="49720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9" name="Rectangle 5"/>
          <p:cNvSpPr>
            <a:spLocks noGrp="1" noChangeArrowheads="1"/>
          </p:cNvSpPr>
          <p:nvPr>
            <p:ph type="dt"/>
          </p:nvPr>
        </p:nvSpPr>
        <p:spPr bwMode="auto">
          <a:xfrm>
            <a:off x="76200" y="6537325"/>
            <a:ext cx="2659063" cy="5191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r>
              <a:rPr lang="en-US" smtClean="0">
                <a:latin typeface="Calibri" pitchFamily="34" charset="0"/>
              </a:rPr>
              <a:t>2012.03.09</a:t>
            </a:r>
            <a:endParaRPr lang="en-US" dirty="0">
              <a:latin typeface="Calibri" pitchFamily="34" charset="0"/>
            </a:endParaRPr>
          </a:p>
        </p:txBody>
      </p:sp>
      <p:sp>
        <p:nvSpPr>
          <p:cNvPr id="1030" name="Text Box 6"/>
          <p:cNvSpPr txBox="1">
            <a:spLocks noChangeArrowheads="1"/>
          </p:cNvSpPr>
          <p:nvPr/>
        </p:nvSpPr>
        <p:spPr bwMode="auto">
          <a:xfrm>
            <a:off x="3124200" y="6537325"/>
            <a:ext cx="2895600" cy="460375"/>
          </a:xfrm>
          <a:prstGeom prst="rect">
            <a:avLst/>
          </a:prstGeom>
          <a:noFill/>
          <a:ln w="9525">
            <a:noFill/>
            <a:round/>
            <a:headEnd/>
            <a:tailEnd/>
          </a:ln>
          <a:effectLst/>
        </p:spPr>
        <p:txBody>
          <a:bodyPr wrap="none" anchor="ctr"/>
          <a:lstStyle/>
          <a:p>
            <a:endParaRPr lang="en-US" dirty="0">
              <a:latin typeface="Calibri" pitchFamily="34" charset="0"/>
            </a:endParaRPr>
          </a:p>
        </p:txBody>
      </p:sp>
      <p:sp>
        <p:nvSpPr>
          <p:cNvPr id="1031" name="Rectangle 7"/>
          <p:cNvSpPr>
            <a:spLocks noGrp="1" noChangeArrowheads="1"/>
          </p:cNvSpPr>
          <p:nvPr>
            <p:ph type="sldNum"/>
          </p:nvPr>
        </p:nvSpPr>
        <p:spPr bwMode="auto">
          <a:xfrm>
            <a:off x="6934200" y="6537325"/>
            <a:ext cx="2122488" cy="2746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Calibri" pitchFamily="34" charset="0"/>
              </a:defRPr>
            </a:lvl1pPr>
          </a:lstStyle>
          <a:p>
            <a:fld id="{3D23D3A9-B1CE-489B-B8D5-1C97B62ED73F}" type="slidenum">
              <a:rPr lang="en-US" smtClean="0"/>
              <a:pPr/>
              <a:t>‹#›</a:t>
            </a:fld>
            <a:endParaRPr lang="en-US" dirty="0"/>
          </a:p>
        </p:txBody>
      </p:sp>
      <p:pic>
        <p:nvPicPr>
          <p:cNvPr id="1032" name="Picture 8"/>
          <p:cNvPicPr>
            <a:picLocks noChangeAspect="1" noChangeArrowheads="1"/>
          </p:cNvPicPr>
          <p:nvPr/>
        </p:nvPicPr>
        <p:blipFill>
          <a:blip r:embed="rId13" cstate="print"/>
          <a:srcRect/>
          <a:stretch>
            <a:fillRect/>
          </a:stretch>
        </p:blipFill>
        <p:spPr bwMode="auto">
          <a:xfrm>
            <a:off x="0" y="0"/>
            <a:ext cx="1066800" cy="1066800"/>
          </a:xfrm>
          <a:prstGeom prst="rect">
            <a:avLst/>
          </a:prstGeom>
          <a:noFill/>
          <a:ln w="9525">
            <a:noFill/>
            <a:round/>
            <a:headEnd/>
            <a:tailEnd/>
          </a:ln>
          <a:effectLst/>
        </p:spPr>
      </p:pic>
      <p:pic>
        <p:nvPicPr>
          <p:cNvPr id="1033" name="Picture 9"/>
          <p:cNvPicPr>
            <a:picLocks noChangeAspect="1" noChangeArrowheads="1"/>
          </p:cNvPicPr>
          <p:nvPr/>
        </p:nvPicPr>
        <p:blipFill>
          <a:blip r:embed="rId14" cstate="print"/>
          <a:srcRect/>
          <a:stretch>
            <a:fillRect/>
          </a:stretch>
        </p:blipFill>
        <p:spPr bwMode="auto">
          <a:xfrm>
            <a:off x="8096250" y="0"/>
            <a:ext cx="1047750" cy="1060450"/>
          </a:xfrm>
          <a:prstGeom prst="rect">
            <a:avLst/>
          </a:prstGeom>
          <a:solidFill>
            <a:srgbClr val="EAEAEA"/>
          </a:solidFill>
          <a:ln w="9525">
            <a:noFill/>
            <a:round/>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mj-lt"/>
          <a:ea typeface="+mj-ea"/>
          <a:cs typeface="+mj-cs"/>
        </a:defRPr>
      </a:lvl1pPr>
      <a:lvl2pPr marL="742950" indent="-28575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2pPr>
      <a:lvl3pPr marL="1143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3pPr>
      <a:lvl4pPr marL="1600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5pPr>
      <a:lvl6pPr marL="25146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6pPr>
      <a:lvl7pPr marL="29718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7pPr>
      <a:lvl8pPr marL="34290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8pPr>
      <a:lvl9pPr marL="3886200" indent="-228600" algn="ctr" defTabSz="457200" rtl="0" eaLnBrk="0" fontAlgn="base" hangingPunct="0">
        <a:spcBef>
          <a:spcPct val="0"/>
        </a:spcBef>
        <a:spcAft>
          <a:spcPct val="0"/>
        </a:spcAft>
        <a:buClr>
          <a:srgbClr val="000000"/>
        </a:buClr>
        <a:buSzPct val="100000"/>
        <a:buFont typeface="Times New Roman" pitchFamily="18" charset="0"/>
        <a:defRPr sz="3200">
          <a:solidFill>
            <a:srgbClr val="000000"/>
          </a:solidFill>
          <a:latin typeface="Arial" charset="0"/>
        </a:defRPr>
      </a:lvl9pPr>
    </p:titleStyle>
    <p:bodyStyle>
      <a:lvl1pPr marL="342900" indent="-342900" algn="l" defTabSz="457200" rtl="0" eaLnBrk="0" fontAlgn="base" hangingPunct="0">
        <a:lnSpc>
          <a:spcPct val="105000"/>
        </a:lnSpc>
        <a:spcBef>
          <a:spcPts val="1000"/>
        </a:spcBef>
        <a:spcAft>
          <a:spcPct val="0"/>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57200" rtl="0" eaLnBrk="0" fontAlgn="base" hangingPunct="0">
        <a:lnSpc>
          <a:spcPct val="105000"/>
        </a:lnSpc>
        <a:spcBef>
          <a:spcPts val="900"/>
        </a:spcBef>
        <a:spcAft>
          <a:spcPct val="0"/>
        </a:spcAft>
        <a:buClr>
          <a:srgbClr val="000000"/>
        </a:buClr>
        <a:buSzPct val="100000"/>
        <a:buFont typeface="Times New Roman" pitchFamily="18" charset="0"/>
        <a:defRPr>
          <a:solidFill>
            <a:srgbClr val="000000"/>
          </a:solidFill>
          <a:latin typeface="+mn-lt"/>
        </a:defRPr>
      </a:lvl2pPr>
      <a:lvl3pPr marL="1143000" indent="-228600" algn="l" defTabSz="457200" rtl="0" eaLnBrk="0" fontAlgn="base" hangingPunct="0">
        <a:lnSpc>
          <a:spcPct val="105000"/>
        </a:lnSpc>
        <a:spcBef>
          <a:spcPts val="800"/>
        </a:spcBef>
        <a:spcAft>
          <a:spcPct val="0"/>
        </a:spcAft>
        <a:buClr>
          <a:srgbClr val="000000"/>
        </a:buClr>
        <a:buSzPct val="100000"/>
        <a:buFont typeface="Times New Roman" pitchFamily="18" charset="0"/>
        <a:defRPr sz="1600">
          <a:solidFill>
            <a:srgbClr val="000000"/>
          </a:solidFill>
          <a:latin typeface="+mn-lt"/>
        </a:defRPr>
      </a:lvl3pPr>
      <a:lvl4pPr marL="1600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4pPr>
      <a:lvl5pPr marL="20574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5pPr>
      <a:lvl6pPr marL="25146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6pPr>
      <a:lvl7pPr marL="29718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7pPr>
      <a:lvl8pPr marL="34290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8pPr>
      <a:lvl9pPr marL="3886200" indent="-228600" algn="l" defTabSz="457200" rtl="0" eaLnBrk="0" fontAlgn="base" hangingPunct="0">
        <a:lnSpc>
          <a:spcPct val="105000"/>
        </a:lnSpc>
        <a:spcBef>
          <a:spcPts val="700"/>
        </a:spcBef>
        <a:spcAft>
          <a:spcPct val="0"/>
        </a:spcAft>
        <a:buClr>
          <a:srgbClr val="000000"/>
        </a:buClr>
        <a:buSzPct val="100000"/>
        <a:buFont typeface="Times New Roman" pitchFamily="18" charset="0"/>
        <a:defRPr sz="1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wmf"/><Relationship Id="rId5" Type="http://schemas.openxmlformats.org/officeDocument/2006/relationships/oleObject" Target="../embeddings/oleObject2.bin"/><Relationship Id="rId6" Type="http://schemas.openxmlformats.org/officeDocument/2006/relationships/image" Target="../media/image4.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a:xfrm>
            <a:off x="152400" y="1493837"/>
            <a:ext cx="8839200" cy="4754563"/>
          </a:xfrm>
          <a:ln/>
        </p:spPr>
        <p:txBody>
          <a:bodyPr/>
          <a:lstStyle/>
          <a:p>
            <a:pPr algn="ctr">
              <a:spcBef>
                <a:spcPts val="1600"/>
              </a:spcBef>
            </a:pPr>
            <a:r>
              <a:rPr lang="en-US" sz="3600" dirty="0" smtClean="0">
                <a:effectLst>
                  <a:outerShdw blurRad="38100" dist="38100" dir="2700000" algn="tl">
                    <a:srgbClr val="000000">
                      <a:alpha val="43137"/>
                    </a:srgbClr>
                  </a:outerShdw>
                </a:effectLst>
                <a:cs typeface="Lucida Sans Unicode"/>
              </a:rPr>
              <a:t>Calculations of margins</a:t>
            </a:r>
          </a:p>
          <a:p>
            <a:pPr algn="ctr">
              <a:spcBef>
                <a:spcPts val="1600"/>
              </a:spcBef>
            </a:pPr>
            <a:r>
              <a:rPr lang="en-US" sz="3600" dirty="0" smtClean="0">
                <a:effectLst>
                  <a:outerShdw blurRad="38100" dist="38100" dir="2700000" algn="tl">
                    <a:srgbClr val="000000">
                      <a:alpha val="43137"/>
                    </a:srgbClr>
                  </a:outerShdw>
                </a:effectLst>
                <a:cs typeface="Lucida Sans Unicode"/>
              </a:rPr>
              <a:t>in collimation hierarchy</a:t>
            </a:r>
            <a:endParaRPr lang="en-US" sz="2800" dirty="0" smtClean="0">
              <a:effectLst>
                <a:outerShdw blurRad="38100" dist="38100" dir="2700000" algn="tl">
                  <a:srgbClr val="C0C0C0"/>
                </a:outerShdw>
              </a:effectLst>
            </a:endParaRPr>
          </a:p>
          <a:p>
            <a:pPr algn="ctr">
              <a:spcBef>
                <a:spcPts val="1200"/>
              </a:spcBef>
            </a:pPr>
            <a:endParaRPr lang="en-US" sz="2800" dirty="0" smtClean="0">
              <a:effectLst>
                <a:outerShdw blurRad="38100" dist="38100" dir="2700000" algn="tl">
                  <a:srgbClr val="C0C0C0"/>
                </a:outerShdw>
              </a:effectLst>
            </a:endParaRPr>
          </a:p>
          <a:p>
            <a:pPr algn="ctr">
              <a:spcBef>
                <a:spcPts val="1200"/>
              </a:spcBef>
            </a:pPr>
            <a:endParaRPr lang="en-US" sz="2800" dirty="0" smtClean="0">
              <a:effectLst>
                <a:outerShdw blurRad="38100" dist="38100" dir="2700000" algn="tl">
                  <a:srgbClr val="C0C0C0"/>
                </a:outerShdw>
              </a:effectLst>
            </a:endParaRPr>
          </a:p>
          <a:p>
            <a:pPr algn="ctr">
              <a:spcBef>
                <a:spcPts val="1200"/>
              </a:spcBef>
            </a:pPr>
            <a:r>
              <a:rPr lang="en-US" sz="2800" dirty="0" smtClean="0">
                <a:effectLst>
                  <a:outerShdw blurRad="38100" dist="38100" dir="2700000" algn="tl">
                    <a:srgbClr val="C0C0C0"/>
                  </a:outerShdw>
                </a:effectLst>
              </a:rPr>
              <a:t>R. </a:t>
            </a:r>
            <a:r>
              <a:rPr lang="en-US" sz="2800" dirty="0" err="1" smtClean="0">
                <a:effectLst>
                  <a:outerShdw blurRad="38100" dist="38100" dir="2700000" algn="tl">
                    <a:srgbClr val="C0C0C0"/>
                  </a:outerShdw>
                </a:effectLst>
              </a:rPr>
              <a:t>Assmann</a:t>
            </a:r>
            <a:r>
              <a:rPr lang="en-US" sz="2800" dirty="0" smtClean="0">
                <a:effectLst>
                  <a:outerShdw blurRad="38100" dist="38100" dir="2700000" algn="tl">
                    <a:srgbClr val="C0C0C0"/>
                  </a:outerShdw>
                </a:effectLst>
              </a:rPr>
              <a:t>, R. Bruce </a:t>
            </a:r>
          </a:p>
        </p:txBody>
      </p:sp>
      <p:sp>
        <p:nvSpPr>
          <p:cNvPr id="2" name="Date Placeholder 1"/>
          <p:cNvSpPr>
            <a:spLocks noGrp="1"/>
          </p:cNvSpPr>
          <p:nvPr>
            <p:ph type="dt" idx="10"/>
          </p:nvPr>
        </p:nvSpPr>
        <p:spPr/>
        <p:txBody>
          <a:bodyPr/>
          <a:lstStyle/>
          <a:p>
            <a:r>
              <a:rPr lang="en-US" smtClean="0"/>
              <a:t>2012.03.09</a:t>
            </a:r>
            <a:endParaRPr lang="en-US" dirty="0"/>
          </a:p>
        </p:txBody>
      </p:sp>
      <p:sp>
        <p:nvSpPr>
          <p:cNvPr id="3" name="Slide Number Placeholder 2"/>
          <p:cNvSpPr>
            <a:spLocks noGrp="1"/>
          </p:cNvSpPr>
          <p:nvPr>
            <p:ph type="sldNum" idx="11"/>
          </p:nvPr>
        </p:nvSpPr>
        <p:spPr/>
        <p:txBody>
          <a:bodyPr/>
          <a:lstStyle/>
          <a:p>
            <a:fld id="{B8DCED9D-06E1-43E7-9E85-8B1C0A10A194}" type="slidenum">
              <a:rPr lang="en-US" smtClean="0"/>
              <a:pPr/>
              <a:t>1</a:t>
            </a:fld>
            <a:endParaRPr 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
          <p:cNvGrpSpPr/>
          <p:nvPr/>
        </p:nvGrpSpPr>
        <p:grpSpPr>
          <a:xfrm>
            <a:off x="427317" y="1187722"/>
            <a:ext cx="8488083" cy="3021621"/>
            <a:chOff x="206655" y="2093436"/>
            <a:chExt cx="7497483" cy="2871013"/>
          </a:xfrm>
        </p:grpSpPr>
        <p:sp>
          <p:nvSpPr>
            <p:cNvPr id="7" name="Rectangle 6"/>
            <p:cNvSpPr>
              <a:spLocks noChangeArrowheads="1"/>
            </p:cNvSpPr>
            <p:nvPr/>
          </p:nvSpPr>
          <p:spPr bwMode="auto">
            <a:xfrm>
              <a:off x="1390650" y="2908300"/>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8" name="Rectangle 7"/>
            <p:cNvSpPr>
              <a:spLocks noChangeArrowheads="1"/>
            </p:cNvSpPr>
            <p:nvPr/>
          </p:nvSpPr>
          <p:spPr bwMode="auto">
            <a:xfrm>
              <a:off x="1392238" y="4157663"/>
              <a:ext cx="203200"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cxnSp>
          <p:nvCxnSpPr>
            <p:cNvPr id="9" name="Straight Arrow Connector 8"/>
            <p:cNvCxnSpPr>
              <a:cxnSpLocks noChangeShapeType="1"/>
            </p:cNvCxnSpPr>
            <p:nvPr/>
          </p:nvCxnSpPr>
          <p:spPr bwMode="auto">
            <a:xfrm>
              <a:off x="1219200" y="3781425"/>
              <a:ext cx="6223000" cy="1588"/>
            </a:xfrm>
            <a:prstGeom prst="straightConnector1">
              <a:avLst/>
            </a:prstGeom>
            <a:noFill/>
            <a:ln w="12700">
              <a:solidFill>
                <a:schemeClr val="tx1"/>
              </a:solidFill>
              <a:round/>
              <a:headEnd/>
              <a:tailEnd type="arrow" w="med" len="med"/>
            </a:ln>
          </p:spPr>
        </p:cxnSp>
        <p:sp>
          <p:nvSpPr>
            <p:cNvPr id="10" name="Rectangle 11"/>
            <p:cNvSpPr>
              <a:spLocks noChangeArrowheads="1"/>
            </p:cNvSpPr>
            <p:nvPr/>
          </p:nvSpPr>
          <p:spPr bwMode="auto">
            <a:xfrm>
              <a:off x="2386013" y="2806700"/>
              <a:ext cx="204787"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1" name="Rectangle 12"/>
            <p:cNvSpPr>
              <a:spLocks noChangeArrowheads="1"/>
            </p:cNvSpPr>
            <p:nvPr/>
          </p:nvSpPr>
          <p:spPr bwMode="auto">
            <a:xfrm>
              <a:off x="2386013" y="4260850"/>
              <a:ext cx="204787"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2" name="Rectangle 13"/>
            <p:cNvSpPr>
              <a:spLocks noChangeArrowheads="1"/>
            </p:cNvSpPr>
            <p:nvPr/>
          </p:nvSpPr>
          <p:spPr bwMode="auto">
            <a:xfrm>
              <a:off x="2657475" y="2806700"/>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3" name="Rectangle 14"/>
            <p:cNvSpPr>
              <a:spLocks noChangeArrowheads="1"/>
            </p:cNvSpPr>
            <p:nvPr/>
          </p:nvSpPr>
          <p:spPr bwMode="auto">
            <a:xfrm>
              <a:off x="2657475" y="4262438"/>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4" name="Rectangle 15"/>
            <p:cNvSpPr>
              <a:spLocks noChangeArrowheads="1"/>
            </p:cNvSpPr>
            <p:nvPr/>
          </p:nvSpPr>
          <p:spPr bwMode="auto">
            <a:xfrm>
              <a:off x="3217863" y="2808288"/>
              <a:ext cx="204787"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5" name="Rectangle 16"/>
            <p:cNvSpPr>
              <a:spLocks noChangeArrowheads="1"/>
            </p:cNvSpPr>
            <p:nvPr/>
          </p:nvSpPr>
          <p:spPr bwMode="auto">
            <a:xfrm>
              <a:off x="3219450" y="4262438"/>
              <a:ext cx="203200"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16" name="TextBox 30"/>
            <p:cNvSpPr txBox="1">
              <a:spLocks noChangeArrowheads="1"/>
            </p:cNvSpPr>
            <p:nvPr/>
          </p:nvSpPr>
          <p:spPr bwMode="auto">
            <a:xfrm>
              <a:off x="1219200" y="2620963"/>
              <a:ext cx="788988" cy="304800"/>
            </a:xfrm>
            <a:prstGeom prst="rect">
              <a:avLst/>
            </a:prstGeom>
            <a:noFill/>
            <a:ln w="9525">
              <a:noFill/>
              <a:miter lim="800000"/>
              <a:headEnd/>
              <a:tailEnd/>
            </a:ln>
          </p:spPr>
          <p:txBody>
            <a:bodyPr wrap="none">
              <a:spAutoFit/>
            </a:bodyPr>
            <a:lstStyle/>
            <a:p>
              <a:r>
                <a:rPr lang="en-US" sz="1400" b="1">
                  <a:solidFill>
                    <a:schemeClr val="tx1"/>
                  </a:solidFill>
                  <a:latin typeface="Garamond" pitchFamily="18" charset="0"/>
                  <a:ea typeface="ＭＳ Ｐゴシック" pitchFamily="-65" charset="-128"/>
                </a:rPr>
                <a:t>Primary</a:t>
              </a:r>
            </a:p>
          </p:txBody>
        </p:sp>
        <p:sp>
          <p:nvSpPr>
            <p:cNvPr id="17" name="TextBox 31"/>
            <p:cNvSpPr txBox="1">
              <a:spLocks noChangeArrowheads="1"/>
            </p:cNvSpPr>
            <p:nvPr/>
          </p:nvSpPr>
          <p:spPr bwMode="auto">
            <a:xfrm>
              <a:off x="2493963" y="2486025"/>
              <a:ext cx="963612" cy="304800"/>
            </a:xfrm>
            <a:prstGeom prst="rect">
              <a:avLst/>
            </a:prstGeom>
            <a:noFill/>
            <a:ln w="9525">
              <a:noFill/>
              <a:miter lim="800000"/>
              <a:headEnd/>
              <a:tailEnd/>
            </a:ln>
          </p:spPr>
          <p:txBody>
            <a:bodyPr wrap="none">
              <a:spAutoFit/>
            </a:bodyPr>
            <a:lstStyle/>
            <a:p>
              <a:r>
                <a:rPr lang="en-US" sz="1400" b="1">
                  <a:solidFill>
                    <a:schemeClr val="tx1"/>
                  </a:solidFill>
                  <a:latin typeface="Garamond" pitchFamily="18" charset="0"/>
                  <a:ea typeface="ＭＳ Ｐゴシック" pitchFamily="-65" charset="-128"/>
                </a:rPr>
                <a:t>Secondary</a:t>
              </a:r>
            </a:p>
          </p:txBody>
        </p:sp>
        <p:sp>
          <p:nvSpPr>
            <p:cNvPr id="18" name="TextBox 33"/>
            <p:cNvSpPr txBox="1">
              <a:spLocks noChangeArrowheads="1"/>
            </p:cNvSpPr>
            <p:nvPr/>
          </p:nvSpPr>
          <p:spPr bwMode="auto">
            <a:xfrm>
              <a:off x="6477000" y="2093436"/>
              <a:ext cx="1009650" cy="738664"/>
            </a:xfrm>
            <a:prstGeom prst="rect">
              <a:avLst/>
            </a:prstGeom>
            <a:noFill/>
            <a:ln w="9525">
              <a:noFill/>
              <a:miter lim="800000"/>
              <a:headEnd/>
              <a:tailEnd/>
            </a:ln>
          </p:spPr>
          <p:txBody>
            <a:bodyPr wrap="square">
              <a:spAutoFit/>
            </a:bodyPr>
            <a:lstStyle/>
            <a:p>
              <a:r>
                <a:rPr lang="en-US" sz="1400" b="1" dirty="0" smtClean="0">
                  <a:solidFill>
                    <a:schemeClr val="tx1"/>
                  </a:solidFill>
                  <a:latin typeface="Garamond" pitchFamily="18" charset="0"/>
                  <a:ea typeface="ＭＳ Ｐゴシック" pitchFamily="-65" charset="-128"/>
                </a:rPr>
                <a:t>Triplet Aperture</a:t>
              </a:r>
              <a:endParaRPr lang="en-US" sz="1400" b="1" dirty="0">
                <a:solidFill>
                  <a:schemeClr val="tx1"/>
                </a:solidFill>
                <a:latin typeface="Garamond" pitchFamily="18" charset="0"/>
                <a:ea typeface="ＭＳ Ｐゴシック" pitchFamily="-65" charset="-128"/>
              </a:endParaRPr>
            </a:p>
            <a:p>
              <a:endParaRPr lang="en-US" sz="1400" b="1" dirty="0">
                <a:solidFill>
                  <a:schemeClr val="tx1"/>
                </a:solidFill>
                <a:latin typeface="Garamond" pitchFamily="18" charset="0"/>
                <a:ea typeface="ＭＳ Ｐゴシック" pitchFamily="-65" charset="-128"/>
              </a:endParaRPr>
            </a:p>
          </p:txBody>
        </p:sp>
        <p:sp>
          <p:nvSpPr>
            <p:cNvPr id="19" name="Rectangle 18"/>
            <p:cNvSpPr>
              <a:spLocks noChangeArrowheads="1"/>
            </p:cNvSpPr>
            <p:nvPr/>
          </p:nvSpPr>
          <p:spPr bwMode="auto">
            <a:xfrm>
              <a:off x="5165725" y="2728913"/>
              <a:ext cx="411163"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0" name="Rectangle 19"/>
            <p:cNvSpPr>
              <a:spLocks noChangeArrowheads="1"/>
            </p:cNvSpPr>
            <p:nvPr/>
          </p:nvSpPr>
          <p:spPr bwMode="auto">
            <a:xfrm>
              <a:off x="5165725" y="4348163"/>
              <a:ext cx="411163"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1" name="Rectangle 22"/>
            <p:cNvSpPr>
              <a:spLocks noChangeArrowheads="1"/>
            </p:cNvSpPr>
            <p:nvPr/>
          </p:nvSpPr>
          <p:spPr bwMode="auto">
            <a:xfrm>
              <a:off x="6042025" y="2543175"/>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2" name="Rectangle 23"/>
            <p:cNvSpPr>
              <a:spLocks noChangeArrowheads="1"/>
            </p:cNvSpPr>
            <p:nvPr/>
          </p:nvSpPr>
          <p:spPr bwMode="auto">
            <a:xfrm>
              <a:off x="6042025" y="4578350"/>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3" name="Rectangle 24"/>
            <p:cNvSpPr>
              <a:spLocks noChangeArrowheads="1"/>
            </p:cNvSpPr>
            <p:nvPr/>
          </p:nvSpPr>
          <p:spPr bwMode="auto">
            <a:xfrm>
              <a:off x="6323013" y="2451100"/>
              <a:ext cx="204787"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4" name="Rectangle 25"/>
            <p:cNvSpPr>
              <a:spLocks noChangeArrowheads="1"/>
            </p:cNvSpPr>
            <p:nvPr/>
          </p:nvSpPr>
          <p:spPr bwMode="auto">
            <a:xfrm>
              <a:off x="6323013" y="4672013"/>
              <a:ext cx="204787"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25" name="TextBox 32"/>
            <p:cNvSpPr txBox="1">
              <a:spLocks noChangeArrowheads="1"/>
            </p:cNvSpPr>
            <p:nvPr/>
          </p:nvSpPr>
          <p:spPr bwMode="auto">
            <a:xfrm>
              <a:off x="4495800" y="2446338"/>
              <a:ext cx="1514475" cy="304800"/>
            </a:xfrm>
            <a:prstGeom prst="rect">
              <a:avLst/>
            </a:prstGeom>
            <a:noFill/>
            <a:ln w="9525">
              <a:noFill/>
              <a:miter lim="800000"/>
              <a:headEnd/>
              <a:tailEnd/>
            </a:ln>
          </p:spPr>
          <p:txBody>
            <a:bodyPr>
              <a:spAutoFit/>
            </a:bodyPr>
            <a:lstStyle/>
            <a:p>
              <a:r>
                <a:rPr lang="en-US" sz="1400" b="1">
                  <a:solidFill>
                    <a:schemeClr val="tx1"/>
                  </a:solidFill>
                  <a:latin typeface="Garamond" pitchFamily="18" charset="0"/>
                  <a:ea typeface="ＭＳ Ｐゴシック" pitchFamily="-65" charset="-128"/>
                </a:rPr>
                <a:t>Dump Protection</a:t>
              </a:r>
            </a:p>
          </p:txBody>
        </p:sp>
        <p:sp>
          <p:nvSpPr>
            <p:cNvPr id="26" name="TextBox 30"/>
            <p:cNvSpPr txBox="1">
              <a:spLocks noChangeArrowheads="1"/>
            </p:cNvSpPr>
            <p:nvPr/>
          </p:nvSpPr>
          <p:spPr bwMode="auto">
            <a:xfrm>
              <a:off x="5610225" y="2260600"/>
              <a:ext cx="790575" cy="304800"/>
            </a:xfrm>
            <a:prstGeom prst="rect">
              <a:avLst/>
            </a:prstGeom>
            <a:noFill/>
            <a:ln w="9525">
              <a:noFill/>
              <a:miter lim="800000"/>
              <a:headEnd/>
              <a:tailEnd/>
            </a:ln>
          </p:spPr>
          <p:txBody>
            <a:bodyPr wrap="none">
              <a:spAutoFit/>
            </a:bodyPr>
            <a:lstStyle/>
            <a:p>
              <a:r>
                <a:rPr lang="en-US" sz="1400" b="1">
                  <a:solidFill>
                    <a:schemeClr val="tx1"/>
                  </a:solidFill>
                  <a:latin typeface="Garamond" pitchFamily="18" charset="0"/>
                  <a:ea typeface="ＭＳ Ｐゴシック" pitchFamily="-65" charset="-128"/>
                </a:rPr>
                <a:t>Tertiary</a:t>
              </a:r>
            </a:p>
          </p:txBody>
        </p:sp>
        <p:cxnSp>
          <p:nvCxnSpPr>
            <p:cNvPr id="27" name="Straight Arrow Connector 47"/>
            <p:cNvCxnSpPr>
              <a:cxnSpLocks noChangeShapeType="1"/>
              <a:stCxn id="7" idx="2"/>
              <a:endCxn id="8" idx="0"/>
            </p:cNvCxnSpPr>
            <p:nvPr/>
          </p:nvCxnSpPr>
          <p:spPr bwMode="auto">
            <a:xfrm rot="16200000" flipH="1">
              <a:off x="1014978" y="3678803"/>
              <a:ext cx="956927" cy="793"/>
            </a:xfrm>
            <a:prstGeom prst="straightConnector1">
              <a:avLst/>
            </a:prstGeom>
            <a:noFill/>
            <a:ln w="12700">
              <a:solidFill>
                <a:schemeClr val="tx1"/>
              </a:solidFill>
              <a:round/>
              <a:headEnd type="arrow" w="med" len="med"/>
              <a:tailEnd type="arrow" w="med" len="med"/>
            </a:ln>
          </p:spPr>
        </p:cxnSp>
        <p:cxnSp>
          <p:nvCxnSpPr>
            <p:cNvPr id="28" name="Straight Arrow Connector 50"/>
            <p:cNvCxnSpPr>
              <a:cxnSpLocks noChangeShapeType="1"/>
              <a:stCxn id="10" idx="2"/>
              <a:endCxn id="11" idx="0"/>
            </p:cNvCxnSpPr>
            <p:nvPr/>
          </p:nvCxnSpPr>
          <p:spPr bwMode="auto">
            <a:xfrm rot="5400000">
              <a:off x="1907550" y="3680046"/>
              <a:ext cx="1161714" cy="1403"/>
            </a:xfrm>
            <a:prstGeom prst="straightConnector1">
              <a:avLst/>
            </a:prstGeom>
            <a:noFill/>
            <a:ln w="12700">
              <a:solidFill>
                <a:schemeClr val="tx1"/>
              </a:solidFill>
              <a:round/>
              <a:headEnd type="arrow" w="med" len="med"/>
              <a:tailEnd type="arrow" w="med" len="med"/>
            </a:ln>
          </p:spPr>
        </p:cxnSp>
        <p:sp>
          <p:nvSpPr>
            <p:cNvPr id="29" name="Rectangle 15"/>
            <p:cNvSpPr>
              <a:spLocks noChangeArrowheads="1"/>
            </p:cNvSpPr>
            <p:nvPr/>
          </p:nvSpPr>
          <p:spPr bwMode="auto">
            <a:xfrm>
              <a:off x="3689350" y="2573338"/>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30" name="Rectangle 15"/>
            <p:cNvSpPr>
              <a:spLocks noChangeArrowheads="1"/>
            </p:cNvSpPr>
            <p:nvPr/>
          </p:nvSpPr>
          <p:spPr bwMode="auto">
            <a:xfrm>
              <a:off x="4000500" y="2573338"/>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31" name="Rectangle 15"/>
            <p:cNvSpPr>
              <a:spLocks noChangeArrowheads="1"/>
            </p:cNvSpPr>
            <p:nvPr/>
          </p:nvSpPr>
          <p:spPr bwMode="auto">
            <a:xfrm>
              <a:off x="3689350" y="4565650"/>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sp>
          <p:nvSpPr>
            <p:cNvPr id="32" name="Rectangle 15"/>
            <p:cNvSpPr>
              <a:spLocks noChangeArrowheads="1"/>
            </p:cNvSpPr>
            <p:nvPr/>
          </p:nvSpPr>
          <p:spPr bwMode="auto">
            <a:xfrm>
              <a:off x="4000500" y="4565650"/>
              <a:ext cx="204788" cy="292436"/>
            </a:xfrm>
            <a:prstGeom prst="rect">
              <a:avLst/>
            </a:prstGeom>
            <a:noFill/>
            <a:ln w="12700">
              <a:solidFill>
                <a:schemeClr val="tx1"/>
              </a:solidFill>
              <a:round/>
              <a:headEnd/>
              <a:tailEnd/>
            </a:ln>
          </p:spPr>
          <p:txBody>
            <a:bodyPr>
              <a:spAutoFit/>
            </a:bodyPr>
            <a:lstStyle/>
            <a:p>
              <a:endParaRPr lang="sv-SE" sz="1400" b="1" dirty="0">
                <a:solidFill>
                  <a:schemeClr val="tx1"/>
                </a:solidFill>
                <a:latin typeface="Calibri" pitchFamily="34" charset="0"/>
                <a:ea typeface="ＭＳ Ｐゴシック" pitchFamily="-65" charset="-128"/>
              </a:endParaRPr>
            </a:p>
          </p:txBody>
        </p:sp>
        <p:cxnSp>
          <p:nvCxnSpPr>
            <p:cNvPr id="33" name="Straight Arrow Connector 67"/>
            <p:cNvCxnSpPr>
              <a:cxnSpLocks noChangeShapeType="1"/>
              <a:stCxn id="29" idx="2"/>
              <a:endCxn id="31" idx="0"/>
            </p:cNvCxnSpPr>
            <p:nvPr/>
          </p:nvCxnSpPr>
          <p:spPr bwMode="auto">
            <a:xfrm rot="5400000">
              <a:off x="2941807" y="3715765"/>
              <a:ext cx="1699876" cy="1403"/>
            </a:xfrm>
            <a:prstGeom prst="straightConnector1">
              <a:avLst/>
            </a:prstGeom>
            <a:noFill/>
            <a:ln w="12700">
              <a:solidFill>
                <a:schemeClr val="tx1"/>
              </a:solidFill>
              <a:round/>
              <a:headEnd type="arrow" w="med" len="med"/>
              <a:tailEnd type="arrow" w="med" len="med"/>
            </a:ln>
          </p:spPr>
        </p:cxnSp>
        <p:sp>
          <p:nvSpPr>
            <p:cNvPr id="34" name="TextBox 31"/>
            <p:cNvSpPr txBox="1">
              <a:spLocks noChangeArrowheads="1"/>
            </p:cNvSpPr>
            <p:nvPr/>
          </p:nvSpPr>
          <p:spPr bwMode="auto">
            <a:xfrm>
              <a:off x="3487738" y="2309813"/>
              <a:ext cx="947737" cy="304800"/>
            </a:xfrm>
            <a:prstGeom prst="rect">
              <a:avLst/>
            </a:prstGeom>
            <a:noFill/>
            <a:ln w="9525">
              <a:noFill/>
              <a:miter lim="800000"/>
              <a:headEnd/>
              <a:tailEnd/>
            </a:ln>
          </p:spPr>
          <p:txBody>
            <a:bodyPr wrap="none">
              <a:spAutoFit/>
            </a:bodyPr>
            <a:lstStyle/>
            <a:p>
              <a:r>
                <a:rPr lang="en-US" sz="1400" b="1">
                  <a:solidFill>
                    <a:schemeClr val="tx1"/>
                  </a:solidFill>
                  <a:latin typeface="Garamond" pitchFamily="18" charset="0"/>
                  <a:ea typeface="ＭＳ Ｐゴシック" pitchFamily="-65" charset="-128"/>
                </a:rPr>
                <a:t>Absorbers</a:t>
              </a:r>
            </a:p>
          </p:txBody>
        </p:sp>
        <p:cxnSp>
          <p:nvCxnSpPr>
            <p:cNvPr id="35" name="Straight Arrow Connector 70"/>
            <p:cNvCxnSpPr>
              <a:cxnSpLocks noChangeShapeType="1"/>
              <a:stCxn id="19" idx="2"/>
              <a:endCxn id="20" idx="0"/>
            </p:cNvCxnSpPr>
            <p:nvPr/>
          </p:nvCxnSpPr>
          <p:spPr bwMode="auto">
            <a:xfrm rot="5400000">
              <a:off x="4707900" y="3684809"/>
              <a:ext cx="1326814" cy="1403"/>
            </a:xfrm>
            <a:prstGeom prst="straightConnector1">
              <a:avLst/>
            </a:prstGeom>
            <a:noFill/>
            <a:ln w="12700">
              <a:solidFill>
                <a:schemeClr val="tx1"/>
              </a:solidFill>
              <a:round/>
              <a:headEnd type="arrow" w="med" len="med"/>
              <a:tailEnd type="arrow" w="med" len="med"/>
            </a:ln>
          </p:spPr>
        </p:cxnSp>
        <p:sp>
          <p:nvSpPr>
            <p:cNvPr id="36" name="TextBox 71"/>
            <p:cNvSpPr txBox="1">
              <a:spLocks noChangeArrowheads="1"/>
            </p:cNvSpPr>
            <p:nvPr/>
          </p:nvSpPr>
          <p:spPr bwMode="auto">
            <a:xfrm>
              <a:off x="4855260" y="3548063"/>
              <a:ext cx="658812" cy="304800"/>
            </a:xfrm>
            <a:prstGeom prst="rect">
              <a:avLst/>
            </a:prstGeom>
            <a:noFill/>
            <a:ln w="9525">
              <a:noFill/>
              <a:miter lim="800000"/>
              <a:headEnd/>
              <a:tailEnd/>
            </a:ln>
          </p:spPr>
          <p:txBody>
            <a:bodyPr>
              <a:spAutoFit/>
            </a:bodyPr>
            <a:lstStyle/>
            <a:p>
              <a:r>
                <a:rPr lang="en-US" dirty="0" smtClean="0">
                  <a:solidFill>
                    <a:srgbClr val="00B050"/>
                  </a:solidFill>
                  <a:latin typeface="Garamond" pitchFamily="18" charset="0"/>
                  <a:ea typeface="ＭＳ Ｐゴシック" pitchFamily="-65" charset="-128"/>
                </a:rPr>
                <a:t> 9.3</a:t>
              </a:r>
              <a:r>
                <a:rPr lang="en-US" sz="1400" dirty="0" smtClean="0">
                  <a:solidFill>
                    <a:srgbClr val="00B050"/>
                  </a:solidFill>
                  <a:latin typeface="Garamond" pitchFamily="18" charset="0"/>
                  <a:ea typeface="ＭＳ Ｐゴシック" pitchFamily="-65" charset="-128"/>
                </a:rPr>
                <a:t> </a:t>
              </a:r>
              <a:r>
                <a:rPr lang="el-GR" dirty="0" smtClean="0">
                  <a:solidFill>
                    <a:srgbClr val="00B050"/>
                  </a:solidFill>
                  <a:latin typeface="Garamond" pitchFamily="18" charset="0"/>
                  <a:ea typeface="ＭＳ Ｐゴシック" pitchFamily="-65" charset="-128"/>
                </a:rPr>
                <a:t>σ</a:t>
              </a:r>
              <a:endParaRPr lang="en-US" sz="1400" dirty="0">
                <a:solidFill>
                  <a:srgbClr val="00B050"/>
                </a:solidFill>
                <a:latin typeface="Garamond" pitchFamily="18" charset="0"/>
                <a:ea typeface="ＭＳ Ｐゴシック" pitchFamily="-65" charset="-128"/>
              </a:endParaRPr>
            </a:p>
          </p:txBody>
        </p:sp>
        <p:cxnSp>
          <p:nvCxnSpPr>
            <p:cNvPr id="37" name="Straight Arrow Connector 75"/>
            <p:cNvCxnSpPr>
              <a:cxnSpLocks noChangeShapeType="1"/>
              <a:stCxn id="21" idx="2"/>
              <a:endCxn id="22" idx="0"/>
            </p:cNvCxnSpPr>
            <p:nvPr/>
          </p:nvCxnSpPr>
          <p:spPr bwMode="auto">
            <a:xfrm rot="5400000">
              <a:off x="5273050" y="3707033"/>
              <a:ext cx="1742738" cy="1403"/>
            </a:xfrm>
            <a:prstGeom prst="straightConnector1">
              <a:avLst/>
            </a:prstGeom>
            <a:noFill/>
            <a:ln w="12700">
              <a:solidFill>
                <a:schemeClr val="tx1"/>
              </a:solidFill>
              <a:round/>
              <a:headEnd type="arrow" w="med" len="med"/>
              <a:tailEnd type="arrow" w="med" len="med"/>
            </a:ln>
          </p:spPr>
        </p:cxnSp>
        <p:sp>
          <p:nvSpPr>
            <p:cNvPr id="38" name="TextBox 76"/>
            <p:cNvSpPr txBox="1">
              <a:spLocks noChangeArrowheads="1"/>
            </p:cNvSpPr>
            <p:nvPr/>
          </p:nvSpPr>
          <p:spPr bwMode="auto">
            <a:xfrm>
              <a:off x="5638800" y="3517900"/>
              <a:ext cx="812800" cy="307777"/>
            </a:xfrm>
            <a:prstGeom prst="rect">
              <a:avLst/>
            </a:prstGeom>
            <a:noFill/>
            <a:ln w="9525">
              <a:noFill/>
              <a:miter lim="800000"/>
              <a:headEnd/>
              <a:tailEnd/>
            </a:ln>
          </p:spPr>
          <p:txBody>
            <a:bodyPr wrap="square">
              <a:spAutoFit/>
            </a:bodyPr>
            <a:lstStyle/>
            <a:p>
              <a:r>
                <a:rPr lang="en-US" dirty="0" smtClean="0">
                  <a:solidFill>
                    <a:srgbClr val="00B050"/>
                  </a:solidFill>
                  <a:latin typeface="Garamond" pitchFamily="18" charset="0"/>
                  <a:ea typeface="ＭＳ Ｐゴシック" pitchFamily="-65" charset="-128"/>
                </a:rPr>
                <a:t>15.0 </a:t>
              </a:r>
              <a:r>
                <a:rPr lang="el-GR" sz="1400" dirty="0" smtClean="0">
                  <a:solidFill>
                    <a:srgbClr val="00B050"/>
                  </a:solidFill>
                  <a:latin typeface="Garamond" pitchFamily="18" charset="0"/>
                  <a:ea typeface="ＭＳ Ｐゴシック" pitchFamily="-65" charset="-128"/>
                </a:rPr>
                <a:t>σ</a:t>
              </a:r>
              <a:r>
                <a:rPr lang="en-US" sz="1400" dirty="0" smtClean="0">
                  <a:solidFill>
                    <a:srgbClr val="00B050"/>
                  </a:solidFill>
                  <a:latin typeface="Garamond" pitchFamily="18" charset="0"/>
                  <a:ea typeface="ＭＳ Ｐゴシック" pitchFamily="-65" charset="-128"/>
                </a:rPr>
                <a:t> </a:t>
              </a:r>
              <a:endParaRPr lang="en-US" sz="1400" dirty="0">
                <a:solidFill>
                  <a:srgbClr val="00B050"/>
                </a:solidFill>
                <a:latin typeface="Garamond" pitchFamily="18" charset="0"/>
                <a:ea typeface="ＭＳ Ｐゴシック" pitchFamily="-65" charset="-128"/>
              </a:endParaRPr>
            </a:p>
          </p:txBody>
        </p:sp>
        <p:sp>
          <p:nvSpPr>
            <p:cNvPr id="39" name="TextBox 32"/>
            <p:cNvSpPr txBox="1">
              <a:spLocks noChangeArrowheads="1"/>
            </p:cNvSpPr>
            <p:nvPr/>
          </p:nvSpPr>
          <p:spPr bwMode="auto">
            <a:xfrm>
              <a:off x="7070725" y="3775075"/>
              <a:ext cx="633413" cy="304800"/>
            </a:xfrm>
            <a:prstGeom prst="rect">
              <a:avLst/>
            </a:prstGeom>
            <a:noFill/>
            <a:ln w="9525">
              <a:noFill/>
              <a:miter lim="800000"/>
              <a:headEnd/>
              <a:tailEnd/>
            </a:ln>
          </p:spPr>
          <p:txBody>
            <a:bodyPr>
              <a:spAutoFit/>
            </a:bodyPr>
            <a:lstStyle/>
            <a:p>
              <a:r>
                <a:rPr lang="en-US" sz="1400" b="1">
                  <a:solidFill>
                    <a:schemeClr val="tx1"/>
                  </a:solidFill>
                  <a:latin typeface="Garamond" pitchFamily="18" charset="0"/>
                  <a:ea typeface="ＭＳ Ｐゴシック" pitchFamily="-65" charset="-128"/>
                </a:rPr>
                <a:t>beam</a:t>
              </a:r>
            </a:p>
          </p:txBody>
        </p:sp>
        <p:cxnSp>
          <p:nvCxnSpPr>
            <p:cNvPr id="40" name="Straight Arrow Connector 75"/>
            <p:cNvCxnSpPr>
              <a:cxnSpLocks noChangeShapeType="1"/>
              <a:endCxn id="24" idx="0"/>
            </p:cNvCxnSpPr>
            <p:nvPr/>
          </p:nvCxnSpPr>
          <p:spPr bwMode="auto">
            <a:xfrm rot="5400000">
              <a:off x="5467211" y="3713021"/>
              <a:ext cx="1917188" cy="797"/>
            </a:xfrm>
            <a:prstGeom prst="straightConnector1">
              <a:avLst/>
            </a:prstGeom>
            <a:noFill/>
            <a:ln w="12700">
              <a:solidFill>
                <a:schemeClr val="tx1"/>
              </a:solidFill>
              <a:round/>
              <a:headEnd type="arrow" w="med" len="med"/>
              <a:tailEnd type="arrow" w="med" len="med"/>
            </a:ln>
          </p:spPr>
        </p:cxnSp>
        <p:sp>
          <p:nvSpPr>
            <p:cNvPr id="41" name="TextBox 71"/>
            <p:cNvSpPr txBox="1">
              <a:spLocks noChangeArrowheads="1"/>
            </p:cNvSpPr>
            <p:nvPr/>
          </p:nvSpPr>
          <p:spPr bwMode="auto">
            <a:xfrm>
              <a:off x="6400800" y="3517900"/>
              <a:ext cx="1039812" cy="307777"/>
            </a:xfrm>
            <a:prstGeom prst="rect">
              <a:avLst/>
            </a:prstGeom>
            <a:noFill/>
            <a:ln w="9525">
              <a:noFill/>
              <a:miter lim="800000"/>
              <a:headEnd/>
              <a:tailEnd/>
            </a:ln>
          </p:spPr>
          <p:txBody>
            <a:bodyPr wrap="square">
              <a:spAutoFit/>
            </a:bodyPr>
            <a:lstStyle/>
            <a:p>
              <a:r>
                <a:rPr lang="en-US" sz="1400" dirty="0" smtClean="0">
                  <a:solidFill>
                    <a:srgbClr val="00B050"/>
                  </a:solidFill>
                  <a:latin typeface="Garamond" pitchFamily="18" charset="0"/>
                  <a:ea typeface="ＭＳ Ｐゴシック" pitchFamily="-65" charset="-128"/>
                </a:rPr>
                <a:t>17.5 </a:t>
              </a:r>
              <a:r>
                <a:rPr lang="el-GR" dirty="0" smtClean="0">
                  <a:solidFill>
                    <a:srgbClr val="00B050"/>
                  </a:solidFill>
                  <a:latin typeface="Garamond" pitchFamily="18" charset="0"/>
                  <a:ea typeface="ＭＳ Ｐゴシック" pitchFamily="-65" charset="-128"/>
                </a:rPr>
                <a:t>σ</a:t>
              </a:r>
              <a:r>
                <a:rPr lang="en-US" dirty="0" smtClean="0">
                  <a:solidFill>
                    <a:srgbClr val="00B050"/>
                  </a:solidFill>
                  <a:latin typeface="Garamond" pitchFamily="18" charset="0"/>
                  <a:ea typeface="ＭＳ Ｐゴシック" pitchFamily="-65" charset="-128"/>
                </a:rPr>
                <a:t> ?</a:t>
              </a:r>
              <a:endParaRPr lang="en-US" sz="1400" dirty="0">
                <a:solidFill>
                  <a:srgbClr val="00B050"/>
                </a:solidFill>
                <a:latin typeface="Garamond" pitchFamily="18" charset="0"/>
                <a:ea typeface="ＭＳ Ｐゴシック" pitchFamily="-65" charset="-128"/>
              </a:endParaRPr>
            </a:p>
          </p:txBody>
        </p:sp>
        <p:sp>
          <p:nvSpPr>
            <p:cNvPr id="42" name="TextBox 71"/>
            <p:cNvSpPr txBox="1">
              <a:spLocks noChangeArrowheads="1"/>
            </p:cNvSpPr>
            <p:nvPr/>
          </p:nvSpPr>
          <p:spPr bwMode="auto">
            <a:xfrm>
              <a:off x="3276600" y="3517900"/>
              <a:ext cx="658812" cy="304800"/>
            </a:xfrm>
            <a:prstGeom prst="rect">
              <a:avLst/>
            </a:prstGeom>
            <a:noFill/>
            <a:ln w="9525">
              <a:noFill/>
              <a:miter lim="800000"/>
              <a:headEnd/>
              <a:tailEnd/>
            </a:ln>
          </p:spPr>
          <p:txBody>
            <a:bodyPr>
              <a:spAutoFit/>
            </a:bodyPr>
            <a:lstStyle/>
            <a:p>
              <a:r>
                <a:rPr lang="en-US" sz="1400" dirty="0" smtClean="0">
                  <a:solidFill>
                    <a:srgbClr val="00B050"/>
                  </a:solidFill>
                  <a:latin typeface="Garamond" pitchFamily="18" charset="0"/>
                  <a:ea typeface="ＭＳ Ｐゴシック" pitchFamily="-65" charset="-128"/>
                </a:rPr>
                <a:t>17.7 </a:t>
              </a:r>
              <a:r>
                <a:rPr lang="el-GR" dirty="0" smtClean="0">
                  <a:solidFill>
                    <a:srgbClr val="00B050"/>
                  </a:solidFill>
                  <a:latin typeface="Garamond" pitchFamily="18" charset="0"/>
                  <a:ea typeface="ＭＳ Ｐゴシック" pitchFamily="-65" charset="-128"/>
                </a:rPr>
                <a:t>σ</a:t>
              </a:r>
              <a:endParaRPr lang="en-US" sz="1400" dirty="0">
                <a:solidFill>
                  <a:srgbClr val="00B050"/>
                </a:solidFill>
                <a:latin typeface="Garamond" pitchFamily="18" charset="0"/>
                <a:ea typeface="ＭＳ Ｐゴシック" pitchFamily="-65" charset="-128"/>
              </a:endParaRPr>
            </a:p>
          </p:txBody>
        </p:sp>
        <p:sp>
          <p:nvSpPr>
            <p:cNvPr id="43" name="TextBox 71"/>
            <p:cNvSpPr txBox="1">
              <a:spLocks noChangeArrowheads="1"/>
            </p:cNvSpPr>
            <p:nvPr/>
          </p:nvSpPr>
          <p:spPr bwMode="auto">
            <a:xfrm>
              <a:off x="2438400" y="3505200"/>
              <a:ext cx="658812" cy="304800"/>
            </a:xfrm>
            <a:prstGeom prst="rect">
              <a:avLst/>
            </a:prstGeom>
            <a:noFill/>
            <a:ln w="9525">
              <a:noFill/>
              <a:miter lim="800000"/>
              <a:headEnd/>
              <a:tailEnd/>
            </a:ln>
          </p:spPr>
          <p:txBody>
            <a:bodyPr>
              <a:spAutoFit/>
            </a:bodyPr>
            <a:lstStyle/>
            <a:p>
              <a:r>
                <a:rPr lang="en-US" sz="1400" dirty="0" smtClean="0">
                  <a:solidFill>
                    <a:srgbClr val="00B050"/>
                  </a:solidFill>
                  <a:latin typeface="Garamond" pitchFamily="18" charset="0"/>
                  <a:ea typeface="ＭＳ Ｐゴシック" pitchFamily="-65" charset="-128"/>
                </a:rPr>
                <a:t>8.5 </a:t>
              </a:r>
              <a:r>
                <a:rPr lang="el-GR" dirty="0" smtClean="0">
                  <a:solidFill>
                    <a:srgbClr val="00B050"/>
                  </a:solidFill>
                  <a:latin typeface="Garamond" pitchFamily="18" charset="0"/>
                  <a:ea typeface="ＭＳ Ｐゴシック" pitchFamily="-65" charset="-128"/>
                </a:rPr>
                <a:t>σ</a:t>
              </a:r>
              <a:endParaRPr lang="en-US" sz="1400" dirty="0">
                <a:solidFill>
                  <a:srgbClr val="00B050"/>
                </a:solidFill>
                <a:latin typeface="Garamond" pitchFamily="18" charset="0"/>
                <a:ea typeface="ＭＳ Ｐゴシック" pitchFamily="-65" charset="-128"/>
              </a:endParaRPr>
            </a:p>
          </p:txBody>
        </p:sp>
        <p:sp>
          <p:nvSpPr>
            <p:cNvPr id="44" name="TextBox 71"/>
            <p:cNvSpPr txBox="1">
              <a:spLocks noChangeArrowheads="1"/>
            </p:cNvSpPr>
            <p:nvPr/>
          </p:nvSpPr>
          <p:spPr bwMode="auto">
            <a:xfrm>
              <a:off x="1474788" y="3517900"/>
              <a:ext cx="658812" cy="304800"/>
            </a:xfrm>
            <a:prstGeom prst="rect">
              <a:avLst/>
            </a:prstGeom>
            <a:noFill/>
            <a:ln w="9525">
              <a:noFill/>
              <a:miter lim="800000"/>
              <a:headEnd/>
              <a:tailEnd/>
            </a:ln>
          </p:spPr>
          <p:txBody>
            <a:bodyPr>
              <a:spAutoFit/>
            </a:bodyPr>
            <a:lstStyle/>
            <a:p>
              <a:r>
                <a:rPr lang="en-US" dirty="0" smtClean="0">
                  <a:solidFill>
                    <a:srgbClr val="00B050"/>
                  </a:solidFill>
                  <a:latin typeface="Garamond" pitchFamily="18" charset="0"/>
                  <a:ea typeface="ＭＳ Ｐゴシック" pitchFamily="-65" charset="-128"/>
                </a:rPr>
                <a:t>5.7 </a:t>
              </a:r>
              <a:r>
                <a:rPr lang="el-GR" dirty="0" smtClean="0">
                  <a:solidFill>
                    <a:srgbClr val="00B050"/>
                  </a:solidFill>
                  <a:latin typeface="Garamond" pitchFamily="18" charset="0"/>
                  <a:ea typeface="ＭＳ Ｐゴシック" pitchFamily="-65" charset="-128"/>
                </a:rPr>
                <a:t>σ</a:t>
              </a:r>
              <a:endParaRPr lang="en-US" sz="1400" dirty="0">
                <a:solidFill>
                  <a:srgbClr val="00B050"/>
                </a:solidFill>
                <a:latin typeface="Garamond" pitchFamily="18" charset="0"/>
                <a:ea typeface="ＭＳ Ｐゴシック" pitchFamily="-65" charset="-128"/>
              </a:endParaRPr>
            </a:p>
          </p:txBody>
        </p:sp>
        <p:sp>
          <p:nvSpPr>
            <p:cNvPr id="45" name="TextBox 71"/>
            <p:cNvSpPr txBox="1">
              <a:spLocks noChangeArrowheads="1"/>
            </p:cNvSpPr>
            <p:nvPr/>
          </p:nvSpPr>
          <p:spPr bwMode="auto">
            <a:xfrm>
              <a:off x="1474788" y="3733800"/>
              <a:ext cx="658812" cy="304800"/>
            </a:xfrm>
            <a:prstGeom prst="rect">
              <a:avLst/>
            </a:prstGeom>
            <a:noFill/>
            <a:ln w="9525">
              <a:noFill/>
              <a:miter lim="800000"/>
              <a:headEnd/>
              <a:tailEnd/>
            </a:ln>
          </p:spPr>
          <p:txBody>
            <a:bodyPr>
              <a:spAutoFit/>
            </a:bodyPr>
            <a:lstStyle/>
            <a:p>
              <a:r>
                <a:rPr lang="en-US" dirty="0" smtClean="0">
                  <a:solidFill>
                    <a:schemeClr val="accent2"/>
                  </a:solidFill>
                  <a:latin typeface="Garamond" pitchFamily="18" charset="0"/>
                  <a:ea typeface="ＭＳ Ｐゴシック" pitchFamily="-65" charset="-128"/>
                </a:rPr>
                <a:t>5.7 </a:t>
              </a:r>
              <a:r>
                <a:rPr lang="el-GR" dirty="0" smtClean="0">
                  <a:solidFill>
                    <a:schemeClr val="accent2"/>
                  </a:solidFill>
                  <a:latin typeface="Garamond" pitchFamily="18" charset="0"/>
                  <a:ea typeface="ＭＳ Ｐゴシック" pitchFamily="-65" charset="-128"/>
                </a:rPr>
                <a:t>σ</a:t>
              </a:r>
              <a:endParaRPr lang="en-US" sz="1400" dirty="0">
                <a:solidFill>
                  <a:schemeClr val="accent2"/>
                </a:solidFill>
                <a:latin typeface="Garamond" pitchFamily="18" charset="0"/>
                <a:ea typeface="ＭＳ Ｐゴシック" pitchFamily="-65" charset="-128"/>
              </a:endParaRPr>
            </a:p>
          </p:txBody>
        </p:sp>
        <p:sp>
          <p:nvSpPr>
            <p:cNvPr id="46" name="TextBox 71"/>
            <p:cNvSpPr txBox="1">
              <a:spLocks noChangeArrowheads="1"/>
            </p:cNvSpPr>
            <p:nvPr/>
          </p:nvSpPr>
          <p:spPr bwMode="auto">
            <a:xfrm>
              <a:off x="2438400" y="3733800"/>
              <a:ext cx="658812" cy="304800"/>
            </a:xfrm>
            <a:prstGeom prst="rect">
              <a:avLst/>
            </a:prstGeom>
            <a:noFill/>
            <a:ln w="9525">
              <a:noFill/>
              <a:miter lim="800000"/>
              <a:headEnd/>
              <a:tailEnd/>
            </a:ln>
          </p:spPr>
          <p:txBody>
            <a:bodyPr>
              <a:spAutoFit/>
            </a:bodyPr>
            <a:lstStyle/>
            <a:p>
              <a:r>
                <a:rPr lang="en-US" sz="1400" dirty="0" smtClean="0">
                  <a:solidFill>
                    <a:schemeClr val="accent2"/>
                  </a:solidFill>
                  <a:latin typeface="Garamond" pitchFamily="18" charset="0"/>
                  <a:ea typeface="ＭＳ Ｐゴシック" pitchFamily="-65" charset="-128"/>
                </a:rPr>
                <a:t>8.5 </a:t>
              </a:r>
              <a:r>
                <a:rPr lang="el-GR" dirty="0" smtClean="0">
                  <a:solidFill>
                    <a:schemeClr val="accent2"/>
                  </a:solidFill>
                  <a:latin typeface="Garamond" pitchFamily="18" charset="0"/>
                  <a:ea typeface="ＭＳ Ｐゴシック" pitchFamily="-65" charset="-128"/>
                </a:rPr>
                <a:t>σ</a:t>
              </a:r>
              <a:endParaRPr lang="en-US" sz="1400" dirty="0">
                <a:solidFill>
                  <a:schemeClr val="accent2"/>
                </a:solidFill>
                <a:latin typeface="Garamond" pitchFamily="18" charset="0"/>
                <a:ea typeface="ＭＳ Ｐゴシック" pitchFamily="-65" charset="-128"/>
              </a:endParaRPr>
            </a:p>
          </p:txBody>
        </p:sp>
        <p:sp>
          <p:nvSpPr>
            <p:cNvPr id="47" name="TextBox 71"/>
            <p:cNvSpPr txBox="1">
              <a:spLocks noChangeArrowheads="1"/>
            </p:cNvSpPr>
            <p:nvPr/>
          </p:nvSpPr>
          <p:spPr bwMode="auto">
            <a:xfrm>
              <a:off x="3276600" y="3733800"/>
              <a:ext cx="658812" cy="304800"/>
            </a:xfrm>
            <a:prstGeom prst="rect">
              <a:avLst/>
            </a:prstGeom>
            <a:noFill/>
            <a:ln w="9525">
              <a:noFill/>
              <a:miter lim="800000"/>
              <a:headEnd/>
              <a:tailEnd/>
            </a:ln>
          </p:spPr>
          <p:txBody>
            <a:bodyPr>
              <a:spAutoFit/>
            </a:bodyPr>
            <a:lstStyle/>
            <a:p>
              <a:r>
                <a:rPr lang="en-US" sz="1400" dirty="0" smtClean="0">
                  <a:solidFill>
                    <a:schemeClr val="accent2"/>
                  </a:solidFill>
                  <a:latin typeface="Garamond" pitchFamily="18" charset="0"/>
                  <a:ea typeface="ＭＳ Ｐゴシック" pitchFamily="-65" charset="-128"/>
                </a:rPr>
                <a:t>17.7 </a:t>
              </a:r>
              <a:r>
                <a:rPr lang="el-GR" dirty="0" smtClean="0">
                  <a:solidFill>
                    <a:schemeClr val="accent2"/>
                  </a:solidFill>
                  <a:latin typeface="Garamond" pitchFamily="18" charset="0"/>
                  <a:ea typeface="ＭＳ Ｐゴシック" pitchFamily="-65" charset="-128"/>
                </a:rPr>
                <a:t>σ</a:t>
              </a:r>
              <a:endParaRPr lang="en-US" sz="1400" dirty="0">
                <a:solidFill>
                  <a:schemeClr val="accent2"/>
                </a:solidFill>
                <a:latin typeface="Garamond" pitchFamily="18" charset="0"/>
                <a:ea typeface="ＭＳ Ｐゴシック" pitchFamily="-65" charset="-128"/>
              </a:endParaRPr>
            </a:p>
          </p:txBody>
        </p:sp>
        <p:sp>
          <p:nvSpPr>
            <p:cNvPr id="48" name="TextBox 71"/>
            <p:cNvSpPr txBox="1">
              <a:spLocks noChangeArrowheads="1"/>
            </p:cNvSpPr>
            <p:nvPr/>
          </p:nvSpPr>
          <p:spPr bwMode="auto">
            <a:xfrm>
              <a:off x="4903788" y="3733800"/>
              <a:ext cx="658812" cy="304800"/>
            </a:xfrm>
            <a:prstGeom prst="rect">
              <a:avLst/>
            </a:prstGeom>
            <a:noFill/>
            <a:ln w="9525">
              <a:noFill/>
              <a:miter lim="800000"/>
              <a:headEnd/>
              <a:tailEnd/>
            </a:ln>
          </p:spPr>
          <p:txBody>
            <a:bodyPr>
              <a:spAutoFit/>
            </a:bodyPr>
            <a:lstStyle/>
            <a:p>
              <a:r>
                <a:rPr lang="en-US" sz="1400" dirty="0" smtClean="0">
                  <a:solidFill>
                    <a:schemeClr val="accent2"/>
                  </a:solidFill>
                  <a:latin typeface="Garamond" pitchFamily="18" charset="0"/>
                  <a:ea typeface="ＭＳ Ｐゴシック" pitchFamily="-65" charset="-128"/>
                </a:rPr>
                <a:t>9.3 </a:t>
              </a:r>
              <a:r>
                <a:rPr lang="el-GR" dirty="0" smtClean="0">
                  <a:solidFill>
                    <a:schemeClr val="accent2"/>
                  </a:solidFill>
                  <a:latin typeface="Garamond" pitchFamily="18" charset="0"/>
                  <a:ea typeface="ＭＳ Ｐゴシック" pitchFamily="-65" charset="-128"/>
                </a:rPr>
                <a:t>σ</a:t>
              </a:r>
              <a:endParaRPr lang="en-US" sz="1400" dirty="0">
                <a:solidFill>
                  <a:schemeClr val="accent2"/>
                </a:solidFill>
                <a:latin typeface="Garamond" pitchFamily="18" charset="0"/>
                <a:ea typeface="ＭＳ Ｐゴシック" pitchFamily="-65" charset="-128"/>
              </a:endParaRPr>
            </a:p>
          </p:txBody>
        </p:sp>
        <p:sp>
          <p:nvSpPr>
            <p:cNvPr id="49" name="TextBox 76"/>
            <p:cNvSpPr txBox="1">
              <a:spLocks noChangeArrowheads="1"/>
            </p:cNvSpPr>
            <p:nvPr/>
          </p:nvSpPr>
          <p:spPr bwMode="auto">
            <a:xfrm>
              <a:off x="5621898" y="3730823"/>
              <a:ext cx="735012" cy="307777"/>
            </a:xfrm>
            <a:prstGeom prst="rect">
              <a:avLst/>
            </a:prstGeom>
            <a:noFill/>
            <a:ln w="9525">
              <a:noFill/>
              <a:miter lim="800000"/>
              <a:headEnd/>
              <a:tailEnd/>
            </a:ln>
          </p:spPr>
          <p:txBody>
            <a:bodyPr wrap="square">
              <a:spAutoFit/>
            </a:bodyPr>
            <a:lstStyle/>
            <a:p>
              <a:r>
                <a:rPr lang="en-US" dirty="0" smtClean="0">
                  <a:solidFill>
                    <a:schemeClr val="accent2"/>
                  </a:solidFill>
                  <a:latin typeface="Garamond" pitchFamily="18" charset="0"/>
                  <a:ea typeface="ＭＳ Ｐゴシック" pitchFamily="-65" charset="-128"/>
                </a:rPr>
                <a:t>11.8 </a:t>
              </a:r>
              <a:r>
                <a:rPr lang="el-GR" sz="1400" dirty="0" smtClean="0">
                  <a:solidFill>
                    <a:schemeClr val="accent2"/>
                  </a:solidFill>
                  <a:latin typeface="Garamond" pitchFamily="18" charset="0"/>
                  <a:ea typeface="ＭＳ Ｐゴシック" pitchFamily="-65" charset="-128"/>
                </a:rPr>
                <a:t>σ</a:t>
              </a:r>
              <a:r>
                <a:rPr lang="en-US" sz="1400" dirty="0" smtClean="0">
                  <a:solidFill>
                    <a:schemeClr val="accent2"/>
                  </a:solidFill>
                  <a:latin typeface="Garamond" pitchFamily="18" charset="0"/>
                  <a:ea typeface="ＭＳ Ｐゴシック" pitchFamily="-65" charset="-128"/>
                </a:rPr>
                <a:t> </a:t>
              </a:r>
              <a:endParaRPr lang="en-US" sz="1400" dirty="0">
                <a:solidFill>
                  <a:schemeClr val="accent2"/>
                </a:solidFill>
                <a:latin typeface="Garamond" pitchFamily="18" charset="0"/>
                <a:ea typeface="ＭＳ Ｐゴシック" pitchFamily="-65" charset="-128"/>
              </a:endParaRPr>
            </a:p>
          </p:txBody>
        </p:sp>
        <p:sp>
          <p:nvSpPr>
            <p:cNvPr id="50" name="TextBox 71"/>
            <p:cNvSpPr txBox="1">
              <a:spLocks noChangeArrowheads="1"/>
            </p:cNvSpPr>
            <p:nvPr/>
          </p:nvSpPr>
          <p:spPr bwMode="auto">
            <a:xfrm>
              <a:off x="6400800" y="3730823"/>
              <a:ext cx="1039812" cy="307777"/>
            </a:xfrm>
            <a:prstGeom prst="rect">
              <a:avLst/>
            </a:prstGeom>
            <a:noFill/>
            <a:ln w="9525">
              <a:noFill/>
              <a:miter lim="800000"/>
              <a:headEnd/>
              <a:tailEnd/>
            </a:ln>
          </p:spPr>
          <p:txBody>
            <a:bodyPr wrap="square">
              <a:spAutoFit/>
            </a:bodyPr>
            <a:lstStyle/>
            <a:p>
              <a:r>
                <a:rPr lang="en-US" dirty="0" smtClean="0">
                  <a:solidFill>
                    <a:schemeClr val="accent2"/>
                  </a:solidFill>
                  <a:latin typeface="Garamond" pitchFamily="18" charset="0"/>
                  <a:ea typeface="ＭＳ Ｐゴシック" pitchFamily="-65" charset="-128"/>
                </a:rPr>
                <a:t>14.3</a:t>
              </a:r>
              <a:r>
                <a:rPr lang="en-US" sz="1400" dirty="0" smtClean="0">
                  <a:solidFill>
                    <a:schemeClr val="accent2"/>
                  </a:solidFill>
                  <a:latin typeface="Garamond" pitchFamily="18" charset="0"/>
                  <a:ea typeface="ＭＳ Ｐゴシック" pitchFamily="-65" charset="-128"/>
                </a:rPr>
                <a:t> </a:t>
              </a:r>
              <a:r>
                <a:rPr lang="el-GR" dirty="0" smtClean="0">
                  <a:solidFill>
                    <a:schemeClr val="accent2"/>
                  </a:solidFill>
                  <a:latin typeface="Garamond" pitchFamily="18" charset="0"/>
                  <a:ea typeface="ＭＳ Ｐゴシック" pitchFamily="-65" charset="-128"/>
                </a:rPr>
                <a:t>σ</a:t>
              </a:r>
              <a:r>
                <a:rPr lang="en-US" dirty="0" smtClean="0">
                  <a:solidFill>
                    <a:schemeClr val="accent2"/>
                  </a:solidFill>
                  <a:latin typeface="Garamond" pitchFamily="18" charset="0"/>
                  <a:ea typeface="ＭＳ Ｐゴシック" pitchFamily="-65" charset="-128"/>
                </a:rPr>
                <a:t> ?</a:t>
              </a:r>
              <a:endParaRPr lang="en-US" sz="1400" dirty="0">
                <a:solidFill>
                  <a:schemeClr val="accent2"/>
                </a:solidFill>
                <a:latin typeface="Garamond" pitchFamily="18" charset="0"/>
                <a:ea typeface="ＭＳ Ｐゴシック" pitchFamily="-65" charset="-128"/>
              </a:endParaRPr>
            </a:p>
          </p:txBody>
        </p:sp>
        <p:sp>
          <p:nvSpPr>
            <p:cNvPr id="51" name="TextBox 71"/>
            <p:cNvSpPr txBox="1">
              <a:spLocks noChangeArrowheads="1"/>
            </p:cNvSpPr>
            <p:nvPr/>
          </p:nvSpPr>
          <p:spPr bwMode="auto">
            <a:xfrm>
              <a:off x="1469745" y="3886200"/>
              <a:ext cx="658812" cy="304800"/>
            </a:xfrm>
            <a:prstGeom prst="rect">
              <a:avLst/>
            </a:prstGeom>
            <a:noFill/>
            <a:ln w="9525">
              <a:noFill/>
              <a:miter lim="800000"/>
              <a:headEnd/>
              <a:tailEnd/>
            </a:ln>
          </p:spPr>
          <p:txBody>
            <a:bodyPr>
              <a:spAutoFit/>
            </a:bodyPr>
            <a:lstStyle/>
            <a:p>
              <a:r>
                <a:rPr lang="en-US" dirty="0" smtClean="0">
                  <a:solidFill>
                    <a:srgbClr val="FF0000"/>
                  </a:solidFill>
                  <a:latin typeface="Garamond" pitchFamily="18" charset="0"/>
                  <a:ea typeface="ＭＳ Ｐゴシック" pitchFamily="-65" charset="-128"/>
                </a:rPr>
                <a:t>6.0 </a:t>
              </a:r>
              <a:r>
                <a:rPr lang="el-GR" dirty="0" smtClean="0">
                  <a:solidFill>
                    <a:srgbClr val="FF0000"/>
                  </a:solidFill>
                  <a:latin typeface="Garamond" pitchFamily="18" charset="0"/>
                  <a:ea typeface="ＭＳ Ｐゴシック" pitchFamily="-65" charset="-128"/>
                </a:rPr>
                <a:t>σ</a:t>
              </a:r>
              <a:endParaRPr lang="en-US" sz="1400" dirty="0">
                <a:solidFill>
                  <a:srgbClr val="FF0000"/>
                </a:solidFill>
                <a:latin typeface="Garamond" pitchFamily="18" charset="0"/>
                <a:ea typeface="ＭＳ Ｐゴシック" pitchFamily="-65" charset="-128"/>
              </a:endParaRPr>
            </a:p>
          </p:txBody>
        </p:sp>
        <p:sp>
          <p:nvSpPr>
            <p:cNvPr id="52" name="TextBox 71"/>
            <p:cNvSpPr txBox="1">
              <a:spLocks noChangeArrowheads="1"/>
            </p:cNvSpPr>
            <p:nvPr/>
          </p:nvSpPr>
          <p:spPr bwMode="auto">
            <a:xfrm>
              <a:off x="2433357" y="3886200"/>
              <a:ext cx="658812" cy="304800"/>
            </a:xfrm>
            <a:prstGeom prst="rect">
              <a:avLst/>
            </a:prstGeom>
            <a:noFill/>
            <a:ln w="9525">
              <a:noFill/>
              <a:miter lim="800000"/>
              <a:headEnd/>
              <a:tailEnd/>
            </a:ln>
          </p:spPr>
          <p:txBody>
            <a:bodyPr>
              <a:spAutoFit/>
            </a:bodyPr>
            <a:lstStyle/>
            <a:p>
              <a:r>
                <a:rPr lang="en-US" dirty="0" smtClean="0">
                  <a:solidFill>
                    <a:srgbClr val="FF0000"/>
                  </a:solidFill>
                  <a:latin typeface="Garamond" pitchFamily="18" charset="0"/>
                  <a:ea typeface="ＭＳ Ｐゴシック" pitchFamily="-65" charset="-128"/>
                </a:rPr>
                <a:t>7.0</a:t>
              </a:r>
              <a:r>
                <a:rPr lang="en-US" sz="1400" dirty="0" smtClean="0">
                  <a:solidFill>
                    <a:srgbClr val="FF0000"/>
                  </a:solidFill>
                  <a:latin typeface="Garamond" pitchFamily="18" charset="0"/>
                  <a:ea typeface="ＭＳ Ｐゴシック" pitchFamily="-65" charset="-128"/>
                </a:rPr>
                <a:t> </a:t>
              </a:r>
              <a:r>
                <a:rPr lang="el-GR" dirty="0" smtClean="0">
                  <a:solidFill>
                    <a:srgbClr val="FF0000"/>
                  </a:solidFill>
                  <a:latin typeface="Garamond" pitchFamily="18" charset="0"/>
                  <a:ea typeface="ＭＳ Ｐゴシック" pitchFamily="-65" charset="-128"/>
                </a:rPr>
                <a:t>σ</a:t>
              </a:r>
              <a:endParaRPr lang="en-US" sz="1400" dirty="0">
                <a:solidFill>
                  <a:srgbClr val="FF0000"/>
                </a:solidFill>
                <a:latin typeface="Garamond" pitchFamily="18" charset="0"/>
                <a:ea typeface="ＭＳ Ｐゴシック" pitchFamily="-65" charset="-128"/>
              </a:endParaRPr>
            </a:p>
          </p:txBody>
        </p:sp>
        <p:sp>
          <p:nvSpPr>
            <p:cNvPr id="53" name="TextBox 71"/>
            <p:cNvSpPr txBox="1">
              <a:spLocks noChangeArrowheads="1"/>
            </p:cNvSpPr>
            <p:nvPr/>
          </p:nvSpPr>
          <p:spPr bwMode="auto">
            <a:xfrm>
              <a:off x="3271557" y="3886200"/>
              <a:ext cx="658812" cy="304800"/>
            </a:xfrm>
            <a:prstGeom prst="rect">
              <a:avLst/>
            </a:prstGeom>
            <a:noFill/>
            <a:ln w="9525">
              <a:noFill/>
              <a:miter lim="800000"/>
              <a:headEnd/>
              <a:tailEnd/>
            </a:ln>
          </p:spPr>
          <p:txBody>
            <a:bodyPr>
              <a:spAutoFit/>
            </a:bodyPr>
            <a:lstStyle/>
            <a:p>
              <a:r>
                <a:rPr lang="en-US" sz="1400" dirty="0" smtClean="0">
                  <a:solidFill>
                    <a:srgbClr val="FF0000"/>
                  </a:solidFill>
                  <a:latin typeface="Garamond" pitchFamily="18" charset="0"/>
                  <a:ea typeface="ＭＳ Ｐゴシック" pitchFamily="-65" charset="-128"/>
                </a:rPr>
                <a:t>10.0 </a:t>
              </a:r>
              <a:r>
                <a:rPr lang="el-GR" dirty="0" smtClean="0">
                  <a:solidFill>
                    <a:srgbClr val="FF0000"/>
                  </a:solidFill>
                  <a:latin typeface="Garamond" pitchFamily="18" charset="0"/>
                  <a:ea typeface="ＭＳ Ｐゴシック" pitchFamily="-65" charset="-128"/>
                </a:rPr>
                <a:t>σ</a:t>
              </a:r>
              <a:endParaRPr lang="en-US" sz="1400" dirty="0">
                <a:solidFill>
                  <a:srgbClr val="FF0000"/>
                </a:solidFill>
                <a:latin typeface="Garamond" pitchFamily="18" charset="0"/>
                <a:ea typeface="ＭＳ Ｐゴシック" pitchFamily="-65" charset="-128"/>
              </a:endParaRPr>
            </a:p>
          </p:txBody>
        </p:sp>
        <p:sp>
          <p:nvSpPr>
            <p:cNvPr id="54" name="TextBox 71"/>
            <p:cNvSpPr txBox="1">
              <a:spLocks noChangeArrowheads="1"/>
            </p:cNvSpPr>
            <p:nvPr/>
          </p:nvSpPr>
          <p:spPr bwMode="auto">
            <a:xfrm>
              <a:off x="4800600" y="3886200"/>
              <a:ext cx="658812" cy="304800"/>
            </a:xfrm>
            <a:prstGeom prst="rect">
              <a:avLst/>
            </a:prstGeom>
            <a:noFill/>
            <a:ln w="9525">
              <a:noFill/>
              <a:miter lim="800000"/>
              <a:headEnd/>
              <a:tailEnd/>
            </a:ln>
          </p:spPr>
          <p:txBody>
            <a:bodyPr>
              <a:spAutoFit/>
            </a:bodyPr>
            <a:lstStyle/>
            <a:p>
              <a:r>
                <a:rPr lang="en-US" dirty="0" smtClean="0">
                  <a:solidFill>
                    <a:srgbClr val="FF0000"/>
                  </a:solidFill>
                  <a:latin typeface="Garamond" pitchFamily="18" charset="0"/>
                  <a:ea typeface="ＭＳ Ｐゴシック" pitchFamily="-65" charset="-128"/>
                </a:rPr>
                <a:t>  7.5</a:t>
              </a:r>
              <a:r>
                <a:rPr lang="en-US" sz="1400" dirty="0" smtClean="0">
                  <a:solidFill>
                    <a:srgbClr val="FF0000"/>
                  </a:solidFill>
                  <a:latin typeface="Garamond" pitchFamily="18" charset="0"/>
                  <a:ea typeface="ＭＳ Ｐゴシック" pitchFamily="-65" charset="-128"/>
                </a:rPr>
                <a:t> </a:t>
              </a:r>
              <a:r>
                <a:rPr lang="el-GR" dirty="0" smtClean="0">
                  <a:solidFill>
                    <a:srgbClr val="FF0000"/>
                  </a:solidFill>
                  <a:latin typeface="Garamond" pitchFamily="18" charset="0"/>
                  <a:ea typeface="ＭＳ Ｐゴシック" pitchFamily="-65" charset="-128"/>
                </a:rPr>
                <a:t>σ</a:t>
              </a:r>
              <a:endParaRPr lang="en-US" sz="1400" dirty="0">
                <a:solidFill>
                  <a:srgbClr val="FF0000"/>
                </a:solidFill>
                <a:latin typeface="Garamond" pitchFamily="18" charset="0"/>
                <a:ea typeface="ＭＳ Ｐゴシック" pitchFamily="-65" charset="-128"/>
              </a:endParaRPr>
            </a:p>
          </p:txBody>
        </p:sp>
        <p:sp>
          <p:nvSpPr>
            <p:cNvPr id="55" name="TextBox 76"/>
            <p:cNvSpPr txBox="1">
              <a:spLocks noChangeArrowheads="1"/>
            </p:cNvSpPr>
            <p:nvPr/>
          </p:nvSpPr>
          <p:spPr bwMode="auto">
            <a:xfrm>
              <a:off x="5616855" y="3883223"/>
              <a:ext cx="735012" cy="307777"/>
            </a:xfrm>
            <a:prstGeom prst="rect">
              <a:avLst/>
            </a:prstGeom>
            <a:noFill/>
            <a:ln w="9525">
              <a:noFill/>
              <a:miter lim="800000"/>
              <a:headEnd/>
              <a:tailEnd/>
            </a:ln>
          </p:spPr>
          <p:txBody>
            <a:bodyPr wrap="square">
              <a:spAutoFit/>
            </a:bodyPr>
            <a:lstStyle/>
            <a:p>
              <a:r>
                <a:rPr lang="en-US" dirty="0" smtClean="0">
                  <a:solidFill>
                    <a:srgbClr val="FF0000"/>
                  </a:solidFill>
                  <a:latin typeface="Garamond" pitchFamily="18" charset="0"/>
                  <a:ea typeface="ＭＳ Ｐゴシック" pitchFamily="-65" charset="-128"/>
                </a:rPr>
                <a:t>  8.3 </a:t>
              </a:r>
              <a:r>
                <a:rPr lang="el-GR" sz="1400" dirty="0" smtClean="0">
                  <a:solidFill>
                    <a:srgbClr val="FF0000"/>
                  </a:solidFill>
                  <a:latin typeface="Garamond" pitchFamily="18" charset="0"/>
                  <a:ea typeface="ＭＳ Ｐゴシック" pitchFamily="-65" charset="-128"/>
                </a:rPr>
                <a:t>σ</a:t>
              </a:r>
              <a:r>
                <a:rPr lang="en-US" sz="1400" dirty="0" smtClean="0">
                  <a:solidFill>
                    <a:srgbClr val="FF0000"/>
                  </a:solidFill>
                  <a:latin typeface="Garamond" pitchFamily="18" charset="0"/>
                  <a:ea typeface="ＭＳ Ｐゴシック" pitchFamily="-65" charset="-128"/>
                </a:rPr>
                <a:t> </a:t>
              </a:r>
              <a:endParaRPr lang="en-US" sz="1400" dirty="0">
                <a:solidFill>
                  <a:srgbClr val="FF0000"/>
                </a:solidFill>
                <a:latin typeface="Garamond" pitchFamily="18" charset="0"/>
                <a:ea typeface="ＭＳ Ｐゴシック" pitchFamily="-65" charset="-128"/>
              </a:endParaRPr>
            </a:p>
          </p:txBody>
        </p:sp>
        <p:sp>
          <p:nvSpPr>
            <p:cNvPr id="56" name="TextBox 71"/>
            <p:cNvSpPr txBox="1">
              <a:spLocks noChangeArrowheads="1"/>
            </p:cNvSpPr>
            <p:nvPr/>
          </p:nvSpPr>
          <p:spPr bwMode="auto">
            <a:xfrm>
              <a:off x="6395757" y="3883223"/>
              <a:ext cx="1039812" cy="307777"/>
            </a:xfrm>
            <a:prstGeom prst="rect">
              <a:avLst/>
            </a:prstGeom>
            <a:noFill/>
            <a:ln w="9525">
              <a:noFill/>
              <a:miter lim="800000"/>
              <a:headEnd/>
              <a:tailEnd/>
            </a:ln>
          </p:spPr>
          <p:txBody>
            <a:bodyPr wrap="square">
              <a:spAutoFit/>
            </a:bodyPr>
            <a:lstStyle/>
            <a:p>
              <a:r>
                <a:rPr lang="en-US" dirty="0" smtClean="0">
                  <a:solidFill>
                    <a:srgbClr val="FF0000"/>
                  </a:solidFill>
                  <a:latin typeface="Garamond" pitchFamily="18" charset="0"/>
                  <a:ea typeface="ＭＳ Ｐゴシック" pitchFamily="-65" charset="-128"/>
                </a:rPr>
                <a:t>  8.4</a:t>
              </a:r>
              <a:r>
                <a:rPr lang="en-US" sz="1400" dirty="0" smtClean="0">
                  <a:solidFill>
                    <a:srgbClr val="FF0000"/>
                  </a:solidFill>
                  <a:latin typeface="Garamond" pitchFamily="18" charset="0"/>
                  <a:ea typeface="ＭＳ Ｐゴシック" pitchFamily="-65" charset="-128"/>
                </a:rPr>
                <a:t> </a:t>
              </a:r>
              <a:r>
                <a:rPr lang="el-GR" dirty="0" smtClean="0">
                  <a:solidFill>
                    <a:srgbClr val="FF0000"/>
                  </a:solidFill>
                  <a:latin typeface="Garamond" pitchFamily="18" charset="0"/>
                  <a:ea typeface="ＭＳ Ｐゴシック" pitchFamily="-65" charset="-128"/>
                </a:rPr>
                <a:t>σ</a:t>
              </a:r>
              <a:r>
                <a:rPr lang="en-US" dirty="0" smtClean="0">
                  <a:solidFill>
                    <a:srgbClr val="FF0000"/>
                  </a:solidFill>
                  <a:latin typeface="Garamond" pitchFamily="18" charset="0"/>
                  <a:ea typeface="ＭＳ Ｐゴシック" pitchFamily="-65" charset="-128"/>
                </a:rPr>
                <a:t> ?</a:t>
              </a:r>
              <a:endParaRPr lang="en-US" sz="1400" dirty="0">
                <a:solidFill>
                  <a:srgbClr val="FF0000"/>
                </a:solidFill>
                <a:latin typeface="Garamond" pitchFamily="18" charset="0"/>
                <a:ea typeface="ＭＳ Ｐゴシック" pitchFamily="-65" charset="-128"/>
              </a:endParaRPr>
            </a:p>
          </p:txBody>
        </p:sp>
        <p:sp>
          <p:nvSpPr>
            <p:cNvPr id="57" name="Rounded Rectangle 56"/>
            <p:cNvSpPr/>
            <p:nvPr/>
          </p:nvSpPr>
          <p:spPr bwMode="auto">
            <a:xfrm>
              <a:off x="206655" y="3446680"/>
              <a:ext cx="1219200" cy="685800"/>
            </a:xfrm>
            <a:prstGeom prst="roundRect">
              <a:avLst/>
            </a:prstGeom>
            <a:solidFill>
              <a:schemeClr val="bg1">
                <a:lumMod val="8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200" b="1" i="0" u="none" strike="noStrike" cap="none" normalizeH="0" baseline="0" dirty="0" smtClean="0">
                  <a:ln>
                    <a:noFill/>
                  </a:ln>
                  <a:solidFill>
                    <a:srgbClr val="00B050"/>
                  </a:solidFill>
                  <a:effectLst/>
                  <a:latin typeface="Calibri" pitchFamily="34" charset="0"/>
                </a:rPr>
                <a:t>2010</a:t>
              </a:r>
            </a:p>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en-US" sz="1200" dirty="0" smtClean="0">
                  <a:solidFill>
                    <a:schemeClr val="accent2"/>
                  </a:solidFill>
                  <a:latin typeface="Calibri" pitchFamily="34" charset="0"/>
                </a:rPr>
                <a:t>2011</a:t>
              </a:r>
            </a:p>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en-US" sz="1200" b="1" i="0" u="none" strike="noStrike" cap="none" normalizeH="0" baseline="0" dirty="0" smtClean="0">
                  <a:ln>
                    <a:noFill/>
                  </a:ln>
                  <a:solidFill>
                    <a:srgbClr val="FF0000"/>
                  </a:solidFill>
                  <a:effectLst/>
                  <a:latin typeface="Calibri" pitchFamily="34" charset="0"/>
                </a:rPr>
                <a:t>nominal</a:t>
              </a:r>
            </a:p>
          </p:txBody>
        </p:sp>
      </p:grpSp>
      <p:sp>
        <p:nvSpPr>
          <p:cNvPr id="2" name="Title 1"/>
          <p:cNvSpPr>
            <a:spLocks noGrp="1"/>
          </p:cNvSpPr>
          <p:nvPr>
            <p:ph type="title"/>
          </p:nvPr>
        </p:nvSpPr>
        <p:spPr/>
        <p:txBody>
          <a:bodyPr/>
          <a:lstStyle/>
          <a:p>
            <a:r>
              <a:rPr lang="en-GB" dirty="0" smtClean="0"/>
              <a:t>Collimator margins</a:t>
            </a:r>
            <a:endParaRPr lang="en-GB" dirty="0"/>
          </a:p>
        </p:txBody>
      </p:sp>
      <p:sp>
        <p:nvSpPr>
          <p:cNvPr id="3" name="Content Placeholder 2"/>
          <p:cNvSpPr>
            <a:spLocks noGrp="1"/>
          </p:cNvSpPr>
          <p:nvPr>
            <p:ph idx="1"/>
          </p:nvPr>
        </p:nvSpPr>
        <p:spPr>
          <a:xfrm>
            <a:off x="152400" y="4267200"/>
            <a:ext cx="8828088" cy="2133600"/>
          </a:xfrm>
          <a:solidFill>
            <a:schemeClr val="bg1"/>
          </a:solidFill>
        </p:spPr>
        <p:txBody>
          <a:bodyPr/>
          <a:lstStyle/>
          <a:p>
            <a:pPr>
              <a:buFont typeface="Arial" pitchFamily="34" charset="0"/>
              <a:buChar char="•"/>
            </a:pPr>
            <a:r>
              <a:rPr lang="en-GB" dirty="0" smtClean="0">
                <a:solidFill>
                  <a:schemeClr val="tx1"/>
                </a:solidFill>
              </a:rPr>
              <a:t>Collimation hierarchy has to be respected in order to achieve satisfactory </a:t>
            </a:r>
            <a:r>
              <a:rPr lang="en-GB" dirty="0" smtClean="0">
                <a:solidFill>
                  <a:srgbClr val="FF0000"/>
                </a:solidFill>
              </a:rPr>
              <a:t>protection and cleaning</a:t>
            </a:r>
          </a:p>
          <a:p>
            <a:pPr>
              <a:buFont typeface="Arial" pitchFamily="34" charset="0"/>
              <a:buChar char="•"/>
            </a:pPr>
            <a:r>
              <a:rPr lang="en-GB" dirty="0" smtClean="0">
                <a:solidFill>
                  <a:schemeClr val="tx1"/>
                </a:solidFill>
              </a:rPr>
              <a:t>Some margins are more critical for machine protection (IR6-TCTs-aperture), others matter mainly for cleaning (IR7, IR7-IR6, IR3)</a:t>
            </a:r>
          </a:p>
        </p:txBody>
      </p:sp>
      <p:sp>
        <p:nvSpPr>
          <p:cNvPr id="4" name="Date Placeholder 3"/>
          <p:cNvSpPr>
            <a:spLocks noGrp="1"/>
          </p:cNvSpPr>
          <p:nvPr>
            <p:ph type="dt" idx="10"/>
          </p:nvPr>
        </p:nvSpPr>
        <p:spPr/>
        <p:txBody>
          <a:bodyPr/>
          <a:lstStyle/>
          <a:p>
            <a:r>
              <a:rPr lang="en-US" dirty="0" smtClean="0"/>
              <a:t>2012.03.09</a:t>
            </a:r>
            <a:endParaRPr lang="en-US" dirty="0"/>
          </a:p>
        </p:txBody>
      </p:sp>
      <p:sp>
        <p:nvSpPr>
          <p:cNvPr id="58" name="TextBox 57"/>
          <p:cNvSpPr txBox="1"/>
          <p:nvPr/>
        </p:nvSpPr>
        <p:spPr>
          <a:xfrm>
            <a:off x="152400" y="1219200"/>
            <a:ext cx="3581400" cy="30777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l-GR" b="0" dirty="0" smtClean="0">
                <a:latin typeface="Calibri" pitchFamily="34" charset="0"/>
              </a:rPr>
              <a:t>σ</a:t>
            </a:r>
            <a:r>
              <a:rPr lang="en-US" b="0" dirty="0" smtClean="0">
                <a:latin typeface="Calibri" pitchFamily="34" charset="0"/>
              </a:rPr>
              <a:t> always calculated with  </a:t>
            </a:r>
            <a:r>
              <a:rPr lang="en-US" b="0" dirty="0" err="1" smtClean="0">
                <a:latin typeface="Calibri" pitchFamily="34" charset="0"/>
              </a:rPr>
              <a:t>emittance</a:t>
            </a:r>
            <a:r>
              <a:rPr lang="en-US" b="0" dirty="0" smtClean="0">
                <a:latin typeface="Calibri" pitchFamily="34" charset="0"/>
              </a:rPr>
              <a:t> = 3.5</a:t>
            </a:r>
            <a:r>
              <a:rPr lang="el-GR" b="0" dirty="0" smtClean="0">
                <a:latin typeface="Calibri" pitchFamily="34" charset="0"/>
              </a:rPr>
              <a:t>μ</a:t>
            </a:r>
            <a:r>
              <a:rPr lang="en-US" b="0" dirty="0" smtClean="0">
                <a:latin typeface="Calibri" pitchFamily="34" charset="0"/>
              </a:rPr>
              <a:t>m</a:t>
            </a:r>
            <a:endParaRPr lang="en-US" b="0" dirty="0">
              <a:latin typeface="Calibri" pitchFamily="34" charset="0"/>
            </a:endParaRPr>
          </a:p>
        </p:txBody>
      </p:sp>
      <p:sp>
        <p:nvSpPr>
          <p:cNvPr id="6" name="Slide Number Placeholder 5"/>
          <p:cNvSpPr>
            <a:spLocks noGrp="1"/>
          </p:cNvSpPr>
          <p:nvPr>
            <p:ph type="sldNum" idx="11"/>
          </p:nvPr>
        </p:nvSpPr>
        <p:spPr/>
        <p:txBody>
          <a:bodyPr/>
          <a:lstStyle/>
          <a:p>
            <a:fld id="{B8DCED9D-06E1-43E7-9E85-8B1C0A10A194}"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 of margins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solidFill>
                  <a:srgbClr val="00B050"/>
                </a:solidFill>
              </a:rPr>
              <a:t>In IR7, margins are not critical</a:t>
            </a:r>
            <a:r>
              <a:rPr lang="en-US" dirty="0" smtClean="0"/>
              <a:t> for machine protection</a:t>
            </a:r>
          </a:p>
          <a:p>
            <a:pPr lvl="1">
              <a:buFont typeface="Arial" pitchFamily="34" charset="0"/>
              <a:buChar char="•"/>
            </a:pPr>
            <a:r>
              <a:rPr lang="en-US" dirty="0" smtClean="0">
                <a:solidFill>
                  <a:schemeClr val="accent2"/>
                </a:solidFill>
              </a:rPr>
              <a:t>In worst case, </a:t>
            </a:r>
            <a:r>
              <a:rPr lang="en-US" dirty="0" smtClean="0"/>
              <a:t>if margins are violated, and efficiency and lifetime drops, </a:t>
            </a:r>
            <a:r>
              <a:rPr lang="en-US" dirty="0" smtClean="0">
                <a:solidFill>
                  <a:schemeClr val="accent2"/>
                </a:solidFill>
              </a:rPr>
              <a:t>spurious dumps can occur</a:t>
            </a:r>
          </a:p>
          <a:p>
            <a:pPr>
              <a:buFont typeface="Arial" pitchFamily="34" charset="0"/>
              <a:buChar char="•"/>
            </a:pPr>
            <a:r>
              <a:rPr lang="en-US" dirty="0" smtClean="0"/>
              <a:t>In 2010 and 2011, margins in IR7 calculated by keeping the same retraction as at injection (intermediate collimation scheme) in order to provide room for machine imperfections</a:t>
            </a:r>
          </a:p>
          <a:p>
            <a:pPr>
              <a:buFont typeface="Arial" pitchFamily="34" charset="0"/>
              <a:buChar char="•"/>
            </a:pPr>
            <a:r>
              <a:rPr lang="en-US" dirty="0" smtClean="0"/>
              <a:t>In 2012, we propose to </a:t>
            </a:r>
            <a:r>
              <a:rPr lang="en-US" dirty="0" smtClean="0">
                <a:solidFill>
                  <a:srgbClr val="00B050"/>
                </a:solidFill>
              </a:rPr>
              <a:t>reduce margins in IR7 based on empirical studies </a:t>
            </a:r>
            <a:r>
              <a:rPr lang="en-US" dirty="0" smtClean="0"/>
              <a:t>(previous MDs on tight settings)</a:t>
            </a:r>
          </a:p>
          <a:p>
            <a:pPr lvl="1">
              <a:buFont typeface="Arial" pitchFamily="34" charset="0"/>
              <a:buChar char="•"/>
            </a:pPr>
            <a:r>
              <a:rPr lang="en-US" dirty="0" smtClean="0"/>
              <a:t>Smaller margins were found that provide excellent long-term stability of hierarchy</a:t>
            </a:r>
          </a:p>
          <a:p>
            <a:pPr>
              <a:buFont typeface="Arial" pitchFamily="34" charset="0"/>
              <a:buChar char="•"/>
            </a:pPr>
            <a:r>
              <a:rPr lang="en-US" dirty="0" smtClean="0">
                <a:solidFill>
                  <a:srgbClr val="FF0000"/>
                </a:solidFill>
              </a:rPr>
              <a:t>Critical margins: </a:t>
            </a:r>
            <a:r>
              <a:rPr lang="en-US" dirty="0" smtClean="0"/>
              <a:t>If </a:t>
            </a:r>
            <a:r>
              <a:rPr lang="en-US" dirty="0"/>
              <a:t>margins </a:t>
            </a:r>
            <a:r>
              <a:rPr lang="en-US" dirty="0">
                <a:solidFill>
                  <a:srgbClr val="FF0000"/>
                </a:solidFill>
              </a:rPr>
              <a:t>IR6-TCTs-aperture</a:t>
            </a:r>
            <a:r>
              <a:rPr lang="en-US" dirty="0"/>
              <a:t> are violated, sensitive equipment (TCTs or aperture) might be exposed during the unlikely case of an accident</a:t>
            </a:r>
          </a:p>
          <a:p>
            <a:pPr>
              <a:buFont typeface="Arial" pitchFamily="34" charset="0"/>
              <a:buChar char="•"/>
            </a:pPr>
            <a:r>
              <a:rPr lang="en-US" dirty="0" smtClean="0">
                <a:solidFill>
                  <a:srgbClr val="FF0000"/>
                </a:solidFill>
              </a:rPr>
              <a:t>Critical margins </a:t>
            </a:r>
            <a:r>
              <a:rPr lang="en-US" dirty="0">
                <a:solidFill>
                  <a:srgbClr val="FF0000"/>
                </a:solidFill>
              </a:rPr>
              <a:t>calculated based on in-depth analysis of previous runs</a:t>
            </a:r>
          </a:p>
          <a:p>
            <a:pPr>
              <a:buFont typeface="Arial" pitchFamily="34" charset="0"/>
              <a:buChar char="•"/>
            </a:pPr>
            <a:endParaRPr lang="en-US" dirty="0" smtClean="0"/>
          </a:p>
          <a:p>
            <a:pPr marL="0" indent="0"/>
            <a:endParaRPr lang="en-US" dirty="0"/>
          </a:p>
        </p:txBody>
      </p:sp>
      <p:sp>
        <p:nvSpPr>
          <p:cNvPr id="4" name="Date Placeholder 3"/>
          <p:cNvSpPr>
            <a:spLocks noGrp="1"/>
          </p:cNvSpPr>
          <p:nvPr>
            <p:ph type="dt" idx="10"/>
          </p:nvPr>
        </p:nvSpPr>
        <p:spPr/>
        <p:txBody>
          <a:bodyPr/>
          <a:lstStyle/>
          <a:p>
            <a:r>
              <a:rPr lang="en-US" smtClean="0"/>
              <a:t>2012.03.09</a:t>
            </a:r>
            <a:endParaRPr lang="en-US" dirty="0"/>
          </a:p>
        </p:txBody>
      </p:sp>
      <p:sp>
        <p:nvSpPr>
          <p:cNvPr id="5" name="Slide Number Placeholder 4"/>
          <p:cNvSpPr>
            <a:spLocks noGrp="1"/>
          </p:cNvSpPr>
          <p:nvPr>
            <p:ph type="sldNum" idx="11"/>
          </p:nvPr>
        </p:nvSpPr>
        <p:spPr/>
        <p:txBody>
          <a:bodyPr/>
          <a:lstStyle/>
          <a:p>
            <a:fld id="{B8DCED9D-06E1-43E7-9E85-8B1C0A10A194}" type="slidenum">
              <a:rPr lang="en-US" smtClean="0"/>
              <a:pPr/>
              <a:t>3</a:t>
            </a:fld>
            <a:endParaRPr lang="en-US"/>
          </a:p>
        </p:txBody>
      </p:sp>
    </p:spTree>
    <p:extLst>
      <p:ext uri="{BB962C8B-B14F-4D97-AF65-F5344CB8AC3E}">
        <p14:creationId xmlns:p14="http://schemas.microsoft.com/office/powerpoint/2010/main" val="227507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critical margins </a:t>
            </a:r>
            <a:br>
              <a:rPr lang="en-US" dirty="0" smtClean="0"/>
            </a:br>
            <a:r>
              <a:rPr lang="en-US" dirty="0" smtClean="0"/>
              <a:t>(IR6-TCTs-aperture)</a:t>
            </a:r>
            <a:endParaRPr lang="en-US" dirty="0"/>
          </a:p>
        </p:txBody>
      </p:sp>
      <p:sp>
        <p:nvSpPr>
          <p:cNvPr id="3" name="Content Placeholder 2"/>
          <p:cNvSpPr>
            <a:spLocks noGrp="1"/>
          </p:cNvSpPr>
          <p:nvPr>
            <p:ph idx="1"/>
          </p:nvPr>
        </p:nvSpPr>
        <p:spPr>
          <a:xfrm>
            <a:off x="152400" y="1143000"/>
            <a:ext cx="8828088" cy="5238328"/>
          </a:xfrm>
        </p:spPr>
        <p:txBody>
          <a:bodyPr/>
          <a:lstStyle/>
          <a:p>
            <a:pPr lvl="1">
              <a:buFont typeface="Arial" pitchFamily="34" charset="0"/>
              <a:buChar char="•"/>
            </a:pPr>
            <a:r>
              <a:rPr lang="en-US" dirty="0" smtClean="0">
                <a:solidFill>
                  <a:schemeClr val="accent2"/>
                </a:solidFill>
              </a:rPr>
              <a:t>Orbit</a:t>
            </a:r>
            <a:r>
              <a:rPr lang="en-US" dirty="0" smtClean="0"/>
              <a:t>: </a:t>
            </a:r>
          </a:p>
          <a:p>
            <a:pPr lvl="2">
              <a:buFont typeface="Arial" pitchFamily="34" charset="0"/>
              <a:buChar char="•"/>
            </a:pPr>
            <a:r>
              <a:rPr lang="en-US" dirty="0" smtClean="0"/>
              <a:t>margin calculated based on measured orbits in previous run. </a:t>
            </a:r>
          </a:p>
          <a:p>
            <a:pPr lvl="2">
              <a:buFont typeface="Arial" pitchFamily="34" charset="0"/>
              <a:buChar char="•"/>
            </a:pPr>
            <a:r>
              <a:rPr lang="en-US" dirty="0" smtClean="0"/>
              <a:t>Reduction in margin calculated based measured orbit at both locations for all fills</a:t>
            </a:r>
          </a:p>
          <a:p>
            <a:pPr lvl="2">
              <a:buFont typeface="Arial" pitchFamily="34" charset="0"/>
              <a:buChar char="•"/>
            </a:pPr>
            <a:r>
              <a:rPr lang="en-US" dirty="0" smtClean="0"/>
              <a:t>Taking a 99% confidence interval on the reduction in margin</a:t>
            </a:r>
          </a:p>
          <a:p>
            <a:pPr lvl="2">
              <a:buFont typeface="Arial" pitchFamily="34" charset="0"/>
              <a:buChar char="•"/>
            </a:pPr>
            <a:r>
              <a:rPr lang="en-US" dirty="0" smtClean="0"/>
              <a:t>Result from 2011 run: 1.1 </a:t>
            </a:r>
            <a:r>
              <a:rPr lang="el-GR" dirty="0" smtClean="0">
                <a:latin typeface="Calibri"/>
                <a:cs typeface="Calibri"/>
              </a:rPr>
              <a:t>σ</a:t>
            </a:r>
            <a:r>
              <a:rPr lang="en-US" dirty="0" smtClean="0">
                <a:latin typeface="Calibri"/>
                <a:cs typeface="Calibri"/>
              </a:rPr>
              <a:t> needed both between IR6-TCT and TCT-aperture</a:t>
            </a:r>
            <a:endParaRPr lang="en-US" dirty="0" smtClean="0"/>
          </a:p>
          <a:p>
            <a:pPr lvl="1">
              <a:buFont typeface="Arial" pitchFamily="34" charset="0"/>
              <a:buChar char="•"/>
            </a:pPr>
            <a:r>
              <a:rPr lang="el-GR" dirty="0">
                <a:solidFill>
                  <a:schemeClr val="accent2"/>
                </a:solidFill>
                <a:latin typeface="Calibri"/>
                <a:cs typeface="Calibri"/>
              </a:rPr>
              <a:t>β</a:t>
            </a:r>
            <a:r>
              <a:rPr lang="en-US" dirty="0">
                <a:solidFill>
                  <a:schemeClr val="accent2"/>
                </a:solidFill>
                <a:latin typeface="Calibri"/>
                <a:cs typeface="Calibri"/>
              </a:rPr>
              <a:t> </a:t>
            </a:r>
            <a:r>
              <a:rPr lang="en-US" dirty="0" smtClean="0">
                <a:solidFill>
                  <a:schemeClr val="accent2"/>
                </a:solidFill>
              </a:rPr>
              <a:t>-beat: </a:t>
            </a:r>
          </a:p>
          <a:p>
            <a:pPr lvl="2">
              <a:buFont typeface="Arial" pitchFamily="34" charset="0"/>
              <a:buChar char="•"/>
            </a:pPr>
            <a:r>
              <a:rPr lang="en-US" dirty="0" smtClean="0"/>
              <a:t>not measured continuously during the year. </a:t>
            </a:r>
          </a:p>
          <a:p>
            <a:pPr lvl="2">
              <a:buFont typeface="Arial" pitchFamily="34" charset="0"/>
              <a:buChar char="•"/>
            </a:pPr>
            <a:r>
              <a:rPr lang="en-US" dirty="0" smtClean="0"/>
              <a:t>Assuming 10% larger </a:t>
            </a:r>
            <a:r>
              <a:rPr lang="el-GR" dirty="0" smtClean="0">
                <a:latin typeface="Calibri"/>
                <a:cs typeface="Calibri"/>
              </a:rPr>
              <a:t>β</a:t>
            </a:r>
            <a:r>
              <a:rPr lang="en-US" dirty="0" smtClean="0">
                <a:latin typeface="Calibri"/>
                <a:cs typeface="Calibri"/>
              </a:rPr>
              <a:t> </a:t>
            </a:r>
            <a:r>
              <a:rPr lang="en-US" dirty="0" smtClean="0"/>
              <a:t>at TCT, 10% smaller </a:t>
            </a:r>
            <a:r>
              <a:rPr lang="el-GR" dirty="0">
                <a:latin typeface="Calibri"/>
                <a:cs typeface="Calibri"/>
              </a:rPr>
              <a:t>β</a:t>
            </a:r>
            <a:r>
              <a:rPr lang="en-US" dirty="0">
                <a:latin typeface="Calibri"/>
                <a:cs typeface="Calibri"/>
              </a:rPr>
              <a:t> </a:t>
            </a:r>
            <a:r>
              <a:rPr lang="en-US" dirty="0" smtClean="0">
                <a:latin typeface="Calibri"/>
                <a:cs typeface="Calibri"/>
              </a:rPr>
              <a:t>in IR6</a:t>
            </a:r>
            <a:endParaRPr lang="en-US" dirty="0" smtClean="0"/>
          </a:p>
          <a:p>
            <a:pPr lvl="2">
              <a:buFont typeface="Arial" pitchFamily="34" charset="0"/>
              <a:buChar char="•"/>
            </a:pPr>
            <a:r>
              <a:rPr lang="en-US" dirty="0"/>
              <a:t> </a:t>
            </a:r>
            <a:r>
              <a:rPr lang="en-US" dirty="0" smtClean="0"/>
              <a:t>Between TCT and triplet, only counting once due to phase advance and that </a:t>
            </a:r>
            <a:r>
              <a:rPr lang="el-GR" dirty="0" smtClean="0">
                <a:latin typeface="Calibri"/>
                <a:cs typeface="Calibri"/>
              </a:rPr>
              <a:t>β</a:t>
            </a:r>
            <a:r>
              <a:rPr lang="en-US" dirty="0" smtClean="0">
                <a:latin typeface="Calibri"/>
                <a:cs typeface="Calibri"/>
              </a:rPr>
              <a:t>-beat is often included in aperture calculation. Also, cannot have both + and -10% at same place! </a:t>
            </a:r>
            <a:endParaRPr lang="en-US" dirty="0" smtClean="0"/>
          </a:p>
          <a:p>
            <a:pPr lvl="1">
              <a:buFont typeface="Arial" pitchFamily="34" charset="0"/>
              <a:buChar char="•"/>
            </a:pPr>
            <a:r>
              <a:rPr lang="en-US" dirty="0" smtClean="0">
                <a:solidFill>
                  <a:schemeClr val="accent2"/>
                </a:solidFill>
              </a:rPr>
              <a:t>Positioning</a:t>
            </a:r>
            <a:r>
              <a:rPr lang="en-US" dirty="0" smtClean="0"/>
              <a:t> (reproducibility of collimator setting between fills. Affected by e.g. power cuts). Assuming 40 </a:t>
            </a:r>
            <a:r>
              <a:rPr lang="el-GR" dirty="0" smtClean="0">
                <a:latin typeface="Calibri"/>
                <a:cs typeface="Calibri"/>
              </a:rPr>
              <a:t>μ</a:t>
            </a:r>
            <a:r>
              <a:rPr lang="en-US" dirty="0" smtClean="0">
                <a:latin typeface="Calibri"/>
                <a:cs typeface="Calibri"/>
              </a:rPr>
              <a:t>m</a:t>
            </a:r>
            <a:endParaRPr lang="en-US" dirty="0" smtClean="0"/>
          </a:p>
          <a:p>
            <a:pPr lvl="1">
              <a:buFont typeface="Arial" pitchFamily="34" charset="0"/>
              <a:buChar char="•"/>
            </a:pPr>
            <a:r>
              <a:rPr lang="en-US" dirty="0" smtClean="0">
                <a:solidFill>
                  <a:schemeClr val="accent2"/>
                </a:solidFill>
              </a:rPr>
              <a:t>Setup errors </a:t>
            </a:r>
            <a:r>
              <a:rPr lang="en-US" dirty="0" smtClean="0"/>
              <a:t>(precision of collimation setup): 10 </a:t>
            </a:r>
            <a:r>
              <a:rPr lang="el-GR" dirty="0">
                <a:latin typeface="Calibri"/>
                <a:cs typeface="Calibri"/>
              </a:rPr>
              <a:t>μ</a:t>
            </a:r>
            <a:r>
              <a:rPr lang="en-US" dirty="0" smtClean="0">
                <a:latin typeface="Calibri"/>
                <a:cs typeface="Calibri"/>
              </a:rPr>
              <a:t>m steps used in setup</a:t>
            </a:r>
          </a:p>
          <a:p>
            <a:pPr lvl="1">
              <a:buFont typeface="Arial" pitchFamily="34" charset="0"/>
              <a:buChar char="•"/>
            </a:pPr>
            <a:r>
              <a:rPr lang="en-US" dirty="0" err="1" smtClean="0">
                <a:solidFill>
                  <a:schemeClr val="accent2"/>
                </a:solidFill>
                <a:latin typeface="Calibri"/>
                <a:cs typeface="Calibri"/>
              </a:rPr>
              <a:t>Lumi</a:t>
            </a:r>
            <a:r>
              <a:rPr lang="en-US" dirty="0" smtClean="0">
                <a:solidFill>
                  <a:schemeClr val="accent2"/>
                </a:solidFill>
                <a:latin typeface="Calibri"/>
                <a:cs typeface="Calibri"/>
              </a:rPr>
              <a:t> scans: </a:t>
            </a:r>
            <a:r>
              <a:rPr lang="en-US" dirty="0" smtClean="0">
                <a:latin typeface="Calibri"/>
                <a:cs typeface="Calibri"/>
              </a:rPr>
              <a:t>Assuming pessimistically 0.2 </a:t>
            </a:r>
            <a:r>
              <a:rPr lang="el-GR" dirty="0">
                <a:latin typeface="Calibri"/>
                <a:cs typeface="Calibri"/>
              </a:rPr>
              <a:t>σ</a:t>
            </a:r>
            <a:r>
              <a:rPr lang="en-US" dirty="0">
                <a:latin typeface="Calibri"/>
                <a:cs typeface="Calibri"/>
              </a:rPr>
              <a:t> </a:t>
            </a:r>
            <a:endParaRPr lang="en-US" dirty="0"/>
          </a:p>
        </p:txBody>
      </p:sp>
      <p:sp>
        <p:nvSpPr>
          <p:cNvPr id="4" name="Date Placeholder 3"/>
          <p:cNvSpPr>
            <a:spLocks noGrp="1"/>
          </p:cNvSpPr>
          <p:nvPr>
            <p:ph type="dt" idx="10"/>
          </p:nvPr>
        </p:nvSpPr>
        <p:spPr/>
        <p:txBody>
          <a:bodyPr/>
          <a:lstStyle/>
          <a:p>
            <a:r>
              <a:rPr lang="en-US" smtClean="0"/>
              <a:t>2012.03.09</a:t>
            </a:r>
            <a:endParaRPr lang="en-US" dirty="0"/>
          </a:p>
        </p:txBody>
      </p:sp>
      <p:sp>
        <p:nvSpPr>
          <p:cNvPr id="5" name="Slide Number Placeholder 4"/>
          <p:cNvSpPr>
            <a:spLocks noGrp="1"/>
          </p:cNvSpPr>
          <p:nvPr>
            <p:ph type="sldNum" idx="11"/>
          </p:nvPr>
        </p:nvSpPr>
        <p:spPr/>
        <p:txBody>
          <a:bodyPr/>
          <a:lstStyle/>
          <a:p>
            <a:fld id="{B8DCED9D-06E1-43E7-9E85-8B1C0A10A194}" type="slidenum">
              <a:rPr lang="en-US" smtClean="0"/>
              <a:pPr/>
              <a:t>4</a:t>
            </a:fld>
            <a:endParaRPr lang="en-US"/>
          </a:p>
        </p:txBody>
      </p:sp>
    </p:spTree>
    <p:extLst>
      <p:ext uri="{BB962C8B-B14F-4D97-AF65-F5344CB8AC3E}">
        <p14:creationId xmlns:p14="http://schemas.microsoft.com/office/powerpoint/2010/main" val="103840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for adding errors for </a:t>
            </a:r>
            <a:br>
              <a:rPr lang="en-US" dirty="0" smtClean="0"/>
            </a:br>
            <a:r>
              <a:rPr lang="en-US" dirty="0" smtClean="0"/>
              <a:t>critical margins</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So far: assuming that all errors could add up simultaneously in bad direction:</a:t>
            </a:r>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r>
              <a:rPr lang="en-US" dirty="0" smtClean="0"/>
              <a:t>New 2012 proposal: consider the errors as statistically independent random variables =&gt; adding errors in squares instead of linearly (except van der Meer scans!)</a:t>
            </a:r>
          </a:p>
          <a:p>
            <a:pPr lvl="1">
              <a:buFont typeface="Arial" pitchFamily="34" charset="0"/>
              <a:buChar char="•"/>
            </a:pPr>
            <a:endParaRPr lang="en-US" dirty="0" smtClean="0"/>
          </a:p>
          <a:p>
            <a:pPr lvl="1">
              <a:buFont typeface="Arial" pitchFamily="34" charset="0"/>
              <a:buChar char="•"/>
            </a:pPr>
            <a:endParaRPr lang="en-US" dirty="0"/>
          </a:p>
          <a:p>
            <a:pPr>
              <a:buFont typeface="Arial" pitchFamily="34" charset="0"/>
              <a:buChar char="•"/>
            </a:pPr>
            <a:r>
              <a:rPr lang="en-US" dirty="0" smtClean="0">
                <a:solidFill>
                  <a:schemeClr val="tx1"/>
                </a:solidFill>
              </a:rPr>
              <a:t>In the unlikely case that errors would add linearly, count on detection of abnormal </a:t>
            </a:r>
            <a:r>
              <a:rPr lang="en-US" dirty="0" err="1" smtClean="0">
                <a:solidFill>
                  <a:schemeClr val="tx1"/>
                </a:solidFill>
              </a:rPr>
              <a:t>behaviour</a:t>
            </a:r>
            <a:r>
              <a:rPr lang="en-US" dirty="0" smtClean="0">
                <a:solidFill>
                  <a:schemeClr val="tx1"/>
                </a:solidFill>
              </a:rPr>
              <a:t> in loss maps and asynchronous dump tests</a:t>
            </a:r>
          </a:p>
          <a:p>
            <a:pPr lvl="1">
              <a:buFont typeface="Arial" pitchFamily="34" charset="0"/>
              <a:buChar char="•"/>
            </a:pPr>
            <a:r>
              <a:rPr lang="en-US" dirty="0" smtClean="0">
                <a:solidFill>
                  <a:schemeClr val="tx1"/>
                </a:solidFill>
              </a:rPr>
              <a:t>We have to carefully monitor the losses from beam in the abort gap during regular dumps! If problems are detected, try to correct, and in worst case step back and increase margins</a:t>
            </a:r>
          </a:p>
        </p:txBody>
      </p:sp>
      <p:sp>
        <p:nvSpPr>
          <p:cNvPr id="4" name="Date Placeholder 3"/>
          <p:cNvSpPr>
            <a:spLocks noGrp="1"/>
          </p:cNvSpPr>
          <p:nvPr>
            <p:ph type="dt" idx="10"/>
          </p:nvPr>
        </p:nvSpPr>
        <p:spPr/>
        <p:txBody>
          <a:bodyPr/>
          <a:lstStyle/>
          <a:p>
            <a:r>
              <a:rPr lang="en-US" smtClean="0"/>
              <a:t>2012.03.09</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587199928"/>
              </p:ext>
            </p:extLst>
          </p:nvPr>
        </p:nvGraphicFramePr>
        <p:xfrm>
          <a:off x="1475656" y="1614314"/>
          <a:ext cx="1574800" cy="590550"/>
        </p:xfrm>
        <a:graphic>
          <a:graphicData uri="http://schemas.openxmlformats.org/presentationml/2006/ole">
            <mc:AlternateContent xmlns:mc="http://schemas.openxmlformats.org/markup-compatibility/2006">
              <mc:Choice xmlns:v="urn:schemas-microsoft-com:vml" Requires="v">
                <p:oleObj spid="_x0000_s8286" name="Equation" r:id="rId3" imgW="914400" imgH="342900" progId="Equation.3">
                  <p:embed/>
                </p:oleObj>
              </mc:Choice>
              <mc:Fallback>
                <p:oleObj name="Equation" r:id="rId3" imgW="914400" imgH="342900" progId="Equation.3">
                  <p:embed/>
                  <p:pic>
                    <p:nvPicPr>
                      <p:cNvPr id="0" name="Picture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614314"/>
                        <a:ext cx="1574800" cy="590550"/>
                      </a:xfrm>
                      <a:prstGeom prst="rect">
                        <a:avLst/>
                      </a:prstGeom>
                      <a:noFill/>
                      <a:ln w="25400">
                        <a:solidFill>
                          <a:srgbClr val="008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166404197"/>
              </p:ext>
            </p:extLst>
          </p:nvPr>
        </p:nvGraphicFramePr>
        <p:xfrm>
          <a:off x="1403648" y="3488680"/>
          <a:ext cx="2363787" cy="660400"/>
        </p:xfrm>
        <a:graphic>
          <a:graphicData uri="http://schemas.openxmlformats.org/presentationml/2006/ole">
            <mc:AlternateContent xmlns:mc="http://schemas.openxmlformats.org/markup-compatibility/2006">
              <mc:Choice xmlns:v="urn:schemas-microsoft-com:vml" Requires="v">
                <p:oleObj spid="_x0000_s8287" name="Ekvation" r:id="rId5" imgW="1409400" imgH="393480" progId="Equation.3">
                  <p:embed/>
                </p:oleObj>
              </mc:Choice>
              <mc:Fallback>
                <p:oleObj name="Ekvation" r:id="rId5" imgW="1409400" imgH="393480" progId="Equation.3">
                  <p:embed/>
                  <p:pic>
                    <p:nvPicPr>
                      <p:cNvPr id="0" name="Picture 65"/>
                      <p:cNvPicPr>
                        <a:picLocks noChangeAspect="1" noChangeArrowheads="1"/>
                      </p:cNvPicPr>
                      <p:nvPr/>
                    </p:nvPicPr>
                    <p:blipFill>
                      <a:blip r:embed="rId6"/>
                      <a:srcRect/>
                      <a:stretch>
                        <a:fillRect/>
                      </a:stretch>
                    </p:blipFill>
                    <p:spPr bwMode="auto">
                      <a:xfrm>
                        <a:off x="1403648" y="3488680"/>
                        <a:ext cx="2363787" cy="6604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idx="11"/>
          </p:nvPr>
        </p:nvSpPr>
        <p:spPr/>
        <p:txBody>
          <a:bodyPr/>
          <a:lstStyle/>
          <a:p>
            <a:fld id="{B8DCED9D-06E1-43E7-9E85-8B1C0A10A194}" type="slidenum">
              <a:rPr lang="en-US" smtClean="0"/>
              <a:pPr/>
              <a:t>5</a:t>
            </a:fld>
            <a:endParaRPr lang="en-US"/>
          </a:p>
        </p:txBody>
      </p:sp>
    </p:spTree>
    <p:extLst>
      <p:ext uri="{BB962C8B-B14F-4D97-AF65-F5344CB8AC3E}">
        <p14:creationId xmlns:p14="http://schemas.microsoft.com/office/powerpoint/2010/main" val="1235946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settings</a:t>
            </a:r>
            <a:endParaRPr lang="en-US" dirty="0"/>
          </a:p>
        </p:txBody>
      </p:sp>
      <p:sp>
        <p:nvSpPr>
          <p:cNvPr id="3" name="Content Placeholder 2"/>
          <p:cNvSpPr>
            <a:spLocks noGrp="1"/>
          </p:cNvSpPr>
          <p:nvPr>
            <p:ph idx="1"/>
          </p:nvPr>
        </p:nvSpPr>
        <p:spPr>
          <a:xfrm>
            <a:off x="152400" y="1124744"/>
            <a:ext cx="8828088" cy="4972050"/>
          </a:xfrm>
        </p:spPr>
        <p:txBody>
          <a:bodyPr/>
          <a:lstStyle/>
          <a:p>
            <a:pPr>
              <a:buFont typeface="Arial" pitchFamily="34" charset="0"/>
              <a:buChar char="•"/>
            </a:pPr>
            <a:r>
              <a:rPr lang="en-US" dirty="0" smtClean="0">
                <a:solidFill>
                  <a:schemeClr val="accent2"/>
                </a:solidFill>
              </a:rPr>
              <a:t>Proposed settings of collimators at 4 </a:t>
            </a:r>
            <a:r>
              <a:rPr lang="en-US" dirty="0" err="1" smtClean="0">
                <a:solidFill>
                  <a:schemeClr val="accent2"/>
                </a:solidFill>
              </a:rPr>
              <a:t>TeV</a:t>
            </a:r>
            <a:r>
              <a:rPr lang="en-US" dirty="0" smtClean="0">
                <a:solidFill>
                  <a:schemeClr val="accent2"/>
                </a:solidFill>
              </a:rPr>
              <a:t>, </a:t>
            </a:r>
            <a:r>
              <a:rPr lang="en-US" dirty="0" smtClean="0"/>
              <a:t>using square sum</a:t>
            </a:r>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r>
              <a:rPr lang="en-US" dirty="0">
                <a:solidFill>
                  <a:schemeClr val="tx1"/>
                </a:solidFill>
              </a:rPr>
              <a:t>Note </a:t>
            </a:r>
            <a:r>
              <a:rPr lang="en-US" dirty="0" smtClean="0">
                <a:solidFill>
                  <a:schemeClr val="tx1"/>
                </a:solidFill>
              </a:rPr>
              <a:t>that </a:t>
            </a:r>
            <a:r>
              <a:rPr lang="en-US" dirty="0">
                <a:solidFill>
                  <a:schemeClr val="tx1"/>
                </a:solidFill>
              </a:rPr>
              <a:t>an </a:t>
            </a:r>
            <a:r>
              <a:rPr lang="en-US" dirty="0">
                <a:solidFill>
                  <a:schemeClr val="accent2"/>
                </a:solidFill>
              </a:rPr>
              <a:t>additional 0.4</a:t>
            </a:r>
            <a:r>
              <a:rPr lang="el-GR" dirty="0">
                <a:solidFill>
                  <a:schemeClr val="accent2"/>
                </a:solidFill>
                <a:latin typeface="Calibri"/>
                <a:cs typeface="Calibri"/>
              </a:rPr>
              <a:t>σ</a:t>
            </a:r>
            <a:r>
              <a:rPr lang="en-US" dirty="0">
                <a:solidFill>
                  <a:schemeClr val="accent2"/>
                </a:solidFill>
                <a:latin typeface="Calibri"/>
                <a:cs typeface="Calibri"/>
              </a:rPr>
              <a:t> has been added ad-hoc </a:t>
            </a:r>
            <a:r>
              <a:rPr lang="en-US" dirty="0">
                <a:solidFill>
                  <a:schemeClr val="tx1"/>
                </a:solidFill>
                <a:latin typeface="Calibri"/>
                <a:cs typeface="Calibri"/>
              </a:rPr>
              <a:t>to the margin between IR6 and TCTs to get margin to the orbit interlock in IR6. This adds extra safety</a:t>
            </a:r>
            <a:r>
              <a:rPr lang="en-US" dirty="0" smtClean="0">
                <a:solidFill>
                  <a:schemeClr val="tx1"/>
                </a:solidFill>
                <a:latin typeface="Calibri"/>
                <a:cs typeface="Calibri"/>
              </a:rPr>
              <a:t>!</a:t>
            </a:r>
            <a:endParaRPr lang="en-US" dirty="0" smtClean="0"/>
          </a:p>
          <a:p>
            <a:pPr>
              <a:buFont typeface="Arial" pitchFamily="34" charset="0"/>
              <a:buChar char="•"/>
            </a:pPr>
            <a:r>
              <a:rPr lang="en-US" dirty="0" smtClean="0"/>
              <a:t>Margin TCSG IR6-TCT is goes from 2.5 </a:t>
            </a:r>
            <a:r>
              <a:rPr lang="el-GR" dirty="0" smtClean="0">
                <a:latin typeface="Calibri"/>
                <a:cs typeface="Calibri"/>
              </a:rPr>
              <a:t>σ</a:t>
            </a:r>
            <a:r>
              <a:rPr lang="en-US" dirty="0" smtClean="0">
                <a:latin typeface="Calibri"/>
                <a:cs typeface="Calibri"/>
              </a:rPr>
              <a:t> in 2011 to 1.9</a:t>
            </a:r>
            <a:r>
              <a:rPr lang="en-US" dirty="0" smtClean="0"/>
              <a:t> </a:t>
            </a:r>
            <a:r>
              <a:rPr lang="el-GR" dirty="0" smtClean="0">
                <a:latin typeface="Calibri"/>
                <a:cs typeface="Calibri"/>
              </a:rPr>
              <a:t>σ</a:t>
            </a:r>
            <a:r>
              <a:rPr lang="en-US" dirty="0" smtClean="0">
                <a:latin typeface="Calibri"/>
                <a:cs typeface="Calibri"/>
              </a:rPr>
              <a:t> in 2012</a:t>
            </a:r>
          </a:p>
          <a:p>
            <a:pPr>
              <a:buFont typeface="Arial" pitchFamily="34" charset="0"/>
              <a:buChar char="•"/>
            </a:pPr>
            <a:r>
              <a:rPr lang="en-US" dirty="0" smtClean="0">
                <a:latin typeface="Calibri"/>
                <a:cs typeface="Calibri"/>
              </a:rPr>
              <a:t>Tolerated margin TCT-aperture goes from 2.5 </a:t>
            </a:r>
            <a:r>
              <a:rPr lang="el-GR" dirty="0" smtClean="0">
                <a:latin typeface="Calibri"/>
                <a:cs typeface="Calibri"/>
              </a:rPr>
              <a:t>σ</a:t>
            </a:r>
            <a:r>
              <a:rPr lang="en-US" dirty="0" smtClean="0">
                <a:latin typeface="Calibri"/>
                <a:cs typeface="Calibri"/>
              </a:rPr>
              <a:t> in 2011 to 1.5</a:t>
            </a:r>
            <a:r>
              <a:rPr lang="en-US" dirty="0"/>
              <a:t> </a:t>
            </a:r>
            <a:r>
              <a:rPr lang="el-GR" dirty="0" smtClean="0">
                <a:latin typeface="Calibri"/>
                <a:cs typeface="Calibri"/>
              </a:rPr>
              <a:t>σ</a:t>
            </a:r>
            <a:r>
              <a:rPr lang="en-US" dirty="0" smtClean="0">
                <a:latin typeface="Calibri"/>
                <a:cs typeface="Calibri"/>
              </a:rPr>
              <a:t> in 2012</a:t>
            </a:r>
          </a:p>
          <a:p>
            <a:pPr lvl="1">
              <a:buFont typeface="Arial" pitchFamily="34" charset="0"/>
              <a:buChar char="•"/>
            </a:pPr>
            <a:r>
              <a:rPr lang="en-US" dirty="0" smtClean="0">
                <a:latin typeface="Calibri"/>
                <a:cs typeface="Calibri"/>
              </a:rPr>
              <a:t>However, note that </a:t>
            </a:r>
            <a:r>
              <a:rPr lang="en-US" dirty="0" smtClean="0">
                <a:solidFill>
                  <a:schemeClr val="accent2"/>
                </a:solidFill>
                <a:latin typeface="Calibri"/>
                <a:cs typeface="Calibri"/>
              </a:rPr>
              <a:t>predicted aperture is 10.8 </a:t>
            </a:r>
            <a:r>
              <a:rPr lang="el-GR" dirty="0" smtClean="0">
                <a:solidFill>
                  <a:schemeClr val="accent2"/>
                </a:solidFill>
                <a:latin typeface="Calibri"/>
                <a:cs typeface="Calibri"/>
              </a:rPr>
              <a:t>σ</a:t>
            </a:r>
            <a:r>
              <a:rPr lang="en-US" dirty="0" smtClean="0">
                <a:solidFill>
                  <a:schemeClr val="accent2"/>
                </a:solidFill>
                <a:latin typeface="Calibri"/>
                <a:cs typeface="Calibri"/>
              </a:rPr>
              <a:t>, using pessimistic scaling </a:t>
            </a:r>
            <a:r>
              <a:rPr lang="en-US" dirty="0" smtClean="0">
                <a:latin typeface="Calibri"/>
                <a:cs typeface="Calibri"/>
              </a:rPr>
              <a:t>(1.8</a:t>
            </a:r>
            <a:r>
              <a:rPr lang="el-GR" dirty="0">
                <a:latin typeface="Calibri"/>
                <a:cs typeface="Calibri"/>
              </a:rPr>
              <a:t> </a:t>
            </a:r>
            <a:r>
              <a:rPr lang="el-GR" dirty="0" smtClean="0">
                <a:latin typeface="Calibri"/>
                <a:cs typeface="Calibri"/>
              </a:rPr>
              <a:t>σ</a:t>
            </a:r>
            <a:r>
              <a:rPr lang="en-US" dirty="0" smtClean="0">
                <a:latin typeface="Calibri"/>
                <a:cs typeface="Calibri"/>
              </a:rPr>
              <a:t> margin)</a:t>
            </a:r>
          </a:p>
          <a:p>
            <a:pPr lvl="1">
              <a:buFont typeface="Arial" pitchFamily="34" charset="0"/>
              <a:buChar char="•"/>
            </a:pPr>
            <a:r>
              <a:rPr lang="en-US" dirty="0" smtClean="0">
                <a:solidFill>
                  <a:schemeClr val="accent2"/>
                </a:solidFill>
                <a:latin typeface="Calibri"/>
                <a:cs typeface="Calibri"/>
              </a:rPr>
              <a:t>Real aperture is likely to be larger</a:t>
            </a:r>
            <a:r>
              <a:rPr lang="en-US" dirty="0" smtClean="0">
                <a:latin typeface="Calibri"/>
                <a:cs typeface="Calibri"/>
              </a:rPr>
              <a:t>, thus providing even more margin!</a:t>
            </a:r>
            <a:endParaRPr lang="en-US" dirty="0"/>
          </a:p>
        </p:txBody>
      </p:sp>
      <p:sp>
        <p:nvSpPr>
          <p:cNvPr id="4" name="Date Placeholder 3"/>
          <p:cNvSpPr>
            <a:spLocks noGrp="1"/>
          </p:cNvSpPr>
          <p:nvPr>
            <p:ph type="dt" idx="10"/>
          </p:nvPr>
        </p:nvSpPr>
        <p:spPr/>
        <p:txBody>
          <a:bodyPr/>
          <a:lstStyle/>
          <a:p>
            <a:r>
              <a:rPr lang="en-US" smtClean="0"/>
              <a:t>2012.03.09</a:t>
            </a:r>
            <a:endParaRPr lang="en-US" dirty="0"/>
          </a:p>
        </p:txBody>
      </p:sp>
      <p:sp>
        <p:nvSpPr>
          <p:cNvPr id="5" name="Slide Number Placeholder 4"/>
          <p:cNvSpPr>
            <a:spLocks noGrp="1"/>
          </p:cNvSpPr>
          <p:nvPr>
            <p:ph type="sldNum" idx="11"/>
          </p:nvPr>
        </p:nvSpPr>
        <p:spPr/>
        <p:txBody>
          <a:bodyPr/>
          <a:lstStyle/>
          <a:p>
            <a:fld id="{B8DCED9D-06E1-43E7-9E85-8B1C0A10A194}" type="slidenum">
              <a:rPr lang="en-US" smtClean="0"/>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1343142"/>
              </p:ext>
            </p:extLst>
          </p:nvPr>
        </p:nvGraphicFramePr>
        <p:xfrm>
          <a:off x="1403648" y="1700808"/>
          <a:ext cx="1346200" cy="1783079"/>
        </p:xfrm>
        <a:graphic>
          <a:graphicData uri="http://schemas.openxmlformats.org/drawingml/2006/table">
            <a:tbl>
              <a:tblPr>
                <a:effectLst/>
              </a:tblPr>
              <a:tblGrid>
                <a:gridCol w="673100"/>
                <a:gridCol w="673100"/>
              </a:tblGrid>
              <a:tr h="152400">
                <a:tc>
                  <a:txBody>
                    <a:bodyPr/>
                    <a:lstStyle/>
                    <a:p>
                      <a:pPr algn="l" fontAlgn="b"/>
                      <a:endParaRPr lang="en-US" sz="1400" b="1" i="0" u="none" strike="noStrike" dirty="0">
                        <a:solidFill>
                          <a:schemeClr val="accent2"/>
                        </a:solidFill>
                        <a:latin typeface="Calibri"/>
                      </a:endParaRPr>
                    </a:p>
                  </a:txBody>
                  <a:tcPr marL="9525" marR="9525" marT="9525"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r" fontAlgn="b"/>
                      <a:r>
                        <a:rPr lang="el-GR" sz="1400" b="1" i="0" u="none" strike="noStrike" dirty="0" smtClean="0">
                          <a:solidFill>
                            <a:srgbClr val="FF0000"/>
                          </a:solidFill>
                          <a:latin typeface="Calibri"/>
                          <a:cs typeface="Calibri"/>
                        </a:rPr>
                        <a:t>σ</a:t>
                      </a:r>
                      <a:endParaRPr lang="en-US" sz="1400" b="1" i="0" u="none" strike="noStrike" dirty="0">
                        <a:solidFill>
                          <a:srgbClr val="FF0000"/>
                        </a:solidFill>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52400">
                <a:tc>
                  <a:txBody>
                    <a:bodyPr/>
                    <a:lstStyle/>
                    <a:p>
                      <a:pPr algn="l" fontAlgn="b"/>
                      <a:r>
                        <a:rPr lang="en-US" sz="1400" b="1" i="0" u="none" strike="noStrike" dirty="0" smtClean="0">
                          <a:solidFill>
                            <a:srgbClr val="FF0000"/>
                          </a:solidFill>
                          <a:latin typeface="Calibri"/>
                        </a:rPr>
                        <a:t>TCP 7</a:t>
                      </a:r>
                      <a:endParaRPr lang="en-US" sz="1400" b="1" i="0" u="none" strike="noStrike" dirty="0">
                        <a:solidFill>
                          <a:srgbClr val="FF0000"/>
                        </a:solidFill>
                        <a:latin typeface="Calibri"/>
                      </a:endParaRP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4.3</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smtClean="0">
                          <a:solidFill>
                            <a:srgbClr val="FF0000"/>
                          </a:solidFill>
                          <a:latin typeface="Calibri"/>
                        </a:rPr>
                        <a:t>TCSG </a:t>
                      </a:r>
                      <a:r>
                        <a:rPr lang="en-US" sz="1400" b="1" i="0" u="none" strike="noStrike" dirty="0">
                          <a:solidFill>
                            <a:srgbClr val="FF0000"/>
                          </a:solidFill>
                          <a:latin typeface="Calibri"/>
                        </a:rPr>
                        <a:t>7</a:t>
                      </a: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6.3</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a:solidFill>
                            <a:srgbClr val="FF0000"/>
                          </a:solidFill>
                          <a:latin typeface="Calibri"/>
                        </a:rPr>
                        <a:t>TCLA 7</a:t>
                      </a: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8.3</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smtClean="0">
                          <a:solidFill>
                            <a:srgbClr val="FF0000"/>
                          </a:solidFill>
                          <a:latin typeface="Calibri"/>
                        </a:rPr>
                        <a:t>TCSG </a:t>
                      </a:r>
                      <a:r>
                        <a:rPr lang="en-US" sz="1400" b="1" i="0" u="none" strike="noStrike" dirty="0">
                          <a:solidFill>
                            <a:srgbClr val="FF0000"/>
                          </a:solidFill>
                          <a:latin typeface="Calibri"/>
                        </a:rPr>
                        <a:t>6</a:t>
                      </a: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7.1</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a:solidFill>
                            <a:srgbClr val="FF0000"/>
                          </a:solidFill>
                          <a:latin typeface="Calibri"/>
                        </a:rPr>
                        <a:t>TCDQ 6</a:t>
                      </a: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7.6</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a:solidFill>
                            <a:srgbClr val="FF0000"/>
                          </a:solidFill>
                          <a:latin typeface="Calibri"/>
                        </a:rPr>
                        <a:t>TCT</a:t>
                      </a:r>
                    </a:p>
                  </a:txBody>
                  <a:tcPr marL="9525" marR="9525" marT="9525"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b"/>
                      <a:r>
                        <a:rPr lang="en-US" sz="1400" b="0" i="0" u="none" strike="noStrike" dirty="0" smtClean="0">
                          <a:latin typeface="Calibri"/>
                        </a:rPr>
                        <a:t>9.0</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400" b="1" i="0" u="none" strike="noStrike" dirty="0" smtClean="0">
                          <a:solidFill>
                            <a:srgbClr val="FF0000"/>
                          </a:solidFill>
                          <a:latin typeface="Calibri"/>
                        </a:rPr>
                        <a:t>aperture</a:t>
                      </a:r>
                      <a:endParaRPr lang="en-US" sz="1400" b="1" i="0" u="none" strike="noStrike" dirty="0">
                        <a:solidFill>
                          <a:srgbClr val="FF0000"/>
                        </a:solidFill>
                        <a:latin typeface="Calibri"/>
                      </a:endParaRPr>
                    </a:p>
                  </a:txBody>
                  <a:tcPr marL="9525" marR="9525" marT="9525"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r" fontAlgn="b"/>
                      <a:r>
                        <a:rPr lang="en-US" sz="1400" b="0" i="0" u="none" strike="noStrike" dirty="0" smtClean="0">
                          <a:latin typeface="Calibri"/>
                        </a:rPr>
                        <a:t>10.5</a:t>
                      </a:r>
                      <a:endParaRPr lang="en-US" sz="1400" b="0" i="0" u="none" strike="noStrike" dirty="0">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78739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Happen?</a:t>
            </a:r>
            <a:endParaRPr lang="en-US" dirty="0"/>
          </a:p>
        </p:txBody>
      </p:sp>
      <p:sp>
        <p:nvSpPr>
          <p:cNvPr id="3" name="Content Placeholder 2"/>
          <p:cNvSpPr>
            <a:spLocks noGrp="1"/>
          </p:cNvSpPr>
          <p:nvPr>
            <p:ph idx="1"/>
          </p:nvPr>
        </p:nvSpPr>
        <p:spPr>
          <a:xfrm>
            <a:off x="152400" y="1070992"/>
            <a:ext cx="8828088" cy="5238328"/>
          </a:xfrm>
        </p:spPr>
        <p:txBody>
          <a:bodyPr/>
          <a:lstStyle/>
          <a:p>
            <a:r>
              <a:rPr lang="en-US" sz="1800" dirty="0" smtClean="0"/>
              <a:t>Error case:</a:t>
            </a:r>
          </a:p>
          <a:p>
            <a:pPr marL="457200" indent="-457200">
              <a:buFont typeface="+mj-lt"/>
              <a:buAutoNum type="arabicPeriod"/>
            </a:pPr>
            <a:r>
              <a:rPr lang="en-US" sz="1800" dirty="0" smtClean="0"/>
              <a:t>We need an asynchronous dump ore one module pre-trigger while we are at low beta* (probability 10</a:t>
            </a:r>
            <a:r>
              <a:rPr lang="en-US" sz="1800" baseline="30000" dirty="0" smtClean="0"/>
              <a:t>-7</a:t>
            </a:r>
            <a:r>
              <a:rPr lang="en-US" sz="1800" dirty="0" smtClean="0"/>
              <a:t> per second).</a:t>
            </a:r>
          </a:p>
          <a:p>
            <a:pPr marL="457200" indent="-457200">
              <a:buFont typeface="+mj-lt"/>
              <a:buAutoNum type="arabicPeriod"/>
            </a:pPr>
            <a:r>
              <a:rPr lang="en-US" sz="1800" dirty="0" smtClean="0"/>
              <a:t>We need to be out of orbit tolerance from IR6 to a TCT in one IR (probability 10</a:t>
            </a:r>
            <a:r>
              <a:rPr lang="en-US" sz="1800" baseline="30000" dirty="0" smtClean="0"/>
              <a:t>-2</a:t>
            </a:r>
            <a:r>
              <a:rPr lang="en-US" sz="1800" dirty="0" smtClean="0"/>
              <a:t>).</a:t>
            </a:r>
          </a:p>
          <a:p>
            <a:pPr marL="457200" indent="-457200">
              <a:buFont typeface="+mj-lt"/>
              <a:buAutoNum type="arabicPeriod"/>
            </a:pPr>
            <a:r>
              <a:rPr lang="en-US" sz="1800" dirty="0" smtClean="0"/>
              <a:t>We need to be at maximum beta beat error from IR6 to a TCT in one IR (probability 10</a:t>
            </a:r>
            <a:r>
              <a:rPr lang="en-US" sz="1800" baseline="30000" dirty="0" smtClean="0"/>
              <a:t>-2</a:t>
            </a:r>
            <a:r>
              <a:rPr lang="en-US" sz="1800" dirty="0" smtClean="0"/>
              <a:t>).</a:t>
            </a:r>
          </a:p>
          <a:p>
            <a:pPr marL="457200" indent="-457200">
              <a:buFont typeface="+mj-lt"/>
              <a:buAutoNum type="arabicPeriod"/>
            </a:pPr>
            <a:r>
              <a:rPr lang="en-US" sz="1800" dirty="0" smtClean="0"/>
              <a:t>Both errors must point in the same bad direction (probability 0.25).</a:t>
            </a:r>
          </a:p>
          <a:p>
            <a:pPr marL="0" indent="0"/>
            <a:r>
              <a:rPr lang="en-US" sz="1800" dirty="0"/>
              <a:t>	</a:t>
            </a:r>
            <a:r>
              <a:rPr lang="en-US" sz="1800" dirty="0" smtClean="0">
                <a:sym typeface="Wingdings"/>
              </a:rPr>
              <a:t> 	</a:t>
            </a:r>
            <a:r>
              <a:rPr lang="en-US" sz="1800" dirty="0" smtClean="0">
                <a:solidFill>
                  <a:srgbClr val="FF0000"/>
                </a:solidFill>
                <a:sym typeface="Wingdings"/>
              </a:rPr>
              <a:t>Then one TCT is at risk for damage from single bunch (benign damage). Still </a:t>
            </a:r>
            <a:br>
              <a:rPr lang="en-US" sz="1800" dirty="0" smtClean="0">
                <a:solidFill>
                  <a:srgbClr val="FF0000"/>
                </a:solidFill>
                <a:sym typeface="Wingdings"/>
              </a:rPr>
            </a:br>
            <a:r>
              <a:rPr lang="en-US" sz="1800" dirty="0" smtClean="0">
                <a:solidFill>
                  <a:srgbClr val="FF0000"/>
                </a:solidFill>
                <a:sym typeface="Wingdings"/>
              </a:rPr>
              <a:t>		very unlikely, due to phase advance conditions that must be met.</a:t>
            </a:r>
          </a:p>
          <a:p>
            <a:pPr marL="457200" indent="-457200">
              <a:buFont typeface="+mj-lt"/>
              <a:buAutoNum type="arabicPeriod" startAt="5"/>
            </a:pPr>
            <a:r>
              <a:rPr lang="en-US" sz="1800" dirty="0" smtClean="0"/>
              <a:t>The TCT is out of tolerance with respect to triplet aperture </a:t>
            </a:r>
            <a:r>
              <a:rPr lang="en-US" sz="1800" dirty="0"/>
              <a:t>(probability 10</a:t>
            </a:r>
            <a:r>
              <a:rPr lang="en-US" sz="1800" baseline="30000" dirty="0"/>
              <a:t>-2</a:t>
            </a:r>
            <a:r>
              <a:rPr lang="en-US" sz="1800" dirty="0"/>
              <a:t>).</a:t>
            </a:r>
          </a:p>
          <a:p>
            <a:pPr marL="457200" indent="-457200">
              <a:buFont typeface="+mj-lt"/>
              <a:buAutoNum type="arabicPeriod" startAt="5"/>
            </a:pPr>
            <a:r>
              <a:rPr lang="en-US" sz="1800" dirty="0" smtClean="0"/>
              <a:t>We are fully squeezed, still separated (aperture assumption).</a:t>
            </a:r>
          </a:p>
          <a:p>
            <a:pPr marL="457200" indent="-457200">
              <a:buFont typeface="+mj-lt"/>
              <a:buAutoNum type="arabicPeriod" startAt="5"/>
            </a:pPr>
            <a:r>
              <a:rPr lang="en-US" sz="1800" dirty="0" smtClean="0"/>
              <a:t>Beams have additional beam-beam offset reserved for van-der Meer scan (possible?).</a:t>
            </a:r>
          </a:p>
          <a:p>
            <a:pPr marL="0" indent="0"/>
            <a:r>
              <a:rPr lang="en-US" sz="1800" dirty="0"/>
              <a:t>	</a:t>
            </a:r>
            <a:r>
              <a:rPr lang="en-US" sz="1800" dirty="0" smtClean="0">
                <a:sym typeface="Wingdings"/>
              </a:rPr>
              <a:t>	</a:t>
            </a:r>
            <a:r>
              <a:rPr lang="en-US" sz="1800" dirty="0" smtClean="0">
                <a:solidFill>
                  <a:srgbClr val="FF0000"/>
                </a:solidFill>
                <a:sym typeface="Wingdings"/>
              </a:rPr>
              <a:t>Then the triplet aperture can be hit by fraction of a bunch, if conditions for TCT hit </a:t>
            </a:r>
            <a:br>
              <a:rPr lang="en-US" sz="1800" dirty="0" smtClean="0">
                <a:solidFill>
                  <a:srgbClr val="FF0000"/>
                </a:solidFill>
                <a:sym typeface="Wingdings"/>
              </a:rPr>
            </a:br>
            <a:r>
              <a:rPr lang="en-US" sz="1800" dirty="0" smtClean="0">
                <a:solidFill>
                  <a:srgbClr val="FF0000"/>
                </a:solidFill>
                <a:sym typeface="Wingdings"/>
              </a:rPr>
              <a:t>		(see above) are met.</a:t>
            </a:r>
            <a:endParaRPr lang="en-US" sz="1800" dirty="0">
              <a:solidFill>
                <a:srgbClr val="FF0000"/>
              </a:solidFill>
            </a:endParaRPr>
          </a:p>
        </p:txBody>
      </p:sp>
      <p:sp>
        <p:nvSpPr>
          <p:cNvPr id="4" name="Date Placeholder 3"/>
          <p:cNvSpPr>
            <a:spLocks noGrp="1"/>
          </p:cNvSpPr>
          <p:nvPr>
            <p:ph type="dt" idx="10"/>
          </p:nvPr>
        </p:nvSpPr>
        <p:spPr/>
        <p:txBody>
          <a:bodyPr/>
          <a:lstStyle/>
          <a:p>
            <a:r>
              <a:rPr lang="en-US" smtClean="0"/>
              <a:t>2012.03.09</a:t>
            </a:r>
            <a:endParaRPr lang="en-US" dirty="0"/>
          </a:p>
        </p:txBody>
      </p:sp>
      <p:sp>
        <p:nvSpPr>
          <p:cNvPr id="5" name="Slide Number Placeholder 4"/>
          <p:cNvSpPr>
            <a:spLocks noGrp="1"/>
          </p:cNvSpPr>
          <p:nvPr>
            <p:ph type="sldNum" idx="11"/>
          </p:nvPr>
        </p:nvSpPr>
        <p:spPr/>
        <p:txBody>
          <a:bodyPr/>
          <a:lstStyle/>
          <a:p>
            <a:fld id="{B8DCED9D-06E1-43E7-9E85-8B1C0A10A194}" type="slidenum">
              <a:rPr lang="en-US" smtClean="0"/>
              <a:pPr/>
              <a:t>7</a:t>
            </a:fld>
            <a:endParaRPr lang="en-US"/>
          </a:p>
        </p:txBody>
      </p:sp>
    </p:spTree>
    <p:extLst>
      <p:ext uri="{BB962C8B-B14F-4D97-AF65-F5344CB8AC3E}">
        <p14:creationId xmlns:p14="http://schemas.microsoft.com/office/powerpoint/2010/main" val="61811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Happen?</a:t>
            </a:r>
            <a:endParaRPr lang="en-US" dirty="0"/>
          </a:p>
        </p:txBody>
      </p:sp>
      <p:sp>
        <p:nvSpPr>
          <p:cNvPr id="3" name="Content Placeholder 2"/>
          <p:cNvSpPr>
            <a:spLocks noGrp="1"/>
          </p:cNvSpPr>
          <p:nvPr>
            <p:ph idx="1"/>
          </p:nvPr>
        </p:nvSpPr>
        <p:spPr>
          <a:xfrm>
            <a:off x="152400" y="1070992"/>
            <a:ext cx="8828088" cy="5238328"/>
          </a:xfrm>
        </p:spPr>
        <p:txBody>
          <a:bodyPr/>
          <a:lstStyle/>
          <a:p>
            <a:r>
              <a:rPr lang="en-US" sz="1800" dirty="0" smtClean="0"/>
              <a:t>Error case:</a:t>
            </a:r>
          </a:p>
          <a:p>
            <a:pPr marL="457200" indent="-457200">
              <a:buFont typeface="+mj-lt"/>
              <a:buAutoNum type="arabicPeriod"/>
            </a:pPr>
            <a:r>
              <a:rPr lang="en-US" sz="1800" dirty="0" smtClean="0"/>
              <a:t>We need an asynchronous dump ore one module pre-trigger </a:t>
            </a:r>
            <a:r>
              <a:rPr lang="en-US" sz="1800" dirty="0"/>
              <a:t>while we are at low beta* </a:t>
            </a:r>
            <a:r>
              <a:rPr lang="en-US" sz="1800" dirty="0" smtClean="0"/>
              <a:t>(probability 10</a:t>
            </a:r>
            <a:r>
              <a:rPr lang="en-US" sz="1800" baseline="30000" dirty="0" smtClean="0"/>
              <a:t>-7</a:t>
            </a:r>
            <a:r>
              <a:rPr lang="en-US" sz="1800" dirty="0" smtClean="0"/>
              <a:t> per second).</a:t>
            </a:r>
          </a:p>
          <a:p>
            <a:pPr marL="457200" indent="-457200">
              <a:buFont typeface="+mj-lt"/>
              <a:buAutoNum type="arabicPeriod"/>
            </a:pPr>
            <a:r>
              <a:rPr lang="en-US" sz="1800" dirty="0" smtClean="0"/>
              <a:t>We need to be out of orbit tolerance from IR6 to a TCT in one IR (probability 10</a:t>
            </a:r>
            <a:r>
              <a:rPr lang="en-US" sz="1800" baseline="30000" dirty="0" smtClean="0"/>
              <a:t>-2</a:t>
            </a:r>
            <a:r>
              <a:rPr lang="en-US" sz="1800" dirty="0" smtClean="0"/>
              <a:t>).</a:t>
            </a:r>
          </a:p>
          <a:p>
            <a:pPr marL="457200" indent="-457200">
              <a:buFont typeface="+mj-lt"/>
              <a:buAutoNum type="arabicPeriod"/>
            </a:pPr>
            <a:r>
              <a:rPr lang="en-US" sz="1800" dirty="0" smtClean="0"/>
              <a:t>We need to be at maximum beta beat error from IR6 to a TCT in one IR (probability 10</a:t>
            </a:r>
            <a:r>
              <a:rPr lang="en-US" sz="1800" baseline="30000" dirty="0" smtClean="0"/>
              <a:t>-2</a:t>
            </a:r>
            <a:r>
              <a:rPr lang="en-US" sz="1800" dirty="0" smtClean="0"/>
              <a:t>).</a:t>
            </a:r>
          </a:p>
          <a:p>
            <a:pPr marL="457200" indent="-457200">
              <a:buFont typeface="+mj-lt"/>
              <a:buAutoNum type="arabicPeriod"/>
            </a:pPr>
            <a:r>
              <a:rPr lang="en-US" sz="1800" dirty="0" smtClean="0"/>
              <a:t>Both errors must point in the same bad direction (probability 0.25).</a:t>
            </a:r>
          </a:p>
          <a:p>
            <a:pPr marL="0" indent="0"/>
            <a:r>
              <a:rPr lang="en-US" sz="1800" dirty="0"/>
              <a:t>	</a:t>
            </a:r>
            <a:r>
              <a:rPr lang="en-US" sz="1800" dirty="0" smtClean="0">
                <a:sym typeface="Wingdings"/>
              </a:rPr>
              <a:t> 	</a:t>
            </a:r>
            <a:r>
              <a:rPr lang="en-US" sz="1800" dirty="0" smtClean="0">
                <a:solidFill>
                  <a:srgbClr val="FF0000"/>
                </a:solidFill>
                <a:sym typeface="Wingdings"/>
              </a:rPr>
              <a:t>Then one TCT is at risk for damage from single bunch (benign damage). Still </a:t>
            </a:r>
            <a:br>
              <a:rPr lang="en-US" sz="1800" dirty="0" smtClean="0">
                <a:solidFill>
                  <a:srgbClr val="FF0000"/>
                </a:solidFill>
                <a:sym typeface="Wingdings"/>
              </a:rPr>
            </a:br>
            <a:r>
              <a:rPr lang="en-US" sz="1800" dirty="0" smtClean="0">
                <a:solidFill>
                  <a:srgbClr val="FF0000"/>
                </a:solidFill>
                <a:sym typeface="Wingdings"/>
              </a:rPr>
              <a:t>		very unlikely, due to phase advance conditions that must be met.</a:t>
            </a:r>
          </a:p>
          <a:p>
            <a:pPr marL="457200" indent="-457200">
              <a:buFont typeface="+mj-lt"/>
              <a:buAutoNum type="arabicPeriod" startAt="5"/>
            </a:pPr>
            <a:r>
              <a:rPr lang="en-US" sz="1800" dirty="0" smtClean="0"/>
              <a:t>The TCT is out of tolerance with respect to triplet aperture </a:t>
            </a:r>
            <a:r>
              <a:rPr lang="en-US" sz="1800" dirty="0"/>
              <a:t>(probability 10</a:t>
            </a:r>
            <a:r>
              <a:rPr lang="en-US" sz="1800" baseline="30000" dirty="0"/>
              <a:t>-2</a:t>
            </a:r>
            <a:r>
              <a:rPr lang="en-US" sz="1800" dirty="0"/>
              <a:t>).</a:t>
            </a:r>
          </a:p>
          <a:p>
            <a:pPr marL="457200" indent="-457200">
              <a:buFont typeface="+mj-lt"/>
              <a:buAutoNum type="arabicPeriod" startAt="5"/>
            </a:pPr>
            <a:r>
              <a:rPr lang="en-US" sz="1800" dirty="0" smtClean="0"/>
              <a:t>We are fully squeezed, still separated (aperture assumption).</a:t>
            </a:r>
          </a:p>
          <a:p>
            <a:pPr marL="457200" indent="-457200">
              <a:buFont typeface="+mj-lt"/>
              <a:buAutoNum type="arabicPeriod" startAt="5"/>
            </a:pPr>
            <a:r>
              <a:rPr lang="en-US" sz="1800" dirty="0" smtClean="0"/>
              <a:t>Beams have additional beam-beam offset reserved for van-der Meer scan (possible?).</a:t>
            </a:r>
          </a:p>
          <a:p>
            <a:pPr marL="0" indent="0"/>
            <a:r>
              <a:rPr lang="en-US" sz="1800" dirty="0"/>
              <a:t>	</a:t>
            </a:r>
            <a:r>
              <a:rPr lang="en-US" sz="1800" dirty="0" smtClean="0">
                <a:sym typeface="Wingdings"/>
              </a:rPr>
              <a:t>	</a:t>
            </a:r>
            <a:r>
              <a:rPr lang="en-US" sz="1800" dirty="0" smtClean="0">
                <a:solidFill>
                  <a:srgbClr val="FF0000"/>
                </a:solidFill>
                <a:sym typeface="Wingdings"/>
              </a:rPr>
              <a:t>Then the triplet aperture can be hit by fraction of a bunch, if conditions for TCT hit </a:t>
            </a:r>
            <a:br>
              <a:rPr lang="en-US" sz="1800" dirty="0" smtClean="0">
                <a:solidFill>
                  <a:srgbClr val="FF0000"/>
                </a:solidFill>
                <a:sym typeface="Wingdings"/>
              </a:rPr>
            </a:br>
            <a:r>
              <a:rPr lang="en-US" sz="1800" dirty="0" smtClean="0">
                <a:solidFill>
                  <a:srgbClr val="FF0000"/>
                </a:solidFill>
                <a:sym typeface="Wingdings"/>
              </a:rPr>
              <a:t>		(see above) are met.</a:t>
            </a:r>
            <a:endParaRPr lang="en-US" sz="1800" dirty="0">
              <a:solidFill>
                <a:srgbClr val="FF0000"/>
              </a:solidFill>
            </a:endParaRPr>
          </a:p>
        </p:txBody>
      </p:sp>
      <p:sp>
        <p:nvSpPr>
          <p:cNvPr id="4" name="Date Placeholder 3"/>
          <p:cNvSpPr>
            <a:spLocks noGrp="1"/>
          </p:cNvSpPr>
          <p:nvPr>
            <p:ph type="dt" idx="10"/>
          </p:nvPr>
        </p:nvSpPr>
        <p:spPr/>
        <p:txBody>
          <a:bodyPr/>
          <a:lstStyle/>
          <a:p>
            <a:r>
              <a:rPr lang="en-US" smtClean="0"/>
              <a:t>2012.03.09</a:t>
            </a:r>
            <a:endParaRPr lang="en-US" dirty="0"/>
          </a:p>
        </p:txBody>
      </p:sp>
      <p:sp>
        <p:nvSpPr>
          <p:cNvPr id="5" name="Slide Number Placeholder 4"/>
          <p:cNvSpPr>
            <a:spLocks noGrp="1"/>
          </p:cNvSpPr>
          <p:nvPr>
            <p:ph type="sldNum" idx="11"/>
          </p:nvPr>
        </p:nvSpPr>
        <p:spPr/>
        <p:txBody>
          <a:bodyPr/>
          <a:lstStyle/>
          <a:p>
            <a:fld id="{B8DCED9D-06E1-43E7-9E85-8B1C0A10A194}" type="slidenum">
              <a:rPr lang="en-US" smtClean="0"/>
              <a:pPr/>
              <a:t>8</a:t>
            </a:fld>
            <a:endParaRPr lang="en-US"/>
          </a:p>
        </p:txBody>
      </p:sp>
      <p:sp>
        <p:nvSpPr>
          <p:cNvPr id="6" name="TextBox 5"/>
          <p:cNvSpPr txBox="1"/>
          <p:nvPr/>
        </p:nvSpPr>
        <p:spPr>
          <a:xfrm rot="356120">
            <a:off x="1159087" y="1877829"/>
            <a:ext cx="6935638" cy="3000821"/>
          </a:xfrm>
          <a:prstGeom prst="rect">
            <a:avLst/>
          </a:prstGeom>
          <a:solidFill>
            <a:schemeClr val="bg1"/>
          </a:solidFill>
          <a:ln>
            <a:solidFill>
              <a:schemeClr val="tx1"/>
            </a:solidFill>
          </a:ln>
        </p:spPr>
        <p:txBody>
          <a:bodyPr wrap="square" rtlCol="0">
            <a:spAutoFit/>
          </a:bodyPr>
          <a:lstStyle/>
          <a:p>
            <a:pPr>
              <a:spcAft>
                <a:spcPts val="1800"/>
              </a:spcAft>
            </a:pPr>
            <a:r>
              <a:rPr lang="en-US" sz="2400" dirty="0" smtClean="0">
                <a:solidFill>
                  <a:srgbClr val="FF0000"/>
                </a:solidFill>
              </a:rPr>
              <a:t>Extremely unlikely that anything happens!</a:t>
            </a:r>
          </a:p>
          <a:p>
            <a:pPr>
              <a:spcAft>
                <a:spcPts val="1800"/>
              </a:spcAft>
            </a:pPr>
            <a:r>
              <a:rPr lang="en-US" sz="2400" dirty="0" smtClean="0">
                <a:solidFill>
                  <a:srgbClr val="FF0000"/>
                </a:solidFill>
              </a:rPr>
              <a:t>Still very conservative (e.g. here we ignored all the smaller errors that anyway add up).</a:t>
            </a:r>
          </a:p>
          <a:p>
            <a:pPr>
              <a:spcAft>
                <a:spcPts val="1800"/>
              </a:spcAft>
            </a:pPr>
            <a:r>
              <a:rPr lang="en-US" sz="2400" dirty="0" smtClean="0">
                <a:solidFill>
                  <a:srgbClr val="FF0000"/>
                </a:solidFill>
              </a:rPr>
              <a:t>Probably something else (unexpected) will hit us well before we drill a hole into the triplet).</a:t>
            </a:r>
          </a:p>
          <a:p>
            <a:pPr>
              <a:spcAft>
                <a:spcPts val="1800"/>
              </a:spcAft>
            </a:pPr>
            <a:r>
              <a:rPr lang="en-US" sz="2400" dirty="0" smtClean="0">
                <a:solidFill>
                  <a:srgbClr val="FF0000"/>
                </a:solidFill>
              </a:rPr>
              <a:t>Anything overlooked here?</a:t>
            </a:r>
            <a:endParaRPr lang="en-US" sz="2400" dirty="0">
              <a:solidFill>
                <a:srgbClr val="FF0000"/>
              </a:solidFill>
            </a:endParaRPr>
          </a:p>
        </p:txBody>
      </p:sp>
    </p:spTree>
    <p:extLst>
      <p:ext uri="{BB962C8B-B14F-4D97-AF65-F5344CB8AC3E}">
        <p14:creationId xmlns:p14="http://schemas.microsoft.com/office/powerpoint/2010/main" val="343951009"/>
      </p:ext>
    </p:extLst>
  </p:cSld>
  <p:clrMapOvr>
    <a:masterClrMapping/>
  </p:clrMapOvr>
</p:sld>
</file>

<file path=ppt/theme/theme1.xml><?xml version="1.0" encoding="utf-8"?>
<a:theme xmlns:a="http://schemas.openxmlformats.org/drawingml/2006/main" name="Standardformgivning">
  <a:themeElements>
    <a:clrScheme name="Standardformgivn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400" b="1" i="0" u="none" strike="noStrike" cap="none" normalizeH="0" baseline="0" smtClean="0">
            <a:ln>
              <a:noFill/>
            </a:ln>
            <a:solidFill>
              <a:schemeClr val="bg1"/>
            </a:solidFill>
            <a:effectLst/>
            <a:latin typeface="Arial" charset="0"/>
          </a:defRPr>
        </a:defPPr>
      </a:lstStyle>
    </a:lnDef>
  </a:objectDefaults>
  <a:extraClrSchemeLst>
    <a:extraClrScheme>
      <a:clrScheme name="Standardformgivn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formgivn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formgivn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formgivn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formgivn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59015</TotalTime>
  <Words>916</Words>
  <Application>Microsoft Macintosh PowerPoint</Application>
  <PresentationFormat>On-screen Show (4:3)</PresentationFormat>
  <Paragraphs>137</Paragraphs>
  <Slides>8</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1" baseType="lpstr">
      <vt:lpstr>Standardformgivning</vt:lpstr>
      <vt:lpstr>Equation</vt:lpstr>
      <vt:lpstr>Ekvation</vt:lpstr>
      <vt:lpstr>PowerPoint Presentation</vt:lpstr>
      <vt:lpstr>Collimator margins</vt:lpstr>
      <vt:lpstr>Calculation of margins</vt:lpstr>
      <vt:lpstr>Components of critical margins  (IR6-TCTs-aperture)</vt:lpstr>
      <vt:lpstr>Method for adding errors for  critical margins</vt:lpstr>
      <vt:lpstr>Proposed settings</vt:lpstr>
      <vt:lpstr>What Can Happen?</vt:lpstr>
      <vt:lpstr>What Can Happen?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Visit to CERCA</dc:title>
  <dc:creator>assmann</dc:creator>
  <cp:lastModifiedBy>Ralph Assmann</cp:lastModifiedBy>
  <cp:revision>2395</cp:revision>
  <cp:lastPrinted>1601-01-01T00:00:00Z</cp:lastPrinted>
  <dcterms:created xsi:type="dcterms:W3CDTF">2010-06-03T09:34:16Z</dcterms:created>
  <dcterms:modified xsi:type="dcterms:W3CDTF">2012-03-09T10:00:14Z</dcterms:modified>
</cp:coreProperties>
</file>