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90" r:id="rId4"/>
    <p:sldId id="289" r:id="rId5"/>
    <p:sldId id="291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2" r:id="rId17"/>
    <p:sldId id="281" r:id="rId18"/>
    <p:sldId id="283" r:id="rId19"/>
    <p:sldId id="292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MPP – Zerlauth Markus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4/12/2013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conferenceDisplay.py?ovw=True&amp;confId=227895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Commissioning </a:t>
            </a:r>
            <a:r>
              <a:rPr lang="en-US" sz="3200" dirty="0"/>
              <a:t>/ Revalidation of MP systems / Powering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6500"/>
            <a:ext cx="9144000" cy="5588000"/>
          </a:xfrm>
        </p:spPr>
        <p:txBody>
          <a:bodyPr>
            <a:normAutofit/>
          </a:bodyPr>
          <a:lstStyle/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Review / update commissioning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procedures</a:t>
            </a:r>
            <a:r>
              <a:rPr lang="en-US" sz="2400" dirty="0" smtClean="0">
                <a:latin typeface="Calibri" pitchFamily="34" charset="0"/>
              </a:rPr>
              <a:t>: (All teams, MPP)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Update existing commissioning procedures. (</a:t>
            </a:r>
            <a:r>
              <a:rPr lang="en-US" sz="2400" dirty="0" err="1" smtClean="0">
                <a:latin typeface="Calibri" pitchFamily="34" charset="0"/>
              </a:rPr>
              <a:t>Coll</a:t>
            </a:r>
            <a:r>
              <a:rPr lang="en-US" sz="2400" dirty="0" smtClean="0">
                <a:latin typeface="Calibri" pitchFamily="34" charset="0"/>
              </a:rPr>
              <a:t> [Belen], </a:t>
            </a:r>
            <a:r>
              <a:rPr lang="en-US" sz="2400" dirty="0" smtClean="0">
                <a:latin typeface="Calibri" pitchFamily="34" charset="0"/>
              </a:rPr>
              <a:t>Powering </a:t>
            </a:r>
            <a:r>
              <a:rPr lang="en-US" sz="2400" dirty="0">
                <a:latin typeface="Calibri" pitchFamily="34" charset="0"/>
              </a:rPr>
              <a:t>Interlocks </a:t>
            </a:r>
            <a:r>
              <a:rPr lang="en-US" sz="2400" dirty="0" smtClean="0">
                <a:latin typeface="Calibri" pitchFamily="34" charset="0"/>
              </a:rPr>
              <a:t>[Ivan], ABT </a:t>
            </a:r>
            <a:r>
              <a:rPr lang="en-US" sz="2400" dirty="0" smtClean="0">
                <a:latin typeface="Calibri" pitchFamily="34" charset="0"/>
              </a:rPr>
              <a:t>[Yan et al?], </a:t>
            </a:r>
            <a:r>
              <a:rPr lang="en-US" sz="2400" dirty="0" smtClean="0">
                <a:latin typeface="Calibri" pitchFamily="34" charset="0"/>
              </a:rPr>
              <a:t>…)</a:t>
            </a:r>
            <a:endParaRPr lang="en-US" sz="2400" dirty="0">
              <a:latin typeface="Calibri" pitchFamily="34" charset="0"/>
            </a:endParaRPr>
          </a:p>
          <a:p>
            <a:pPr lvl="1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ACCTEST framework </a:t>
            </a:r>
            <a:r>
              <a:rPr lang="en-US" sz="2400" dirty="0">
                <a:latin typeface="Calibri" pitchFamily="34" charset="0"/>
              </a:rPr>
              <a:t>for commissioning and </a:t>
            </a:r>
            <a:r>
              <a:rPr lang="en-US" sz="2400" dirty="0" smtClean="0">
                <a:latin typeface="Calibri" pitchFamily="34" charset="0"/>
              </a:rPr>
              <a:t>revalidation.</a:t>
            </a:r>
            <a:endParaRPr lang="en-US" sz="2400" dirty="0">
              <a:latin typeface="Calibri" pitchFamily="34" charset="0"/>
            </a:endParaRPr>
          </a:p>
          <a:p>
            <a:pPr lvl="1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Define (non-negotiable) re-validation tests for MP systems in case of system changes </a:t>
            </a:r>
            <a:r>
              <a:rPr lang="en-US" sz="2400" dirty="0">
                <a:latin typeface="Calibri" pitchFamily="34" charset="0"/>
              </a:rPr>
              <a:t>(</a:t>
            </a:r>
            <a:r>
              <a:rPr lang="en-US" sz="2400" dirty="0" err="1">
                <a:latin typeface="Calibri" pitchFamily="34" charset="0"/>
              </a:rPr>
              <a:t>Asynch</a:t>
            </a:r>
            <a:r>
              <a:rPr lang="en-US" sz="2400" dirty="0">
                <a:latin typeface="Calibri" pitchFamily="34" charset="0"/>
              </a:rPr>
              <a:t> dump, Loss maps, PC tests, QPS tests, … )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smtClean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Calibri" pitchFamily="34" charset="0"/>
              </a:rPr>
              <a:t> Risk analysis (600A, main bends, … ). </a:t>
            </a:r>
            <a:r>
              <a:rPr lang="en-US" sz="2400" dirty="0" smtClean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Calibri" pitchFamily="34" charset="0"/>
              </a:rPr>
              <a:t> Define </a:t>
            </a:r>
            <a:r>
              <a:rPr lang="en-US" sz="2400" dirty="0">
                <a:latin typeface="Calibri" pitchFamily="34" charset="0"/>
              </a:rPr>
              <a:t>procedures </a:t>
            </a:r>
            <a:r>
              <a:rPr lang="en-US" sz="2400" dirty="0" smtClean="0">
                <a:latin typeface="Calibri" pitchFamily="34" charset="0"/>
              </a:rPr>
              <a:t>accordingly.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Tracking of Changes </a:t>
            </a:r>
            <a:r>
              <a:rPr lang="en-US" sz="2400" dirty="0" smtClean="0">
                <a:latin typeface="Calibri" pitchFamily="34" charset="0"/>
              </a:rPr>
              <a:t>(see also software tools).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latin typeface="Calibri" pitchFamily="34" charset="0"/>
              </a:rPr>
              <a:t>Powering tests: efficient execution tools, but analysis bottle neck.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More automatic analysis tools </a:t>
            </a:r>
            <a:r>
              <a:rPr lang="en-US" sz="2400" dirty="0">
                <a:latin typeface="Calibri" pitchFamily="34" charset="0"/>
              </a:rPr>
              <a:t>needed/possible</a:t>
            </a:r>
            <a:r>
              <a:rPr lang="en-US" sz="2400" dirty="0" smtClean="0">
                <a:latin typeface="Calibri" pitchFamily="34" charset="0"/>
              </a:rPr>
              <a:t>? (MP3, MPE)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29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Powering </a:t>
            </a:r>
            <a:r>
              <a:rPr lang="en-US" sz="3600" dirty="0"/>
              <a:t>Interlocks / QPS / </a:t>
            </a:r>
            <a:r>
              <a:rPr lang="en-US" sz="3600" dirty="0" smtClean="0"/>
              <a:t>Electrical </a:t>
            </a:r>
            <a:r>
              <a:rPr lang="en-US" sz="3600" dirty="0"/>
              <a:t>distribution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37556"/>
            <a:ext cx="9144000" cy="5588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QPS and BLM systems will be completely removed </a:t>
            </a:r>
            <a:r>
              <a:rPr lang="en-US" sz="2400" dirty="0" smtClean="0">
                <a:latin typeface="Calibri" pitchFamily="34" charset="0"/>
              </a:rPr>
              <a:t>from the tunnel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and re-installed </a:t>
            </a:r>
            <a:r>
              <a:rPr lang="en-US" sz="2400" dirty="0" smtClean="0">
                <a:latin typeface="Calibri" pitchFamily="34" charset="0"/>
              </a:rPr>
              <a:t>during LS1 (ECR [BLM team])</a:t>
            </a:r>
          </a:p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QPS: Change of strategy for implementation of critical upgrades when running at 6.5TeV/7TeV? </a:t>
            </a:r>
            <a:r>
              <a:rPr lang="en-US" sz="2400" dirty="0" smtClean="0">
                <a:latin typeface="Calibri" pitchFamily="34" charset="0"/>
              </a:rPr>
              <a:t>Currently: firmware </a:t>
            </a:r>
            <a:r>
              <a:rPr lang="en-US" sz="2400" dirty="0">
                <a:latin typeface="Calibri" pitchFamily="34" charset="0"/>
              </a:rPr>
              <a:t>improvements can only be implemented in long shutdowns? </a:t>
            </a:r>
            <a:r>
              <a:rPr lang="en-US" sz="2400" dirty="0" smtClean="0">
                <a:latin typeface="Calibri" pitchFamily="34" charset="0"/>
              </a:rPr>
              <a:t>(MPE)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FMCM</a:t>
            </a:r>
            <a:r>
              <a:rPr lang="en-US" sz="2400" dirty="0">
                <a:latin typeface="Calibri" pitchFamily="34" charset="0"/>
              </a:rPr>
              <a:t>: improve </a:t>
            </a:r>
            <a:r>
              <a:rPr lang="en-US" sz="2400" dirty="0" smtClean="0">
                <a:latin typeface="Calibri" pitchFamily="34" charset="0"/>
              </a:rPr>
              <a:t>performance,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dependability analysis</a:t>
            </a:r>
            <a:r>
              <a:rPr lang="en-US" sz="2400" dirty="0" smtClean="0">
                <a:latin typeface="Calibri" pitchFamily="34" charset="0"/>
              </a:rPr>
              <a:t>. (MPE)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 smtClean="0">
                <a:latin typeface="Calibri" pitchFamily="34" charset="0"/>
              </a:rPr>
              <a:t>UPS </a:t>
            </a:r>
            <a:r>
              <a:rPr lang="en-US" sz="2400" dirty="0" smtClean="0">
                <a:latin typeface="Calibri" pitchFamily="34" charset="0"/>
              </a:rPr>
              <a:t>consolidation + </a:t>
            </a:r>
            <a:r>
              <a:rPr lang="en-US" sz="2400" dirty="0" smtClean="0">
                <a:latin typeface="Calibri" pitchFamily="34" charset="0"/>
              </a:rPr>
              <a:t>new </a:t>
            </a:r>
            <a:r>
              <a:rPr lang="en-US" sz="2400" dirty="0">
                <a:latin typeface="Calibri" pitchFamily="34" charset="0"/>
              </a:rPr>
              <a:t>switching frequency: 4kHz, 7kHz … discuss frequency change (tune, … )</a:t>
            </a:r>
            <a:r>
              <a:rPr lang="en-US" sz="2400" dirty="0" smtClean="0">
                <a:latin typeface="Calibri" pitchFamily="34" charset="0"/>
              </a:rPr>
              <a:t>? (EN-EL, ADT-Team)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latin typeface="Calibri" pitchFamily="34" charset="0"/>
              </a:rPr>
              <a:t>COD </a:t>
            </a:r>
            <a:r>
              <a:rPr lang="en-US" sz="2400" dirty="0" smtClean="0">
                <a:latin typeface="Calibri" pitchFamily="34" charset="0"/>
              </a:rPr>
              <a:t>current checks from SIS to PC-Interlock. (OP, MPE)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Extend PC interlocks </a:t>
            </a:r>
            <a:r>
              <a:rPr lang="en-US" sz="2400" dirty="0">
                <a:latin typeface="Calibri" pitchFamily="34" charset="0"/>
              </a:rPr>
              <a:t>(</a:t>
            </a:r>
            <a:r>
              <a:rPr lang="en-US" sz="2400" dirty="0" err="1">
                <a:latin typeface="Calibri" pitchFamily="34" charset="0"/>
              </a:rPr>
              <a:t>Kajetan</a:t>
            </a:r>
            <a:r>
              <a:rPr lang="en-US" sz="2400" dirty="0">
                <a:latin typeface="Calibri" pitchFamily="34" charset="0"/>
              </a:rPr>
              <a:t>) to other PCs</a:t>
            </a:r>
            <a:r>
              <a:rPr lang="en-US" sz="2400" dirty="0" smtClean="0">
                <a:latin typeface="Calibri" pitchFamily="34" charset="0"/>
              </a:rPr>
              <a:t>. (OP, MPE)</a:t>
            </a:r>
          </a:p>
          <a:p>
            <a:pPr lvl="0"/>
            <a:r>
              <a:rPr lang="en-US" sz="2400" dirty="0" smtClean="0">
                <a:latin typeface="Calibri" pitchFamily="34" charset="0"/>
              </a:rPr>
              <a:t>Interlocking fast power aborts for CMS / </a:t>
            </a:r>
            <a:r>
              <a:rPr lang="en-US" sz="2400" dirty="0" err="1" smtClean="0">
                <a:latin typeface="Calibri" pitchFamily="34" charset="0"/>
              </a:rPr>
              <a:t>LHCb</a:t>
            </a:r>
            <a:r>
              <a:rPr lang="en-US" sz="2400" dirty="0" smtClean="0">
                <a:latin typeface="Calibri" pitchFamily="34" charset="0"/>
              </a:rPr>
              <a:t> / 60A corrector states in BIS. Redundancy to BLM system. (MPP)</a:t>
            </a:r>
            <a:endParaRPr lang="en-US" sz="2400" dirty="0">
              <a:latin typeface="Calibri" pitchFamily="34" charset="0"/>
            </a:endParaRPr>
          </a:p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9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</a:t>
            </a:r>
            <a:r>
              <a:rPr lang="en-US" dirty="0"/>
              <a:t>tools /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6683"/>
            <a:ext cx="9144000" cy="5588000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Tracking of changes in MP systems </a:t>
            </a:r>
            <a:r>
              <a:rPr lang="en-US" sz="2200" dirty="0">
                <a:latin typeface="Calibri" pitchFamily="34" charset="0"/>
              </a:rPr>
              <a:t>(HW exchange, expert masking, … ) </a:t>
            </a:r>
            <a:r>
              <a:rPr lang="en-US" sz="2200" dirty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200" dirty="0">
                <a:latin typeface="Calibri" pitchFamily="34" charset="0"/>
              </a:rPr>
              <a:t> Software tool, procedures (MPP with input from equipment teams</a:t>
            </a:r>
            <a:r>
              <a:rPr lang="en-US" sz="2200" dirty="0" smtClean="0">
                <a:latin typeface="Calibri" pitchFamily="34" charset="0"/>
              </a:rPr>
              <a:t>?).</a:t>
            </a:r>
            <a:endParaRPr lang="en-US" sz="2200" dirty="0" smtClean="0">
              <a:solidFill>
                <a:schemeClr val="tx1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pPr lvl="0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XPOC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: improve/reduce number of false latching </a:t>
            </a:r>
            <a:r>
              <a:rPr lang="en-US" sz="2200" dirty="0">
                <a:latin typeface="Calibri" pitchFamily="34" charset="0"/>
              </a:rPr>
              <a:t>(warning level / latching). (ABT, OP, MPP)</a:t>
            </a:r>
          </a:p>
          <a:p>
            <a:pPr lvl="0"/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IQC: improve to require fewer resets </a:t>
            </a:r>
            <a:r>
              <a:rPr lang="en-US" sz="2200" dirty="0">
                <a:latin typeface="Calibri" pitchFamily="34" charset="0"/>
              </a:rPr>
              <a:t>(warning level / latching). (ABT, OP, MPP)</a:t>
            </a:r>
          </a:p>
          <a:p>
            <a:pPr lvl="0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Additional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PM modules</a:t>
            </a:r>
            <a:r>
              <a:rPr lang="en-US" sz="2200" dirty="0" smtClean="0">
                <a:latin typeface="Calibri" pitchFamily="34" charset="0"/>
              </a:rPr>
              <a:t>. (OP, ABT, </a:t>
            </a:r>
            <a:r>
              <a:rPr lang="en-US" sz="2200" dirty="0" err="1" smtClean="0">
                <a:latin typeface="Calibri" pitchFamily="34" charset="0"/>
              </a:rPr>
              <a:t>Coll</a:t>
            </a:r>
            <a:r>
              <a:rPr lang="en-US" sz="2200" dirty="0" smtClean="0">
                <a:latin typeface="Calibri" pitchFamily="34" charset="0"/>
              </a:rPr>
              <a:t>, MPE) [after powering tests, during 2015?]</a:t>
            </a:r>
            <a:endParaRPr lang="en-US" sz="2200" dirty="0">
              <a:latin typeface="Calibri" pitchFamily="34" charset="0"/>
            </a:endParaRPr>
          </a:p>
          <a:p>
            <a:pPr lvl="0"/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Review Alarms in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LASER</a:t>
            </a:r>
            <a:r>
              <a:rPr lang="en-US" sz="2200" dirty="0" smtClean="0">
                <a:latin typeface="Calibri" pitchFamily="34" charset="0"/>
              </a:rPr>
              <a:t>,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Review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/ Improve fixed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displays, Review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SIS GUI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. </a:t>
            </a:r>
            <a:r>
              <a:rPr lang="en-US" sz="2200" dirty="0" smtClean="0">
                <a:latin typeface="Calibri" pitchFamily="34" charset="0"/>
              </a:rPr>
              <a:t>(LBOC, OP with Equipment teams)</a:t>
            </a:r>
            <a:endParaRPr lang="en-US" sz="2200" dirty="0">
              <a:latin typeface="Calibri" pitchFamily="34" charset="0"/>
            </a:endParaRPr>
          </a:p>
          <a:p>
            <a:pPr lvl="0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Aperture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meter </a:t>
            </a:r>
            <a:r>
              <a:rPr lang="en-US" sz="2200" dirty="0">
                <a:latin typeface="Calibri" pitchFamily="34" charset="0"/>
              </a:rPr>
              <a:t>for ring and transfer lines. </a:t>
            </a:r>
            <a:r>
              <a:rPr lang="en-US" sz="2200" dirty="0" smtClean="0">
                <a:latin typeface="Calibri" pitchFamily="34" charset="0"/>
              </a:rPr>
              <a:t>(LBOC, OP</a:t>
            </a:r>
            <a:r>
              <a:rPr lang="en-US" sz="2200" dirty="0">
                <a:latin typeface="Calibri" pitchFamily="34" charset="0"/>
              </a:rPr>
              <a:t>, ABP, </a:t>
            </a:r>
            <a:r>
              <a:rPr lang="en-US" sz="2200" dirty="0" smtClean="0">
                <a:latin typeface="Calibri" pitchFamily="34" charset="0"/>
              </a:rPr>
              <a:t>ABT)</a:t>
            </a:r>
            <a:endParaRPr lang="en-US" sz="2200" dirty="0">
              <a:latin typeface="Calibri" pitchFamily="34" charset="0"/>
            </a:endParaRPr>
          </a:p>
          <a:p>
            <a:pPr lvl="0"/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Online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model </a:t>
            </a:r>
            <a:r>
              <a:rPr lang="en-US" sz="2200" dirty="0">
                <a:latin typeface="Calibri" pitchFamily="34" charset="0"/>
              </a:rPr>
              <a:t>for ring and transfer lines</a:t>
            </a:r>
            <a:r>
              <a:rPr lang="en-US" sz="2200" dirty="0" smtClean="0">
                <a:latin typeface="Calibri" pitchFamily="34" charset="0"/>
              </a:rPr>
              <a:t>. (ABP)</a:t>
            </a:r>
            <a:endParaRPr lang="en-US" sz="2200" dirty="0">
              <a:latin typeface="Calibri" pitchFamily="34" charset="0"/>
            </a:endParaRPr>
          </a:p>
          <a:p>
            <a:pPr lvl="0"/>
            <a:endParaRPr lang="en-US" sz="20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96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</a:t>
            </a:r>
            <a:r>
              <a:rPr lang="en-US" dirty="0"/>
              <a:t>tools /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7049"/>
            <a:ext cx="9144000" cy="5588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Applications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for BLM system</a:t>
            </a:r>
            <a:r>
              <a:rPr lang="en-US" sz="2400" dirty="0">
                <a:latin typeface="Calibri" pitchFamily="34" charset="0"/>
              </a:rPr>
              <a:t>: Internal </a:t>
            </a:r>
            <a:r>
              <a:rPr lang="en-US" sz="2400" dirty="0" smtClean="0">
                <a:latin typeface="Calibri" pitchFamily="34" charset="0"/>
              </a:rPr>
              <a:t>parameters </a:t>
            </a:r>
            <a:r>
              <a:rPr lang="en-US" sz="2400" dirty="0">
                <a:latin typeface="Calibri" pitchFamily="34" charset="0"/>
              </a:rPr>
              <a:t>app, system status app, system management app, monitor factor app</a:t>
            </a:r>
            <a:r>
              <a:rPr lang="en-US" sz="2400" dirty="0" smtClean="0">
                <a:latin typeface="Calibri" pitchFamily="34" charset="0"/>
              </a:rPr>
              <a:t>. Additional RS and higher resolution of BLMs in PM. (BI, MPP)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Facilitating loss-map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checks</a:t>
            </a:r>
            <a:r>
              <a:rPr lang="en-US" sz="2400" dirty="0" smtClean="0">
                <a:latin typeface="Calibri" pitchFamily="34" charset="0"/>
              </a:rPr>
              <a:t>. (</a:t>
            </a:r>
            <a:r>
              <a:rPr lang="en-US" sz="2400" dirty="0" err="1" smtClean="0">
                <a:latin typeface="Calibri" pitchFamily="34" charset="0"/>
              </a:rPr>
              <a:t>Coll</a:t>
            </a:r>
            <a:r>
              <a:rPr lang="en-US" sz="2400" dirty="0" smtClean="0">
                <a:latin typeface="Calibri" pitchFamily="34" charset="0"/>
              </a:rPr>
              <a:t>, OP)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Masks /SFB consistency check</a:t>
            </a:r>
            <a:r>
              <a:rPr lang="en-US" sz="2400" dirty="0" smtClean="0">
                <a:latin typeface="Calibri" pitchFamily="34" charset="0"/>
              </a:rPr>
              <a:t> before beginning of ramp to avoid false dumps. (Sequencer task [OP]) </a:t>
            </a:r>
            <a:endParaRPr lang="en-US" sz="2400" dirty="0">
              <a:latin typeface="Calibri" pitchFamily="34" charset="0"/>
            </a:endParaRPr>
          </a:p>
          <a:p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Testing of BIS inputs: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automatically </a:t>
            </a:r>
            <a:r>
              <a:rPr lang="en-US" sz="2400" dirty="0" smtClean="0">
                <a:latin typeface="Calibri" pitchFamily="34" charset="0"/>
              </a:rPr>
              <a:t>(</a:t>
            </a:r>
            <a:r>
              <a:rPr lang="en-US" sz="2400" dirty="0" err="1" smtClean="0">
                <a:latin typeface="Calibri" pitchFamily="34" charset="0"/>
              </a:rPr>
              <a:t>Acctest</a:t>
            </a:r>
            <a:r>
              <a:rPr lang="en-US" sz="2400" dirty="0" smtClean="0">
                <a:latin typeface="Calibri" pitchFamily="34" charset="0"/>
              </a:rPr>
              <a:t>), manually?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Regular re-check of BIS-channels (once per year?). 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Review BIS-channel triggering from TIMBER after dumps, during ramp-down, access, … . 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57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MPP </a:t>
            </a:r>
            <a:r>
              <a:rPr lang="en-US" sz="3600" dirty="0"/>
              <a:t>/ </a:t>
            </a:r>
            <a:r>
              <a:rPr lang="en-US" sz="3600" dirty="0" err="1"/>
              <a:t>rMPP</a:t>
            </a:r>
            <a:r>
              <a:rPr lang="en-US" sz="3600" dirty="0"/>
              <a:t> </a:t>
            </a:r>
            <a:r>
              <a:rPr lang="en-US" sz="3600" dirty="0" smtClean="0"/>
              <a:t>/ MDs / </a:t>
            </a:r>
            <a:r>
              <a:rPr lang="en-US" sz="3600" dirty="0"/>
              <a:t>Fault tracking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36866"/>
            <a:ext cx="9144000" cy="5588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Maintain </a:t>
            </a:r>
            <a:r>
              <a:rPr lang="en-US" sz="2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rMPP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after </a:t>
            </a:r>
            <a:r>
              <a:rPr lang="en-US" sz="2400" dirty="0" smtClean="0">
                <a:latin typeface="Calibri" pitchFamily="34" charset="0"/>
              </a:rPr>
              <a:t>LS1: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Update membership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lvl="1"/>
            <a:r>
              <a:rPr lang="en-US" sz="24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rMPP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 piquet</a:t>
            </a:r>
            <a:r>
              <a:rPr lang="en-US" sz="2400" dirty="0" smtClean="0">
                <a:latin typeface="Calibri" pitchFamily="34" charset="0"/>
              </a:rPr>
              <a:t>: </a:t>
            </a:r>
            <a:r>
              <a:rPr lang="en-US" sz="2400" dirty="0">
                <a:latin typeface="Calibri" pitchFamily="34" charset="0"/>
              </a:rPr>
              <a:t>dump analysis, follow-up on operational </a:t>
            </a:r>
            <a:r>
              <a:rPr lang="en-US" sz="2400" dirty="0" smtClean="0">
                <a:latin typeface="Calibri" pitchFamily="34" charset="0"/>
              </a:rPr>
              <a:t>issues, contact to coordinators and operational crews.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MPP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&lt;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-&gt; MP3 improved interplay </a:t>
            </a:r>
            <a:r>
              <a:rPr lang="en-US" sz="2400" dirty="0">
                <a:latin typeface="Calibri" pitchFamily="34" charset="0"/>
              </a:rPr>
              <a:t>for magnet </a:t>
            </a:r>
            <a:r>
              <a:rPr lang="en-US" sz="2400" dirty="0" smtClean="0">
                <a:latin typeface="Calibri" pitchFamily="34" charset="0"/>
              </a:rPr>
              <a:t>powering </a:t>
            </a:r>
            <a:r>
              <a:rPr lang="en-US" sz="2400" dirty="0">
                <a:latin typeface="Calibri" pitchFamily="34" charset="0"/>
              </a:rPr>
              <a:t>systems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MD documents</a:t>
            </a:r>
            <a:r>
              <a:rPr lang="en-US" sz="2400" dirty="0">
                <a:latin typeface="Calibri" pitchFamily="34" charset="0"/>
              </a:rPr>
              <a:t>: Prepare / propose table of required information</a:t>
            </a:r>
            <a:r>
              <a:rPr lang="en-US" sz="2400" dirty="0" smtClean="0">
                <a:latin typeface="Calibri" pitchFamily="34" charset="0"/>
              </a:rPr>
              <a:t>. (LSWG, MPP)</a:t>
            </a:r>
          </a:p>
          <a:p>
            <a:r>
              <a:rPr lang="en-US" sz="2400" dirty="0" smtClean="0">
                <a:latin typeface="Calibri" pitchFamily="34" charset="0"/>
              </a:rPr>
              <a:t>Review </a:t>
            </a:r>
            <a:r>
              <a:rPr lang="en-US" sz="2400" dirty="0">
                <a:latin typeface="Calibri" pitchFamily="34" charset="0"/>
              </a:rPr>
              <a:t>/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Update MP procedures for OP. </a:t>
            </a:r>
            <a:r>
              <a:rPr lang="en-US" sz="2400" dirty="0" smtClean="0">
                <a:latin typeface="Calibri" pitchFamily="34" charset="0"/>
              </a:rPr>
              <a:t>(MPP)</a:t>
            </a:r>
          </a:p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Availability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Matrix </a:t>
            </a:r>
            <a:r>
              <a:rPr lang="en-US" sz="2400" dirty="0">
                <a:latin typeface="Calibri" pitchFamily="34" charset="0"/>
              </a:rPr>
              <a:t>for all LHC </a:t>
            </a:r>
            <a:r>
              <a:rPr lang="en-US" sz="2400" dirty="0" smtClean="0">
                <a:latin typeface="Calibri" pitchFamily="34" charset="0"/>
              </a:rPr>
              <a:t>systems with use case for ~2 weeks with examples for the different equipment. (AWG)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latin typeface="Calibri" pitchFamily="34" charset="0"/>
              </a:rPr>
              <a:t>Implementation of a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fault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tracker. </a:t>
            </a:r>
            <a:r>
              <a:rPr lang="en-US" sz="2400" dirty="0" smtClean="0">
                <a:latin typeface="Calibri" pitchFamily="34" charset="0"/>
              </a:rPr>
              <a:t>(AWG)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8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Moveable </a:t>
            </a:r>
            <a:r>
              <a:rPr lang="en-US" dirty="0"/>
              <a:t>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7110"/>
            <a:ext cx="9144000" cy="5588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TCDQ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upgrade: new interlocking strategy </a:t>
            </a:r>
            <a:r>
              <a:rPr lang="en-US" sz="2400" dirty="0">
                <a:latin typeface="Calibri" pitchFamily="34" charset="0"/>
              </a:rPr>
              <a:t>as other ring collimators</a:t>
            </a:r>
            <a:r>
              <a:rPr lang="en-US" sz="2400" dirty="0" smtClean="0">
                <a:latin typeface="Calibri" pitchFamily="34" charset="0"/>
              </a:rPr>
              <a:t>? (ABT, MPP)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How to use Collimators with buttons? </a:t>
            </a:r>
            <a:r>
              <a:rPr lang="en-US" sz="2400" dirty="0">
                <a:latin typeface="Calibri" pitchFamily="34" charset="0"/>
              </a:rPr>
              <a:t>(</a:t>
            </a:r>
            <a:r>
              <a:rPr lang="en-US" sz="2400" dirty="0" err="1" smtClean="0">
                <a:latin typeface="Calibri" pitchFamily="34" charset="0"/>
              </a:rPr>
              <a:t>Coll</a:t>
            </a:r>
            <a:r>
              <a:rPr lang="en-US" sz="2400" dirty="0" smtClean="0">
                <a:latin typeface="Calibri" pitchFamily="34" charset="0"/>
              </a:rPr>
              <a:t> [Stefano, </a:t>
            </a:r>
            <a:r>
              <a:rPr lang="en-US" sz="2400" dirty="0" err="1" smtClean="0">
                <a:latin typeface="Calibri" pitchFamily="34" charset="0"/>
              </a:rPr>
              <a:t>Gianluca</a:t>
            </a:r>
            <a:r>
              <a:rPr lang="en-US" sz="2400" dirty="0" smtClean="0">
                <a:latin typeface="Calibri" pitchFamily="34" charset="0"/>
              </a:rPr>
              <a:t>], BI, MPP)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Interlocking (TCSG-IR6, TCT, OFB, … )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How to link LVDT-gap measurements and button measurements?</a:t>
            </a:r>
            <a:endParaRPr lang="en-US" sz="2400" dirty="0">
              <a:latin typeface="Calibri" pitchFamily="34" charset="0"/>
            </a:endParaRPr>
          </a:p>
          <a:p>
            <a:r>
              <a:rPr lang="en-US" sz="2400" dirty="0">
                <a:latin typeface="Calibri" pitchFamily="34" charset="0"/>
              </a:rPr>
              <a:t>Momentum loss maps with reduced RF frequency change? </a:t>
            </a:r>
            <a:r>
              <a:rPr lang="en-US" sz="2400" dirty="0" smtClean="0">
                <a:latin typeface="Calibri" pitchFamily="34" charset="0"/>
              </a:rPr>
              <a:t>(</a:t>
            </a:r>
            <a:r>
              <a:rPr lang="en-US" sz="2400" dirty="0" err="1" smtClean="0">
                <a:latin typeface="Calibri" pitchFamily="34" charset="0"/>
              </a:rPr>
              <a:t>Coll</a:t>
            </a:r>
            <a:r>
              <a:rPr lang="en-US" sz="2400" dirty="0" smtClean="0">
                <a:latin typeface="Calibri" pitchFamily="34" charset="0"/>
              </a:rPr>
              <a:t>)</a:t>
            </a:r>
          </a:p>
          <a:p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Verification of settings</a:t>
            </a:r>
            <a:r>
              <a:rPr lang="en-US" sz="2400" dirty="0" smtClean="0">
                <a:latin typeface="Calibri" pitchFamily="34" charset="0"/>
              </a:rPr>
              <a:t>. (</a:t>
            </a:r>
            <a:r>
              <a:rPr lang="en-US" sz="2400" dirty="0" err="1" smtClean="0">
                <a:latin typeface="Calibri" pitchFamily="34" charset="0"/>
              </a:rPr>
              <a:t>Coll</a:t>
            </a:r>
            <a:r>
              <a:rPr lang="en-US" sz="2400" dirty="0" smtClean="0">
                <a:latin typeface="Calibri" pitchFamily="34" charset="0"/>
              </a:rPr>
              <a:t>)</a:t>
            </a:r>
          </a:p>
          <a:p>
            <a:r>
              <a:rPr lang="en-US" sz="2400" dirty="0" smtClean="0">
                <a:latin typeface="Calibri" pitchFamily="34" charset="0"/>
              </a:rPr>
              <a:t>Collimator (TCT) position limits as function of separation. (</a:t>
            </a:r>
            <a:r>
              <a:rPr lang="en-US" sz="2400" dirty="0" err="1" smtClean="0">
                <a:latin typeface="Calibri" pitchFamily="34" charset="0"/>
              </a:rPr>
              <a:t>Coll</a:t>
            </a:r>
            <a:r>
              <a:rPr lang="en-US" sz="2400" dirty="0" smtClean="0">
                <a:latin typeface="Calibri" pitchFamily="34" charset="0"/>
              </a:rPr>
              <a:t>) [04.2013]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5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Beam Instrumentation (high priority)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7049"/>
            <a:ext cx="9144000" cy="5588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latin typeface="Calibri" pitchFamily="34" charset="0"/>
              </a:rPr>
              <a:t>BPMS </a:t>
            </a:r>
            <a:r>
              <a:rPr lang="en-US" sz="2400" dirty="0">
                <a:latin typeface="Calibri" pitchFamily="34" charset="0"/>
              </a:rPr>
              <a:t>(IR6)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improved dynamic range and PM buffers </a:t>
            </a:r>
            <a:r>
              <a:rPr lang="en-US" sz="2400" dirty="0">
                <a:latin typeface="Calibri" pitchFamily="34" charset="0"/>
              </a:rPr>
              <a:t>(to XPOC). (MPP</a:t>
            </a:r>
            <a:r>
              <a:rPr lang="en-US" sz="2400" dirty="0" smtClean="0">
                <a:latin typeface="Calibri" pitchFamily="34" charset="0"/>
              </a:rPr>
              <a:t>)</a:t>
            </a: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DIDT ?!</a:t>
            </a:r>
          </a:p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LICs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in injection region</a:t>
            </a:r>
            <a:r>
              <a:rPr lang="en-US" sz="2400" dirty="0">
                <a:latin typeface="Calibri" pitchFamily="34" charset="0"/>
              </a:rPr>
              <a:t>. Thresholds / </a:t>
            </a:r>
            <a:r>
              <a:rPr lang="en-US" sz="2400" dirty="0" smtClean="0">
                <a:latin typeface="Calibri" pitchFamily="34" charset="0"/>
              </a:rPr>
              <a:t>protection / energy level 0? (MPP, BI, ABT)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latin typeface="Calibri" pitchFamily="34" charset="0"/>
              </a:rPr>
              <a:t>Inhibit BLMs in injection region? Which BLMs? What discrimination time? Which signal</a:t>
            </a:r>
            <a:r>
              <a:rPr lang="en-US" sz="2400" dirty="0" smtClean="0">
                <a:latin typeface="Calibri" pitchFamily="34" charset="0"/>
              </a:rPr>
              <a:t>? (MPP, BI, ABT)</a:t>
            </a:r>
          </a:p>
          <a:p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Reliable/redundant abort Gap Monitoring: </a:t>
            </a:r>
            <a:r>
              <a:rPr lang="en-US" sz="2400" dirty="0">
                <a:latin typeface="Calibri" pitchFamily="34" charset="0"/>
              </a:rPr>
              <a:t>System which can also dump?! (MPP, BI, MPE, ABT, Alice, ADT-team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Improved reliability of OFB</a:t>
            </a:r>
            <a:r>
              <a:rPr lang="en-US" sz="2400" dirty="0">
                <a:latin typeface="Calibri" pitchFamily="34" charset="0"/>
              </a:rPr>
              <a:t>. (Review in May 2013, BI)</a:t>
            </a:r>
          </a:p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53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Instrumentation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7293"/>
            <a:ext cx="9144000" cy="5588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BLM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thresholds for 7TeV </a:t>
            </a:r>
            <a:r>
              <a:rPr lang="en-US" sz="2400" dirty="0">
                <a:latin typeface="Calibri" pitchFamily="34" charset="0"/>
              </a:rPr>
              <a:t>(QP3 </a:t>
            </a:r>
            <a:r>
              <a:rPr lang="en-US" sz="2400" dirty="0" smtClean="0">
                <a:latin typeface="Calibri" pitchFamily="34" charset="0"/>
              </a:rPr>
              <a:t>extrapolation, Quench test analysis). (TWG, QTAWG, MPP)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BLM threshold generation via LSA</a:t>
            </a:r>
            <a:r>
              <a:rPr lang="en-US" sz="2400" dirty="0" smtClean="0">
                <a:latin typeface="Calibri" pitchFamily="34" charset="0"/>
              </a:rPr>
              <a:t>. (BI, MPP</a:t>
            </a:r>
            <a:r>
              <a:rPr lang="en-US" sz="2400" dirty="0" smtClean="0">
                <a:latin typeface="Calibri" pitchFamily="34" charset="0"/>
              </a:rPr>
              <a:t>)</a:t>
            </a:r>
          </a:p>
          <a:p>
            <a:r>
              <a:rPr lang="en-US" sz="2400" dirty="0">
                <a:latin typeface="Calibri" pitchFamily="34" charset="0"/>
              </a:rPr>
              <a:t>BI follow-up on BLM thresholds after Eduardo? Two people follow-up</a:t>
            </a:r>
            <a:r>
              <a:rPr lang="en-US" sz="2400" dirty="0" smtClean="0">
                <a:latin typeface="Calibri" pitchFamily="34" charset="0"/>
              </a:rPr>
              <a:t>?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latin typeface="Calibri" pitchFamily="34" charset="0"/>
              </a:rPr>
              <a:t>BLM </a:t>
            </a:r>
            <a:r>
              <a:rPr lang="en-US" sz="2400" dirty="0" smtClean="0">
                <a:latin typeface="Calibri" pitchFamily="34" charset="0"/>
              </a:rPr>
              <a:t>displacement </a:t>
            </a:r>
            <a:r>
              <a:rPr lang="en-US" sz="2400" dirty="0" smtClean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Calibri" pitchFamily="34" charset="0"/>
              </a:rPr>
              <a:t> ECR. (BI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9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7232"/>
            <a:ext cx="9144000" cy="5588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latin typeface="Calibri" pitchFamily="34" charset="0"/>
              </a:rPr>
              <a:t>Direct link from BIS to </a:t>
            </a:r>
            <a:r>
              <a:rPr lang="en-US" sz="2400" dirty="0">
                <a:latin typeface="Calibri" pitchFamily="34" charset="0"/>
              </a:rPr>
              <a:t>LBDS </a:t>
            </a:r>
            <a:r>
              <a:rPr lang="en-US" sz="2400" dirty="0" smtClean="0">
                <a:latin typeface="Calibri" pitchFamily="34" charset="0"/>
              </a:rPr>
              <a:t>retriggering line.</a:t>
            </a:r>
          </a:p>
          <a:p>
            <a:pPr lvl="0"/>
            <a:r>
              <a:rPr lang="en-US" sz="2400" dirty="0" smtClean="0">
                <a:latin typeface="Calibri" pitchFamily="34" charset="0"/>
              </a:rPr>
              <a:t>LBDS retriggering (kicker testing, two kicker firing, … ).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 smtClean="0">
                <a:latin typeface="Calibri" pitchFamily="34" charset="0"/>
              </a:rPr>
              <a:t>QPS: Quench loop of RBs.</a:t>
            </a:r>
            <a:endParaRPr lang="en-US" sz="2400" dirty="0">
              <a:latin typeface="Calibri" pitchFamily="34" charset="0"/>
            </a:endParaRPr>
          </a:p>
          <a:p>
            <a:r>
              <a:rPr lang="en-US" sz="2400" dirty="0">
                <a:latin typeface="Calibri" pitchFamily="34" charset="0"/>
              </a:rPr>
              <a:t>Collimation (May 2013</a:t>
            </a:r>
            <a:r>
              <a:rPr lang="en-US" sz="2400" dirty="0" smtClean="0">
                <a:latin typeface="Calibri" pitchFamily="34" charset="0"/>
              </a:rPr>
              <a:t>).</a:t>
            </a:r>
          </a:p>
          <a:p>
            <a:endParaRPr lang="en-US" sz="1000" dirty="0">
              <a:latin typeface="Calibri" pitchFamily="34" charset="0"/>
            </a:endParaRPr>
          </a:p>
          <a:p>
            <a:pPr marL="36576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</a:t>
            </a:r>
            <a:r>
              <a:rPr lang="en-US" sz="4000" dirty="0" smtClean="0"/>
              <a:t>HL-LHC</a:t>
            </a:r>
            <a:endParaRPr lang="en-US" sz="4000" dirty="0" smtClean="0">
              <a:latin typeface="Calibri" pitchFamily="34" charset="0"/>
            </a:endParaRPr>
          </a:p>
          <a:p>
            <a:pPr lvl="0"/>
            <a:r>
              <a:rPr lang="en-US" sz="2400" dirty="0">
                <a:latin typeface="Calibri" pitchFamily="34" charset="0"/>
              </a:rPr>
              <a:t>Crab cavities studies: quench behavior of sc. Cavities. (MPP)</a:t>
            </a:r>
          </a:p>
          <a:p>
            <a:pPr lvl="0"/>
            <a:r>
              <a:rPr lang="en-US" sz="2400" dirty="0">
                <a:latin typeface="Calibri" pitchFamily="34" charset="0"/>
              </a:rPr>
              <a:t>Beam-beam kick in case of HL-LHC beam parameters. (MPP)</a:t>
            </a:r>
          </a:p>
          <a:p>
            <a:pPr lvl="0"/>
            <a:r>
              <a:rPr lang="en-US" sz="2400" dirty="0">
                <a:latin typeface="Calibri" pitchFamily="34" charset="0"/>
              </a:rPr>
              <a:t>Protection of beams with depleted beam halos (Movable devices, Vacuum valves, … ) (</a:t>
            </a:r>
            <a:r>
              <a:rPr lang="en-US" sz="2400" dirty="0" err="1">
                <a:latin typeface="Calibri" pitchFamily="34" charset="0"/>
              </a:rPr>
              <a:t>Coll</a:t>
            </a:r>
            <a:r>
              <a:rPr lang="en-US" sz="2400" dirty="0">
                <a:latin typeface="Calibri" pitchFamily="34" charset="0"/>
              </a:rPr>
              <a:t>, MPP)</a:t>
            </a:r>
          </a:p>
          <a:p>
            <a:pPr lvl="0"/>
            <a:r>
              <a:rPr lang="en-US" sz="2400" dirty="0">
                <a:latin typeface="Calibri" pitchFamily="34" charset="0"/>
              </a:rPr>
              <a:t>Prototype crab cavity in SPS: interlocking?</a:t>
            </a: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80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1070" y="2971800"/>
            <a:ext cx="6052930" cy="37337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alibri" pitchFamily="34" charset="0"/>
              </a:rPr>
              <a:t>End</a:t>
            </a:r>
            <a:endParaRPr lang="en-US" sz="2400" dirty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449" y="2424265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MPP Workshop 2013</a:t>
            </a:r>
            <a:br>
              <a:rPr lang="en-GB" dirty="0" smtClean="0"/>
            </a:br>
            <a:r>
              <a:rPr lang="en-GB" dirty="0" smtClean="0"/>
              <a:t>Executive summary</a:t>
            </a:r>
            <a:br>
              <a:rPr lang="en-GB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2000" dirty="0" smtClean="0"/>
              <a:t>Acknowledgements: </a:t>
            </a:r>
            <a:r>
              <a:rPr lang="en-GB" sz="2000" dirty="0" err="1" smtClean="0"/>
              <a:t>B.Dehning</a:t>
            </a:r>
            <a:r>
              <a:rPr lang="en-GB" sz="2000" dirty="0" smtClean="0"/>
              <a:t>, </a:t>
            </a:r>
            <a:r>
              <a:rPr lang="en-GB" sz="2000" dirty="0" err="1" smtClean="0"/>
              <a:t>S.Redaelli</a:t>
            </a:r>
            <a:r>
              <a:rPr lang="en-GB" sz="2000" dirty="0" smtClean="0"/>
              <a:t>, J. Uythoven, </a:t>
            </a:r>
            <a:r>
              <a:rPr lang="en-GB" sz="2000" dirty="0" err="1" smtClean="0"/>
              <a:t>J.Wenninger</a:t>
            </a:r>
            <a:r>
              <a:rPr lang="en-GB" sz="2000" dirty="0" smtClean="0"/>
              <a:t>, </a:t>
            </a:r>
            <a:r>
              <a:rPr lang="en-GB" sz="2000" dirty="0" err="1" smtClean="0"/>
              <a:t>D.Wollmann</a:t>
            </a:r>
            <a:r>
              <a:rPr lang="en-GB" sz="2000" dirty="0" smtClean="0"/>
              <a:t>, </a:t>
            </a:r>
            <a:r>
              <a:rPr lang="en-GB" sz="2000" dirty="0" err="1" smtClean="0"/>
              <a:t>M.Zerlauth</a:t>
            </a:r>
            <a:r>
              <a:rPr lang="en-GB" sz="2000" dirty="0" smtClean="0"/>
              <a:t> in the name of all Workshop </a:t>
            </a:r>
            <a:r>
              <a:rPr lang="en-GB" sz="2000" dirty="0" err="1" smtClean="0"/>
              <a:t>particpants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8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Mandate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8292" y="835673"/>
            <a:ext cx="8826478" cy="2108331"/>
          </a:xfrm>
        </p:spPr>
        <p:txBody>
          <a:bodyPr>
            <a:noAutofit/>
          </a:bodyPr>
          <a:lstStyle/>
          <a:p>
            <a:endParaRPr lang="en-US" sz="2400" dirty="0" smtClean="0">
              <a:latin typeface="Calibri" pitchFamily="34" charset="0"/>
            </a:endParaRPr>
          </a:p>
          <a:p>
            <a:pPr marL="36576" indent="0">
              <a:buNone/>
            </a:pPr>
            <a:r>
              <a:rPr lang="en-US" sz="2400" dirty="0" smtClean="0">
                <a:latin typeface="Calibri" pitchFamily="34" charset="0"/>
              </a:rPr>
              <a:t>Discuss </a:t>
            </a:r>
            <a:r>
              <a:rPr lang="en-US" sz="2400" b="1" dirty="0">
                <a:solidFill>
                  <a:srgbClr val="3366FF"/>
                </a:solidFill>
                <a:latin typeface="Calibri" pitchFamily="34" charset="0"/>
              </a:rPr>
              <a:t>mid-and longer-term improvements</a:t>
            </a:r>
            <a:r>
              <a:rPr lang="en-US" sz="2400" dirty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of the </a:t>
            </a:r>
            <a:r>
              <a:rPr lang="en-US" sz="2400" b="1" dirty="0">
                <a:solidFill>
                  <a:srgbClr val="3366FF"/>
                </a:solidFill>
                <a:latin typeface="Calibri" pitchFamily="34" charset="0"/>
              </a:rPr>
              <a:t>MP </a:t>
            </a:r>
            <a:r>
              <a:rPr lang="en-US" sz="2400" b="1" dirty="0" smtClean="0">
                <a:solidFill>
                  <a:srgbClr val="3366FF"/>
                </a:solidFill>
                <a:latin typeface="Calibri" pitchFamily="34" charset="0"/>
              </a:rPr>
              <a:t>systems for the LHC </a:t>
            </a:r>
            <a:r>
              <a:rPr lang="en-US" sz="2400" dirty="0" smtClean="0">
                <a:latin typeface="Calibri" pitchFamily="34" charset="0"/>
              </a:rPr>
              <a:t>+ injector complex:</a:t>
            </a:r>
            <a:endParaRPr lang="en-US" sz="2400" dirty="0">
              <a:latin typeface="Calibri" pitchFamily="34" charset="0"/>
            </a:endParaRP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review of the current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operational experience 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with MP systems during the first running period (</a:t>
            </a: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2009-2013).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understanding 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the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planned changes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 of MP equipment during LS1 and the </a:t>
            </a:r>
            <a:r>
              <a:rPr lang="en-US" sz="2400" b="1" dirty="0" smtClean="0">
                <a:solidFill>
                  <a:srgbClr val="062F67"/>
                </a:solidFill>
                <a:latin typeface="Calibri" pitchFamily="34" charset="0"/>
              </a:rPr>
              <a:t>consequences/potential limitations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for operation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 after LS1</a:t>
            </a: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.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identify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 areas where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improvements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 are </a:t>
            </a: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required.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ensuring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coherence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 between the different MP </a:t>
            </a: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systems.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identify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misses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80" y="388290"/>
            <a:ext cx="5814390" cy="68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21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8292" y="1302809"/>
            <a:ext cx="8826478" cy="2108331"/>
          </a:xfrm>
        </p:spPr>
        <p:txBody>
          <a:bodyPr>
            <a:noAutofit/>
          </a:bodyPr>
          <a:lstStyle/>
          <a:p>
            <a:r>
              <a:rPr lang="en-US" sz="2000" dirty="0" err="1">
                <a:solidFill>
                  <a:srgbClr val="002060"/>
                </a:solidFill>
                <a:latin typeface="Calibri" pitchFamily="34" charset="0"/>
                <a:hlinkClick r:id="rId2"/>
              </a:rPr>
              <a:t>Indico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  <a:hlinkClick r:id="rId2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  <a:hlinkClick r:id="rId2"/>
              </a:rPr>
              <a:t>Page</a:t>
            </a:r>
            <a:endParaRPr lang="en-US" sz="20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6 sessions, 2 ½ days, ~ 85 participants </a:t>
            </a:r>
            <a:endParaRPr lang="en-US" sz="2000" dirty="0">
              <a:solidFill>
                <a:srgbClr val="002060"/>
              </a:solidFill>
              <a:latin typeface="Calibri" pitchFamily="34" charset="0"/>
            </a:endParaRP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MPS experience (2008-2012) and outlook </a:t>
            </a:r>
            <a:r>
              <a:rPr lang="en-US" sz="2000" dirty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>
                <a:solidFill>
                  <a:srgbClr val="062F67"/>
                </a:solidFill>
                <a:latin typeface="Calibri" pitchFamily="34" charset="0"/>
              </a:rPr>
              <a:t>D.Wollmann</a:t>
            </a:r>
            <a:r>
              <a:rPr lang="en-US" sz="2000" dirty="0">
                <a:solidFill>
                  <a:srgbClr val="062F67"/>
                </a:solidFill>
                <a:latin typeface="Calibri" pitchFamily="34" charset="0"/>
              </a:rPr>
              <a:t>)</a:t>
            </a:r>
            <a:endParaRPr lang="en-US" sz="2000" dirty="0" smtClean="0">
              <a:solidFill>
                <a:srgbClr val="062F67"/>
              </a:solidFill>
              <a:latin typeface="Calibri" pitchFamily="34" charset="0"/>
            </a:endParaRP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>
                <a:solidFill>
                  <a:srgbClr val="3366FF"/>
                </a:solidFill>
                <a:latin typeface="Calibri" pitchFamily="34" charset="0"/>
              </a:rPr>
              <a:t>Injection and </a:t>
            </a: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LHC beam </a:t>
            </a:r>
            <a:r>
              <a:rPr lang="en-US" sz="2000" dirty="0">
                <a:solidFill>
                  <a:srgbClr val="3366FF"/>
                </a:solidFill>
                <a:latin typeface="Calibri" pitchFamily="34" charset="0"/>
              </a:rPr>
              <a:t>dumping system </a:t>
            </a:r>
            <a:r>
              <a:rPr lang="en-US" sz="2000" dirty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>
                <a:solidFill>
                  <a:srgbClr val="062F67"/>
                </a:solidFill>
                <a:latin typeface="Calibri" pitchFamily="34" charset="0"/>
              </a:rPr>
              <a:t>J.Uythoven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  <a:endParaRPr lang="en-US" sz="2000" dirty="0" smtClean="0">
              <a:solidFill>
                <a:srgbClr val="3366FF"/>
              </a:solidFill>
              <a:latin typeface="Calibri" pitchFamily="34" charset="0"/>
            </a:endParaRP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Beam Diagnostics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B.Dehning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 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Collimation and movable devices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S.Redaelli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Electrical circuit related protection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M.Zerlauth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Operation after LS1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J.Wenninger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0066FF"/>
                </a:solidFill>
                <a:latin typeface="Calibri" pitchFamily="34" charset="0"/>
              </a:rPr>
              <a:t>Summary and discussion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R.Schmidt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</a:p>
          <a:p>
            <a:pPr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Executive summary @ CERN in special LMC (today)</a:t>
            </a:r>
          </a:p>
          <a:p>
            <a:pPr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More detailed session summary in ATS Seminar (</a:t>
            </a:r>
            <a:r>
              <a:rPr lang="en-US" sz="2000" dirty="0" err="1" smtClean="0">
                <a:solidFill>
                  <a:srgbClr val="002060"/>
                </a:solidFill>
                <a:latin typeface="Calibri" pitchFamily="34" charset="0"/>
              </a:rPr>
              <a:t>tbd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</a:p>
          <a:p>
            <a:pPr lvl="1">
              <a:buSzPct val="150000"/>
              <a:buFont typeface="Arial"/>
              <a:buChar char="•"/>
            </a:pPr>
            <a:endParaRPr lang="en-US" sz="2000" dirty="0" smtClean="0">
              <a:solidFill>
                <a:srgbClr val="062F67"/>
              </a:solidFill>
              <a:latin typeface="Calibri" pitchFamily="34" charset="0"/>
            </a:endParaRPr>
          </a:p>
          <a:p>
            <a:pPr lvl="1">
              <a:buSzPct val="150000"/>
              <a:buFont typeface="Arial"/>
              <a:buChar char="•"/>
            </a:pPr>
            <a:endParaRPr lang="en-US" sz="2000" dirty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80" y="388290"/>
            <a:ext cx="5814390" cy="68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47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today…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7598"/>
            <a:ext cx="9144000" cy="55880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" pitchFamily="34" charset="0"/>
              </a:rPr>
              <a:t>Agree on a common MP view of </a:t>
            </a:r>
            <a:r>
              <a:rPr lang="en-US" sz="2400" dirty="0" smtClean="0">
                <a:latin typeface="Calibri" pitchFamily="34" charset="0"/>
              </a:rPr>
              <a:t>issues</a:t>
            </a:r>
          </a:p>
          <a:p>
            <a:r>
              <a:rPr lang="en-US" sz="2400" dirty="0" smtClean="0">
                <a:latin typeface="Calibri" pitchFamily="34" charset="0"/>
              </a:rPr>
              <a:t>Complete the list if needed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Agree/define responsibilities for follow-up </a:t>
            </a:r>
            <a:endParaRPr lang="en-US" sz="2400" dirty="0">
              <a:latin typeface="Calibri" pitchFamily="34" charset="0"/>
            </a:endParaRPr>
          </a:p>
          <a:p>
            <a:r>
              <a:rPr lang="en-US" sz="2400" dirty="0">
                <a:latin typeface="Calibri" pitchFamily="34" charset="0"/>
              </a:rPr>
              <a:t>Definition of priorities </a:t>
            </a:r>
            <a:r>
              <a:rPr lang="en-US" sz="2400" dirty="0" smtClean="0">
                <a:latin typeface="Calibri" pitchFamily="34" charset="0"/>
              </a:rPr>
              <a:t>to </a:t>
            </a:r>
            <a:r>
              <a:rPr lang="en-US" sz="2400" dirty="0">
                <a:latin typeface="Calibri" pitchFamily="34" charset="0"/>
              </a:rPr>
              <a:t>be completed for </a:t>
            </a:r>
            <a:r>
              <a:rPr lang="en-US" sz="2400" dirty="0" smtClean="0">
                <a:latin typeface="Calibri" pitchFamily="34" charset="0"/>
              </a:rPr>
              <a:t>LMC</a:t>
            </a:r>
          </a:p>
          <a:p>
            <a:r>
              <a:rPr lang="en-US" sz="2400" dirty="0" smtClean="0">
                <a:latin typeface="Calibri" pitchFamily="34" charset="0"/>
              </a:rPr>
              <a:t>More detailed session review in ATS seminar (</a:t>
            </a:r>
            <a:r>
              <a:rPr lang="en-US" sz="2400" dirty="0" err="1" smtClean="0">
                <a:latin typeface="Calibri" pitchFamily="34" charset="0"/>
              </a:rPr>
              <a:t>tbc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>
              <a:latin typeface="Calibri" pitchFamily="34" charset="0"/>
            </a:endParaRPr>
          </a:p>
          <a:p>
            <a:r>
              <a:rPr lang="en-US" sz="2400" dirty="0">
                <a:latin typeface="Calibri" pitchFamily="34" charset="0"/>
              </a:rPr>
              <a:t>Follow up of issues </a:t>
            </a:r>
            <a:r>
              <a:rPr lang="en-US" sz="2400" dirty="0" smtClean="0">
                <a:latin typeface="Calibri" pitchFamily="34" charset="0"/>
              </a:rPr>
              <a:t>already started and will be coordinated in different WGs and MPP meetings</a:t>
            </a:r>
            <a:endParaRPr lang="en-US" sz="2400" dirty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22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Material Damage / failure scenarios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9778"/>
            <a:ext cx="9144000" cy="5588000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Review/Update Setup Beam Flag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parameters/functions </a:t>
            </a:r>
            <a:r>
              <a:rPr lang="en-US" sz="2200" dirty="0">
                <a:latin typeface="Calibri" pitchFamily="34" charset="0"/>
              </a:rPr>
              <a:t>(SMP) in view </a:t>
            </a:r>
            <a:r>
              <a:rPr lang="en-US" sz="2200" dirty="0" smtClean="0">
                <a:latin typeface="Calibri" pitchFamily="34" charset="0"/>
              </a:rPr>
              <a:t>of </a:t>
            </a:r>
            <a:r>
              <a:rPr lang="en-US" sz="2200" dirty="0">
                <a:latin typeface="Calibri" pitchFamily="34" charset="0"/>
              </a:rPr>
              <a:t>updated damage limits, commissioning procedures, collimation setup, MDs etc. (MPP with </a:t>
            </a:r>
            <a:r>
              <a:rPr lang="en-US" sz="2200" dirty="0" err="1">
                <a:latin typeface="Calibri" pitchFamily="34" charset="0"/>
              </a:rPr>
              <a:t>Coll</a:t>
            </a:r>
            <a:r>
              <a:rPr lang="en-US" sz="2200" dirty="0">
                <a:latin typeface="Calibri" pitchFamily="34" charset="0"/>
              </a:rPr>
              <a:t>, FLUKA, MPE, ABT</a:t>
            </a:r>
            <a:r>
              <a:rPr lang="en-US" sz="2200" dirty="0" smtClean="0">
                <a:latin typeface="Calibri" pitchFamily="34" charset="0"/>
              </a:rPr>
              <a:t>)</a:t>
            </a:r>
          </a:p>
          <a:p>
            <a:pPr lvl="1"/>
            <a:r>
              <a:rPr lang="en-US" sz="2200" dirty="0" smtClean="0">
                <a:latin typeface="Calibri" pitchFamily="34" charset="0"/>
              </a:rPr>
              <a:t>Onset </a:t>
            </a:r>
            <a:r>
              <a:rPr lang="en-US" sz="2200" dirty="0">
                <a:latin typeface="Calibri" pitchFamily="34" charset="0"/>
              </a:rPr>
              <a:t>of damage? Dependency on </a:t>
            </a:r>
            <a:r>
              <a:rPr lang="en-US" sz="2200" dirty="0" err="1">
                <a:latin typeface="Calibri" pitchFamily="34" charset="0"/>
              </a:rPr>
              <a:t>emittance</a:t>
            </a:r>
            <a:r>
              <a:rPr lang="en-US" sz="2200" dirty="0">
                <a:latin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</a:rPr>
              <a:t>(BCMS </a:t>
            </a:r>
            <a:r>
              <a:rPr lang="en-US" sz="2200" dirty="0">
                <a:latin typeface="Calibri" pitchFamily="34" charset="0"/>
              </a:rPr>
              <a:t>beams</a:t>
            </a:r>
            <a:r>
              <a:rPr lang="en-US" sz="2200" dirty="0" smtClean="0">
                <a:latin typeface="Calibri" pitchFamily="34" charset="0"/>
              </a:rPr>
              <a:t>); 7TeV </a:t>
            </a:r>
            <a:endParaRPr lang="en-US" sz="2200" dirty="0">
              <a:latin typeface="Calibri" pitchFamily="34" charset="0"/>
              <a:sym typeface="Wingdings"/>
            </a:endParaRP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  <a:sym typeface="Wingdings"/>
              </a:rPr>
              <a:t>C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onclusion by beginning 2014</a:t>
            </a:r>
            <a:endParaRPr lang="en-US" sz="2200" dirty="0">
              <a:solidFill>
                <a:schemeClr val="tx1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Use of collimators with new materials </a:t>
            </a:r>
            <a:r>
              <a:rPr lang="en-US" sz="2200" dirty="0">
                <a:latin typeface="Calibri" pitchFamily="34" charset="0"/>
              </a:rPr>
              <a:t>(</a:t>
            </a:r>
            <a:r>
              <a:rPr lang="en-US" sz="2200" dirty="0" smtClean="0">
                <a:latin typeface="Calibri" pitchFamily="34" charset="0"/>
              </a:rPr>
              <a:t>molybdenum, copper-diamond?). (ABP, EN-MME/STI, ABT, MPE) [replacing winter stop 2015/16?] </a:t>
            </a: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Mini-WG </a:t>
            </a:r>
            <a:r>
              <a:rPr lang="en-US" sz="2200" dirty="0" smtClean="0">
                <a:latin typeface="Calibri" pitchFamily="34" charset="0"/>
              </a:rPr>
              <a:t>to </a:t>
            </a:r>
            <a:r>
              <a:rPr lang="en-US" sz="2200" dirty="0" err="1" smtClean="0">
                <a:latin typeface="Calibri" pitchFamily="34" charset="0"/>
              </a:rPr>
              <a:t>analyse</a:t>
            </a:r>
            <a:r>
              <a:rPr lang="en-US" sz="2200" dirty="0" smtClean="0">
                <a:latin typeface="Calibri" pitchFamily="34" charset="0"/>
              </a:rPr>
              <a:t> results of material tests and feedback into </a:t>
            </a:r>
            <a:r>
              <a:rPr lang="en-US" sz="2200" dirty="0" err="1" smtClean="0">
                <a:latin typeface="Calibri" pitchFamily="34" charset="0"/>
              </a:rPr>
              <a:t>Coll</a:t>
            </a:r>
            <a:r>
              <a:rPr lang="en-US" sz="2200" dirty="0" smtClean="0">
                <a:latin typeface="Calibri" pitchFamily="34" charset="0"/>
              </a:rPr>
              <a:t> upgrade strategy (CWG).</a:t>
            </a: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Update failure cases for </a:t>
            </a:r>
            <a:r>
              <a:rPr lang="en-US" sz="220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asynch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 beam dump </a:t>
            </a:r>
            <a:r>
              <a:rPr lang="en-US" sz="2200" dirty="0" smtClean="0">
                <a:latin typeface="Calibri" pitchFamily="34" charset="0"/>
              </a:rPr>
              <a:t>(worst case phase advance / realistic phase advance). (later 2013; </a:t>
            </a:r>
            <a:r>
              <a:rPr lang="en-US" sz="2200" dirty="0" err="1" smtClean="0">
                <a:latin typeface="Calibri" pitchFamily="34" charset="0"/>
              </a:rPr>
              <a:t>Coll</a:t>
            </a:r>
            <a:r>
              <a:rPr lang="en-US" sz="2200" dirty="0" smtClean="0">
                <a:latin typeface="Calibri" pitchFamily="34" charset="0"/>
              </a:rPr>
              <a:t> [</a:t>
            </a:r>
            <a:r>
              <a:rPr lang="en-US" sz="2200" dirty="0" err="1" smtClean="0">
                <a:latin typeface="Calibri" pitchFamily="34" charset="0"/>
              </a:rPr>
              <a:t>Roderik</a:t>
            </a:r>
            <a:r>
              <a:rPr lang="en-US" sz="2200" dirty="0" smtClean="0">
                <a:latin typeface="Calibri" pitchFamily="34" charset="0"/>
              </a:rPr>
              <a:t>, </a:t>
            </a:r>
            <a:r>
              <a:rPr lang="en-US" sz="2200" dirty="0" err="1" smtClean="0">
                <a:latin typeface="Calibri" pitchFamily="34" charset="0"/>
              </a:rPr>
              <a:t>Luisella</a:t>
            </a:r>
            <a:r>
              <a:rPr lang="en-US" sz="2200" dirty="0" smtClean="0">
                <a:latin typeface="Calibri" pitchFamily="34" charset="0"/>
              </a:rPr>
              <a:t>], ABT)</a:t>
            </a: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Study ion beam damage</a:t>
            </a:r>
            <a:r>
              <a:rPr lang="en-US" sz="2200" dirty="0" smtClean="0">
                <a:latin typeface="Calibri" pitchFamily="34" charset="0"/>
              </a:rPr>
              <a:t>. (ABP [</a:t>
            </a:r>
            <a:r>
              <a:rPr lang="en-US" sz="2200" dirty="0" err="1" smtClean="0">
                <a:latin typeface="Calibri" pitchFamily="34" charset="0"/>
              </a:rPr>
              <a:t>Luisella</a:t>
            </a:r>
            <a:r>
              <a:rPr lang="en-US" sz="2200" dirty="0" smtClean="0">
                <a:latin typeface="Calibri" pitchFamily="34" charset="0"/>
              </a:rPr>
              <a:t>, Maria]) </a:t>
            </a: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Planning of new tests </a:t>
            </a:r>
            <a:r>
              <a:rPr lang="en-US" sz="2200" dirty="0" smtClean="0">
                <a:latin typeface="Calibri" pitchFamily="34" charset="0"/>
              </a:rPr>
              <a:t>with beam in </a:t>
            </a:r>
            <a:r>
              <a:rPr lang="en-US" sz="2200" dirty="0" err="1" smtClean="0">
                <a:latin typeface="Calibri" pitchFamily="34" charset="0"/>
              </a:rPr>
              <a:t>HiRadMat</a:t>
            </a:r>
            <a:r>
              <a:rPr lang="en-US" sz="2200" dirty="0" smtClean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07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Material Damage / failure scenarios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1197"/>
            <a:ext cx="9144000" cy="5588000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Review / update LHC failure scenarios and expected damage </a:t>
            </a:r>
            <a:r>
              <a:rPr lang="en-US" sz="2200" dirty="0">
                <a:latin typeface="Calibri" pitchFamily="34" charset="0"/>
              </a:rPr>
              <a:t>(single/two kickers firing). </a:t>
            </a:r>
            <a:r>
              <a:rPr lang="en-US" sz="2200" dirty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200" dirty="0">
                <a:latin typeface="Calibri" pitchFamily="34" charset="0"/>
              </a:rPr>
              <a:t> Expected beam offset/kick.</a:t>
            </a:r>
          </a:p>
          <a:p>
            <a:pPr lvl="1"/>
            <a:r>
              <a:rPr lang="en-US" sz="2200" dirty="0">
                <a:latin typeface="Calibri" pitchFamily="34" charset="0"/>
              </a:rPr>
              <a:t>Estimate damage in case of one kicker firing (25ns, BCMS, new TCDQ, … ). (MPE, ABT) </a:t>
            </a:r>
          </a:p>
          <a:p>
            <a:pPr lvl="1"/>
            <a:r>
              <a:rPr lang="en-US" sz="2200" dirty="0">
                <a:latin typeface="Calibri" pitchFamily="34" charset="0"/>
              </a:rPr>
              <a:t>(Disposable) absorbers, redundant kickers</a:t>
            </a:r>
            <a:r>
              <a:rPr lang="en-US" sz="2200" dirty="0" smtClean="0">
                <a:latin typeface="Calibri" pitchFamily="34" charset="0"/>
              </a:rPr>
              <a:t>.</a:t>
            </a:r>
          </a:p>
          <a:p>
            <a:pPr lvl="0"/>
            <a:r>
              <a:rPr lang="en-US" sz="2200" dirty="0" smtClean="0">
                <a:latin typeface="Calibri" pitchFamily="34" charset="0"/>
              </a:rPr>
              <a:t>New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working group to discuss beam induced heating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issues </a:t>
            </a:r>
            <a:r>
              <a:rPr lang="en-US" sz="2200" dirty="0" smtClean="0">
                <a:latin typeface="Calibri" pitchFamily="34" charset="0"/>
              </a:rPr>
              <a:t>&amp;validate new designs (ABP [Elias, Benoit, et al.], Equipment teams, MPP)</a:t>
            </a:r>
            <a:endParaRPr lang="en-US" sz="2200" dirty="0">
              <a:latin typeface="Calibri" pitchFamily="34" charset="0"/>
            </a:endParaRPr>
          </a:p>
          <a:p>
            <a:pPr lvl="0"/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Review operational scenarios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in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the view of MP </a:t>
            </a:r>
            <a:r>
              <a:rPr lang="en-US" sz="2200" dirty="0">
                <a:latin typeface="Calibri" pitchFamily="34" charset="0"/>
              </a:rPr>
              <a:t>(D1 failure, etc.) and collimation</a:t>
            </a:r>
            <a:r>
              <a:rPr lang="en-US" sz="2200" dirty="0" smtClean="0">
                <a:latin typeface="Calibri" pitchFamily="34" charset="0"/>
              </a:rPr>
              <a:t>. (OP, </a:t>
            </a:r>
            <a:r>
              <a:rPr lang="en-US" sz="2200" dirty="0" err="1" smtClean="0">
                <a:latin typeface="Calibri" pitchFamily="34" charset="0"/>
              </a:rPr>
              <a:t>Coll</a:t>
            </a:r>
            <a:r>
              <a:rPr lang="en-US" sz="2200" dirty="0" smtClean="0">
                <a:latin typeface="Calibri" pitchFamily="34" charset="0"/>
              </a:rPr>
              <a:t>, ABP </a:t>
            </a:r>
            <a:r>
              <a:rPr lang="en-US" sz="2200" dirty="0" smtClean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LBOC / Evian like workshop in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2014 </a:t>
            </a:r>
            <a:r>
              <a:rPr lang="en-US" sz="2200" dirty="0" smtClean="0">
                <a:latin typeface="Calibri" pitchFamily="34" charset="0"/>
              </a:rPr>
              <a:t>?!):</a:t>
            </a:r>
          </a:p>
          <a:p>
            <a:pPr lvl="1"/>
            <a:r>
              <a:rPr lang="en-US" sz="2200" dirty="0">
                <a:latin typeface="Calibri" pitchFamily="34" charset="0"/>
              </a:rPr>
              <a:t>combined ramp +</a:t>
            </a:r>
            <a:r>
              <a:rPr lang="en-US" sz="2200" dirty="0" smtClean="0">
                <a:latin typeface="Calibri" pitchFamily="34" charset="0"/>
              </a:rPr>
              <a:t>squeeze.</a:t>
            </a:r>
          </a:p>
          <a:p>
            <a:pPr lvl="1"/>
            <a:r>
              <a:rPr lang="en-US" sz="2200" dirty="0">
                <a:latin typeface="Calibri" pitchFamily="34" charset="0"/>
              </a:rPr>
              <a:t>beta* </a:t>
            </a:r>
            <a:r>
              <a:rPr lang="en-US" sz="2200" dirty="0" smtClean="0">
                <a:latin typeface="Calibri" pitchFamily="34" charset="0"/>
              </a:rPr>
              <a:t>leveling.</a:t>
            </a:r>
            <a:endParaRPr lang="en-US" sz="2200" dirty="0">
              <a:latin typeface="Calibri" pitchFamily="34" charset="0"/>
            </a:endParaRPr>
          </a:p>
          <a:p>
            <a:pPr lvl="1"/>
            <a:r>
              <a:rPr lang="en-US" sz="2200" dirty="0" smtClean="0">
                <a:latin typeface="Calibri" pitchFamily="34" charset="0"/>
              </a:rPr>
              <a:t>lower </a:t>
            </a:r>
            <a:r>
              <a:rPr lang="en-US" sz="2200" dirty="0">
                <a:latin typeface="Calibri" pitchFamily="34" charset="0"/>
              </a:rPr>
              <a:t>beta* at </a:t>
            </a:r>
            <a:r>
              <a:rPr lang="en-US" sz="2200" dirty="0" smtClean="0">
                <a:latin typeface="Calibri" pitchFamily="34" charset="0"/>
              </a:rPr>
              <a:t>injection.</a:t>
            </a:r>
          </a:p>
          <a:p>
            <a:pPr lvl="1"/>
            <a:r>
              <a:rPr lang="en-US" sz="2200" dirty="0" smtClean="0">
                <a:latin typeface="Calibri" pitchFamily="34" charset="0"/>
              </a:rPr>
              <a:t>Optics changes in IR2 + IR8 for 7TeV.</a:t>
            </a:r>
          </a:p>
          <a:p>
            <a:pPr lvl="1"/>
            <a:endParaRPr lang="en-US" sz="22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12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/ LBDS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7415"/>
            <a:ext cx="9144000" cy="5588000"/>
          </a:xfrm>
        </p:spPr>
        <p:txBody>
          <a:bodyPr/>
          <a:lstStyle/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BIS-LBDS retriggering</a:t>
            </a:r>
            <a:r>
              <a:rPr lang="en-US" sz="2400" dirty="0">
                <a:latin typeface="Calibri" pitchFamily="34" charset="0"/>
              </a:rPr>
              <a:t>: high reliability required. Reliability run </a:t>
            </a:r>
            <a:r>
              <a:rPr lang="en-US" sz="2400" dirty="0" smtClean="0">
                <a:latin typeface="Calibri" pitchFamily="34" charset="0"/>
              </a:rPr>
              <a:t>planned for beginning </a:t>
            </a:r>
            <a:r>
              <a:rPr lang="en-US" sz="2400" dirty="0">
                <a:latin typeface="Calibri" pitchFamily="34" charset="0"/>
              </a:rPr>
              <a:t>of </a:t>
            </a:r>
            <a:r>
              <a:rPr lang="en-US" sz="2400" dirty="0" smtClean="0">
                <a:latin typeface="Calibri" pitchFamily="34" charset="0"/>
              </a:rPr>
              <a:t>2014 (04.2013 </a:t>
            </a:r>
            <a:r>
              <a:rPr lang="en-US" sz="2400" dirty="0" smtClean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Calibri" pitchFamily="34" charset="0"/>
              </a:rPr>
              <a:t> ABT, MPE [</a:t>
            </a:r>
            <a:r>
              <a:rPr lang="en-US" sz="2400" dirty="0" err="1" smtClean="0">
                <a:latin typeface="Calibri" pitchFamily="34" charset="0"/>
              </a:rPr>
              <a:t>Stephane</a:t>
            </a:r>
            <a:r>
              <a:rPr lang="en-US" sz="2400" dirty="0" smtClean="0">
                <a:latin typeface="Calibri" pitchFamily="34" charset="0"/>
              </a:rPr>
              <a:t>]).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Scan of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MKD waveform with beam </a:t>
            </a:r>
            <a:r>
              <a:rPr lang="en-US" sz="2400" dirty="0">
                <a:latin typeface="Calibri" pitchFamily="34" charset="0"/>
              </a:rPr>
              <a:t>and direct BLM </a:t>
            </a:r>
            <a:r>
              <a:rPr lang="en-US" sz="2400" dirty="0" smtClean="0">
                <a:latin typeface="Calibri" pitchFamily="34" charset="0"/>
              </a:rPr>
              <a:t>dump </a:t>
            </a:r>
            <a:r>
              <a:rPr lang="en-US" sz="2400" dirty="0" smtClean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Calibri" pitchFamily="34" charset="0"/>
              </a:rPr>
              <a:t> Test @ injection during commissioning 2015? (LIBD [Jan])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TDE block: pressure rise </a:t>
            </a:r>
            <a:r>
              <a:rPr lang="en-US" sz="2400" dirty="0">
                <a:latin typeface="Calibri" pitchFamily="34" charset="0"/>
              </a:rPr>
              <a:t>may reach venting level, when repeated dumps occur 6.5/</a:t>
            </a:r>
            <a:r>
              <a:rPr lang="en-US" sz="2400" dirty="0" smtClean="0">
                <a:latin typeface="Calibri" pitchFamily="34" charset="0"/>
              </a:rPr>
              <a:t>7TeV. What is the criticality? (LIBD [Jan])</a:t>
            </a: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TCDQ in BETS </a:t>
            </a:r>
            <a:r>
              <a:rPr lang="en-US" sz="2400" dirty="0">
                <a:latin typeface="Calibri" pitchFamily="34" charset="0"/>
              </a:rPr>
              <a:t>(masking for set-up). Review failure cases. </a:t>
            </a:r>
            <a:r>
              <a:rPr lang="en-US" sz="2400" dirty="0" smtClean="0">
                <a:latin typeface="Calibri" pitchFamily="34" charset="0"/>
              </a:rPr>
              <a:t>(04.2013 </a:t>
            </a:r>
            <a:r>
              <a:rPr lang="en-US" sz="2400" dirty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Calibri" pitchFamily="34" charset="0"/>
              </a:rPr>
              <a:t> LIBD [Jan], MPP</a:t>
            </a:r>
            <a:r>
              <a:rPr lang="en-US" sz="2400" dirty="0">
                <a:latin typeface="Calibri" pitchFamily="34" charset="0"/>
              </a:rPr>
              <a:t>).</a:t>
            </a: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MSI current and TDI gap </a:t>
            </a:r>
            <a:r>
              <a:rPr lang="en-US" sz="2400" dirty="0">
                <a:latin typeface="Calibri" pitchFamily="34" charset="0"/>
              </a:rPr>
              <a:t>(how measured?)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into BETS</a:t>
            </a:r>
            <a:r>
              <a:rPr lang="en-US" sz="2400" dirty="0">
                <a:latin typeface="Calibri" pitchFamily="34" charset="0"/>
              </a:rPr>
              <a:t>. Re-do failure analysis. How tight need the tolerances to be? </a:t>
            </a:r>
            <a:r>
              <a:rPr lang="en-US" sz="2400" dirty="0" smtClean="0">
                <a:latin typeface="Calibri" pitchFamily="34" charset="0"/>
              </a:rPr>
              <a:t>(04.2013 </a:t>
            </a:r>
            <a:r>
              <a:rPr lang="en-US" sz="2400" dirty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latin typeface="Calibri" pitchFamily="34" charset="0"/>
              </a:rPr>
              <a:t> LIBD [Jan], </a:t>
            </a:r>
            <a:r>
              <a:rPr lang="en-US" sz="2400" dirty="0" err="1" smtClean="0">
                <a:latin typeface="Calibri" pitchFamily="34" charset="0"/>
              </a:rPr>
              <a:t>Coll</a:t>
            </a:r>
            <a:r>
              <a:rPr lang="en-US" sz="2400" dirty="0" smtClean="0">
                <a:latin typeface="Calibri" pitchFamily="34" charset="0"/>
              </a:rPr>
              <a:t> [Stefano], </a:t>
            </a:r>
            <a:r>
              <a:rPr lang="en-US" sz="2400" dirty="0">
                <a:latin typeface="Calibri" pitchFamily="34" charset="0"/>
              </a:rPr>
              <a:t>MPP)</a:t>
            </a:r>
          </a:p>
          <a:p>
            <a:pPr marL="0" indent="0">
              <a:buNone/>
            </a:pPr>
            <a:endParaRPr lang="en-US" sz="2000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83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/ LBDS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6439"/>
            <a:ext cx="9144000" cy="55880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TCDIs: virtual beta* and interlocking in SIS </a:t>
            </a:r>
            <a:r>
              <a:rPr lang="en-US" sz="2400" dirty="0">
                <a:latin typeface="Calibri" pitchFamily="34" charset="0"/>
              </a:rPr>
              <a:t>via SMP timing. </a:t>
            </a:r>
            <a:r>
              <a:rPr lang="en-US" sz="2400" dirty="0">
                <a:latin typeface="Calibri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>
                <a:latin typeface="Calibri" pitchFamily="34" charset="0"/>
              </a:rPr>
              <a:t> Specifications (OP [</a:t>
            </a:r>
            <a:r>
              <a:rPr lang="en-US" sz="2400" dirty="0" err="1">
                <a:latin typeface="Calibri" pitchFamily="34" charset="0"/>
              </a:rPr>
              <a:t>Jorg</a:t>
            </a:r>
            <a:r>
              <a:rPr lang="en-US" sz="2400" dirty="0">
                <a:latin typeface="Calibri" pitchFamily="34" charset="0"/>
              </a:rPr>
              <a:t>, </a:t>
            </a:r>
            <a:r>
              <a:rPr lang="en-US" sz="2400" dirty="0" err="1">
                <a:latin typeface="Calibri" pitchFamily="34" charset="0"/>
              </a:rPr>
              <a:t>Verena</a:t>
            </a:r>
            <a:r>
              <a:rPr lang="en-US" sz="2400" dirty="0">
                <a:latin typeface="Calibri" pitchFamily="34" charset="0"/>
              </a:rPr>
              <a:t>], LIBD [Jan], </a:t>
            </a:r>
            <a:r>
              <a:rPr lang="en-US" sz="2400" dirty="0" err="1">
                <a:latin typeface="Calibri" pitchFamily="34" charset="0"/>
              </a:rPr>
              <a:t>Coll</a:t>
            </a:r>
            <a:r>
              <a:rPr lang="en-US" sz="2400" dirty="0">
                <a:latin typeface="Calibri" pitchFamily="34" charset="0"/>
              </a:rPr>
              <a:t> [Stefano</a:t>
            </a:r>
            <a:r>
              <a:rPr lang="en-US" sz="2400" dirty="0" smtClean="0">
                <a:latin typeface="Calibri" pitchFamily="34" charset="0"/>
              </a:rPr>
              <a:t>]).</a:t>
            </a:r>
          </a:p>
          <a:p>
            <a:pPr lvl="0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SPS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extraction interlocking</a:t>
            </a:r>
            <a:r>
              <a:rPr lang="en-US" sz="2400" dirty="0" smtClean="0">
                <a:latin typeface="Calibri" pitchFamily="34" charset="0"/>
              </a:rPr>
              <a:t>. (OP [M. Interlock])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TDI gap supervision from SIS to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BIS</a:t>
            </a:r>
            <a:r>
              <a:rPr lang="en-US" sz="2400" dirty="0" smtClean="0">
                <a:latin typeface="Calibri" pitchFamily="34" charset="0"/>
              </a:rPr>
              <a:t>. Redundant gap measurement? (EN-STI, MPP)</a:t>
            </a:r>
            <a:endParaRPr lang="en-US" sz="2400" dirty="0">
              <a:latin typeface="Calibri" pitchFamily="34" charset="0"/>
            </a:endParaRPr>
          </a:p>
          <a:p>
            <a:pPr lvl="0"/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itchFamily="34" charset="0"/>
              </a:rPr>
              <a:t>Beam position in TCSG (IR6) interlock from SIS to BIS</a:t>
            </a:r>
            <a:r>
              <a:rPr lang="en-US" sz="2400" dirty="0" smtClean="0">
                <a:latin typeface="Calibri" pitchFamily="34" charset="0"/>
              </a:rPr>
              <a:t>. (MPP)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Keep for start-up as is, then interlock with buttons implemented in jaws.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Functional spec on how to use buttons ([COLL])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Daniel Wollmann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B8E819-D005-4044-8147-D0F886FAE13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03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1176</TotalTime>
  <Words>1693</Words>
  <Application>Microsoft Office PowerPoint</Application>
  <PresentationFormat>On-screen Show (4:3)</PresentationFormat>
  <Paragraphs>147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CERN(4-3)</vt:lpstr>
      <vt:lpstr>PowerPoint Presentation</vt:lpstr>
      <vt:lpstr>MPP Workshop 2013 Executive summary  Acknowledgements: B.Dehning, S.Redaelli, J. Uythoven, J.Wenninger, D.Wollmann, M.Zerlauth in the name of all Workshop particpants </vt:lpstr>
      <vt:lpstr>Mandate</vt:lpstr>
      <vt:lpstr>Program</vt:lpstr>
      <vt:lpstr>Goal today…</vt:lpstr>
      <vt:lpstr>Material Damage / failure scenarios</vt:lpstr>
      <vt:lpstr>Material Damage / failure scenarios</vt:lpstr>
      <vt:lpstr>Injection / LBDS</vt:lpstr>
      <vt:lpstr>Injection / LBDS</vt:lpstr>
      <vt:lpstr>Commissioning / Revalidation of MP systems / Powering tests</vt:lpstr>
      <vt:lpstr>Powering Interlocks / QPS / Electrical distribution</vt:lpstr>
      <vt:lpstr>Software tools / Operation</vt:lpstr>
      <vt:lpstr>Software tools / Operation</vt:lpstr>
      <vt:lpstr>MPP / rMPP / MDs / Fault tracking</vt:lpstr>
      <vt:lpstr>Moveable Devices</vt:lpstr>
      <vt:lpstr>Beam Instrumentation (high priority)</vt:lpstr>
      <vt:lpstr>Beam Instrumentation</vt:lpstr>
      <vt:lpstr>Internal Reviews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Zerlauth</cp:lastModifiedBy>
  <cp:revision>35</cp:revision>
  <cp:lastPrinted>2013-03-25T09:02:29Z</cp:lastPrinted>
  <dcterms:created xsi:type="dcterms:W3CDTF">2012-11-30T11:04:26Z</dcterms:created>
  <dcterms:modified xsi:type="dcterms:W3CDTF">2013-04-12T06:47:39Z</dcterms:modified>
</cp:coreProperties>
</file>