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988" r:id="rId1"/>
  </p:sldMasterIdLst>
  <p:notesMasterIdLst>
    <p:notesMasterId r:id="rId26"/>
  </p:notesMasterIdLst>
  <p:handoutMasterIdLst>
    <p:handoutMasterId r:id="rId27"/>
  </p:handoutMasterIdLst>
  <p:sldIdLst>
    <p:sldId id="2222" r:id="rId2"/>
    <p:sldId id="2102" r:id="rId3"/>
    <p:sldId id="2139" r:id="rId4"/>
    <p:sldId id="2062" r:id="rId5"/>
    <p:sldId id="2089" r:id="rId6"/>
    <p:sldId id="2281" r:id="rId7"/>
    <p:sldId id="258" r:id="rId8"/>
    <p:sldId id="2126" r:id="rId9"/>
    <p:sldId id="2279" r:id="rId10"/>
    <p:sldId id="478" r:id="rId11"/>
    <p:sldId id="2251" r:id="rId12"/>
    <p:sldId id="2190" r:id="rId13"/>
    <p:sldId id="2262" r:id="rId14"/>
    <p:sldId id="2228" r:id="rId15"/>
    <p:sldId id="2233" r:id="rId16"/>
    <p:sldId id="2209" r:id="rId17"/>
    <p:sldId id="2194" r:id="rId18"/>
    <p:sldId id="2260" r:id="rId19"/>
    <p:sldId id="2246" r:id="rId20"/>
    <p:sldId id="2280" r:id="rId21"/>
    <p:sldId id="2226" r:id="rId22"/>
    <p:sldId id="262" r:id="rId23"/>
    <p:sldId id="2249" r:id="rId24"/>
    <p:sldId id="2278" r:id="rId25"/>
  </p:sldIdLst>
  <p:sldSz cx="9144000" cy="5715000" type="screen16x10"/>
  <p:notesSz cx="7010400" cy="9296400"/>
  <p:defaultTextStyle>
    <a:defPPr>
      <a:defRPr lang="en-US"/>
    </a:defPPr>
    <a:lvl1pPr algn="l" defTabSz="45620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6208" algn="l" defTabSz="45620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2418" algn="l" defTabSz="45620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68624" algn="l" defTabSz="45620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4833" algn="l" defTabSz="45620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1044" algn="l" defTabSz="91241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37252" algn="l" defTabSz="91241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3461" algn="l" defTabSz="91241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49669" algn="l" defTabSz="91241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8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49F9"/>
    <a:srgbClr val="6699FF"/>
    <a:srgbClr val="99CCFF"/>
    <a:srgbClr val="275212"/>
    <a:srgbClr val="1351A9"/>
    <a:srgbClr val="0000FF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8243" autoAdjust="0"/>
    <p:restoredTop sz="93447" autoAdjust="0"/>
  </p:normalViewPr>
  <p:slideViewPr>
    <p:cSldViewPr snapToObjects="1">
      <p:cViewPr varScale="1">
        <p:scale>
          <a:sx n="137" d="100"/>
          <a:sy n="137" d="100"/>
        </p:scale>
        <p:origin x="1578" y="96"/>
      </p:cViewPr>
      <p:guideLst>
        <p:guide orient="horz" pos="2160"/>
        <p:guide pos="2880"/>
        <p:guide orient="horz" pos="1800"/>
      </p:guideLst>
    </p:cSldViewPr>
  </p:slideViewPr>
  <p:outlineViewPr>
    <p:cViewPr>
      <p:scale>
        <a:sx n="33" d="100"/>
        <a:sy n="33" d="100"/>
      </p:scale>
      <p:origin x="0" y="42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5" d="100"/>
          <a:sy n="85" d="100"/>
        </p:scale>
        <p:origin x="-3024" y="-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/>
              <a:t>Baseline of Input</a:t>
            </a:r>
            <a:r>
              <a:rPr lang="en-US" b="1" baseline="0"/>
              <a:t> vs. Baseline Observed by WS</a:t>
            </a:r>
            <a:endParaRPr lang="en-US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Sheet1!$B$2:$L$2</c:f>
              <c:numCache>
                <c:formatCode>General</c:formatCode>
                <c:ptCount val="11"/>
                <c:pt idx="0">
                  <c:v>700</c:v>
                </c:pt>
                <c:pt idx="1">
                  <c:v>720</c:v>
                </c:pt>
                <c:pt idx="2">
                  <c:v>740</c:v>
                </c:pt>
                <c:pt idx="3">
                  <c:v>760</c:v>
                </c:pt>
                <c:pt idx="4">
                  <c:v>780</c:v>
                </c:pt>
                <c:pt idx="5">
                  <c:v>800</c:v>
                </c:pt>
                <c:pt idx="6">
                  <c:v>820</c:v>
                </c:pt>
                <c:pt idx="7">
                  <c:v>840</c:v>
                </c:pt>
                <c:pt idx="8">
                  <c:v>860</c:v>
                </c:pt>
                <c:pt idx="9">
                  <c:v>880</c:v>
                </c:pt>
                <c:pt idx="10">
                  <c:v>900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699</c:v>
                </c:pt>
                <c:pt idx="1">
                  <c:v>717</c:v>
                </c:pt>
                <c:pt idx="2">
                  <c:v>729</c:v>
                </c:pt>
                <c:pt idx="3">
                  <c:v>739</c:v>
                </c:pt>
                <c:pt idx="4">
                  <c:v>754</c:v>
                </c:pt>
                <c:pt idx="5">
                  <c:v>769</c:v>
                </c:pt>
                <c:pt idx="6">
                  <c:v>786</c:v>
                </c:pt>
                <c:pt idx="7">
                  <c:v>798</c:v>
                </c:pt>
                <c:pt idx="8">
                  <c:v>812</c:v>
                </c:pt>
                <c:pt idx="9">
                  <c:v>831</c:v>
                </c:pt>
                <c:pt idx="10">
                  <c:v>848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DC-47C1-80FB-FE58E9EF025F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7119856"/>
        <c:axId val="107128384"/>
      </c:lineChart>
      <c:catAx>
        <c:axId val="1071198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/>
                  <a:t>Baseline of input</a:t>
                </a:r>
                <a:r>
                  <a:rPr lang="en-US" sz="1100" b="1" baseline="0"/>
                  <a:t> (mV)</a:t>
                </a:r>
                <a:endParaRPr lang="en-US" sz="11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128384"/>
        <c:crosses val="autoZero"/>
        <c:auto val="1"/>
        <c:lblAlgn val="ctr"/>
        <c:lblOffset val="100"/>
        <c:noMultiLvlLbl val="0"/>
      </c:catAx>
      <c:valAx>
        <c:axId val="107128384"/>
        <c:scaling>
          <c:orientation val="minMax"/>
          <c:min val="68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/>
                  <a:t>Baseline observed</a:t>
                </a:r>
                <a:r>
                  <a:rPr lang="en-US" sz="1100" b="1" baseline="0"/>
                  <a:t> by WS (mV)</a:t>
                </a:r>
                <a:endParaRPr lang="en-US" sz="11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119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3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51" tIns="46576" rIns="93151" bIns="46576" numCol="1" anchor="t" anchorCtr="0" compatLnSpc="1">
            <a:prstTxWarp prst="textNoShape">
              <a:avLst/>
            </a:prstTxWarp>
          </a:bodyPr>
          <a:lstStyle>
            <a:lvl1pPr defTabSz="457436">
              <a:defRPr sz="1200"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970735" y="3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51" tIns="46576" rIns="93151" bIns="46576" numCol="1" anchor="t" anchorCtr="0" compatLnSpc="1">
            <a:prstTxWarp prst="textNoShape">
              <a:avLst/>
            </a:prstTxWarp>
          </a:bodyPr>
          <a:lstStyle>
            <a:lvl1pPr algn="r" defTabSz="457436">
              <a:defRPr sz="1200">
                <a:latin typeface="Calibri" pitchFamily="34" charset="0"/>
              </a:defRPr>
            </a:lvl1pPr>
          </a:lstStyle>
          <a:p>
            <a:fld id="{77D031B2-74E4-4A4F-8396-E65B3322A905}" type="datetimeFigureOut">
              <a:rPr lang="en-US"/>
              <a:pPr/>
              <a:t>9/22/2022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1" y="8830661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51" tIns="46576" rIns="93151" bIns="46576" numCol="1" anchor="b" anchorCtr="0" compatLnSpc="1">
            <a:prstTxWarp prst="textNoShape">
              <a:avLst/>
            </a:prstTxWarp>
          </a:bodyPr>
          <a:lstStyle>
            <a:lvl1pPr defTabSz="457436">
              <a:defRPr sz="1200"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970735" y="8830661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51" tIns="46576" rIns="93151" bIns="46576" numCol="1" anchor="b" anchorCtr="0" compatLnSpc="1">
            <a:prstTxWarp prst="textNoShape">
              <a:avLst/>
            </a:prstTxWarp>
          </a:bodyPr>
          <a:lstStyle>
            <a:lvl1pPr algn="r" defTabSz="457436">
              <a:defRPr sz="1200">
                <a:latin typeface="Calibri" pitchFamily="34" charset="0"/>
              </a:defRPr>
            </a:lvl1pPr>
          </a:lstStyle>
          <a:p>
            <a:fld id="{DE89E6E7-C27A-466E-9E11-30D98E4B9A4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712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3038145" cy="464205"/>
          </a:xfrm>
          <a:prstGeom prst="rect">
            <a:avLst/>
          </a:prstGeom>
        </p:spPr>
        <p:txBody>
          <a:bodyPr vert="horz" lIns="88121" tIns="44062" rIns="88121" bIns="440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35" y="3"/>
            <a:ext cx="3038145" cy="464205"/>
          </a:xfrm>
          <a:prstGeom prst="rect">
            <a:avLst/>
          </a:prstGeom>
        </p:spPr>
        <p:txBody>
          <a:bodyPr vert="horz" lIns="88121" tIns="44062" rIns="88121" bIns="44062" rtlCol="0"/>
          <a:lstStyle>
            <a:lvl1pPr algn="r">
              <a:defRPr sz="1200"/>
            </a:lvl1pPr>
          </a:lstStyle>
          <a:p>
            <a:fld id="{2CBBE780-E02B-40B6-AF4E-DB589DE9F15C}" type="datetimeFigureOut">
              <a:rPr lang="en-US" smtClean="0"/>
              <a:pPr/>
              <a:t>9/22/2022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698500"/>
            <a:ext cx="55753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121" tIns="44062" rIns="88121" bIns="440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46" y="4416101"/>
            <a:ext cx="5607711" cy="4182457"/>
          </a:xfrm>
          <a:prstGeom prst="rect">
            <a:avLst/>
          </a:prstGeom>
        </p:spPr>
        <p:txBody>
          <a:bodyPr vert="horz" lIns="88121" tIns="44062" rIns="88121" bIns="4406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661"/>
            <a:ext cx="3038145" cy="464205"/>
          </a:xfrm>
          <a:prstGeom prst="rect">
            <a:avLst/>
          </a:prstGeom>
        </p:spPr>
        <p:txBody>
          <a:bodyPr vert="horz" lIns="88121" tIns="44062" rIns="88121" bIns="440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35" y="8830661"/>
            <a:ext cx="3038145" cy="464205"/>
          </a:xfrm>
          <a:prstGeom prst="rect">
            <a:avLst/>
          </a:prstGeom>
        </p:spPr>
        <p:txBody>
          <a:bodyPr vert="horz" lIns="88121" tIns="44062" rIns="88121" bIns="44062" rtlCol="0" anchor="b"/>
          <a:lstStyle>
            <a:lvl1pPr algn="r">
              <a:defRPr sz="1200"/>
            </a:lvl1pPr>
          </a:lstStyle>
          <a:p>
            <a:fld id="{05BB86F9-A0F8-4925-8F20-9FF57BB0B7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881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24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208" algn="l" defTabSz="9124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418" algn="l" defTabSz="9124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8624" algn="l" defTabSz="9124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4833" algn="l" defTabSz="9124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1044" algn="l" defTabSz="9124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7252" algn="l" defTabSz="9124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3461" algn="l" defTabSz="9124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49669" algn="l" defTabSz="9124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BB86F9-A0F8-4925-8F20-9FF57BB0B7C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678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BB86F9-A0F8-4925-8F20-9FF57BB0B7C3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9162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BB86F9-A0F8-4925-8F20-9FF57BB0B7C3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0466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269D65-079F-4A95-97D9-82F5C531CD5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753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BB86F9-A0F8-4925-8F20-9FF57BB0B7C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525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BB303B-1B35-4F0B-A793-EBD92163C990}" type="slidenum">
              <a:rPr lang="en-US" altLang="ja-JP" smtClean="0"/>
              <a:pPr/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431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BB86F9-A0F8-4925-8F20-9FF57BB0B7C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329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24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latin typeface="Helvetica" pitchFamily="2" charset="0"/>
                <a:cs typeface="Arial" panose="020B0604020202020204" pitchFamily="34" charset="0"/>
              </a:rPr>
              <a:t>write in parallel @320MHz and read in series @30MHz.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BB86F9-A0F8-4925-8F20-9FF57BB0B7C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4570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BB86F9-A0F8-4925-8F20-9FF57BB0B7C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178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BB86F9-A0F8-4925-8F20-9FF57BB0B7C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3637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BB86F9-A0F8-4925-8F20-9FF57BB0B7C3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4563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BB86F9-A0F8-4925-8F20-9FF57BB0B7C3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226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2189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Rectangle"/>
          <p:cNvSpPr/>
          <p:nvPr/>
        </p:nvSpPr>
        <p:spPr>
          <a:xfrm>
            <a:off x="-1" y="5397500"/>
            <a:ext cx="9144001" cy="317500"/>
          </a:xfrm>
          <a:prstGeom prst="rect">
            <a:avLst/>
          </a:prstGeom>
          <a:solidFill>
            <a:srgbClr val="032B66"/>
          </a:solidFill>
          <a:ln w="12700">
            <a:miter lim="400000"/>
          </a:ln>
        </p:spPr>
        <p:txBody>
          <a:bodyPr lIns="38099" tIns="38099" rIns="38099" bIns="38099"/>
          <a:lstStyle/>
          <a:p>
            <a:pPr algn="l" defTabSz="912359">
              <a:defRPr sz="4000">
                <a:latin typeface="Arial"/>
                <a:ea typeface="Arial"/>
                <a:cs typeface="Arial"/>
                <a:sym typeface="Arial"/>
              </a:defRPr>
            </a:pPr>
            <a:endParaRPr sz="2344"/>
          </a:p>
        </p:txBody>
      </p:sp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xfrm>
            <a:off x="457208" y="-43788"/>
            <a:ext cx="8229601" cy="793750"/>
          </a:xfrm>
          <a:prstGeom prst="rect">
            <a:avLst/>
          </a:prstGeom>
        </p:spPr>
        <p:txBody>
          <a:bodyPr lIns="64881" tIns="64881" rIns="64881" bIns="64881" anchor="b"/>
          <a:lstStyle>
            <a:lvl1pPr algn="l" defTabSz="912359">
              <a:defRPr sz="1348" b="1">
                <a:solidFill>
                  <a:srgbClr val="032B66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Title Text</a:t>
            </a:r>
          </a:p>
        </p:txBody>
      </p:sp>
      <p:sp>
        <p:nvSpPr>
          <p:cNvPr id="139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8" y="1497763"/>
            <a:ext cx="8229601" cy="3232782"/>
          </a:xfrm>
          <a:prstGeom prst="rect">
            <a:avLst/>
          </a:prstGeom>
        </p:spPr>
        <p:txBody>
          <a:bodyPr lIns="64881" tIns="64881" rIns="64881" bIns="64881" anchor="t"/>
          <a:lstStyle>
            <a:lvl1pPr marL="222745" indent="-222745" defTabSz="912359">
              <a:spcBef>
                <a:spcPts val="1172"/>
              </a:spcBef>
              <a:buClr>
                <a:srgbClr val="B10000"/>
              </a:buClr>
              <a:buSzPct val="100000"/>
              <a:buFont typeface="Arial"/>
              <a:defRPr sz="2344">
                <a:latin typeface="Helvetica"/>
                <a:ea typeface="Helvetica"/>
                <a:cs typeface="Helvetica"/>
                <a:sym typeface="Helvetica"/>
              </a:defRPr>
            </a:lvl1pPr>
            <a:lvl2pPr marL="534588" indent="-267294" defTabSz="912359">
              <a:spcBef>
                <a:spcPts val="1172"/>
              </a:spcBef>
              <a:buClr>
                <a:srgbClr val="B10000"/>
              </a:buClr>
              <a:buSzPct val="100000"/>
              <a:buFont typeface="Arial"/>
              <a:buChar char="–"/>
              <a:defRPr sz="2344">
                <a:latin typeface="Helvetica"/>
                <a:ea typeface="Helvetica"/>
                <a:cs typeface="Helvetica"/>
                <a:sym typeface="Helvetica"/>
              </a:defRPr>
            </a:lvl2pPr>
            <a:lvl3pPr marL="831580" indent="-296994" defTabSz="912359">
              <a:spcBef>
                <a:spcPts val="1172"/>
              </a:spcBef>
              <a:buClr>
                <a:srgbClr val="B10000"/>
              </a:buClr>
              <a:buSzPct val="100000"/>
              <a:buFont typeface="Arial"/>
              <a:defRPr sz="2344">
                <a:latin typeface="Helvetica"/>
                <a:ea typeface="Helvetica"/>
                <a:cs typeface="Helvetica"/>
                <a:sym typeface="Helvetica"/>
              </a:defRPr>
            </a:lvl3pPr>
            <a:lvl4pPr marL="1135993" indent="-334118" defTabSz="912359">
              <a:spcBef>
                <a:spcPts val="1172"/>
              </a:spcBef>
              <a:buClr>
                <a:srgbClr val="B10000"/>
              </a:buClr>
              <a:buSzPct val="100000"/>
              <a:buFont typeface="Arial"/>
              <a:buChar char="–"/>
              <a:defRPr sz="2344">
                <a:latin typeface="Helvetica"/>
                <a:ea typeface="Helvetica"/>
                <a:cs typeface="Helvetica"/>
                <a:sym typeface="Helvetica"/>
              </a:defRPr>
            </a:lvl4pPr>
            <a:lvl5pPr marL="1451019" indent="-381849" defTabSz="912359">
              <a:spcBef>
                <a:spcPts val="1172"/>
              </a:spcBef>
              <a:buClr>
                <a:srgbClr val="B10000"/>
              </a:buClr>
              <a:buSzPct val="100000"/>
              <a:buFont typeface="Arial"/>
              <a:buChar char="»"/>
              <a:defRPr sz="2344">
                <a:latin typeface="Helvetica"/>
                <a:ea typeface="Helvetica"/>
                <a:cs typeface="Helvetica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" name="Picture 13" descr="B lyle Schengin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27" y="5362886"/>
            <a:ext cx="2590775" cy="301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Rectangle 6"/>
          <p:cNvSpPr txBox="1">
            <a:spLocks noChangeArrowheads="1"/>
          </p:cNvSpPr>
          <p:nvPr userDrawn="1"/>
        </p:nvSpPr>
        <p:spPr>
          <a:xfrm>
            <a:off x="8550632" y="5315417"/>
            <a:ext cx="1371600" cy="457200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algn="l" defTabSz="456208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6208" algn="l" defTabSz="456208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2418" algn="l" defTabSz="456208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68624" algn="l" defTabSz="456208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4833" algn="l" defTabSz="456208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1044" algn="l" defTabSz="912418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37252" algn="l" defTabSz="912418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3461" algn="l" defTabSz="912418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49669" algn="l" defTabSz="912418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2A89BDB4-A416-EE44-A632-8B7F179763FD}" type="slidenum">
              <a:rPr lang="en-US" alt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4028148" y="5333011"/>
            <a:ext cx="1739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pgui@smu.edu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ED15B82A-8E10-92B3-2860-EB6FEFC4E2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334000"/>
            <a:ext cx="3657600" cy="381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lIns="91242" tIns="45620" rIns="91242" bIns="45620"/>
          <a:lstStyle/>
          <a:p>
            <a:pPr defTabSz="912418"/>
            <a:r>
              <a:rPr lang="en-US" sz="2000" dirty="0">
                <a:solidFill>
                  <a:schemeClr val="bg1"/>
                </a:solidFill>
                <a:cs typeface="Arial" charset="0"/>
                <a:sym typeface="Arial" charset="0"/>
              </a:rPr>
              <a:t>TWEPP 2022</a:t>
            </a:r>
          </a:p>
        </p:txBody>
      </p:sp>
    </p:spTree>
    <p:extLst>
      <p:ext uri="{BB962C8B-B14F-4D97-AF65-F5344CB8AC3E}">
        <p14:creationId xmlns:p14="http://schemas.microsoft.com/office/powerpoint/2010/main" val="324828677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BA790-B687-475F-8BD4-9D9CF1C1B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71077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121A5-0960-434B-ADCB-07AF8AC6D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569BC6-B63E-43FD-AEDF-61028F25DD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70D4A-17EF-4623-8222-3A24876CD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B424-B360-493C-8D5F-5B31096878D2}" type="datetimeFigureOut">
              <a:rPr lang="en-US" smtClean="0"/>
              <a:t>9/22/2022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F7F2F-342B-45C8-9F4D-59634092A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EB0F5E-0BD1-4702-BF69-222AD6405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37F0-7682-48AA-B922-E73950724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589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8" y="45680"/>
            <a:ext cx="8229600" cy="677231"/>
          </a:xfrm>
          <a:prstGeom prst="rect">
            <a:avLst/>
          </a:prstGeom>
        </p:spPr>
        <p:txBody>
          <a:bodyPr vert="horz" lIns="91242" tIns="45620" rIns="91242" bIns="456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8" y="876300"/>
            <a:ext cx="8229600" cy="4228853"/>
          </a:xfrm>
          <a:prstGeom prst="rect">
            <a:avLst/>
          </a:prstGeom>
        </p:spPr>
        <p:txBody>
          <a:bodyPr vert="horz" lIns="91242" tIns="45620" rIns="91242" bIns="456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7299"/>
            <a:ext cx="2133600" cy="304271"/>
          </a:xfrm>
          <a:prstGeom prst="rect">
            <a:avLst/>
          </a:prstGeom>
        </p:spPr>
        <p:txBody>
          <a:bodyPr vert="horz" lIns="91242" tIns="45620" rIns="91242" bIns="456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418"/>
            <a:endParaRPr lang="en-US">
              <a:solidFill>
                <a:prstClr val="black">
                  <a:tint val="75000"/>
                </a:prstClr>
              </a:solidFill>
              <a:cs typeface="Arial" charset="0"/>
              <a:sym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7299"/>
            <a:ext cx="2895600" cy="304271"/>
          </a:xfrm>
          <a:prstGeom prst="rect">
            <a:avLst/>
          </a:prstGeom>
        </p:spPr>
        <p:txBody>
          <a:bodyPr vert="horz" lIns="91242" tIns="45620" rIns="91242" bIns="456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418"/>
            <a:endParaRPr lang="en-US">
              <a:solidFill>
                <a:prstClr val="black">
                  <a:tint val="75000"/>
                </a:prstClr>
              </a:solidFill>
              <a:cs typeface="Arial" charset="0"/>
              <a:sym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7299"/>
            <a:ext cx="2133600" cy="304271"/>
          </a:xfrm>
          <a:prstGeom prst="rect">
            <a:avLst/>
          </a:prstGeom>
        </p:spPr>
        <p:txBody>
          <a:bodyPr vert="horz" lIns="91242" tIns="45620" rIns="91242" bIns="456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418"/>
            <a:fld id="{AC772D7E-03FB-4095-8969-6E29B316B4FF}" type="slidenum">
              <a:rPr lang="en-US" smtClean="0">
                <a:solidFill>
                  <a:prstClr val="black">
                    <a:tint val="75000"/>
                  </a:prstClr>
                </a:solidFill>
                <a:cs typeface="Arial" charset="0"/>
                <a:sym typeface="Arial" charset="0"/>
              </a:rPr>
              <a:pPr defTabSz="912418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cs typeface="Arial" charset="0"/>
              <a:sym typeface="Arial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5334000"/>
            <a:ext cx="9144000" cy="381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lIns="91242" tIns="45620" rIns="91242" bIns="45620"/>
          <a:lstStyle/>
          <a:p>
            <a:pPr defTabSz="912418"/>
            <a:endParaRPr lang="en-US" sz="2400">
              <a:solidFill>
                <a:srgbClr val="000000"/>
              </a:solidFill>
              <a:cs typeface="Arial" charset="0"/>
              <a:sym typeface="Arial" charset="0"/>
            </a:endParaRPr>
          </a:p>
        </p:txBody>
      </p:sp>
      <p:sp>
        <p:nvSpPr>
          <p:cNvPr id="8" name="Line 2"/>
          <p:cNvSpPr>
            <a:spLocks noChangeShapeType="1"/>
          </p:cNvSpPr>
          <p:nvPr/>
        </p:nvSpPr>
        <p:spPr bwMode="auto">
          <a:xfrm>
            <a:off x="0" y="5294987"/>
            <a:ext cx="9144000" cy="1323"/>
          </a:xfrm>
          <a:prstGeom prst="line">
            <a:avLst/>
          </a:prstGeom>
          <a:noFill/>
          <a:ln w="50800">
            <a:solidFill>
              <a:schemeClr val="bg2"/>
            </a:solidFill>
            <a:round/>
            <a:headEnd/>
            <a:tailEnd/>
          </a:ln>
        </p:spPr>
        <p:txBody>
          <a:bodyPr lIns="91242" tIns="45620" rIns="91242" bIns="45620"/>
          <a:lstStyle/>
          <a:p>
            <a:pPr defTabSz="912418"/>
            <a:endParaRPr lang="en-US" sz="2400">
              <a:solidFill>
                <a:srgbClr val="000000"/>
              </a:solidFill>
              <a:cs typeface="Arial" charset="0"/>
              <a:sym typeface="Arial" charset="0"/>
            </a:endParaRP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0" y="723900"/>
            <a:ext cx="9144000" cy="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/>
          </a:ln>
        </p:spPr>
        <p:txBody>
          <a:bodyPr lIns="91242" tIns="45620" rIns="91242" bIns="45620"/>
          <a:lstStyle/>
          <a:p>
            <a:pPr defTabSz="912418"/>
            <a:endParaRPr lang="en-US" sz="2400">
              <a:solidFill>
                <a:srgbClr val="000000"/>
              </a:solidFill>
              <a:cs typeface="Arial" charset="0"/>
              <a:sym typeface="Arial" charset="0"/>
            </a:endParaRPr>
          </a:p>
        </p:txBody>
      </p:sp>
      <p:pic>
        <p:nvPicPr>
          <p:cNvPr id="11" name="Picture 10" descr="B lyle Schengin.png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44" y="5362907"/>
            <a:ext cx="3115425" cy="301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ectangle 1"/>
          <p:cNvSpPr>
            <a:spLocks noChangeArrowheads="1"/>
          </p:cNvSpPr>
          <p:nvPr userDrawn="1"/>
        </p:nvSpPr>
        <p:spPr bwMode="auto">
          <a:xfrm>
            <a:off x="0" y="5334000"/>
            <a:ext cx="3657600" cy="381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lIns="91242" tIns="45620" rIns="91242" bIns="45620"/>
          <a:lstStyle/>
          <a:p>
            <a:pPr defTabSz="912418"/>
            <a:r>
              <a:rPr lang="en-US" sz="2000" dirty="0">
                <a:solidFill>
                  <a:schemeClr val="bg1"/>
                </a:solidFill>
                <a:cs typeface="Arial" charset="0"/>
                <a:sym typeface="Arial" charset="0"/>
              </a:rPr>
              <a:t>TWEPP 2022</a:t>
            </a:r>
          </a:p>
        </p:txBody>
      </p:sp>
      <p:sp>
        <p:nvSpPr>
          <p:cNvPr id="14" name="Rectangle 6"/>
          <p:cNvSpPr txBox="1">
            <a:spLocks noChangeArrowheads="1"/>
          </p:cNvSpPr>
          <p:nvPr userDrawn="1"/>
        </p:nvSpPr>
        <p:spPr>
          <a:xfrm>
            <a:off x="8550632" y="5315417"/>
            <a:ext cx="1371600" cy="457200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algn="l" defTabSz="456208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6208" algn="l" defTabSz="456208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2418" algn="l" defTabSz="456208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68624" algn="l" defTabSz="456208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4833" algn="l" defTabSz="456208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1044" algn="l" defTabSz="912418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37252" algn="l" defTabSz="912418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3461" algn="l" defTabSz="912418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49669" algn="l" defTabSz="912418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2A89BDB4-A416-EE44-A632-8B7F179763FD}" type="slidenum">
              <a:rPr lang="en-US" alt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4028148" y="5333011"/>
            <a:ext cx="1739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pgui@smu.edu</a:t>
            </a:r>
          </a:p>
        </p:txBody>
      </p:sp>
    </p:spTree>
    <p:extLst>
      <p:ext uri="{BB962C8B-B14F-4D97-AF65-F5344CB8AC3E}">
        <p14:creationId xmlns:p14="http://schemas.microsoft.com/office/powerpoint/2010/main" val="28535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</p:sldLayoutIdLst>
  <p:hf hdr="0" ftr="0" dt="0"/>
  <p:txStyles>
    <p:titleStyle>
      <a:lvl1pPr algn="ctr" defTabSz="912418" rtl="0" eaLnBrk="1" latinLnBrk="0" hangingPunct="1">
        <a:spcBef>
          <a:spcPct val="0"/>
        </a:spcBef>
        <a:buNone/>
        <a:defRPr sz="2800" b="1" kern="1200">
          <a:solidFill>
            <a:schemeClr val="tx2"/>
          </a:solidFill>
          <a:latin typeface="Times"/>
          <a:ea typeface="+mj-ea"/>
          <a:cs typeface="Times"/>
        </a:defRPr>
      </a:lvl1pPr>
    </p:titleStyle>
    <p:bodyStyle>
      <a:lvl1pPr marL="228106" indent="-228106" algn="l" defTabSz="912418" rtl="0" eaLnBrk="1" latinLnBrk="0" hangingPunct="1">
        <a:spcBef>
          <a:spcPts val="0"/>
        </a:spcBef>
        <a:spcAft>
          <a:spcPts val="120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tx1"/>
          </a:solidFill>
          <a:latin typeface="Helvetica"/>
          <a:ea typeface="+mn-ea"/>
          <a:cs typeface="Helvetica"/>
        </a:defRPr>
      </a:lvl1pPr>
      <a:lvl2pPr marL="684317" indent="-228106" algn="l" defTabSz="912418" rtl="0" eaLnBrk="1" latinLnBrk="0" hangingPunct="1">
        <a:spcBef>
          <a:spcPts val="0"/>
        </a:spcBef>
        <a:spcAft>
          <a:spcPts val="120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2pPr>
      <a:lvl3pPr marL="1140524" indent="-228106" algn="l" defTabSz="912418" rtl="0" eaLnBrk="1" latinLnBrk="0" hangingPunct="1">
        <a:spcBef>
          <a:spcPts val="0"/>
        </a:spcBef>
        <a:spcAft>
          <a:spcPts val="120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Helvetica"/>
          <a:ea typeface="+mn-ea"/>
          <a:cs typeface="Helvetica"/>
        </a:defRPr>
      </a:lvl3pPr>
      <a:lvl4pPr marL="1596728" indent="-228106" algn="l" defTabSz="912418" rtl="0" eaLnBrk="1" latinLnBrk="0" hangingPunct="1">
        <a:spcBef>
          <a:spcPts val="0"/>
        </a:spcBef>
        <a:spcAft>
          <a:spcPts val="1200"/>
        </a:spcAft>
        <a:buClr>
          <a:schemeClr val="accent1"/>
        </a:buClr>
        <a:buFont typeface="Arial" pitchFamily="34" charset="0"/>
        <a:buChar char="–"/>
        <a:defRPr sz="16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2939" indent="-228106" algn="l" defTabSz="912418" rtl="0" eaLnBrk="1" latinLnBrk="0" hangingPunct="1">
        <a:spcBef>
          <a:spcPts val="0"/>
        </a:spcBef>
        <a:spcAft>
          <a:spcPts val="1200"/>
        </a:spcAft>
        <a:buClr>
          <a:schemeClr val="accent1"/>
        </a:buClr>
        <a:buFont typeface="Arial" pitchFamily="34" charset="0"/>
        <a:buChar char="»"/>
        <a:defRPr sz="14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09148" indent="-228106" algn="l" defTabSz="91241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5355" indent="-228106" algn="l" defTabSz="91241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567" indent="-228106" algn="l" defTabSz="91241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775" indent="-228106" algn="l" defTabSz="91241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208" algn="l" defTabSz="912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418" algn="l" defTabSz="912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624" algn="l" defTabSz="912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833" algn="l" defTabSz="912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044" algn="l" defTabSz="912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7252" algn="l" defTabSz="912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3461" algn="l" defTabSz="912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669" algn="l" defTabSz="912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png"/><Relationship Id="rId5" Type="http://schemas.openxmlformats.org/officeDocument/2006/relationships/image" Target="../media/image12.e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/>
          <p:cNvSpPr txBox="1">
            <a:spLocks/>
          </p:cNvSpPr>
          <p:nvPr/>
        </p:nvSpPr>
        <p:spPr>
          <a:xfrm>
            <a:off x="-191716" y="79349"/>
            <a:ext cx="9166638" cy="682391"/>
          </a:xfrm>
          <a:prstGeom prst="rect">
            <a:avLst/>
          </a:prstGeom>
        </p:spPr>
        <p:txBody>
          <a:bodyPr vert="horz" lIns="76200" tIns="38100" rIns="76200" bIns="3810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200" i="0" dirty="0">
                <a:solidFill>
                  <a:srgbClr val="2A49F9"/>
                </a:solidFill>
                <a:effectLst/>
                <a:latin typeface="Liberation Sans"/>
              </a:rPr>
              <a:t>Waveform Sampler: A 2.56GS/s 12-bit Time-Interleaved </a:t>
            </a:r>
          </a:p>
          <a:p>
            <a:pPr algn="ctr"/>
            <a:r>
              <a:rPr lang="en-US" sz="2200" i="0" dirty="0">
                <a:solidFill>
                  <a:srgbClr val="2A49F9"/>
                </a:solidFill>
                <a:effectLst/>
                <a:latin typeface="Liberation Sans"/>
              </a:rPr>
              <a:t>Pipelined-SAR ADC with on-chip Memory</a:t>
            </a:r>
            <a:endParaRPr lang="en-US" sz="2200" i="0" dirty="0">
              <a:solidFill>
                <a:srgbClr val="2A49F9"/>
              </a:solidFill>
              <a:latin typeface="Times" pitchFamily="2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533400" y="3238500"/>
            <a:ext cx="8414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200" tIns="38100" rIns="76200" bIns="38100" numCol="1" anchor="t" anchorCtr="1" compatLnSpc="1">
            <a:prstTxWarp prst="textNoShape">
              <a:avLst/>
            </a:prstTxWarp>
            <a:noAutofit/>
          </a:bodyPr>
          <a:lstStyle>
            <a:lvl1pPr marL="0" indent="0" algn="ctr" defTabSz="1376363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None/>
              <a:defRPr sz="3000" b="0">
                <a:solidFill>
                  <a:schemeClr val="tx1"/>
                </a:solidFill>
                <a:latin typeface="Arial Narrow" pitchFamily="34" charset="0"/>
                <a:ea typeface="+mn-ea"/>
                <a:cs typeface="Times New Roman" pitchFamily="18" charset="0"/>
              </a:defRPr>
            </a:lvl1pPr>
            <a:lvl2pPr marL="401638" indent="-174625" algn="l" defTabSz="1376363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l"/>
              <a:defRPr sz="27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573088" indent="-169863" algn="l" defTabSz="1376363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u"/>
              <a:defRPr sz="24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739775" indent="-165100" algn="l" defTabSz="1376363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l"/>
              <a:defRPr sz="22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863600" indent="-122238" algn="l" defTabSz="1376363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Symbol" pitchFamily="18" charset="2"/>
              <a:buChar char="-"/>
              <a:defRPr sz="22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1320800" indent="-122238" algn="l" defTabSz="1376363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Symbol" pitchFamily="18" charset="2"/>
              <a:buChar char="-"/>
              <a:defRPr sz="1600">
                <a:solidFill>
                  <a:schemeClr val="bg2"/>
                </a:solidFill>
                <a:latin typeface="+mn-lt"/>
              </a:defRPr>
            </a:lvl6pPr>
            <a:lvl7pPr marL="1778000" indent="-122238" algn="l" defTabSz="1376363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Symbol" pitchFamily="18" charset="2"/>
              <a:buChar char="-"/>
              <a:defRPr sz="1600">
                <a:solidFill>
                  <a:schemeClr val="bg2"/>
                </a:solidFill>
                <a:latin typeface="+mn-lt"/>
              </a:defRPr>
            </a:lvl7pPr>
            <a:lvl8pPr marL="2235200" indent="-122238" algn="l" defTabSz="1376363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Symbol" pitchFamily="18" charset="2"/>
              <a:buChar char="-"/>
              <a:defRPr sz="1600">
                <a:solidFill>
                  <a:schemeClr val="bg2"/>
                </a:solidFill>
                <a:latin typeface="+mn-lt"/>
              </a:defRPr>
            </a:lvl8pPr>
            <a:lvl9pPr marL="2692400" indent="-122238" algn="l" defTabSz="1376363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Symbol" pitchFamily="18" charset="2"/>
              <a:buChar char="-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US" sz="1800" b="1" dirty="0" err="1">
                <a:solidFill>
                  <a:srgbClr val="1351A9"/>
                </a:solidFill>
                <a:latin typeface="+mn-lt"/>
                <a:cs typeface="Arial" pitchFamily="34" charset="0"/>
              </a:rPr>
              <a:t>Xianshan</a:t>
            </a:r>
            <a:r>
              <a:rPr lang="en-US" sz="1800" b="1" dirty="0">
                <a:solidFill>
                  <a:srgbClr val="1351A9"/>
                </a:solidFill>
                <a:latin typeface="+mn-lt"/>
                <a:cs typeface="Arial" pitchFamily="34" charset="0"/>
              </a:rPr>
              <a:t> Wen</a:t>
            </a:r>
            <a:r>
              <a:rPr lang="en-US" sz="1800" b="1" baseline="30000" dirty="0">
                <a:solidFill>
                  <a:srgbClr val="1351A9"/>
                </a:solidFill>
                <a:latin typeface="+mn-lt"/>
                <a:cs typeface="Arial" pitchFamily="34" charset="0"/>
              </a:rPr>
              <a:t>1</a:t>
            </a:r>
            <a:r>
              <a:rPr lang="en-US" sz="1800" b="1" dirty="0">
                <a:solidFill>
                  <a:srgbClr val="1351A9"/>
                </a:solidFill>
                <a:latin typeface="+mn-lt"/>
                <a:cs typeface="Arial" pitchFamily="34" charset="0"/>
              </a:rPr>
              <a:t>, Tao Fu</a:t>
            </a:r>
            <a:r>
              <a:rPr lang="en-US" sz="1800" b="1" baseline="30000" dirty="0">
                <a:solidFill>
                  <a:srgbClr val="1351A9"/>
                </a:solidFill>
                <a:latin typeface="+mn-lt"/>
                <a:cs typeface="Arial" pitchFamily="34" charset="0"/>
              </a:rPr>
              <a:t>1</a:t>
            </a:r>
            <a:r>
              <a:rPr lang="en-US" sz="1800" b="1" dirty="0">
                <a:solidFill>
                  <a:srgbClr val="1351A9"/>
                </a:solidFill>
                <a:latin typeface="+mn-lt"/>
                <a:cs typeface="Arial" pitchFamily="34" charset="0"/>
              </a:rPr>
              <a:t>, Liang Fang</a:t>
            </a:r>
            <a:r>
              <a:rPr lang="en-US" sz="1800" b="1" baseline="30000" dirty="0">
                <a:solidFill>
                  <a:srgbClr val="1351A9"/>
                </a:solidFill>
                <a:latin typeface="+mn-lt"/>
                <a:cs typeface="Arial" pitchFamily="34" charset="0"/>
              </a:rPr>
              <a:t>1</a:t>
            </a:r>
            <a:r>
              <a:rPr lang="en-US" sz="1800" b="1" dirty="0">
                <a:solidFill>
                  <a:srgbClr val="1351A9"/>
                </a:solidFill>
                <a:latin typeface="+mn-lt"/>
                <a:cs typeface="Arial" pitchFamily="34" charset="0"/>
              </a:rPr>
              <a:t>, </a:t>
            </a:r>
            <a:r>
              <a:rPr lang="en-US" sz="1800" b="1" dirty="0" err="1">
                <a:solidFill>
                  <a:srgbClr val="1351A9"/>
                </a:solidFill>
                <a:latin typeface="+mn-lt"/>
                <a:cs typeface="Arial" pitchFamily="34" charset="0"/>
              </a:rPr>
              <a:t>Guanhua</a:t>
            </a:r>
            <a:r>
              <a:rPr lang="en-US" sz="1800" b="1" dirty="0">
                <a:solidFill>
                  <a:srgbClr val="1351A9"/>
                </a:solidFill>
                <a:latin typeface="+mn-lt"/>
                <a:cs typeface="Arial" pitchFamily="34" charset="0"/>
              </a:rPr>
              <a:t> Wang</a:t>
            </a:r>
            <a:r>
              <a:rPr lang="en-US" sz="1800" b="1" baseline="30000" dirty="0">
                <a:solidFill>
                  <a:srgbClr val="1351A9"/>
                </a:solidFill>
                <a:latin typeface="+mn-lt"/>
                <a:cs typeface="Arial" pitchFamily="34" charset="0"/>
              </a:rPr>
              <a:t>1</a:t>
            </a:r>
            <a:r>
              <a:rPr lang="en-US" sz="1800" b="1" dirty="0">
                <a:solidFill>
                  <a:srgbClr val="1351A9"/>
                </a:solidFill>
                <a:latin typeface="+mn-lt"/>
                <a:cs typeface="Arial" pitchFamily="34" charset="0"/>
              </a:rPr>
              <a:t>, Sandeep Miryala</a:t>
            </a:r>
            <a:r>
              <a:rPr lang="en-US" sz="1800" b="1" baseline="30000" dirty="0">
                <a:solidFill>
                  <a:srgbClr val="1351A9"/>
                </a:solidFill>
                <a:latin typeface="+mn-lt"/>
                <a:cs typeface="Arial" pitchFamily="34" charset="0"/>
              </a:rPr>
              <a:t>2</a:t>
            </a:r>
            <a:r>
              <a:rPr lang="en-US" sz="1800" b="1" dirty="0">
                <a:solidFill>
                  <a:srgbClr val="1351A9"/>
                </a:solidFill>
                <a:latin typeface="+mn-lt"/>
                <a:cs typeface="Arial" pitchFamily="34" charset="0"/>
              </a:rPr>
              <a:t>, </a:t>
            </a:r>
            <a:r>
              <a:rPr lang="en-US" sz="1800" b="1" dirty="0" err="1">
                <a:solidFill>
                  <a:srgbClr val="1351A9"/>
                </a:solidFill>
                <a:latin typeface="+mn-lt"/>
                <a:cs typeface="Arial" pitchFamily="34" charset="0"/>
              </a:rPr>
              <a:t>Tiehui</a:t>
            </a:r>
            <a:r>
              <a:rPr lang="en-US" sz="1800" b="1" dirty="0">
                <a:solidFill>
                  <a:srgbClr val="1351A9"/>
                </a:solidFill>
                <a:latin typeface="+mn-lt"/>
                <a:cs typeface="Arial" pitchFamily="34" charset="0"/>
              </a:rPr>
              <a:t> Ted Liu</a:t>
            </a:r>
            <a:r>
              <a:rPr lang="en-US" sz="1800" b="1" baseline="30000" dirty="0">
                <a:solidFill>
                  <a:srgbClr val="1351A9"/>
                </a:solidFill>
                <a:latin typeface="+mn-lt"/>
                <a:cs typeface="Arial" pitchFamily="34" charset="0"/>
              </a:rPr>
              <a:t>2</a:t>
            </a:r>
            <a:r>
              <a:rPr lang="en-US" sz="1800" b="1" dirty="0">
                <a:solidFill>
                  <a:srgbClr val="1351A9"/>
                </a:solidFill>
                <a:latin typeface="+mn-lt"/>
                <a:cs typeface="Arial" pitchFamily="34" charset="0"/>
              </a:rPr>
              <a:t>, and </a:t>
            </a:r>
            <a:r>
              <a:rPr lang="en-US" sz="1800" b="1" u="sng" dirty="0">
                <a:solidFill>
                  <a:srgbClr val="1351A9"/>
                </a:solidFill>
                <a:latin typeface="+mn-lt"/>
                <a:cs typeface="Arial" pitchFamily="34" charset="0"/>
              </a:rPr>
              <a:t>Ping Gui</a:t>
            </a:r>
            <a:r>
              <a:rPr lang="en-US" sz="1800" b="1" u="sng" baseline="30000" dirty="0">
                <a:solidFill>
                  <a:srgbClr val="1351A9"/>
                </a:solidFill>
                <a:latin typeface="+mn-lt"/>
                <a:cs typeface="Arial" pitchFamily="34" charset="0"/>
              </a:rPr>
              <a:t>1</a:t>
            </a:r>
          </a:p>
          <a:p>
            <a:endParaRPr lang="en-US" sz="1800" b="1" baseline="30000" dirty="0">
              <a:solidFill>
                <a:srgbClr val="1351A9"/>
              </a:solidFill>
              <a:latin typeface="+mn-lt"/>
              <a:cs typeface="Arial" pitchFamily="34" charset="0"/>
            </a:endParaRPr>
          </a:p>
          <a:p>
            <a:r>
              <a:rPr lang="en-US" sz="1800" b="1" baseline="30000" dirty="0">
                <a:solidFill>
                  <a:srgbClr val="1351A9"/>
                </a:solidFill>
                <a:latin typeface="+mn-lt"/>
                <a:cs typeface="Arial" pitchFamily="34" charset="0"/>
              </a:rPr>
              <a:t>1</a:t>
            </a:r>
            <a:r>
              <a:rPr lang="en-US" sz="1800" b="1" dirty="0">
                <a:solidFill>
                  <a:srgbClr val="1351A9"/>
                </a:solidFill>
                <a:latin typeface="+mn-lt"/>
                <a:cs typeface="Arial" pitchFamily="34" charset="0"/>
              </a:rPr>
              <a:t>Department of Electrical and Computer Engineering</a:t>
            </a:r>
          </a:p>
          <a:p>
            <a:r>
              <a:rPr lang="en-US" sz="1800" b="1" dirty="0">
                <a:solidFill>
                  <a:srgbClr val="1351A9"/>
                </a:solidFill>
                <a:latin typeface="+mn-lt"/>
                <a:cs typeface="Arial" pitchFamily="34" charset="0"/>
              </a:rPr>
              <a:t>Lyle School of Engineering</a:t>
            </a:r>
          </a:p>
          <a:p>
            <a:r>
              <a:rPr lang="en-US" sz="1800" b="1" dirty="0">
                <a:solidFill>
                  <a:srgbClr val="1351A9"/>
                </a:solidFill>
                <a:latin typeface="+mn-lt"/>
                <a:cs typeface="Arial" pitchFamily="34" charset="0"/>
              </a:rPr>
              <a:t>Southern Methodist University, Dallas, TX, USA</a:t>
            </a:r>
          </a:p>
          <a:p>
            <a:r>
              <a:rPr lang="en-US" sz="1800" b="1" baseline="30000" dirty="0">
                <a:solidFill>
                  <a:srgbClr val="1351A9"/>
                </a:solidFill>
                <a:latin typeface="+mn-lt"/>
                <a:cs typeface="Arial" pitchFamily="34" charset="0"/>
              </a:rPr>
              <a:t>2</a:t>
            </a:r>
            <a:r>
              <a:rPr lang="en-US" sz="1800" b="1" dirty="0">
                <a:solidFill>
                  <a:srgbClr val="1351A9"/>
                </a:solidFill>
                <a:latin typeface="+mn-lt"/>
                <a:cs typeface="Arial" pitchFamily="34" charset="0"/>
              </a:rPr>
              <a:t>Fermi National Acceleratory Lab , Batavia, IL, USA</a:t>
            </a:r>
          </a:p>
        </p:txBody>
      </p:sp>
      <p:pic>
        <p:nvPicPr>
          <p:cNvPr id="3" name="Picture 2" descr="A picture containing text, outdoor, boat, several&#10;&#10;Description automatically generated">
            <a:extLst>
              <a:ext uri="{FF2B5EF4-FFF2-40B4-BE49-F238E27FC236}">
                <a16:creationId xmlns:a16="http://schemas.microsoft.com/office/drawing/2014/main" id="{B0556562-1C22-F020-F074-4A515D1B8F0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934160"/>
            <a:ext cx="8226142" cy="213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167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E83E4-FECA-4520-928C-31325CEDF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8" y="777477"/>
            <a:ext cx="8229601" cy="537882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solidFill>
                  <a:srgbClr val="12376F"/>
                </a:solidFill>
                <a:latin typeface="Helvetica" pitchFamily="2" charset="0"/>
              </a:rPr>
              <a:t>Reconstructed WS v1 Output </a:t>
            </a:r>
            <a:r>
              <a:rPr lang="en-US" sz="2400" dirty="0" err="1">
                <a:solidFill>
                  <a:srgbClr val="12376F"/>
                </a:solidFill>
                <a:latin typeface="Helvetica" pitchFamily="2" charset="0"/>
              </a:rPr>
              <a:t>v.s</a:t>
            </a:r>
            <a:r>
              <a:rPr lang="en-US" sz="2400" dirty="0">
                <a:solidFill>
                  <a:srgbClr val="12376F"/>
                </a:solidFill>
                <a:latin typeface="Helvetica" pitchFamily="2" charset="0"/>
              </a:rPr>
              <a:t>. ETROC0 Output</a:t>
            </a:r>
            <a:br>
              <a:rPr lang="en-US" sz="2400" dirty="0">
                <a:solidFill>
                  <a:srgbClr val="12376F"/>
                </a:solidFill>
                <a:latin typeface="Helvetica" pitchFamily="2" charset="0"/>
              </a:rPr>
            </a:br>
            <a:r>
              <a:rPr lang="en-US" sz="2400" dirty="0">
                <a:solidFill>
                  <a:srgbClr val="12376F"/>
                </a:solidFill>
                <a:latin typeface="Helvetica" pitchFamily="2" charset="0"/>
              </a:rPr>
              <a:t/>
            </a:r>
            <a:br>
              <a:rPr lang="en-US" sz="2400" dirty="0">
                <a:solidFill>
                  <a:srgbClr val="12376F"/>
                </a:solidFill>
                <a:latin typeface="Helvetica" pitchFamily="2" charset="0"/>
              </a:rPr>
            </a:br>
            <a:endParaRPr lang="en-US" sz="2400" dirty="0">
              <a:solidFill>
                <a:srgbClr val="12376F"/>
              </a:solidFill>
              <a:latin typeface="Helvetica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59DDCB-C3A2-498E-8956-C34E611BFDD6}"/>
              </a:ext>
            </a:extLst>
          </p:cNvPr>
          <p:cNvSpPr txBox="1"/>
          <p:nvPr/>
        </p:nvSpPr>
        <p:spPr>
          <a:xfrm>
            <a:off x="903528" y="4121522"/>
            <a:ext cx="21804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6fC Charge Injection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710938-1FC6-4EA3-B7F3-D222BF81CD26}"/>
              </a:ext>
            </a:extLst>
          </p:cNvPr>
          <p:cNvSpPr txBox="1"/>
          <p:nvPr/>
        </p:nvSpPr>
        <p:spPr>
          <a:xfrm>
            <a:off x="3766094" y="4121522"/>
            <a:ext cx="22942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15fC Charge Injection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6645108-CD7C-4DAA-A93A-A38A1DD75158}"/>
              </a:ext>
            </a:extLst>
          </p:cNvPr>
          <p:cNvSpPr txBox="1"/>
          <p:nvPr/>
        </p:nvSpPr>
        <p:spPr>
          <a:xfrm>
            <a:off x="6720034" y="4121522"/>
            <a:ext cx="22942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30fC Charge Injection</a:t>
            </a:r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55E8BFDC-37C2-4BDC-AC3D-009DF60B62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55022"/>
            <a:ext cx="3115708" cy="2539991"/>
          </a:xfrm>
          <a:prstGeom prst="rect">
            <a:avLst/>
          </a:prstGeom>
        </p:spPr>
      </p:pic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71233F70-4407-4CB5-A570-BB3DB03B81D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4145" y="1224146"/>
            <a:ext cx="3115708" cy="2801745"/>
          </a:xfrm>
          <a:prstGeom prst="rect">
            <a:avLst/>
          </a:prstGeom>
        </p:spPr>
      </p:pic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0630F6BE-37EF-4C0F-9E0E-AF12369C8FB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8293" y="1355022"/>
            <a:ext cx="3115708" cy="267086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2979998-0593-F1A3-133B-CA62554F4A2E}"/>
              </a:ext>
            </a:extLst>
          </p:cNvPr>
          <p:cNvSpPr txBox="1"/>
          <p:nvPr/>
        </p:nvSpPr>
        <p:spPr>
          <a:xfrm>
            <a:off x="151557" y="4752857"/>
            <a:ext cx="884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A49F9"/>
                </a:solidFill>
              </a:rPr>
              <a:t>Good agreement between scope captured output and WS reconstructed output</a:t>
            </a:r>
          </a:p>
        </p:txBody>
      </p:sp>
    </p:spTree>
    <p:extLst>
      <p:ext uri="{BB962C8B-B14F-4D97-AF65-F5344CB8AC3E}">
        <p14:creationId xmlns:p14="http://schemas.microsoft.com/office/powerpoint/2010/main" val="137650838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2F80C05-E92C-5D4B-8C22-CBADEBAFF309}"/>
              </a:ext>
            </a:extLst>
          </p:cNvPr>
          <p:cNvSpPr/>
          <p:nvPr/>
        </p:nvSpPr>
        <p:spPr>
          <a:xfrm>
            <a:off x="-37227" y="1028700"/>
            <a:ext cx="914400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1958" lvl="1" indent="-285750" defTabSz="1146923" eaLnBrk="0" hangingPunct="0"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b="1" dirty="0">
                <a:latin typeface="Helvetica" pitchFamily="2" charset="0"/>
                <a:ea typeface="Helvetica" charset="0"/>
                <a:cs typeface="Arial" panose="020B0604020202020204" pitchFamily="34" charset="0"/>
              </a:rPr>
              <a:t>Adding a high-linearity amplifier between ETROC preamp and WS </a:t>
            </a:r>
          </a:p>
          <a:p>
            <a:pPr marL="1198168" lvl="2" indent="-285750" defTabSz="1146923" eaLnBrk="0" hangingPunct="0"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Helvetica" pitchFamily="2" charset="0"/>
                <a:ea typeface="Helvetica" charset="0"/>
                <a:cs typeface="Arial" panose="020B0604020202020204" pitchFamily="34" charset="0"/>
              </a:rPr>
              <a:t>Single-ended to differential conversion</a:t>
            </a:r>
          </a:p>
          <a:p>
            <a:pPr marL="1198168" lvl="2" indent="-285750" defTabSz="1146923" eaLnBrk="0" hangingPunct="0"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Helvetica" pitchFamily="2" charset="0"/>
                <a:ea typeface="Helvetica" charset="0"/>
                <a:cs typeface="Arial" panose="020B0604020202020204" pitchFamily="34" charset="0"/>
              </a:rPr>
              <a:t>Extra gain for small sensor output under radiation</a:t>
            </a:r>
          </a:p>
          <a:p>
            <a:pPr lvl="2" defTabSz="1146923" eaLnBrk="0" hangingPunct="0">
              <a:buSzPct val="100000"/>
              <a:defRPr/>
            </a:pPr>
            <a:endParaRPr lang="en-US" b="1" dirty="0">
              <a:latin typeface="Helvetica" pitchFamily="2" charset="0"/>
              <a:ea typeface="Helvetica" charset="0"/>
              <a:cs typeface="Arial" panose="020B0604020202020204" pitchFamily="34" charset="0"/>
            </a:endParaRPr>
          </a:p>
          <a:p>
            <a:pPr marL="741958" lvl="1" indent="-285750" defTabSz="1146923" eaLnBrk="0" hangingPunct="0"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b="1" dirty="0">
                <a:latin typeface="Helvetica" pitchFamily="2" charset="0"/>
                <a:ea typeface="Helvetica" charset="0"/>
                <a:cs typeface="Arial" panose="020B0604020202020204" pitchFamily="34" charset="0"/>
              </a:rPr>
              <a:t>Latch-based memory implemented for low power operation</a:t>
            </a:r>
          </a:p>
          <a:p>
            <a:pPr marL="741958" lvl="1" indent="-285750" defTabSz="1146923" eaLnBrk="0" hangingPunct="0">
              <a:buSzPct val="100000"/>
              <a:buFont typeface="Wingdings" panose="05000000000000000000" pitchFamily="2" charset="2"/>
              <a:buChar char="§"/>
              <a:defRPr/>
            </a:pPr>
            <a:endParaRPr lang="en-US" b="1" dirty="0">
              <a:latin typeface="Helvetica" pitchFamily="2" charset="0"/>
              <a:ea typeface="Helvetica" charset="0"/>
              <a:cs typeface="Arial" panose="020B0604020202020204" pitchFamily="34" charset="0"/>
            </a:endParaRPr>
          </a:p>
          <a:p>
            <a:pPr marL="741958" lvl="1" indent="-285750" defTabSz="1146923" eaLnBrk="0" hangingPunct="0"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b="1" dirty="0">
                <a:latin typeface="Helvetica" pitchFamily="2" charset="0"/>
                <a:ea typeface="Helvetica" charset="0"/>
                <a:cs typeface="Arial" panose="020B0604020202020204" pitchFamily="34" charset="0"/>
              </a:rPr>
              <a:t>Modifying transistor sizing following CERN radiation design guidelines</a:t>
            </a:r>
          </a:p>
          <a:p>
            <a:pPr marL="741958" lvl="1" indent="-285750" defTabSz="1146923" eaLnBrk="0" hangingPunct="0">
              <a:buSzPct val="100000"/>
              <a:buFont typeface="Wingdings" panose="05000000000000000000" pitchFamily="2" charset="2"/>
              <a:buChar char="§"/>
              <a:defRPr/>
            </a:pPr>
            <a:endParaRPr lang="en-US" b="1" dirty="0">
              <a:latin typeface="Helvetica" pitchFamily="2" charset="0"/>
              <a:ea typeface="Helvetica" charset="0"/>
              <a:cs typeface="Arial" panose="020B0604020202020204" pitchFamily="34" charset="0"/>
            </a:endParaRPr>
          </a:p>
          <a:p>
            <a:pPr marL="741958" lvl="1" indent="-285750" defTabSz="1146923" eaLnBrk="0" hangingPunct="0"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b="1" dirty="0">
                <a:latin typeface="Helvetica" pitchFamily="2" charset="0"/>
                <a:ea typeface="Helvetica" charset="0"/>
                <a:cs typeface="Arial" panose="020B0604020202020204" pitchFamily="34" charset="0"/>
              </a:rPr>
              <a:t>PLL clock delivery to WS in ETROC2</a:t>
            </a:r>
          </a:p>
          <a:p>
            <a:pPr marL="741958" lvl="1" indent="-285750" defTabSz="1146923" eaLnBrk="0" hangingPunct="0">
              <a:buSzPct val="100000"/>
              <a:buFont typeface="Wingdings" panose="05000000000000000000" pitchFamily="2" charset="2"/>
              <a:buChar char="§"/>
              <a:defRPr/>
            </a:pPr>
            <a:endParaRPr lang="en-US" b="1" dirty="0">
              <a:latin typeface="Helvetica" pitchFamily="2" charset="0"/>
              <a:ea typeface="Helvetica" charset="0"/>
              <a:cs typeface="Arial" panose="020B0604020202020204" pitchFamily="34" charset="0"/>
            </a:endParaRPr>
          </a:p>
          <a:p>
            <a:pPr marL="741958" lvl="1" indent="-285750" defTabSz="1146923" eaLnBrk="0" hangingPunct="0"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b="1" dirty="0">
                <a:latin typeface="Helvetica" pitchFamily="2" charset="0"/>
                <a:ea typeface="Helvetica" charset="0"/>
                <a:cs typeface="Arial" panose="020B0604020202020204" pitchFamily="34" charset="0"/>
              </a:rPr>
              <a:t>WS power-down mode</a:t>
            </a:r>
          </a:p>
          <a:p>
            <a:pPr marL="741958" lvl="1" indent="-285750" defTabSz="1146923" eaLnBrk="0" hangingPunct="0">
              <a:buSzPct val="100000"/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Helvetica" pitchFamily="2" charset="0"/>
              <a:ea typeface="Helvetica" charset="0"/>
              <a:cs typeface="Times New Roman" panose="02020603050405020304" pitchFamily="18" charset="0"/>
            </a:endParaRPr>
          </a:p>
        </p:txBody>
      </p:sp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D756A222-B6B9-1347-B942-9FBA2A8E9314}"/>
              </a:ext>
            </a:extLst>
          </p:cNvPr>
          <p:cNvSpPr txBox="1">
            <a:spLocks/>
          </p:cNvSpPr>
          <p:nvPr/>
        </p:nvSpPr>
        <p:spPr>
          <a:xfrm>
            <a:off x="-86646" y="177295"/>
            <a:ext cx="9242838" cy="423137"/>
          </a:xfrm>
          <a:prstGeom prst="rect">
            <a:avLst/>
          </a:prstGeom>
        </p:spPr>
        <p:txBody>
          <a:bodyPr vert="horz" lIns="76200" tIns="38100" rIns="76200" bIns="3810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i="0" dirty="0">
                <a:solidFill>
                  <a:srgbClr val="12376F"/>
                </a:solidFill>
                <a:latin typeface="Helvetica" pitchFamily="2" charset="0"/>
              </a:rPr>
              <a:t>Modifications on WS v2 for integration with ECTROC2</a:t>
            </a:r>
          </a:p>
        </p:txBody>
      </p:sp>
    </p:spTree>
    <p:extLst>
      <p:ext uri="{BB962C8B-B14F-4D97-AF65-F5344CB8AC3E}">
        <p14:creationId xmlns:p14="http://schemas.microsoft.com/office/powerpoint/2010/main" val="4173628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8">
            <a:extLst>
              <a:ext uri="{FF2B5EF4-FFF2-40B4-BE49-F238E27FC236}">
                <a16:creationId xmlns:a16="http://schemas.microsoft.com/office/drawing/2014/main" id="{1A59DA1E-782B-4FCA-A57A-A3E856B077D0}"/>
              </a:ext>
            </a:extLst>
          </p:cNvPr>
          <p:cNvSpPr txBox="1">
            <a:spLocks/>
          </p:cNvSpPr>
          <p:nvPr/>
        </p:nvSpPr>
        <p:spPr>
          <a:xfrm>
            <a:off x="152400" y="133219"/>
            <a:ext cx="8557038" cy="423137"/>
          </a:xfrm>
          <a:prstGeom prst="rect">
            <a:avLst/>
          </a:prstGeom>
        </p:spPr>
        <p:txBody>
          <a:bodyPr vert="horz" lIns="76200" tIns="38100" rIns="76200" bIns="3810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i="0" dirty="0">
                <a:solidFill>
                  <a:srgbClr val="032B66"/>
                </a:solidFill>
                <a:latin typeface="Helvetica" pitchFamily="2" charset="0"/>
                <a:cs typeface="Times"/>
                <a:sym typeface="Times"/>
              </a:rPr>
              <a:t>Latch-Based Memory for </a:t>
            </a:r>
          </a:p>
          <a:p>
            <a:pPr algn="ctr"/>
            <a:r>
              <a:rPr lang="en-US" sz="2400" i="0" dirty="0">
                <a:solidFill>
                  <a:srgbClr val="032B66"/>
                </a:solidFill>
                <a:latin typeface="Helvetica" pitchFamily="2" charset="0"/>
                <a:cs typeface="Times"/>
                <a:sym typeface="Times"/>
              </a:rPr>
              <a:t>Low Power and Radiation Tolerance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F1D30C8C-6247-4C39-9CE8-AB4221285976}"/>
              </a:ext>
            </a:extLst>
          </p:cNvPr>
          <p:cNvSpPr txBox="1">
            <a:spLocks/>
          </p:cNvSpPr>
          <p:nvPr/>
        </p:nvSpPr>
        <p:spPr>
          <a:xfrm>
            <a:off x="152400" y="1105098"/>
            <a:ext cx="6586586" cy="3124200"/>
          </a:xfrm>
          <a:prstGeom prst="rect">
            <a:avLst/>
          </a:prstGeom>
        </p:spPr>
        <p:txBody>
          <a:bodyPr>
            <a:noAutofit/>
          </a:bodyPr>
          <a:lstStyle>
            <a:lvl1pPr marL="228106" indent="-228106" algn="l" defTabSz="912418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684317" indent="-228106" algn="l" defTabSz="912418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2pPr>
            <a:lvl3pPr marL="1140524" indent="-228106" algn="l" defTabSz="912418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3pPr>
            <a:lvl4pPr marL="1596728" indent="-228106" algn="l" defTabSz="912418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4pPr>
            <a:lvl5pPr marL="2052939" indent="-228106" algn="l" defTabSz="912418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5pPr>
            <a:lvl6pPr marL="2509148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5355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1567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77775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1" dirty="0">
                <a:latin typeface="Helvetica" pitchFamily="2" charset="0"/>
                <a:cs typeface="Arial" panose="020B0604020202020204" pitchFamily="34" charset="0"/>
              </a:rPr>
              <a:t>Implementation by CERN ASIC Support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1" dirty="0">
                <a:latin typeface="Helvetica" pitchFamily="2" charset="0"/>
                <a:cs typeface="Arial" panose="020B0604020202020204" pitchFamily="34" charset="0"/>
              </a:rPr>
              <a:t>Latch-based memory, writing @ 320MHz</a:t>
            </a:r>
          </a:p>
          <a:p>
            <a:pPr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1" dirty="0">
                <a:latin typeface="Helvetica" pitchFamily="2" charset="0"/>
                <a:cs typeface="Arial" panose="020B0604020202020204" pitchFamily="34" charset="0"/>
              </a:rPr>
              <a:t>13b width x 1024 depth (time frame of 400ns, i.e. 16 bunch crossing)</a:t>
            </a:r>
          </a:p>
          <a:p>
            <a:pPr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1" dirty="0">
                <a:latin typeface="Helvetica" pitchFamily="2" charset="0"/>
                <a:cs typeface="Arial" panose="020B0604020202020204" pitchFamily="34" charset="0"/>
              </a:rPr>
              <a:t>Write enable and power down control</a:t>
            </a:r>
          </a:p>
          <a:p>
            <a:pPr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1" dirty="0">
                <a:latin typeface="Helvetica" pitchFamily="2" charset="0"/>
                <a:cs typeface="Arial" panose="020B0604020202020204" pitchFamily="34" charset="0"/>
              </a:rPr>
              <a:t>Power consumption including control circuits and readout logic:</a:t>
            </a:r>
          </a:p>
          <a:p>
            <a:pPr lvl="1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sz="1800" b="1" dirty="0">
                <a:latin typeface="Helvetica" pitchFamily="2" charset="0"/>
                <a:cs typeface="Arial" panose="020B0604020202020204" pitchFamily="34" charset="0"/>
              </a:rPr>
              <a:t>In normal operation mode: &lt; 30mW</a:t>
            </a:r>
          </a:p>
          <a:p>
            <a:pPr lvl="1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sz="1800" b="1" dirty="0">
                <a:latin typeface="Helvetica" pitchFamily="2" charset="0"/>
                <a:cs typeface="Arial" panose="020B0604020202020204" pitchFamily="34" charset="0"/>
              </a:rPr>
              <a:t>In power down mode: &lt;&lt; 0.1mW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buFontTx/>
              <a:buChar char="-"/>
            </a:pPr>
            <a:r>
              <a:rPr lang="en-US" sz="1800" b="1" dirty="0">
                <a:latin typeface="Helvetica" pitchFamily="2" charset="0"/>
                <a:cs typeface="Arial" panose="020B0604020202020204" pitchFamily="34" charset="0"/>
              </a:rPr>
              <a:t>Implemented with standard cells =&gt; Intrinsically TID hard (100Mrad)</a:t>
            </a:r>
            <a:endParaRPr lang="en-US" sz="1800" b="1" dirty="0">
              <a:latin typeface="Helvetica" pitchFamily="2" charset="0"/>
            </a:endParaRP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800" b="1" dirty="0">
              <a:latin typeface="Helvetica" pitchFamily="2" charset="0"/>
              <a:cs typeface="Arial" panose="020B0604020202020204" pitchFamily="34" charset="0"/>
            </a:endParaRP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None/>
            </a:pPr>
            <a:endParaRPr lang="en-US" sz="1800" b="1" dirty="0">
              <a:latin typeface="Helvetica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9E020E-EC98-43BD-9605-17C1D75F66E3}"/>
              </a:ext>
            </a:extLst>
          </p:cNvPr>
          <p:cNvSpPr txBox="1"/>
          <p:nvPr/>
        </p:nvSpPr>
        <p:spPr>
          <a:xfrm>
            <a:off x="2133600" y="4827985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B050"/>
                </a:solidFill>
              </a:rPr>
              <a:t>√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30184EC-FC66-1D47-BF6D-C0EE5067ECAA}"/>
              </a:ext>
            </a:extLst>
          </p:cNvPr>
          <p:cNvSpPr txBox="1">
            <a:spLocks/>
          </p:cNvSpPr>
          <p:nvPr/>
        </p:nvSpPr>
        <p:spPr>
          <a:xfrm>
            <a:off x="190263" y="2247900"/>
            <a:ext cx="5562600" cy="2971800"/>
          </a:xfrm>
          <a:prstGeom prst="rect">
            <a:avLst/>
          </a:prstGeom>
        </p:spPr>
        <p:txBody>
          <a:bodyPr>
            <a:normAutofit/>
          </a:bodyPr>
          <a:lstStyle>
            <a:lvl1pPr marL="228106" indent="-228106" algn="l" defTabSz="912418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684317" indent="-228106" algn="l" defTabSz="912418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2pPr>
            <a:lvl3pPr marL="1140524" indent="-228106" algn="l" defTabSz="912418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3pPr>
            <a:lvl4pPr marL="1596728" indent="-228106" algn="l" defTabSz="912418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4pPr>
            <a:lvl5pPr marL="2052939" indent="-228106" algn="l" defTabSz="912418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5pPr>
            <a:lvl6pPr marL="2509148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5355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1567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77775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1200"/>
              </a:spcBef>
              <a:spcAft>
                <a:spcPts val="0"/>
              </a:spcAft>
              <a:buFontTx/>
              <a:buChar char="-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7E61D6-BC19-3D5B-611B-9764FADF69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8215" y="1790700"/>
            <a:ext cx="2679391" cy="244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2080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Placeholder 8">
            <a:extLst>
              <a:ext uri="{FF2B5EF4-FFF2-40B4-BE49-F238E27FC236}">
                <a16:creationId xmlns:a16="http://schemas.microsoft.com/office/drawing/2014/main" id="{B7174EFB-A790-4032-93A7-34C1FF7DDA79}"/>
              </a:ext>
            </a:extLst>
          </p:cNvPr>
          <p:cNvSpPr txBox="1">
            <a:spLocks/>
          </p:cNvSpPr>
          <p:nvPr/>
        </p:nvSpPr>
        <p:spPr>
          <a:xfrm>
            <a:off x="-98838" y="221112"/>
            <a:ext cx="9242838" cy="423137"/>
          </a:xfrm>
          <a:prstGeom prst="rect">
            <a:avLst/>
          </a:prstGeom>
        </p:spPr>
        <p:txBody>
          <a:bodyPr vert="horz" lIns="76200" tIns="38100" rIns="76200" bIns="3810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i="0" dirty="0">
                <a:solidFill>
                  <a:schemeClr val="tx2"/>
                </a:solidFill>
                <a:latin typeface="Helvetica" pitchFamily="2" charset="0"/>
              </a:rPr>
              <a:t>WS v2 with Different Configuration Modes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A0E357-07B9-FA43-A116-550A948ADE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950" y="800100"/>
            <a:ext cx="7150100" cy="35130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17D373F-67D9-734D-8B08-3CCE364EA967}"/>
              </a:ext>
            </a:extLst>
          </p:cNvPr>
          <p:cNvSpPr txBox="1"/>
          <p:nvPr/>
        </p:nvSpPr>
        <p:spPr>
          <a:xfrm>
            <a:off x="139536" y="4441265"/>
            <a:ext cx="84501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Helvetica" pitchFamily="2" charset="0"/>
              </a:rPr>
              <a:t>Standalone mode: to evaluate the performance of ADC alone (for testing purpose)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Helvetica" pitchFamily="2" charset="0"/>
              </a:rPr>
              <a:t>Amplification mode: to evaluate the functionality of </a:t>
            </a:r>
            <a:r>
              <a:rPr lang="en-US" sz="1600" b="1" dirty="0" err="1">
                <a:latin typeface="Helvetica" pitchFamily="2" charset="0"/>
              </a:rPr>
              <a:t>Amplifier+ADC</a:t>
            </a:r>
            <a:endParaRPr lang="en-US" sz="1600" b="1" dirty="0"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Helvetica" pitchFamily="2" charset="0"/>
              </a:rPr>
              <a:t>(Amplifier)-Bypass mode: when signal from preamp is relatively large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40913E-3EFE-C9AA-3E9F-A3613F5243E4}"/>
              </a:ext>
            </a:extLst>
          </p:cNvPr>
          <p:cNvSpPr/>
          <p:nvPr/>
        </p:nvSpPr>
        <p:spPr>
          <a:xfrm>
            <a:off x="996950" y="1638300"/>
            <a:ext cx="106045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026CCC-D267-4383-A103-B9DBC51532C9}"/>
              </a:ext>
            </a:extLst>
          </p:cNvPr>
          <p:cNvSpPr txBox="1"/>
          <p:nvPr/>
        </p:nvSpPr>
        <p:spPr>
          <a:xfrm>
            <a:off x="686493" y="1804790"/>
            <a:ext cx="13179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Amplification</a:t>
            </a:r>
          </a:p>
          <a:p>
            <a:pPr algn="ctr"/>
            <a:r>
              <a:rPr lang="en-US" sz="1400" b="1" dirty="0"/>
              <a:t>Mode Input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B0F316-E2A0-653F-81D7-656D1BBE09D4}"/>
              </a:ext>
            </a:extLst>
          </p:cNvPr>
          <p:cNvSpPr/>
          <p:nvPr/>
        </p:nvSpPr>
        <p:spPr>
          <a:xfrm>
            <a:off x="1268595" y="2708958"/>
            <a:ext cx="1060450" cy="15201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4306DA-17BE-C8D5-A6A4-5356491ECBDA}"/>
              </a:ext>
            </a:extLst>
          </p:cNvPr>
          <p:cNvSpPr txBox="1"/>
          <p:nvPr/>
        </p:nvSpPr>
        <p:spPr>
          <a:xfrm>
            <a:off x="1172508" y="2684930"/>
            <a:ext cx="1148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Standalone</a:t>
            </a:r>
          </a:p>
          <a:p>
            <a:pPr algn="ctr"/>
            <a:r>
              <a:rPr lang="en-US" sz="1400" b="1" dirty="0"/>
              <a:t>Mode Input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5BF205-CB56-7EFA-B820-1E1532ACE92B}"/>
              </a:ext>
            </a:extLst>
          </p:cNvPr>
          <p:cNvSpPr txBox="1"/>
          <p:nvPr/>
        </p:nvSpPr>
        <p:spPr>
          <a:xfrm>
            <a:off x="1180975" y="3560841"/>
            <a:ext cx="1148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Standalone</a:t>
            </a:r>
          </a:p>
          <a:p>
            <a:pPr algn="ctr"/>
            <a:r>
              <a:rPr lang="en-US" sz="1400" b="1" dirty="0"/>
              <a:t>Mode Input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479AAE-F44C-F7FE-0F64-698746015C53}"/>
              </a:ext>
            </a:extLst>
          </p:cNvPr>
          <p:cNvSpPr/>
          <p:nvPr/>
        </p:nvSpPr>
        <p:spPr>
          <a:xfrm>
            <a:off x="996950" y="928879"/>
            <a:ext cx="106045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DAC0B-D1E5-7AF2-46D1-F8246DA30B17}"/>
              </a:ext>
            </a:extLst>
          </p:cNvPr>
          <p:cNvSpPr txBox="1"/>
          <p:nvPr/>
        </p:nvSpPr>
        <p:spPr>
          <a:xfrm>
            <a:off x="901500" y="996940"/>
            <a:ext cx="1136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Bypass</a:t>
            </a:r>
          </a:p>
          <a:p>
            <a:pPr algn="ctr"/>
            <a:r>
              <a:rPr lang="en-US" sz="1400" b="1" dirty="0"/>
              <a:t>Mode Input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74B80D9-6B6A-F23F-CC61-C97992016AA4}"/>
              </a:ext>
            </a:extLst>
          </p:cNvPr>
          <p:cNvSpPr/>
          <p:nvPr/>
        </p:nvSpPr>
        <p:spPr>
          <a:xfrm>
            <a:off x="2590800" y="1676604"/>
            <a:ext cx="5334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36A40A-712D-571C-93BA-F200A16EF325}"/>
              </a:ext>
            </a:extLst>
          </p:cNvPr>
          <p:cNvSpPr txBox="1"/>
          <p:nvPr/>
        </p:nvSpPr>
        <p:spPr>
          <a:xfrm>
            <a:off x="2403689" y="1911410"/>
            <a:ext cx="90762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b="1" dirty="0"/>
              <a:t>Amplifier</a:t>
            </a:r>
          </a:p>
        </p:txBody>
      </p:sp>
    </p:spTree>
    <p:extLst>
      <p:ext uri="{BB962C8B-B14F-4D97-AF65-F5344CB8AC3E}">
        <p14:creationId xmlns:p14="http://schemas.microsoft.com/office/powerpoint/2010/main" val="96789815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Placeholder 8">
            <a:extLst>
              <a:ext uri="{FF2B5EF4-FFF2-40B4-BE49-F238E27FC236}">
                <a16:creationId xmlns:a16="http://schemas.microsoft.com/office/drawing/2014/main" id="{B7174EFB-A790-4032-93A7-34C1FF7DDA79}"/>
              </a:ext>
            </a:extLst>
          </p:cNvPr>
          <p:cNvSpPr txBox="1">
            <a:spLocks/>
          </p:cNvSpPr>
          <p:nvPr/>
        </p:nvSpPr>
        <p:spPr>
          <a:xfrm>
            <a:off x="-98838" y="221112"/>
            <a:ext cx="9242838" cy="423137"/>
          </a:xfrm>
          <a:prstGeom prst="rect">
            <a:avLst/>
          </a:prstGeom>
        </p:spPr>
        <p:txBody>
          <a:bodyPr vert="horz" lIns="76200" tIns="38100" rIns="76200" bIns="3810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i="0" dirty="0">
                <a:solidFill>
                  <a:schemeClr val="tx2"/>
                </a:solidFill>
              </a:rPr>
              <a:t>Pulse Waveform Measurements (WS Standalone Mode)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71976A4-C807-4A76-83CB-266B3ED1A9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400" y="691391"/>
            <a:ext cx="2730607" cy="204795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A1AC4A2-0D8F-45DB-8662-D7A2829846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2144" y="699342"/>
            <a:ext cx="2877543" cy="2158157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C0ECA9D6-6F4F-4255-A2CC-0422659E440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3755" y="695367"/>
            <a:ext cx="2877544" cy="2158158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CB5F93EC-831D-47B3-839C-8F3CE41BF38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8469" y="2693101"/>
            <a:ext cx="2508021" cy="1881016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DE77774C-AAA9-407B-A97A-4FDD101C38B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0103" y="2739346"/>
            <a:ext cx="2685799" cy="2014349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EAD6C981-4FFD-49E1-B162-A9BBDBDF4940}"/>
              </a:ext>
            </a:extLst>
          </p:cNvPr>
          <p:cNvSpPr txBox="1"/>
          <p:nvPr/>
        </p:nvSpPr>
        <p:spPr>
          <a:xfrm>
            <a:off x="1215747" y="1192200"/>
            <a:ext cx="1742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Input Amp:</a:t>
            </a:r>
          </a:p>
          <a:p>
            <a:pPr algn="ctr"/>
            <a:r>
              <a:rPr lang="en-US" sz="1200" b="1" dirty="0"/>
              <a:t>~120mV</a:t>
            </a:r>
          </a:p>
          <a:p>
            <a:pPr algn="ctr"/>
            <a:endParaRPr lang="en-US" sz="1200" b="1" dirty="0"/>
          </a:p>
          <a:p>
            <a:pPr algn="ctr"/>
            <a:r>
              <a:rPr lang="en-US" sz="1200" b="1" dirty="0"/>
              <a:t>Output Amp:</a:t>
            </a:r>
          </a:p>
          <a:p>
            <a:pPr algn="ctr"/>
            <a:r>
              <a:rPr lang="en-US" sz="1200" b="1" dirty="0"/>
              <a:t>~124mV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B6649B2-61F2-4DA8-8E9F-930271AFF76E}"/>
              </a:ext>
            </a:extLst>
          </p:cNvPr>
          <p:cNvSpPr txBox="1"/>
          <p:nvPr/>
        </p:nvSpPr>
        <p:spPr>
          <a:xfrm>
            <a:off x="4093291" y="1192200"/>
            <a:ext cx="1742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Input Amp:</a:t>
            </a:r>
          </a:p>
          <a:p>
            <a:pPr algn="ctr"/>
            <a:r>
              <a:rPr lang="en-US" sz="1200" b="1" dirty="0"/>
              <a:t>~140mV</a:t>
            </a:r>
          </a:p>
          <a:p>
            <a:pPr algn="ctr"/>
            <a:endParaRPr lang="en-US" sz="1200" b="1" dirty="0"/>
          </a:p>
          <a:p>
            <a:pPr algn="ctr"/>
            <a:r>
              <a:rPr lang="en-US" sz="1200" b="1" dirty="0"/>
              <a:t>Output Amp:</a:t>
            </a:r>
          </a:p>
          <a:p>
            <a:pPr algn="ctr"/>
            <a:r>
              <a:rPr lang="en-US" sz="1200" b="1" dirty="0"/>
              <a:t>~142mV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078B1F2-7050-44FF-B18B-9E1D15B85D89}"/>
              </a:ext>
            </a:extLst>
          </p:cNvPr>
          <p:cNvSpPr txBox="1"/>
          <p:nvPr/>
        </p:nvSpPr>
        <p:spPr>
          <a:xfrm>
            <a:off x="6855902" y="1192199"/>
            <a:ext cx="1742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Input Amp:</a:t>
            </a:r>
          </a:p>
          <a:p>
            <a:pPr algn="ctr"/>
            <a:r>
              <a:rPr lang="en-US" sz="1200" b="1" dirty="0"/>
              <a:t>~160mV</a:t>
            </a:r>
          </a:p>
          <a:p>
            <a:pPr algn="ctr"/>
            <a:endParaRPr lang="en-US" sz="1200" b="1" dirty="0"/>
          </a:p>
          <a:p>
            <a:pPr algn="ctr"/>
            <a:r>
              <a:rPr lang="en-US" sz="1200" b="1" dirty="0"/>
              <a:t>Output Amp:</a:t>
            </a:r>
          </a:p>
          <a:p>
            <a:pPr algn="ctr"/>
            <a:r>
              <a:rPr lang="en-US" sz="1200" b="1" dirty="0"/>
              <a:t>~162mV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61B5F38-439C-4986-A24B-3AE65485C3CF}"/>
              </a:ext>
            </a:extLst>
          </p:cNvPr>
          <p:cNvSpPr txBox="1"/>
          <p:nvPr/>
        </p:nvSpPr>
        <p:spPr>
          <a:xfrm>
            <a:off x="2381437" y="3232973"/>
            <a:ext cx="1742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Input Amp:</a:t>
            </a:r>
          </a:p>
          <a:p>
            <a:pPr algn="ctr"/>
            <a:r>
              <a:rPr lang="en-US" sz="1200" b="1" dirty="0"/>
              <a:t>~180mV</a:t>
            </a:r>
          </a:p>
          <a:p>
            <a:pPr algn="ctr"/>
            <a:endParaRPr lang="en-US" sz="1200" b="1" dirty="0"/>
          </a:p>
          <a:p>
            <a:pPr algn="ctr"/>
            <a:r>
              <a:rPr lang="en-US" sz="1200" b="1" dirty="0"/>
              <a:t>Output Amp:</a:t>
            </a:r>
          </a:p>
          <a:p>
            <a:pPr algn="ctr"/>
            <a:r>
              <a:rPr lang="en-US" sz="1200" b="1" dirty="0"/>
              <a:t>~182mV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D34A48-37ED-48AA-9A98-D5CF5D5972E7}"/>
              </a:ext>
            </a:extLst>
          </p:cNvPr>
          <p:cNvSpPr txBox="1"/>
          <p:nvPr/>
        </p:nvSpPr>
        <p:spPr>
          <a:xfrm>
            <a:off x="5225798" y="3365938"/>
            <a:ext cx="1742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Input Amp:</a:t>
            </a:r>
          </a:p>
          <a:p>
            <a:pPr algn="ctr"/>
            <a:r>
              <a:rPr lang="en-US" sz="1200" b="1" dirty="0"/>
              <a:t>200mV</a:t>
            </a:r>
          </a:p>
          <a:p>
            <a:pPr algn="ctr"/>
            <a:endParaRPr lang="en-US" sz="1200" b="1" dirty="0"/>
          </a:p>
          <a:p>
            <a:pPr algn="ctr"/>
            <a:r>
              <a:rPr lang="en-US" sz="1200" b="1" dirty="0"/>
              <a:t>Output Amp:</a:t>
            </a:r>
          </a:p>
          <a:p>
            <a:pPr algn="ctr"/>
            <a:r>
              <a:rPr lang="en-US" sz="1200" b="1" dirty="0"/>
              <a:t>~196mV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A6EABF4-737F-4C99-8066-E06E94D519ED}"/>
              </a:ext>
            </a:extLst>
          </p:cNvPr>
          <p:cNvSpPr txBox="1"/>
          <p:nvPr/>
        </p:nvSpPr>
        <p:spPr>
          <a:xfrm>
            <a:off x="6847951" y="3638620"/>
            <a:ext cx="2321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X axis: Time (ns)</a:t>
            </a:r>
          </a:p>
          <a:p>
            <a:r>
              <a:rPr lang="en-US" sz="1200" b="1" dirty="0"/>
              <a:t>Y axis: Normalized Amplitude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69E7F1C-6D36-D941-8BFA-3AC0351B68D2}"/>
              </a:ext>
            </a:extLst>
          </p:cNvPr>
          <p:cNvSpPr/>
          <p:nvPr/>
        </p:nvSpPr>
        <p:spPr>
          <a:xfrm>
            <a:off x="6531" y="4783325"/>
            <a:ext cx="9448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2A49F9"/>
                </a:solidFill>
              </a:rPr>
              <a:t>Good agreement between scope captured signals and WS reconstructed waveforms</a:t>
            </a:r>
          </a:p>
        </p:txBody>
      </p:sp>
    </p:spTree>
    <p:extLst>
      <p:ext uri="{BB962C8B-B14F-4D97-AF65-F5344CB8AC3E}">
        <p14:creationId xmlns:p14="http://schemas.microsoft.com/office/powerpoint/2010/main" val="3993355609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D75EF43-9BC0-4B4D-AD27-17D7A411EA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800100"/>
            <a:ext cx="2590800" cy="1943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08EF9A-DB89-46C9-B78D-43CE4442E4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0" y="800100"/>
            <a:ext cx="2590800" cy="1943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834790-0C80-4D5F-B748-BDD5F6FC3D6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200" y="800100"/>
            <a:ext cx="2590800" cy="1943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B7136BA-967C-4AE4-868B-F39455A32EE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600" y="2749164"/>
            <a:ext cx="2590800" cy="1943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6A256E7-E7D3-45C3-8AF7-47CBBCF3160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0" y="2749164"/>
            <a:ext cx="2590800" cy="19431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162FFD0-652F-4CBC-A9D0-1086C22021FD}"/>
              </a:ext>
            </a:extLst>
          </p:cNvPr>
          <p:cNvSpPr txBox="1"/>
          <p:nvPr/>
        </p:nvSpPr>
        <p:spPr>
          <a:xfrm>
            <a:off x="1605333" y="1211092"/>
            <a:ext cx="1742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Input Amp:</a:t>
            </a:r>
          </a:p>
          <a:p>
            <a:pPr algn="ctr"/>
            <a:r>
              <a:rPr lang="en-US" sz="1200" b="1" dirty="0"/>
              <a:t>~120mV</a:t>
            </a:r>
          </a:p>
          <a:p>
            <a:pPr algn="ctr"/>
            <a:endParaRPr lang="en-US" sz="1200" b="1" dirty="0"/>
          </a:p>
          <a:p>
            <a:pPr algn="ctr"/>
            <a:r>
              <a:rPr lang="en-US" sz="1200" b="1" dirty="0"/>
              <a:t>Output Amp:</a:t>
            </a:r>
          </a:p>
          <a:p>
            <a:pPr algn="ctr"/>
            <a:r>
              <a:rPr lang="en-US" sz="1200" b="1" dirty="0"/>
              <a:t>~103mV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005E7A-B4F0-442C-BFE3-2CF0BD54BCBF}"/>
              </a:ext>
            </a:extLst>
          </p:cNvPr>
          <p:cNvSpPr txBox="1"/>
          <p:nvPr/>
        </p:nvSpPr>
        <p:spPr>
          <a:xfrm>
            <a:off x="4196133" y="1263818"/>
            <a:ext cx="1742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Input Amp:</a:t>
            </a:r>
          </a:p>
          <a:p>
            <a:pPr algn="ctr"/>
            <a:r>
              <a:rPr lang="en-US" sz="1200" b="1" dirty="0"/>
              <a:t>~140mV</a:t>
            </a:r>
          </a:p>
          <a:p>
            <a:pPr algn="ctr"/>
            <a:endParaRPr lang="en-US" sz="1200" b="1" dirty="0"/>
          </a:p>
          <a:p>
            <a:pPr algn="ctr"/>
            <a:r>
              <a:rPr lang="en-US" sz="1200" b="1" dirty="0"/>
              <a:t>Output Amp:</a:t>
            </a:r>
          </a:p>
          <a:p>
            <a:pPr algn="ctr"/>
            <a:r>
              <a:rPr lang="en-US" sz="1200" b="1" dirty="0"/>
              <a:t>~116mV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F41E98-3F81-404A-B00A-AB2A38EB524B}"/>
              </a:ext>
            </a:extLst>
          </p:cNvPr>
          <p:cNvSpPr txBox="1"/>
          <p:nvPr/>
        </p:nvSpPr>
        <p:spPr>
          <a:xfrm>
            <a:off x="6786933" y="1263817"/>
            <a:ext cx="1742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Input Amp:</a:t>
            </a:r>
          </a:p>
          <a:p>
            <a:pPr algn="ctr"/>
            <a:r>
              <a:rPr lang="en-US" sz="1200" b="1" dirty="0"/>
              <a:t>~160mV</a:t>
            </a:r>
          </a:p>
          <a:p>
            <a:pPr algn="ctr"/>
            <a:endParaRPr lang="en-US" sz="1200" b="1" dirty="0"/>
          </a:p>
          <a:p>
            <a:pPr algn="ctr"/>
            <a:r>
              <a:rPr lang="en-US" sz="1200" b="1" dirty="0"/>
              <a:t>Output Amp:</a:t>
            </a:r>
          </a:p>
          <a:p>
            <a:pPr algn="ctr"/>
            <a:r>
              <a:rPr lang="en-US" sz="1200" b="1" dirty="0"/>
              <a:t>~133mV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6BBDC1-39B9-406E-98FF-690079474766}"/>
              </a:ext>
            </a:extLst>
          </p:cNvPr>
          <p:cNvSpPr txBox="1"/>
          <p:nvPr/>
        </p:nvSpPr>
        <p:spPr>
          <a:xfrm>
            <a:off x="2800847" y="3200955"/>
            <a:ext cx="1742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Input Amp:</a:t>
            </a:r>
          </a:p>
          <a:p>
            <a:pPr algn="ctr"/>
            <a:r>
              <a:rPr lang="en-US" sz="1200" b="1" dirty="0"/>
              <a:t>~180mV</a:t>
            </a:r>
          </a:p>
          <a:p>
            <a:pPr algn="ctr"/>
            <a:endParaRPr lang="en-US" sz="1200" b="1" dirty="0"/>
          </a:p>
          <a:p>
            <a:pPr algn="ctr"/>
            <a:r>
              <a:rPr lang="en-US" sz="1200" b="1" dirty="0"/>
              <a:t>Output Amp:</a:t>
            </a:r>
          </a:p>
          <a:p>
            <a:pPr algn="ctr"/>
            <a:r>
              <a:rPr lang="en-US" sz="1200" b="1" dirty="0"/>
              <a:t>~145mV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CDBF3FB-A3BA-4CB8-A3C1-776C2055C850}"/>
              </a:ext>
            </a:extLst>
          </p:cNvPr>
          <p:cNvSpPr txBox="1"/>
          <p:nvPr/>
        </p:nvSpPr>
        <p:spPr>
          <a:xfrm>
            <a:off x="5239247" y="3194768"/>
            <a:ext cx="1742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Input Amp:</a:t>
            </a:r>
          </a:p>
          <a:p>
            <a:pPr algn="ctr"/>
            <a:r>
              <a:rPr lang="en-US" sz="1200" b="1" dirty="0"/>
              <a:t>~200mV</a:t>
            </a:r>
          </a:p>
          <a:p>
            <a:pPr algn="ctr"/>
            <a:endParaRPr lang="en-US" sz="1200" b="1" dirty="0"/>
          </a:p>
          <a:p>
            <a:pPr algn="ctr"/>
            <a:r>
              <a:rPr lang="en-US" sz="1200" b="1" dirty="0"/>
              <a:t>Output Amp:</a:t>
            </a:r>
          </a:p>
          <a:p>
            <a:pPr algn="ctr"/>
            <a:r>
              <a:rPr lang="en-US" sz="1200" b="1" dirty="0"/>
              <a:t>~162mV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307BC6-5742-EB41-BC34-34777C906323}"/>
              </a:ext>
            </a:extLst>
          </p:cNvPr>
          <p:cNvSpPr txBox="1"/>
          <p:nvPr/>
        </p:nvSpPr>
        <p:spPr>
          <a:xfrm>
            <a:off x="457200" y="4676203"/>
            <a:ext cx="79191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2A49F9"/>
                </a:solidFill>
              </a:rPr>
              <a:t>Good agreement between scope captured and WS reconstructed waveforms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2A49F9"/>
                </a:solidFill>
              </a:rPr>
              <a:t>Some attenuation on the signals due to long traces and transmission gates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2A49F9"/>
              </a:solidFill>
            </a:endParaRPr>
          </a:p>
        </p:txBody>
      </p:sp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F94D4D2D-E4F1-E2ED-E344-03F6B7A2172E}"/>
              </a:ext>
            </a:extLst>
          </p:cNvPr>
          <p:cNvSpPr txBox="1">
            <a:spLocks/>
          </p:cNvSpPr>
          <p:nvPr/>
        </p:nvSpPr>
        <p:spPr>
          <a:xfrm>
            <a:off x="-430419" y="151067"/>
            <a:ext cx="9242838" cy="423137"/>
          </a:xfrm>
          <a:prstGeom prst="rect">
            <a:avLst/>
          </a:prstGeom>
        </p:spPr>
        <p:txBody>
          <a:bodyPr vert="horz" lIns="76200" tIns="38100" rIns="76200" bIns="3810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i="0" dirty="0">
                <a:solidFill>
                  <a:schemeClr val="tx2"/>
                </a:solidFill>
              </a:rPr>
              <a:t>Pulse Waveform Measurements (Amplifier-Bypass Mode )</a:t>
            </a:r>
          </a:p>
        </p:txBody>
      </p:sp>
    </p:spTree>
    <p:extLst>
      <p:ext uri="{BB962C8B-B14F-4D97-AF65-F5344CB8AC3E}">
        <p14:creationId xmlns:p14="http://schemas.microsoft.com/office/powerpoint/2010/main" val="62042438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8">
            <a:extLst>
              <a:ext uri="{FF2B5EF4-FFF2-40B4-BE49-F238E27FC236}">
                <a16:creationId xmlns:a16="http://schemas.microsoft.com/office/drawing/2014/main" id="{DCC23917-1046-43CD-9327-D2E763CAEC2A}"/>
              </a:ext>
            </a:extLst>
          </p:cNvPr>
          <p:cNvSpPr txBox="1">
            <a:spLocks/>
          </p:cNvSpPr>
          <p:nvPr/>
        </p:nvSpPr>
        <p:spPr>
          <a:xfrm>
            <a:off x="-65907" y="179198"/>
            <a:ext cx="9242838" cy="423137"/>
          </a:xfrm>
          <a:prstGeom prst="rect">
            <a:avLst/>
          </a:prstGeom>
        </p:spPr>
        <p:txBody>
          <a:bodyPr vert="horz" lIns="76200" tIns="38100" rIns="76200" bIns="3810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i="0" dirty="0">
                <a:solidFill>
                  <a:schemeClr val="tx2"/>
                </a:solidFill>
                <a:latin typeface="Helvetica" pitchFamily="2" charset="0"/>
              </a:rPr>
              <a:t>Baseline Measurement using Amplifier-Bypass Mode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C1ABDE22-3E6A-4118-A5D8-249B2215D1F7}"/>
              </a:ext>
            </a:extLst>
          </p:cNvPr>
          <p:cNvSpPr txBox="1"/>
          <p:nvPr/>
        </p:nvSpPr>
        <p:spPr>
          <a:xfrm>
            <a:off x="609600" y="4724400"/>
            <a:ext cx="8180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A49F9"/>
                </a:solidFill>
              </a:rPr>
              <a:t>Good linearity between the input baseline and WS output</a:t>
            </a:r>
          </a:p>
        </p:txBody>
      </p:sp>
      <p:graphicFrame>
        <p:nvGraphicFramePr>
          <p:cNvPr id="79" name="Chart 78">
            <a:extLst>
              <a:ext uri="{FF2B5EF4-FFF2-40B4-BE49-F238E27FC236}">
                <a16:creationId xmlns:a16="http://schemas.microsoft.com/office/drawing/2014/main" id="{0F076302-6F5D-452F-A1E5-B3D2AA8808EE}"/>
              </a:ext>
            </a:extLst>
          </p:cNvPr>
          <p:cNvGraphicFramePr>
            <a:graphicFrameLocks/>
          </p:cNvGraphicFramePr>
          <p:nvPr/>
        </p:nvGraphicFramePr>
        <p:xfrm>
          <a:off x="1600200" y="952500"/>
          <a:ext cx="5791200" cy="3474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301640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Placeholder 8">
            <a:extLst>
              <a:ext uri="{FF2B5EF4-FFF2-40B4-BE49-F238E27FC236}">
                <a16:creationId xmlns:a16="http://schemas.microsoft.com/office/drawing/2014/main" id="{B7174EFB-A790-4032-93A7-34C1FF7DDA79}"/>
              </a:ext>
            </a:extLst>
          </p:cNvPr>
          <p:cNvSpPr txBox="1">
            <a:spLocks/>
          </p:cNvSpPr>
          <p:nvPr/>
        </p:nvSpPr>
        <p:spPr>
          <a:xfrm>
            <a:off x="-98838" y="221112"/>
            <a:ext cx="9242838" cy="423137"/>
          </a:xfrm>
          <a:prstGeom prst="rect">
            <a:avLst/>
          </a:prstGeom>
        </p:spPr>
        <p:txBody>
          <a:bodyPr vert="horz" lIns="76200" tIns="38100" rIns="76200" bIns="3810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i="0" dirty="0">
                <a:solidFill>
                  <a:schemeClr val="tx2"/>
                </a:solidFill>
                <a:latin typeface="Helvetica" pitchFamily="2" charset="0"/>
              </a:rPr>
              <a:t>Amplification Mode Measurement with ETROC0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F956264-3929-7545-6042-2259983E4A19}"/>
              </a:ext>
            </a:extLst>
          </p:cNvPr>
          <p:cNvGrpSpPr/>
          <p:nvPr/>
        </p:nvGrpSpPr>
        <p:grpSpPr>
          <a:xfrm>
            <a:off x="342939" y="608643"/>
            <a:ext cx="8801061" cy="3910976"/>
            <a:chOff x="50225" y="1157832"/>
            <a:chExt cx="8801061" cy="391097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CDAB7F08-841A-4C02-AC93-61625454F4A4}"/>
                </a:ext>
              </a:extLst>
            </p:cNvPr>
            <p:cNvSpPr/>
            <p:nvPr/>
          </p:nvSpPr>
          <p:spPr>
            <a:xfrm>
              <a:off x="7073754" y="3340020"/>
              <a:ext cx="1127118" cy="172878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E6BB7CD-918E-412F-AF86-19928C9F5566}"/>
                </a:ext>
              </a:extLst>
            </p:cNvPr>
            <p:cNvSpPr txBox="1"/>
            <p:nvPr/>
          </p:nvSpPr>
          <p:spPr>
            <a:xfrm>
              <a:off x="7301323" y="4052296"/>
              <a:ext cx="627095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ADC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2BE9D7FD-033D-47F0-87F5-630A2B71F017}"/>
                </a:ext>
              </a:extLst>
            </p:cNvPr>
            <p:cNvCxnSpPr>
              <a:cxnSpLocks/>
              <a:stCxn id="63" idx="3"/>
            </p:cNvCxnSpPr>
            <p:nvPr/>
          </p:nvCxnSpPr>
          <p:spPr>
            <a:xfrm>
              <a:off x="4412017" y="3642491"/>
              <a:ext cx="2639038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9B28033-9F23-4204-8249-566FA6106C44}"/>
                </a:ext>
              </a:extLst>
            </p:cNvPr>
            <p:cNvCxnSpPr>
              <a:cxnSpLocks/>
              <a:stCxn id="70" idx="3"/>
            </p:cNvCxnSpPr>
            <p:nvPr/>
          </p:nvCxnSpPr>
          <p:spPr>
            <a:xfrm>
              <a:off x="4441876" y="4868227"/>
              <a:ext cx="2631878" cy="1783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4E3EA5B-E5A4-499C-85C4-40B26F13A521}"/>
                </a:ext>
              </a:extLst>
            </p:cNvPr>
            <p:cNvCxnSpPr>
              <a:cxnSpLocks/>
            </p:cNvCxnSpPr>
            <p:nvPr/>
          </p:nvCxnSpPr>
          <p:spPr>
            <a:xfrm>
              <a:off x="4959908" y="4116891"/>
              <a:ext cx="115693" cy="23558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0AFDE8-EDC3-471E-B8CC-3F7D773A3115}"/>
                </a:ext>
              </a:extLst>
            </p:cNvPr>
            <p:cNvSpPr/>
            <p:nvPr/>
          </p:nvSpPr>
          <p:spPr>
            <a:xfrm>
              <a:off x="4927761" y="3746923"/>
              <a:ext cx="64294" cy="25717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F5A4934-1205-433D-9BDD-28EE148C39CE}"/>
                </a:ext>
              </a:extLst>
            </p:cNvPr>
            <p:cNvSpPr/>
            <p:nvPr/>
          </p:nvSpPr>
          <p:spPr>
            <a:xfrm>
              <a:off x="4927761" y="4513684"/>
              <a:ext cx="64294" cy="25717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58172AB-0A44-4BA6-9F8E-165581E3B042}"/>
                </a:ext>
              </a:extLst>
            </p:cNvPr>
            <p:cNvCxnSpPr>
              <a:cxnSpLocks/>
            </p:cNvCxnSpPr>
            <p:nvPr/>
          </p:nvCxnSpPr>
          <p:spPr>
            <a:xfrm>
              <a:off x="4959908" y="3650483"/>
              <a:ext cx="0" cy="964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F5824BC-397A-4414-A7F2-F050ED9042D2}"/>
                </a:ext>
              </a:extLst>
            </p:cNvPr>
            <p:cNvCxnSpPr>
              <a:cxnSpLocks/>
            </p:cNvCxnSpPr>
            <p:nvPr/>
          </p:nvCxnSpPr>
          <p:spPr>
            <a:xfrm>
              <a:off x="4959908" y="4770860"/>
              <a:ext cx="0" cy="964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7B72998-5C5E-4DCD-97B5-457E45E12AE1}"/>
                </a:ext>
              </a:extLst>
            </p:cNvPr>
            <p:cNvSpPr/>
            <p:nvPr/>
          </p:nvSpPr>
          <p:spPr>
            <a:xfrm>
              <a:off x="3350240" y="2011512"/>
              <a:ext cx="1150232" cy="103851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AE39DB41-870A-4063-B88F-47D17B0252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12161" y="2222722"/>
              <a:ext cx="546019" cy="199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990B439-CCC7-435A-9D5D-E8EEE2757E55}"/>
                </a:ext>
              </a:extLst>
            </p:cNvPr>
            <p:cNvCxnSpPr>
              <a:cxnSpLocks/>
            </p:cNvCxnSpPr>
            <p:nvPr/>
          </p:nvCxnSpPr>
          <p:spPr>
            <a:xfrm>
              <a:off x="4500472" y="2781931"/>
              <a:ext cx="5787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AD3A6EE-79A9-4B04-8BEB-26C5DA18A2F8}"/>
                </a:ext>
              </a:extLst>
            </p:cNvPr>
            <p:cNvCxnSpPr>
              <a:cxnSpLocks/>
            </p:cNvCxnSpPr>
            <p:nvPr/>
          </p:nvCxnSpPr>
          <p:spPr>
            <a:xfrm>
              <a:off x="6172200" y="2225618"/>
              <a:ext cx="53141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71382E0-4941-4973-A4AC-7D1DB92B88E8}"/>
                </a:ext>
              </a:extLst>
            </p:cNvPr>
            <p:cNvCxnSpPr>
              <a:cxnSpLocks/>
            </p:cNvCxnSpPr>
            <p:nvPr/>
          </p:nvCxnSpPr>
          <p:spPr>
            <a:xfrm>
              <a:off x="6175711" y="2788433"/>
              <a:ext cx="20021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0DBE74F-4EA6-4EA8-B39A-F975B5FFC360}"/>
                </a:ext>
              </a:extLst>
            </p:cNvPr>
            <p:cNvCxnSpPr>
              <a:cxnSpLocks/>
              <a:endCxn id="39" idx="0"/>
            </p:cNvCxnSpPr>
            <p:nvPr/>
          </p:nvCxnSpPr>
          <p:spPr>
            <a:xfrm flipH="1">
              <a:off x="6375921" y="2790854"/>
              <a:ext cx="6771" cy="203855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811621B-4B3A-4997-82F2-E83A2EB8906A}"/>
                </a:ext>
              </a:extLst>
            </p:cNvPr>
            <p:cNvCxnSpPr>
              <a:cxnSpLocks/>
            </p:cNvCxnSpPr>
            <p:nvPr/>
          </p:nvCxnSpPr>
          <p:spPr>
            <a:xfrm>
              <a:off x="6703615" y="2215280"/>
              <a:ext cx="0" cy="14264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14853E5-94C9-400D-9444-9E607AD8D2C3}"/>
                </a:ext>
              </a:extLst>
            </p:cNvPr>
            <p:cNvSpPr/>
            <p:nvPr/>
          </p:nvSpPr>
          <p:spPr>
            <a:xfrm>
              <a:off x="6669386" y="3604483"/>
              <a:ext cx="74590" cy="7459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9E5512B-8FB5-4D34-BFE9-9966B1459822}"/>
                </a:ext>
              </a:extLst>
            </p:cNvPr>
            <p:cNvSpPr/>
            <p:nvPr/>
          </p:nvSpPr>
          <p:spPr>
            <a:xfrm>
              <a:off x="6338626" y="4829407"/>
              <a:ext cx="74590" cy="7459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1A62BC4-6F96-4867-9522-FDB13BD36B72}"/>
                </a:ext>
              </a:extLst>
            </p:cNvPr>
            <p:cNvSpPr txBox="1"/>
            <p:nvPr/>
          </p:nvSpPr>
          <p:spPr>
            <a:xfrm>
              <a:off x="5067950" y="3719161"/>
              <a:ext cx="761747" cy="30777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50ohm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C2CB1F4-5832-4793-B2DA-E483A0547D47}"/>
                </a:ext>
              </a:extLst>
            </p:cNvPr>
            <p:cNvSpPr txBox="1"/>
            <p:nvPr/>
          </p:nvSpPr>
          <p:spPr>
            <a:xfrm>
              <a:off x="5067949" y="4521622"/>
              <a:ext cx="761747" cy="30777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50ohm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F6120BE-4E3B-430B-89FB-183D7EFCDD15}"/>
                </a:ext>
              </a:extLst>
            </p:cNvPr>
            <p:cNvSpPr txBox="1"/>
            <p:nvPr/>
          </p:nvSpPr>
          <p:spPr>
            <a:xfrm>
              <a:off x="3369805" y="2254070"/>
              <a:ext cx="1075936" cy="584775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/>
                <a:t>On-Chip</a:t>
              </a:r>
            </a:p>
            <a:p>
              <a:pPr algn="ctr"/>
              <a:r>
                <a:rPr lang="en-US" sz="1600" b="1" dirty="0"/>
                <a:t>Amplifier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57EF21B3-D7E0-42DD-9441-D675B4B46A39}"/>
                </a:ext>
              </a:extLst>
            </p:cNvPr>
            <p:cNvSpPr/>
            <p:nvPr/>
          </p:nvSpPr>
          <p:spPr>
            <a:xfrm>
              <a:off x="3356862" y="3599791"/>
              <a:ext cx="74590" cy="7459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99CE24E-CC41-492C-91CC-4EECF58E5EFA}"/>
                </a:ext>
              </a:extLst>
            </p:cNvPr>
            <p:cNvCxnSpPr>
              <a:cxnSpLocks/>
            </p:cNvCxnSpPr>
            <p:nvPr/>
          </p:nvCxnSpPr>
          <p:spPr>
            <a:xfrm>
              <a:off x="2808245" y="2519065"/>
              <a:ext cx="54199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65E7403-2DF6-417B-B1B6-0037C7ADA968}"/>
                </a:ext>
              </a:extLst>
            </p:cNvPr>
            <p:cNvSpPr/>
            <p:nvPr/>
          </p:nvSpPr>
          <p:spPr>
            <a:xfrm>
              <a:off x="2714090" y="2481770"/>
              <a:ext cx="74590" cy="7459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/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7463120-9440-401D-99AD-BFCEC9ED5FCC}"/>
                </a:ext>
              </a:extLst>
            </p:cNvPr>
            <p:cNvCxnSpPr>
              <a:cxnSpLocks/>
            </p:cNvCxnSpPr>
            <p:nvPr/>
          </p:nvCxnSpPr>
          <p:spPr>
            <a:xfrm>
              <a:off x="4959908" y="4001328"/>
              <a:ext cx="0" cy="1155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121C2A6-8A80-40EC-B1A0-DEA7B00CC8B5}"/>
                </a:ext>
              </a:extLst>
            </p:cNvPr>
            <p:cNvCxnSpPr>
              <a:cxnSpLocks/>
            </p:cNvCxnSpPr>
            <p:nvPr/>
          </p:nvCxnSpPr>
          <p:spPr>
            <a:xfrm>
              <a:off x="4967051" y="4360411"/>
              <a:ext cx="0" cy="16121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22722F62-03C8-4F2A-8F2A-3AB850104F26}"/>
                </a:ext>
              </a:extLst>
            </p:cNvPr>
            <p:cNvCxnSpPr>
              <a:cxnSpLocks/>
            </p:cNvCxnSpPr>
            <p:nvPr/>
          </p:nvCxnSpPr>
          <p:spPr>
            <a:xfrm>
              <a:off x="5522117" y="2788348"/>
              <a:ext cx="86057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84E93CA-B588-491D-81D7-092A16E03759}"/>
                </a:ext>
              </a:extLst>
            </p:cNvPr>
            <p:cNvCxnSpPr/>
            <p:nvPr/>
          </p:nvCxnSpPr>
          <p:spPr>
            <a:xfrm flipV="1">
              <a:off x="5058180" y="2624041"/>
              <a:ext cx="350044" cy="16430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DEB681E1-E085-4BA3-8BE9-3BE285FA2B4D}"/>
                </a:ext>
              </a:extLst>
            </p:cNvPr>
            <p:cNvCxnSpPr/>
            <p:nvPr/>
          </p:nvCxnSpPr>
          <p:spPr>
            <a:xfrm flipV="1">
              <a:off x="5058180" y="2059080"/>
              <a:ext cx="350044" cy="16430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05FDDCE9-BCDA-4FCD-BBC9-B0DE9A74A5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22116" y="2227517"/>
              <a:ext cx="650084" cy="215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9A235DF8-5259-44D2-A273-D3A9D45E7695}"/>
                </a:ext>
              </a:extLst>
            </p:cNvPr>
            <p:cNvCxnSpPr>
              <a:cxnSpLocks/>
            </p:cNvCxnSpPr>
            <p:nvPr/>
          </p:nvCxnSpPr>
          <p:spPr>
            <a:xfrm>
              <a:off x="5233329" y="1563070"/>
              <a:ext cx="452593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E53B85F-B20B-4BF8-87BE-2860AAF25827}"/>
                </a:ext>
              </a:extLst>
            </p:cNvPr>
            <p:cNvSpPr/>
            <p:nvPr/>
          </p:nvSpPr>
          <p:spPr>
            <a:xfrm>
              <a:off x="2930412" y="1525776"/>
              <a:ext cx="74590" cy="7459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/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D9F8964-1FA8-47AE-9BEB-4976EECFB8C9}"/>
                </a:ext>
              </a:extLst>
            </p:cNvPr>
            <p:cNvCxnSpPr>
              <a:cxnSpLocks/>
            </p:cNvCxnSpPr>
            <p:nvPr/>
          </p:nvCxnSpPr>
          <p:spPr>
            <a:xfrm>
              <a:off x="5685794" y="1563070"/>
              <a:ext cx="0" cy="66444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FE7B388-5985-4669-B760-DFB386D05474}"/>
                </a:ext>
              </a:extLst>
            </p:cNvPr>
            <p:cNvSpPr/>
            <p:nvPr/>
          </p:nvSpPr>
          <p:spPr>
            <a:xfrm>
              <a:off x="5658213" y="2190222"/>
              <a:ext cx="74590" cy="7459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/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B8E49E05-EE36-4162-9835-0962A8A341A0}"/>
                </a:ext>
              </a:extLst>
            </p:cNvPr>
            <p:cNvCxnSpPr/>
            <p:nvPr/>
          </p:nvCxnSpPr>
          <p:spPr>
            <a:xfrm flipV="1">
              <a:off x="4883285" y="1399976"/>
              <a:ext cx="350044" cy="16430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EC64859-3F52-4CD4-A853-64B6810A66A3}"/>
                </a:ext>
              </a:extLst>
            </p:cNvPr>
            <p:cNvCxnSpPr>
              <a:cxnSpLocks/>
            </p:cNvCxnSpPr>
            <p:nvPr/>
          </p:nvCxnSpPr>
          <p:spPr>
            <a:xfrm>
              <a:off x="3012674" y="1556168"/>
              <a:ext cx="187061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F44161D1-178D-41C8-9A91-4A3523646999}"/>
                </a:ext>
              </a:extLst>
            </p:cNvPr>
            <p:cNvSpPr/>
            <p:nvPr/>
          </p:nvSpPr>
          <p:spPr>
            <a:xfrm>
              <a:off x="5651098" y="2752789"/>
              <a:ext cx="74590" cy="7459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C471727C-1846-40B9-B6A6-11CD230DCAC9}"/>
                </a:ext>
              </a:extLst>
            </p:cNvPr>
            <p:cNvSpPr/>
            <p:nvPr/>
          </p:nvSpPr>
          <p:spPr>
            <a:xfrm>
              <a:off x="4719581" y="3239948"/>
              <a:ext cx="74590" cy="7459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FBDC82E3-5EA7-4220-90DD-338809CDAED1}"/>
                </a:ext>
              </a:extLst>
            </p:cNvPr>
            <p:cNvSpPr txBox="1"/>
            <p:nvPr/>
          </p:nvSpPr>
          <p:spPr>
            <a:xfrm>
              <a:off x="4230773" y="3081122"/>
              <a:ext cx="479618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DC</a:t>
              </a: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AC3EC7EB-9F80-462D-BC67-FB3E421C7D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85155" y="3278188"/>
              <a:ext cx="326399" cy="670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331DC92-4029-4227-AC45-5FAC481F59C5}"/>
                </a:ext>
              </a:extLst>
            </p:cNvPr>
            <p:cNvCxnSpPr/>
            <p:nvPr/>
          </p:nvCxnSpPr>
          <p:spPr>
            <a:xfrm flipV="1">
              <a:off x="5076225" y="3113406"/>
              <a:ext cx="350044" cy="16430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9321D19-3F62-4F16-9C51-4829F0D8C0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77711" y="3291563"/>
              <a:ext cx="306797" cy="55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F2E07B68-2E74-4C63-B61F-E289797E0D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83222" y="2813016"/>
              <a:ext cx="1286" cy="47304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BBF978FF-81C9-4CBF-87B3-AF158CCA9E4E}"/>
                </a:ext>
              </a:extLst>
            </p:cNvPr>
            <p:cNvSpPr/>
            <p:nvPr/>
          </p:nvSpPr>
          <p:spPr>
            <a:xfrm>
              <a:off x="3746588" y="3443494"/>
              <a:ext cx="665429" cy="39799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56F0073E-C7ED-4044-B14C-16A39143A136}"/>
                </a:ext>
              </a:extLst>
            </p:cNvPr>
            <p:cNvSpPr/>
            <p:nvPr/>
          </p:nvSpPr>
          <p:spPr>
            <a:xfrm>
              <a:off x="3776447" y="4669230"/>
              <a:ext cx="665429" cy="39799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/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9AA5AC2A-1C36-4230-8789-CD7DDAF0FF80}"/>
                </a:ext>
              </a:extLst>
            </p:cNvPr>
            <p:cNvCxnSpPr>
              <a:cxnSpLocks/>
            </p:cNvCxnSpPr>
            <p:nvPr/>
          </p:nvCxnSpPr>
          <p:spPr>
            <a:xfrm>
              <a:off x="3422050" y="3647380"/>
              <a:ext cx="324538" cy="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4C381710-A54E-46DB-896C-08A12D78EE98}"/>
                </a:ext>
              </a:extLst>
            </p:cNvPr>
            <p:cNvSpPr/>
            <p:nvPr/>
          </p:nvSpPr>
          <p:spPr>
            <a:xfrm>
              <a:off x="3378785" y="4821281"/>
              <a:ext cx="74590" cy="7459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/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DD9A8AA9-431F-4060-8544-87ABC70E192D}"/>
                </a:ext>
              </a:extLst>
            </p:cNvPr>
            <p:cNvCxnSpPr>
              <a:cxnSpLocks/>
            </p:cNvCxnSpPr>
            <p:nvPr/>
          </p:nvCxnSpPr>
          <p:spPr>
            <a:xfrm>
              <a:off x="3443974" y="4868870"/>
              <a:ext cx="324538" cy="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16B414E0-5FBF-4B27-8A3F-3EC825DE74D6}"/>
                </a:ext>
              </a:extLst>
            </p:cNvPr>
            <p:cNvSpPr txBox="1"/>
            <p:nvPr/>
          </p:nvSpPr>
          <p:spPr>
            <a:xfrm>
              <a:off x="3810952" y="3443028"/>
              <a:ext cx="559769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Pad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85728128-92D0-4580-AD2D-49409708C933}"/>
                </a:ext>
              </a:extLst>
            </p:cNvPr>
            <p:cNvSpPr txBox="1"/>
            <p:nvPr/>
          </p:nvSpPr>
          <p:spPr>
            <a:xfrm>
              <a:off x="3834998" y="4697426"/>
              <a:ext cx="559769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Pad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0249EE01-082A-4E46-BB83-7C6FAAFF536E}"/>
                </a:ext>
              </a:extLst>
            </p:cNvPr>
            <p:cNvSpPr txBox="1"/>
            <p:nvPr/>
          </p:nvSpPr>
          <p:spPr>
            <a:xfrm>
              <a:off x="5251375" y="1157832"/>
              <a:ext cx="404278" cy="30777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S1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D5616D91-1826-4758-8EDE-DD5478F5A57B}"/>
                </a:ext>
              </a:extLst>
            </p:cNvPr>
            <p:cNvSpPr txBox="1"/>
            <p:nvPr/>
          </p:nvSpPr>
          <p:spPr>
            <a:xfrm>
              <a:off x="5199284" y="1740186"/>
              <a:ext cx="404278" cy="30777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S2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219BE55C-58DE-4D6D-925F-64B91F858802}"/>
                </a:ext>
              </a:extLst>
            </p:cNvPr>
            <p:cNvSpPr txBox="1"/>
            <p:nvPr/>
          </p:nvSpPr>
          <p:spPr>
            <a:xfrm>
              <a:off x="5204243" y="2292199"/>
              <a:ext cx="404278" cy="30777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S3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BEE125C3-218F-4680-B89F-2DCE0B27C5CC}"/>
                </a:ext>
              </a:extLst>
            </p:cNvPr>
            <p:cNvSpPr txBox="1"/>
            <p:nvPr/>
          </p:nvSpPr>
          <p:spPr>
            <a:xfrm>
              <a:off x="5087066" y="2818338"/>
              <a:ext cx="404278" cy="30777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S4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F239F2BC-9881-43A2-9A5E-8DA0A99E5BF2}"/>
                </a:ext>
              </a:extLst>
            </p:cNvPr>
            <p:cNvSpPr txBox="1"/>
            <p:nvPr/>
          </p:nvSpPr>
          <p:spPr>
            <a:xfrm>
              <a:off x="4525576" y="4150519"/>
              <a:ext cx="404278" cy="30777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S5</a:t>
              </a:r>
            </a:p>
          </p:txBody>
        </p: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089EF590-F8A9-4DA2-9867-2F58D85D1D11}"/>
                </a:ext>
              </a:extLst>
            </p:cNvPr>
            <p:cNvCxnSpPr>
              <a:cxnSpLocks/>
            </p:cNvCxnSpPr>
            <p:nvPr/>
          </p:nvCxnSpPr>
          <p:spPr>
            <a:xfrm>
              <a:off x="8200872" y="4204414"/>
              <a:ext cx="65041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C791C586-2148-4D9B-8501-07653FEAFDF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28606" y="4084248"/>
              <a:ext cx="94050" cy="24033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184225F-8222-4D41-88B3-EDC678D5A750}"/>
                </a:ext>
              </a:extLst>
            </p:cNvPr>
            <p:cNvSpPr txBox="1"/>
            <p:nvPr/>
          </p:nvSpPr>
          <p:spPr>
            <a:xfrm>
              <a:off x="8223571" y="4323796"/>
              <a:ext cx="383438" cy="30777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13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D3E72123-7E93-4F56-A744-93E0F3175417}"/>
                </a:ext>
              </a:extLst>
            </p:cNvPr>
            <p:cNvSpPr txBox="1"/>
            <p:nvPr/>
          </p:nvSpPr>
          <p:spPr>
            <a:xfrm>
              <a:off x="288874" y="1591145"/>
              <a:ext cx="1297518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ETROC0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C07C54A-1B4B-4032-B48F-CC0F576B9BB1}"/>
                </a:ext>
              </a:extLst>
            </p:cNvPr>
            <p:cNvSpPr txBox="1"/>
            <p:nvPr/>
          </p:nvSpPr>
          <p:spPr>
            <a:xfrm>
              <a:off x="6813751" y="1568330"/>
              <a:ext cx="17123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</a:rPr>
                <a:t>S2, S3 </a:t>
              </a:r>
              <a:r>
                <a:rPr lang="en-US" sz="1600" b="1" dirty="0"/>
                <a:t>close</a:t>
              </a:r>
            </a:p>
            <a:p>
              <a:r>
                <a:rPr lang="en-US" sz="1600" b="1" dirty="0"/>
                <a:t>S1, S4, S5 open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2268771-F529-42F9-A214-33E90D004841}"/>
                </a:ext>
              </a:extLst>
            </p:cNvPr>
            <p:cNvGrpSpPr/>
            <p:nvPr/>
          </p:nvGrpSpPr>
          <p:grpSpPr>
            <a:xfrm>
              <a:off x="2847379" y="2827379"/>
              <a:ext cx="324538" cy="691069"/>
              <a:chOff x="1153848" y="2742737"/>
              <a:chExt cx="324538" cy="691069"/>
            </a:xfrm>
          </p:grpSpPr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2D0926E0-EBA9-48A5-9834-040A2E164ABA}"/>
                  </a:ext>
                </a:extLst>
              </p:cNvPr>
              <p:cNvSpPr/>
              <p:nvPr/>
            </p:nvSpPr>
            <p:spPr>
              <a:xfrm>
                <a:off x="1268497" y="2742737"/>
                <a:ext cx="64294" cy="257175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b="1"/>
              </a:p>
            </p:txBody>
          </p: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DF3365DB-E0B2-48FC-86EA-0594B44CA1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53848" y="3294572"/>
                <a:ext cx="324538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F6851E90-D76B-48E1-AE0B-4CDE6F6D50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99222" y="3361747"/>
                <a:ext cx="21942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265AE509-9405-4506-808A-0A03CAA456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33643" y="3433806"/>
                <a:ext cx="13400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E388B1A9-9309-4C42-AAF3-38AEC098B68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03399" y="2987498"/>
                <a:ext cx="0" cy="3133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C931521A-9A57-4F55-86CD-AA16D5180B73}"/>
                </a:ext>
              </a:extLst>
            </p:cNvPr>
            <p:cNvSpPr txBox="1"/>
            <p:nvPr/>
          </p:nvSpPr>
          <p:spPr>
            <a:xfrm>
              <a:off x="2087639" y="2772396"/>
              <a:ext cx="878767" cy="461665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/>
                <a:t>On-board</a:t>
              </a:r>
            </a:p>
            <a:p>
              <a:pPr algn="ctr"/>
              <a:r>
                <a:rPr lang="en-US" sz="1200" b="1" dirty="0"/>
                <a:t>50ohm</a:t>
              </a:r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F1B2D50B-7528-4A3F-BBC6-BF9E9BD52F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96930" y="2514051"/>
              <a:ext cx="0" cy="3133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5C358690-0541-4A0E-B07B-4F0E42DF8349}"/>
                </a:ext>
              </a:extLst>
            </p:cNvPr>
            <p:cNvCxnSpPr>
              <a:cxnSpLocks/>
            </p:cNvCxnSpPr>
            <p:nvPr/>
          </p:nvCxnSpPr>
          <p:spPr>
            <a:xfrm>
              <a:off x="1905000" y="2519065"/>
              <a:ext cx="84562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7C9F7281-D8CF-4693-8A4C-F9E631A30349}"/>
                </a:ext>
              </a:extLst>
            </p:cNvPr>
            <p:cNvSpPr/>
            <p:nvPr/>
          </p:nvSpPr>
          <p:spPr>
            <a:xfrm>
              <a:off x="77728" y="1525776"/>
              <a:ext cx="1827272" cy="185969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/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41218E5C-0DBE-4BDF-BEE1-3849F4D6E26E}"/>
                </a:ext>
              </a:extLst>
            </p:cNvPr>
            <p:cNvSpPr txBox="1"/>
            <p:nvPr/>
          </p:nvSpPr>
          <p:spPr>
            <a:xfrm>
              <a:off x="50225" y="2264195"/>
              <a:ext cx="987796" cy="553998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/>
                <a:t>PreAmp</a:t>
              </a:r>
              <a:endParaRPr lang="en-US" sz="1600" b="1" dirty="0"/>
            </a:p>
            <a:p>
              <a:pPr algn="ctr"/>
              <a:r>
                <a:rPr lang="en-US" sz="1400" b="1" dirty="0"/>
                <a:t>(</a:t>
              </a:r>
              <a:r>
                <a:rPr lang="en-US" sz="1400" b="1" dirty="0" err="1"/>
                <a:t>wi</a:t>
              </a:r>
              <a:r>
                <a:rPr lang="en-US" sz="1400" b="1" dirty="0"/>
                <a:t> </a:t>
              </a:r>
              <a:r>
                <a:rPr lang="en-US" sz="1400" b="1" dirty="0" err="1"/>
                <a:t>Buf</a:t>
              </a:r>
              <a:r>
                <a:rPr lang="en-US" sz="1400" b="1" dirty="0"/>
                <a:t>)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35D72DCB-92AB-48B5-92F6-8096AF205756}"/>
                </a:ext>
              </a:extLst>
            </p:cNvPr>
            <p:cNvSpPr txBox="1"/>
            <p:nvPr/>
          </p:nvSpPr>
          <p:spPr>
            <a:xfrm>
              <a:off x="1282179" y="2361491"/>
              <a:ext cx="684082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AMP</a:t>
              </a:r>
            </a:p>
          </p:txBody>
        </p: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2EC462C8-C457-4BB9-9674-E70DCD1E41B8}"/>
                </a:ext>
              </a:extLst>
            </p:cNvPr>
            <p:cNvCxnSpPr>
              <a:cxnSpLocks/>
            </p:cNvCxnSpPr>
            <p:nvPr/>
          </p:nvCxnSpPr>
          <p:spPr>
            <a:xfrm>
              <a:off x="994146" y="2514051"/>
              <a:ext cx="35189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Picture 5" descr="Chart, line chart, histogram&#10;&#10;Description automatically generated">
            <a:extLst>
              <a:ext uri="{FF2B5EF4-FFF2-40B4-BE49-F238E27FC236}">
                <a16:creationId xmlns:a16="http://schemas.microsoft.com/office/drawing/2014/main" id="{0FFDF725-4CCF-D5BB-49F4-E1636C7493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48" y="2935034"/>
            <a:ext cx="2718071" cy="20385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A48294F-C906-E313-2204-517EFDAE508B}"/>
              </a:ext>
            </a:extLst>
          </p:cNvPr>
          <p:cNvSpPr txBox="1"/>
          <p:nvPr/>
        </p:nvSpPr>
        <p:spPr>
          <a:xfrm>
            <a:off x="68240" y="4951534"/>
            <a:ext cx="4496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ETROC0 output observed with oscilloscope</a:t>
            </a:r>
          </a:p>
        </p:txBody>
      </p:sp>
    </p:spTree>
    <p:extLst>
      <p:ext uri="{BB962C8B-B14F-4D97-AF65-F5344CB8AC3E}">
        <p14:creationId xmlns:p14="http://schemas.microsoft.com/office/powerpoint/2010/main" val="2937975053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, histogram&#10;&#10;Description automatically generated">
            <a:extLst>
              <a:ext uri="{FF2B5EF4-FFF2-40B4-BE49-F238E27FC236}">
                <a16:creationId xmlns:a16="http://schemas.microsoft.com/office/drawing/2014/main" id="{EFB08F43-C4C3-47E9-878B-C1417764AA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12" y="806822"/>
            <a:ext cx="2718536" cy="2038902"/>
          </a:xfrm>
          <a:prstGeom prst="rect">
            <a:avLst/>
          </a:prstGeom>
        </p:spPr>
      </p:pic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A0C9918D-81B1-4634-85EF-32C8CC9BB1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9812" y="806822"/>
            <a:ext cx="2718536" cy="2038902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7E992EE0-164E-4608-A5A3-9E6A57F34D9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3026" y="806822"/>
            <a:ext cx="2718536" cy="2038902"/>
          </a:xfrm>
          <a:prstGeom prst="rect">
            <a:avLst/>
          </a:prstGeom>
        </p:spPr>
      </p:pic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6A78BE81-6769-46AE-BC47-E958278A3FF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4056" y="2792124"/>
            <a:ext cx="2718536" cy="203890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B1BBBF7-4656-4623-9062-AD99FA442A26}"/>
              </a:ext>
            </a:extLst>
          </p:cNvPr>
          <p:cNvSpPr txBox="1"/>
          <p:nvPr/>
        </p:nvSpPr>
        <p:spPr>
          <a:xfrm>
            <a:off x="1182225" y="1340510"/>
            <a:ext cx="1742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Input Amp:</a:t>
            </a:r>
          </a:p>
          <a:p>
            <a:pPr algn="ctr"/>
            <a:r>
              <a:rPr lang="en-US" sz="1200" b="1" dirty="0"/>
              <a:t>~80mV</a:t>
            </a:r>
          </a:p>
          <a:p>
            <a:pPr algn="ctr"/>
            <a:endParaRPr lang="en-US" sz="1200" b="1" dirty="0"/>
          </a:p>
          <a:p>
            <a:pPr algn="ctr"/>
            <a:r>
              <a:rPr lang="en-US" sz="1200" b="1" dirty="0"/>
              <a:t>Output Amp:</a:t>
            </a:r>
          </a:p>
          <a:p>
            <a:pPr algn="ctr"/>
            <a:r>
              <a:rPr lang="en-US" sz="1200" b="1" dirty="0"/>
              <a:t>~380mV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21DC13-AAFA-48E9-8B8F-7C3B0FFB0E5E}"/>
              </a:ext>
            </a:extLst>
          </p:cNvPr>
          <p:cNvSpPr txBox="1"/>
          <p:nvPr/>
        </p:nvSpPr>
        <p:spPr>
          <a:xfrm>
            <a:off x="-680" y="4762100"/>
            <a:ext cx="9112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2A49F9"/>
                </a:solidFill>
              </a:rPr>
              <a:t>Good agreement between ETROC0 outputs captured by scope and constructed with </a:t>
            </a:r>
            <a:r>
              <a:rPr lang="en-US" sz="1400" b="1" dirty="0" err="1" smtClean="0">
                <a:solidFill>
                  <a:srgbClr val="2A49F9"/>
                </a:solidFill>
              </a:rPr>
              <a:t>Amplifier+WS</a:t>
            </a:r>
            <a:endParaRPr lang="en-US" sz="1400" b="1" dirty="0">
              <a:solidFill>
                <a:srgbClr val="2A49F9"/>
              </a:solidFill>
            </a:endParaRPr>
          </a:p>
          <a:p>
            <a:pPr algn="ctr"/>
            <a:r>
              <a:rPr lang="en-US" sz="1400" b="1" dirty="0">
                <a:solidFill>
                  <a:srgbClr val="2A49F9"/>
                </a:solidFill>
              </a:rPr>
              <a:t>(normalized waveform; without any calibrations)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F6D098D-EE7A-44AC-8EA4-5D905E03EFF5}"/>
              </a:ext>
            </a:extLst>
          </p:cNvPr>
          <p:cNvSpPr txBox="1"/>
          <p:nvPr/>
        </p:nvSpPr>
        <p:spPr>
          <a:xfrm>
            <a:off x="3708734" y="1339741"/>
            <a:ext cx="1742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Input Amp:</a:t>
            </a:r>
          </a:p>
          <a:p>
            <a:pPr algn="ctr"/>
            <a:r>
              <a:rPr lang="en-US" sz="1200" b="1" dirty="0"/>
              <a:t>~100mV</a:t>
            </a:r>
          </a:p>
          <a:p>
            <a:pPr algn="ctr"/>
            <a:endParaRPr lang="en-US" sz="1200" b="1" dirty="0"/>
          </a:p>
          <a:p>
            <a:pPr algn="ctr"/>
            <a:r>
              <a:rPr lang="en-US" sz="1200" b="1" dirty="0"/>
              <a:t>Output Amp:</a:t>
            </a:r>
          </a:p>
          <a:p>
            <a:pPr algn="ctr"/>
            <a:r>
              <a:rPr lang="en-US" sz="1200" b="1" dirty="0"/>
              <a:t>~430mV</a:t>
            </a:r>
          </a:p>
        </p:txBody>
      </p:sp>
      <p:pic>
        <p:nvPicPr>
          <p:cNvPr id="14" name="Picture 13" descr="Chart, line chart, histogram&#10;&#10;Description automatically generated">
            <a:extLst>
              <a:ext uri="{FF2B5EF4-FFF2-40B4-BE49-F238E27FC236}">
                <a16:creationId xmlns:a16="http://schemas.microsoft.com/office/drawing/2014/main" id="{8040190C-3FA5-4E7A-9897-E2FC6E991FF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9080" y="2792124"/>
            <a:ext cx="2718536" cy="203890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1143432-5556-4A8E-8E99-2CFEB041DCB6}"/>
              </a:ext>
            </a:extLst>
          </p:cNvPr>
          <p:cNvSpPr txBox="1"/>
          <p:nvPr/>
        </p:nvSpPr>
        <p:spPr>
          <a:xfrm>
            <a:off x="6247841" y="1346192"/>
            <a:ext cx="1742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Input Amp:</a:t>
            </a:r>
          </a:p>
          <a:p>
            <a:pPr algn="ctr"/>
            <a:r>
              <a:rPr lang="en-US" sz="1200" b="1" dirty="0"/>
              <a:t>~120mV</a:t>
            </a:r>
          </a:p>
          <a:p>
            <a:pPr algn="ctr"/>
            <a:endParaRPr lang="en-US" sz="1200" b="1" dirty="0"/>
          </a:p>
          <a:p>
            <a:pPr algn="ctr"/>
            <a:r>
              <a:rPr lang="en-US" sz="1200" b="1" dirty="0"/>
              <a:t>Output Amp:</a:t>
            </a:r>
          </a:p>
          <a:p>
            <a:pPr algn="ctr"/>
            <a:r>
              <a:rPr lang="en-US" sz="1200" b="1" dirty="0"/>
              <a:t>~490mV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F1BB8FD-C994-4880-88C0-57250CC20AAE}"/>
              </a:ext>
            </a:extLst>
          </p:cNvPr>
          <p:cNvSpPr txBox="1"/>
          <p:nvPr/>
        </p:nvSpPr>
        <p:spPr>
          <a:xfrm>
            <a:off x="2300593" y="3398966"/>
            <a:ext cx="1742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Input Amp:</a:t>
            </a:r>
          </a:p>
          <a:p>
            <a:pPr algn="ctr"/>
            <a:r>
              <a:rPr lang="en-US" sz="1200" b="1" dirty="0"/>
              <a:t>~140mV</a:t>
            </a:r>
          </a:p>
          <a:p>
            <a:pPr algn="ctr"/>
            <a:endParaRPr lang="en-US" sz="1200" b="1" dirty="0"/>
          </a:p>
          <a:p>
            <a:pPr algn="ctr"/>
            <a:r>
              <a:rPr lang="en-US" sz="1200" b="1" dirty="0"/>
              <a:t>Output Amp:</a:t>
            </a:r>
          </a:p>
          <a:p>
            <a:pPr algn="ctr"/>
            <a:r>
              <a:rPr lang="en-US" sz="1200" b="1" dirty="0"/>
              <a:t>~530mV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28B9C47-74E4-4EAC-A960-389808BDA52C}"/>
              </a:ext>
            </a:extLst>
          </p:cNvPr>
          <p:cNvSpPr txBox="1"/>
          <p:nvPr/>
        </p:nvSpPr>
        <p:spPr>
          <a:xfrm>
            <a:off x="5084535" y="3398967"/>
            <a:ext cx="1742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Input Amp:</a:t>
            </a:r>
          </a:p>
          <a:p>
            <a:pPr algn="ctr"/>
            <a:r>
              <a:rPr lang="en-US" sz="1200" b="1" dirty="0"/>
              <a:t>~160mV</a:t>
            </a:r>
          </a:p>
          <a:p>
            <a:pPr algn="ctr"/>
            <a:endParaRPr lang="en-US" sz="1200" b="1" dirty="0"/>
          </a:p>
          <a:p>
            <a:pPr algn="ctr"/>
            <a:r>
              <a:rPr lang="en-US" sz="1200" b="1" dirty="0"/>
              <a:t>Output Amp:</a:t>
            </a:r>
          </a:p>
          <a:p>
            <a:pPr algn="ctr"/>
            <a:r>
              <a:rPr lang="en-US" sz="1200" b="1" dirty="0"/>
              <a:t>~580mV</a:t>
            </a:r>
          </a:p>
        </p:txBody>
      </p:sp>
      <p:sp>
        <p:nvSpPr>
          <p:cNvPr id="2" name="Title Placeholder 8">
            <a:extLst>
              <a:ext uri="{FF2B5EF4-FFF2-40B4-BE49-F238E27FC236}">
                <a16:creationId xmlns:a16="http://schemas.microsoft.com/office/drawing/2014/main" id="{A2E8DF7F-492A-C547-618C-5C8683EEB339}"/>
              </a:ext>
            </a:extLst>
          </p:cNvPr>
          <p:cNvSpPr txBox="1">
            <a:spLocks/>
          </p:cNvSpPr>
          <p:nvPr/>
        </p:nvSpPr>
        <p:spPr>
          <a:xfrm>
            <a:off x="-98838" y="221112"/>
            <a:ext cx="9242838" cy="423137"/>
          </a:xfrm>
          <a:prstGeom prst="rect">
            <a:avLst/>
          </a:prstGeom>
        </p:spPr>
        <p:txBody>
          <a:bodyPr vert="horz" lIns="76200" tIns="38100" rIns="76200" bIns="3810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i="0" dirty="0">
                <a:solidFill>
                  <a:schemeClr val="tx2"/>
                </a:solidFill>
                <a:latin typeface="Helvetica" pitchFamily="2" charset="0"/>
              </a:rPr>
              <a:t>Pulse Waveform Measurements (Amplifier + WS)</a:t>
            </a:r>
          </a:p>
        </p:txBody>
      </p:sp>
    </p:spTree>
    <p:extLst>
      <p:ext uri="{BB962C8B-B14F-4D97-AF65-F5344CB8AC3E}">
        <p14:creationId xmlns:p14="http://schemas.microsoft.com/office/powerpoint/2010/main" val="1518409435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Placeholder 8">
            <a:extLst>
              <a:ext uri="{FF2B5EF4-FFF2-40B4-BE49-F238E27FC236}">
                <a16:creationId xmlns:a16="http://schemas.microsoft.com/office/drawing/2014/main" id="{8555A9A5-6565-4B09-81FB-263D1D39531D}"/>
              </a:ext>
            </a:extLst>
          </p:cNvPr>
          <p:cNvSpPr txBox="1">
            <a:spLocks/>
          </p:cNvSpPr>
          <p:nvPr/>
        </p:nvSpPr>
        <p:spPr>
          <a:xfrm>
            <a:off x="-49419" y="104666"/>
            <a:ext cx="9242838" cy="423137"/>
          </a:xfrm>
          <a:prstGeom prst="rect">
            <a:avLst/>
          </a:prstGeom>
        </p:spPr>
        <p:txBody>
          <a:bodyPr vert="horz" lIns="76200" tIns="38100" rIns="76200" bIns="3810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i="0" dirty="0">
                <a:solidFill>
                  <a:srgbClr val="032B66"/>
                </a:solidFill>
                <a:latin typeface="Helvetica" pitchFamily="2" charset="0"/>
                <a:cs typeface="Times"/>
                <a:sym typeface="Times"/>
              </a:rPr>
              <a:t>Clock Delivering from PLL to WS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C8C6D1-5EE4-0691-9A7C-88C1A7961A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876300"/>
            <a:ext cx="3831969" cy="4191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3921A2D-8342-E39A-8BD0-6C55AA7F702A}"/>
              </a:ext>
            </a:extLst>
          </p:cNvPr>
          <p:cNvSpPr/>
          <p:nvPr/>
        </p:nvSpPr>
        <p:spPr>
          <a:xfrm>
            <a:off x="609600" y="4762500"/>
            <a:ext cx="6096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C445FF6-7EBA-5AD0-129B-C959C6600296}"/>
              </a:ext>
            </a:extLst>
          </p:cNvPr>
          <p:cNvSpPr/>
          <p:nvPr/>
        </p:nvSpPr>
        <p:spPr>
          <a:xfrm>
            <a:off x="2120900" y="4696785"/>
            <a:ext cx="304800" cy="2181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7DE27E8-B9B0-9F57-5461-E531A36B4FDD}"/>
              </a:ext>
            </a:extLst>
          </p:cNvPr>
          <p:cNvCxnSpPr>
            <a:cxnSpLocks/>
          </p:cNvCxnSpPr>
          <p:nvPr/>
        </p:nvCxnSpPr>
        <p:spPr>
          <a:xfrm flipH="1">
            <a:off x="1219200" y="4800207"/>
            <a:ext cx="91440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6C6BF62-2A16-97E5-EBEA-210F76F72928}"/>
              </a:ext>
            </a:extLst>
          </p:cNvPr>
          <p:cNvSpPr txBox="1"/>
          <p:nvPr/>
        </p:nvSpPr>
        <p:spPr>
          <a:xfrm>
            <a:off x="4718355" y="2038928"/>
            <a:ext cx="424822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The 2.56GHz clock needs to be delivered from PLL to WS with a rather long distance of 6.5mm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56572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8"/>
          <p:cNvSpPr txBox="1">
            <a:spLocks/>
          </p:cNvSpPr>
          <p:nvPr/>
        </p:nvSpPr>
        <p:spPr>
          <a:xfrm>
            <a:off x="-98838" y="221112"/>
            <a:ext cx="9242838" cy="423137"/>
          </a:xfrm>
          <a:prstGeom prst="rect">
            <a:avLst/>
          </a:prstGeom>
        </p:spPr>
        <p:txBody>
          <a:bodyPr vert="horz" lIns="76200" tIns="38100" rIns="76200" bIns="3810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i="0" dirty="0">
                <a:solidFill>
                  <a:schemeClr val="tx1"/>
                </a:solidFill>
                <a:latin typeface="Helvetica" pitchFamily="2" charset="0"/>
              </a:rPr>
              <a:t>Outline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6712453-191B-488A-9D6D-0B71F7339A69}"/>
              </a:ext>
            </a:extLst>
          </p:cNvPr>
          <p:cNvSpPr txBox="1">
            <a:spLocks/>
          </p:cNvSpPr>
          <p:nvPr/>
        </p:nvSpPr>
        <p:spPr>
          <a:xfrm>
            <a:off x="304800" y="952500"/>
            <a:ext cx="8229600" cy="3429000"/>
          </a:xfrm>
          <a:prstGeom prst="rect">
            <a:avLst/>
          </a:prstGeom>
        </p:spPr>
        <p:txBody>
          <a:bodyPr vert="horz" lIns="91242" tIns="45620" rIns="91242" bIns="45620" rtlCol="0">
            <a:noAutofit/>
          </a:bodyPr>
          <a:lstStyle>
            <a:lvl1pPr marL="228106" indent="-228106" algn="l" defTabSz="912418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684317" indent="-228106" algn="l" defTabSz="912418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2pPr>
            <a:lvl3pPr marL="1140524" indent="-228106" algn="l" defTabSz="912418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3pPr>
            <a:lvl4pPr marL="1596728" indent="-228106" algn="l" defTabSz="912418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4pPr>
            <a:lvl5pPr marL="2052939" indent="-228106" algn="l" defTabSz="912418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5pPr>
            <a:lvl6pPr marL="2509148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5355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1567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77775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46923" eaLnBrk="0" hangingPunct="0">
              <a:lnSpc>
                <a:spcPct val="150000"/>
              </a:lnSpc>
              <a:buSzPct val="100000"/>
              <a:defRPr/>
            </a:pPr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Single-channel 320MS/s 12-bit ADC</a:t>
            </a:r>
          </a:p>
          <a:p>
            <a:pPr defTabSz="1146923" eaLnBrk="0" hangingPunct="0">
              <a:lnSpc>
                <a:spcPct val="150000"/>
              </a:lnSpc>
              <a:buSzPct val="100000"/>
              <a:defRPr/>
            </a:pPr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2.56GS/s 12-bit Waveform Sampler (WS) </a:t>
            </a:r>
          </a:p>
          <a:p>
            <a:pPr lvl="1" defTabSz="1146923" eaLnBrk="0" hangingPunct="0">
              <a:lnSpc>
                <a:spcPct val="150000"/>
              </a:lnSpc>
              <a:buSzPct val="100000"/>
              <a:defRPr/>
            </a:pPr>
            <a:r>
              <a:rPr lang="en-US" sz="1600" b="1" dirty="0">
                <a:latin typeface="Helvetica" charset="0"/>
                <a:ea typeface="Helvetica" charset="0"/>
                <a:cs typeface="Helvetica" charset="0"/>
              </a:rPr>
              <a:t>Interleaving 8 channels</a:t>
            </a:r>
          </a:p>
          <a:p>
            <a:pPr lvl="1" defTabSz="1146923" eaLnBrk="0" hangingPunct="0">
              <a:lnSpc>
                <a:spcPct val="150000"/>
              </a:lnSpc>
              <a:buSzPct val="100000"/>
              <a:defRPr/>
            </a:pPr>
            <a:r>
              <a:rPr lang="en-US" sz="1600" b="1" dirty="0">
                <a:latin typeface="Helvetica" charset="0"/>
                <a:ea typeface="Helvetica" charset="0"/>
                <a:cs typeface="Helvetica" charset="0"/>
              </a:rPr>
              <a:t>V1: with on-chip DFF based memory</a:t>
            </a:r>
          </a:p>
          <a:p>
            <a:pPr lvl="1" defTabSz="1146923" eaLnBrk="0" hangingPunct="0">
              <a:lnSpc>
                <a:spcPct val="150000"/>
              </a:lnSpc>
              <a:buSzPct val="100000"/>
              <a:defRPr/>
            </a:pPr>
            <a:r>
              <a:rPr lang="en-US" sz="1600" b="1" dirty="0">
                <a:latin typeface="Helvetica" charset="0"/>
                <a:ea typeface="Helvetica" charset="0"/>
                <a:cs typeface="Helvetica" charset="0"/>
              </a:rPr>
              <a:t>V2: with latch-based memory, radiation tolerance</a:t>
            </a:r>
          </a:p>
          <a:p>
            <a:pPr lvl="1" defTabSz="1146923" eaLnBrk="0" hangingPunct="0">
              <a:lnSpc>
                <a:spcPct val="150000"/>
              </a:lnSpc>
              <a:buSzPct val="100000"/>
              <a:defRPr/>
            </a:pPr>
            <a:r>
              <a:rPr lang="en-US" sz="1600" b="1" dirty="0">
                <a:latin typeface="Helvetica" charset="0"/>
                <a:ea typeface="Helvetica" charset="0"/>
                <a:cs typeface="Helvetica" charset="0"/>
              </a:rPr>
              <a:t>Integration with ETROC2</a:t>
            </a:r>
          </a:p>
          <a:p>
            <a:pPr defTabSz="1146923" eaLnBrk="0" hangingPunct="0">
              <a:lnSpc>
                <a:spcPct val="150000"/>
              </a:lnSpc>
              <a:buSzPct val="100000"/>
              <a:defRPr/>
            </a:pPr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2346377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Placeholder 8">
            <a:extLst>
              <a:ext uri="{FF2B5EF4-FFF2-40B4-BE49-F238E27FC236}">
                <a16:creationId xmlns:a16="http://schemas.microsoft.com/office/drawing/2014/main" id="{8555A9A5-6565-4B09-81FB-263D1D39531D}"/>
              </a:ext>
            </a:extLst>
          </p:cNvPr>
          <p:cNvSpPr txBox="1">
            <a:spLocks/>
          </p:cNvSpPr>
          <p:nvPr/>
        </p:nvSpPr>
        <p:spPr>
          <a:xfrm>
            <a:off x="-49419" y="104666"/>
            <a:ext cx="9242838" cy="423137"/>
          </a:xfrm>
          <a:prstGeom prst="rect">
            <a:avLst/>
          </a:prstGeom>
        </p:spPr>
        <p:txBody>
          <a:bodyPr vert="horz" lIns="76200" tIns="38100" rIns="76200" bIns="3810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i="0" dirty="0">
                <a:solidFill>
                  <a:srgbClr val="032B66"/>
                </a:solidFill>
                <a:latin typeface="Helvetica" pitchFamily="2" charset="0"/>
                <a:cs typeface="Times"/>
                <a:sym typeface="Times"/>
              </a:rPr>
              <a:t>Clock Delivering from PLL to WS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C6BF62-2A16-97E5-EBEA-210F76F72928}"/>
              </a:ext>
            </a:extLst>
          </p:cNvPr>
          <p:cNvSpPr txBox="1"/>
          <p:nvPr/>
        </p:nvSpPr>
        <p:spPr>
          <a:xfrm>
            <a:off x="329977" y="2671936"/>
            <a:ext cx="82296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CML-to-CMOS Converter + Inverter Chain is chosen for the clock delivering:</a:t>
            </a:r>
          </a:p>
          <a:p>
            <a:pPr marL="741958" lvl="1" indent="-285750">
              <a:spcBef>
                <a:spcPts val="600"/>
              </a:spcBef>
              <a:buFontTx/>
              <a:buChar char="-"/>
            </a:pPr>
            <a:r>
              <a:rPr lang="en-US" b="1" dirty="0"/>
              <a:t>Lower jitter: Digital signal less sensitive to noise</a:t>
            </a:r>
          </a:p>
          <a:p>
            <a:pPr marL="741958" lvl="1" indent="-285750">
              <a:spcBef>
                <a:spcPts val="600"/>
              </a:spcBef>
              <a:buFontTx/>
              <a:buChar char="-"/>
            </a:pPr>
            <a:r>
              <a:rPr lang="en-US" b="1" dirty="0"/>
              <a:t>Robust against mismatches</a:t>
            </a:r>
          </a:p>
          <a:p>
            <a:pPr marL="741958" lvl="1" indent="-285750">
              <a:spcBef>
                <a:spcPts val="600"/>
              </a:spcBef>
              <a:buFontTx/>
              <a:buChar char="-"/>
            </a:pPr>
            <a:r>
              <a:rPr lang="en-US" b="1" dirty="0"/>
              <a:t>Lower design complexity: no need of biasing circuits for drivers along the signal trace.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b="1" dirty="0"/>
              <a:t>The clock delivery can be disabled when WS is not in use to minimize switching noise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486CB47-EBD7-0A25-EA0A-33E80319EA57}"/>
              </a:ext>
            </a:extLst>
          </p:cNvPr>
          <p:cNvGrpSpPr/>
          <p:nvPr/>
        </p:nvGrpSpPr>
        <p:grpSpPr>
          <a:xfrm>
            <a:off x="592039" y="896663"/>
            <a:ext cx="8310873" cy="1391782"/>
            <a:chOff x="592039" y="896663"/>
            <a:chExt cx="8310873" cy="139178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45F56B0-6D20-A6DA-A3A3-885B2E12F217}"/>
                </a:ext>
              </a:extLst>
            </p:cNvPr>
            <p:cNvSpPr/>
            <p:nvPr/>
          </p:nvSpPr>
          <p:spPr>
            <a:xfrm>
              <a:off x="2622626" y="1306125"/>
              <a:ext cx="1576072" cy="914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3ABA78F-396A-D2E5-8B6B-9E199A83AE4A}"/>
                </a:ext>
              </a:extLst>
            </p:cNvPr>
            <p:cNvSpPr/>
            <p:nvPr/>
          </p:nvSpPr>
          <p:spPr>
            <a:xfrm>
              <a:off x="4701085" y="1306125"/>
              <a:ext cx="2397571" cy="914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FEC1990-D8C7-0799-A042-3ABA83A69393}"/>
                </a:ext>
              </a:extLst>
            </p:cNvPr>
            <p:cNvSpPr txBox="1"/>
            <p:nvPr/>
          </p:nvSpPr>
          <p:spPr>
            <a:xfrm>
              <a:off x="2622626" y="1489987"/>
              <a:ext cx="15760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/>
                <a:t>CML-to-CMOS</a:t>
              </a:r>
            </a:p>
            <a:p>
              <a:pPr algn="ctr"/>
              <a:r>
                <a:rPr lang="en-US" sz="1600" b="1" dirty="0"/>
                <a:t>Converter</a:t>
              </a:r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BC411554-9915-05D8-4979-98E47E1CF686}"/>
                </a:ext>
              </a:extLst>
            </p:cNvPr>
            <p:cNvSpPr/>
            <p:nvPr/>
          </p:nvSpPr>
          <p:spPr>
            <a:xfrm rot="5400000">
              <a:off x="4787348" y="1481807"/>
              <a:ext cx="677333" cy="609600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94A96B75-4276-6D2A-3A44-1E56A7C4E39F}"/>
                </a:ext>
              </a:extLst>
            </p:cNvPr>
            <p:cNvSpPr/>
            <p:nvPr/>
          </p:nvSpPr>
          <p:spPr>
            <a:xfrm rot="5400000">
              <a:off x="6315052" y="1481810"/>
              <a:ext cx="677333" cy="609600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551CA00-5D55-7199-1E49-631CC3117A2F}"/>
                </a:ext>
              </a:extLst>
            </p:cNvPr>
            <p:cNvGrpSpPr/>
            <p:nvPr/>
          </p:nvGrpSpPr>
          <p:grpSpPr>
            <a:xfrm>
              <a:off x="5871185" y="1729796"/>
              <a:ext cx="391176" cy="97794"/>
              <a:chOff x="6019800" y="952500"/>
              <a:chExt cx="609600" cy="152400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51C2104-A31B-CED6-3B1C-FF20815F2A00}"/>
                  </a:ext>
                </a:extLst>
              </p:cNvPr>
              <p:cNvSpPr/>
              <p:nvPr/>
            </p:nvSpPr>
            <p:spPr>
              <a:xfrm>
                <a:off x="6019800" y="9525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E090BC7-B790-7EBF-BA5D-2C0FC9DB581D}"/>
                  </a:ext>
                </a:extLst>
              </p:cNvPr>
              <p:cNvSpPr/>
              <p:nvPr/>
            </p:nvSpPr>
            <p:spPr>
              <a:xfrm>
                <a:off x="6248400" y="9525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0613054C-95A8-3D9D-81BB-F6A90BEE4518}"/>
                  </a:ext>
                </a:extLst>
              </p:cNvPr>
              <p:cNvSpPr/>
              <p:nvPr/>
            </p:nvSpPr>
            <p:spPr>
              <a:xfrm>
                <a:off x="6477000" y="952500"/>
                <a:ext cx="152400" cy="1524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5D04B4C-17F8-DC12-DE07-2E57EC54CEAA}"/>
                </a:ext>
              </a:extLst>
            </p:cNvPr>
            <p:cNvCxnSpPr>
              <a:cxnSpLocks/>
            </p:cNvCxnSpPr>
            <p:nvPr/>
          </p:nvCxnSpPr>
          <p:spPr>
            <a:xfrm>
              <a:off x="2145042" y="1581579"/>
              <a:ext cx="477584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6F5DF23-DB07-F947-EEEA-1F70CBDB0269}"/>
                </a:ext>
              </a:extLst>
            </p:cNvPr>
            <p:cNvCxnSpPr>
              <a:cxnSpLocks/>
            </p:cNvCxnSpPr>
            <p:nvPr/>
          </p:nvCxnSpPr>
          <p:spPr>
            <a:xfrm>
              <a:off x="2145042" y="1981235"/>
              <a:ext cx="477584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29A4FDF1-2CEB-C2F2-90DD-54E9408817A5}"/>
                </a:ext>
              </a:extLst>
            </p:cNvPr>
            <p:cNvCxnSpPr>
              <a:cxnSpLocks/>
            </p:cNvCxnSpPr>
            <p:nvPr/>
          </p:nvCxnSpPr>
          <p:spPr>
            <a:xfrm>
              <a:off x="4202442" y="1749836"/>
              <a:ext cx="484671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A221A426-6726-111E-50C2-813410259755}"/>
                </a:ext>
              </a:extLst>
            </p:cNvPr>
            <p:cNvCxnSpPr>
              <a:cxnSpLocks/>
            </p:cNvCxnSpPr>
            <p:nvPr/>
          </p:nvCxnSpPr>
          <p:spPr>
            <a:xfrm>
              <a:off x="5430815" y="1782983"/>
              <a:ext cx="37182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EE87E14A-5A74-D317-6429-195610961E3D}"/>
                </a:ext>
              </a:extLst>
            </p:cNvPr>
            <p:cNvCxnSpPr>
              <a:cxnSpLocks/>
            </p:cNvCxnSpPr>
            <p:nvPr/>
          </p:nvCxnSpPr>
          <p:spPr>
            <a:xfrm>
              <a:off x="6958519" y="1782984"/>
              <a:ext cx="37182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EB318AC-59EC-BCD8-9694-FD163D89B123}"/>
                </a:ext>
              </a:extLst>
            </p:cNvPr>
            <p:cNvSpPr txBox="1"/>
            <p:nvPr/>
          </p:nvSpPr>
          <p:spPr>
            <a:xfrm>
              <a:off x="5281889" y="896663"/>
              <a:ext cx="15648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/>
                <a:t>Inverter Chain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DCC0276-B1E5-6395-62A3-93AEAE2BE043}"/>
                </a:ext>
              </a:extLst>
            </p:cNvPr>
            <p:cNvSpPr txBox="1"/>
            <p:nvPr/>
          </p:nvSpPr>
          <p:spPr>
            <a:xfrm>
              <a:off x="592039" y="1211227"/>
              <a:ext cx="1497845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/>
                <a:t>2.56GHz</a:t>
              </a:r>
            </a:p>
            <a:p>
              <a:pPr algn="ctr"/>
              <a:r>
                <a:rPr lang="en-US" sz="1600" b="1" i="1" dirty="0"/>
                <a:t>Differential </a:t>
              </a:r>
            </a:p>
            <a:p>
              <a:pPr algn="ctr"/>
              <a:r>
                <a:rPr lang="en-US" sz="1600" b="1" i="1" dirty="0"/>
                <a:t>Sine Wave</a:t>
              </a:r>
            </a:p>
            <a:p>
              <a:pPr algn="ctr"/>
              <a:r>
                <a:rPr lang="en-US" sz="1600" b="1" i="1" dirty="0"/>
                <a:t>from PLL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212C6298-95C4-7110-E5AD-088F443C3307}"/>
                </a:ext>
              </a:extLst>
            </p:cNvPr>
            <p:cNvSpPr txBox="1"/>
            <p:nvPr/>
          </p:nvSpPr>
          <p:spPr>
            <a:xfrm>
              <a:off x="7416608" y="1349453"/>
              <a:ext cx="148630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i="1" dirty="0"/>
                <a:t>2.56GHz</a:t>
              </a:r>
            </a:p>
            <a:p>
              <a:pPr algn="ctr"/>
              <a:r>
                <a:rPr lang="en-US" sz="1600" b="1" i="1" dirty="0"/>
                <a:t>Digital Signal</a:t>
              </a:r>
            </a:p>
            <a:p>
              <a:pPr algn="ctr"/>
              <a:r>
                <a:rPr lang="en-US" sz="1600" b="1" i="1" dirty="0"/>
                <a:t>to WS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96937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CCD3DD7-3E86-4F46-BEE6-EBC2029CA126}"/>
              </a:ext>
            </a:extLst>
          </p:cNvPr>
          <p:cNvSpPr txBox="1"/>
          <p:nvPr/>
        </p:nvSpPr>
        <p:spPr>
          <a:xfrm>
            <a:off x="533400" y="178962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2"/>
                </a:solidFill>
                <a:latin typeface="Trebuchet MS (Headings)"/>
              </a:rPr>
              <a:t>Power-on/Power-down Control</a:t>
            </a:r>
            <a:endParaRPr lang="en-US" sz="2400" b="1" dirty="0">
              <a:solidFill>
                <a:schemeClr val="tx2"/>
              </a:solidFill>
              <a:latin typeface="Trebuchet MS (Headings)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3B379B-E02F-88B9-1071-C8C85CBB148C}"/>
              </a:ext>
            </a:extLst>
          </p:cNvPr>
          <p:cNvSpPr txBox="1"/>
          <p:nvPr/>
        </p:nvSpPr>
        <p:spPr>
          <a:xfrm>
            <a:off x="304800" y="750112"/>
            <a:ext cx="8610600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sz="1600" b="1" dirty="0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Two operation modes:</a:t>
            </a:r>
          </a:p>
          <a:p>
            <a:pPr marL="741958" lvl="1" indent="-285750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altLang="zh-CN" sz="1600" b="1" dirty="0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Mode1: Once received ‘</a:t>
            </a:r>
            <a:r>
              <a:rPr lang="en-US" altLang="zh-CN" sz="1600" b="1" dirty="0" err="1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ws_start</a:t>
            </a:r>
            <a:r>
              <a:rPr lang="en-US" altLang="zh-CN" sz="1600" b="1" dirty="0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’, WS switches to power-on mode for 400ns (till the memory is full). It then automatically switches to power-down mode.</a:t>
            </a:r>
          </a:p>
          <a:p>
            <a:pPr marL="741958" lvl="1" indent="-285750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altLang="zh-CN" sz="1600" b="1" dirty="0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Mode2: Once received ‘</a:t>
            </a:r>
            <a:r>
              <a:rPr lang="en-US" altLang="zh-CN" sz="1600" b="1" dirty="0" err="1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ws_start</a:t>
            </a:r>
            <a:r>
              <a:rPr lang="en-US" altLang="zh-CN" sz="1600" b="1" dirty="0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’, WS switches to power-on mode and keep operating till it receives ‘</a:t>
            </a:r>
            <a:r>
              <a:rPr lang="en-US" altLang="zh-CN" sz="1600" b="1" dirty="0" err="1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ws_stop</a:t>
            </a:r>
            <a:r>
              <a:rPr lang="en-US" altLang="zh-CN" sz="1600" b="1" dirty="0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’. 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sz="1600" b="1" dirty="0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‘</a:t>
            </a:r>
            <a:r>
              <a:rPr lang="en-US" altLang="zh-CN" sz="1600" b="1" dirty="0" err="1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ws_start</a:t>
            </a:r>
            <a:r>
              <a:rPr lang="en-US" altLang="zh-CN" sz="1600" b="1" dirty="0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’ and ‘ </a:t>
            </a:r>
            <a:r>
              <a:rPr lang="en-US" altLang="zh-CN" sz="1600" b="1" dirty="0" err="1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ws_stop</a:t>
            </a:r>
            <a:r>
              <a:rPr lang="en-US" altLang="zh-CN" sz="1600" b="1" dirty="0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’ will be controlled via fast command.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sz="1600" b="1" dirty="0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When WS is in power-down mode, the memory keeps the recorded data and the data can be read out via I2C (‘</a:t>
            </a:r>
            <a:r>
              <a:rPr lang="en-US" altLang="zh-CN" sz="1600" b="1" dirty="0" err="1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rd_en</a:t>
            </a:r>
            <a:r>
              <a:rPr lang="en-US" altLang="zh-CN" sz="1600" b="1" dirty="0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’ controlled via slow command).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sz="1600" b="1" dirty="0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When WS is not in use, the clock driver for 2.56GHz clock delivery can be powered-down as well, which will also power down the memory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altLang="zh-CN" sz="1600" b="1" dirty="0">
              <a:latin typeface="Helvetica" pitchFamily="2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altLang="zh-CN" sz="1600" b="1" dirty="0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To use the WS: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altLang="zh-CN" sz="1600" b="1" dirty="0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Power on clock delivery -&gt; Send ‘</a:t>
            </a:r>
            <a:r>
              <a:rPr lang="en-US" altLang="zh-CN" sz="1600" b="1" dirty="0" err="1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ws_start</a:t>
            </a:r>
            <a:r>
              <a:rPr lang="en-US" altLang="zh-CN" sz="1600" b="1" dirty="0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’/‘</a:t>
            </a:r>
            <a:r>
              <a:rPr lang="en-US" altLang="zh-CN" sz="1600" b="1" dirty="0" err="1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ws_stop</a:t>
            </a:r>
            <a:r>
              <a:rPr lang="en-US" altLang="zh-CN" sz="1600" b="1" dirty="0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’ via fast command -&gt; Send ‘</a:t>
            </a:r>
            <a:r>
              <a:rPr lang="en-US" altLang="zh-CN" sz="1600" b="1" dirty="0" err="1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rd_en</a:t>
            </a:r>
            <a:r>
              <a:rPr lang="en-US" altLang="zh-CN" sz="1600" b="1" dirty="0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’ via slow command -&gt; Power down clock delivery when not in use 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zh-CN" sz="1600" b="1" dirty="0">
              <a:latin typeface="Helvetica" pitchFamily="2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85683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E57BA29-F3F2-464A-ABC8-A58C84CCB1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2023" y="285750"/>
            <a:ext cx="3001910" cy="329469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166F21F-33E7-4EBF-B355-27AE1FC628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072" y="4472636"/>
            <a:ext cx="7550870" cy="779386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8949180-A7DD-4059-A02B-6F6E2C40B2F6}"/>
              </a:ext>
            </a:extLst>
          </p:cNvPr>
          <p:cNvSpPr/>
          <p:nvPr/>
        </p:nvSpPr>
        <p:spPr>
          <a:xfrm>
            <a:off x="5732024" y="3334676"/>
            <a:ext cx="3008762" cy="23711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C0B21D0-A01A-48FF-9CA5-8F70E7A09E1B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894764" y="3453232"/>
            <a:ext cx="4837260" cy="102700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FA18EC-A01F-4FE5-A891-899F582586B7}"/>
              </a:ext>
            </a:extLst>
          </p:cNvPr>
          <p:cNvCxnSpPr>
            <a:cxnSpLocks/>
          </p:cNvCxnSpPr>
          <p:nvPr/>
        </p:nvCxnSpPr>
        <p:spPr>
          <a:xfrm flipH="1">
            <a:off x="8379941" y="3557244"/>
            <a:ext cx="316995" cy="92299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EA72C1CD-DECF-4767-B8A5-2B4AC36329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1155" y="552801"/>
            <a:ext cx="2296430" cy="2296430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4F3A42E-E9E6-4521-9A66-29C7DF718B82}"/>
              </a:ext>
            </a:extLst>
          </p:cNvPr>
          <p:cNvSpPr/>
          <p:nvPr/>
        </p:nvSpPr>
        <p:spPr>
          <a:xfrm>
            <a:off x="6317860" y="2501972"/>
            <a:ext cx="167879" cy="16002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871ECAB-BBAB-4A00-93E4-1E258239C2BD}"/>
              </a:ext>
            </a:extLst>
          </p:cNvPr>
          <p:cNvCxnSpPr>
            <a:cxnSpLocks/>
          </p:cNvCxnSpPr>
          <p:nvPr/>
        </p:nvCxnSpPr>
        <p:spPr>
          <a:xfrm flipH="1" flipV="1">
            <a:off x="4497585" y="551560"/>
            <a:ext cx="1820275" cy="192756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66DBC0C-0D36-4E85-B9F7-BC8D3A40252B}"/>
              </a:ext>
            </a:extLst>
          </p:cNvPr>
          <p:cNvCxnSpPr>
            <a:cxnSpLocks/>
          </p:cNvCxnSpPr>
          <p:nvPr/>
        </p:nvCxnSpPr>
        <p:spPr>
          <a:xfrm flipH="1">
            <a:off x="4535176" y="2661992"/>
            <a:ext cx="1782684" cy="18557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peech Bubble: Rectangle with Corners Rounded 22">
            <a:extLst>
              <a:ext uri="{FF2B5EF4-FFF2-40B4-BE49-F238E27FC236}">
                <a16:creationId xmlns:a16="http://schemas.microsoft.com/office/drawing/2014/main" id="{8A781DC1-B2D1-479B-8AB4-CE1E7A80DFB8}"/>
              </a:ext>
            </a:extLst>
          </p:cNvPr>
          <p:cNvSpPr/>
          <p:nvPr/>
        </p:nvSpPr>
        <p:spPr>
          <a:xfrm>
            <a:off x="429822" y="4057909"/>
            <a:ext cx="709429" cy="150584"/>
          </a:xfrm>
          <a:prstGeom prst="wedgeRoundRectCallout">
            <a:avLst>
              <a:gd name="adj1" fmla="val 43740"/>
              <a:gd name="adj2" fmla="val 405529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WS</a:t>
            </a:r>
          </a:p>
        </p:txBody>
      </p:sp>
      <p:sp>
        <p:nvSpPr>
          <p:cNvPr id="24" name="Speech Bubble: Rectangle with Corners Rounded 23">
            <a:extLst>
              <a:ext uri="{FF2B5EF4-FFF2-40B4-BE49-F238E27FC236}">
                <a16:creationId xmlns:a16="http://schemas.microsoft.com/office/drawing/2014/main" id="{D66D423F-EA1A-4B5B-9BF3-B123B214A60C}"/>
              </a:ext>
            </a:extLst>
          </p:cNvPr>
          <p:cNvSpPr/>
          <p:nvPr/>
        </p:nvSpPr>
        <p:spPr>
          <a:xfrm>
            <a:off x="2261142" y="3628746"/>
            <a:ext cx="539885" cy="266305"/>
          </a:xfrm>
          <a:prstGeom prst="wedgeRoundRectCallout">
            <a:avLst>
              <a:gd name="adj1" fmla="val -66846"/>
              <a:gd name="adj2" fmla="val 329913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/>
              <a:t>VRef</a:t>
            </a:r>
            <a:endParaRPr lang="en-US" sz="1050" dirty="0"/>
          </a:p>
        </p:txBody>
      </p:sp>
      <p:sp>
        <p:nvSpPr>
          <p:cNvPr id="25" name="Speech Bubble: Rectangle with Corners Rounded 24">
            <a:extLst>
              <a:ext uri="{FF2B5EF4-FFF2-40B4-BE49-F238E27FC236}">
                <a16:creationId xmlns:a16="http://schemas.microsoft.com/office/drawing/2014/main" id="{FA456950-F534-4AC2-8A9B-C93B09A57E9A}"/>
              </a:ext>
            </a:extLst>
          </p:cNvPr>
          <p:cNvSpPr/>
          <p:nvPr/>
        </p:nvSpPr>
        <p:spPr>
          <a:xfrm>
            <a:off x="3211837" y="4031772"/>
            <a:ext cx="539885" cy="240760"/>
          </a:xfrm>
          <a:prstGeom prst="wedgeRoundRectCallout">
            <a:avLst>
              <a:gd name="adj1" fmla="val 81131"/>
              <a:gd name="adj2" fmla="val 236471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PLL</a:t>
            </a:r>
          </a:p>
        </p:txBody>
      </p:sp>
      <p:sp>
        <p:nvSpPr>
          <p:cNvPr id="26" name="Speech Bubble: Rectangle with Corners Rounded 25">
            <a:extLst>
              <a:ext uri="{FF2B5EF4-FFF2-40B4-BE49-F238E27FC236}">
                <a16:creationId xmlns:a16="http://schemas.microsoft.com/office/drawing/2014/main" id="{11820DED-337A-40DA-983E-8E51F4A4B2AB}"/>
              </a:ext>
            </a:extLst>
          </p:cNvPr>
          <p:cNvSpPr/>
          <p:nvPr/>
        </p:nvSpPr>
        <p:spPr>
          <a:xfrm>
            <a:off x="5051077" y="3927516"/>
            <a:ext cx="926560" cy="240760"/>
          </a:xfrm>
          <a:prstGeom prst="wedgeRoundRectCallout">
            <a:avLst>
              <a:gd name="adj1" fmla="val -108624"/>
              <a:gd name="adj2" fmla="val 191821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Global Digital</a:t>
            </a:r>
          </a:p>
        </p:txBody>
      </p:sp>
      <p:sp>
        <p:nvSpPr>
          <p:cNvPr id="27" name="Speech Bubble: Rectangle with Corners Rounded 26">
            <a:extLst>
              <a:ext uri="{FF2B5EF4-FFF2-40B4-BE49-F238E27FC236}">
                <a16:creationId xmlns:a16="http://schemas.microsoft.com/office/drawing/2014/main" id="{81936032-6DFC-4E34-8203-A078AAB467A0}"/>
              </a:ext>
            </a:extLst>
          </p:cNvPr>
          <p:cNvSpPr/>
          <p:nvPr/>
        </p:nvSpPr>
        <p:spPr>
          <a:xfrm>
            <a:off x="6480970" y="3918532"/>
            <a:ext cx="539885" cy="240760"/>
          </a:xfrm>
          <a:prstGeom prst="wedgeRoundRectCallout">
            <a:avLst>
              <a:gd name="adj1" fmla="val 201391"/>
              <a:gd name="adj2" fmla="val 272129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I2C</a:t>
            </a:r>
          </a:p>
        </p:txBody>
      </p:sp>
      <p:sp>
        <p:nvSpPr>
          <p:cNvPr id="28" name="Speech Bubble: Rectangle with Corners Rounded 27">
            <a:extLst>
              <a:ext uri="{FF2B5EF4-FFF2-40B4-BE49-F238E27FC236}">
                <a16:creationId xmlns:a16="http://schemas.microsoft.com/office/drawing/2014/main" id="{ED61A1A9-4240-434C-B134-12395354DCF9}"/>
              </a:ext>
            </a:extLst>
          </p:cNvPr>
          <p:cNvSpPr/>
          <p:nvPr/>
        </p:nvSpPr>
        <p:spPr>
          <a:xfrm>
            <a:off x="7091111" y="3918532"/>
            <a:ext cx="539885" cy="240760"/>
          </a:xfrm>
          <a:prstGeom prst="wedgeRoundRectCallout">
            <a:avLst>
              <a:gd name="adj1" fmla="val 133844"/>
              <a:gd name="adj2" fmla="val 310488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/>
              <a:t>EFuse</a:t>
            </a:r>
            <a:endParaRPr lang="en-US" sz="1050" dirty="0"/>
          </a:p>
        </p:txBody>
      </p:sp>
      <p:sp>
        <p:nvSpPr>
          <p:cNvPr id="29" name="Speech Bubble: Rectangle with Corners Rounded 28">
            <a:extLst>
              <a:ext uri="{FF2B5EF4-FFF2-40B4-BE49-F238E27FC236}">
                <a16:creationId xmlns:a16="http://schemas.microsoft.com/office/drawing/2014/main" id="{C02A9388-C12D-4760-9183-4E02BF83BBB5}"/>
              </a:ext>
            </a:extLst>
          </p:cNvPr>
          <p:cNvSpPr/>
          <p:nvPr/>
        </p:nvSpPr>
        <p:spPr>
          <a:xfrm>
            <a:off x="7649332" y="3918532"/>
            <a:ext cx="539885" cy="240760"/>
          </a:xfrm>
          <a:prstGeom prst="wedgeRoundRectCallout">
            <a:avLst>
              <a:gd name="adj1" fmla="val 50989"/>
              <a:gd name="adj2" fmla="val 317024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25" dirty="0"/>
              <a:t>Temp</a:t>
            </a:r>
          </a:p>
          <a:p>
            <a:pPr algn="ctr"/>
            <a:r>
              <a:rPr lang="en-US" sz="825" dirty="0"/>
              <a:t>Sensor</a:t>
            </a:r>
          </a:p>
        </p:txBody>
      </p:sp>
      <p:sp>
        <p:nvSpPr>
          <p:cNvPr id="30" name="Speech Bubble: Rectangle with Corners Rounded 29">
            <a:extLst>
              <a:ext uri="{FF2B5EF4-FFF2-40B4-BE49-F238E27FC236}">
                <a16:creationId xmlns:a16="http://schemas.microsoft.com/office/drawing/2014/main" id="{870C8199-7E48-4BDE-976F-B187E57C6078}"/>
              </a:ext>
            </a:extLst>
          </p:cNvPr>
          <p:cNvSpPr/>
          <p:nvPr/>
        </p:nvSpPr>
        <p:spPr>
          <a:xfrm>
            <a:off x="8604115" y="3967733"/>
            <a:ext cx="539885" cy="240760"/>
          </a:xfrm>
          <a:prstGeom prst="wedgeRoundRectCallout">
            <a:avLst>
              <a:gd name="adj1" fmla="val -111132"/>
              <a:gd name="adj2" fmla="val 309803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GRO</a:t>
            </a:r>
          </a:p>
        </p:txBody>
      </p:sp>
      <p:sp>
        <p:nvSpPr>
          <p:cNvPr id="20" name="Speech Bubble: Rectangle with Corners Rounded 19">
            <a:extLst>
              <a:ext uri="{FF2B5EF4-FFF2-40B4-BE49-F238E27FC236}">
                <a16:creationId xmlns:a16="http://schemas.microsoft.com/office/drawing/2014/main" id="{A1B220C8-A3A3-4FD2-B13B-3EAD64EFCFA6}"/>
              </a:ext>
            </a:extLst>
          </p:cNvPr>
          <p:cNvSpPr/>
          <p:nvPr/>
        </p:nvSpPr>
        <p:spPr>
          <a:xfrm>
            <a:off x="795237" y="1812949"/>
            <a:ext cx="655112" cy="240760"/>
          </a:xfrm>
          <a:prstGeom prst="wedgeRoundRectCallout">
            <a:avLst>
              <a:gd name="adj1" fmla="val 249299"/>
              <a:gd name="adj2" fmla="val -110240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/>
              <a:t>PreAmp</a:t>
            </a:r>
            <a:endParaRPr lang="en-US" sz="1050" dirty="0"/>
          </a:p>
        </p:txBody>
      </p:sp>
      <p:sp>
        <p:nvSpPr>
          <p:cNvPr id="21" name="Speech Bubble: Rectangle with Corners Rounded 20">
            <a:extLst>
              <a:ext uri="{FF2B5EF4-FFF2-40B4-BE49-F238E27FC236}">
                <a16:creationId xmlns:a16="http://schemas.microsoft.com/office/drawing/2014/main" id="{83D4BCB9-B04E-4215-B423-7149492245BD}"/>
              </a:ext>
            </a:extLst>
          </p:cNvPr>
          <p:cNvSpPr/>
          <p:nvPr/>
        </p:nvSpPr>
        <p:spPr>
          <a:xfrm>
            <a:off x="784537" y="1394960"/>
            <a:ext cx="655112" cy="240760"/>
          </a:xfrm>
          <a:prstGeom prst="wedgeRoundRectCallout">
            <a:avLst>
              <a:gd name="adj1" fmla="val 250999"/>
              <a:gd name="adj2" fmla="val -66875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/>
              <a:t>Discri</a:t>
            </a:r>
            <a:r>
              <a:rPr lang="en-US" sz="1050" dirty="0"/>
              <a:t>.</a:t>
            </a:r>
          </a:p>
        </p:txBody>
      </p:sp>
      <p:sp>
        <p:nvSpPr>
          <p:cNvPr id="22" name="Speech Bubble: Rectangle with Corners Rounded 21">
            <a:extLst>
              <a:ext uri="{FF2B5EF4-FFF2-40B4-BE49-F238E27FC236}">
                <a16:creationId xmlns:a16="http://schemas.microsoft.com/office/drawing/2014/main" id="{30703E73-3AE2-4346-9D13-EAF853CD814B}"/>
              </a:ext>
            </a:extLst>
          </p:cNvPr>
          <p:cNvSpPr/>
          <p:nvPr/>
        </p:nvSpPr>
        <p:spPr>
          <a:xfrm>
            <a:off x="784537" y="952912"/>
            <a:ext cx="655112" cy="240760"/>
          </a:xfrm>
          <a:prstGeom prst="wedgeRoundRectCallout">
            <a:avLst>
              <a:gd name="adj1" fmla="val 338308"/>
              <a:gd name="adj2" fmla="val 11606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TDC</a:t>
            </a:r>
          </a:p>
        </p:txBody>
      </p:sp>
      <p:sp>
        <p:nvSpPr>
          <p:cNvPr id="31" name="Speech Bubble: Rectangle with Corners Rounded 30">
            <a:extLst>
              <a:ext uri="{FF2B5EF4-FFF2-40B4-BE49-F238E27FC236}">
                <a16:creationId xmlns:a16="http://schemas.microsoft.com/office/drawing/2014/main" id="{6D485389-91A5-4FDD-8B9F-BBA760E017F7}"/>
              </a:ext>
            </a:extLst>
          </p:cNvPr>
          <p:cNvSpPr/>
          <p:nvPr/>
        </p:nvSpPr>
        <p:spPr>
          <a:xfrm>
            <a:off x="770614" y="2204314"/>
            <a:ext cx="733674" cy="486176"/>
          </a:xfrm>
          <a:prstGeom prst="wedgeRoundRectCallout">
            <a:avLst>
              <a:gd name="adj1" fmla="val 355828"/>
              <a:gd name="adj2" fmla="val -70140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Pixel Readout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5A239632-C910-4F39-B5CE-E35C13E455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157" y="3259084"/>
            <a:ext cx="1709982" cy="720549"/>
          </a:xfrm>
          <a:prstGeom prst="rect">
            <a:avLst/>
          </a:prstGeom>
        </p:spPr>
      </p:pic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5B175435-FC37-46F7-8DC2-0F890B352214}"/>
              </a:ext>
            </a:extLst>
          </p:cNvPr>
          <p:cNvSpPr/>
          <p:nvPr/>
        </p:nvSpPr>
        <p:spPr>
          <a:xfrm>
            <a:off x="894764" y="4750977"/>
            <a:ext cx="1078065" cy="469739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EB17C97-1BBC-440A-B97B-F38A5F7A4FF6}"/>
              </a:ext>
            </a:extLst>
          </p:cNvPr>
          <p:cNvCxnSpPr>
            <a:cxnSpLocks/>
          </p:cNvCxnSpPr>
          <p:nvPr/>
        </p:nvCxnSpPr>
        <p:spPr>
          <a:xfrm flipH="1" flipV="1">
            <a:off x="1708202" y="3979633"/>
            <a:ext cx="236064" cy="77417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0BAEB6D-1756-46D0-9359-D2898A149A3E}"/>
              </a:ext>
            </a:extLst>
          </p:cNvPr>
          <p:cNvCxnSpPr>
            <a:cxnSpLocks/>
          </p:cNvCxnSpPr>
          <p:nvPr/>
        </p:nvCxnSpPr>
        <p:spPr>
          <a:xfrm flipH="1" flipV="1">
            <a:off x="72157" y="3979633"/>
            <a:ext cx="813439" cy="88269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78974AB7-C5D0-6598-CFB7-6097F1125378}"/>
              </a:ext>
            </a:extLst>
          </p:cNvPr>
          <p:cNvSpPr txBox="1"/>
          <p:nvPr/>
        </p:nvSpPr>
        <p:spPr>
          <a:xfrm>
            <a:off x="1192237" y="70216"/>
            <a:ext cx="478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Helvetica" pitchFamily="2" charset="0"/>
              </a:rPr>
              <a:t>Completed ETROC2  Layout </a:t>
            </a:r>
          </a:p>
        </p:txBody>
      </p:sp>
    </p:spTree>
    <p:extLst>
      <p:ext uri="{BB962C8B-B14F-4D97-AF65-F5344CB8AC3E}">
        <p14:creationId xmlns:p14="http://schemas.microsoft.com/office/powerpoint/2010/main" val="9880281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8">
            <a:extLst>
              <a:ext uri="{FF2B5EF4-FFF2-40B4-BE49-F238E27FC236}">
                <a16:creationId xmlns:a16="http://schemas.microsoft.com/office/drawing/2014/main" id="{575DC950-68BA-4829-9F59-EB37DB5B6FFD}"/>
              </a:ext>
            </a:extLst>
          </p:cNvPr>
          <p:cNvSpPr txBox="1">
            <a:spLocks/>
          </p:cNvSpPr>
          <p:nvPr/>
        </p:nvSpPr>
        <p:spPr>
          <a:xfrm>
            <a:off x="-98838" y="221112"/>
            <a:ext cx="9242838" cy="423137"/>
          </a:xfrm>
          <a:prstGeom prst="rect">
            <a:avLst/>
          </a:prstGeom>
        </p:spPr>
        <p:txBody>
          <a:bodyPr vert="horz" lIns="76200" tIns="38100" rIns="76200" bIns="3810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i="0" dirty="0">
                <a:solidFill>
                  <a:schemeClr val="tx2"/>
                </a:solidFill>
                <a:latin typeface="Helvetica" pitchFamily="2" charset="0"/>
              </a:rPr>
              <a:t>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4914F8-4730-4512-BFC7-EE02A87E7488}"/>
              </a:ext>
            </a:extLst>
          </p:cNvPr>
          <p:cNvSpPr txBox="1"/>
          <p:nvPr/>
        </p:nvSpPr>
        <p:spPr>
          <a:xfrm>
            <a:off x="177421" y="952500"/>
            <a:ext cx="83439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A 2.56GS/s 12-bit waveform sampler has been implemented and validated in 65nm CMOS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zh-CN" b="1" dirty="0">
              <a:latin typeface="Helvetica" pitchFamily="2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The WS along with the clock driver has been integrated in ETROC2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zh-CN" b="1" dirty="0">
              <a:latin typeface="Helvetica" pitchFamily="2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TID testing is not performed yet due to covid. Will be done after ETROC2 chip submission.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A281C9-A99F-6767-F48C-D515E030CBE8}"/>
              </a:ext>
            </a:extLst>
          </p:cNvPr>
          <p:cNvSpPr txBox="1"/>
          <p:nvPr/>
        </p:nvSpPr>
        <p:spPr>
          <a:xfrm>
            <a:off x="177421" y="3771900"/>
            <a:ext cx="89916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000000"/>
              </a:solidFill>
              <a:effectLst/>
              <a:latin typeface="Times" pitchFamily="2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000000"/>
                </a:solidFill>
                <a:latin typeface="Helvetica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More details about this work: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Times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L. Fang, X. Wen, T. Fu, G. Wang, S.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Miryala</a:t>
            </a:r>
            <a:r>
              <a:rPr lang="en-US" sz="1800" dirty="0">
                <a:solidFill>
                  <a:srgbClr val="000000"/>
                </a:solidFill>
                <a:effectLst/>
                <a:latin typeface="Times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, T. Liu and P.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Gui</a:t>
            </a:r>
            <a:r>
              <a:rPr lang="en-US" sz="1800" dirty="0">
                <a:solidFill>
                  <a:srgbClr val="000000"/>
                </a:solidFill>
                <a:effectLst/>
                <a:latin typeface="Times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, “A 2.56 GS/s 12-bit 8x-Interleaved ADC with 156.6 dB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FoMs</a:t>
            </a:r>
            <a:r>
              <a:rPr lang="en-US" sz="1800" dirty="0">
                <a:solidFill>
                  <a:srgbClr val="000000"/>
                </a:solidFill>
                <a:effectLst/>
                <a:latin typeface="Times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 in 65 nm CMOS”,</a:t>
            </a:r>
            <a:r>
              <a:rPr lang="en-US" sz="1800" dirty="0">
                <a:solidFill>
                  <a:srgbClr val="333333"/>
                </a:solidFill>
                <a:effectLst/>
                <a:latin typeface="Times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US" sz="1800" i="1" dirty="0">
                <a:solidFill>
                  <a:srgbClr val="333333"/>
                </a:solidFill>
                <a:effectLst/>
                <a:latin typeface="Times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IEEE Transactions on Very Large Scale Integration (VLSI) Systems</a:t>
            </a:r>
            <a:r>
              <a:rPr lang="en-US" sz="1800" dirty="0">
                <a:solidFill>
                  <a:srgbClr val="333333"/>
                </a:solidFill>
                <a:effectLst/>
                <a:latin typeface="Times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, vol. 30, no. 2, pp. 123-133, Feb. 2022.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3693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8">
            <a:extLst>
              <a:ext uri="{FF2B5EF4-FFF2-40B4-BE49-F238E27FC236}">
                <a16:creationId xmlns:a16="http://schemas.microsoft.com/office/drawing/2014/main" id="{575DC950-68BA-4829-9F59-EB37DB5B6FFD}"/>
              </a:ext>
            </a:extLst>
          </p:cNvPr>
          <p:cNvSpPr txBox="1">
            <a:spLocks/>
          </p:cNvSpPr>
          <p:nvPr/>
        </p:nvSpPr>
        <p:spPr>
          <a:xfrm>
            <a:off x="-98838" y="266700"/>
            <a:ext cx="9242838" cy="423137"/>
          </a:xfrm>
          <a:prstGeom prst="rect">
            <a:avLst/>
          </a:prstGeom>
        </p:spPr>
        <p:txBody>
          <a:bodyPr vert="horz" lIns="76200" tIns="38100" rIns="76200" bIns="3810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i="0" dirty="0">
                <a:solidFill>
                  <a:schemeClr val="tx2"/>
                </a:solidFill>
              </a:rPr>
              <a:t>Acknowledgement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4914F8-4730-4512-BFC7-EE02A87E7488}"/>
              </a:ext>
            </a:extLst>
          </p:cNvPr>
          <p:cNvSpPr txBox="1"/>
          <p:nvPr/>
        </p:nvSpPr>
        <p:spPr>
          <a:xfrm>
            <a:off x="228600" y="1210895"/>
            <a:ext cx="83439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Helvetica" pitchFamily="2" charset="0"/>
                <a:cs typeface="Arial" panose="020B0604020202020204" pitchFamily="34" charset="0"/>
              </a:rPr>
              <a:t>CERN ASIC Support Team on the memory design and Implementation</a:t>
            </a:r>
          </a:p>
          <a:p>
            <a:pPr marL="741958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Helvetica" pitchFamily="2" charset="0"/>
                <a:cs typeface="Arial" panose="020B0604020202020204" pitchFamily="34" charset="0"/>
              </a:rPr>
              <a:t>Marco </a:t>
            </a:r>
            <a:r>
              <a:rPr lang="en-US" sz="2000" b="1" dirty="0" err="1">
                <a:latin typeface="Helvetica" pitchFamily="2" charset="0"/>
                <a:cs typeface="Arial" panose="020B0604020202020204" pitchFamily="34" charset="0"/>
              </a:rPr>
              <a:t>Andorno</a:t>
            </a:r>
            <a:r>
              <a:rPr lang="en-US" sz="2000" b="1" dirty="0">
                <a:latin typeface="Helvetica" pitchFamily="2" charset="0"/>
                <a:cs typeface="Arial" panose="020B0604020202020204" pitchFamily="34" charset="0"/>
              </a:rPr>
              <a:t>, Alessandro </a:t>
            </a:r>
            <a:r>
              <a:rPr lang="en-US" sz="2000" b="1" dirty="0" err="1">
                <a:latin typeface="Helvetica" pitchFamily="2" charset="0"/>
                <a:cs typeface="Arial" panose="020B0604020202020204" pitchFamily="34" charset="0"/>
              </a:rPr>
              <a:t>Caratelli</a:t>
            </a:r>
            <a:r>
              <a:rPr lang="en-US" sz="2000" b="1" dirty="0">
                <a:latin typeface="Helvetica" pitchFamily="2" charset="0"/>
                <a:cs typeface="Arial" panose="020B0604020202020204" pitchFamily="34" charset="0"/>
              </a:rPr>
              <a:t>, and Kostas </a:t>
            </a:r>
            <a:r>
              <a:rPr lang="en-US" sz="2000" b="1" dirty="0" err="1">
                <a:latin typeface="Helvetica" pitchFamily="2" charset="0"/>
                <a:cs typeface="Arial" panose="020B0604020202020204" pitchFamily="34" charset="0"/>
              </a:rPr>
              <a:t>Kloukinas</a:t>
            </a:r>
            <a:endParaRPr lang="en-US" sz="2000" dirty="0">
              <a:latin typeface="Helvetica" pitchFamily="2" charset="0"/>
              <a:cs typeface="Arial" panose="020B0604020202020204" pitchFamily="34" charset="0"/>
            </a:endParaRPr>
          </a:p>
          <a:p>
            <a:pPr marL="741958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>
              <a:latin typeface="Helvetica" pitchFamily="2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b="1" dirty="0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US Department of Energy for the funding of this work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zh-CN" sz="2000" b="1" dirty="0">
              <a:latin typeface="Helvetica" pitchFamily="2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400" b="1" dirty="0">
                <a:latin typeface="Helvetica" pitchFamily="2" charset="0"/>
                <a:ea typeface="宋体" panose="02010600030101010101" pitchFamily="2" charset="-122"/>
                <a:cs typeface="Arial" panose="020B0604020202020204" pitchFamily="34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73044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413A6E01-E828-4842-8B37-41A26495A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69807"/>
              </p:ext>
            </p:extLst>
          </p:nvPr>
        </p:nvGraphicFramePr>
        <p:xfrm>
          <a:off x="1008171" y="2857500"/>
          <a:ext cx="7127656" cy="2121200"/>
        </p:xfrm>
        <a:graphic>
          <a:graphicData uri="http://schemas.openxmlformats.org/drawingml/2006/table">
            <a:tbl>
              <a:tblPr firstRow="1" bandRow="1">
                <a:effectLst/>
                <a:tableStyleId>{00A15C55-8517-42AA-B614-E9B94910E393}</a:tableStyleId>
              </a:tblPr>
              <a:tblGrid>
                <a:gridCol w="3214830">
                  <a:extLst>
                    <a:ext uri="{9D8B030D-6E8A-4147-A177-3AD203B41FA5}">
                      <a16:colId xmlns:a16="http://schemas.microsoft.com/office/drawing/2014/main" val="1211564337"/>
                    </a:ext>
                  </a:extLst>
                </a:gridCol>
                <a:gridCol w="3912826">
                  <a:extLst>
                    <a:ext uri="{9D8B030D-6E8A-4147-A177-3AD203B41FA5}">
                      <a16:colId xmlns:a16="http://schemas.microsoft.com/office/drawing/2014/main" val="2715989842"/>
                    </a:ext>
                  </a:extLst>
                </a:gridCol>
              </a:tblGrid>
              <a:tr h="118956">
                <a:tc>
                  <a:txBody>
                    <a:bodyPr/>
                    <a:lstStyle/>
                    <a:p>
                      <a:pPr lvl="0"/>
                      <a:r>
                        <a:rPr lang="en-US" sz="1400" b="1"/>
                        <a:t>Specs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b="1" dirty="0"/>
                        <a:t> Measurement Results</a:t>
                      </a: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24610475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lvl="0"/>
                      <a:r>
                        <a:rPr lang="en-US" sz="1400" b="1" dirty="0"/>
                        <a:t>Sampling Rate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b="1" dirty="0"/>
                        <a:t>Up</a:t>
                      </a:r>
                      <a:r>
                        <a:rPr lang="en-US" sz="1400" b="1" baseline="0" dirty="0"/>
                        <a:t> to 35</a:t>
                      </a:r>
                      <a:r>
                        <a:rPr lang="en-US" sz="1400" b="1" dirty="0"/>
                        <a:t>0 MS/s</a:t>
                      </a: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2127307098"/>
                  </a:ext>
                </a:extLst>
              </a:tr>
              <a:tr h="311250">
                <a:tc>
                  <a:txBody>
                    <a:bodyPr/>
                    <a:lstStyle/>
                    <a:p>
                      <a:pPr lvl="0"/>
                      <a:r>
                        <a:rPr lang="en-US" sz="1400" b="1" dirty="0"/>
                        <a:t>ENOB (Effective Number of Bits)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b="1" dirty="0"/>
                        <a:t>10.2 bits @ 30MHz and 9.6 bit at @170MHz</a:t>
                      </a:r>
                      <a:endParaRPr lang="en-US" sz="1400" b="1" baseline="-25000" dirty="0"/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201308996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lvl="0"/>
                      <a:r>
                        <a:rPr lang="en-US" sz="1400" b="1" dirty="0"/>
                        <a:t>Power</a:t>
                      </a:r>
                      <a:r>
                        <a:rPr lang="en-US" sz="1400" b="1" baseline="0" dirty="0"/>
                        <a:t>  Consumption</a:t>
                      </a:r>
                      <a:endParaRPr lang="en-US" sz="1400" b="1" dirty="0"/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b="1" dirty="0"/>
                        <a:t>2.86mW (when continuous operating)</a:t>
                      </a: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1258994414"/>
                  </a:ext>
                </a:extLst>
              </a:tr>
              <a:tr h="328730">
                <a:tc>
                  <a:txBody>
                    <a:bodyPr/>
                    <a:lstStyle/>
                    <a:p>
                      <a:pPr lvl="0"/>
                      <a:r>
                        <a:rPr lang="en-US" sz="1400" b="1" dirty="0"/>
                        <a:t>Core </a:t>
                      </a:r>
                      <a:r>
                        <a:rPr lang="en-US" sz="1400" b="1" baseline="0" dirty="0"/>
                        <a:t>area</a:t>
                      </a:r>
                      <a:endParaRPr lang="en-US" sz="1400" b="1" dirty="0"/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b="1" dirty="0"/>
                        <a:t>0.05mm</a:t>
                      </a:r>
                      <a:r>
                        <a:rPr lang="en-US" sz="1400" b="1" baseline="0" dirty="0"/>
                        <a:t> x 0.3mm</a:t>
                      </a: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951946411"/>
                  </a:ext>
                </a:extLst>
              </a:tr>
              <a:tr h="306270">
                <a:tc>
                  <a:txBody>
                    <a:bodyPr/>
                    <a:lstStyle/>
                    <a:p>
                      <a:pPr lvl="0"/>
                      <a:r>
                        <a:rPr lang="en-US" sz="1400" b="1" dirty="0"/>
                        <a:t>Topology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b="1" dirty="0"/>
                        <a:t>Pipelined-SAR</a:t>
                      </a: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1426571969"/>
                  </a:ext>
                </a:extLst>
              </a:tr>
              <a:tr h="306270">
                <a:tc>
                  <a:txBody>
                    <a:bodyPr/>
                    <a:lstStyle/>
                    <a:p>
                      <a:pPr lvl="0"/>
                      <a:r>
                        <a:rPr lang="en-US" sz="1400" b="1"/>
                        <a:t>Technology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b="1" dirty="0"/>
                        <a:t>65nm CMOS</a:t>
                      </a: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3205893977"/>
                  </a:ext>
                </a:extLst>
              </a:tr>
            </a:tbl>
          </a:graphicData>
        </a:graphic>
      </p:graphicFrame>
      <p:sp>
        <p:nvSpPr>
          <p:cNvPr id="6" name="TextBox 3">
            <a:extLst>
              <a:ext uri="{FF2B5EF4-FFF2-40B4-BE49-F238E27FC236}">
                <a16:creationId xmlns:a16="http://schemas.microsoft.com/office/drawing/2014/main" id="{93D29B34-117A-4F44-991B-D98011EFEE38}"/>
              </a:ext>
            </a:extLst>
          </p:cNvPr>
          <p:cNvSpPr txBox="1"/>
          <p:nvPr/>
        </p:nvSpPr>
        <p:spPr>
          <a:xfrm>
            <a:off x="590742" y="2114546"/>
            <a:ext cx="7609455" cy="75405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76200" tIns="38100" rIns="76200" bIns="38100" anchor="t" anchorCtr="0" compatLnSpc="1">
            <a:spAutoFit/>
          </a:bodyPr>
          <a:lstStyle/>
          <a:p>
            <a:pPr marL="285750" indent="-285750" defTabSz="380161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dirty="0">
                <a:solidFill>
                  <a:srgbClr val="000000"/>
                </a:solidFill>
                <a:latin typeface="Helvetica" pitchFamily="2" charset="0"/>
              </a:rPr>
              <a:t>Originally designed for 5G application before ETROC started</a:t>
            </a:r>
          </a:p>
          <a:p>
            <a:pPr marL="285750" indent="-285750" defTabSz="380161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dirty="0">
                <a:solidFill>
                  <a:srgbClr val="000000"/>
                </a:solidFill>
                <a:latin typeface="Helvetica" pitchFamily="2" charset="0"/>
              </a:rPr>
              <a:t>Chip design submitted in May 2019; Measurement completed in Oct. 2019</a:t>
            </a:r>
          </a:p>
          <a:p>
            <a:pPr marL="171450" indent="-171450" defTabSz="38016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600" b="1" baseline="30000" dirty="0">
              <a:solidFill>
                <a:srgbClr val="000000"/>
              </a:solidFill>
              <a:latin typeface="Helvetica" pitchFamily="2" charset="0"/>
            </a:endParaRPr>
          </a:p>
        </p:txBody>
      </p:sp>
      <p:pic>
        <p:nvPicPr>
          <p:cNvPr id="13" name="图片 6">
            <a:extLst>
              <a:ext uri="{FF2B5EF4-FFF2-40B4-BE49-F238E27FC236}">
                <a16:creationId xmlns:a16="http://schemas.microsoft.com/office/drawing/2014/main" id="{EDF5AB63-F501-2447-BF7F-D368465946B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00" y="891775"/>
            <a:ext cx="849683" cy="1121582"/>
          </a:xfrm>
          <a:prstGeom prst="rect">
            <a:avLst/>
          </a:prstGeom>
        </p:spPr>
      </p:pic>
      <p:pic>
        <p:nvPicPr>
          <p:cNvPr id="14" name="图片 5">
            <a:extLst>
              <a:ext uri="{FF2B5EF4-FFF2-40B4-BE49-F238E27FC236}">
                <a16:creationId xmlns:a16="http://schemas.microsoft.com/office/drawing/2014/main" id="{7E04F47E-1E78-4B39-8EFA-C82D1B116799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9652" y="849252"/>
            <a:ext cx="1766010" cy="116410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4A2EF7E-3E9B-634B-B209-6F55DFE0EB81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3686" y="884534"/>
            <a:ext cx="1956329" cy="1185333"/>
          </a:xfrm>
          <a:prstGeom prst="rect">
            <a:avLst/>
          </a:prstGeom>
        </p:spPr>
      </p:pic>
      <p:sp>
        <p:nvSpPr>
          <p:cNvPr id="7" name="Title 5">
            <a:extLst>
              <a:ext uri="{FF2B5EF4-FFF2-40B4-BE49-F238E27FC236}">
                <a16:creationId xmlns:a16="http://schemas.microsoft.com/office/drawing/2014/main" id="{CC261BC7-9032-B108-E9F4-7C4ABC4FBC36}"/>
              </a:ext>
            </a:extLst>
          </p:cNvPr>
          <p:cNvSpPr txBox="1">
            <a:spLocks/>
          </p:cNvSpPr>
          <p:nvPr/>
        </p:nvSpPr>
        <p:spPr>
          <a:xfrm>
            <a:off x="457199" y="266700"/>
            <a:ext cx="8229601" cy="365126"/>
          </a:xfrm>
          <a:prstGeom prst="rect">
            <a:avLst/>
          </a:prstGeom>
        </p:spPr>
        <p:txBody>
          <a:bodyPr vert="horz" lIns="64881" tIns="64881" rIns="64881" bIns="64881" rtlCol="0" anchor="b">
            <a:noAutofit/>
          </a:bodyPr>
          <a:lstStyle>
            <a:lvl1pPr algn="l" defTabSz="912359" rtl="0" eaLnBrk="1" latinLnBrk="0" hangingPunct="1">
              <a:spcBef>
                <a:spcPct val="0"/>
              </a:spcBef>
              <a:buNone/>
              <a:defRPr sz="1348" b="1" kern="1200">
                <a:solidFill>
                  <a:srgbClr val="032B66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2400" dirty="0">
                <a:latin typeface="Helvetica" pitchFamily="2" charset="0"/>
              </a:rPr>
              <a:t>Single-Channel 320MS/s 12-bit </a:t>
            </a:r>
            <a:r>
              <a:rPr lang="en-US" sz="2400" dirty="0" smtClean="0">
                <a:latin typeface="Helvetica" pitchFamily="2" charset="0"/>
              </a:rPr>
              <a:t>Pipelined-SAR </a:t>
            </a:r>
            <a:r>
              <a:rPr lang="en-US" sz="2400" dirty="0">
                <a:latin typeface="Helvetica" pitchFamily="2" charset="0"/>
              </a:rPr>
              <a:t>ADC</a:t>
            </a:r>
          </a:p>
        </p:txBody>
      </p:sp>
    </p:spTree>
    <p:extLst>
      <p:ext uri="{BB962C8B-B14F-4D97-AF65-F5344CB8AC3E}">
        <p14:creationId xmlns:p14="http://schemas.microsoft.com/office/powerpoint/2010/main" val="237855708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ko-KR" dirty="0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0FE6FD62-B528-5E40-A3FA-21D4B2CD42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744120"/>
              </p:ext>
            </p:extLst>
          </p:nvPr>
        </p:nvGraphicFramePr>
        <p:xfrm>
          <a:off x="76201" y="1104900"/>
          <a:ext cx="6019800" cy="3833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4" imgW="23876000" imgH="15189200" progId="Visio.Drawing.11">
                  <p:embed/>
                </p:oleObj>
              </mc:Choice>
              <mc:Fallback>
                <p:oleObj r:id="rId4" imgW="23876000" imgH="15189200" progId="Visio.Drawing.11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0FE6FD62-B528-5E40-A3FA-21D4B2CD420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1" y="1104900"/>
                        <a:ext cx="6019800" cy="38335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11776AA-127D-A047-9AD3-4BC897E0DC7B}"/>
              </a:ext>
            </a:extLst>
          </p:cNvPr>
          <p:cNvSpPr txBox="1"/>
          <p:nvPr/>
        </p:nvSpPr>
        <p:spPr>
          <a:xfrm>
            <a:off x="6096000" y="1104900"/>
            <a:ext cx="2951351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b="1" dirty="0">
                <a:latin typeface="Helvetica" pitchFamily="2" charset="0"/>
                <a:cs typeface="Arial" panose="020B0604020202020204" pitchFamily="34" charset="0"/>
              </a:rPr>
              <a:t>SAR ADC for its low power operation and scalability with CMOS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b="1" dirty="0">
                <a:latin typeface="Helvetica" pitchFamily="2" charset="0"/>
                <a:cs typeface="Arial" panose="020B0604020202020204" pitchFamily="34" charset="0"/>
              </a:rPr>
              <a:t>Pipelined SAR for high resolution and high sampling rate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b="1" dirty="0">
                <a:latin typeface="Helvetica" pitchFamily="2" charset="0"/>
                <a:cs typeface="Arial" panose="020B0604020202020204" pitchFamily="34" charset="0"/>
              </a:rPr>
              <a:t>12-bit by design to achieve 10-bit ENOB,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b="1" dirty="0">
                <a:latin typeface="Helvetica" pitchFamily="2" charset="0"/>
                <a:cs typeface="Arial" panose="020B0604020202020204" pitchFamily="34" charset="0"/>
              </a:rPr>
              <a:t>6+7 including 1 bit interstage redundancy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endParaRPr lang="en-US" b="1" dirty="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8833598-2312-443C-BEA1-0A32ACFAC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66700"/>
            <a:ext cx="8229601" cy="365126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latin typeface="Helvetica" pitchFamily="2" charset="0"/>
              </a:rPr>
              <a:t>Single-Channel 320MS/s 12-bit </a:t>
            </a:r>
            <a:r>
              <a:rPr lang="en-US" sz="2400" dirty="0" smtClean="0">
                <a:latin typeface="Helvetica" pitchFamily="2" charset="0"/>
              </a:rPr>
              <a:t>Pipelined-SAR </a:t>
            </a:r>
            <a:r>
              <a:rPr lang="en-US" sz="2400" dirty="0">
                <a:latin typeface="Helvetica" pitchFamily="2" charset="0"/>
              </a:rPr>
              <a:t>ADC</a:t>
            </a:r>
          </a:p>
        </p:txBody>
      </p:sp>
    </p:spTree>
    <p:extLst>
      <p:ext uri="{BB962C8B-B14F-4D97-AF65-F5344CB8AC3E}">
        <p14:creationId xmlns:p14="http://schemas.microsoft.com/office/powerpoint/2010/main" val="423579010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8">
            <a:extLst>
              <a:ext uri="{FF2B5EF4-FFF2-40B4-BE49-F238E27FC236}">
                <a16:creationId xmlns:a16="http://schemas.microsoft.com/office/drawing/2014/main" id="{2D7CF3DF-F704-C54D-A4AE-E8AAC1D422EB}"/>
              </a:ext>
            </a:extLst>
          </p:cNvPr>
          <p:cNvSpPr txBox="1">
            <a:spLocks/>
          </p:cNvSpPr>
          <p:nvPr/>
        </p:nvSpPr>
        <p:spPr>
          <a:xfrm>
            <a:off x="114300" y="190500"/>
            <a:ext cx="8915400" cy="352614"/>
          </a:xfrm>
          <a:prstGeom prst="rect">
            <a:avLst/>
          </a:prstGeom>
        </p:spPr>
        <p:txBody>
          <a:bodyPr vert="horz" lIns="63500" tIns="31750" rIns="63500" bIns="3175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i="0" dirty="0">
                <a:solidFill>
                  <a:schemeClr val="tx2"/>
                </a:solidFill>
                <a:latin typeface="Helvetica" pitchFamily="2" charset="0"/>
              </a:rPr>
              <a:t>Waveform Sampler (WS) v1: </a:t>
            </a:r>
          </a:p>
          <a:p>
            <a:pPr algn="ctr"/>
            <a:r>
              <a:rPr lang="en-US" sz="2400" i="0" dirty="0">
                <a:solidFill>
                  <a:schemeClr val="tx2"/>
                </a:solidFill>
                <a:latin typeface="Helvetica" pitchFamily="2" charset="0"/>
              </a:rPr>
              <a:t>Interleaving 8 Channels for 2.56GS/s</a:t>
            </a:r>
          </a:p>
        </p:txBody>
      </p:sp>
      <p:sp>
        <p:nvSpPr>
          <p:cNvPr id="84" name="Content Placeholder 2">
            <a:extLst>
              <a:ext uri="{FF2B5EF4-FFF2-40B4-BE49-F238E27FC236}">
                <a16:creationId xmlns:a16="http://schemas.microsoft.com/office/drawing/2014/main" id="{B1D90FA9-3C16-4D47-8F3B-8A32AB999C71}"/>
              </a:ext>
            </a:extLst>
          </p:cNvPr>
          <p:cNvSpPr txBox="1">
            <a:spLocks/>
          </p:cNvSpPr>
          <p:nvPr/>
        </p:nvSpPr>
        <p:spPr>
          <a:xfrm>
            <a:off x="457200" y="3309127"/>
            <a:ext cx="9144000" cy="1483563"/>
          </a:xfrm>
          <a:prstGeom prst="rect">
            <a:avLst/>
          </a:prstGeom>
        </p:spPr>
        <p:txBody>
          <a:bodyPr vert="horz" lIns="76035" tIns="38017" rIns="76035" bIns="38017" rtlCol="0">
            <a:noAutofit/>
          </a:bodyPr>
          <a:lstStyle>
            <a:lvl1pPr marL="228106" indent="-228106" algn="l" defTabSz="912418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684317" indent="-228106" algn="l" defTabSz="912418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2pPr>
            <a:lvl3pPr marL="1140524" indent="-228106" algn="l" defTabSz="912418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3pPr>
            <a:lvl4pPr marL="1596728" indent="-228106" algn="l" defTabSz="912418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4pPr>
            <a:lvl5pPr marL="2052939" indent="-228106" algn="l" defTabSz="912418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5pPr>
            <a:lvl6pPr marL="2509148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5355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1567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77775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55731" eaLnBrk="0" hangingPunct="0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0000"/>
              <a:defRPr/>
            </a:pPr>
            <a:r>
              <a:rPr lang="en-US" sz="1600" b="1" dirty="0">
                <a:latin typeface="Helvetica" pitchFamily="2" charset="0"/>
                <a:ea typeface="Helvetica" charset="0"/>
                <a:cs typeface="Arial" panose="020B0604020202020204" pitchFamily="34" charset="0"/>
              </a:rPr>
              <a:t>Interleaving 8 channels in time-domain to get overall sampling rate of 2.56GS/s</a:t>
            </a:r>
          </a:p>
          <a:p>
            <a:pPr lvl="1" defTabSz="955731" eaLnBrk="0" hangingPunct="0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latin typeface="Helvetica" pitchFamily="2" charset="0"/>
                <a:ea typeface="Helvetica" charset="0"/>
                <a:cs typeface="Arial" panose="020B0604020202020204" pitchFamily="34" charset="0"/>
              </a:rPr>
              <a:t>Inter-channel timing skew, gain and offset mismatches</a:t>
            </a:r>
          </a:p>
          <a:p>
            <a:pPr lvl="1" defTabSz="955731" eaLnBrk="0" hangingPunct="0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latin typeface="Helvetica" pitchFamily="2" charset="0"/>
                <a:ea typeface="Helvetica" charset="0"/>
                <a:cs typeface="Arial" panose="020B0604020202020204" pitchFamily="34" charset="0"/>
              </a:rPr>
              <a:t>Intra-channel mismatches</a:t>
            </a:r>
          </a:p>
          <a:p>
            <a:pPr defTabSz="955731" eaLnBrk="0" hangingPunct="0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70000"/>
              <a:defRPr/>
            </a:pPr>
            <a:r>
              <a:rPr lang="en-US" sz="1600" b="1" dirty="0">
                <a:latin typeface="Helvetica" pitchFamily="2" charset="0"/>
                <a:ea typeface="Helvetica" charset="0"/>
                <a:cs typeface="Arial" panose="020B0604020202020204" pitchFamily="34" charset="0"/>
              </a:rPr>
              <a:t>Various calibrations to minimize mismatches</a:t>
            </a:r>
          </a:p>
          <a:p>
            <a:pPr defTabSz="955731" eaLnBrk="0" hangingPunct="0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70000"/>
              <a:defRPr/>
            </a:pPr>
            <a:r>
              <a:rPr lang="en-US" sz="1600" b="1" dirty="0">
                <a:latin typeface="Helvetica" pitchFamily="2" charset="0"/>
                <a:ea typeface="Helvetica" charset="0"/>
                <a:cs typeface="Arial" panose="020B0604020202020204" pitchFamily="34" charset="0"/>
              </a:rPr>
              <a:t>Clock and Input distribution network </a:t>
            </a:r>
          </a:p>
          <a:p>
            <a:pPr defTabSz="955731" eaLnBrk="0" hangingPunct="0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70000"/>
              <a:defRPr/>
            </a:pPr>
            <a:r>
              <a:rPr lang="en-US" sz="1600" b="1" dirty="0">
                <a:latin typeface="Helvetica" pitchFamily="2" charset="0"/>
                <a:ea typeface="Helvetica" charset="0"/>
                <a:cs typeface="Arial" panose="020B0604020202020204" pitchFamily="34" charset="0"/>
              </a:rPr>
              <a:t>On chip memory for data storage</a:t>
            </a:r>
          </a:p>
          <a:p>
            <a:pPr defTabSz="955731" eaLnBrk="0" hangingPunct="0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70000"/>
              <a:defRPr/>
            </a:pPr>
            <a:endParaRPr lang="en-US" sz="1600" b="1" dirty="0">
              <a:latin typeface="Helvetica" pitchFamily="2" charset="0"/>
              <a:ea typeface="Helvetica" charset="0"/>
              <a:cs typeface="Arial" panose="020B0604020202020204" pitchFamily="34" charset="0"/>
            </a:endParaRPr>
          </a:p>
          <a:p>
            <a:pPr marL="612744" lvl="1" indent="-156533" defTabSz="955731" eaLnBrk="0" hangingPunct="0">
              <a:spcBef>
                <a:spcPts val="300"/>
              </a:spcBef>
              <a:spcAft>
                <a:spcPts val="30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en-US" sz="1600" dirty="0">
              <a:latin typeface="Helvetica" pitchFamily="2" charset="0"/>
              <a:ea typeface="Helvetica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0505F9-FB44-384E-95BF-95CAE5F2BC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1600" y="947495"/>
            <a:ext cx="5029200" cy="2218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12428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8">
            <a:extLst>
              <a:ext uri="{FF2B5EF4-FFF2-40B4-BE49-F238E27FC236}">
                <a16:creationId xmlns:a16="http://schemas.microsoft.com/office/drawing/2014/main" id="{06D7F30E-B1BF-4699-92EB-A992E11CCF75}"/>
              </a:ext>
            </a:extLst>
          </p:cNvPr>
          <p:cNvSpPr txBox="1">
            <a:spLocks/>
          </p:cNvSpPr>
          <p:nvPr/>
        </p:nvSpPr>
        <p:spPr>
          <a:xfrm>
            <a:off x="1063960" y="190944"/>
            <a:ext cx="6932129" cy="317353"/>
          </a:xfrm>
          <a:prstGeom prst="rect">
            <a:avLst/>
          </a:prstGeom>
        </p:spPr>
        <p:txBody>
          <a:bodyPr vert="horz" lIns="57150" tIns="28575" rIns="57150" bIns="28575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i="0" dirty="0">
                <a:solidFill>
                  <a:srgbClr val="032B66"/>
                </a:solidFill>
                <a:latin typeface="Helvetica" pitchFamily="2" charset="0"/>
                <a:cs typeface="Times"/>
                <a:sym typeface="Times"/>
              </a:rPr>
              <a:t>Chip Layout of WS v1 with DFF-based Memory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FE78A4-7C49-6F85-03F6-6AADB02D40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80" y="1028700"/>
            <a:ext cx="3552883" cy="304800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78BD8FD-FCB5-FBA1-0D12-5E34A0B06CF2}"/>
              </a:ext>
            </a:extLst>
          </p:cNvPr>
          <p:cNvSpPr txBox="1">
            <a:spLocks/>
          </p:cNvSpPr>
          <p:nvPr/>
        </p:nvSpPr>
        <p:spPr>
          <a:xfrm>
            <a:off x="3581400" y="800101"/>
            <a:ext cx="5435220" cy="3886199"/>
          </a:xfrm>
          <a:prstGeom prst="rect">
            <a:avLst/>
          </a:prstGeom>
        </p:spPr>
        <p:txBody>
          <a:bodyPr vert="horz" lIns="64881" tIns="64881" rIns="64881" bIns="64881" rtlCol="0" anchor="t">
            <a:noAutofit/>
          </a:bodyPr>
          <a:lstStyle>
            <a:lvl1pPr marL="222745" indent="-222745" algn="l" defTabSz="912359" rtl="0" eaLnBrk="1" latinLnBrk="0" hangingPunct="1">
              <a:spcBef>
                <a:spcPts val="1172"/>
              </a:spcBef>
              <a:spcAft>
                <a:spcPts val="1200"/>
              </a:spcAft>
              <a:buClr>
                <a:srgbClr val="B10000"/>
              </a:buClr>
              <a:buSzPct val="100000"/>
              <a:buFont typeface="Arial"/>
              <a:buChar char="•"/>
              <a:defRPr sz="2344" kern="120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  <a:lvl2pPr marL="534588" indent="-267294" algn="l" defTabSz="912359" rtl="0" eaLnBrk="1" latinLnBrk="0" hangingPunct="1">
              <a:spcBef>
                <a:spcPts val="1172"/>
              </a:spcBef>
              <a:spcAft>
                <a:spcPts val="1200"/>
              </a:spcAft>
              <a:buClr>
                <a:srgbClr val="B10000"/>
              </a:buClr>
              <a:buSzPct val="100000"/>
              <a:buFont typeface="Arial"/>
              <a:buChar char="–"/>
              <a:defRPr sz="2344" kern="120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defRPr>
            </a:lvl2pPr>
            <a:lvl3pPr marL="831580" indent="-296994" algn="l" defTabSz="912359" rtl="0" eaLnBrk="1" latinLnBrk="0" hangingPunct="1">
              <a:spcBef>
                <a:spcPts val="1172"/>
              </a:spcBef>
              <a:spcAft>
                <a:spcPts val="1200"/>
              </a:spcAft>
              <a:buClr>
                <a:srgbClr val="B10000"/>
              </a:buClr>
              <a:buSzPct val="100000"/>
              <a:buFont typeface="Arial"/>
              <a:buChar char="•"/>
              <a:defRPr sz="2344" kern="120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defRPr>
            </a:lvl3pPr>
            <a:lvl4pPr marL="1135993" indent="-334118" algn="l" defTabSz="912359" rtl="0" eaLnBrk="1" latinLnBrk="0" hangingPunct="1">
              <a:spcBef>
                <a:spcPts val="1172"/>
              </a:spcBef>
              <a:spcAft>
                <a:spcPts val="1200"/>
              </a:spcAft>
              <a:buClr>
                <a:srgbClr val="B10000"/>
              </a:buClr>
              <a:buSzPct val="100000"/>
              <a:buFont typeface="Arial"/>
              <a:buChar char="–"/>
              <a:defRPr sz="2344" kern="120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defRPr>
            </a:lvl4pPr>
            <a:lvl5pPr marL="1451019" indent="-381849" algn="l" defTabSz="912359" rtl="0" eaLnBrk="1" latinLnBrk="0" hangingPunct="1">
              <a:spcBef>
                <a:spcPts val="1172"/>
              </a:spcBef>
              <a:spcAft>
                <a:spcPts val="1200"/>
              </a:spcAft>
              <a:buClr>
                <a:srgbClr val="B10000"/>
              </a:buClr>
              <a:buSzPct val="100000"/>
              <a:buFont typeface="Arial"/>
              <a:buChar char="»"/>
              <a:defRPr sz="2344" kern="120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defRPr>
            </a:lvl5pPr>
            <a:lvl6pPr marL="2509148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5355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1567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77775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latin typeface="Helvetica" pitchFamily="2" charset="0"/>
                <a:cs typeface="Arial" panose="020B0604020202020204" pitchFamily="34" charset="0"/>
              </a:rPr>
              <a:t>8 sub-memories (8 x 512 depth x 13b width)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latin typeface="Helvetica" pitchFamily="2" charset="0"/>
                <a:cs typeface="Arial" panose="020B0604020202020204" pitchFamily="34" charset="0"/>
                <a:sym typeface="Wingdings" panose="05000000000000000000" pitchFamily="2" charset="2"/>
              </a:rPr>
              <a:t>capturing time frame: 4096x (1/(2.56GS/s))= 1.6us (64 bunch crossings)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600" b="1" dirty="0">
              <a:latin typeface="Helvetica" pitchFamily="2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latin typeface="Helvetica" pitchFamily="2" charset="0"/>
                <a:cs typeface="Arial" panose="020B0604020202020204" pitchFamily="34" charset="0"/>
              </a:rPr>
              <a:t>Twisted differential clock and inputs layout to minimize noise coupling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latin typeface="Helvetica" pitchFamily="2" charset="0"/>
                <a:cs typeface="Arial" panose="020B0604020202020204" pitchFamily="34" charset="0"/>
              </a:rPr>
              <a:t>Symmetrical Y-tree distribution maintains minimum clock skew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600" b="1" dirty="0">
              <a:latin typeface="Helvetica" pitchFamily="2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latin typeface="Helvetica" pitchFamily="2" charset="0"/>
                <a:cs typeface="Arial" panose="020B0604020202020204" pitchFamily="34" charset="0"/>
              </a:rPr>
              <a:t>Foreground calibrations:</a:t>
            </a:r>
          </a:p>
          <a:p>
            <a:pPr marL="597593" lvl="1" indent="-2857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latin typeface="Helvetica" pitchFamily="2" charset="0"/>
                <a:cs typeface="Arial" panose="020B0604020202020204" pitchFamily="34" charset="0"/>
              </a:rPr>
              <a:t>Intra-channel: comparator offset and DAC mismatches </a:t>
            </a:r>
          </a:p>
          <a:p>
            <a:pPr marL="597593" lvl="1" indent="-2857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latin typeface="Helvetica" pitchFamily="2" charset="0"/>
                <a:cs typeface="Arial" panose="020B0604020202020204" pitchFamily="34" charset="0"/>
              </a:rPr>
              <a:t>inter-channel: gain, offset, and timing skews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600" b="1" dirty="0">
              <a:latin typeface="Helvetica" pitchFamily="2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600" b="1" dirty="0">
              <a:latin typeface="Helvetica" pitchFamily="2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600" b="1" dirty="0">
              <a:latin typeface="Helvetica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96988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8">
            <a:extLst>
              <a:ext uri="{FF2B5EF4-FFF2-40B4-BE49-F238E27FC236}">
                <a16:creationId xmlns:a16="http://schemas.microsoft.com/office/drawing/2014/main" id="{60C50FC0-70A5-47B2-BA27-4FD9962C597C}"/>
              </a:ext>
            </a:extLst>
          </p:cNvPr>
          <p:cNvSpPr txBox="1">
            <a:spLocks/>
          </p:cNvSpPr>
          <p:nvPr/>
        </p:nvSpPr>
        <p:spPr>
          <a:xfrm>
            <a:off x="-98838" y="221112"/>
            <a:ext cx="9242838" cy="423137"/>
          </a:xfrm>
          <a:prstGeom prst="rect">
            <a:avLst/>
          </a:prstGeom>
        </p:spPr>
        <p:txBody>
          <a:bodyPr vert="horz" lIns="76200" tIns="38100" rIns="76200" bIns="3810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i="0" dirty="0">
                <a:solidFill>
                  <a:srgbClr val="12376F"/>
                </a:solidFill>
                <a:latin typeface="Helvetica" pitchFamily="2" charset="0"/>
              </a:rPr>
              <a:t>Measurement Performance of WS v1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9C9AACB-5255-8347-8EC6-8399A2874EAD}"/>
              </a:ext>
            </a:extLst>
          </p:cNvPr>
          <p:cNvGrpSpPr/>
          <p:nvPr/>
        </p:nvGrpSpPr>
        <p:grpSpPr>
          <a:xfrm>
            <a:off x="1013699" y="746343"/>
            <a:ext cx="2350317" cy="2002833"/>
            <a:chOff x="2856136" y="957003"/>
            <a:chExt cx="5434461" cy="4341707"/>
          </a:xfrm>
        </p:grpSpPr>
        <p:sp>
          <p:nvSpPr>
            <p:cNvPr id="5" name="AutoShape 4" descr="图像预览">
              <a:extLst>
                <a:ext uri="{FF2B5EF4-FFF2-40B4-BE49-F238E27FC236}">
                  <a16:creationId xmlns:a16="http://schemas.microsoft.com/office/drawing/2014/main" id="{275315F1-296E-45D7-9EE4-E47D1E79C38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905729" y="2590800"/>
              <a:ext cx="304800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8DF967F-76F8-41AB-A6FD-C47102ADD8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56136" y="1022168"/>
              <a:ext cx="4099185" cy="344206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C98B648-F46B-4BA8-AC42-88E879A8A0DA}"/>
                </a:ext>
              </a:extLst>
            </p:cNvPr>
            <p:cNvSpPr/>
            <p:nvPr/>
          </p:nvSpPr>
          <p:spPr>
            <a:xfrm>
              <a:off x="3331144" y="2153373"/>
              <a:ext cx="558369" cy="161078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E73C74C-8089-4901-B4C3-DB8F4BAC7C19}"/>
                </a:ext>
              </a:extLst>
            </p:cNvPr>
            <p:cNvSpPr/>
            <p:nvPr/>
          </p:nvSpPr>
          <p:spPr>
            <a:xfrm>
              <a:off x="3891869" y="2153373"/>
              <a:ext cx="581738" cy="161078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DF8FFFE-DD22-435F-B204-BFA841D8CCE8}"/>
                </a:ext>
              </a:extLst>
            </p:cNvPr>
            <p:cNvSpPr/>
            <p:nvPr/>
          </p:nvSpPr>
          <p:spPr>
            <a:xfrm>
              <a:off x="4572000" y="1828800"/>
              <a:ext cx="1476729" cy="20574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13F7563-B1C3-427F-AC2D-4B57C5490736}"/>
                </a:ext>
              </a:extLst>
            </p:cNvPr>
            <p:cNvSpPr txBox="1"/>
            <p:nvPr/>
          </p:nvSpPr>
          <p:spPr>
            <a:xfrm>
              <a:off x="3040469" y="2640050"/>
              <a:ext cx="1865260" cy="78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highlight>
                    <a:srgbClr val="FFFF00"/>
                  </a:highlight>
                </a:rPr>
                <a:t>8-channel </a:t>
              </a:r>
            </a:p>
            <a:p>
              <a:r>
                <a:rPr lang="en-US" sz="1050" b="1" dirty="0">
                  <a:highlight>
                    <a:srgbClr val="FFFF00"/>
                  </a:highlight>
                </a:rPr>
                <a:t>WS Core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7D30D9B-41D5-4021-8F80-A94690A96A46}"/>
                </a:ext>
              </a:extLst>
            </p:cNvPr>
            <p:cNvSpPr txBox="1"/>
            <p:nvPr/>
          </p:nvSpPr>
          <p:spPr>
            <a:xfrm>
              <a:off x="4628070" y="2275782"/>
              <a:ext cx="1622514" cy="478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highlight>
                    <a:srgbClr val="FFFF00"/>
                  </a:highlight>
                </a:rPr>
                <a:t>Memory 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3FEDA81-1300-4B8A-9D50-6B7C2597B6D7}"/>
                </a:ext>
              </a:extLst>
            </p:cNvPr>
            <p:cNvSpPr/>
            <p:nvPr/>
          </p:nvSpPr>
          <p:spPr>
            <a:xfrm>
              <a:off x="3915238" y="1600197"/>
              <a:ext cx="558369" cy="30410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5434996-A7BB-439E-8899-38E106027B97}"/>
                </a:ext>
              </a:extLst>
            </p:cNvPr>
            <p:cNvSpPr/>
            <p:nvPr/>
          </p:nvSpPr>
          <p:spPr>
            <a:xfrm>
              <a:off x="3915237" y="3769906"/>
              <a:ext cx="558369" cy="30410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8D46FF8-87A3-4B11-92A9-812593BEC449}"/>
                </a:ext>
              </a:extLst>
            </p:cNvPr>
            <p:cNvSpPr txBox="1"/>
            <p:nvPr/>
          </p:nvSpPr>
          <p:spPr>
            <a:xfrm>
              <a:off x="3726268" y="1497893"/>
              <a:ext cx="866141" cy="478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/>
                <a:t>I2C</a:t>
              </a:r>
              <a:endParaRPr lang="en-US" sz="1000" b="1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83E9357-616F-4E4E-9292-5CA0EC76B87B}"/>
                </a:ext>
              </a:extLst>
            </p:cNvPr>
            <p:cNvSpPr txBox="1"/>
            <p:nvPr/>
          </p:nvSpPr>
          <p:spPr>
            <a:xfrm>
              <a:off x="3754780" y="3737078"/>
              <a:ext cx="1229361" cy="550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/>
                <a:t>I2C</a:t>
              </a:r>
              <a:endParaRPr lang="en-US" sz="1000" b="1" dirty="0"/>
            </a:p>
          </p:txBody>
        </p:sp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4554EAFA-6C7B-8048-A096-9034E34ADC9B}"/>
                </a:ext>
              </a:extLst>
            </p:cNvPr>
            <p:cNvCxnSpPr/>
            <p:nvPr/>
          </p:nvCxnSpPr>
          <p:spPr>
            <a:xfrm>
              <a:off x="2856136" y="4686300"/>
              <a:ext cx="4099185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DE44061A-7AD4-B646-8411-5DA7C2D5047D}"/>
                </a:ext>
              </a:extLst>
            </p:cNvPr>
            <p:cNvCxnSpPr>
              <a:cxnSpLocks/>
            </p:cNvCxnSpPr>
            <p:nvPr/>
          </p:nvCxnSpPr>
          <p:spPr>
            <a:xfrm>
              <a:off x="7199304" y="957003"/>
              <a:ext cx="0" cy="3816532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F04B059-F5DA-494D-878F-DD8820876C60}"/>
                </a:ext>
              </a:extLst>
            </p:cNvPr>
            <p:cNvSpPr txBox="1"/>
            <p:nvPr/>
          </p:nvSpPr>
          <p:spPr>
            <a:xfrm>
              <a:off x="4292138" y="4805253"/>
              <a:ext cx="1520491" cy="4934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sz="1100" dirty="0"/>
                <a:t>2.25mm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2A17CA8-BEB7-8442-AE9F-84DE55C6F3C3}"/>
                </a:ext>
              </a:extLst>
            </p:cNvPr>
            <p:cNvSpPr txBox="1"/>
            <p:nvPr/>
          </p:nvSpPr>
          <p:spPr>
            <a:xfrm>
              <a:off x="7199304" y="2043331"/>
              <a:ext cx="1091293" cy="4934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sz="1100" dirty="0"/>
                <a:t>2mm</a:t>
              </a:r>
            </a:p>
          </p:txBody>
        </p:sp>
      </p:grpSp>
      <p:graphicFrame>
        <p:nvGraphicFramePr>
          <p:cNvPr id="27" name="Table 5">
            <a:extLst>
              <a:ext uri="{FF2B5EF4-FFF2-40B4-BE49-F238E27FC236}">
                <a16:creationId xmlns:a16="http://schemas.microsoft.com/office/drawing/2014/main" id="{F1D15A1B-02E0-0C4E-B346-A13D30BCCF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524606"/>
              </p:ext>
            </p:extLst>
          </p:nvPr>
        </p:nvGraphicFramePr>
        <p:xfrm>
          <a:off x="738930" y="2968851"/>
          <a:ext cx="7567301" cy="2278680"/>
        </p:xfrm>
        <a:graphic>
          <a:graphicData uri="http://schemas.openxmlformats.org/drawingml/2006/table">
            <a:tbl>
              <a:tblPr firstRow="1" bandRow="1">
                <a:effectLst/>
                <a:tableStyleId>{00A15C55-8517-42AA-B614-E9B94910E393}</a:tableStyleId>
              </a:tblPr>
              <a:tblGrid>
                <a:gridCol w="3071501">
                  <a:extLst>
                    <a:ext uri="{9D8B030D-6E8A-4147-A177-3AD203B41FA5}">
                      <a16:colId xmlns:a16="http://schemas.microsoft.com/office/drawing/2014/main" val="1211564337"/>
                    </a:ext>
                  </a:extLst>
                </a:gridCol>
                <a:gridCol w="4495800">
                  <a:extLst>
                    <a:ext uri="{9D8B030D-6E8A-4147-A177-3AD203B41FA5}">
                      <a16:colId xmlns:a16="http://schemas.microsoft.com/office/drawing/2014/main" val="2715989842"/>
                    </a:ext>
                  </a:extLst>
                </a:gridCol>
              </a:tblGrid>
              <a:tr h="118956">
                <a:tc>
                  <a:txBody>
                    <a:bodyPr/>
                    <a:lstStyle/>
                    <a:p>
                      <a:pPr lvl="0"/>
                      <a:r>
                        <a:rPr lang="en-US" sz="1300" b="1" dirty="0"/>
                        <a:t>Specs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300" b="1" dirty="0"/>
                        <a:t> Measurement Results</a:t>
                      </a: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24610475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lvl="0"/>
                      <a:r>
                        <a:rPr lang="en-US" sz="1300" b="1" dirty="0"/>
                        <a:t>Sampling Rate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300" b="1" dirty="0"/>
                        <a:t>Up</a:t>
                      </a:r>
                      <a:r>
                        <a:rPr lang="en-US" sz="1300" b="1" baseline="0" dirty="0"/>
                        <a:t> to 2.56 GS</a:t>
                      </a:r>
                      <a:r>
                        <a:rPr lang="en-US" sz="1300" b="1" dirty="0"/>
                        <a:t>/s</a:t>
                      </a: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2127307098"/>
                  </a:ext>
                </a:extLst>
              </a:tr>
              <a:tr h="311250">
                <a:tc>
                  <a:txBody>
                    <a:bodyPr/>
                    <a:lstStyle/>
                    <a:p>
                      <a:pPr lvl="0"/>
                      <a:r>
                        <a:rPr lang="en-US" sz="1300" b="1" dirty="0"/>
                        <a:t>ENOB (Effective Number of Bits)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300" b="1" dirty="0"/>
                        <a:t>9 bit at @1.225 GHz input</a:t>
                      </a:r>
                      <a:endParaRPr lang="en-US" sz="1300" b="1" baseline="-25000" dirty="0"/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201308996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lvl="0"/>
                      <a:r>
                        <a:rPr lang="en-US" sz="1300" b="1" dirty="0"/>
                        <a:t>Power</a:t>
                      </a:r>
                      <a:r>
                        <a:rPr lang="en-US" sz="1300" b="1" baseline="0" dirty="0"/>
                        <a:t> Consumption of ADC Core</a:t>
                      </a:r>
                      <a:endParaRPr lang="en-US" sz="1300" b="1" dirty="0"/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300" b="1" dirty="0"/>
                        <a:t>92 </a:t>
                      </a:r>
                      <a:r>
                        <a:rPr lang="en-US" sz="1300" b="1" dirty="0" err="1"/>
                        <a:t>mW</a:t>
                      </a:r>
                      <a:r>
                        <a:rPr lang="en-US" sz="1300" b="1" dirty="0"/>
                        <a:t> (when continuous operating)</a:t>
                      </a:r>
                    </a:p>
                    <a:p>
                      <a:pPr lvl="0"/>
                      <a:r>
                        <a:rPr lang="en-US" sz="1300" b="1" dirty="0"/>
                        <a:t>6 </a:t>
                      </a:r>
                      <a:r>
                        <a:rPr lang="en-US" sz="1300" b="1" dirty="0" err="1"/>
                        <a:t>mW</a:t>
                      </a:r>
                      <a:r>
                        <a:rPr lang="en-US" sz="1300" b="1" dirty="0"/>
                        <a:t> in power down mode</a:t>
                      </a: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1258994414"/>
                  </a:ext>
                </a:extLst>
              </a:tr>
              <a:tr h="328730">
                <a:tc>
                  <a:txBody>
                    <a:bodyPr/>
                    <a:lstStyle/>
                    <a:p>
                      <a:pPr lvl="0"/>
                      <a:r>
                        <a:rPr lang="en-US" sz="1300" b="1" dirty="0"/>
                        <a:t>Core </a:t>
                      </a:r>
                      <a:r>
                        <a:rPr lang="en-US" sz="1300" b="1" baseline="0" dirty="0"/>
                        <a:t>area</a:t>
                      </a:r>
                      <a:endParaRPr lang="en-US" sz="1300" b="1" dirty="0"/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300" b="1" dirty="0"/>
                        <a:t>1mm</a:t>
                      </a:r>
                      <a:r>
                        <a:rPr lang="en-US" sz="1300" b="1" baseline="0" dirty="0"/>
                        <a:t> x 0.8mm</a:t>
                      </a: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951946411"/>
                  </a:ext>
                </a:extLst>
              </a:tr>
              <a:tr h="306270">
                <a:tc>
                  <a:txBody>
                    <a:bodyPr/>
                    <a:lstStyle/>
                    <a:p>
                      <a:pPr lvl="0"/>
                      <a:r>
                        <a:rPr lang="en-US" sz="1300" b="1" dirty="0"/>
                        <a:t>Topology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300" b="1" dirty="0"/>
                        <a:t>Pipelined-SAR</a:t>
                      </a: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1426571969"/>
                  </a:ext>
                </a:extLst>
              </a:tr>
              <a:tr h="306270">
                <a:tc>
                  <a:txBody>
                    <a:bodyPr/>
                    <a:lstStyle/>
                    <a:p>
                      <a:pPr lvl="0"/>
                      <a:r>
                        <a:rPr lang="en-US" sz="1300" b="1"/>
                        <a:t>Technology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300" b="1" dirty="0"/>
                        <a:t>65nm CMOS</a:t>
                      </a: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3205893977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65759E63-136D-CC49-A00E-1CE495E5689A}"/>
              </a:ext>
            </a:extLst>
          </p:cNvPr>
          <p:cNvSpPr txBox="1"/>
          <p:nvPr/>
        </p:nvSpPr>
        <p:spPr>
          <a:xfrm>
            <a:off x="356743" y="2688826"/>
            <a:ext cx="8430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1200" b="1" dirty="0"/>
              <a:t>Chip design submitted in March 2020 right before COVID lockdown; Measurements </a:t>
            </a:r>
            <a:r>
              <a:rPr lang="en-US" sz="1200" b="1" dirty="0"/>
              <a:t>completed in November 2020</a:t>
            </a:r>
            <a:endParaRPr lang="en-CN" sz="1200" b="1" dirty="0"/>
          </a:p>
        </p:txBody>
      </p:sp>
      <p:pic>
        <p:nvPicPr>
          <p:cNvPr id="28" name="Picture 27" descr="A circuit board&#10;&#10;Description automatically generated">
            <a:extLst>
              <a:ext uri="{FF2B5EF4-FFF2-40B4-BE49-F238E27FC236}">
                <a16:creationId xmlns:a16="http://schemas.microsoft.com/office/drawing/2014/main" id="{125E9946-CE92-0544-92BE-CAA68B2D7E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625254" y="494599"/>
            <a:ext cx="1786607" cy="2350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663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4CAB9-D37D-5943-8492-CF4F8F253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34253" y="166497"/>
            <a:ext cx="9337430" cy="434936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latin typeface="Helvetica" pitchFamily="2" charset="0"/>
              </a:rPr>
              <a:t/>
            </a:r>
            <a:br>
              <a:rPr lang="en-US" sz="2400" dirty="0">
                <a:latin typeface="Helvetica" pitchFamily="2" charset="0"/>
              </a:rPr>
            </a:br>
            <a:r>
              <a:rPr lang="en-US" sz="2400" dirty="0">
                <a:latin typeface="Helvetica" pitchFamily="2" charset="0"/>
              </a:rPr>
              <a:t>Measurement Results of WS v1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A57BBF-D583-4B48-9120-7ECC7B117B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091940" y="6292215"/>
            <a:ext cx="3703320" cy="328613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defPPr>
              <a:defRPr lang="en-US"/>
            </a:defPPr>
            <a:lvl1pPr marL="0" algn="ctr" defTabSz="822960" rtl="0" eaLnBrk="1" latinLnBrk="0" hangingPunct="1">
              <a:defRPr sz="108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11480" algn="l" defTabSz="822960" rtl="0" eaLnBrk="1" latinLnBrk="0" hangingPunct="1">
              <a:defRPr sz="16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algn="l" defTabSz="822960" rtl="0" eaLnBrk="1" latinLnBrk="0" hangingPunct="1">
              <a:defRPr sz="16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algn="l" defTabSz="822960" rtl="0" eaLnBrk="1" latinLnBrk="0" hangingPunct="1">
              <a:defRPr sz="16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algn="l" defTabSz="822960" rtl="0" eaLnBrk="1" latinLnBrk="0" hangingPunct="1">
              <a:defRPr sz="16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57400" algn="l" defTabSz="822960" rtl="0" eaLnBrk="1" latinLnBrk="0" hangingPunct="1">
              <a:defRPr sz="16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algn="l" defTabSz="822960" rtl="0" eaLnBrk="1" latinLnBrk="0" hangingPunct="1">
              <a:defRPr sz="16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80360" algn="l" defTabSz="822960" rtl="0" eaLnBrk="1" latinLnBrk="0" hangingPunct="1">
              <a:defRPr sz="16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91840" algn="l" defTabSz="822960" rtl="0" eaLnBrk="1" latinLnBrk="0" hangingPunct="1">
              <a:defRPr sz="16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ko-K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BFB88D-070A-2F4F-8EA4-E5BA2DC7588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278" y="66797"/>
            <a:ext cx="652766" cy="719873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20CBCE5-3342-33AA-49F8-71C932AAC5D6}"/>
              </a:ext>
            </a:extLst>
          </p:cNvPr>
          <p:cNvSpPr txBox="1">
            <a:spLocks/>
          </p:cNvSpPr>
          <p:nvPr/>
        </p:nvSpPr>
        <p:spPr>
          <a:xfrm>
            <a:off x="5500607" y="4239794"/>
            <a:ext cx="3397291" cy="1000142"/>
          </a:xfrm>
          <a:prstGeom prst="rect">
            <a:avLst/>
          </a:prstGeom>
        </p:spPr>
        <p:txBody>
          <a:bodyPr vert="horz" lIns="64881" tIns="64881" rIns="64881" bIns="64881" rtlCol="0" anchor="t">
            <a:noAutofit/>
          </a:bodyPr>
          <a:lstStyle>
            <a:lvl1pPr marL="222745" indent="-222745" algn="l" defTabSz="912359" rtl="0" eaLnBrk="1" latinLnBrk="0" hangingPunct="1">
              <a:spcBef>
                <a:spcPts val="1172"/>
              </a:spcBef>
              <a:spcAft>
                <a:spcPts val="1200"/>
              </a:spcAft>
              <a:buClr>
                <a:srgbClr val="B10000"/>
              </a:buClr>
              <a:buSzPct val="100000"/>
              <a:buFont typeface="Arial"/>
              <a:buChar char="•"/>
              <a:defRPr sz="2344" kern="120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  <a:lvl2pPr marL="534588" indent="-267294" algn="l" defTabSz="912359" rtl="0" eaLnBrk="1" latinLnBrk="0" hangingPunct="1">
              <a:spcBef>
                <a:spcPts val="1172"/>
              </a:spcBef>
              <a:spcAft>
                <a:spcPts val="1200"/>
              </a:spcAft>
              <a:buClr>
                <a:srgbClr val="B10000"/>
              </a:buClr>
              <a:buSzPct val="100000"/>
              <a:buFont typeface="Arial"/>
              <a:buChar char="–"/>
              <a:defRPr sz="2344" kern="120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defRPr>
            </a:lvl2pPr>
            <a:lvl3pPr marL="831580" indent="-296994" algn="l" defTabSz="912359" rtl="0" eaLnBrk="1" latinLnBrk="0" hangingPunct="1">
              <a:spcBef>
                <a:spcPts val="1172"/>
              </a:spcBef>
              <a:spcAft>
                <a:spcPts val="1200"/>
              </a:spcAft>
              <a:buClr>
                <a:srgbClr val="B10000"/>
              </a:buClr>
              <a:buSzPct val="100000"/>
              <a:buFont typeface="Arial"/>
              <a:buChar char="•"/>
              <a:defRPr sz="2344" kern="120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defRPr>
            </a:lvl3pPr>
            <a:lvl4pPr marL="1135993" indent="-334118" algn="l" defTabSz="912359" rtl="0" eaLnBrk="1" latinLnBrk="0" hangingPunct="1">
              <a:spcBef>
                <a:spcPts val="1172"/>
              </a:spcBef>
              <a:spcAft>
                <a:spcPts val="1200"/>
              </a:spcAft>
              <a:buClr>
                <a:srgbClr val="B10000"/>
              </a:buClr>
              <a:buSzPct val="100000"/>
              <a:buFont typeface="Arial"/>
              <a:buChar char="–"/>
              <a:defRPr sz="2344" kern="120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defRPr>
            </a:lvl4pPr>
            <a:lvl5pPr marL="1451019" indent="-381849" algn="l" defTabSz="912359" rtl="0" eaLnBrk="1" latinLnBrk="0" hangingPunct="1">
              <a:spcBef>
                <a:spcPts val="1172"/>
              </a:spcBef>
              <a:spcAft>
                <a:spcPts val="1200"/>
              </a:spcAft>
              <a:buClr>
                <a:srgbClr val="B10000"/>
              </a:buClr>
              <a:buSzPct val="100000"/>
              <a:buFont typeface="Arial"/>
              <a:buChar char="»"/>
              <a:defRPr sz="2344" kern="120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defRPr>
            </a:lvl5pPr>
            <a:lvl6pPr marL="2509148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5355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1567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77775" indent="-228106" algn="l" defTabSz="9124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300"/>
              </a:spcAft>
              <a:buClr>
                <a:srgbClr val="C00000"/>
              </a:buClr>
            </a:pPr>
            <a:r>
              <a:rPr lang="en-US" sz="1600" b="1" dirty="0">
                <a:latin typeface="Arial" panose="020B0604020202020204" pitchFamily="34" charset="0"/>
                <a:ea typeface="Helvetica" charset="0"/>
                <a:cs typeface="Arial" panose="020B0604020202020204" pitchFamily="34" charset="0"/>
              </a:rPr>
              <a:t>Fin=1.225GHz, Fs=2.56GS/s</a:t>
            </a:r>
          </a:p>
          <a:p>
            <a:pPr fontAlgn="auto">
              <a:spcBef>
                <a:spcPts val="0"/>
              </a:spcBef>
              <a:spcAft>
                <a:spcPts val="300"/>
              </a:spcAft>
              <a:buClr>
                <a:srgbClr val="C00000"/>
              </a:buClr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SNDR=55.7dB</a:t>
            </a:r>
          </a:p>
          <a:p>
            <a:pPr fontAlgn="auto">
              <a:spcBef>
                <a:spcPts val="0"/>
              </a:spcBef>
              <a:spcAft>
                <a:spcPts val="300"/>
              </a:spcAft>
              <a:buClr>
                <a:srgbClr val="C00000"/>
              </a:buClr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ENOB= 9.0bit</a:t>
            </a:r>
          </a:p>
          <a:p>
            <a:pPr marL="0" indent="0" fontAlgn="auto">
              <a:spcBef>
                <a:spcPts val="300"/>
              </a:spcBef>
              <a:spcAft>
                <a:spcPts val="300"/>
              </a:spcAft>
              <a:buFont typeface="Arial"/>
              <a:buNone/>
            </a:pPr>
            <a:endParaRPr lang="en-US" sz="1800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9929C9C-FBD8-59B1-4952-C81E8405EB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3533701"/>
              </p:ext>
            </p:extLst>
          </p:nvPr>
        </p:nvGraphicFramePr>
        <p:xfrm>
          <a:off x="246102" y="1257300"/>
          <a:ext cx="5112444" cy="388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Visio" r:id="rId4" imgW="11934908" imgH="8486469" progId="Visio.Drawing.11">
                  <p:embed/>
                </p:oleObj>
              </mc:Choice>
              <mc:Fallback>
                <p:oleObj name="Visio" r:id="rId4" imgW="11934908" imgH="8486469" progId="Visio.Drawing.11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DF05C44D-CD2B-9AA7-9DA3-E2C7E9FB57D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102" y="1257300"/>
                        <a:ext cx="5112444" cy="38827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BE3193A8-B16A-0AB0-ED08-D78F57E049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0607" y="879438"/>
            <a:ext cx="3471023" cy="326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97207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E83E4-FECA-4520-928C-31325CEDF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086" y="23033"/>
            <a:ext cx="8229601" cy="1054289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latin typeface="Helvetica" pitchFamily="2" charset="0"/>
              </a:rPr>
              <a:t>ETROC0 Output by the Oscilloscope</a:t>
            </a:r>
            <a:br>
              <a:rPr lang="en-US" sz="2400" dirty="0">
                <a:latin typeface="Helvetica" pitchFamily="2" charset="0"/>
              </a:rPr>
            </a:br>
            <a:endParaRPr lang="en-US" sz="2400" dirty="0">
              <a:latin typeface="Helvetica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638C61-41BE-4D2B-AE6F-263B79FFB19E}"/>
              </a:ext>
            </a:extLst>
          </p:cNvPr>
          <p:cNvSpPr txBox="1"/>
          <p:nvPr/>
        </p:nvSpPr>
        <p:spPr>
          <a:xfrm>
            <a:off x="5589343" y="1579490"/>
            <a:ext cx="35546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ETROC0 output observed with Oscilloscope</a:t>
            </a:r>
          </a:p>
        </p:txBody>
      </p:sp>
      <p:pic>
        <p:nvPicPr>
          <p:cNvPr id="9" name="Picture 8" descr="A circuit board&#10;&#10;Description automatically generated">
            <a:extLst>
              <a:ext uri="{FF2B5EF4-FFF2-40B4-BE49-F238E27FC236}">
                <a16:creationId xmlns:a16="http://schemas.microsoft.com/office/drawing/2014/main" id="{BC86A1D4-0354-4EED-A52D-C29FAEF707D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585" y="3405179"/>
            <a:ext cx="2274749" cy="1706063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04BEAD7-151F-4CB7-9AB6-8F75A79E5B77}"/>
              </a:ext>
            </a:extLst>
          </p:cNvPr>
          <p:cNvCxnSpPr>
            <a:cxnSpLocks/>
          </p:cNvCxnSpPr>
          <p:nvPr/>
        </p:nvCxnSpPr>
        <p:spPr>
          <a:xfrm>
            <a:off x="915445" y="4926300"/>
            <a:ext cx="45511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E7DACF4-5FBA-4D01-B007-BF45EC2E2873}"/>
              </a:ext>
            </a:extLst>
          </p:cNvPr>
          <p:cNvSpPr txBox="1"/>
          <p:nvPr/>
        </p:nvSpPr>
        <p:spPr>
          <a:xfrm>
            <a:off x="171331" y="4595716"/>
            <a:ext cx="7441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Input </a:t>
            </a:r>
          </a:p>
          <a:p>
            <a:r>
              <a:rPr lang="en-US" sz="1600" b="1" dirty="0"/>
              <a:t>Pulse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9F9AE3-8D14-4550-BD1F-8CAD3A48594F}"/>
              </a:ext>
            </a:extLst>
          </p:cNvPr>
          <p:cNvSpPr txBox="1"/>
          <p:nvPr/>
        </p:nvSpPr>
        <p:spPr>
          <a:xfrm>
            <a:off x="3384334" y="4459197"/>
            <a:ext cx="1552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10GS/s Oscilloscope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3C9E1C2-92F7-4BB2-8CA8-9EEEB7DA9CA1}"/>
              </a:ext>
            </a:extLst>
          </p:cNvPr>
          <p:cNvCxnSpPr>
            <a:cxnSpLocks/>
          </p:cNvCxnSpPr>
          <p:nvPr/>
        </p:nvCxnSpPr>
        <p:spPr>
          <a:xfrm>
            <a:off x="3384334" y="4391927"/>
            <a:ext cx="298308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Chart, line chart&#10;&#10;Description automatically generated">
            <a:extLst>
              <a:ext uri="{FF2B5EF4-FFF2-40B4-BE49-F238E27FC236}">
                <a16:creationId xmlns:a16="http://schemas.microsoft.com/office/drawing/2014/main" id="{1FB8706D-0EB1-074E-BCC2-CAC35CABA1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6803" y="2074846"/>
            <a:ext cx="3950494" cy="296287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EAD8B2E-C09B-E644-9381-F3EBFE897A42}"/>
              </a:ext>
            </a:extLst>
          </p:cNvPr>
          <p:cNvSpPr txBox="1"/>
          <p:nvPr/>
        </p:nvSpPr>
        <p:spPr>
          <a:xfrm>
            <a:off x="1143000" y="3009900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1" dirty="0"/>
              <a:t>ETROC0 test board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F0C06F-31BA-633F-4761-32A7BABED02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12"/>
          <a:stretch/>
        </p:blipFill>
        <p:spPr>
          <a:xfrm>
            <a:off x="171330" y="917804"/>
            <a:ext cx="5162669" cy="2048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83734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_SMU New 3">
  <a:themeElements>
    <a:clrScheme name="SMU">
      <a:dk1>
        <a:sysClr val="windowText" lastClr="000000"/>
      </a:dk1>
      <a:lt1>
        <a:sysClr val="window" lastClr="FFFFFF"/>
      </a:lt1>
      <a:dk2>
        <a:srgbClr val="032B66"/>
      </a:dk2>
      <a:lt2>
        <a:srgbClr val="E8E1C7"/>
      </a:lt2>
      <a:accent1>
        <a:srgbClr val="B10000"/>
      </a:accent1>
      <a:accent2>
        <a:srgbClr val="032B66"/>
      </a:accent2>
      <a:accent3>
        <a:srgbClr val="E8E1C7"/>
      </a:accent3>
      <a:accent4>
        <a:srgbClr val="0B2B58"/>
      </a:accent4>
      <a:accent5>
        <a:srgbClr val="5D6C93"/>
      </a:accent5>
      <a:accent6>
        <a:srgbClr val="F79646"/>
      </a:accent6>
      <a:hlink>
        <a:srgbClr val="0038A8"/>
      </a:hlink>
      <a:folHlink>
        <a:srgbClr val="B10000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62968</TotalTime>
  <Words>1437</Words>
  <Application>Microsoft Office PowerPoint</Application>
  <PresentationFormat>On-screen Show (16:10)</PresentationFormat>
  <Paragraphs>318</Paragraphs>
  <Slides>24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8" baseType="lpstr">
      <vt:lpstr>ＭＳ Ｐゴシック</vt:lpstr>
      <vt:lpstr>宋体</vt:lpstr>
      <vt:lpstr>Arial</vt:lpstr>
      <vt:lpstr>Calibri</vt:lpstr>
      <vt:lpstr>Helvetica</vt:lpstr>
      <vt:lpstr>Liberation Sans</vt:lpstr>
      <vt:lpstr>Times</vt:lpstr>
      <vt:lpstr>Times New Roman</vt:lpstr>
      <vt:lpstr>Trebuchet MS</vt:lpstr>
      <vt:lpstr>Trebuchet MS (Headings)</vt:lpstr>
      <vt:lpstr>Wingdings</vt:lpstr>
      <vt:lpstr>2_SMU New 3</vt:lpstr>
      <vt:lpstr>Visio.Drawing.11</vt:lpstr>
      <vt:lpstr>Visio</vt:lpstr>
      <vt:lpstr>PowerPoint Presentation</vt:lpstr>
      <vt:lpstr>PowerPoint Presentation</vt:lpstr>
      <vt:lpstr>PowerPoint Presentation</vt:lpstr>
      <vt:lpstr>Single-Channel 320MS/s 12-bit Pipelined-SAR ADC</vt:lpstr>
      <vt:lpstr>PowerPoint Presentation</vt:lpstr>
      <vt:lpstr>PowerPoint Presentation</vt:lpstr>
      <vt:lpstr>PowerPoint Presentation</vt:lpstr>
      <vt:lpstr> Measurement Results of WS v1</vt:lpstr>
      <vt:lpstr>ETROC0 Output by the Oscilloscope </vt:lpstr>
      <vt:lpstr>Reconstructed WS v1 Output v.s. ETROC0 Output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SMU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 VanDyke</dc:creator>
  <cp:lastModifiedBy>Wen, Xianshan</cp:lastModifiedBy>
  <cp:revision>2187</cp:revision>
  <cp:lastPrinted>2018-09-06T15:59:01Z</cp:lastPrinted>
  <dcterms:created xsi:type="dcterms:W3CDTF">2009-12-04T00:24:29Z</dcterms:created>
  <dcterms:modified xsi:type="dcterms:W3CDTF">2022-09-22T19:01:06Z</dcterms:modified>
</cp:coreProperties>
</file>