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5" r:id="rId2"/>
    <p:sldId id="266" r:id="rId3"/>
    <p:sldId id="262" r:id="rId4"/>
    <p:sldId id="284" r:id="rId5"/>
    <p:sldId id="263" r:id="rId6"/>
    <p:sldId id="267" r:id="rId7"/>
    <p:sldId id="258" r:id="rId8"/>
    <p:sldId id="279" r:id="rId9"/>
    <p:sldId id="268" r:id="rId10"/>
    <p:sldId id="278" r:id="rId11"/>
    <p:sldId id="272" r:id="rId12"/>
    <p:sldId id="286" r:id="rId13"/>
    <p:sldId id="277" r:id="rId14"/>
    <p:sldId id="265" r:id="rId15"/>
    <p:sldId id="280" r:id="rId16"/>
    <p:sldId id="283" r:id="rId17"/>
    <p:sldId id="282" r:id="rId18"/>
    <p:sldId id="25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10E0"/>
    <a:srgbClr val="0099FF"/>
    <a:srgbClr val="E75021"/>
    <a:srgbClr val="F5FD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735" autoAdjust="0"/>
    <p:restoredTop sz="95564" autoAdjust="0"/>
  </p:normalViewPr>
  <p:slideViewPr>
    <p:cSldViewPr snapToGrid="0">
      <p:cViewPr varScale="1">
        <p:scale>
          <a:sx n="108" d="100"/>
          <a:sy n="108" d="100"/>
        </p:scale>
        <p:origin x="246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485ECC6-B4A9-3966-39D7-1AE77D387F98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CC7E8B-CFA7-1815-9A39-CA8A5CAFE5D8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FC335C7A-5DA4-4DA8-92C6-BC1044B6E355}" type="datetime1">
              <a:rPr lang="en-GB"/>
              <a:pPr lvl="0"/>
              <a:t>17/09/2022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55E2D9DD-D793-33E9-DF94-850D928C45E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F794F4BE-2075-A839-EFE2-6D3A763D4919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62E51F-CA5D-78BA-BA00-811202D79AEE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1D9A00-DAC1-366E-E27B-D4730F69E99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4B1ED964-7752-4E84-808D-6A7872F61B2B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72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11D367B-1072-3E06-4350-05E98E4C38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DD7A7AE-2C81-418C-A191-9BFE7E6BE37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A033D0-88CC-C4A5-948E-78F08E6A1C87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1718426-B5EB-4195-AE51-AAC95D427B2B}" type="slidenum">
              <a:t>10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4480344-6538-3149-1A5C-BC14B5B974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4164A09-DD53-F526-A9E4-D0C5A8C50C9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8222A9-01A1-646D-66F8-3EB6AD0E3A31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DD0BCE9-87CE-4AF6-926B-7798A07D14C6}" type="slidenum">
              <a:t>11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4480344-6538-3149-1A5C-BC14B5B974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4164A09-DD53-F526-A9E4-D0C5A8C50C9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8222A9-01A1-646D-66F8-3EB6AD0E3A31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DD0BCE9-87CE-4AF6-926B-7798A07D14C6}" type="slidenum">
              <a:t>12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9413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D9C8A-B47F-7813-FF92-B76E8DFD1F81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42D216-FD1F-6D55-6D5E-3BB0FF7C70C7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7C3290-4E48-0FAD-D95A-DAC8FBCA15D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TWEPP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D9169-E473-7821-DBA2-1CD8BBA8985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carmelo.scarcella@cern.ch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3737A5-FE27-A002-89DD-0812BC63744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96E7EB0-EB97-4015-8F7B-5300E8A74BA7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582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B2969-76C3-C33C-0357-6F584A3D429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391803-5C4E-B56A-A115-4B866EF98EE8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39EEAC-0DE8-3EBC-8D3B-AF9483E6E3A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TWEPP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781422-1F2F-EF83-5E7F-D976B26B302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carmelo.scarcella@cern.ch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CF2922-765C-EF29-D0DD-F5BC525FF5A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25EDE0F-9194-4E3D-BDB0-9216B1FECF9A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674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92237F-2220-EA9C-A3F7-CD059FE01F9A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85D144-37CD-BC3C-1725-3CD0E3B4830F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A4806E-7C2E-E299-310C-545083D15C9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TWEPP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DC27E9-AB2D-1B97-AD15-6DFE772231E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carmelo.scarcella@cern.ch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1B5DC5-35B9-EA81-11A7-A29339F483A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2931AB4-EC8C-46BE-80BC-660ABE85C411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967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250D323F-D2C2-E79E-AE16-F61C492E589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TWEPP 2022</a:t>
            </a:r>
            <a:endParaRPr lang="en-GB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9B50F49F-C0A2-EEBC-4AF3-26DD948EB32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carmelo.scarcella@cern.ch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715D5201-AC2B-A400-7E4D-6BE10A72B3C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4875F1D-7F06-45E8-AEFF-46668591DF41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246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5CE72-950B-56EF-4781-6ED3A9DBAC9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1E434E-F0F6-0CD8-F8D1-2C265D3FD910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D6160-CBC3-7ACF-7740-8FEE9D14833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TWEPP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C790BE-E0F8-A389-699B-10A3529D551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carmelo.scarcella@cern.ch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89A29D-3E05-CE27-6B79-8B9565378CB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6DF82BD-BFC5-4087-8E35-CAC6A3BE4540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863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C5AC4-C9A6-45D2-DE2A-D7D01E47354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C1E3FC-6C94-6BAB-0ABE-9069109A5FD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C561E6-9E95-CFEB-C45F-E5CDEEC3A8D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TWEPP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7900B6-8FCC-F32F-03F4-F3C2F3361F1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carmelo.scarcella@cern.ch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F30AF5-F97E-B723-7930-41B1292F80D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7D1C3BF-69F0-4B30-BD3C-029FC30F212A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240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01418-C313-ED1F-ECFC-FEB0590DBA0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786786-11D8-D476-D0C1-04A0AEFADA2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286CD0-6566-64FD-980E-8F40E97BE121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CC4205-97B4-1470-CD17-F5A47E6173F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TWEPP 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53CCE6-BB0D-1B2B-1A37-546AD57B931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carmelo.scarcella@cern.ch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72D69C-9935-0472-45EA-5D18EE765AE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FF9CCCA-08D2-470C-BD9D-431F63AB608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96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CB296-D461-3A5D-F4D3-90448B532FD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AE2453-C2BB-3955-2410-71BDEA08AAF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94B91F-522E-3AC1-8C6C-1C86A1B49991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5F7412-461E-ABE1-350E-F022A7A77C0A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8D7ECB-4A89-6940-980B-973D4D3A528F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70A752-5249-6E89-2DA9-51BDB62EC3B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TWEPP 2022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CCAA32-E2F2-82B7-2A90-AEBBD76610C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carmelo.scarcella@cern.ch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BADC15-9A59-390B-3DA0-B556A2FFDB3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1A8C432-0FFA-4F8E-9EEC-C2400F12D6F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50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4A956-77F2-55C9-224E-E7F604F56A8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020CFA-D972-7188-0F9A-7E0B7443D3B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TWEPP 2022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57DD7F-0502-147D-6375-64DE2C2881C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carmelo.scarcella@cern.ch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751C84-DC4E-27EE-2C02-77FD12657F7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459FD3D-2FC5-4071-BBE4-6649EF548A56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055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328D5D-7109-4881-27F4-29B6D31D2DF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1286789" y="6356351"/>
            <a:ext cx="2743200" cy="36512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TWEPP 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12FADD-589A-65EE-8963-2DCC430A1A6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carmelo.scarcella@cern.ch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7C80CF-AF8F-F675-0DB1-8770B1A9D20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1888B2D-47B5-4F20-81E5-141167E8FC2D}" type="slidenum">
              <a:t>‹#›</a:t>
            </a:fld>
            <a:endParaRPr lang="en-GB"/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33F22B2C-7B61-A511-84C9-F1BE9D0EAD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419" y="5825130"/>
            <a:ext cx="896349" cy="896349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772166272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4F68D-9E0E-6DAD-3D5D-4DB2C18B5A4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45B7C-BA5A-D712-BB18-EF927D76246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7A0F2B-E7E4-D3ED-C56B-13747B31F28F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93E2AA-E826-A7D6-89DA-8EDA03E7945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TWEPP 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E2834-78B5-0920-45ED-E961DBC1FB5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carmelo.scarcella@cern.ch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D8103D-63C0-5E7C-EE1F-CA5175A0518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F5D932D-086A-4D4E-9C33-5E66369AD354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655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CBF09-E983-6B79-E112-3A87D917874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1D3E69-7BE0-1339-BD3E-3298607EDF74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lang="en-GB" sz="3200"/>
            </a:lvl1pPr>
          </a:lstStyle>
          <a:p>
            <a:pPr lvl="0"/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203D37-6F30-E769-2B76-811F5DA78AA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004E15-45AF-6F43-29BF-6DA319B1646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TWEPP 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9716C9-3E91-D413-4D25-C12691678A3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carmelo.scarcella@cern.ch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F7A389-41E5-8348-AFAB-E73BB8F18CD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42A25C0-BC36-49AE-A33F-A00E1C36D8C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588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C95AA2-9599-DA2B-8295-F467F32EA16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B47527-B8D8-25BB-1E56-1D8393F4587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110A8C-BFDE-98C0-FE01-6F02585E46EB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r>
              <a:rPr lang="en-US"/>
              <a:t>TWEPP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4D7605-2C8E-D35E-6735-0FD732A0D7D5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r>
              <a:rPr lang="en-GB"/>
              <a:t>carmelo.scarcella@cern.ch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02168F-740A-64FD-5E1B-434F93FFEA8E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48B3DDD0-EB42-47B8-A93E-12F772223567}" type="slidenum"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0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36.png"/><Relationship Id="rId7" Type="http://schemas.openxmlformats.org/officeDocument/2006/relationships/image" Target="../media/image2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g"/><Relationship Id="rId5" Type="http://schemas.openxmlformats.org/officeDocument/2006/relationships/image" Target="../media/image38.png"/><Relationship Id="rId10" Type="http://schemas.microsoft.com/office/2007/relationships/hdphoto" Target="../media/hdphoto1.wdp"/><Relationship Id="rId4" Type="http://schemas.openxmlformats.org/officeDocument/2006/relationships/image" Target="../media/image37.jpg"/><Relationship Id="rId9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0.png"/><Relationship Id="rId7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3.png"/><Relationship Id="rId7" Type="http://schemas.openxmlformats.org/officeDocument/2006/relationships/image" Target="../media/image10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23664EF4-BA1A-3B9C-0DBD-5FF90BD5CA5A}"/>
              </a:ext>
            </a:extLst>
          </p:cNvPr>
          <p:cNvSpPr txBox="1"/>
          <p:nvPr/>
        </p:nvSpPr>
        <p:spPr>
          <a:xfrm>
            <a:off x="1419219" y="927087"/>
            <a:ext cx="9353543" cy="166846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6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System development of Silicon Photonics links for CERN Experiments and Accelerators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E0B3BA-E8BA-99B1-1CF8-7F8A37881AE7}"/>
              </a:ext>
            </a:extLst>
          </p:cNvPr>
          <p:cNvSpPr txBox="1"/>
          <p:nvPr/>
        </p:nvSpPr>
        <p:spPr>
          <a:xfrm>
            <a:off x="1787427" y="2881646"/>
            <a:ext cx="8617129" cy="114307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0" i="0" u="sng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Carmelo Scarcella</a:t>
            </a:r>
            <a:r>
              <a:rPr lang="en-GB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, S. Detraz, M. Lalovic, L. Marcon, L. Olantera,</a:t>
            </a:r>
          </a:p>
          <a:p>
            <a:pPr marL="0" marR="0" lvl="0" indent="0" algn="ctr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T. Prousalidi, U. Sandven, C. Sigaud, C. Soos, J. Troska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11C6FB1-59CA-ECE1-8C03-BE9334B8E067}"/>
              </a:ext>
            </a:extLst>
          </p:cNvPr>
          <p:cNvSpPr/>
          <p:nvPr/>
        </p:nvSpPr>
        <p:spPr>
          <a:xfrm>
            <a:off x="4811519" y="4574750"/>
            <a:ext cx="2568942" cy="46166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CERN EP-ESE-BE</a:t>
            </a: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8ED4213C-A112-0AD4-0386-8460045899BE}"/>
              </a:ext>
            </a:extLst>
          </p:cNvPr>
          <p:cNvSpPr txBox="1"/>
          <p:nvPr/>
        </p:nvSpPr>
        <p:spPr>
          <a:xfrm>
            <a:off x="4451524" y="5234718"/>
            <a:ext cx="3288932" cy="46166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22</a:t>
            </a:r>
            <a:r>
              <a:rPr lang="en-US" sz="2400" b="0" i="0" u="none" strike="noStrike" kern="1200" cap="none" spc="0" baseline="30000" dirty="0">
                <a:solidFill>
                  <a:srgbClr val="000000"/>
                </a:solidFill>
                <a:uFillTx/>
                <a:latin typeface="Calibri"/>
              </a:rPr>
              <a:t>nd</a:t>
            </a:r>
            <a:r>
              <a:rPr lang="en-US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September 2022</a:t>
            </a:r>
            <a:endParaRPr lang="en-GB" sz="24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" name="Date Placeholder 13">
            <a:extLst>
              <a:ext uri="{FF2B5EF4-FFF2-40B4-BE49-F238E27FC236}">
                <a16:creationId xmlns:a16="http://schemas.microsoft.com/office/drawing/2014/main" id="{31F35990-F525-137B-0695-2B809231560C}"/>
              </a:ext>
            </a:extLst>
          </p:cNvPr>
          <p:cNvSpPr txBox="1"/>
          <p:nvPr/>
        </p:nvSpPr>
        <p:spPr>
          <a:xfrm>
            <a:off x="1286789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TWEPP 2022</a:t>
            </a:r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7" name="Footer Placeholder 14">
            <a:extLst>
              <a:ext uri="{FF2B5EF4-FFF2-40B4-BE49-F238E27FC236}">
                <a16:creationId xmlns:a16="http://schemas.microsoft.com/office/drawing/2014/main" id="{3BAFD21A-5CFC-7409-15CC-315321C358FD}"/>
              </a:ext>
            </a:extLst>
          </p:cNvPr>
          <p:cNvSpPr txBox="1"/>
          <p:nvPr/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carmelo.scarcella@cern.ch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0">
            <a:extLst>
              <a:ext uri="{FF2B5EF4-FFF2-40B4-BE49-F238E27FC236}">
                <a16:creationId xmlns:a16="http://schemas.microsoft.com/office/drawing/2014/main" id="{F7C53435-E28F-F0E9-AB08-2C96250241B2}"/>
              </a:ext>
            </a:extLst>
          </p:cNvPr>
          <p:cNvSpPr txBox="1"/>
          <p:nvPr/>
        </p:nvSpPr>
        <p:spPr>
          <a:xfrm>
            <a:off x="1286789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TWEPP 2022</a:t>
            </a:r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Footer Placeholder 11">
            <a:extLst>
              <a:ext uri="{FF2B5EF4-FFF2-40B4-BE49-F238E27FC236}">
                <a16:creationId xmlns:a16="http://schemas.microsoft.com/office/drawing/2014/main" id="{5D9C3DA4-EE61-3D1C-C2AC-A7B0E383208D}"/>
              </a:ext>
            </a:extLst>
          </p:cNvPr>
          <p:cNvSpPr txBox="1"/>
          <p:nvPr/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carmelo.scarcella@cern.ch</a:t>
            </a:r>
          </a:p>
        </p:txBody>
      </p:sp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7EC3F037-0997-181D-B14F-92021FC1AD9B}"/>
              </a:ext>
            </a:extLst>
          </p:cNvPr>
          <p:cNvSpPr txBox="1"/>
          <p:nvPr/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F830D9D-4038-4CFD-809B-1ACA88771CA0}" type="slidenum">
              <a:rPr/>
              <a:t>10</a:t>
            </a:fld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TextBox 46">
            <a:extLst>
              <a:ext uri="{FF2B5EF4-FFF2-40B4-BE49-F238E27FC236}">
                <a16:creationId xmlns:a16="http://schemas.microsoft.com/office/drawing/2014/main" id="{C3BD9FE5-75DD-FC1E-84A5-C1D22588C480}"/>
              </a:ext>
            </a:extLst>
          </p:cNvPr>
          <p:cNvSpPr txBox="1"/>
          <p:nvPr/>
        </p:nvSpPr>
        <p:spPr>
          <a:xfrm>
            <a:off x="9811" y="11996"/>
            <a:ext cx="11775789" cy="8374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600" b="0" i="0" u="none" strike="noStrike" kern="0" cap="none" spc="0" baseline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   4 channel WDM demonstration block diagram</a:t>
            </a:r>
            <a:endParaRPr lang="en-GB" sz="36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Calibri" pitchFamily="34"/>
              <a:cs typeface="Arial" pitchFamily="34"/>
            </a:endParaRPr>
          </a:p>
        </p:txBody>
      </p:sp>
      <p:sp>
        <p:nvSpPr>
          <p:cNvPr id="8" name="TextBox 69">
            <a:extLst>
              <a:ext uri="{FF2B5EF4-FFF2-40B4-BE49-F238E27FC236}">
                <a16:creationId xmlns:a16="http://schemas.microsoft.com/office/drawing/2014/main" id="{F52AAE53-A33E-4E63-70AE-04FD47F47A41}"/>
              </a:ext>
            </a:extLst>
          </p:cNvPr>
          <p:cNvSpPr txBox="1"/>
          <p:nvPr/>
        </p:nvSpPr>
        <p:spPr>
          <a:xfrm>
            <a:off x="366403" y="1024147"/>
            <a:ext cx="6738079" cy="153144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Wavelength division multiplexing </a:t>
            </a:r>
            <a:r>
              <a:rPr lang="en-US" sz="1600" b="1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(WDM)</a:t>
            </a:r>
          </a:p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4-channel external </a:t>
            </a:r>
            <a:r>
              <a:rPr lang="en-US" sz="1600" b="1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laser COMB </a:t>
            </a:r>
            <a:r>
              <a:rPr lang="en-US" sz="16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with </a:t>
            </a:r>
            <a:r>
              <a:rPr lang="en-GB" sz="16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~ 5 nm wavelength grid spacing</a:t>
            </a:r>
          </a:p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Ring modulators driven by a 2-channel pattern generator</a:t>
            </a:r>
          </a:p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4 wavelengths separated using DEMUX and measured using oscilloscope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EF03F82-C34B-1DAF-36DE-CBA135B0457B}"/>
              </a:ext>
            </a:extLst>
          </p:cNvPr>
          <p:cNvGrpSpPr/>
          <p:nvPr/>
        </p:nvGrpSpPr>
        <p:grpSpPr>
          <a:xfrm>
            <a:off x="476409" y="3022536"/>
            <a:ext cx="11404133" cy="3094488"/>
            <a:chOff x="476409" y="2979522"/>
            <a:chExt cx="11404133" cy="3094488"/>
          </a:xfrm>
        </p:grpSpPr>
        <p:cxnSp>
          <p:nvCxnSpPr>
            <p:cNvPr id="6" name="Straight Connector 24">
              <a:extLst>
                <a:ext uri="{FF2B5EF4-FFF2-40B4-BE49-F238E27FC236}">
                  <a16:creationId xmlns:a16="http://schemas.microsoft.com/office/drawing/2014/main" id="{E2B4D6EE-E5AE-840D-821A-AAD3047A2DD8}"/>
                </a:ext>
              </a:extLst>
            </p:cNvPr>
            <p:cNvCxnSpPr/>
            <p:nvPr/>
          </p:nvCxnSpPr>
          <p:spPr>
            <a:xfrm>
              <a:off x="2342356" y="5939569"/>
              <a:ext cx="1264322" cy="0"/>
            </a:xfrm>
            <a:prstGeom prst="straightConnector1">
              <a:avLst/>
            </a:prstGeom>
            <a:noFill/>
            <a:ln w="38103" cap="flat">
              <a:solidFill>
                <a:srgbClr val="FFD966"/>
              </a:solidFill>
              <a:prstDash val="solid"/>
              <a:miter/>
            </a:ln>
          </p:spPr>
        </p:cxnSp>
        <p:sp>
          <p:nvSpPr>
            <p:cNvPr id="7" name="TextBox 38">
              <a:extLst>
                <a:ext uri="{FF2B5EF4-FFF2-40B4-BE49-F238E27FC236}">
                  <a16:creationId xmlns:a16="http://schemas.microsoft.com/office/drawing/2014/main" id="{DEB19028-905C-7D9B-B097-D3900707AD3B}"/>
                </a:ext>
              </a:extLst>
            </p:cNvPr>
            <p:cNvSpPr txBox="1"/>
            <p:nvPr/>
          </p:nvSpPr>
          <p:spPr>
            <a:xfrm>
              <a:off x="3606678" y="5735456"/>
              <a:ext cx="1661032" cy="338554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6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Single-mode fiber</a:t>
              </a:r>
            </a:p>
          </p:txBody>
        </p:sp>
        <p:cxnSp>
          <p:nvCxnSpPr>
            <p:cNvPr id="10" name="Straight Connector 24">
              <a:extLst>
                <a:ext uri="{FF2B5EF4-FFF2-40B4-BE49-F238E27FC236}">
                  <a16:creationId xmlns:a16="http://schemas.microsoft.com/office/drawing/2014/main" id="{3A4A7998-C6F1-7BC6-B673-07EED01EE356}"/>
                </a:ext>
              </a:extLst>
            </p:cNvPr>
            <p:cNvCxnSpPr>
              <a:cxnSpLocks/>
              <a:stCxn id="20" idx="2"/>
              <a:endCxn id="21" idx="1"/>
            </p:cNvCxnSpPr>
            <p:nvPr/>
          </p:nvCxnSpPr>
          <p:spPr>
            <a:xfrm>
              <a:off x="3669603" y="4506508"/>
              <a:ext cx="1366365" cy="3095"/>
            </a:xfrm>
            <a:prstGeom prst="straightConnector1">
              <a:avLst/>
            </a:prstGeom>
            <a:noFill/>
            <a:ln w="38103" cap="flat">
              <a:solidFill>
                <a:srgbClr val="FFD966"/>
              </a:solidFill>
              <a:prstDash val="solid"/>
              <a:miter/>
            </a:ln>
          </p:spPr>
        </p:cxnSp>
        <p:cxnSp>
          <p:nvCxnSpPr>
            <p:cNvPr id="11" name="Straight Connector 24">
              <a:extLst>
                <a:ext uri="{FF2B5EF4-FFF2-40B4-BE49-F238E27FC236}">
                  <a16:creationId xmlns:a16="http://schemas.microsoft.com/office/drawing/2014/main" id="{6FBA0004-82C9-BDA7-12D8-640DD4F0275C}"/>
                </a:ext>
              </a:extLst>
            </p:cNvPr>
            <p:cNvCxnSpPr>
              <a:cxnSpLocks/>
              <a:stCxn id="21" idx="3"/>
              <a:endCxn id="31" idx="2"/>
            </p:cNvCxnSpPr>
            <p:nvPr/>
          </p:nvCxnSpPr>
          <p:spPr>
            <a:xfrm flipV="1">
              <a:off x="6330996" y="4497859"/>
              <a:ext cx="1255532" cy="11744"/>
            </a:xfrm>
            <a:prstGeom prst="straightConnector1">
              <a:avLst/>
            </a:prstGeom>
            <a:noFill/>
            <a:ln w="38103" cap="flat">
              <a:solidFill>
                <a:srgbClr val="FFD966"/>
              </a:solidFill>
              <a:prstDash val="solid"/>
              <a:miter/>
            </a:ln>
          </p:spPr>
        </p:cxnSp>
        <p:cxnSp>
          <p:nvCxnSpPr>
            <p:cNvPr id="12" name="Straight Connector 24">
              <a:extLst>
                <a:ext uri="{FF2B5EF4-FFF2-40B4-BE49-F238E27FC236}">
                  <a16:creationId xmlns:a16="http://schemas.microsoft.com/office/drawing/2014/main" id="{84F0B794-A1BA-6B8C-A0B6-BB7869C88008}"/>
                </a:ext>
              </a:extLst>
            </p:cNvPr>
            <p:cNvCxnSpPr>
              <a:cxnSpLocks/>
            </p:cNvCxnSpPr>
            <p:nvPr/>
          </p:nvCxnSpPr>
          <p:spPr>
            <a:xfrm>
              <a:off x="1882445" y="3953673"/>
              <a:ext cx="734631" cy="0"/>
            </a:xfrm>
            <a:prstGeom prst="straightConnector1">
              <a:avLst/>
            </a:prstGeom>
            <a:noFill/>
            <a:ln w="38103" cap="flat">
              <a:solidFill>
                <a:srgbClr val="FFD966"/>
              </a:solidFill>
              <a:prstDash val="solid"/>
              <a:miter/>
            </a:ln>
          </p:spPr>
        </p:cxnSp>
        <p:cxnSp>
          <p:nvCxnSpPr>
            <p:cNvPr id="13" name="Straight Connector 24">
              <a:extLst>
                <a:ext uri="{FF2B5EF4-FFF2-40B4-BE49-F238E27FC236}">
                  <a16:creationId xmlns:a16="http://schemas.microsoft.com/office/drawing/2014/main" id="{148C6B6E-1D22-1B10-40F9-A827306CDEB8}"/>
                </a:ext>
              </a:extLst>
            </p:cNvPr>
            <p:cNvCxnSpPr/>
            <p:nvPr/>
          </p:nvCxnSpPr>
          <p:spPr>
            <a:xfrm>
              <a:off x="1562873" y="4316544"/>
              <a:ext cx="1054203" cy="0"/>
            </a:xfrm>
            <a:prstGeom prst="straightConnector1">
              <a:avLst/>
            </a:prstGeom>
            <a:noFill/>
            <a:ln w="38103" cap="flat">
              <a:solidFill>
                <a:srgbClr val="FFD966"/>
              </a:solidFill>
              <a:prstDash val="solid"/>
              <a:miter/>
            </a:ln>
          </p:spPr>
        </p:cxnSp>
        <p:cxnSp>
          <p:nvCxnSpPr>
            <p:cNvPr id="14" name="Straight Connector 24">
              <a:extLst>
                <a:ext uri="{FF2B5EF4-FFF2-40B4-BE49-F238E27FC236}">
                  <a16:creationId xmlns:a16="http://schemas.microsoft.com/office/drawing/2014/main" id="{A3DD6D20-69B5-5191-13E4-4B7C93DA340A}"/>
                </a:ext>
              </a:extLst>
            </p:cNvPr>
            <p:cNvCxnSpPr>
              <a:cxnSpLocks/>
            </p:cNvCxnSpPr>
            <p:nvPr/>
          </p:nvCxnSpPr>
          <p:spPr>
            <a:xfrm>
              <a:off x="1882445" y="4699266"/>
              <a:ext cx="732949" cy="0"/>
            </a:xfrm>
            <a:prstGeom prst="straightConnector1">
              <a:avLst/>
            </a:prstGeom>
            <a:noFill/>
            <a:ln w="38103" cap="flat">
              <a:solidFill>
                <a:srgbClr val="FFD966"/>
              </a:solidFill>
              <a:prstDash val="solid"/>
              <a:miter/>
            </a:ln>
          </p:spPr>
        </p:cxnSp>
        <p:cxnSp>
          <p:nvCxnSpPr>
            <p:cNvPr id="15" name="Straight Connector 24">
              <a:extLst>
                <a:ext uri="{FF2B5EF4-FFF2-40B4-BE49-F238E27FC236}">
                  <a16:creationId xmlns:a16="http://schemas.microsoft.com/office/drawing/2014/main" id="{496F8194-27D7-A93C-EE30-E8FCFC3E2630}"/>
                </a:ext>
              </a:extLst>
            </p:cNvPr>
            <p:cNvCxnSpPr>
              <a:cxnSpLocks/>
            </p:cNvCxnSpPr>
            <p:nvPr/>
          </p:nvCxnSpPr>
          <p:spPr>
            <a:xfrm>
              <a:off x="1882445" y="5103879"/>
              <a:ext cx="732949" cy="0"/>
            </a:xfrm>
            <a:prstGeom prst="straightConnector1">
              <a:avLst/>
            </a:prstGeom>
            <a:noFill/>
            <a:ln w="38103" cap="flat">
              <a:solidFill>
                <a:srgbClr val="FFD966"/>
              </a:solidFill>
              <a:prstDash val="solid"/>
              <a:miter/>
            </a:ln>
          </p:spPr>
        </p:cxnSp>
        <p:sp>
          <p:nvSpPr>
            <p:cNvPr id="16" name="Rectangle 1">
              <a:extLst>
                <a:ext uri="{FF2B5EF4-FFF2-40B4-BE49-F238E27FC236}">
                  <a16:creationId xmlns:a16="http://schemas.microsoft.com/office/drawing/2014/main" id="{6DEEA9E6-8938-9C7A-9A59-23D63B43D3F2}"/>
                </a:ext>
              </a:extLst>
            </p:cNvPr>
            <p:cNvSpPr/>
            <p:nvPr/>
          </p:nvSpPr>
          <p:spPr>
            <a:xfrm>
              <a:off x="476409" y="3772878"/>
              <a:ext cx="1406036" cy="304449"/>
            </a:xfrm>
            <a:prstGeom prst="rect">
              <a:avLst/>
            </a:prstGeom>
            <a:solidFill>
              <a:srgbClr val="4472C4"/>
            </a:solidFill>
            <a:ln w="12701" cap="flat">
              <a:solidFill>
                <a:srgbClr val="2F528F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6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1545 nm laser</a:t>
              </a:r>
            </a:p>
          </p:txBody>
        </p:sp>
        <p:sp>
          <p:nvSpPr>
            <p:cNvPr id="17" name="Rectangle 57">
              <a:extLst>
                <a:ext uri="{FF2B5EF4-FFF2-40B4-BE49-F238E27FC236}">
                  <a16:creationId xmlns:a16="http://schemas.microsoft.com/office/drawing/2014/main" id="{0FD27088-D8B0-30F2-DCDD-69BE56F60380}"/>
                </a:ext>
              </a:extLst>
            </p:cNvPr>
            <p:cNvSpPr/>
            <p:nvPr/>
          </p:nvSpPr>
          <p:spPr>
            <a:xfrm>
              <a:off x="476409" y="4159541"/>
              <a:ext cx="1406036" cy="304449"/>
            </a:xfrm>
            <a:prstGeom prst="rect">
              <a:avLst/>
            </a:prstGeom>
            <a:solidFill>
              <a:srgbClr val="00B050"/>
            </a:solidFill>
            <a:ln w="12701" cap="flat">
              <a:solidFill>
                <a:srgbClr val="2F528F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6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1550 nm laser</a:t>
              </a:r>
            </a:p>
          </p:txBody>
        </p:sp>
        <p:sp>
          <p:nvSpPr>
            <p:cNvPr id="18" name="Rectangle 59">
              <a:extLst>
                <a:ext uri="{FF2B5EF4-FFF2-40B4-BE49-F238E27FC236}">
                  <a16:creationId xmlns:a16="http://schemas.microsoft.com/office/drawing/2014/main" id="{F6E71751-816D-F066-2A19-8A2F2D905764}"/>
                </a:ext>
              </a:extLst>
            </p:cNvPr>
            <p:cNvSpPr/>
            <p:nvPr/>
          </p:nvSpPr>
          <p:spPr>
            <a:xfrm>
              <a:off x="476409" y="4549003"/>
              <a:ext cx="1406036" cy="304449"/>
            </a:xfrm>
            <a:prstGeom prst="rect">
              <a:avLst/>
            </a:prstGeom>
            <a:solidFill>
              <a:srgbClr val="FFC000"/>
            </a:solidFill>
            <a:ln w="12701" cap="flat">
              <a:solidFill>
                <a:srgbClr val="2F528F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6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1555 nm laser</a:t>
              </a:r>
            </a:p>
          </p:txBody>
        </p:sp>
        <p:sp>
          <p:nvSpPr>
            <p:cNvPr id="19" name="Rectangle 62">
              <a:extLst>
                <a:ext uri="{FF2B5EF4-FFF2-40B4-BE49-F238E27FC236}">
                  <a16:creationId xmlns:a16="http://schemas.microsoft.com/office/drawing/2014/main" id="{695FC82E-4155-FD50-5A98-FB29DE405FE5}"/>
                </a:ext>
              </a:extLst>
            </p:cNvPr>
            <p:cNvSpPr/>
            <p:nvPr/>
          </p:nvSpPr>
          <p:spPr>
            <a:xfrm>
              <a:off x="476409" y="4965082"/>
              <a:ext cx="1406036" cy="304449"/>
            </a:xfrm>
            <a:prstGeom prst="rect">
              <a:avLst/>
            </a:prstGeom>
            <a:solidFill>
              <a:srgbClr val="FF0000"/>
            </a:solidFill>
            <a:ln w="12701" cap="flat">
              <a:solidFill>
                <a:srgbClr val="2F528F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6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1560 nm laser</a:t>
              </a:r>
            </a:p>
          </p:txBody>
        </p:sp>
        <p:sp>
          <p:nvSpPr>
            <p:cNvPr id="20" name="Flowchart: Manual Operation 2">
              <a:extLst>
                <a:ext uri="{FF2B5EF4-FFF2-40B4-BE49-F238E27FC236}">
                  <a16:creationId xmlns:a16="http://schemas.microsoft.com/office/drawing/2014/main" id="{16676A7F-41B9-C11E-4FEC-BF432596E68F}"/>
                </a:ext>
              </a:extLst>
            </p:cNvPr>
            <p:cNvSpPr/>
            <p:nvPr/>
          </p:nvSpPr>
          <p:spPr>
            <a:xfrm rot="16200004">
              <a:off x="2199941" y="3979404"/>
              <a:ext cx="1885117" cy="105420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"/>
                <a:gd name="f7" fmla="val 4"/>
                <a:gd name="f8" fmla="val 1"/>
                <a:gd name="f9" fmla="+- 0 0 -270"/>
                <a:gd name="f10" fmla="+- 0 0 -90"/>
                <a:gd name="f11" fmla="*/ f3 1 5"/>
                <a:gd name="f12" fmla="*/ f4 1 5"/>
                <a:gd name="f13" fmla="+- f6 0 f5"/>
                <a:gd name="f14" fmla="*/ f9 f0 1"/>
                <a:gd name="f15" fmla="*/ f10 f0 1"/>
                <a:gd name="f16" fmla="*/ f13 1 2"/>
                <a:gd name="f17" fmla="*/ f13 1 5"/>
                <a:gd name="f18" fmla="*/ f13 1 10"/>
                <a:gd name="f19" fmla="*/ f13 4 1"/>
                <a:gd name="f20" fmla="*/ f13 9 1"/>
                <a:gd name="f21" fmla="*/ f14 1 f2"/>
                <a:gd name="f22" fmla="*/ f15 1 f2"/>
                <a:gd name="f23" fmla="+- f5 f16 0"/>
                <a:gd name="f24" fmla="*/ f19 1 5"/>
                <a:gd name="f25" fmla="*/ f20 1 10"/>
                <a:gd name="f26" fmla="*/ f18 1 f17"/>
                <a:gd name="f27" fmla="*/ f17 1 f17"/>
                <a:gd name="f28" fmla="*/ f5 1 f17"/>
                <a:gd name="f29" fmla="*/ f6 1 f17"/>
                <a:gd name="f30" fmla="+- f21 0 f1"/>
                <a:gd name="f31" fmla="+- f22 0 f1"/>
                <a:gd name="f32" fmla="*/ f23 1 f17"/>
                <a:gd name="f33" fmla="*/ f25 1 f17"/>
                <a:gd name="f34" fmla="*/ f24 1 f17"/>
                <a:gd name="f35" fmla="*/ f27 f11 1"/>
                <a:gd name="f36" fmla="*/ f29 f12 1"/>
                <a:gd name="f37" fmla="*/ f28 f12 1"/>
                <a:gd name="f38" fmla="*/ f26 f11 1"/>
                <a:gd name="f39" fmla="*/ f34 f11 1"/>
                <a:gd name="f40" fmla="*/ f32 f12 1"/>
                <a:gd name="f41" fmla="*/ f33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38" y="f40"/>
                </a:cxn>
                <a:cxn ang="f31">
                  <a:pos x="f41" y="f40"/>
                </a:cxn>
              </a:cxnLst>
              <a:rect l="f35" t="f37" r="f39" b="f36"/>
              <a:pathLst>
                <a:path w="5" h="5">
                  <a:moveTo>
                    <a:pt x="f5" y="f5"/>
                  </a:moveTo>
                  <a:lnTo>
                    <a:pt x="f6" y="f5"/>
                  </a:lnTo>
                  <a:lnTo>
                    <a:pt x="f7" y="f6"/>
                  </a:lnTo>
                  <a:lnTo>
                    <a:pt x="f8" y="f6"/>
                  </a:lnTo>
                  <a:close/>
                </a:path>
              </a:pathLst>
            </a:custGeom>
            <a:noFill/>
            <a:ln w="12701" cap="flat">
              <a:solidFill>
                <a:srgbClr val="2F528F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6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MUX</a:t>
              </a:r>
            </a:p>
          </p:txBody>
        </p:sp>
        <p:sp>
          <p:nvSpPr>
            <p:cNvPr id="21" name="Rectangle 63">
              <a:extLst>
                <a:ext uri="{FF2B5EF4-FFF2-40B4-BE49-F238E27FC236}">
                  <a16:creationId xmlns:a16="http://schemas.microsoft.com/office/drawing/2014/main" id="{5012CB67-9A57-1E21-B199-4593688D27FA}"/>
                </a:ext>
              </a:extLst>
            </p:cNvPr>
            <p:cNvSpPr/>
            <p:nvPr/>
          </p:nvSpPr>
          <p:spPr>
            <a:xfrm>
              <a:off x="5035968" y="4225453"/>
              <a:ext cx="1295028" cy="568299"/>
            </a:xfrm>
            <a:prstGeom prst="rect">
              <a:avLst/>
            </a:prstGeom>
            <a:solidFill>
              <a:srgbClr val="4472C4"/>
            </a:solidFill>
            <a:ln w="12701" cap="flat">
              <a:solidFill>
                <a:srgbClr val="2F528F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6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PIC</a:t>
              </a:r>
            </a:p>
          </p:txBody>
        </p:sp>
        <p:cxnSp>
          <p:nvCxnSpPr>
            <p:cNvPr id="23" name="Straight Connector 24">
              <a:extLst>
                <a:ext uri="{FF2B5EF4-FFF2-40B4-BE49-F238E27FC236}">
                  <a16:creationId xmlns:a16="http://schemas.microsoft.com/office/drawing/2014/main" id="{3E4D95AF-CB25-55BE-353D-5D01E9E8DD56}"/>
                </a:ext>
              </a:extLst>
            </p:cNvPr>
            <p:cNvCxnSpPr>
              <a:cxnSpLocks/>
            </p:cNvCxnSpPr>
            <p:nvPr/>
          </p:nvCxnSpPr>
          <p:spPr>
            <a:xfrm>
              <a:off x="10218420" y="3930504"/>
              <a:ext cx="683401" cy="0"/>
            </a:xfrm>
            <a:prstGeom prst="straightConnector1">
              <a:avLst/>
            </a:prstGeom>
            <a:noFill/>
            <a:ln w="38103" cap="flat">
              <a:solidFill>
                <a:srgbClr val="FFD966"/>
              </a:solidFill>
              <a:prstDash val="solid"/>
              <a:miter/>
            </a:ln>
          </p:spPr>
        </p:cxnSp>
        <p:cxnSp>
          <p:nvCxnSpPr>
            <p:cNvPr id="24" name="Straight Connector 24">
              <a:extLst>
                <a:ext uri="{FF2B5EF4-FFF2-40B4-BE49-F238E27FC236}">
                  <a16:creationId xmlns:a16="http://schemas.microsoft.com/office/drawing/2014/main" id="{8CE93CAF-4C5E-9506-F392-6CC7ADC3351A}"/>
                </a:ext>
              </a:extLst>
            </p:cNvPr>
            <p:cNvCxnSpPr>
              <a:cxnSpLocks/>
            </p:cNvCxnSpPr>
            <p:nvPr/>
          </p:nvCxnSpPr>
          <p:spPr>
            <a:xfrm>
              <a:off x="10218420" y="4293384"/>
              <a:ext cx="683401" cy="0"/>
            </a:xfrm>
            <a:prstGeom prst="straightConnector1">
              <a:avLst/>
            </a:prstGeom>
            <a:noFill/>
            <a:ln w="38103" cap="flat">
              <a:solidFill>
                <a:srgbClr val="FFD966"/>
              </a:solidFill>
              <a:prstDash val="solid"/>
              <a:miter/>
            </a:ln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4593489-390B-6F7F-8A3E-BD8A5A13B2E2}"/>
                </a:ext>
              </a:extLst>
            </p:cNvPr>
            <p:cNvCxnSpPr>
              <a:cxnSpLocks/>
            </p:cNvCxnSpPr>
            <p:nvPr/>
          </p:nvCxnSpPr>
          <p:spPr>
            <a:xfrm>
              <a:off x="10218420" y="4676097"/>
              <a:ext cx="683401" cy="0"/>
            </a:xfrm>
            <a:prstGeom prst="straightConnector1">
              <a:avLst/>
            </a:prstGeom>
            <a:noFill/>
            <a:ln w="38103" cap="flat">
              <a:solidFill>
                <a:srgbClr val="FFD966"/>
              </a:solidFill>
              <a:prstDash val="solid"/>
              <a:miter/>
            </a:ln>
          </p:spPr>
        </p:cxnSp>
        <p:cxnSp>
          <p:nvCxnSpPr>
            <p:cNvPr id="26" name="Straight Connector 24">
              <a:extLst>
                <a:ext uri="{FF2B5EF4-FFF2-40B4-BE49-F238E27FC236}">
                  <a16:creationId xmlns:a16="http://schemas.microsoft.com/office/drawing/2014/main" id="{FA2C743D-2294-EBA6-7EAA-D96EAA34377D}"/>
                </a:ext>
              </a:extLst>
            </p:cNvPr>
            <p:cNvCxnSpPr>
              <a:cxnSpLocks/>
              <a:endCxn id="27" idx="1"/>
            </p:cNvCxnSpPr>
            <p:nvPr/>
          </p:nvCxnSpPr>
          <p:spPr>
            <a:xfrm flipV="1">
              <a:off x="10218250" y="5133512"/>
              <a:ext cx="701485" cy="4437"/>
            </a:xfrm>
            <a:prstGeom prst="straightConnector1">
              <a:avLst/>
            </a:prstGeom>
            <a:noFill/>
            <a:ln w="38103" cap="flat">
              <a:solidFill>
                <a:srgbClr val="FFD966"/>
              </a:solidFill>
              <a:prstDash val="solid"/>
              <a:miter/>
            </a:ln>
          </p:spPr>
        </p:cxnSp>
        <p:sp>
          <p:nvSpPr>
            <p:cNvPr id="27" name="Rectangle 63">
              <a:extLst>
                <a:ext uri="{FF2B5EF4-FFF2-40B4-BE49-F238E27FC236}">
                  <a16:creationId xmlns:a16="http://schemas.microsoft.com/office/drawing/2014/main" id="{EC7CB1D4-A04E-4F84-D814-89E7F3768C94}"/>
                </a:ext>
              </a:extLst>
            </p:cNvPr>
            <p:cNvSpPr/>
            <p:nvPr/>
          </p:nvSpPr>
          <p:spPr>
            <a:xfrm>
              <a:off x="10919735" y="4849362"/>
              <a:ext cx="960807" cy="568299"/>
            </a:xfrm>
            <a:prstGeom prst="rect">
              <a:avLst/>
            </a:prstGeom>
            <a:solidFill>
              <a:srgbClr val="4472C4"/>
            </a:solidFill>
            <a:ln w="12701" cap="flat">
              <a:solidFill>
                <a:srgbClr val="2F528F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6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SCOPE</a:t>
              </a:r>
            </a:p>
          </p:txBody>
        </p:sp>
        <p:cxnSp>
          <p:nvCxnSpPr>
            <p:cNvPr id="29" name="Straight Connector 24">
              <a:extLst>
                <a:ext uri="{FF2B5EF4-FFF2-40B4-BE49-F238E27FC236}">
                  <a16:creationId xmlns:a16="http://schemas.microsoft.com/office/drawing/2014/main" id="{1BCC672A-F76F-C008-886B-6901833A8A62}"/>
                </a:ext>
              </a:extLst>
            </p:cNvPr>
            <p:cNvCxnSpPr>
              <a:cxnSpLocks/>
              <a:endCxn id="22" idx="2"/>
            </p:cNvCxnSpPr>
            <p:nvPr/>
          </p:nvCxnSpPr>
          <p:spPr>
            <a:xfrm flipV="1">
              <a:off x="8821743" y="4489812"/>
              <a:ext cx="344433" cy="6725"/>
            </a:xfrm>
            <a:prstGeom prst="straightConnector1">
              <a:avLst/>
            </a:prstGeom>
            <a:noFill/>
            <a:ln w="38103" cap="flat">
              <a:solidFill>
                <a:srgbClr val="FFD966"/>
              </a:solidFill>
              <a:prstDash val="solid"/>
              <a:miter/>
            </a:ln>
          </p:spPr>
        </p:cxnSp>
        <p:grpSp>
          <p:nvGrpSpPr>
            <p:cNvPr id="30" name="Group 36">
              <a:extLst>
                <a:ext uri="{FF2B5EF4-FFF2-40B4-BE49-F238E27FC236}">
                  <a16:creationId xmlns:a16="http://schemas.microsoft.com/office/drawing/2014/main" id="{B051A156-D5B0-8E2A-34BC-660566AD70FB}"/>
                </a:ext>
              </a:extLst>
            </p:cNvPr>
            <p:cNvGrpSpPr/>
            <p:nvPr/>
          </p:nvGrpSpPr>
          <p:grpSpPr>
            <a:xfrm>
              <a:off x="7586528" y="3728392"/>
              <a:ext cx="1237772" cy="1538937"/>
              <a:chOff x="6222060" y="3856082"/>
              <a:chExt cx="1237772" cy="1538937"/>
            </a:xfrm>
          </p:grpSpPr>
          <p:sp>
            <p:nvSpPr>
              <p:cNvPr id="31" name="Isosceles Triangle 3">
                <a:extLst>
                  <a:ext uri="{FF2B5EF4-FFF2-40B4-BE49-F238E27FC236}">
                    <a16:creationId xmlns:a16="http://schemas.microsoft.com/office/drawing/2014/main" id="{1F8E17F0-6674-3CB1-BA90-6A7656036ACE}"/>
                  </a:ext>
                </a:extLst>
              </p:cNvPr>
              <p:cNvSpPr/>
              <p:nvPr/>
            </p:nvSpPr>
            <p:spPr>
              <a:xfrm rot="5400013">
                <a:off x="6071477" y="4006665"/>
                <a:ext cx="1538937" cy="1237772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val 50000"/>
                  <a:gd name="f8" fmla="+- 0 0 -360"/>
                  <a:gd name="f9" fmla="+- 0 0 -270"/>
                  <a:gd name="f10" fmla="+- 0 0 -180"/>
                  <a:gd name="f11" fmla="+- 0 0 -90"/>
                  <a:gd name="f12" fmla="abs f3"/>
                  <a:gd name="f13" fmla="abs f4"/>
                  <a:gd name="f14" fmla="abs f5"/>
                  <a:gd name="f15" fmla="*/ f8 f0 1"/>
                  <a:gd name="f16" fmla="*/ f9 f0 1"/>
                  <a:gd name="f17" fmla="*/ f10 f0 1"/>
                  <a:gd name="f18" fmla="*/ f11 f0 1"/>
                  <a:gd name="f19" fmla="?: f12 f3 1"/>
                  <a:gd name="f20" fmla="?: f13 f4 1"/>
                  <a:gd name="f21" fmla="?: f14 f5 1"/>
                  <a:gd name="f22" fmla="*/ f15 1 f2"/>
                  <a:gd name="f23" fmla="*/ f16 1 f2"/>
                  <a:gd name="f24" fmla="*/ f17 1 f2"/>
                  <a:gd name="f25" fmla="*/ f18 1 f2"/>
                  <a:gd name="f26" fmla="*/ f19 1 21600"/>
                  <a:gd name="f27" fmla="*/ f20 1 21600"/>
                  <a:gd name="f28" fmla="*/ 21600 f19 1"/>
                  <a:gd name="f29" fmla="*/ 21600 f20 1"/>
                  <a:gd name="f30" fmla="+- f22 0 f1"/>
                  <a:gd name="f31" fmla="+- f23 0 f1"/>
                  <a:gd name="f32" fmla="+- f24 0 f1"/>
                  <a:gd name="f33" fmla="+- f25 0 f1"/>
                  <a:gd name="f34" fmla="min f27 f26"/>
                  <a:gd name="f35" fmla="*/ f28 1 f21"/>
                  <a:gd name="f36" fmla="*/ f29 1 f21"/>
                  <a:gd name="f37" fmla="val f35"/>
                  <a:gd name="f38" fmla="val f36"/>
                  <a:gd name="f39" fmla="*/ f6 f34 1"/>
                  <a:gd name="f40" fmla="+- f38 0 f6"/>
                  <a:gd name="f41" fmla="+- f37 0 f6"/>
                  <a:gd name="f42" fmla="*/ f38 f34 1"/>
                  <a:gd name="f43" fmla="*/ f37 f34 1"/>
                  <a:gd name="f44" fmla="*/ f40 1 2"/>
                  <a:gd name="f45" fmla="*/ f41 1 2"/>
                  <a:gd name="f46" fmla="*/ f41 f7 1"/>
                  <a:gd name="f47" fmla="+- f6 f44 0"/>
                  <a:gd name="f48" fmla="*/ f46 1 200000"/>
                  <a:gd name="f49" fmla="*/ f46 1 100000"/>
                  <a:gd name="f50" fmla="+- f48 f45 0"/>
                  <a:gd name="f51" fmla="*/ f48 f34 1"/>
                  <a:gd name="f52" fmla="*/ f47 f34 1"/>
                  <a:gd name="f53" fmla="*/ f49 f34 1"/>
                  <a:gd name="f54" fmla="*/ f50 f34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30">
                    <a:pos x="f53" y="f39"/>
                  </a:cxn>
                  <a:cxn ang="f31">
                    <a:pos x="f51" y="f52"/>
                  </a:cxn>
                  <a:cxn ang="f32">
                    <a:pos x="f39" y="f42"/>
                  </a:cxn>
                  <a:cxn ang="f32">
                    <a:pos x="f53" y="f42"/>
                  </a:cxn>
                  <a:cxn ang="f32">
                    <a:pos x="f43" y="f42"/>
                  </a:cxn>
                  <a:cxn ang="f33">
                    <a:pos x="f54" y="f52"/>
                  </a:cxn>
                </a:cxnLst>
                <a:rect l="f51" t="f52" r="f54" b="f42"/>
                <a:pathLst>
                  <a:path>
                    <a:moveTo>
                      <a:pt x="f39" y="f42"/>
                    </a:moveTo>
                    <a:lnTo>
                      <a:pt x="f53" y="f39"/>
                    </a:lnTo>
                    <a:lnTo>
                      <a:pt x="f43" y="f42"/>
                    </a:lnTo>
                    <a:close/>
                  </a:path>
                </a:pathLst>
              </a:custGeom>
              <a:solidFill>
                <a:srgbClr val="4472C4"/>
              </a:solidFill>
              <a:ln w="12701" cap="flat">
                <a:solidFill>
                  <a:srgbClr val="2F528F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6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32" name="Rectangle 1">
                <a:extLst>
                  <a:ext uri="{FF2B5EF4-FFF2-40B4-BE49-F238E27FC236}">
                    <a16:creationId xmlns:a16="http://schemas.microsoft.com/office/drawing/2014/main" id="{18672864-37A2-DA80-E0B2-26406D4684C1}"/>
                  </a:ext>
                </a:extLst>
              </p:cNvPr>
              <p:cNvSpPr/>
              <p:nvPr/>
            </p:nvSpPr>
            <p:spPr>
              <a:xfrm>
                <a:off x="6232313" y="4468571"/>
                <a:ext cx="972544" cy="304449"/>
              </a:xfrm>
              <a:prstGeom prst="rect">
                <a:avLst/>
              </a:prstGeom>
              <a:solidFill>
                <a:srgbClr val="4472C4"/>
              </a:solidFill>
              <a:ln cap="flat">
                <a:noFill/>
                <a:prstDash val="solid"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GB" sz="1600" b="0" i="0" u="none" strike="noStrike" kern="1200" cap="none" spc="0" baseline="0" dirty="0">
                    <a:solidFill>
                      <a:srgbClr val="FFFFFF"/>
                    </a:solidFill>
                    <a:uFillTx/>
                    <a:latin typeface="Calibri"/>
                  </a:rPr>
                  <a:t>Amplifier</a:t>
                </a:r>
              </a:p>
            </p:txBody>
          </p:sp>
        </p:grpSp>
        <p:sp>
          <p:nvSpPr>
            <p:cNvPr id="34" name="Rectangle 63">
              <a:extLst>
                <a:ext uri="{FF2B5EF4-FFF2-40B4-BE49-F238E27FC236}">
                  <a16:creationId xmlns:a16="http://schemas.microsoft.com/office/drawing/2014/main" id="{57D7121B-85F4-E450-D483-1D7C70F13F9E}"/>
                </a:ext>
              </a:extLst>
            </p:cNvPr>
            <p:cNvSpPr/>
            <p:nvPr/>
          </p:nvSpPr>
          <p:spPr>
            <a:xfrm>
              <a:off x="4849836" y="2979522"/>
              <a:ext cx="1665264" cy="794646"/>
            </a:xfrm>
            <a:prstGeom prst="rect">
              <a:avLst/>
            </a:prstGeom>
            <a:solidFill>
              <a:srgbClr val="4472C4"/>
            </a:solidFill>
            <a:ln w="12701" cap="flat">
              <a:solidFill>
                <a:srgbClr val="2F528F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6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pattern generator</a:t>
              </a:r>
            </a:p>
          </p:txBody>
        </p:sp>
        <p:pic>
          <p:nvPicPr>
            <p:cNvPr id="41" name="Picture 40" descr="Chart&#10;&#10;Description automatically generated">
              <a:extLst>
                <a:ext uri="{FF2B5EF4-FFF2-40B4-BE49-F238E27FC236}">
                  <a16:creationId xmlns:a16="http://schemas.microsoft.com/office/drawing/2014/main" id="{2F40D3FF-2DCF-193E-4CB2-D3A3DF8471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40" t="8055" r="45966" b="18605"/>
            <a:stretch/>
          </p:blipFill>
          <p:spPr>
            <a:xfrm>
              <a:off x="9240954" y="4029189"/>
              <a:ext cx="904642" cy="988647"/>
            </a:xfrm>
            <a:prstGeom prst="rect">
              <a:avLst/>
            </a:prstGeom>
            <a:noFill/>
          </p:spPr>
        </p:pic>
        <p:pic>
          <p:nvPicPr>
            <p:cNvPr id="44" name="Picture 43" descr="Chart&#10;&#10;Description automatically generated">
              <a:extLst>
                <a:ext uri="{FF2B5EF4-FFF2-40B4-BE49-F238E27FC236}">
                  <a16:creationId xmlns:a16="http://schemas.microsoft.com/office/drawing/2014/main" id="{94B17753-7ED1-DEC9-70F0-A935011057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40" t="8055" r="45966" b="18605"/>
            <a:stretch/>
          </p:blipFill>
          <p:spPr>
            <a:xfrm flipH="1">
              <a:off x="2698856" y="4055216"/>
              <a:ext cx="904642" cy="988647"/>
            </a:xfrm>
            <a:prstGeom prst="rect">
              <a:avLst/>
            </a:prstGeom>
            <a:noFill/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7CFFA20-75F4-19C9-371A-63608BB21292}"/>
                </a:ext>
              </a:extLst>
            </p:cNvPr>
            <p:cNvSpPr txBox="1"/>
            <p:nvPr/>
          </p:nvSpPr>
          <p:spPr>
            <a:xfrm>
              <a:off x="2777382" y="3779579"/>
              <a:ext cx="5966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MUX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5D4A2B8-65DE-7E76-83DB-3F0C1E908087}"/>
                </a:ext>
              </a:extLst>
            </p:cNvPr>
            <p:cNvSpPr txBox="1"/>
            <p:nvPr/>
          </p:nvSpPr>
          <p:spPr>
            <a:xfrm>
              <a:off x="9277339" y="3762407"/>
              <a:ext cx="8242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DEMUX</a:t>
              </a:r>
            </a:p>
          </p:txBody>
        </p:sp>
        <p:sp>
          <p:nvSpPr>
            <p:cNvPr id="22" name="Flowchart: Manual Operation 65">
              <a:extLst>
                <a:ext uri="{FF2B5EF4-FFF2-40B4-BE49-F238E27FC236}">
                  <a16:creationId xmlns:a16="http://schemas.microsoft.com/office/drawing/2014/main" id="{09773CD2-A028-7B0E-74CA-215B50B8E78A}"/>
                </a:ext>
              </a:extLst>
            </p:cNvPr>
            <p:cNvSpPr/>
            <p:nvPr/>
          </p:nvSpPr>
          <p:spPr>
            <a:xfrm rot="5400013">
              <a:off x="8750717" y="3962714"/>
              <a:ext cx="1885117" cy="105419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"/>
                <a:gd name="f7" fmla="val 4"/>
                <a:gd name="f8" fmla="val 1"/>
                <a:gd name="f9" fmla="+- 0 0 -270"/>
                <a:gd name="f10" fmla="+- 0 0 -90"/>
                <a:gd name="f11" fmla="*/ f3 1 5"/>
                <a:gd name="f12" fmla="*/ f4 1 5"/>
                <a:gd name="f13" fmla="+- f6 0 f5"/>
                <a:gd name="f14" fmla="*/ f9 f0 1"/>
                <a:gd name="f15" fmla="*/ f10 f0 1"/>
                <a:gd name="f16" fmla="*/ f13 1 2"/>
                <a:gd name="f17" fmla="*/ f13 1 5"/>
                <a:gd name="f18" fmla="*/ f13 1 10"/>
                <a:gd name="f19" fmla="*/ f13 4 1"/>
                <a:gd name="f20" fmla="*/ f13 9 1"/>
                <a:gd name="f21" fmla="*/ f14 1 f2"/>
                <a:gd name="f22" fmla="*/ f15 1 f2"/>
                <a:gd name="f23" fmla="+- f5 f16 0"/>
                <a:gd name="f24" fmla="*/ f19 1 5"/>
                <a:gd name="f25" fmla="*/ f20 1 10"/>
                <a:gd name="f26" fmla="*/ f18 1 f17"/>
                <a:gd name="f27" fmla="*/ f17 1 f17"/>
                <a:gd name="f28" fmla="*/ f5 1 f17"/>
                <a:gd name="f29" fmla="*/ f6 1 f17"/>
                <a:gd name="f30" fmla="+- f21 0 f1"/>
                <a:gd name="f31" fmla="+- f22 0 f1"/>
                <a:gd name="f32" fmla="*/ f23 1 f17"/>
                <a:gd name="f33" fmla="*/ f25 1 f17"/>
                <a:gd name="f34" fmla="*/ f24 1 f17"/>
                <a:gd name="f35" fmla="*/ f27 f11 1"/>
                <a:gd name="f36" fmla="*/ f29 f12 1"/>
                <a:gd name="f37" fmla="*/ f28 f12 1"/>
                <a:gd name="f38" fmla="*/ f26 f11 1"/>
                <a:gd name="f39" fmla="*/ f34 f11 1"/>
                <a:gd name="f40" fmla="*/ f32 f12 1"/>
                <a:gd name="f41" fmla="*/ f33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38" y="f40"/>
                </a:cxn>
                <a:cxn ang="f31">
                  <a:pos x="f41" y="f40"/>
                </a:cxn>
              </a:cxnLst>
              <a:rect l="f35" t="f37" r="f39" b="f36"/>
              <a:pathLst>
                <a:path w="5" h="5">
                  <a:moveTo>
                    <a:pt x="f5" y="f5"/>
                  </a:moveTo>
                  <a:lnTo>
                    <a:pt x="f6" y="f5"/>
                  </a:lnTo>
                  <a:lnTo>
                    <a:pt x="f7" y="f6"/>
                  </a:lnTo>
                  <a:lnTo>
                    <a:pt x="f8" y="f6"/>
                  </a:lnTo>
                  <a:close/>
                </a:path>
              </a:pathLst>
            </a:custGeom>
            <a:noFill/>
            <a:ln w="12701" cap="flat">
              <a:solidFill>
                <a:srgbClr val="2F528F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74" name="Oval 27">
              <a:extLst>
                <a:ext uri="{FF2B5EF4-FFF2-40B4-BE49-F238E27FC236}">
                  <a16:creationId xmlns:a16="http://schemas.microsoft.com/office/drawing/2014/main" id="{1B852F0C-8FFE-0412-376D-351C8D248A93}"/>
                </a:ext>
              </a:extLst>
            </p:cNvPr>
            <p:cNvSpPr/>
            <p:nvPr/>
          </p:nvSpPr>
          <p:spPr>
            <a:xfrm>
              <a:off x="4028074" y="4009795"/>
              <a:ext cx="532136" cy="495257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noFill/>
            <a:ln w="38103" cap="flat">
              <a:solidFill>
                <a:srgbClr val="FFD966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600" b="0" i="0" u="none" strike="noStrike" kern="1200" cap="none" spc="0" baseline="0">
                <a:solidFill>
                  <a:srgbClr val="0055A0"/>
                </a:solidFill>
                <a:uFillTx/>
                <a:latin typeface="Calibri"/>
              </a:endParaRPr>
            </a:p>
          </p:txBody>
        </p:sp>
        <p:sp>
          <p:nvSpPr>
            <p:cNvPr id="78" name="Oval 27">
              <a:extLst>
                <a:ext uri="{FF2B5EF4-FFF2-40B4-BE49-F238E27FC236}">
                  <a16:creationId xmlns:a16="http://schemas.microsoft.com/office/drawing/2014/main" id="{5C9ABAF9-43F5-5A30-0D22-67A3AC7D1B14}"/>
                </a:ext>
              </a:extLst>
            </p:cNvPr>
            <p:cNvSpPr/>
            <p:nvPr/>
          </p:nvSpPr>
          <p:spPr>
            <a:xfrm>
              <a:off x="6672864" y="3994029"/>
              <a:ext cx="532136" cy="495257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noFill/>
            <a:ln w="38103" cap="flat">
              <a:solidFill>
                <a:srgbClr val="FFD966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600" b="0" i="0" u="none" strike="noStrike" kern="1200" cap="none" spc="0" baseline="0">
                <a:solidFill>
                  <a:srgbClr val="0055A0"/>
                </a:solidFill>
                <a:uFillTx/>
                <a:latin typeface="Calibri"/>
              </a:endParaRPr>
            </a:p>
          </p:txBody>
        </p:sp>
      </p:grpSp>
      <p:cxnSp>
        <p:nvCxnSpPr>
          <p:cNvPr id="68" name="Straight Arrow Connector 25">
            <a:extLst>
              <a:ext uri="{FF2B5EF4-FFF2-40B4-BE49-F238E27FC236}">
                <a16:creationId xmlns:a16="http://schemas.microsoft.com/office/drawing/2014/main" id="{0F9AECF4-85C2-3FD2-2549-7ABFD7B23DFE}"/>
              </a:ext>
            </a:extLst>
          </p:cNvPr>
          <p:cNvCxnSpPr>
            <a:cxnSpLocks/>
          </p:cNvCxnSpPr>
          <p:nvPr/>
        </p:nvCxnSpPr>
        <p:spPr>
          <a:xfrm flipH="1">
            <a:off x="6095843" y="2677802"/>
            <a:ext cx="2388887" cy="1673729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olid"/>
            <a:miter/>
            <a:tailEnd type="arrow"/>
          </a:ln>
        </p:spPr>
      </p:cxnSp>
      <p:cxnSp>
        <p:nvCxnSpPr>
          <p:cNvPr id="36" name="Straight Connector 24">
            <a:extLst>
              <a:ext uri="{FF2B5EF4-FFF2-40B4-BE49-F238E27FC236}">
                <a16:creationId xmlns:a16="http://schemas.microsoft.com/office/drawing/2014/main" id="{FE0C540F-BC04-1FDC-4B0C-92545FE92D6E}"/>
              </a:ext>
            </a:extLst>
          </p:cNvPr>
          <p:cNvCxnSpPr>
            <a:cxnSpLocks/>
            <a:stCxn id="34" idx="2"/>
            <a:endCxn id="21" idx="0"/>
          </p:cNvCxnSpPr>
          <p:nvPr/>
        </p:nvCxnSpPr>
        <p:spPr>
          <a:xfrm>
            <a:off x="5682468" y="3817182"/>
            <a:ext cx="1014" cy="451285"/>
          </a:xfrm>
          <a:prstGeom prst="straightConnector1">
            <a:avLst/>
          </a:prstGeom>
          <a:noFill/>
          <a:ln w="38103" cap="flat">
            <a:solidFill>
              <a:schemeClr val="accent5"/>
            </a:solidFill>
            <a:prstDash val="solid"/>
            <a:miter/>
            <a:tailEnd type="triangle"/>
          </a:ln>
        </p:spPr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2BF9A8D-E2AE-DDFD-AE5B-14D2A7DC95EB}"/>
              </a:ext>
            </a:extLst>
          </p:cNvPr>
          <p:cNvGrpSpPr/>
          <p:nvPr/>
        </p:nvGrpSpPr>
        <p:grpSpPr>
          <a:xfrm>
            <a:off x="6817974" y="1306881"/>
            <a:ext cx="5326466" cy="1206357"/>
            <a:chOff x="40869" y="2289740"/>
            <a:chExt cx="5801441" cy="1313931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8BE3769F-9413-AAAE-20CD-A1BEEDAE7BAD}"/>
                </a:ext>
              </a:extLst>
            </p:cNvPr>
            <p:cNvGrpSpPr/>
            <p:nvPr/>
          </p:nvGrpSpPr>
          <p:grpSpPr>
            <a:xfrm>
              <a:off x="40869" y="2472544"/>
              <a:ext cx="5098465" cy="1131127"/>
              <a:chOff x="74599" y="2845034"/>
              <a:chExt cx="5098465" cy="1131127"/>
            </a:xfrm>
          </p:grpSpPr>
          <p:sp>
            <p:nvSpPr>
              <p:cNvPr id="58" name="TextBox 29">
                <a:extLst>
                  <a:ext uri="{FF2B5EF4-FFF2-40B4-BE49-F238E27FC236}">
                    <a16:creationId xmlns:a16="http://schemas.microsoft.com/office/drawing/2014/main" id="{A6FE57BF-BA00-0BE1-5F5C-7B8FE86B5504}"/>
                  </a:ext>
                </a:extLst>
              </p:cNvPr>
              <p:cNvSpPr txBox="1"/>
              <p:nvPr/>
            </p:nvSpPr>
            <p:spPr>
              <a:xfrm>
                <a:off x="74599" y="2845034"/>
                <a:ext cx="1804301" cy="307777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1" compatLnSpc="1">
                <a:sp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400" b="0" i="0" u="none" strike="noStrike" kern="1200" cap="none" spc="0" baseline="0" dirty="0">
                    <a:solidFill>
                      <a:srgbClr val="181717"/>
                    </a:solidFill>
                    <a:uFillTx/>
                    <a:latin typeface="Calibri"/>
                  </a:rPr>
                  <a:t>DC laser COMB</a:t>
                </a:r>
              </a:p>
            </p:txBody>
          </p:sp>
          <p:cxnSp>
            <p:nvCxnSpPr>
              <p:cNvPr id="59" name="Straight Connector 24">
                <a:extLst>
                  <a:ext uri="{FF2B5EF4-FFF2-40B4-BE49-F238E27FC236}">
                    <a16:creationId xmlns:a16="http://schemas.microsoft.com/office/drawing/2014/main" id="{26590768-0788-A434-28C6-5294FDB07A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86789" y="3402525"/>
                <a:ext cx="3323311" cy="0"/>
              </a:xfrm>
              <a:prstGeom prst="straightConnector1">
                <a:avLst/>
              </a:prstGeom>
              <a:noFill/>
              <a:ln w="38103" cap="flat">
                <a:solidFill>
                  <a:srgbClr val="FF9999"/>
                </a:solidFill>
                <a:prstDash val="solid"/>
                <a:miter/>
              </a:ln>
            </p:spPr>
          </p:cxnSp>
          <p:sp>
            <p:nvSpPr>
              <p:cNvPr id="69" name="Oval 25">
                <a:extLst>
                  <a:ext uri="{FF2B5EF4-FFF2-40B4-BE49-F238E27FC236}">
                    <a16:creationId xmlns:a16="http://schemas.microsoft.com/office/drawing/2014/main" id="{ED4004FC-E63F-FF57-F876-598B974A9F39}"/>
                  </a:ext>
                </a:extLst>
              </p:cNvPr>
              <p:cNvSpPr/>
              <p:nvPr/>
            </p:nvSpPr>
            <p:spPr>
              <a:xfrm>
                <a:off x="1612832" y="3480904"/>
                <a:ext cx="532136" cy="495257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noFill/>
              <a:ln w="38103" cap="flat">
                <a:solidFill>
                  <a:srgbClr val="0070C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400" b="0" i="0" u="none" strike="noStrike" kern="1200" cap="none" spc="0" baseline="0">
                  <a:solidFill>
                    <a:srgbClr val="0055A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0" name="Oval 26">
                <a:extLst>
                  <a:ext uri="{FF2B5EF4-FFF2-40B4-BE49-F238E27FC236}">
                    <a16:creationId xmlns:a16="http://schemas.microsoft.com/office/drawing/2014/main" id="{6EBFB670-3E52-80B0-A37F-990F38647B85}"/>
                  </a:ext>
                </a:extLst>
              </p:cNvPr>
              <p:cNvSpPr/>
              <p:nvPr/>
            </p:nvSpPr>
            <p:spPr>
              <a:xfrm>
                <a:off x="2281182" y="3480904"/>
                <a:ext cx="532136" cy="495257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noFill/>
              <a:ln w="38103" cap="flat">
                <a:solidFill>
                  <a:srgbClr val="00B05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400" b="0" i="0" u="none" strike="noStrike" kern="1200" cap="none" spc="0" baseline="0">
                  <a:solidFill>
                    <a:srgbClr val="0055A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1" name="Oval 27">
                <a:extLst>
                  <a:ext uri="{FF2B5EF4-FFF2-40B4-BE49-F238E27FC236}">
                    <a16:creationId xmlns:a16="http://schemas.microsoft.com/office/drawing/2014/main" id="{43B5E4B9-2A89-6388-F7AB-F7BD67391C59}"/>
                  </a:ext>
                </a:extLst>
              </p:cNvPr>
              <p:cNvSpPr/>
              <p:nvPr/>
            </p:nvSpPr>
            <p:spPr>
              <a:xfrm>
                <a:off x="2947074" y="3476040"/>
                <a:ext cx="532136" cy="495257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noFill/>
              <a:ln w="38103" cap="flat">
                <a:solidFill>
                  <a:srgbClr val="FFC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400" b="0" i="0" u="none" strike="noStrike" kern="1200" cap="none" spc="0" baseline="0">
                  <a:solidFill>
                    <a:srgbClr val="0055A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2" name="Oval 28">
                <a:extLst>
                  <a:ext uri="{FF2B5EF4-FFF2-40B4-BE49-F238E27FC236}">
                    <a16:creationId xmlns:a16="http://schemas.microsoft.com/office/drawing/2014/main" id="{962B3C7E-5048-14F3-1951-FB368571FC74}"/>
                  </a:ext>
                </a:extLst>
              </p:cNvPr>
              <p:cNvSpPr/>
              <p:nvPr/>
            </p:nvSpPr>
            <p:spPr>
              <a:xfrm>
                <a:off x="3612966" y="3476040"/>
                <a:ext cx="532136" cy="495257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noFill/>
              <a:ln w="38103" cap="flat">
                <a:solidFill>
                  <a:srgbClr val="FF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400" b="0" i="0" u="none" strike="noStrike" kern="1200" cap="none" spc="0" baseline="0">
                  <a:solidFill>
                    <a:srgbClr val="0055A0"/>
                  </a:solidFill>
                  <a:uFillTx/>
                  <a:latin typeface="Calibri"/>
                </a:endParaRPr>
              </a:p>
            </p:txBody>
          </p: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70FC9FBB-CD56-E37D-D7F4-CBC490B3D2BC}"/>
                  </a:ext>
                </a:extLst>
              </p:cNvPr>
              <p:cNvGrpSpPr/>
              <p:nvPr/>
            </p:nvGrpSpPr>
            <p:grpSpPr>
              <a:xfrm>
                <a:off x="4693093" y="2934577"/>
                <a:ext cx="479971" cy="935896"/>
                <a:chOff x="3370259" y="4620929"/>
                <a:chExt cx="479971" cy="935896"/>
              </a:xfrm>
            </p:grpSpPr>
            <p:pic>
              <p:nvPicPr>
                <p:cNvPr id="81" name="Picture 26">
                  <a:extLst>
                    <a:ext uri="{FF2B5EF4-FFF2-40B4-BE49-F238E27FC236}">
                      <a16:creationId xmlns:a16="http://schemas.microsoft.com/office/drawing/2014/main" id="{9BCC3147-7ED8-F158-E737-0BEA3A6403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duotone>
                    <a:prstClr val="black"/>
                    <a:srgbClr val="0070C0">
                      <a:tint val="45000"/>
                      <a:satMod val="400000"/>
                    </a:srgbClr>
                  </a:duotone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artisticPhotocopy/>
                          </a14:imgEffect>
                        </a14:imgLayer>
                      </a14:imgProps>
                    </a:ext>
                  </a:extLst>
                </a:blip>
                <a:srcRect l="13768" t="26728" r="7893" b="20349"/>
                <a:stretch>
                  <a:fillRect/>
                </a:stretch>
              </p:blipFill>
              <p:spPr>
                <a:xfrm>
                  <a:off x="3373182" y="5340317"/>
                  <a:ext cx="477048" cy="216508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82" name="Picture 26">
                  <a:extLst>
                    <a:ext uri="{FF2B5EF4-FFF2-40B4-BE49-F238E27FC236}">
                      <a16:creationId xmlns:a16="http://schemas.microsoft.com/office/drawing/2014/main" id="{EEC93F0C-06AC-F58D-B1C7-2586912647D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duotone>
                    <a:prstClr val="black"/>
                    <a:srgbClr val="92D050">
                      <a:tint val="45000"/>
                      <a:satMod val="400000"/>
                    </a:srgbClr>
                  </a:duotone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artisticPhotocopy/>
                          </a14:imgEffect>
                        </a14:imgLayer>
                      </a14:imgProps>
                    </a:ext>
                  </a:extLst>
                </a:blip>
                <a:srcRect l="13768" t="26728" r="7893" b="20349"/>
                <a:stretch>
                  <a:fillRect/>
                </a:stretch>
              </p:blipFill>
              <p:spPr>
                <a:xfrm>
                  <a:off x="3373182" y="5086062"/>
                  <a:ext cx="477048" cy="253764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83" name="Picture 26">
                  <a:extLst>
                    <a:ext uri="{FF2B5EF4-FFF2-40B4-BE49-F238E27FC236}">
                      <a16:creationId xmlns:a16="http://schemas.microsoft.com/office/drawing/2014/main" id="{49AB5D24-0FA6-8CEA-8F55-56499188A52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duotone>
                    <a:prstClr val="black"/>
                    <a:srgbClr val="FFFF00">
                      <a:tint val="45000"/>
                      <a:satMod val="400000"/>
                    </a:srgbClr>
                  </a:duotone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artisticPhotocopy/>
                          </a14:imgEffect>
                        </a14:imgLayer>
                      </a14:imgProps>
                    </a:ext>
                  </a:extLst>
                </a:blip>
                <a:srcRect l="13768" t="26728" r="7893" b="20349"/>
                <a:stretch>
                  <a:fillRect/>
                </a:stretch>
              </p:blipFill>
              <p:spPr>
                <a:xfrm>
                  <a:off x="3373182" y="4874511"/>
                  <a:ext cx="477048" cy="195657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84" name="Picture 26">
                  <a:extLst>
                    <a:ext uri="{FF2B5EF4-FFF2-40B4-BE49-F238E27FC236}">
                      <a16:creationId xmlns:a16="http://schemas.microsoft.com/office/drawing/2014/main" id="{D844BC0E-8C27-238D-B146-C46272B9BB9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duotone>
                    <a:prstClr val="black"/>
                    <a:srgbClr val="FF0000">
                      <a:tint val="45000"/>
                      <a:satMod val="400000"/>
                    </a:srgbClr>
                  </a:duotone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artisticPhotocopy/>
                          </a14:imgEffect>
                        </a14:imgLayer>
                      </a14:imgProps>
                    </a:ext>
                  </a:extLst>
                </a:blip>
                <a:srcRect l="13768" t="26728" r="7893" b="20349"/>
                <a:stretch>
                  <a:fillRect/>
                </a:stretch>
              </p:blipFill>
              <p:spPr>
                <a:xfrm>
                  <a:off x="3370259" y="4620929"/>
                  <a:ext cx="477048" cy="234125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</p:grpSp>
          <p:cxnSp>
            <p:nvCxnSpPr>
              <p:cNvPr id="76" name="Straight Connector 46">
                <a:extLst>
                  <a:ext uri="{FF2B5EF4-FFF2-40B4-BE49-F238E27FC236}">
                    <a16:creationId xmlns:a16="http://schemas.microsoft.com/office/drawing/2014/main" id="{047CE602-07D6-E055-832A-0EBABEE1B2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0681" y="3335853"/>
                <a:ext cx="477048" cy="0"/>
              </a:xfrm>
              <a:prstGeom prst="straightConnector1">
                <a:avLst/>
              </a:prstGeom>
              <a:noFill/>
              <a:ln w="22225" cap="flat">
                <a:solidFill>
                  <a:srgbClr val="FFC000"/>
                </a:solidFill>
                <a:prstDash val="solid"/>
                <a:miter/>
                <a:headEnd type="none"/>
                <a:tailEnd type="triangle"/>
              </a:ln>
            </p:spPr>
          </p:cxnSp>
          <p:cxnSp>
            <p:nvCxnSpPr>
              <p:cNvPr id="77" name="Straight Connector 47">
                <a:extLst>
                  <a:ext uri="{FF2B5EF4-FFF2-40B4-BE49-F238E27FC236}">
                    <a16:creationId xmlns:a16="http://schemas.microsoft.com/office/drawing/2014/main" id="{F6D7ABE2-55B9-8338-ECA4-468D452FC3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0681" y="3444879"/>
                <a:ext cx="477048" cy="0"/>
              </a:xfrm>
              <a:prstGeom prst="straightConnector1">
                <a:avLst/>
              </a:prstGeom>
              <a:noFill/>
              <a:ln w="22225" cap="flat">
                <a:solidFill>
                  <a:srgbClr val="00B050"/>
                </a:solidFill>
                <a:prstDash val="solid"/>
                <a:miter/>
                <a:headEnd type="none"/>
                <a:tailEnd type="triangle"/>
              </a:ln>
            </p:spPr>
          </p:cxnSp>
          <p:cxnSp>
            <p:nvCxnSpPr>
              <p:cNvPr id="79" name="Straight Connector 48">
                <a:extLst>
                  <a:ext uri="{FF2B5EF4-FFF2-40B4-BE49-F238E27FC236}">
                    <a16:creationId xmlns:a16="http://schemas.microsoft.com/office/drawing/2014/main" id="{6CC3BA5D-F58E-50DB-0C7C-99F02343FD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0681" y="3573238"/>
                <a:ext cx="472940" cy="0"/>
              </a:xfrm>
              <a:prstGeom prst="straightConnector1">
                <a:avLst/>
              </a:prstGeom>
              <a:noFill/>
              <a:ln w="22225" cap="flat">
                <a:solidFill>
                  <a:srgbClr val="0070C0"/>
                </a:solidFill>
                <a:prstDash val="solid"/>
                <a:miter/>
                <a:headEnd type="none"/>
                <a:tailEnd type="triangle"/>
              </a:ln>
            </p:spPr>
          </p:cxnSp>
          <p:cxnSp>
            <p:nvCxnSpPr>
              <p:cNvPr id="80" name="Straight Connector 46">
                <a:extLst>
                  <a:ext uri="{FF2B5EF4-FFF2-40B4-BE49-F238E27FC236}">
                    <a16:creationId xmlns:a16="http://schemas.microsoft.com/office/drawing/2014/main" id="{2EB6AD75-D156-FFDE-89EC-0124E8F0AF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0681" y="3213642"/>
                <a:ext cx="477048" cy="0"/>
              </a:xfrm>
              <a:prstGeom prst="straightConnector1">
                <a:avLst/>
              </a:prstGeom>
              <a:noFill/>
              <a:ln w="22225" cap="flat">
                <a:solidFill>
                  <a:srgbClr val="FF0000"/>
                </a:solidFill>
                <a:prstDash val="solid"/>
                <a:miter/>
                <a:headEnd type="none"/>
                <a:tailEnd type="triangle"/>
              </a:ln>
            </p:spPr>
          </p:cxnSp>
        </p:grpSp>
        <p:sp>
          <p:nvSpPr>
            <p:cNvPr id="50" name="TextBox 29">
              <a:extLst>
                <a:ext uri="{FF2B5EF4-FFF2-40B4-BE49-F238E27FC236}">
                  <a16:creationId xmlns:a16="http://schemas.microsoft.com/office/drawing/2014/main" id="{0BD4A302-5D10-F93B-E036-9ADD57FEB172}"/>
                </a:ext>
              </a:extLst>
            </p:cNvPr>
            <p:cNvSpPr txBox="1"/>
            <p:nvPr/>
          </p:nvSpPr>
          <p:spPr>
            <a:xfrm>
              <a:off x="4038009" y="2289740"/>
              <a:ext cx="1804301" cy="30777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b="0" i="0" u="none" strike="noStrike" kern="1200" cap="none" spc="0" baseline="0" dirty="0">
                  <a:solidFill>
                    <a:srgbClr val="181717"/>
                  </a:solidFill>
                  <a:uFillTx/>
                  <a:latin typeface="Calibri"/>
                </a:rPr>
                <a:t>Modulated outputs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ext, electronics, circuit&#10;&#10;Description automatically generated">
            <a:extLst>
              <a:ext uri="{FF2B5EF4-FFF2-40B4-BE49-F238E27FC236}">
                <a16:creationId xmlns:a16="http://schemas.microsoft.com/office/drawing/2014/main" id="{93FDC8BF-7A13-A378-CD57-593AE808540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7" r="12362" b="83450"/>
          <a:stretch/>
        </p:blipFill>
        <p:spPr>
          <a:xfrm>
            <a:off x="1285096" y="4424569"/>
            <a:ext cx="10487580" cy="1738853"/>
          </a:xfrm>
          <a:prstGeom prst="rect">
            <a:avLst/>
          </a:prstGeom>
        </p:spPr>
      </p:pic>
      <p:sp>
        <p:nvSpPr>
          <p:cNvPr id="2" name="Date Placeholder 10">
            <a:extLst>
              <a:ext uri="{FF2B5EF4-FFF2-40B4-BE49-F238E27FC236}">
                <a16:creationId xmlns:a16="http://schemas.microsoft.com/office/drawing/2014/main" id="{16F090D7-8EF4-E899-B89A-B21D0FFD19E7}"/>
              </a:ext>
            </a:extLst>
          </p:cNvPr>
          <p:cNvSpPr txBox="1"/>
          <p:nvPr/>
        </p:nvSpPr>
        <p:spPr>
          <a:xfrm>
            <a:off x="1286789" y="6356351"/>
            <a:ext cx="1192459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TWEPP 2022</a:t>
            </a:r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Slide Number Placeholder 12">
            <a:extLst>
              <a:ext uri="{FF2B5EF4-FFF2-40B4-BE49-F238E27FC236}">
                <a16:creationId xmlns:a16="http://schemas.microsoft.com/office/drawing/2014/main" id="{DD7D9C89-03AA-FB98-41A3-EFDB7DF30B32}"/>
              </a:ext>
            </a:extLst>
          </p:cNvPr>
          <p:cNvSpPr txBox="1"/>
          <p:nvPr/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065EA75-4664-42C4-8EAA-11FF519F8224}" type="slidenum">
              <a:rPr/>
              <a:t>11</a:t>
            </a:fld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TextBox 46">
            <a:extLst>
              <a:ext uri="{FF2B5EF4-FFF2-40B4-BE49-F238E27FC236}">
                <a16:creationId xmlns:a16="http://schemas.microsoft.com/office/drawing/2014/main" id="{0F9674AC-04CA-1EBF-49A6-DCB1C368C8CF}"/>
              </a:ext>
            </a:extLst>
          </p:cNvPr>
          <p:cNvSpPr txBox="1"/>
          <p:nvPr/>
        </p:nvSpPr>
        <p:spPr>
          <a:xfrm>
            <a:off x="9811" y="11996"/>
            <a:ext cx="11775789" cy="8374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600" b="0" i="0" u="none" strike="noStrike" kern="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   4-channel WDM transmitter - Measurement results</a:t>
            </a:r>
            <a:endParaRPr lang="en-GB" sz="3600" b="0" i="0" u="none" strike="noStrike" kern="1200" cap="none" spc="0" baseline="0" dirty="0">
              <a:solidFill>
                <a:srgbClr val="000000"/>
              </a:solidFill>
              <a:uFillTx/>
              <a:latin typeface="Calibri" pitchFamily="34"/>
              <a:ea typeface="Calibri" pitchFamily="34"/>
              <a:cs typeface="Arial" pitchFamily="34"/>
            </a:endParaRPr>
          </a:p>
        </p:txBody>
      </p:sp>
      <p:sp>
        <p:nvSpPr>
          <p:cNvPr id="55" name="Footer Placeholder 11">
            <a:extLst>
              <a:ext uri="{FF2B5EF4-FFF2-40B4-BE49-F238E27FC236}">
                <a16:creationId xmlns:a16="http://schemas.microsoft.com/office/drawing/2014/main" id="{3827B443-DB63-E7AD-39D5-D6F10BA72C67}"/>
              </a:ext>
            </a:extLst>
          </p:cNvPr>
          <p:cNvSpPr txBox="1"/>
          <p:nvPr/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carmelo.scarcella@cern.ch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D0D293F2-3EFF-6DC9-3D78-7DC94949F47B}"/>
              </a:ext>
            </a:extLst>
          </p:cNvPr>
          <p:cNvCxnSpPr>
            <a:cxnSpLocks/>
          </p:cNvCxnSpPr>
          <p:nvPr/>
        </p:nvCxnSpPr>
        <p:spPr>
          <a:xfrm>
            <a:off x="2026227" y="3598807"/>
            <a:ext cx="2118875" cy="154836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CA83259-BD1D-F576-2C9C-89D02962EB29}"/>
              </a:ext>
            </a:extLst>
          </p:cNvPr>
          <p:cNvGrpSpPr/>
          <p:nvPr/>
        </p:nvGrpSpPr>
        <p:grpSpPr>
          <a:xfrm>
            <a:off x="9917016" y="5359449"/>
            <a:ext cx="1217000" cy="646331"/>
            <a:chOff x="8903556" y="4970829"/>
            <a:chExt cx="1217000" cy="64633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7E36047-6EA5-E920-88FF-0A73DAFA51E8}"/>
                </a:ext>
              </a:extLst>
            </p:cNvPr>
            <p:cNvSpPr txBox="1"/>
            <p:nvPr/>
          </p:nvSpPr>
          <p:spPr>
            <a:xfrm>
              <a:off x="8903556" y="4970829"/>
              <a:ext cx="1217000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/>
                <a:t>   500 µm   </a:t>
              </a:r>
            </a:p>
            <a:p>
              <a:endParaRPr lang="en-GB" dirty="0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F934E8E2-51B1-4D26-57BB-530BEADCE405}"/>
                </a:ext>
              </a:extLst>
            </p:cNvPr>
            <p:cNvCxnSpPr>
              <a:cxnSpLocks/>
            </p:cNvCxnSpPr>
            <p:nvPr/>
          </p:nvCxnSpPr>
          <p:spPr>
            <a:xfrm>
              <a:off x="9016029" y="5481320"/>
              <a:ext cx="99205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9DC2253D-3A61-D8AB-78B6-9A1D80F17C5C}"/>
              </a:ext>
            </a:extLst>
          </p:cNvPr>
          <p:cNvSpPr/>
          <p:nvPr/>
        </p:nvSpPr>
        <p:spPr>
          <a:xfrm>
            <a:off x="2947074" y="4595993"/>
            <a:ext cx="6562686" cy="838269"/>
          </a:xfrm>
          <a:prstGeom prst="rect">
            <a:avLst/>
          </a:prstGeom>
          <a:noFill/>
          <a:ln w="2540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73">
            <a:extLst>
              <a:ext uri="{FF2B5EF4-FFF2-40B4-BE49-F238E27FC236}">
                <a16:creationId xmlns:a16="http://schemas.microsoft.com/office/drawing/2014/main" id="{0CB927F3-3AAF-D82D-7030-FF74BBFD8E20}"/>
              </a:ext>
            </a:extLst>
          </p:cNvPr>
          <p:cNvSpPr txBox="1"/>
          <p:nvPr/>
        </p:nvSpPr>
        <p:spPr>
          <a:xfrm>
            <a:off x="4893477" y="3898494"/>
            <a:ext cx="1070405" cy="33855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defTabSz="914400" rtl="0" fontAlgn="auto" hangingPunct="1"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Bond pad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842109E-94AD-49AC-9D97-9B92B546CD1B}"/>
              </a:ext>
            </a:extLst>
          </p:cNvPr>
          <p:cNvCxnSpPr>
            <a:cxnSpLocks/>
          </p:cNvCxnSpPr>
          <p:nvPr/>
        </p:nvCxnSpPr>
        <p:spPr>
          <a:xfrm>
            <a:off x="5359567" y="4242671"/>
            <a:ext cx="253424" cy="515044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73">
            <a:extLst>
              <a:ext uri="{FF2B5EF4-FFF2-40B4-BE49-F238E27FC236}">
                <a16:creationId xmlns:a16="http://schemas.microsoft.com/office/drawing/2014/main" id="{42F4E22F-7BC8-6856-B4A8-F68C861C3B1E}"/>
              </a:ext>
            </a:extLst>
          </p:cNvPr>
          <p:cNvSpPr txBox="1"/>
          <p:nvPr/>
        </p:nvSpPr>
        <p:spPr>
          <a:xfrm>
            <a:off x="5749105" y="3407275"/>
            <a:ext cx="1070405" cy="58477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Optical waveguide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2683596-2AA1-7282-7002-B83E97F5B7E4}"/>
              </a:ext>
            </a:extLst>
          </p:cNvPr>
          <p:cNvCxnSpPr>
            <a:cxnSpLocks/>
            <a:stCxn id="31" idx="2"/>
          </p:cNvCxnSpPr>
          <p:nvPr/>
        </p:nvCxnSpPr>
        <p:spPr>
          <a:xfrm>
            <a:off x="6284308" y="3992050"/>
            <a:ext cx="272699" cy="1206516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2F08BCA-29E0-3A14-68A6-10030A6375C6}"/>
              </a:ext>
            </a:extLst>
          </p:cNvPr>
          <p:cNvGrpSpPr/>
          <p:nvPr/>
        </p:nvGrpSpPr>
        <p:grpSpPr>
          <a:xfrm>
            <a:off x="40869" y="2289740"/>
            <a:ext cx="5801441" cy="1313931"/>
            <a:chOff x="40869" y="2289740"/>
            <a:chExt cx="5801441" cy="1313931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C9C5D69F-F5B7-65AD-BC7D-237B9FE43837}"/>
                </a:ext>
              </a:extLst>
            </p:cNvPr>
            <p:cNvGrpSpPr/>
            <p:nvPr/>
          </p:nvGrpSpPr>
          <p:grpSpPr>
            <a:xfrm>
              <a:off x="40869" y="2472544"/>
              <a:ext cx="5098465" cy="1131127"/>
              <a:chOff x="74599" y="2845034"/>
              <a:chExt cx="5098465" cy="1131127"/>
            </a:xfrm>
          </p:grpSpPr>
          <p:sp>
            <p:nvSpPr>
              <p:cNvPr id="39" name="TextBox 29">
                <a:extLst>
                  <a:ext uri="{FF2B5EF4-FFF2-40B4-BE49-F238E27FC236}">
                    <a16:creationId xmlns:a16="http://schemas.microsoft.com/office/drawing/2014/main" id="{EF3299FB-E92C-EFFC-07DD-4791CE5E9541}"/>
                  </a:ext>
                </a:extLst>
              </p:cNvPr>
              <p:cNvSpPr txBox="1"/>
              <p:nvPr/>
            </p:nvSpPr>
            <p:spPr>
              <a:xfrm>
                <a:off x="74599" y="2845034"/>
                <a:ext cx="1804301" cy="307777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1" compatLnSpc="1">
                <a:sp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400" b="0" i="0" u="none" strike="noStrike" kern="1200" cap="none" spc="0" baseline="0" dirty="0">
                    <a:solidFill>
                      <a:srgbClr val="181717"/>
                    </a:solidFill>
                    <a:uFillTx/>
                    <a:latin typeface="Calibri"/>
                  </a:rPr>
                  <a:t>DC laser COMB</a:t>
                </a:r>
              </a:p>
            </p:txBody>
          </p:sp>
          <p:cxnSp>
            <p:nvCxnSpPr>
              <p:cNvPr id="40" name="Straight Connector 24">
                <a:extLst>
                  <a:ext uri="{FF2B5EF4-FFF2-40B4-BE49-F238E27FC236}">
                    <a16:creationId xmlns:a16="http://schemas.microsoft.com/office/drawing/2014/main" id="{E7B8457C-D368-7130-9E18-BD6E33765B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86789" y="3402525"/>
                <a:ext cx="3323311" cy="0"/>
              </a:xfrm>
              <a:prstGeom prst="straightConnector1">
                <a:avLst/>
              </a:prstGeom>
              <a:noFill/>
              <a:ln w="38103" cap="flat">
                <a:solidFill>
                  <a:srgbClr val="FF9999"/>
                </a:solidFill>
                <a:prstDash val="solid"/>
                <a:miter/>
              </a:ln>
            </p:spPr>
          </p:cxnSp>
          <p:sp>
            <p:nvSpPr>
              <p:cNvPr id="41" name="Oval 25">
                <a:extLst>
                  <a:ext uri="{FF2B5EF4-FFF2-40B4-BE49-F238E27FC236}">
                    <a16:creationId xmlns:a16="http://schemas.microsoft.com/office/drawing/2014/main" id="{BD5725E6-6CFA-3A0B-6643-DFF7E1C5D903}"/>
                  </a:ext>
                </a:extLst>
              </p:cNvPr>
              <p:cNvSpPr/>
              <p:nvPr/>
            </p:nvSpPr>
            <p:spPr>
              <a:xfrm>
                <a:off x="1612832" y="3480904"/>
                <a:ext cx="532136" cy="495257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noFill/>
              <a:ln w="38103" cap="flat">
                <a:solidFill>
                  <a:srgbClr val="0070C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400" b="0" i="0" u="none" strike="noStrike" kern="1200" cap="none" spc="0" baseline="0">
                  <a:solidFill>
                    <a:srgbClr val="0055A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2" name="Oval 26">
                <a:extLst>
                  <a:ext uri="{FF2B5EF4-FFF2-40B4-BE49-F238E27FC236}">
                    <a16:creationId xmlns:a16="http://schemas.microsoft.com/office/drawing/2014/main" id="{5ECC58E3-7EF6-24E5-A13F-7970D8EDE7E7}"/>
                  </a:ext>
                </a:extLst>
              </p:cNvPr>
              <p:cNvSpPr/>
              <p:nvPr/>
            </p:nvSpPr>
            <p:spPr>
              <a:xfrm>
                <a:off x="2281182" y="3480904"/>
                <a:ext cx="532136" cy="495257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noFill/>
              <a:ln w="38103" cap="flat">
                <a:solidFill>
                  <a:srgbClr val="00B05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400" b="0" i="0" u="none" strike="noStrike" kern="1200" cap="none" spc="0" baseline="0">
                  <a:solidFill>
                    <a:srgbClr val="0055A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3" name="Oval 27">
                <a:extLst>
                  <a:ext uri="{FF2B5EF4-FFF2-40B4-BE49-F238E27FC236}">
                    <a16:creationId xmlns:a16="http://schemas.microsoft.com/office/drawing/2014/main" id="{95755A7A-ACF8-EB5C-5A36-9A17CF4E933C}"/>
                  </a:ext>
                </a:extLst>
              </p:cNvPr>
              <p:cNvSpPr/>
              <p:nvPr/>
            </p:nvSpPr>
            <p:spPr>
              <a:xfrm>
                <a:off x="2947074" y="3476040"/>
                <a:ext cx="532136" cy="495257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noFill/>
              <a:ln w="38103" cap="flat">
                <a:solidFill>
                  <a:srgbClr val="FFC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400" b="0" i="0" u="none" strike="noStrike" kern="1200" cap="none" spc="0" baseline="0">
                  <a:solidFill>
                    <a:srgbClr val="0055A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4" name="Oval 28">
                <a:extLst>
                  <a:ext uri="{FF2B5EF4-FFF2-40B4-BE49-F238E27FC236}">
                    <a16:creationId xmlns:a16="http://schemas.microsoft.com/office/drawing/2014/main" id="{D9F3ED76-D33F-71F8-173C-E682EC3A6F89}"/>
                  </a:ext>
                </a:extLst>
              </p:cNvPr>
              <p:cNvSpPr/>
              <p:nvPr/>
            </p:nvSpPr>
            <p:spPr>
              <a:xfrm>
                <a:off x="3612966" y="3476040"/>
                <a:ext cx="532136" cy="495257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noFill/>
              <a:ln w="38103" cap="flat">
                <a:solidFill>
                  <a:srgbClr val="FF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400" b="0" i="0" u="none" strike="noStrike" kern="1200" cap="none" spc="0" baseline="0">
                  <a:solidFill>
                    <a:srgbClr val="0055A0"/>
                  </a:solidFill>
                  <a:uFillTx/>
                  <a:latin typeface="Calibri"/>
                </a:endParaRPr>
              </a:p>
            </p:txBody>
          </p: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D7F0372C-AA3C-41EA-0063-47B10A317B45}"/>
                  </a:ext>
                </a:extLst>
              </p:cNvPr>
              <p:cNvGrpSpPr/>
              <p:nvPr/>
            </p:nvGrpSpPr>
            <p:grpSpPr>
              <a:xfrm>
                <a:off x="4693093" y="2934577"/>
                <a:ext cx="479971" cy="935896"/>
                <a:chOff x="3370259" y="4620929"/>
                <a:chExt cx="479971" cy="935896"/>
              </a:xfrm>
            </p:grpSpPr>
            <p:pic>
              <p:nvPicPr>
                <p:cNvPr id="52" name="Picture 26">
                  <a:extLst>
                    <a:ext uri="{FF2B5EF4-FFF2-40B4-BE49-F238E27FC236}">
                      <a16:creationId xmlns:a16="http://schemas.microsoft.com/office/drawing/2014/main" id="{C802B88A-5B13-E621-E4B4-55A9B5ACDD9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duotone>
                    <a:prstClr val="black"/>
                    <a:srgbClr val="0070C0">
                      <a:tint val="45000"/>
                      <a:satMod val="400000"/>
                    </a:srgbClr>
                  </a:duotone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artisticPhotocopy/>
                          </a14:imgEffect>
                        </a14:imgLayer>
                      </a14:imgProps>
                    </a:ext>
                  </a:extLst>
                </a:blip>
                <a:srcRect l="13768" t="26728" r="7893" b="20349"/>
                <a:stretch>
                  <a:fillRect/>
                </a:stretch>
              </p:blipFill>
              <p:spPr>
                <a:xfrm>
                  <a:off x="3373182" y="5340317"/>
                  <a:ext cx="477048" cy="216508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53" name="Picture 26">
                  <a:extLst>
                    <a:ext uri="{FF2B5EF4-FFF2-40B4-BE49-F238E27FC236}">
                      <a16:creationId xmlns:a16="http://schemas.microsoft.com/office/drawing/2014/main" id="{6A9BCB8F-FFEF-CE36-2BAC-2A0550F2383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duotone>
                    <a:prstClr val="black"/>
                    <a:srgbClr val="92D050">
                      <a:tint val="45000"/>
                      <a:satMod val="400000"/>
                    </a:srgbClr>
                  </a:duotone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artisticPhotocopy/>
                          </a14:imgEffect>
                        </a14:imgLayer>
                      </a14:imgProps>
                    </a:ext>
                  </a:extLst>
                </a:blip>
                <a:srcRect l="13768" t="26728" r="7893" b="20349"/>
                <a:stretch>
                  <a:fillRect/>
                </a:stretch>
              </p:blipFill>
              <p:spPr>
                <a:xfrm>
                  <a:off x="3373182" y="5086062"/>
                  <a:ext cx="477048" cy="253764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54" name="Picture 26">
                  <a:extLst>
                    <a:ext uri="{FF2B5EF4-FFF2-40B4-BE49-F238E27FC236}">
                      <a16:creationId xmlns:a16="http://schemas.microsoft.com/office/drawing/2014/main" id="{78692821-549E-F8CE-4526-1E0A9439271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duotone>
                    <a:prstClr val="black"/>
                    <a:srgbClr val="FFFF00">
                      <a:tint val="45000"/>
                      <a:satMod val="400000"/>
                    </a:srgbClr>
                  </a:duotone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artisticPhotocopy/>
                          </a14:imgEffect>
                        </a14:imgLayer>
                      </a14:imgProps>
                    </a:ext>
                  </a:extLst>
                </a:blip>
                <a:srcRect l="13768" t="26728" r="7893" b="20349"/>
                <a:stretch>
                  <a:fillRect/>
                </a:stretch>
              </p:blipFill>
              <p:spPr>
                <a:xfrm>
                  <a:off x="3373182" y="4874511"/>
                  <a:ext cx="477048" cy="195657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56" name="Picture 26">
                  <a:extLst>
                    <a:ext uri="{FF2B5EF4-FFF2-40B4-BE49-F238E27FC236}">
                      <a16:creationId xmlns:a16="http://schemas.microsoft.com/office/drawing/2014/main" id="{2FEF0657-7BD2-4AA5-E117-30547EDBFCB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duotone>
                    <a:prstClr val="black"/>
                    <a:srgbClr val="FF0000">
                      <a:tint val="45000"/>
                      <a:satMod val="400000"/>
                    </a:srgbClr>
                  </a:duotone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artisticPhotocopy/>
                          </a14:imgEffect>
                        </a14:imgLayer>
                      </a14:imgProps>
                    </a:ext>
                  </a:extLst>
                </a:blip>
                <a:srcRect l="13768" t="26728" r="7893" b="20349"/>
                <a:stretch>
                  <a:fillRect/>
                </a:stretch>
              </p:blipFill>
              <p:spPr>
                <a:xfrm>
                  <a:off x="3370259" y="4620929"/>
                  <a:ext cx="477048" cy="234125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</p:grp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CDBEDA5-BCA0-C54F-208C-6CAF40BBF6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0681" y="3335853"/>
                <a:ext cx="477048" cy="0"/>
              </a:xfrm>
              <a:prstGeom prst="straightConnector1">
                <a:avLst/>
              </a:prstGeom>
              <a:noFill/>
              <a:ln w="22225" cap="flat">
                <a:solidFill>
                  <a:srgbClr val="FFC000"/>
                </a:solidFill>
                <a:prstDash val="solid"/>
                <a:miter/>
                <a:headEnd type="none"/>
                <a:tailEnd type="triangle"/>
              </a:ln>
            </p:spPr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5569495D-B9B6-86AF-CDE8-A3E7A149DE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0681" y="3444879"/>
                <a:ext cx="477048" cy="0"/>
              </a:xfrm>
              <a:prstGeom prst="straightConnector1">
                <a:avLst/>
              </a:prstGeom>
              <a:noFill/>
              <a:ln w="22225" cap="flat">
                <a:solidFill>
                  <a:srgbClr val="00B050"/>
                </a:solidFill>
                <a:prstDash val="solid"/>
                <a:miter/>
                <a:headEnd type="none"/>
                <a:tailEnd type="triangle"/>
              </a:ln>
            </p:spPr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14FB7232-89BE-F8AB-500E-071DE95B70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0681" y="3573238"/>
                <a:ext cx="472940" cy="0"/>
              </a:xfrm>
              <a:prstGeom prst="straightConnector1">
                <a:avLst/>
              </a:prstGeom>
              <a:noFill/>
              <a:ln w="22225" cap="flat">
                <a:solidFill>
                  <a:srgbClr val="0070C0"/>
                </a:solidFill>
                <a:prstDash val="solid"/>
                <a:miter/>
                <a:headEnd type="none"/>
                <a:tailEnd type="triangle"/>
              </a:ln>
            </p:spPr>
          </p:cxnSp>
          <p:cxnSp>
            <p:nvCxnSpPr>
              <p:cNvPr id="51" name="Straight Connector 46">
                <a:extLst>
                  <a:ext uri="{FF2B5EF4-FFF2-40B4-BE49-F238E27FC236}">
                    <a16:creationId xmlns:a16="http://schemas.microsoft.com/office/drawing/2014/main" id="{C0CF5A20-7661-7FEA-2AB4-F3BF8325E5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0681" y="3213642"/>
                <a:ext cx="477048" cy="0"/>
              </a:xfrm>
              <a:prstGeom prst="straightConnector1">
                <a:avLst/>
              </a:prstGeom>
              <a:noFill/>
              <a:ln w="22225" cap="flat">
                <a:solidFill>
                  <a:srgbClr val="FF0000"/>
                </a:solidFill>
                <a:prstDash val="solid"/>
                <a:miter/>
                <a:headEnd type="none"/>
                <a:tailEnd type="triangle"/>
              </a:ln>
            </p:spPr>
          </p:cxnSp>
        </p:grpSp>
        <p:sp>
          <p:nvSpPr>
            <p:cNvPr id="38" name="TextBox 29">
              <a:extLst>
                <a:ext uri="{FF2B5EF4-FFF2-40B4-BE49-F238E27FC236}">
                  <a16:creationId xmlns:a16="http://schemas.microsoft.com/office/drawing/2014/main" id="{A1ECA5D1-81C4-8371-3DE6-9F7082DCB40E}"/>
                </a:ext>
              </a:extLst>
            </p:cNvPr>
            <p:cNvSpPr txBox="1"/>
            <p:nvPr/>
          </p:nvSpPr>
          <p:spPr>
            <a:xfrm>
              <a:off x="4038009" y="2289740"/>
              <a:ext cx="1804301" cy="30777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b="0" i="0" u="none" strike="noStrike" kern="1200" cap="none" spc="0" baseline="0" dirty="0">
                  <a:solidFill>
                    <a:srgbClr val="181717"/>
                  </a:solidFill>
                  <a:uFillTx/>
                  <a:latin typeface="Calibri"/>
                </a:rPr>
                <a:t>Modulated outputs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0">
            <a:extLst>
              <a:ext uri="{FF2B5EF4-FFF2-40B4-BE49-F238E27FC236}">
                <a16:creationId xmlns:a16="http://schemas.microsoft.com/office/drawing/2014/main" id="{16F090D7-8EF4-E899-B89A-B21D0FFD19E7}"/>
              </a:ext>
            </a:extLst>
          </p:cNvPr>
          <p:cNvSpPr txBox="1"/>
          <p:nvPr/>
        </p:nvSpPr>
        <p:spPr>
          <a:xfrm>
            <a:off x="1286789" y="6356351"/>
            <a:ext cx="1192459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TWEPP 2022</a:t>
            </a:r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Slide Number Placeholder 12">
            <a:extLst>
              <a:ext uri="{FF2B5EF4-FFF2-40B4-BE49-F238E27FC236}">
                <a16:creationId xmlns:a16="http://schemas.microsoft.com/office/drawing/2014/main" id="{DD7D9C89-03AA-FB98-41A3-EFDB7DF30B32}"/>
              </a:ext>
            </a:extLst>
          </p:cNvPr>
          <p:cNvSpPr txBox="1"/>
          <p:nvPr/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065EA75-4664-42C4-8EAA-11FF519F8224}" type="slidenum">
              <a:rPr/>
              <a:t>12</a:t>
            </a:fld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TextBox 46">
            <a:extLst>
              <a:ext uri="{FF2B5EF4-FFF2-40B4-BE49-F238E27FC236}">
                <a16:creationId xmlns:a16="http://schemas.microsoft.com/office/drawing/2014/main" id="{0F9674AC-04CA-1EBF-49A6-DCB1C368C8CF}"/>
              </a:ext>
            </a:extLst>
          </p:cNvPr>
          <p:cNvSpPr txBox="1"/>
          <p:nvPr/>
        </p:nvSpPr>
        <p:spPr>
          <a:xfrm>
            <a:off x="9811" y="11996"/>
            <a:ext cx="11775789" cy="8374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600" b="0" i="0" u="none" strike="noStrike" kern="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   4-channel WDM transmitter - Measurement results</a:t>
            </a:r>
            <a:endParaRPr lang="en-GB" sz="3600" b="0" i="0" u="none" strike="noStrike" kern="1200" cap="none" spc="0" baseline="0" dirty="0">
              <a:solidFill>
                <a:srgbClr val="000000"/>
              </a:solidFill>
              <a:uFillTx/>
              <a:latin typeface="Calibri" pitchFamily="34"/>
              <a:ea typeface="Calibri" pitchFamily="34"/>
              <a:cs typeface="Arial" pitchFamily="34"/>
            </a:endParaRPr>
          </a:p>
        </p:txBody>
      </p:sp>
      <p:sp>
        <p:nvSpPr>
          <p:cNvPr id="50" name="TextBox 23">
            <a:extLst>
              <a:ext uri="{FF2B5EF4-FFF2-40B4-BE49-F238E27FC236}">
                <a16:creationId xmlns:a16="http://schemas.microsoft.com/office/drawing/2014/main" id="{3AD4061A-9EDD-01B9-0D18-A584F577764A}"/>
              </a:ext>
            </a:extLst>
          </p:cNvPr>
          <p:cNvSpPr txBox="1"/>
          <p:nvPr/>
        </p:nvSpPr>
        <p:spPr>
          <a:xfrm>
            <a:off x="586667" y="1208473"/>
            <a:ext cx="5199883" cy="79278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Wide open </a:t>
            </a:r>
            <a:r>
              <a:rPr lang="en-US" sz="1600" b="1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4x25 Gb/s NRZ</a:t>
            </a:r>
            <a:r>
              <a:rPr lang="en-US" sz="16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 optical eye diagrams</a:t>
            </a:r>
          </a:p>
          <a:p>
            <a:pPr marL="285750" indent="-285750">
              <a:lnSpc>
                <a:spcPct val="150000"/>
              </a:lnSpc>
              <a:buSzPct val="15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kern="0" dirty="0">
                <a:solidFill>
                  <a:srgbClr val="000000"/>
                </a:solidFill>
                <a:latin typeface="Calibri"/>
              </a:rPr>
              <a:t>Good channel uniformity</a:t>
            </a:r>
          </a:p>
        </p:txBody>
      </p:sp>
      <p:sp>
        <p:nvSpPr>
          <p:cNvPr id="55" name="Footer Placeholder 11">
            <a:extLst>
              <a:ext uri="{FF2B5EF4-FFF2-40B4-BE49-F238E27FC236}">
                <a16:creationId xmlns:a16="http://schemas.microsoft.com/office/drawing/2014/main" id="{3827B443-DB63-E7AD-39D5-D6F10BA72C67}"/>
              </a:ext>
            </a:extLst>
          </p:cNvPr>
          <p:cNvSpPr txBox="1"/>
          <p:nvPr/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carmelo.scarcella@cern.ch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44B0DF-52FE-A14F-06AB-5295317E59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2988" y="760967"/>
            <a:ext cx="3047070" cy="1880249"/>
          </a:xfrm>
          <a:prstGeom prst="rect">
            <a:avLst/>
          </a:prstGeom>
        </p:spPr>
      </p:pic>
      <p:pic>
        <p:nvPicPr>
          <p:cNvPr id="8" name="Picture 7" descr="A picture containing laser, light&#10;&#10;Description automatically generated">
            <a:extLst>
              <a:ext uri="{FF2B5EF4-FFF2-40B4-BE49-F238E27FC236}">
                <a16:creationId xmlns:a16="http://schemas.microsoft.com/office/drawing/2014/main" id="{D4EC1482-2085-85CD-7B39-D6F378905F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8703" y="754364"/>
            <a:ext cx="3047070" cy="1880249"/>
          </a:xfrm>
          <a:prstGeom prst="rect">
            <a:avLst/>
          </a:prstGeom>
        </p:spPr>
      </p:pic>
      <p:pic>
        <p:nvPicPr>
          <p:cNvPr id="16" name="Picture 15" descr="A picture containing text, light&#10;&#10;Description automatically generated">
            <a:extLst>
              <a:ext uri="{FF2B5EF4-FFF2-40B4-BE49-F238E27FC236}">
                <a16:creationId xmlns:a16="http://schemas.microsoft.com/office/drawing/2014/main" id="{F269A78F-523F-2327-D1AA-FB3AA4D613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8703" y="2549541"/>
            <a:ext cx="3047070" cy="188024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9DBB919-D351-EF0B-7399-84457D7630A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004" y="2542908"/>
            <a:ext cx="3047070" cy="1880249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11B72AEB-A954-5946-34DF-A22862C7EAE2}"/>
              </a:ext>
            </a:extLst>
          </p:cNvPr>
          <p:cNvGrpSpPr/>
          <p:nvPr/>
        </p:nvGrpSpPr>
        <p:grpSpPr>
          <a:xfrm>
            <a:off x="40869" y="2289740"/>
            <a:ext cx="5801441" cy="1313931"/>
            <a:chOff x="40869" y="2289740"/>
            <a:chExt cx="5801441" cy="1313931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02B16677-AEE0-3EC2-92AC-F17F348D23AC}"/>
                </a:ext>
              </a:extLst>
            </p:cNvPr>
            <p:cNvGrpSpPr/>
            <p:nvPr/>
          </p:nvGrpSpPr>
          <p:grpSpPr>
            <a:xfrm>
              <a:off x="40869" y="2472544"/>
              <a:ext cx="5098465" cy="1131127"/>
              <a:chOff x="74599" y="2845034"/>
              <a:chExt cx="5098465" cy="1131127"/>
            </a:xfrm>
          </p:grpSpPr>
          <p:sp>
            <p:nvSpPr>
              <p:cNvPr id="70" name="TextBox 29">
                <a:extLst>
                  <a:ext uri="{FF2B5EF4-FFF2-40B4-BE49-F238E27FC236}">
                    <a16:creationId xmlns:a16="http://schemas.microsoft.com/office/drawing/2014/main" id="{720EEAF7-98DC-511B-430D-6C8849BD5D2E}"/>
                  </a:ext>
                </a:extLst>
              </p:cNvPr>
              <p:cNvSpPr txBox="1"/>
              <p:nvPr/>
            </p:nvSpPr>
            <p:spPr>
              <a:xfrm>
                <a:off x="74599" y="2845034"/>
                <a:ext cx="1804301" cy="307777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1" compatLnSpc="1">
                <a:sp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400" b="0" i="0" u="none" strike="noStrike" kern="1200" cap="none" spc="0" baseline="0" dirty="0">
                    <a:solidFill>
                      <a:srgbClr val="181717"/>
                    </a:solidFill>
                    <a:uFillTx/>
                    <a:latin typeface="Calibri"/>
                  </a:rPr>
                  <a:t>DC laser COMB</a:t>
                </a:r>
              </a:p>
            </p:txBody>
          </p:sp>
          <p:cxnSp>
            <p:nvCxnSpPr>
              <p:cNvPr id="71" name="Straight Connector 24">
                <a:extLst>
                  <a:ext uri="{FF2B5EF4-FFF2-40B4-BE49-F238E27FC236}">
                    <a16:creationId xmlns:a16="http://schemas.microsoft.com/office/drawing/2014/main" id="{9E9D2B89-8B17-013E-1F1D-F1B1DC8151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86789" y="3402525"/>
                <a:ext cx="3323311" cy="0"/>
              </a:xfrm>
              <a:prstGeom prst="straightConnector1">
                <a:avLst/>
              </a:prstGeom>
              <a:noFill/>
              <a:ln w="38103" cap="flat">
                <a:solidFill>
                  <a:srgbClr val="FF9999"/>
                </a:solidFill>
                <a:prstDash val="solid"/>
                <a:miter/>
              </a:ln>
            </p:spPr>
          </p:cxnSp>
          <p:sp>
            <p:nvSpPr>
              <p:cNvPr id="72" name="Oval 25">
                <a:extLst>
                  <a:ext uri="{FF2B5EF4-FFF2-40B4-BE49-F238E27FC236}">
                    <a16:creationId xmlns:a16="http://schemas.microsoft.com/office/drawing/2014/main" id="{EADAA86A-0D23-D0F6-4C20-E5724C80527A}"/>
                  </a:ext>
                </a:extLst>
              </p:cNvPr>
              <p:cNvSpPr/>
              <p:nvPr/>
            </p:nvSpPr>
            <p:spPr>
              <a:xfrm>
                <a:off x="1612832" y="3480904"/>
                <a:ext cx="532136" cy="495257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noFill/>
              <a:ln w="38103" cap="flat">
                <a:solidFill>
                  <a:srgbClr val="0070C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400" b="0" i="0" u="none" strike="noStrike" kern="1200" cap="none" spc="0" baseline="0">
                  <a:solidFill>
                    <a:srgbClr val="0055A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3" name="Oval 26">
                <a:extLst>
                  <a:ext uri="{FF2B5EF4-FFF2-40B4-BE49-F238E27FC236}">
                    <a16:creationId xmlns:a16="http://schemas.microsoft.com/office/drawing/2014/main" id="{16880215-2FCD-A6C4-5916-A5509898DF08}"/>
                  </a:ext>
                </a:extLst>
              </p:cNvPr>
              <p:cNvSpPr/>
              <p:nvPr/>
            </p:nvSpPr>
            <p:spPr>
              <a:xfrm>
                <a:off x="2281182" y="3480904"/>
                <a:ext cx="532136" cy="495257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noFill/>
              <a:ln w="38103" cap="flat">
                <a:solidFill>
                  <a:srgbClr val="00B05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400" b="0" i="0" u="none" strike="noStrike" kern="1200" cap="none" spc="0" baseline="0">
                  <a:solidFill>
                    <a:srgbClr val="0055A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4" name="Oval 27">
                <a:extLst>
                  <a:ext uri="{FF2B5EF4-FFF2-40B4-BE49-F238E27FC236}">
                    <a16:creationId xmlns:a16="http://schemas.microsoft.com/office/drawing/2014/main" id="{13221CCA-C2A2-A12E-B457-119058F20F69}"/>
                  </a:ext>
                </a:extLst>
              </p:cNvPr>
              <p:cNvSpPr/>
              <p:nvPr/>
            </p:nvSpPr>
            <p:spPr>
              <a:xfrm>
                <a:off x="2947074" y="3476040"/>
                <a:ext cx="532136" cy="495257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noFill/>
              <a:ln w="38103" cap="flat">
                <a:solidFill>
                  <a:srgbClr val="FFC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400" b="0" i="0" u="none" strike="noStrike" kern="1200" cap="none" spc="0" baseline="0">
                  <a:solidFill>
                    <a:srgbClr val="0055A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5" name="Oval 28">
                <a:extLst>
                  <a:ext uri="{FF2B5EF4-FFF2-40B4-BE49-F238E27FC236}">
                    <a16:creationId xmlns:a16="http://schemas.microsoft.com/office/drawing/2014/main" id="{21CE157D-A820-CB8D-1A59-58DB415BFD0E}"/>
                  </a:ext>
                </a:extLst>
              </p:cNvPr>
              <p:cNvSpPr/>
              <p:nvPr/>
            </p:nvSpPr>
            <p:spPr>
              <a:xfrm>
                <a:off x="3612966" y="3476040"/>
                <a:ext cx="532136" cy="495257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noFill/>
              <a:ln w="38103" cap="flat">
                <a:solidFill>
                  <a:srgbClr val="FF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400" b="0" i="0" u="none" strike="noStrike" kern="1200" cap="none" spc="0" baseline="0">
                  <a:solidFill>
                    <a:srgbClr val="0055A0"/>
                  </a:solidFill>
                  <a:uFillTx/>
                  <a:latin typeface="Calibri"/>
                </a:endParaRPr>
              </a:p>
            </p:txBody>
          </p:sp>
          <p:grpSp>
            <p:nvGrpSpPr>
              <p:cNvPr id="85" name="Group 84">
                <a:extLst>
                  <a:ext uri="{FF2B5EF4-FFF2-40B4-BE49-F238E27FC236}">
                    <a16:creationId xmlns:a16="http://schemas.microsoft.com/office/drawing/2014/main" id="{48F40A98-CD0A-C23D-6418-6D96C999DAC4}"/>
                  </a:ext>
                </a:extLst>
              </p:cNvPr>
              <p:cNvGrpSpPr/>
              <p:nvPr/>
            </p:nvGrpSpPr>
            <p:grpSpPr>
              <a:xfrm>
                <a:off x="4693093" y="2934577"/>
                <a:ext cx="479971" cy="935896"/>
                <a:chOff x="3370259" y="4620929"/>
                <a:chExt cx="479971" cy="935896"/>
              </a:xfrm>
            </p:grpSpPr>
            <p:pic>
              <p:nvPicPr>
                <p:cNvPr id="86" name="Picture 26">
                  <a:extLst>
                    <a:ext uri="{FF2B5EF4-FFF2-40B4-BE49-F238E27FC236}">
                      <a16:creationId xmlns:a16="http://schemas.microsoft.com/office/drawing/2014/main" id="{63174FB3-6DF7-51DF-49CC-98ECFA5F56C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duotone>
                    <a:prstClr val="black"/>
                    <a:srgbClr val="0070C0">
                      <a:tint val="45000"/>
                      <a:satMod val="400000"/>
                    </a:srgbClr>
                  </a:duotone>
                  <a:extLst>
                    <a:ext uri="{BEBA8EAE-BF5A-486C-A8C5-ECC9F3942E4B}">
                      <a14:imgProps xmlns:a14="http://schemas.microsoft.com/office/drawing/2010/main">
                        <a14:imgLayer r:embed="rId8">
                          <a14:imgEffect>
                            <a14:artisticPhotocopy/>
                          </a14:imgEffect>
                        </a14:imgLayer>
                      </a14:imgProps>
                    </a:ext>
                  </a:extLst>
                </a:blip>
                <a:srcRect l="13768" t="26728" r="7893" b="20349"/>
                <a:stretch>
                  <a:fillRect/>
                </a:stretch>
              </p:blipFill>
              <p:spPr>
                <a:xfrm>
                  <a:off x="3373182" y="5340317"/>
                  <a:ext cx="477048" cy="216508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87" name="Picture 26">
                  <a:extLst>
                    <a:ext uri="{FF2B5EF4-FFF2-40B4-BE49-F238E27FC236}">
                      <a16:creationId xmlns:a16="http://schemas.microsoft.com/office/drawing/2014/main" id="{092CA5FA-4676-943D-E2D0-51F54D7257C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duotone>
                    <a:prstClr val="black"/>
                    <a:srgbClr val="92D050">
                      <a:tint val="45000"/>
                      <a:satMod val="400000"/>
                    </a:srgbClr>
                  </a:duotone>
                  <a:extLst>
                    <a:ext uri="{BEBA8EAE-BF5A-486C-A8C5-ECC9F3942E4B}">
                      <a14:imgProps xmlns:a14="http://schemas.microsoft.com/office/drawing/2010/main">
                        <a14:imgLayer r:embed="rId8">
                          <a14:imgEffect>
                            <a14:artisticPhotocopy/>
                          </a14:imgEffect>
                        </a14:imgLayer>
                      </a14:imgProps>
                    </a:ext>
                  </a:extLst>
                </a:blip>
                <a:srcRect l="13768" t="26728" r="7893" b="20349"/>
                <a:stretch>
                  <a:fillRect/>
                </a:stretch>
              </p:blipFill>
              <p:spPr>
                <a:xfrm>
                  <a:off x="3373182" y="5086062"/>
                  <a:ext cx="477048" cy="253764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88" name="Picture 26">
                  <a:extLst>
                    <a:ext uri="{FF2B5EF4-FFF2-40B4-BE49-F238E27FC236}">
                      <a16:creationId xmlns:a16="http://schemas.microsoft.com/office/drawing/2014/main" id="{BAB15529-ED38-AF95-A69E-D9FBAF2E2B8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duotone>
                    <a:prstClr val="black"/>
                    <a:srgbClr val="FFFF00">
                      <a:tint val="45000"/>
                      <a:satMod val="400000"/>
                    </a:srgbClr>
                  </a:duotone>
                  <a:extLst>
                    <a:ext uri="{BEBA8EAE-BF5A-486C-A8C5-ECC9F3942E4B}">
                      <a14:imgProps xmlns:a14="http://schemas.microsoft.com/office/drawing/2010/main">
                        <a14:imgLayer r:embed="rId8">
                          <a14:imgEffect>
                            <a14:artisticPhotocopy/>
                          </a14:imgEffect>
                        </a14:imgLayer>
                      </a14:imgProps>
                    </a:ext>
                  </a:extLst>
                </a:blip>
                <a:srcRect l="13768" t="26728" r="7893" b="20349"/>
                <a:stretch>
                  <a:fillRect/>
                </a:stretch>
              </p:blipFill>
              <p:spPr>
                <a:xfrm>
                  <a:off x="3373182" y="4874511"/>
                  <a:ext cx="477048" cy="195657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89" name="Picture 26">
                  <a:extLst>
                    <a:ext uri="{FF2B5EF4-FFF2-40B4-BE49-F238E27FC236}">
                      <a16:creationId xmlns:a16="http://schemas.microsoft.com/office/drawing/2014/main" id="{A90FCE9A-C913-DDDB-13A6-F9782538E28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duotone>
                    <a:prstClr val="black"/>
                    <a:srgbClr val="FF0000">
                      <a:tint val="45000"/>
                      <a:satMod val="400000"/>
                    </a:srgbClr>
                  </a:duotone>
                  <a:extLst>
                    <a:ext uri="{BEBA8EAE-BF5A-486C-A8C5-ECC9F3942E4B}">
                      <a14:imgProps xmlns:a14="http://schemas.microsoft.com/office/drawing/2010/main">
                        <a14:imgLayer r:embed="rId8">
                          <a14:imgEffect>
                            <a14:artisticPhotocopy/>
                          </a14:imgEffect>
                        </a14:imgLayer>
                      </a14:imgProps>
                    </a:ext>
                  </a:extLst>
                </a:blip>
                <a:srcRect l="13768" t="26728" r="7893" b="20349"/>
                <a:stretch>
                  <a:fillRect/>
                </a:stretch>
              </p:blipFill>
              <p:spPr>
                <a:xfrm>
                  <a:off x="3370259" y="4620929"/>
                  <a:ext cx="477048" cy="234125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</p:grpSp>
          <p:cxnSp>
            <p:nvCxnSpPr>
              <p:cNvPr id="34" name="Straight Connector 46">
                <a:extLst>
                  <a:ext uri="{FF2B5EF4-FFF2-40B4-BE49-F238E27FC236}">
                    <a16:creationId xmlns:a16="http://schemas.microsoft.com/office/drawing/2014/main" id="{37121CA7-7339-3AC4-6793-9A85A152F6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0681" y="3335853"/>
                <a:ext cx="477048" cy="0"/>
              </a:xfrm>
              <a:prstGeom prst="straightConnector1">
                <a:avLst/>
              </a:prstGeom>
              <a:noFill/>
              <a:ln w="22225" cap="flat">
                <a:solidFill>
                  <a:srgbClr val="FFC000"/>
                </a:solidFill>
                <a:prstDash val="solid"/>
                <a:miter/>
                <a:headEnd type="none"/>
                <a:tailEnd type="triangle"/>
              </a:ln>
            </p:spPr>
          </p:cxnSp>
          <p:cxnSp>
            <p:nvCxnSpPr>
              <p:cNvPr id="35" name="Straight Connector 47">
                <a:extLst>
                  <a:ext uri="{FF2B5EF4-FFF2-40B4-BE49-F238E27FC236}">
                    <a16:creationId xmlns:a16="http://schemas.microsoft.com/office/drawing/2014/main" id="{F962F1BD-77E4-B802-3198-681F8F6F98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0681" y="3444879"/>
                <a:ext cx="477048" cy="0"/>
              </a:xfrm>
              <a:prstGeom prst="straightConnector1">
                <a:avLst/>
              </a:prstGeom>
              <a:noFill/>
              <a:ln w="22225" cap="flat">
                <a:solidFill>
                  <a:srgbClr val="00B050"/>
                </a:solidFill>
                <a:prstDash val="solid"/>
                <a:miter/>
                <a:headEnd type="none"/>
                <a:tailEnd type="triangle"/>
              </a:ln>
            </p:spPr>
          </p:cxnSp>
          <p:cxnSp>
            <p:nvCxnSpPr>
              <p:cNvPr id="36" name="Straight Connector 48">
                <a:extLst>
                  <a:ext uri="{FF2B5EF4-FFF2-40B4-BE49-F238E27FC236}">
                    <a16:creationId xmlns:a16="http://schemas.microsoft.com/office/drawing/2014/main" id="{8899E11A-1A63-EB11-7152-7122A22B2E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0681" y="3573238"/>
                <a:ext cx="472940" cy="0"/>
              </a:xfrm>
              <a:prstGeom prst="straightConnector1">
                <a:avLst/>
              </a:prstGeom>
              <a:noFill/>
              <a:ln w="22225" cap="flat">
                <a:solidFill>
                  <a:srgbClr val="0070C0"/>
                </a:solidFill>
                <a:prstDash val="solid"/>
                <a:miter/>
                <a:headEnd type="none"/>
                <a:tailEnd type="triangle"/>
              </a:ln>
            </p:spPr>
          </p:cxnSp>
          <p:cxnSp>
            <p:nvCxnSpPr>
              <p:cNvPr id="37" name="Straight Connector 46">
                <a:extLst>
                  <a:ext uri="{FF2B5EF4-FFF2-40B4-BE49-F238E27FC236}">
                    <a16:creationId xmlns:a16="http://schemas.microsoft.com/office/drawing/2014/main" id="{435ED165-8D33-AE0D-C705-7087FEEB8E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0681" y="3213642"/>
                <a:ext cx="477048" cy="0"/>
              </a:xfrm>
              <a:prstGeom prst="straightConnector1">
                <a:avLst/>
              </a:prstGeom>
              <a:noFill/>
              <a:ln w="22225" cap="flat">
                <a:solidFill>
                  <a:srgbClr val="FF0000"/>
                </a:solidFill>
                <a:prstDash val="solid"/>
                <a:miter/>
                <a:headEnd type="none"/>
                <a:tailEnd type="triangle"/>
              </a:ln>
            </p:spPr>
          </p:cxnSp>
        </p:grpSp>
        <p:sp>
          <p:nvSpPr>
            <p:cNvPr id="41" name="TextBox 29">
              <a:extLst>
                <a:ext uri="{FF2B5EF4-FFF2-40B4-BE49-F238E27FC236}">
                  <a16:creationId xmlns:a16="http://schemas.microsoft.com/office/drawing/2014/main" id="{1D7E3772-EF8A-DFBD-AC94-37C37D341B41}"/>
                </a:ext>
              </a:extLst>
            </p:cNvPr>
            <p:cNvSpPr txBox="1"/>
            <p:nvPr/>
          </p:nvSpPr>
          <p:spPr>
            <a:xfrm>
              <a:off x="4038009" y="2289740"/>
              <a:ext cx="1804301" cy="30777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b="0" i="0" u="none" strike="noStrike" kern="1200" cap="none" spc="0" baseline="0" dirty="0">
                  <a:solidFill>
                    <a:srgbClr val="181717"/>
                  </a:solidFill>
                  <a:uFillTx/>
                  <a:latin typeface="Calibri"/>
                </a:rPr>
                <a:t>Modulated outputs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F7550411-53BA-CE03-D24F-DBD8E8CC9755}"/>
              </a:ext>
            </a:extLst>
          </p:cNvPr>
          <p:cNvGrpSpPr/>
          <p:nvPr/>
        </p:nvGrpSpPr>
        <p:grpSpPr>
          <a:xfrm>
            <a:off x="2010982" y="4192981"/>
            <a:ext cx="8546899" cy="2135955"/>
            <a:chOff x="2010982" y="4192981"/>
            <a:chExt cx="8546899" cy="2135955"/>
          </a:xfrm>
        </p:grpSpPr>
        <p:pic>
          <p:nvPicPr>
            <p:cNvPr id="10" name="Picture 57">
              <a:extLst>
                <a:ext uri="{FF2B5EF4-FFF2-40B4-BE49-F238E27FC236}">
                  <a16:creationId xmlns:a16="http://schemas.microsoft.com/office/drawing/2014/main" id="{D7B22557-B4CE-3BCC-9A5D-700EFB5B14F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>
            <a:xfrm>
              <a:off x="2590102" y="4612286"/>
              <a:ext cx="7967779" cy="767547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46" name="TextBox 73">
              <a:extLst>
                <a:ext uri="{FF2B5EF4-FFF2-40B4-BE49-F238E27FC236}">
                  <a16:creationId xmlns:a16="http://schemas.microsoft.com/office/drawing/2014/main" id="{5837E1E0-C005-28D0-12E9-C022C6624488}"/>
                </a:ext>
              </a:extLst>
            </p:cNvPr>
            <p:cNvSpPr txBox="1"/>
            <p:nvPr/>
          </p:nvSpPr>
          <p:spPr>
            <a:xfrm>
              <a:off x="3897338" y="4192981"/>
              <a:ext cx="1070405" cy="58477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defTabSz="914400" rtl="0" fontAlgn="auto" hangingPunct="1"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6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rPr>
                <a:t>Electrical data in</a:t>
              </a:r>
            </a:p>
          </p:txBody>
        </p:sp>
        <p:pic>
          <p:nvPicPr>
            <p:cNvPr id="97" name="Picture 26">
              <a:extLst>
                <a:ext uri="{FF2B5EF4-FFF2-40B4-BE49-F238E27FC236}">
                  <a16:creationId xmlns:a16="http://schemas.microsoft.com/office/drawing/2014/main" id="{065ACF6B-8E9A-2EF4-F121-6161C71D59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prstClr val="black"/>
                <a:srgbClr val="7030A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rcRect l="13768" t="26728" r="7893" b="20349"/>
            <a:stretch>
              <a:fillRect/>
            </a:stretch>
          </p:blipFill>
          <p:spPr>
            <a:xfrm>
              <a:off x="3510995" y="4431440"/>
              <a:ext cx="417449" cy="263552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66" name="Picture 26">
              <a:extLst>
                <a:ext uri="{FF2B5EF4-FFF2-40B4-BE49-F238E27FC236}">
                  <a16:creationId xmlns:a16="http://schemas.microsoft.com/office/drawing/2014/main" id="{DD814A52-5971-D8D5-89B5-C904630AE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prstClr val="black"/>
                <a:srgbClr val="7030A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rcRect l="13768" t="26728" r="7893" b="20349"/>
            <a:stretch>
              <a:fillRect/>
            </a:stretch>
          </p:blipFill>
          <p:spPr>
            <a:xfrm>
              <a:off x="9430428" y="4462736"/>
              <a:ext cx="417449" cy="263552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67" name="Picture 26">
              <a:extLst>
                <a:ext uri="{FF2B5EF4-FFF2-40B4-BE49-F238E27FC236}">
                  <a16:creationId xmlns:a16="http://schemas.microsoft.com/office/drawing/2014/main" id="{A6E88D1E-4D43-54F0-863B-D4C97DD14D1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prstClr val="black"/>
                <a:srgbClr val="7030A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rcRect l="13768" t="26728" r="7893" b="20349"/>
            <a:stretch>
              <a:fillRect/>
            </a:stretch>
          </p:blipFill>
          <p:spPr>
            <a:xfrm>
              <a:off x="7480742" y="4443817"/>
              <a:ext cx="417449" cy="263552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68" name="Picture 26">
              <a:extLst>
                <a:ext uri="{FF2B5EF4-FFF2-40B4-BE49-F238E27FC236}">
                  <a16:creationId xmlns:a16="http://schemas.microsoft.com/office/drawing/2014/main" id="{64F0F4BD-6934-7C4C-585D-F3DFACA57F6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prstClr val="black"/>
                <a:srgbClr val="7030A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rcRect l="13768" t="26728" r="7893" b="20349"/>
            <a:stretch>
              <a:fillRect/>
            </a:stretch>
          </p:blipFill>
          <p:spPr>
            <a:xfrm>
              <a:off x="5486886" y="4431440"/>
              <a:ext cx="417449" cy="263552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08" name="Picture 26">
              <a:extLst>
                <a:ext uri="{FF2B5EF4-FFF2-40B4-BE49-F238E27FC236}">
                  <a16:creationId xmlns:a16="http://schemas.microsoft.com/office/drawing/2014/main" id="{16DCB68B-D859-1077-CF80-4EB370F00F3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prstClr val="black"/>
                <a:srgbClr val="0070C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rcRect l="13768" t="26728" r="7893" b="20349"/>
            <a:stretch>
              <a:fillRect/>
            </a:stretch>
          </p:blipFill>
          <p:spPr>
            <a:xfrm>
              <a:off x="9847877" y="6112428"/>
              <a:ext cx="477048" cy="216508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09" name="Picture 26">
              <a:extLst>
                <a:ext uri="{FF2B5EF4-FFF2-40B4-BE49-F238E27FC236}">
                  <a16:creationId xmlns:a16="http://schemas.microsoft.com/office/drawing/2014/main" id="{872D9235-A34D-1D35-AB2D-272555A76A9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prstClr val="black"/>
                <a:srgbClr val="92D05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rcRect l="13768" t="26728" r="7893" b="20349"/>
            <a:stretch>
              <a:fillRect/>
            </a:stretch>
          </p:blipFill>
          <p:spPr>
            <a:xfrm>
              <a:off x="9847877" y="5858173"/>
              <a:ext cx="477048" cy="253764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14" name="Picture 26">
              <a:extLst>
                <a:ext uri="{FF2B5EF4-FFF2-40B4-BE49-F238E27FC236}">
                  <a16:creationId xmlns:a16="http://schemas.microsoft.com/office/drawing/2014/main" id="{DF66AA2B-FD02-86FE-519E-3048B436506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prstClr val="black"/>
                <a:srgbClr val="FFFF0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rcRect l="13768" t="26728" r="7893" b="20349"/>
            <a:stretch>
              <a:fillRect/>
            </a:stretch>
          </p:blipFill>
          <p:spPr>
            <a:xfrm>
              <a:off x="9847877" y="5646622"/>
              <a:ext cx="477048" cy="195657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15" name="Picture 26">
              <a:extLst>
                <a:ext uri="{FF2B5EF4-FFF2-40B4-BE49-F238E27FC236}">
                  <a16:creationId xmlns:a16="http://schemas.microsoft.com/office/drawing/2014/main" id="{36714556-3AEA-D17D-1CF9-AEE21774FB1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prstClr val="black"/>
                <a:srgbClr val="FF000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rcRect l="13768" t="26728" r="7893" b="20349"/>
            <a:stretch>
              <a:fillRect/>
            </a:stretch>
          </p:blipFill>
          <p:spPr>
            <a:xfrm>
              <a:off x="9844954" y="5393040"/>
              <a:ext cx="477048" cy="234125"/>
            </a:xfrm>
            <a:prstGeom prst="rect">
              <a:avLst/>
            </a:prstGeom>
            <a:noFill/>
            <a:ln cap="flat">
              <a:noFill/>
            </a:ln>
          </p:spPr>
        </p:pic>
        <p:cxnSp>
          <p:nvCxnSpPr>
            <p:cNvPr id="44" name="Straight Connector 46">
              <a:extLst>
                <a:ext uri="{FF2B5EF4-FFF2-40B4-BE49-F238E27FC236}">
                  <a16:creationId xmlns:a16="http://schemas.microsoft.com/office/drawing/2014/main" id="{0185103C-5FEA-83FB-A573-AE9F70A92E38}"/>
                </a:ext>
              </a:extLst>
            </p:cNvPr>
            <p:cNvCxnSpPr>
              <a:cxnSpLocks/>
            </p:cNvCxnSpPr>
            <p:nvPr/>
          </p:nvCxnSpPr>
          <p:spPr>
            <a:xfrm>
              <a:off x="2010982" y="4925513"/>
              <a:ext cx="477048" cy="0"/>
            </a:xfrm>
            <a:prstGeom prst="straightConnector1">
              <a:avLst/>
            </a:prstGeom>
            <a:noFill/>
            <a:ln w="22225" cap="flat">
              <a:solidFill>
                <a:srgbClr val="FFC000"/>
              </a:solidFill>
              <a:prstDash val="solid"/>
              <a:miter/>
              <a:headEnd type="none"/>
              <a:tailEnd type="triangle"/>
            </a:ln>
          </p:spPr>
        </p:cxnSp>
        <p:cxnSp>
          <p:nvCxnSpPr>
            <p:cNvPr id="45" name="Straight Connector 47">
              <a:extLst>
                <a:ext uri="{FF2B5EF4-FFF2-40B4-BE49-F238E27FC236}">
                  <a16:creationId xmlns:a16="http://schemas.microsoft.com/office/drawing/2014/main" id="{2EA35112-E9CA-8B1A-92A4-7823E4926666}"/>
                </a:ext>
              </a:extLst>
            </p:cNvPr>
            <p:cNvCxnSpPr>
              <a:cxnSpLocks/>
            </p:cNvCxnSpPr>
            <p:nvPr/>
          </p:nvCxnSpPr>
          <p:spPr>
            <a:xfrm>
              <a:off x="2010982" y="5034539"/>
              <a:ext cx="477048" cy="0"/>
            </a:xfrm>
            <a:prstGeom prst="straightConnector1">
              <a:avLst/>
            </a:prstGeom>
            <a:noFill/>
            <a:ln w="22225" cap="flat">
              <a:solidFill>
                <a:srgbClr val="00B050"/>
              </a:solidFill>
              <a:prstDash val="solid"/>
              <a:miter/>
              <a:headEnd type="none"/>
              <a:tailEnd type="triangle"/>
            </a:ln>
          </p:spPr>
        </p:cxnSp>
        <p:cxnSp>
          <p:nvCxnSpPr>
            <p:cNvPr id="47" name="Straight Connector 48">
              <a:extLst>
                <a:ext uri="{FF2B5EF4-FFF2-40B4-BE49-F238E27FC236}">
                  <a16:creationId xmlns:a16="http://schemas.microsoft.com/office/drawing/2014/main" id="{5FA2BAF6-D432-D9ED-DD35-4CE7E6CEA169}"/>
                </a:ext>
              </a:extLst>
            </p:cNvPr>
            <p:cNvCxnSpPr>
              <a:cxnSpLocks/>
            </p:cNvCxnSpPr>
            <p:nvPr/>
          </p:nvCxnSpPr>
          <p:spPr>
            <a:xfrm>
              <a:off x="2010982" y="5162898"/>
              <a:ext cx="472940" cy="0"/>
            </a:xfrm>
            <a:prstGeom prst="straightConnector1">
              <a:avLst/>
            </a:prstGeom>
            <a:noFill/>
            <a:ln w="22225" cap="flat">
              <a:solidFill>
                <a:srgbClr val="0070C0"/>
              </a:solidFill>
              <a:prstDash val="solid"/>
              <a:miter/>
              <a:headEnd type="none"/>
              <a:tailEnd type="triangle"/>
            </a:ln>
          </p:spPr>
        </p:cxnSp>
        <p:cxnSp>
          <p:nvCxnSpPr>
            <p:cNvPr id="48" name="Straight Connector 46">
              <a:extLst>
                <a:ext uri="{FF2B5EF4-FFF2-40B4-BE49-F238E27FC236}">
                  <a16:creationId xmlns:a16="http://schemas.microsoft.com/office/drawing/2014/main" id="{72DE20A0-0E61-EFEA-B42F-118CCB0B011F}"/>
                </a:ext>
              </a:extLst>
            </p:cNvPr>
            <p:cNvCxnSpPr>
              <a:cxnSpLocks/>
            </p:cNvCxnSpPr>
            <p:nvPr/>
          </p:nvCxnSpPr>
          <p:spPr>
            <a:xfrm>
              <a:off x="2010982" y="4803302"/>
              <a:ext cx="477048" cy="0"/>
            </a:xfrm>
            <a:prstGeom prst="straightConnector1">
              <a:avLst/>
            </a:prstGeom>
            <a:noFill/>
            <a:ln w="22225" cap="flat">
              <a:solidFill>
                <a:srgbClr val="FF0000"/>
              </a:solidFill>
              <a:prstDash val="solid"/>
              <a:miter/>
              <a:headEnd type="none"/>
              <a:tailEnd type="triangle"/>
            </a:ln>
          </p:spPr>
        </p:cxnSp>
        <p:pic>
          <p:nvPicPr>
            <p:cNvPr id="51" name="Picture 26">
              <a:extLst>
                <a:ext uri="{FF2B5EF4-FFF2-40B4-BE49-F238E27FC236}">
                  <a16:creationId xmlns:a16="http://schemas.microsoft.com/office/drawing/2014/main" id="{9E10599C-BA54-8111-3388-68BC74EFAEE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prstClr val="black"/>
                <a:srgbClr val="92D05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rcRect l="13768" t="26728" r="7893" b="20349"/>
            <a:stretch>
              <a:fillRect/>
            </a:stretch>
          </p:blipFill>
          <p:spPr>
            <a:xfrm>
              <a:off x="7780952" y="5858173"/>
              <a:ext cx="477048" cy="253764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52" name="Picture 26">
              <a:extLst>
                <a:ext uri="{FF2B5EF4-FFF2-40B4-BE49-F238E27FC236}">
                  <a16:creationId xmlns:a16="http://schemas.microsoft.com/office/drawing/2014/main" id="{301FEE52-303B-9470-3BD2-F02DBED4543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prstClr val="black"/>
                <a:srgbClr val="FFFF0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rcRect l="13768" t="26728" r="7893" b="20349"/>
            <a:stretch>
              <a:fillRect/>
            </a:stretch>
          </p:blipFill>
          <p:spPr>
            <a:xfrm>
              <a:off x="7780952" y="5646622"/>
              <a:ext cx="477048" cy="195657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53" name="Picture 26">
              <a:extLst>
                <a:ext uri="{FF2B5EF4-FFF2-40B4-BE49-F238E27FC236}">
                  <a16:creationId xmlns:a16="http://schemas.microsoft.com/office/drawing/2014/main" id="{ABD1801A-2F94-6F79-7A32-46D54C37CBE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prstClr val="black"/>
                <a:srgbClr val="FF000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rcRect l="13768" t="26728" r="7893" b="20349"/>
            <a:stretch>
              <a:fillRect/>
            </a:stretch>
          </p:blipFill>
          <p:spPr>
            <a:xfrm>
              <a:off x="7778029" y="5393040"/>
              <a:ext cx="477048" cy="234125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57" name="Picture 26">
              <a:extLst>
                <a:ext uri="{FF2B5EF4-FFF2-40B4-BE49-F238E27FC236}">
                  <a16:creationId xmlns:a16="http://schemas.microsoft.com/office/drawing/2014/main" id="{FC200BAA-FB8B-02F1-0A04-5307CED94B2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prstClr val="black"/>
                <a:srgbClr val="FFFF0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rcRect l="13768" t="26728" r="7893" b="20349"/>
            <a:stretch>
              <a:fillRect/>
            </a:stretch>
          </p:blipFill>
          <p:spPr>
            <a:xfrm>
              <a:off x="5842310" y="5631718"/>
              <a:ext cx="477048" cy="195657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58" name="Picture 26">
              <a:extLst>
                <a:ext uri="{FF2B5EF4-FFF2-40B4-BE49-F238E27FC236}">
                  <a16:creationId xmlns:a16="http://schemas.microsoft.com/office/drawing/2014/main" id="{CDC3E068-9827-C668-7BEA-5D7945E0D5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prstClr val="black"/>
                <a:srgbClr val="FF000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rcRect l="13768" t="26728" r="7893" b="20349"/>
            <a:stretch>
              <a:fillRect/>
            </a:stretch>
          </p:blipFill>
          <p:spPr>
            <a:xfrm>
              <a:off x="5839387" y="5378136"/>
              <a:ext cx="477048" cy="234125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62" name="Picture 26">
              <a:extLst>
                <a:ext uri="{FF2B5EF4-FFF2-40B4-BE49-F238E27FC236}">
                  <a16:creationId xmlns:a16="http://schemas.microsoft.com/office/drawing/2014/main" id="{60A3C012-3B69-E54A-939D-14715DED40B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prstClr val="black"/>
                <a:srgbClr val="FF000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rcRect l="13768" t="26728" r="7893" b="20349"/>
            <a:stretch>
              <a:fillRect/>
            </a:stretch>
          </p:blipFill>
          <p:spPr>
            <a:xfrm>
              <a:off x="3870830" y="5378555"/>
              <a:ext cx="477048" cy="234125"/>
            </a:xfrm>
            <a:prstGeom prst="rect">
              <a:avLst/>
            </a:prstGeom>
            <a:noFill/>
            <a:ln cap="flat">
              <a:noFill/>
            </a:ln>
          </p:spPr>
        </p:pic>
        <p:cxnSp>
          <p:nvCxnSpPr>
            <p:cNvPr id="63" name="Straight Connector 46">
              <a:extLst>
                <a:ext uri="{FF2B5EF4-FFF2-40B4-BE49-F238E27FC236}">
                  <a16:creationId xmlns:a16="http://schemas.microsoft.com/office/drawing/2014/main" id="{9BC7F4A7-0BA9-8E81-5EFF-83B0EB9828E7}"/>
                </a:ext>
              </a:extLst>
            </p:cNvPr>
            <p:cNvCxnSpPr>
              <a:cxnSpLocks/>
            </p:cNvCxnSpPr>
            <p:nvPr/>
          </p:nvCxnSpPr>
          <p:spPr>
            <a:xfrm>
              <a:off x="3870830" y="5697038"/>
              <a:ext cx="477048" cy="0"/>
            </a:xfrm>
            <a:prstGeom prst="straightConnector1">
              <a:avLst/>
            </a:prstGeom>
            <a:noFill/>
            <a:ln w="22225" cap="flat">
              <a:solidFill>
                <a:srgbClr val="FFC000"/>
              </a:solidFill>
              <a:prstDash val="solid"/>
              <a:miter/>
              <a:headEnd type="none"/>
              <a:tailEnd type="triangle"/>
            </a:ln>
          </p:spPr>
        </p:cxnSp>
        <p:cxnSp>
          <p:nvCxnSpPr>
            <p:cNvPr id="64" name="Straight Connector 47">
              <a:extLst>
                <a:ext uri="{FF2B5EF4-FFF2-40B4-BE49-F238E27FC236}">
                  <a16:creationId xmlns:a16="http://schemas.microsoft.com/office/drawing/2014/main" id="{D98D3A5F-5954-5747-F33F-F6EB23552BEC}"/>
                </a:ext>
              </a:extLst>
            </p:cNvPr>
            <p:cNvCxnSpPr>
              <a:cxnSpLocks/>
            </p:cNvCxnSpPr>
            <p:nvPr/>
          </p:nvCxnSpPr>
          <p:spPr>
            <a:xfrm>
              <a:off x="3870830" y="5812414"/>
              <a:ext cx="477048" cy="0"/>
            </a:xfrm>
            <a:prstGeom prst="straightConnector1">
              <a:avLst/>
            </a:prstGeom>
            <a:noFill/>
            <a:ln w="22225" cap="flat">
              <a:solidFill>
                <a:srgbClr val="00B050"/>
              </a:solidFill>
              <a:prstDash val="solid"/>
              <a:miter/>
              <a:headEnd type="none"/>
              <a:tailEnd type="triangle"/>
            </a:ln>
          </p:spPr>
        </p:cxnSp>
        <p:cxnSp>
          <p:nvCxnSpPr>
            <p:cNvPr id="65" name="Straight Connector 48">
              <a:extLst>
                <a:ext uri="{FF2B5EF4-FFF2-40B4-BE49-F238E27FC236}">
                  <a16:creationId xmlns:a16="http://schemas.microsoft.com/office/drawing/2014/main" id="{7494FBDF-3E93-48FB-A707-E7ECF43A62D2}"/>
                </a:ext>
              </a:extLst>
            </p:cNvPr>
            <p:cNvCxnSpPr>
              <a:cxnSpLocks/>
            </p:cNvCxnSpPr>
            <p:nvPr/>
          </p:nvCxnSpPr>
          <p:spPr>
            <a:xfrm>
              <a:off x="3870830" y="5934423"/>
              <a:ext cx="472940" cy="0"/>
            </a:xfrm>
            <a:prstGeom prst="straightConnector1">
              <a:avLst/>
            </a:prstGeom>
            <a:noFill/>
            <a:ln w="22225" cap="flat">
              <a:solidFill>
                <a:srgbClr val="0070C0"/>
              </a:solidFill>
              <a:prstDash val="solid"/>
              <a:miter/>
              <a:headEnd type="none"/>
              <a:tailEnd type="triangle"/>
            </a:ln>
          </p:spPr>
        </p:cxnSp>
        <p:cxnSp>
          <p:nvCxnSpPr>
            <p:cNvPr id="80" name="Straight Connector 47">
              <a:extLst>
                <a:ext uri="{FF2B5EF4-FFF2-40B4-BE49-F238E27FC236}">
                  <a16:creationId xmlns:a16="http://schemas.microsoft.com/office/drawing/2014/main" id="{B78DC4B3-7FCF-EBCE-4078-CC3FB9C97204}"/>
                </a:ext>
              </a:extLst>
            </p:cNvPr>
            <p:cNvCxnSpPr>
              <a:cxnSpLocks/>
            </p:cNvCxnSpPr>
            <p:nvPr/>
          </p:nvCxnSpPr>
          <p:spPr>
            <a:xfrm>
              <a:off x="5839387" y="5910839"/>
              <a:ext cx="477048" cy="0"/>
            </a:xfrm>
            <a:prstGeom prst="straightConnector1">
              <a:avLst/>
            </a:prstGeom>
            <a:noFill/>
            <a:ln w="22225" cap="flat">
              <a:solidFill>
                <a:srgbClr val="00B050"/>
              </a:solidFill>
              <a:prstDash val="solid"/>
              <a:miter/>
              <a:headEnd type="none"/>
              <a:tailEnd type="triangle"/>
            </a:ln>
          </p:spPr>
        </p:cxnSp>
        <p:cxnSp>
          <p:nvCxnSpPr>
            <p:cNvPr id="81" name="Straight Connector 48">
              <a:extLst>
                <a:ext uri="{FF2B5EF4-FFF2-40B4-BE49-F238E27FC236}">
                  <a16:creationId xmlns:a16="http://schemas.microsoft.com/office/drawing/2014/main" id="{53B0B2F6-4B45-9574-6261-D46432F07B66}"/>
                </a:ext>
              </a:extLst>
            </p:cNvPr>
            <p:cNvCxnSpPr>
              <a:cxnSpLocks/>
            </p:cNvCxnSpPr>
            <p:nvPr/>
          </p:nvCxnSpPr>
          <p:spPr>
            <a:xfrm>
              <a:off x="5839387" y="6039198"/>
              <a:ext cx="472940" cy="0"/>
            </a:xfrm>
            <a:prstGeom prst="straightConnector1">
              <a:avLst/>
            </a:prstGeom>
            <a:noFill/>
            <a:ln w="22225" cap="flat">
              <a:solidFill>
                <a:srgbClr val="0070C0"/>
              </a:solidFill>
              <a:prstDash val="solid"/>
              <a:miter/>
              <a:headEnd type="none"/>
              <a:tailEnd type="triangle"/>
            </a:ln>
          </p:spPr>
        </p:cxnSp>
        <p:cxnSp>
          <p:nvCxnSpPr>
            <p:cNvPr id="84" name="Straight Connector 48">
              <a:extLst>
                <a:ext uri="{FF2B5EF4-FFF2-40B4-BE49-F238E27FC236}">
                  <a16:creationId xmlns:a16="http://schemas.microsoft.com/office/drawing/2014/main" id="{83F508BA-57DB-3854-1C59-59C41EA30DBE}"/>
                </a:ext>
              </a:extLst>
            </p:cNvPr>
            <p:cNvCxnSpPr>
              <a:cxnSpLocks/>
            </p:cNvCxnSpPr>
            <p:nvPr/>
          </p:nvCxnSpPr>
          <p:spPr>
            <a:xfrm>
              <a:off x="7782137" y="6207473"/>
              <a:ext cx="472940" cy="0"/>
            </a:xfrm>
            <a:prstGeom prst="straightConnector1">
              <a:avLst/>
            </a:prstGeom>
            <a:noFill/>
            <a:ln w="22225" cap="flat">
              <a:solidFill>
                <a:srgbClr val="0070C0"/>
              </a:solidFill>
              <a:prstDash val="solid"/>
              <a:miter/>
              <a:headEnd type="none"/>
              <a:tailEnd type="triangle"/>
            </a:ln>
          </p:spPr>
        </p:cxnSp>
      </p:grp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D0D293F2-3EFF-6DC9-3D78-7DC94949F47B}"/>
              </a:ext>
            </a:extLst>
          </p:cNvPr>
          <p:cNvCxnSpPr>
            <a:cxnSpLocks/>
          </p:cNvCxnSpPr>
          <p:nvPr/>
        </p:nvCxnSpPr>
        <p:spPr>
          <a:xfrm>
            <a:off x="2056111" y="4044811"/>
            <a:ext cx="1594833" cy="1241564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472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7">
            <a:extLst>
              <a:ext uri="{FF2B5EF4-FFF2-40B4-BE49-F238E27FC236}">
                <a16:creationId xmlns:a16="http://schemas.microsoft.com/office/drawing/2014/main" id="{13B8EB82-C84A-37F2-B230-00A212F5E4F3}"/>
              </a:ext>
            </a:extLst>
          </p:cNvPr>
          <p:cNvSpPr txBox="1"/>
          <p:nvPr/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carmelo.scarcella@cern.ch</a:t>
            </a:r>
          </a:p>
        </p:txBody>
      </p:sp>
      <p:sp>
        <p:nvSpPr>
          <p:cNvPr id="3" name="Slide Number Placeholder 18">
            <a:extLst>
              <a:ext uri="{FF2B5EF4-FFF2-40B4-BE49-F238E27FC236}">
                <a16:creationId xmlns:a16="http://schemas.microsoft.com/office/drawing/2014/main" id="{8C80ACA2-FAF4-FF1C-1C89-C805CC8050EA}"/>
              </a:ext>
            </a:extLst>
          </p:cNvPr>
          <p:cNvSpPr txBox="1"/>
          <p:nvPr/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00FE7FB-082A-469D-9BEB-4E14D4D821E3}" type="slidenum">
              <a:rPr/>
              <a:t>13</a:t>
            </a:fld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id="{CC97116E-36D8-3B05-A2D6-F157CF4237D8}"/>
              </a:ext>
            </a:extLst>
          </p:cNvPr>
          <p:cNvSpPr txBox="1"/>
          <p:nvPr/>
        </p:nvSpPr>
        <p:spPr>
          <a:xfrm>
            <a:off x="1286789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TWEPP 2022</a:t>
            </a:r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Footer Placeholder 14">
            <a:extLst>
              <a:ext uri="{FF2B5EF4-FFF2-40B4-BE49-F238E27FC236}">
                <a16:creationId xmlns:a16="http://schemas.microsoft.com/office/drawing/2014/main" id="{3A5D74C9-768C-4911-D7BD-F32B8B843988}"/>
              </a:ext>
            </a:extLst>
          </p:cNvPr>
          <p:cNvSpPr txBox="1"/>
          <p:nvPr/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carmelo.scarcella@cern.ch</a:t>
            </a:r>
          </a:p>
        </p:txBody>
      </p:sp>
      <p:sp>
        <p:nvSpPr>
          <p:cNvPr id="6" name="Slide Number Placeholder 15">
            <a:extLst>
              <a:ext uri="{FF2B5EF4-FFF2-40B4-BE49-F238E27FC236}">
                <a16:creationId xmlns:a16="http://schemas.microsoft.com/office/drawing/2014/main" id="{819CE806-0BD4-48DD-FA04-FDA375A01356}"/>
              </a:ext>
            </a:extLst>
          </p:cNvPr>
          <p:cNvSpPr txBox="1"/>
          <p:nvPr/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E773588-5E40-4E73-94E2-11903AC23E00}" type="slidenum">
              <a:rPr/>
              <a:t>13</a:t>
            </a:fld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90916B-36E1-4F74-506D-AE2BBDDF42EF}"/>
              </a:ext>
            </a:extLst>
          </p:cNvPr>
          <p:cNvSpPr txBox="1"/>
          <p:nvPr/>
        </p:nvSpPr>
        <p:spPr>
          <a:xfrm>
            <a:off x="9811" y="11996"/>
            <a:ext cx="11775789" cy="8374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600" b="0" i="0" u="none" strike="noStrike" kern="0" cap="none" spc="0" baseline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   Conclusions</a:t>
            </a:r>
            <a:endParaRPr lang="en-GB" sz="36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Calibri" pitchFamily="34"/>
              <a:cs typeface="Arial" pitchFamily="34"/>
            </a:endParaRP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E7495F16-431F-C130-CC6F-F21EA9C41AE8}"/>
              </a:ext>
            </a:extLst>
          </p:cNvPr>
          <p:cNvSpPr txBox="1"/>
          <p:nvPr/>
        </p:nvSpPr>
        <p:spPr>
          <a:xfrm>
            <a:off x="530560" y="1515917"/>
            <a:ext cx="11255040" cy="295786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342900" marR="0" lvl="0" indent="-3429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Presented the progress on the system development on </a:t>
            </a:r>
            <a:r>
              <a:rPr lang="en-GB" b="1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Silicon Photonics links for HEP</a:t>
            </a:r>
          </a:p>
          <a:p>
            <a:pPr marL="342900" marR="0" lvl="0" indent="-3429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0" i="0" u="none" strike="noStrike" kern="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Uplink</a:t>
            </a:r>
            <a:endParaRPr lang="en-GB" b="0" i="0" u="none" strike="noStrike" kern="1200" cap="none" spc="0" baseline="0" dirty="0">
              <a:solidFill>
                <a:srgbClr val="000000"/>
              </a:solidFill>
              <a:uFillTx/>
              <a:latin typeface="Calibri" pitchFamily="34"/>
              <a:ea typeface="Calibri" pitchFamily="34"/>
              <a:cs typeface="Arial" pitchFamily="34"/>
            </a:endParaRPr>
          </a:p>
          <a:p>
            <a:pPr marL="800100" marR="0" lvl="1" indent="-3429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i="0" u="none" strike="noStrike" kern="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25 Gb/s NRZ </a:t>
            </a:r>
            <a:r>
              <a:rPr lang="en-GB" i="0" u="none" strike="noStrike" kern="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and</a:t>
            </a:r>
            <a:r>
              <a:rPr lang="en-GB" b="1" i="0" u="none" strike="noStrike" kern="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 25 Gbaud PAM4 </a:t>
            </a:r>
            <a:r>
              <a:rPr lang="en-GB" b="0" i="0" u="none" strike="noStrike" kern="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operation of ring modulators integrated on CERN PIC</a:t>
            </a:r>
          </a:p>
          <a:p>
            <a:pPr marL="800100" marR="0" lvl="1" indent="-3429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0" i="0" u="none" strike="noStrike" kern="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Compensation of slow temperature changes by </a:t>
            </a:r>
            <a:r>
              <a:rPr lang="en-GB" b="1" i="0" u="none" strike="noStrike" kern="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thermally tuning </a:t>
            </a:r>
            <a:r>
              <a:rPr lang="en-GB" b="0" i="0" u="none" strike="noStrike" kern="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the ring modulator resonance wavelength</a:t>
            </a:r>
          </a:p>
          <a:p>
            <a:pPr marL="800100" marR="0" lvl="1" indent="-3429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0" i="0" u="none" strike="noStrike" kern="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First demonstration of </a:t>
            </a:r>
            <a:r>
              <a:rPr lang="en-GB" b="1" i="0" u="none" strike="noStrike" kern="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4x25 Gb/s </a:t>
            </a:r>
            <a:r>
              <a:rPr lang="en-GB" b="0" i="0" u="none" strike="noStrike" kern="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W</a:t>
            </a: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avelength </a:t>
            </a:r>
            <a:r>
              <a:rPr lang="en-GB" b="0" i="0" u="none" strike="noStrike" kern="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D</a:t>
            </a: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ivision Multiplexing </a:t>
            </a:r>
            <a:r>
              <a:rPr lang="en-GB" b="1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(WDM) </a:t>
            </a: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transmitter </a:t>
            </a:r>
          </a:p>
          <a:p>
            <a:pPr marL="342900" marR="0" lvl="0" indent="-3429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0" i="0" u="none" strike="noStrike" kern="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Downlink</a:t>
            </a:r>
          </a:p>
          <a:p>
            <a:pPr marL="800100" marR="0" lvl="1" indent="-3429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0" i="0" u="none" strike="noStrike" kern="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Demonstration of radiation tolerant </a:t>
            </a:r>
            <a:r>
              <a:rPr lang="en-GB" b="1" i="0" u="none" strike="noStrike" kern="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receiver</a:t>
            </a:r>
            <a:r>
              <a:rPr lang="en-GB" b="0" i="0" u="none" strike="noStrike" kern="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 based on Silicon Photonics presented </a:t>
            </a:r>
            <a:r>
              <a:rPr lang="en-GB" kern="0" dirty="0">
                <a:solidFill>
                  <a:srgbClr val="000000"/>
                </a:solidFill>
                <a:latin typeface="Calibri" pitchFamily="34"/>
                <a:ea typeface="Calibri" pitchFamily="34"/>
                <a:cs typeface="Arial" pitchFamily="34"/>
              </a:rPr>
              <a:t>during </a:t>
            </a:r>
            <a:r>
              <a:rPr lang="en-GB" b="1" kern="0" dirty="0">
                <a:solidFill>
                  <a:srgbClr val="000000"/>
                </a:solidFill>
                <a:latin typeface="Calibri" pitchFamily="34"/>
                <a:ea typeface="Calibri" pitchFamily="34"/>
                <a:cs typeface="Arial" pitchFamily="34"/>
              </a:rPr>
              <a:t>TWEPP 2021</a:t>
            </a:r>
            <a:endParaRPr lang="en-GB" b="1" i="0" u="none" strike="noStrike" kern="1200" cap="none" spc="0" baseline="0" dirty="0">
              <a:solidFill>
                <a:srgbClr val="000000"/>
              </a:solidFill>
              <a:uFillTx/>
              <a:latin typeface="Calibri" pitchFamily="34"/>
              <a:ea typeface="Calibri" pitchFamily="34"/>
              <a:cs typeface="Arial" pitchFamily="34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c 11">
            <a:extLst>
              <a:ext uri="{FF2B5EF4-FFF2-40B4-BE49-F238E27FC236}">
                <a16:creationId xmlns:a16="http://schemas.microsoft.com/office/drawing/2014/main" id="{247F9CA5-4CCB-88C5-32DA-143A343EBA8D}"/>
              </a:ext>
            </a:extLst>
          </p:cNvPr>
          <p:cNvSpPr/>
          <p:nvPr/>
        </p:nvSpPr>
        <p:spPr>
          <a:xfrm>
            <a:off x="658479" y="2112144"/>
            <a:ext cx="7980023" cy="2061331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1"/>
              <a:gd name="f10" fmla="val 264"/>
              <a:gd name="f11" fmla="+- 0 0 -270"/>
              <a:gd name="f12" fmla="+- 0 0 -402"/>
              <a:gd name="f13" fmla="+- 0 0 -534"/>
              <a:gd name="f14" fmla="abs f4"/>
              <a:gd name="f15" fmla="abs f5"/>
              <a:gd name="f16" fmla="abs f6"/>
              <a:gd name="f17" fmla="+- 0 0 f3"/>
              <a:gd name="f18" fmla="+- 0 0 f10"/>
              <a:gd name="f19" fmla="*/ f11 f0 1"/>
              <a:gd name="f20" fmla="*/ f12 f0 1"/>
              <a:gd name="f21" fmla="*/ f13 f0 1"/>
              <a:gd name="f22" fmla="?: f14 f4 1"/>
              <a:gd name="f23" fmla="?: f15 f5 1"/>
              <a:gd name="f24" fmla="?: f16 f6 1"/>
              <a:gd name="f25" fmla="*/ f17 f0 1"/>
              <a:gd name="f26" fmla="*/ f18 f0 1"/>
              <a:gd name="f27" fmla="*/ f19 1 f3"/>
              <a:gd name="f28" fmla="*/ f20 1 f3"/>
              <a:gd name="f29" fmla="*/ f21 1 f3"/>
              <a:gd name="f30" fmla="*/ f22 1 21600"/>
              <a:gd name="f31" fmla="*/ f23 1 21600"/>
              <a:gd name="f32" fmla="*/ 21600 f22 1"/>
              <a:gd name="f33" fmla="*/ 21600 f23 1"/>
              <a:gd name="f34" fmla="*/ f25 1 f3"/>
              <a:gd name="f35" fmla="*/ f26 1 f3"/>
              <a:gd name="f36" fmla="+- f27 0 f1"/>
              <a:gd name="f37" fmla="+- f28 0 f1"/>
              <a:gd name="f38" fmla="+- f29 0 f1"/>
              <a:gd name="f39" fmla="min f31 f30"/>
              <a:gd name="f40" fmla="*/ f32 1 f24"/>
              <a:gd name="f41" fmla="*/ f33 1 f24"/>
              <a:gd name="f42" fmla="+- f34 0 f1"/>
              <a:gd name="f43" fmla="+- f35 0 f1"/>
              <a:gd name="f44" fmla="val f40"/>
              <a:gd name="f45" fmla="val f41"/>
              <a:gd name="f46" fmla="+- 0 0 f42"/>
              <a:gd name="f47" fmla="+- 0 0 f43"/>
              <a:gd name="f48" fmla="+- f45 0 f7"/>
              <a:gd name="f49" fmla="+- f44 0 f7"/>
              <a:gd name="f50" fmla="+- f47 0 f46"/>
              <a:gd name="f51" fmla="+- f46 f1 0"/>
              <a:gd name="f52" fmla="+- f47 f1 0"/>
              <a:gd name="f53" fmla="+- 21600000 0 f46"/>
              <a:gd name="f54" fmla="+- f1 0 f46"/>
              <a:gd name="f55" fmla="+- 27000000 0 f46"/>
              <a:gd name="f56" fmla="+- f0 0 f46"/>
              <a:gd name="f57" fmla="+- 32400000 0 f46"/>
              <a:gd name="f58" fmla="+- f2 0 f46"/>
              <a:gd name="f59" fmla="+- 37800000 0 f46"/>
              <a:gd name="f60" fmla="*/ f48 1 2"/>
              <a:gd name="f61" fmla="*/ f49 1 2"/>
              <a:gd name="f62" fmla="+- f50 21600000 0"/>
              <a:gd name="f63" fmla="?: f54 f54 f55"/>
              <a:gd name="f64" fmla="?: f56 f56 f57"/>
              <a:gd name="f65" fmla="?: f58 f58 f59"/>
              <a:gd name="f66" fmla="*/ f51 f8 1"/>
              <a:gd name="f67" fmla="*/ f52 f8 1"/>
              <a:gd name="f68" fmla="+- f7 f60 0"/>
              <a:gd name="f69" fmla="+- f7 f61 0"/>
              <a:gd name="f70" fmla="?: f50 f50 f62"/>
              <a:gd name="f71" fmla="*/ f66 1 f0"/>
              <a:gd name="f72" fmla="*/ f67 1 f0"/>
              <a:gd name="f73" fmla="*/ f61 f39 1"/>
              <a:gd name="f74" fmla="*/ f60 f39 1"/>
              <a:gd name="f75" fmla="+- f70 0 f53"/>
              <a:gd name="f76" fmla="+- f70 0 f63"/>
              <a:gd name="f77" fmla="+- f70 0 f64"/>
              <a:gd name="f78" fmla="+- f70 0 f65"/>
              <a:gd name="f79" fmla="+- 0 0 f71"/>
              <a:gd name="f80" fmla="+- 0 0 f72"/>
              <a:gd name="f81" fmla="*/ f69 f39 1"/>
              <a:gd name="f82" fmla="*/ f68 f39 1"/>
              <a:gd name="f83" fmla="+- 0 0 f79"/>
              <a:gd name="f84" fmla="+- 0 0 f80"/>
              <a:gd name="f85" fmla="*/ f83 f0 1"/>
              <a:gd name="f86" fmla="*/ f84 f0 1"/>
              <a:gd name="f87" fmla="*/ f85 1 f8"/>
              <a:gd name="f88" fmla="*/ f86 1 f8"/>
              <a:gd name="f89" fmla="+- f87 0 f1"/>
              <a:gd name="f90" fmla="+- f88 0 f1"/>
              <a:gd name="f91" fmla="sin 1 f89"/>
              <a:gd name="f92" fmla="cos 1 f89"/>
              <a:gd name="f93" fmla="sin 1 f90"/>
              <a:gd name="f94" fmla="cos 1 f90"/>
              <a:gd name="f95" fmla="+- 0 0 f91"/>
              <a:gd name="f96" fmla="+- 0 0 f92"/>
              <a:gd name="f97" fmla="+- 0 0 f93"/>
              <a:gd name="f98" fmla="+- 0 0 f94"/>
              <a:gd name="f99" fmla="+- 0 0 f95"/>
              <a:gd name="f100" fmla="+- 0 0 f96"/>
              <a:gd name="f101" fmla="+- 0 0 f97"/>
              <a:gd name="f102" fmla="+- 0 0 f98"/>
              <a:gd name="f103" fmla="val f99"/>
              <a:gd name="f104" fmla="val f100"/>
              <a:gd name="f105" fmla="val f101"/>
              <a:gd name="f106" fmla="val f102"/>
              <a:gd name="f107" fmla="*/ f103 f61 1"/>
              <a:gd name="f108" fmla="*/ f104 f60 1"/>
              <a:gd name="f109" fmla="*/ f105 f61 1"/>
              <a:gd name="f110" fmla="*/ f106 f60 1"/>
              <a:gd name="f111" fmla="+- 0 0 f108"/>
              <a:gd name="f112" fmla="+- 0 0 f107"/>
              <a:gd name="f113" fmla="+- 0 0 f110"/>
              <a:gd name="f114" fmla="+- 0 0 f109"/>
              <a:gd name="f115" fmla="+- 0 0 f111"/>
              <a:gd name="f116" fmla="+- 0 0 f112"/>
              <a:gd name="f117" fmla="+- 0 0 f113"/>
              <a:gd name="f118" fmla="+- 0 0 f114"/>
              <a:gd name="f119" fmla="at2 f115 f116"/>
              <a:gd name="f120" fmla="at2 f117 f118"/>
              <a:gd name="f121" fmla="+- f119 f1 0"/>
              <a:gd name="f122" fmla="+- f120 f1 0"/>
              <a:gd name="f123" fmla="*/ f121 f8 1"/>
              <a:gd name="f124" fmla="*/ f122 f8 1"/>
              <a:gd name="f125" fmla="*/ f123 1 f0"/>
              <a:gd name="f126" fmla="*/ f124 1 f0"/>
              <a:gd name="f127" fmla="+- 0 0 f125"/>
              <a:gd name="f128" fmla="+- 0 0 f126"/>
              <a:gd name="f129" fmla="val f127"/>
              <a:gd name="f130" fmla="val f128"/>
              <a:gd name="f131" fmla="+- 0 0 f129"/>
              <a:gd name="f132" fmla="+- 0 0 f130"/>
              <a:gd name="f133" fmla="*/ f131 f0 1"/>
              <a:gd name="f134" fmla="*/ f132 f0 1"/>
              <a:gd name="f135" fmla="*/ f133 1 f8"/>
              <a:gd name="f136" fmla="*/ f134 1 f8"/>
              <a:gd name="f137" fmla="+- f135 0 f1"/>
              <a:gd name="f138" fmla="+- f136 0 f1"/>
              <a:gd name="f139" fmla="+- f137 f1 0"/>
              <a:gd name="f140" fmla="+- f138 f1 0"/>
              <a:gd name="f141" fmla="*/ f139 f8 1"/>
              <a:gd name="f142" fmla="*/ f140 f8 1"/>
              <a:gd name="f143" fmla="*/ f141 1 f0"/>
              <a:gd name="f144" fmla="*/ f142 1 f0"/>
              <a:gd name="f145" fmla="+- 0 0 f143"/>
              <a:gd name="f146" fmla="+- 0 0 f144"/>
              <a:gd name="f147" fmla="+- 0 0 f145"/>
              <a:gd name="f148" fmla="+- 0 0 f146"/>
              <a:gd name="f149" fmla="*/ f147 f0 1"/>
              <a:gd name="f150" fmla="*/ f148 f0 1"/>
              <a:gd name="f151" fmla="*/ f149 1 f8"/>
              <a:gd name="f152" fmla="*/ f150 1 f8"/>
              <a:gd name="f153" fmla="+- f151 0 f1"/>
              <a:gd name="f154" fmla="+- f152 0 f1"/>
              <a:gd name="f155" fmla="cos 1 f153"/>
              <a:gd name="f156" fmla="sin 1 f153"/>
              <a:gd name="f157" fmla="cos 1 f154"/>
              <a:gd name="f158" fmla="sin 1 f154"/>
              <a:gd name="f159" fmla="+- 0 0 f155"/>
              <a:gd name="f160" fmla="+- 0 0 f156"/>
              <a:gd name="f161" fmla="+- 0 0 f157"/>
              <a:gd name="f162" fmla="+- 0 0 f158"/>
              <a:gd name="f163" fmla="+- 0 0 f159"/>
              <a:gd name="f164" fmla="+- 0 0 f160"/>
              <a:gd name="f165" fmla="+- 0 0 f161"/>
              <a:gd name="f166" fmla="+- 0 0 f162"/>
              <a:gd name="f167" fmla="val f163"/>
              <a:gd name="f168" fmla="val f164"/>
              <a:gd name="f169" fmla="val f165"/>
              <a:gd name="f170" fmla="val f166"/>
              <a:gd name="f171" fmla="+- 0 0 f167"/>
              <a:gd name="f172" fmla="+- 0 0 f168"/>
              <a:gd name="f173" fmla="+- 0 0 f169"/>
              <a:gd name="f174" fmla="+- 0 0 f170"/>
              <a:gd name="f175" fmla="*/ f9 f171 1"/>
              <a:gd name="f176" fmla="*/ f9 f172 1"/>
              <a:gd name="f177" fmla="*/ f9 f173 1"/>
              <a:gd name="f178" fmla="*/ f9 f174 1"/>
              <a:gd name="f179" fmla="*/ f175 f61 1"/>
              <a:gd name="f180" fmla="*/ f176 f60 1"/>
              <a:gd name="f181" fmla="*/ f177 f61 1"/>
              <a:gd name="f182" fmla="*/ f178 f60 1"/>
              <a:gd name="f183" fmla="+- f69 f179 0"/>
              <a:gd name="f184" fmla="+- f68 f180 0"/>
              <a:gd name="f185" fmla="+- f69 f181 0"/>
              <a:gd name="f186" fmla="+- f68 f182 0"/>
              <a:gd name="f187" fmla="max f183 f185"/>
              <a:gd name="f188" fmla="max f184 f186"/>
              <a:gd name="f189" fmla="min f183 f185"/>
              <a:gd name="f190" fmla="min f184 f186"/>
              <a:gd name="f191" fmla="*/ f183 f39 1"/>
              <a:gd name="f192" fmla="*/ f184 f39 1"/>
              <a:gd name="f193" fmla="*/ f185 f39 1"/>
              <a:gd name="f194" fmla="*/ f186 f39 1"/>
              <a:gd name="f195" fmla="?: f75 f44 f187"/>
              <a:gd name="f196" fmla="?: f76 f45 f188"/>
              <a:gd name="f197" fmla="?: f77 f7 f189"/>
              <a:gd name="f198" fmla="?: f78 f7 f190"/>
              <a:gd name="f199" fmla="*/ f197 f39 1"/>
              <a:gd name="f200" fmla="*/ f198 f39 1"/>
              <a:gd name="f201" fmla="*/ f195 f39 1"/>
              <a:gd name="f202" fmla="*/ f196 f3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6">
                <a:pos x="f191" y="f192"/>
              </a:cxn>
              <a:cxn ang="f37">
                <a:pos x="f81" y="f82"/>
              </a:cxn>
              <a:cxn ang="f38">
                <a:pos x="f193" y="f194"/>
              </a:cxn>
            </a:cxnLst>
            <a:rect l="f199" t="f200" r="f201" b="f202"/>
            <a:pathLst>
              <a:path stroke="0">
                <a:moveTo>
                  <a:pt x="f191" y="f192"/>
                </a:moveTo>
                <a:arcTo wR="f73" hR="f74" stAng="f46" swAng="f70"/>
                <a:lnTo>
                  <a:pt x="f81" y="f82"/>
                </a:lnTo>
                <a:close/>
              </a:path>
              <a:path fill="none">
                <a:moveTo>
                  <a:pt x="f191" y="f192"/>
                </a:moveTo>
                <a:arcTo wR="f73" hR="f74" stAng="f46" swAng="f70"/>
              </a:path>
            </a:pathLst>
          </a:custGeom>
          <a:noFill/>
          <a:ln w="127001" cap="flat">
            <a:solidFill>
              <a:srgbClr val="4472C4"/>
            </a:solidFill>
            <a:prstDash val="solid"/>
            <a:miter/>
            <a:tailEnd type="arrow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Rectangle: Rounded Corners 9">
            <a:extLst>
              <a:ext uri="{FF2B5EF4-FFF2-40B4-BE49-F238E27FC236}">
                <a16:creationId xmlns:a16="http://schemas.microsoft.com/office/drawing/2014/main" id="{FA36708F-5875-2053-80AF-4C8355645700}"/>
              </a:ext>
            </a:extLst>
          </p:cNvPr>
          <p:cNvSpPr/>
          <p:nvPr/>
        </p:nvSpPr>
        <p:spPr>
          <a:xfrm>
            <a:off x="485682" y="1477546"/>
            <a:ext cx="5179538" cy="1269196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FFFFFF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Arc 11">
            <a:extLst>
              <a:ext uri="{FF2B5EF4-FFF2-40B4-BE49-F238E27FC236}">
                <a16:creationId xmlns:a16="http://schemas.microsoft.com/office/drawing/2014/main" id="{E0F424F4-C393-1297-571F-19391FFB9BDF}"/>
              </a:ext>
            </a:extLst>
          </p:cNvPr>
          <p:cNvSpPr/>
          <p:nvPr/>
        </p:nvSpPr>
        <p:spPr>
          <a:xfrm rot="8751575">
            <a:off x="6126152" y="2258588"/>
            <a:ext cx="3620539" cy="1469075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1"/>
              <a:gd name="f10" fmla="val 264"/>
              <a:gd name="f11" fmla="+- 0 0 -270"/>
              <a:gd name="f12" fmla="+- 0 0 -402"/>
              <a:gd name="f13" fmla="+- 0 0 -534"/>
              <a:gd name="f14" fmla="abs f4"/>
              <a:gd name="f15" fmla="abs f5"/>
              <a:gd name="f16" fmla="abs f6"/>
              <a:gd name="f17" fmla="+- 0 0 f3"/>
              <a:gd name="f18" fmla="+- 0 0 f10"/>
              <a:gd name="f19" fmla="*/ f11 f0 1"/>
              <a:gd name="f20" fmla="*/ f12 f0 1"/>
              <a:gd name="f21" fmla="*/ f13 f0 1"/>
              <a:gd name="f22" fmla="?: f14 f4 1"/>
              <a:gd name="f23" fmla="?: f15 f5 1"/>
              <a:gd name="f24" fmla="?: f16 f6 1"/>
              <a:gd name="f25" fmla="*/ f17 f0 1"/>
              <a:gd name="f26" fmla="*/ f18 f0 1"/>
              <a:gd name="f27" fmla="*/ f19 1 f3"/>
              <a:gd name="f28" fmla="*/ f20 1 f3"/>
              <a:gd name="f29" fmla="*/ f21 1 f3"/>
              <a:gd name="f30" fmla="*/ f22 1 21600"/>
              <a:gd name="f31" fmla="*/ f23 1 21600"/>
              <a:gd name="f32" fmla="*/ 21600 f22 1"/>
              <a:gd name="f33" fmla="*/ 21600 f23 1"/>
              <a:gd name="f34" fmla="*/ f25 1 f3"/>
              <a:gd name="f35" fmla="*/ f26 1 f3"/>
              <a:gd name="f36" fmla="+- f27 0 f1"/>
              <a:gd name="f37" fmla="+- f28 0 f1"/>
              <a:gd name="f38" fmla="+- f29 0 f1"/>
              <a:gd name="f39" fmla="min f31 f30"/>
              <a:gd name="f40" fmla="*/ f32 1 f24"/>
              <a:gd name="f41" fmla="*/ f33 1 f24"/>
              <a:gd name="f42" fmla="+- f34 0 f1"/>
              <a:gd name="f43" fmla="+- f35 0 f1"/>
              <a:gd name="f44" fmla="val f40"/>
              <a:gd name="f45" fmla="val f41"/>
              <a:gd name="f46" fmla="+- 0 0 f42"/>
              <a:gd name="f47" fmla="+- 0 0 f43"/>
              <a:gd name="f48" fmla="+- f45 0 f7"/>
              <a:gd name="f49" fmla="+- f44 0 f7"/>
              <a:gd name="f50" fmla="+- f47 0 f46"/>
              <a:gd name="f51" fmla="+- f46 f1 0"/>
              <a:gd name="f52" fmla="+- f47 f1 0"/>
              <a:gd name="f53" fmla="+- 21600000 0 f46"/>
              <a:gd name="f54" fmla="+- f1 0 f46"/>
              <a:gd name="f55" fmla="+- 27000000 0 f46"/>
              <a:gd name="f56" fmla="+- f0 0 f46"/>
              <a:gd name="f57" fmla="+- 32400000 0 f46"/>
              <a:gd name="f58" fmla="+- f2 0 f46"/>
              <a:gd name="f59" fmla="+- 37800000 0 f46"/>
              <a:gd name="f60" fmla="*/ f48 1 2"/>
              <a:gd name="f61" fmla="*/ f49 1 2"/>
              <a:gd name="f62" fmla="+- f50 21600000 0"/>
              <a:gd name="f63" fmla="?: f54 f54 f55"/>
              <a:gd name="f64" fmla="?: f56 f56 f57"/>
              <a:gd name="f65" fmla="?: f58 f58 f59"/>
              <a:gd name="f66" fmla="*/ f51 f8 1"/>
              <a:gd name="f67" fmla="*/ f52 f8 1"/>
              <a:gd name="f68" fmla="+- f7 f60 0"/>
              <a:gd name="f69" fmla="+- f7 f61 0"/>
              <a:gd name="f70" fmla="?: f50 f50 f62"/>
              <a:gd name="f71" fmla="*/ f66 1 f0"/>
              <a:gd name="f72" fmla="*/ f67 1 f0"/>
              <a:gd name="f73" fmla="*/ f61 f39 1"/>
              <a:gd name="f74" fmla="*/ f60 f39 1"/>
              <a:gd name="f75" fmla="+- f70 0 f53"/>
              <a:gd name="f76" fmla="+- f70 0 f63"/>
              <a:gd name="f77" fmla="+- f70 0 f64"/>
              <a:gd name="f78" fmla="+- f70 0 f65"/>
              <a:gd name="f79" fmla="+- 0 0 f71"/>
              <a:gd name="f80" fmla="+- 0 0 f72"/>
              <a:gd name="f81" fmla="*/ f69 f39 1"/>
              <a:gd name="f82" fmla="*/ f68 f39 1"/>
              <a:gd name="f83" fmla="+- 0 0 f79"/>
              <a:gd name="f84" fmla="+- 0 0 f80"/>
              <a:gd name="f85" fmla="*/ f83 f0 1"/>
              <a:gd name="f86" fmla="*/ f84 f0 1"/>
              <a:gd name="f87" fmla="*/ f85 1 f8"/>
              <a:gd name="f88" fmla="*/ f86 1 f8"/>
              <a:gd name="f89" fmla="+- f87 0 f1"/>
              <a:gd name="f90" fmla="+- f88 0 f1"/>
              <a:gd name="f91" fmla="sin 1 f89"/>
              <a:gd name="f92" fmla="cos 1 f89"/>
              <a:gd name="f93" fmla="sin 1 f90"/>
              <a:gd name="f94" fmla="cos 1 f90"/>
              <a:gd name="f95" fmla="+- 0 0 f91"/>
              <a:gd name="f96" fmla="+- 0 0 f92"/>
              <a:gd name="f97" fmla="+- 0 0 f93"/>
              <a:gd name="f98" fmla="+- 0 0 f94"/>
              <a:gd name="f99" fmla="+- 0 0 f95"/>
              <a:gd name="f100" fmla="+- 0 0 f96"/>
              <a:gd name="f101" fmla="+- 0 0 f97"/>
              <a:gd name="f102" fmla="+- 0 0 f98"/>
              <a:gd name="f103" fmla="val f99"/>
              <a:gd name="f104" fmla="val f100"/>
              <a:gd name="f105" fmla="val f101"/>
              <a:gd name="f106" fmla="val f102"/>
              <a:gd name="f107" fmla="*/ f103 f61 1"/>
              <a:gd name="f108" fmla="*/ f104 f60 1"/>
              <a:gd name="f109" fmla="*/ f105 f61 1"/>
              <a:gd name="f110" fmla="*/ f106 f60 1"/>
              <a:gd name="f111" fmla="+- 0 0 f108"/>
              <a:gd name="f112" fmla="+- 0 0 f107"/>
              <a:gd name="f113" fmla="+- 0 0 f110"/>
              <a:gd name="f114" fmla="+- 0 0 f109"/>
              <a:gd name="f115" fmla="+- 0 0 f111"/>
              <a:gd name="f116" fmla="+- 0 0 f112"/>
              <a:gd name="f117" fmla="+- 0 0 f113"/>
              <a:gd name="f118" fmla="+- 0 0 f114"/>
              <a:gd name="f119" fmla="at2 f115 f116"/>
              <a:gd name="f120" fmla="at2 f117 f118"/>
              <a:gd name="f121" fmla="+- f119 f1 0"/>
              <a:gd name="f122" fmla="+- f120 f1 0"/>
              <a:gd name="f123" fmla="*/ f121 f8 1"/>
              <a:gd name="f124" fmla="*/ f122 f8 1"/>
              <a:gd name="f125" fmla="*/ f123 1 f0"/>
              <a:gd name="f126" fmla="*/ f124 1 f0"/>
              <a:gd name="f127" fmla="+- 0 0 f125"/>
              <a:gd name="f128" fmla="+- 0 0 f126"/>
              <a:gd name="f129" fmla="val f127"/>
              <a:gd name="f130" fmla="val f128"/>
              <a:gd name="f131" fmla="+- 0 0 f129"/>
              <a:gd name="f132" fmla="+- 0 0 f130"/>
              <a:gd name="f133" fmla="*/ f131 f0 1"/>
              <a:gd name="f134" fmla="*/ f132 f0 1"/>
              <a:gd name="f135" fmla="*/ f133 1 f8"/>
              <a:gd name="f136" fmla="*/ f134 1 f8"/>
              <a:gd name="f137" fmla="+- f135 0 f1"/>
              <a:gd name="f138" fmla="+- f136 0 f1"/>
              <a:gd name="f139" fmla="+- f137 f1 0"/>
              <a:gd name="f140" fmla="+- f138 f1 0"/>
              <a:gd name="f141" fmla="*/ f139 f8 1"/>
              <a:gd name="f142" fmla="*/ f140 f8 1"/>
              <a:gd name="f143" fmla="*/ f141 1 f0"/>
              <a:gd name="f144" fmla="*/ f142 1 f0"/>
              <a:gd name="f145" fmla="+- 0 0 f143"/>
              <a:gd name="f146" fmla="+- 0 0 f144"/>
              <a:gd name="f147" fmla="+- 0 0 f145"/>
              <a:gd name="f148" fmla="+- 0 0 f146"/>
              <a:gd name="f149" fmla="*/ f147 f0 1"/>
              <a:gd name="f150" fmla="*/ f148 f0 1"/>
              <a:gd name="f151" fmla="*/ f149 1 f8"/>
              <a:gd name="f152" fmla="*/ f150 1 f8"/>
              <a:gd name="f153" fmla="+- f151 0 f1"/>
              <a:gd name="f154" fmla="+- f152 0 f1"/>
              <a:gd name="f155" fmla="cos 1 f153"/>
              <a:gd name="f156" fmla="sin 1 f153"/>
              <a:gd name="f157" fmla="cos 1 f154"/>
              <a:gd name="f158" fmla="sin 1 f154"/>
              <a:gd name="f159" fmla="+- 0 0 f155"/>
              <a:gd name="f160" fmla="+- 0 0 f156"/>
              <a:gd name="f161" fmla="+- 0 0 f157"/>
              <a:gd name="f162" fmla="+- 0 0 f158"/>
              <a:gd name="f163" fmla="+- 0 0 f159"/>
              <a:gd name="f164" fmla="+- 0 0 f160"/>
              <a:gd name="f165" fmla="+- 0 0 f161"/>
              <a:gd name="f166" fmla="+- 0 0 f162"/>
              <a:gd name="f167" fmla="val f163"/>
              <a:gd name="f168" fmla="val f164"/>
              <a:gd name="f169" fmla="val f165"/>
              <a:gd name="f170" fmla="val f166"/>
              <a:gd name="f171" fmla="+- 0 0 f167"/>
              <a:gd name="f172" fmla="+- 0 0 f168"/>
              <a:gd name="f173" fmla="+- 0 0 f169"/>
              <a:gd name="f174" fmla="+- 0 0 f170"/>
              <a:gd name="f175" fmla="*/ f9 f171 1"/>
              <a:gd name="f176" fmla="*/ f9 f172 1"/>
              <a:gd name="f177" fmla="*/ f9 f173 1"/>
              <a:gd name="f178" fmla="*/ f9 f174 1"/>
              <a:gd name="f179" fmla="*/ f175 f61 1"/>
              <a:gd name="f180" fmla="*/ f176 f60 1"/>
              <a:gd name="f181" fmla="*/ f177 f61 1"/>
              <a:gd name="f182" fmla="*/ f178 f60 1"/>
              <a:gd name="f183" fmla="+- f69 f179 0"/>
              <a:gd name="f184" fmla="+- f68 f180 0"/>
              <a:gd name="f185" fmla="+- f69 f181 0"/>
              <a:gd name="f186" fmla="+- f68 f182 0"/>
              <a:gd name="f187" fmla="max f183 f185"/>
              <a:gd name="f188" fmla="max f184 f186"/>
              <a:gd name="f189" fmla="min f183 f185"/>
              <a:gd name="f190" fmla="min f184 f186"/>
              <a:gd name="f191" fmla="*/ f183 f39 1"/>
              <a:gd name="f192" fmla="*/ f184 f39 1"/>
              <a:gd name="f193" fmla="*/ f185 f39 1"/>
              <a:gd name="f194" fmla="*/ f186 f39 1"/>
              <a:gd name="f195" fmla="?: f75 f44 f187"/>
              <a:gd name="f196" fmla="?: f76 f45 f188"/>
              <a:gd name="f197" fmla="?: f77 f7 f189"/>
              <a:gd name="f198" fmla="?: f78 f7 f190"/>
              <a:gd name="f199" fmla="*/ f197 f39 1"/>
              <a:gd name="f200" fmla="*/ f198 f39 1"/>
              <a:gd name="f201" fmla="*/ f195 f39 1"/>
              <a:gd name="f202" fmla="*/ f196 f3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6">
                <a:pos x="f191" y="f192"/>
              </a:cxn>
              <a:cxn ang="f37">
                <a:pos x="f81" y="f82"/>
              </a:cxn>
              <a:cxn ang="f38">
                <a:pos x="f193" y="f194"/>
              </a:cxn>
            </a:cxnLst>
            <a:rect l="f199" t="f200" r="f201" b="f202"/>
            <a:pathLst>
              <a:path stroke="0">
                <a:moveTo>
                  <a:pt x="f191" y="f192"/>
                </a:moveTo>
                <a:arcTo wR="f73" hR="f74" stAng="f46" swAng="f70"/>
                <a:lnTo>
                  <a:pt x="f81" y="f82"/>
                </a:lnTo>
                <a:close/>
              </a:path>
              <a:path fill="none">
                <a:moveTo>
                  <a:pt x="f191" y="f192"/>
                </a:moveTo>
                <a:arcTo wR="f73" hR="f74" stAng="f46" swAng="f70"/>
              </a:path>
            </a:pathLst>
          </a:custGeom>
          <a:noFill/>
          <a:ln w="127001" cap="flat">
            <a:solidFill>
              <a:srgbClr val="4472C4"/>
            </a:solidFill>
            <a:prstDash val="solid"/>
            <a:miter/>
            <a:headEnd type="arrow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Rectangle: Rounded Corners 10">
            <a:extLst>
              <a:ext uri="{FF2B5EF4-FFF2-40B4-BE49-F238E27FC236}">
                <a16:creationId xmlns:a16="http://schemas.microsoft.com/office/drawing/2014/main" id="{30D226BB-5C35-6FBA-63EE-7F6C552BC370}"/>
              </a:ext>
            </a:extLst>
          </p:cNvPr>
          <p:cNvSpPr/>
          <p:nvPr/>
        </p:nvSpPr>
        <p:spPr>
          <a:xfrm>
            <a:off x="485682" y="3269710"/>
            <a:ext cx="6494482" cy="2071262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FFFFFF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D979643D-7A74-F148-3449-5781A83D1831}"/>
              </a:ext>
            </a:extLst>
          </p:cNvPr>
          <p:cNvSpPr txBox="1"/>
          <p:nvPr/>
        </p:nvSpPr>
        <p:spPr>
          <a:xfrm>
            <a:off x="8029485" y="2375090"/>
            <a:ext cx="3830979" cy="134677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457200" marR="0" lvl="1" indent="0" algn="ctr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New PIC design iteration</a:t>
            </a:r>
          </a:p>
          <a:p>
            <a:pPr marL="457200" marR="0" lvl="1" indent="0" algn="ctr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Tape out on the 5</a:t>
            </a:r>
            <a:r>
              <a:rPr lang="en-GB" sz="1600" b="0" i="0" u="none" strike="noStrike" kern="0" cap="none" spc="0" baseline="30000" dirty="0">
                <a:solidFill>
                  <a:srgbClr val="000000"/>
                </a:solidFill>
                <a:uFillTx/>
                <a:latin typeface="Calibri"/>
              </a:rPr>
              <a:t>th</a:t>
            </a:r>
            <a:r>
              <a:rPr lang="en-GB" sz="16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 October 2022</a:t>
            </a:r>
          </a:p>
          <a:p>
            <a:pPr marL="457200" marR="0" lvl="1" indent="0" algn="ctr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000000"/>
                </a:solidFill>
                <a:latin typeface="Calibri"/>
              </a:rPr>
              <a:t>Turn around time 12 months!</a:t>
            </a:r>
            <a:endParaRPr lang="en-GB" sz="16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8" name="Rectangle: Rounded Corners 13">
            <a:extLst>
              <a:ext uri="{FF2B5EF4-FFF2-40B4-BE49-F238E27FC236}">
                <a16:creationId xmlns:a16="http://schemas.microsoft.com/office/drawing/2014/main" id="{FB5152BD-E852-715A-B6B7-7394D97A2139}"/>
              </a:ext>
            </a:extLst>
          </p:cNvPr>
          <p:cNvSpPr/>
          <p:nvPr/>
        </p:nvSpPr>
        <p:spPr>
          <a:xfrm>
            <a:off x="8455888" y="2216584"/>
            <a:ext cx="3402285" cy="1818182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noFill/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9" name="Date Placeholder 19">
            <a:extLst>
              <a:ext uri="{FF2B5EF4-FFF2-40B4-BE49-F238E27FC236}">
                <a16:creationId xmlns:a16="http://schemas.microsoft.com/office/drawing/2014/main" id="{F53D355E-5F99-4135-D2BA-36DA76D957D0}"/>
              </a:ext>
            </a:extLst>
          </p:cNvPr>
          <p:cNvSpPr txBox="1"/>
          <p:nvPr/>
        </p:nvSpPr>
        <p:spPr>
          <a:xfrm>
            <a:off x="1286789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TWEPP 2022</a:t>
            </a:r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0" name="Footer Placeholder 20">
            <a:extLst>
              <a:ext uri="{FF2B5EF4-FFF2-40B4-BE49-F238E27FC236}">
                <a16:creationId xmlns:a16="http://schemas.microsoft.com/office/drawing/2014/main" id="{FE606EBA-8288-1CCF-C93E-0913E0646666}"/>
              </a:ext>
            </a:extLst>
          </p:cNvPr>
          <p:cNvSpPr txBox="1"/>
          <p:nvPr/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carmelo.scarcella@cern.ch</a:t>
            </a:r>
          </a:p>
        </p:txBody>
      </p:sp>
      <p:sp>
        <p:nvSpPr>
          <p:cNvPr id="11" name="Slide Number Placeholder 21">
            <a:extLst>
              <a:ext uri="{FF2B5EF4-FFF2-40B4-BE49-F238E27FC236}">
                <a16:creationId xmlns:a16="http://schemas.microsoft.com/office/drawing/2014/main" id="{C6B5963F-FAE8-3582-C70A-73E3C97C894E}"/>
              </a:ext>
            </a:extLst>
          </p:cNvPr>
          <p:cNvSpPr txBox="1"/>
          <p:nvPr/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57E826D-C3AC-4717-937D-FBED0AEDD891}" type="slidenum">
              <a:rPr/>
              <a:t>14</a:t>
            </a:fld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" name="TextBox 22">
            <a:extLst>
              <a:ext uri="{FF2B5EF4-FFF2-40B4-BE49-F238E27FC236}">
                <a16:creationId xmlns:a16="http://schemas.microsoft.com/office/drawing/2014/main" id="{ED38EB32-A391-9861-D5D3-A44D011DFC3B}"/>
              </a:ext>
            </a:extLst>
          </p:cNvPr>
          <p:cNvSpPr txBox="1"/>
          <p:nvPr/>
        </p:nvSpPr>
        <p:spPr>
          <a:xfrm>
            <a:off x="9811" y="11996"/>
            <a:ext cx="11775789" cy="8374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600" b="0" i="0" u="none" strike="noStrike" kern="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   Next photonic test chip</a:t>
            </a:r>
            <a:endParaRPr lang="en-GB" sz="3600" b="0" i="0" u="none" strike="noStrike" kern="1200" cap="none" spc="0" baseline="0" dirty="0">
              <a:solidFill>
                <a:srgbClr val="000000"/>
              </a:solidFill>
              <a:uFillTx/>
              <a:latin typeface="Calibri" pitchFamily="34"/>
              <a:ea typeface="Calibri" pitchFamily="34"/>
              <a:cs typeface="Arial" pitchFamily="34"/>
            </a:endParaRP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7485E376-F3D1-943C-4CFB-22CC61DDD219}"/>
              </a:ext>
            </a:extLst>
          </p:cNvPr>
          <p:cNvSpPr/>
          <p:nvPr/>
        </p:nvSpPr>
        <p:spPr>
          <a:xfrm>
            <a:off x="158070" y="849467"/>
            <a:ext cx="10570756" cy="5132431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742950" marR="0" lvl="1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742950" marR="0" lvl="1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b="0" i="0" u="none" strike="noStrike" kern="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742950" marR="0" lvl="1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Radiation tolerance </a:t>
            </a:r>
          </a:p>
          <a:p>
            <a:pPr marL="1200150" marR="0" lvl="2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Modelling radiation damage</a:t>
            </a:r>
          </a:p>
          <a:p>
            <a:pPr marL="1200150" marR="0" lvl="2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Radiation tolerance enhancement  by design</a:t>
            </a:r>
          </a:p>
          <a:p>
            <a:pPr marL="1200150" marR="0" lvl="2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1200150" marR="0" lvl="2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742950" marR="0" lvl="1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Data link </a:t>
            </a: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design</a:t>
            </a:r>
          </a:p>
          <a:p>
            <a:pPr marL="1200150" lvl="2" indent="-285750">
              <a:lnSpc>
                <a:spcPct val="150000"/>
              </a:lnSpc>
              <a:buSzPct val="15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Thermal control of ring modulators</a:t>
            </a:r>
          </a:p>
          <a:p>
            <a:pPr marL="1200150" marR="0" lvl="2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Integration of modulators with electrical </a:t>
            </a:r>
            <a:r>
              <a:rPr lang="en-GB" sz="16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drivers</a:t>
            </a:r>
          </a:p>
          <a:p>
            <a:pPr marL="1200150" marR="0" lvl="2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Wavelength Division Multiplexing</a:t>
            </a:r>
          </a:p>
          <a:p>
            <a:pPr marL="1200150" lvl="2" indent="-285750">
              <a:lnSpc>
                <a:spcPct val="150000"/>
              </a:lnSpc>
              <a:buSzPct val="15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000000"/>
                </a:solidFill>
              </a:rPr>
              <a:t>Aligning with industry </a:t>
            </a:r>
            <a:r>
              <a:rPr lang="en-GB" sz="1600" b="1" kern="0" dirty="0">
                <a:solidFill>
                  <a:srgbClr val="000000"/>
                </a:solidFill>
              </a:rPr>
              <a:t>emerging standards </a:t>
            </a:r>
            <a:r>
              <a:rPr lang="en-GB" sz="1600" kern="0" dirty="0">
                <a:solidFill>
                  <a:srgbClr val="000000"/>
                </a:solidFill>
              </a:rPr>
              <a:t>for COTS components</a:t>
            </a:r>
            <a:endParaRPr lang="en-GB" sz="16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1200150" marR="0" lvl="2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1200150" marR="0" lvl="2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9">
            <a:extLst>
              <a:ext uri="{FF2B5EF4-FFF2-40B4-BE49-F238E27FC236}">
                <a16:creationId xmlns:a16="http://schemas.microsoft.com/office/drawing/2014/main" id="{F53D355E-5F99-4135-D2BA-36DA76D957D0}"/>
              </a:ext>
            </a:extLst>
          </p:cNvPr>
          <p:cNvSpPr txBox="1"/>
          <p:nvPr/>
        </p:nvSpPr>
        <p:spPr>
          <a:xfrm>
            <a:off x="1286789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TWEPP 2022</a:t>
            </a:r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0" name="Footer Placeholder 20">
            <a:extLst>
              <a:ext uri="{FF2B5EF4-FFF2-40B4-BE49-F238E27FC236}">
                <a16:creationId xmlns:a16="http://schemas.microsoft.com/office/drawing/2014/main" id="{FE606EBA-8288-1CCF-C93E-0913E0646666}"/>
              </a:ext>
            </a:extLst>
          </p:cNvPr>
          <p:cNvSpPr txBox="1"/>
          <p:nvPr/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carmelo.scarcella@cern.ch</a:t>
            </a:r>
          </a:p>
        </p:txBody>
      </p:sp>
      <p:sp>
        <p:nvSpPr>
          <p:cNvPr id="11" name="Slide Number Placeholder 21">
            <a:extLst>
              <a:ext uri="{FF2B5EF4-FFF2-40B4-BE49-F238E27FC236}">
                <a16:creationId xmlns:a16="http://schemas.microsoft.com/office/drawing/2014/main" id="{C6B5963F-FAE8-3582-C70A-73E3C97C894E}"/>
              </a:ext>
            </a:extLst>
          </p:cNvPr>
          <p:cNvSpPr txBox="1"/>
          <p:nvPr/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57E826D-C3AC-4717-937D-FBED0AEDD891}" type="slidenum">
              <a:rPr/>
              <a:t>15</a:t>
            </a:fld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" name="TextBox 22">
            <a:extLst>
              <a:ext uri="{FF2B5EF4-FFF2-40B4-BE49-F238E27FC236}">
                <a16:creationId xmlns:a16="http://schemas.microsoft.com/office/drawing/2014/main" id="{ED38EB32-A391-9861-D5D3-A44D011DFC3B}"/>
              </a:ext>
            </a:extLst>
          </p:cNvPr>
          <p:cNvSpPr txBox="1"/>
          <p:nvPr/>
        </p:nvSpPr>
        <p:spPr>
          <a:xfrm>
            <a:off x="2543657" y="2210529"/>
            <a:ext cx="7104686" cy="145841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6600" b="0" i="0" u="none" strike="noStrike" kern="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   Back-up slides</a:t>
            </a:r>
            <a:endParaRPr lang="en-GB" sz="6600" b="0" i="0" u="none" strike="noStrike" kern="1200" cap="none" spc="0" baseline="0" dirty="0">
              <a:solidFill>
                <a:srgbClr val="000000"/>
              </a:solidFill>
              <a:uFillTx/>
              <a:latin typeface="Calibri" pitchFamily="34"/>
              <a:ea typeface="Calibri" pitchFamily="34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19145719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 descr="A picture containing black, dark, lamp, line&#10;&#10;Description automatically generated">
            <a:extLst>
              <a:ext uri="{FF2B5EF4-FFF2-40B4-BE49-F238E27FC236}">
                <a16:creationId xmlns:a16="http://schemas.microsoft.com/office/drawing/2014/main" id="{5AFB86A8-92D5-E334-4D5B-CC7B7847B2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902" y="3463430"/>
            <a:ext cx="4809208" cy="2950391"/>
          </a:xfrm>
          <a:prstGeom prst="rect">
            <a:avLst/>
          </a:prstGeom>
        </p:spPr>
      </p:pic>
      <p:pic>
        <p:nvPicPr>
          <p:cNvPr id="56" name="Picture 55" descr="A picture containing person, dark, light&#10;&#10;Description automatically generated">
            <a:extLst>
              <a:ext uri="{FF2B5EF4-FFF2-40B4-BE49-F238E27FC236}">
                <a16:creationId xmlns:a16="http://schemas.microsoft.com/office/drawing/2014/main" id="{A2DDDB6E-EE75-FFB9-1573-56702DF642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110" y="3463061"/>
            <a:ext cx="4809208" cy="2950391"/>
          </a:xfrm>
          <a:prstGeom prst="rect">
            <a:avLst/>
          </a:prstGeom>
        </p:spPr>
      </p:pic>
      <p:sp>
        <p:nvSpPr>
          <p:cNvPr id="2" name="Content Placeholder 20">
            <a:extLst>
              <a:ext uri="{FF2B5EF4-FFF2-40B4-BE49-F238E27FC236}">
                <a16:creationId xmlns:a16="http://schemas.microsoft.com/office/drawing/2014/main" id="{D9C3E914-BDFB-B276-9EEC-E1B77D5745D3}"/>
              </a:ext>
            </a:extLst>
          </p:cNvPr>
          <p:cNvSpPr txBox="1"/>
          <p:nvPr/>
        </p:nvSpPr>
        <p:spPr>
          <a:xfrm>
            <a:off x="85067" y="929714"/>
            <a:ext cx="5183715" cy="186380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/>
          <a:p>
            <a:pPr marL="228590" marR="0" lvl="0" indent="-22859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Selective wavelength filters</a:t>
            </a:r>
          </a:p>
          <a:p>
            <a:pPr marL="228590" marR="0" lvl="0" indent="-22859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Small footprint (radius ~ 5µm)</a:t>
            </a:r>
          </a:p>
          <a:p>
            <a:pPr marL="228590" marR="0" lvl="0" indent="-22859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Small driving voltage amplitude (down to 1 </a:t>
            </a:r>
            <a:r>
              <a:rPr lang="en-US" sz="16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Vpp</a:t>
            </a:r>
            <a:r>
              <a:rPr lang="en-US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)</a:t>
            </a:r>
          </a:p>
          <a:p>
            <a:pPr marL="228590" marR="0" lvl="0" indent="-22859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Optically narrowband (&lt; 1nm)</a:t>
            </a:r>
          </a:p>
          <a:p>
            <a:pPr marL="228590" marR="0" lvl="0" indent="-22859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Thermally sensitive (&lt; 1 K)</a:t>
            </a:r>
          </a:p>
          <a:p>
            <a:pPr marL="0" marR="0" lvl="0" indent="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Rectangle 50">
            <a:extLst>
              <a:ext uri="{FF2B5EF4-FFF2-40B4-BE49-F238E27FC236}">
                <a16:creationId xmlns:a16="http://schemas.microsoft.com/office/drawing/2014/main" id="{EDB8D549-8104-3612-1E4C-73766AFFDBED}"/>
              </a:ext>
            </a:extLst>
          </p:cNvPr>
          <p:cNvSpPr/>
          <p:nvPr/>
        </p:nvSpPr>
        <p:spPr>
          <a:xfrm>
            <a:off x="11044991" y="156408"/>
            <a:ext cx="896349" cy="66173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Footer Placeholder 90">
            <a:extLst>
              <a:ext uri="{FF2B5EF4-FFF2-40B4-BE49-F238E27FC236}">
                <a16:creationId xmlns:a16="http://schemas.microsoft.com/office/drawing/2014/main" id="{3FB20ADD-3396-3093-F257-A7A94F4DD77A}"/>
              </a:ext>
            </a:extLst>
          </p:cNvPr>
          <p:cNvSpPr txBox="1"/>
          <p:nvPr/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carmelo.scarcella@cern.ch</a:t>
            </a:r>
          </a:p>
        </p:txBody>
      </p:sp>
      <p:sp>
        <p:nvSpPr>
          <p:cNvPr id="5" name="Slide Number Placeholder 91">
            <a:extLst>
              <a:ext uri="{FF2B5EF4-FFF2-40B4-BE49-F238E27FC236}">
                <a16:creationId xmlns:a16="http://schemas.microsoft.com/office/drawing/2014/main" id="{44C7FC68-B6A2-0205-364B-8E5444C1CE7D}"/>
              </a:ext>
            </a:extLst>
          </p:cNvPr>
          <p:cNvSpPr txBox="1"/>
          <p:nvPr/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79FE818-0047-4924-9850-85B1FD746CA8}" type="slidenum">
              <a:rPr/>
              <a:t>16</a:t>
            </a:fld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" name="TextBox 92">
            <a:extLst>
              <a:ext uri="{FF2B5EF4-FFF2-40B4-BE49-F238E27FC236}">
                <a16:creationId xmlns:a16="http://schemas.microsoft.com/office/drawing/2014/main" id="{48512161-E39A-59F0-8EF3-2599D19EA5FD}"/>
              </a:ext>
            </a:extLst>
          </p:cNvPr>
          <p:cNvSpPr txBox="1"/>
          <p:nvPr/>
        </p:nvSpPr>
        <p:spPr>
          <a:xfrm>
            <a:off x="9811" y="11996"/>
            <a:ext cx="9353543" cy="8374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600" b="0" i="0" u="none" strike="noStrike" kern="0" cap="none" spc="0" baseline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   Si µ-ring modulator</a:t>
            </a:r>
            <a:endParaRPr lang="en-GB" sz="36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Calibri" pitchFamily="34"/>
              <a:cs typeface="Arial" pitchFamily="34"/>
            </a:endParaRPr>
          </a:p>
        </p:txBody>
      </p:sp>
      <p:sp>
        <p:nvSpPr>
          <p:cNvPr id="7" name="Date Placeholder 34">
            <a:extLst>
              <a:ext uri="{FF2B5EF4-FFF2-40B4-BE49-F238E27FC236}">
                <a16:creationId xmlns:a16="http://schemas.microsoft.com/office/drawing/2014/main" id="{4FAAA080-1AC5-CBE7-FF64-5DD806A87129}"/>
              </a:ext>
            </a:extLst>
          </p:cNvPr>
          <p:cNvSpPr txBox="1"/>
          <p:nvPr/>
        </p:nvSpPr>
        <p:spPr>
          <a:xfrm>
            <a:off x="1286789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TWEPP 2022</a:t>
            </a:r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9" name="Straight Connector 217">
            <a:extLst>
              <a:ext uri="{FF2B5EF4-FFF2-40B4-BE49-F238E27FC236}">
                <a16:creationId xmlns:a16="http://schemas.microsoft.com/office/drawing/2014/main" id="{D6625F74-51F9-70D6-6FC0-5E067912C521}"/>
              </a:ext>
            </a:extLst>
          </p:cNvPr>
          <p:cNvCxnSpPr/>
          <p:nvPr/>
        </p:nvCxnSpPr>
        <p:spPr>
          <a:xfrm flipH="1">
            <a:off x="7498694" y="5559433"/>
            <a:ext cx="2502475" cy="0"/>
          </a:xfrm>
          <a:prstGeom prst="straightConnector1">
            <a:avLst/>
          </a:prstGeom>
          <a:noFill/>
          <a:ln w="9528" cap="flat">
            <a:solidFill>
              <a:srgbClr val="7F7F7F"/>
            </a:solidFill>
            <a:custDash>
              <a:ds d="100000" sp="100000"/>
            </a:custDash>
            <a:miter/>
          </a:ln>
        </p:spPr>
      </p:cxnSp>
      <p:cxnSp>
        <p:nvCxnSpPr>
          <p:cNvPr id="10" name="Straight Connector 218">
            <a:extLst>
              <a:ext uri="{FF2B5EF4-FFF2-40B4-BE49-F238E27FC236}">
                <a16:creationId xmlns:a16="http://schemas.microsoft.com/office/drawing/2014/main" id="{CFD20845-B41C-FC34-7B5A-DAD5B2D9E584}"/>
              </a:ext>
            </a:extLst>
          </p:cNvPr>
          <p:cNvCxnSpPr/>
          <p:nvPr/>
        </p:nvCxnSpPr>
        <p:spPr>
          <a:xfrm flipH="1">
            <a:off x="7515154" y="4427833"/>
            <a:ext cx="2480310" cy="0"/>
          </a:xfrm>
          <a:prstGeom prst="straightConnector1">
            <a:avLst/>
          </a:prstGeom>
          <a:noFill/>
          <a:ln w="9528" cap="flat">
            <a:solidFill>
              <a:srgbClr val="7F7F7F"/>
            </a:solidFill>
            <a:custDash>
              <a:ds d="100000" sp="100000"/>
            </a:custDash>
            <a:miter/>
          </a:ln>
        </p:spPr>
      </p:cxnSp>
      <p:cxnSp>
        <p:nvCxnSpPr>
          <p:cNvPr id="11" name="Straight Connector 219">
            <a:extLst>
              <a:ext uri="{FF2B5EF4-FFF2-40B4-BE49-F238E27FC236}">
                <a16:creationId xmlns:a16="http://schemas.microsoft.com/office/drawing/2014/main" id="{8C01480F-04EC-E65D-B691-A28540335789}"/>
              </a:ext>
            </a:extLst>
          </p:cNvPr>
          <p:cNvCxnSpPr>
            <a:cxnSpLocks/>
          </p:cNvCxnSpPr>
          <p:nvPr/>
        </p:nvCxnSpPr>
        <p:spPr>
          <a:xfrm flipV="1">
            <a:off x="7507534" y="3804400"/>
            <a:ext cx="20583" cy="2088400"/>
          </a:xfrm>
          <a:prstGeom prst="straightConnector1">
            <a:avLst/>
          </a:prstGeom>
          <a:noFill/>
          <a:ln w="22229" cap="flat">
            <a:solidFill>
              <a:srgbClr val="FF0000"/>
            </a:solidFill>
            <a:prstDash val="solid"/>
            <a:miter/>
            <a:tailEnd type="arrow"/>
          </a:ln>
        </p:spPr>
      </p:cxnSp>
      <p:sp>
        <p:nvSpPr>
          <p:cNvPr id="12" name="TextBox 222">
            <a:extLst>
              <a:ext uri="{FF2B5EF4-FFF2-40B4-BE49-F238E27FC236}">
                <a16:creationId xmlns:a16="http://schemas.microsoft.com/office/drawing/2014/main" id="{B015A0EE-7FFD-65AA-9F9A-A86104B52BD6}"/>
              </a:ext>
            </a:extLst>
          </p:cNvPr>
          <p:cNvSpPr txBox="1"/>
          <p:nvPr/>
        </p:nvSpPr>
        <p:spPr>
          <a:xfrm>
            <a:off x="7486839" y="3910751"/>
            <a:ext cx="627095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0" cap="none" spc="0" baseline="0" dirty="0">
                <a:solidFill>
                  <a:srgbClr val="181717"/>
                </a:solidFill>
                <a:uFillTx/>
                <a:latin typeface="Calibri"/>
              </a:rPr>
              <a:t>Input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0" cap="none" spc="0" baseline="0" dirty="0">
                <a:solidFill>
                  <a:srgbClr val="181717"/>
                </a:solidFill>
                <a:uFillTx/>
                <a:latin typeface="Calibri"/>
              </a:rPr>
              <a:t>laser</a:t>
            </a:r>
            <a:endParaRPr lang="en-GB" sz="1600" b="0" i="0" u="none" strike="noStrike" kern="1200" cap="none" spc="0" baseline="-25000" dirty="0">
              <a:solidFill>
                <a:srgbClr val="181717"/>
              </a:solidFill>
              <a:uFillTx/>
              <a:latin typeface="Calibri"/>
            </a:endParaRPr>
          </a:p>
        </p:txBody>
      </p:sp>
      <p:grpSp>
        <p:nvGrpSpPr>
          <p:cNvPr id="13" name="Group 63">
            <a:extLst>
              <a:ext uri="{FF2B5EF4-FFF2-40B4-BE49-F238E27FC236}">
                <a16:creationId xmlns:a16="http://schemas.microsoft.com/office/drawing/2014/main" id="{1EACE9A2-BD8A-EA28-A691-311A39A96EFB}"/>
              </a:ext>
            </a:extLst>
          </p:cNvPr>
          <p:cNvGrpSpPr/>
          <p:nvPr/>
        </p:nvGrpSpPr>
        <p:grpSpPr>
          <a:xfrm>
            <a:off x="9700494" y="450652"/>
            <a:ext cx="2256375" cy="2410055"/>
            <a:chOff x="9289618" y="157358"/>
            <a:chExt cx="2793480" cy="2983742"/>
          </a:xfrm>
        </p:grpSpPr>
        <p:grpSp>
          <p:nvGrpSpPr>
            <p:cNvPr id="14" name="Group 225">
              <a:extLst>
                <a:ext uri="{FF2B5EF4-FFF2-40B4-BE49-F238E27FC236}">
                  <a16:creationId xmlns:a16="http://schemas.microsoft.com/office/drawing/2014/main" id="{0F65770C-D84D-7FF4-F4C1-059896E686B8}"/>
                </a:ext>
              </a:extLst>
            </p:cNvPr>
            <p:cNvGrpSpPr/>
            <p:nvPr/>
          </p:nvGrpSpPr>
          <p:grpSpPr>
            <a:xfrm>
              <a:off x="9289618" y="157358"/>
              <a:ext cx="2793480" cy="2983742"/>
              <a:chOff x="9289618" y="157358"/>
              <a:chExt cx="2793480" cy="2983742"/>
            </a:xfrm>
          </p:grpSpPr>
          <p:sp>
            <p:nvSpPr>
              <p:cNvPr id="15" name="TextBox 34">
                <a:extLst>
                  <a:ext uri="{FF2B5EF4-FFF2-40B4-BE49-F238E27FC236}">
                    <a16:creationId xmlns:a16="http://schemas.microsoft.com/office/drawing/2014/main" id="{CA5B4C1D-14E2-E8C1-AEB3-0E012DC6357E}"/>
                  </a:ext>
                </a:extLst>
              </p:cNvPr>
              <p:cNvSpPr txBox="1"/>
              <p:nvPr/>
            </p:nvSpPr>
            <p:spPr>
              <a:xfrm>
                <a:off x="10031596" y="157358"/>
                <a:ext cx="2051502" cy="377327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GB" sz="14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CERN custom design</a:t>
                </a:r>
              </a:p>
            </p:txBody>
          </p:sp>
          <p:grpSp>
            <p:nvGrpSpPr>
              <p:cNvPr id="16" name="Group 100">
                <a:extLst>
                  <a:ext uri="{FF2B5EF4-FFF2-40B4-BE49-F238E27FC236}">
                    <a16:creationId xmlns:a16="http://schemas.microsoft.com/office/drawing/2014/main" id="{F847D561-D9CD-24E5-1716-921B536F48F2}"/>
                  </a:ext>
                </a:extLst>
              </p:cNvPr>
              <p:cNvGrpSpPr/>
              <p:nvPr/>
            </p:nvGrpSpPr>
            <p:grpSpPr>
              <a:xfrm>
                <a:off x="9289618" y="520357"/>
                <a:ext cx="2777005" cy="2620743"/>
                <a:chOff x="9289618" y="520357"/>
                <a:chExt cx="2777005" cy="2620743"/>
              </a:xfrm>
            </p:grpSpPr>
            <p:pic>
              <p:nvPicPr>
                <p:cNvPr id="17" name="Picture 94" descr="Diagram&#10;&#10;Description automatically generated">
                  <a:extLst>
                    <a:ext uri="{FF2B5EF4-FFF2-40B4-BE49-F238E27FC236}">
                      <a16:creationId xmlns:a16="http://schemas.microsoft.com/office/drawing/2014/main" id="{11C361EA-E4B6-794B-94E5-293A0F2FB85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rcRect l="30663" t="21578" r="31806" b="31195"/>
                <a:stretch>
                  <a:fillRect/>
                </a:stretch>
              </p:blipFill>
              <p:spPr>
                <a:xfrm>
                  <a:off x="9289618" y="520357"/>
                  <a:ext cx="2777005" cy="2620743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cxnSp>
              <p:nvCxnSpPr>
                <p:cNvPr id="18" name="Straight Arrow Connector 97">
                  <a:extLst>
                    <a:ext uri="{FF2B5EF4-FFF2-40B4-BE49-F238E27FC236}">
                      <a16:creationId xmlns:a16="http://schemas.microsoft.com/office/drawing/2014/main" id="{C27CDCC2-B3AE-09A6-684C-0F4D375BFA61}"/>
                    </a:ext>
                  </a:extLst>
                </p:cNvPr>
                <p:cNvCxnSpPr/>
                <p:nvPr/>
              </p:nvCxnSpPr>
              <p:spPr>
                <a:xfrm>
                  <a:off x="10366945" y="1039115"/>
                  <a:ext cx="622359" cy="0"/>
                </a:xfrm>
                <a:prstGeom prst="straightConnector1">
                  <a:avLst/>
                </a:prstGeom>
                <a:noFill/>
                <a:ln w="12701" cap="flat">
                  <a:solidFill>
                    <a:srgbClr val="FF0000"/>
                  </a:solidFill>
                  <a:prstDash val="solid"/>
                  <a:miter/>
                  <a:headEnd type="arrow"/>
                  <a:tailEnd type="arrow"/>
                </a:ln>
              </p:spPr>
            </p:cxnSp>
            <p:sp>
              <p:nvSpPr>
                <p:cNvPr id="19" name="TextBox 98">
                  <a:extLst>
                    <a:ext uri="{FF2B5EF4-FFF2-40B4-BE49-F238E27FC236}">
                      <a16:creationId xmlns:a16="http://schemas.microsoft.com/office/drawing/2014/main" id="{0E38DDAE-0FD6-70F0-074E-75A0E99E3A92}"/>
                    </a:ext>
                  </a:extLst>
                </p:cNvPr>
                <p:cNvSpPr txBox="1"/>
                <p:nvPr/>
              </p:nvSpPr>
              <p:spPr>
                <a:xfrm>
                  <a:off x="10320640" y="723637"/>
                  <a:ext cx="796323" cy="377327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non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GB" sz="1400" b="0" i="0" u="none" strike="noStrike" kern="1200" cap="none" spc="0" baseline="0">
                      <a:solidFill>
                        <a:srgbClr val="000000"/>
                      </a:solidFill>
                      <a:uFillTx/>
                      <a:latin typeface="Calibri"/>
                    </a:rPr>
                    <a:t>10 µm</a:t>
                  </a:r>
                </a:p>
              </p:txBody>
            </p:sp>
          </p:grpSp>
        </p:grpSp>
        <p:sp>
          <p:nvSpPr>
            <p:cNvPr id="20" name="Oval 226">
              <a:extLst>
                <a:ext uri="{FF2B5EF4-FFF2-40B4-BE49-F238E27FC236}">
                  <a16:creationId xmlns:a16="http://schemas.microsoft.com/office/drawing/2014/main" id="{18E753E6-658A-D43F-1513-FE28B7308FAE}"/>
                </a:ext>
              </a:extLst>
            </p:cNvPr>
            <p:cNvSpPr/>
            <p:nvPr/>
          </p:nvSpPr>
          <p:spPr>
            <a:xfrm>
              <a:off x="10329821" y="1323017"/>
              <a:ext cx="667246" cy="66724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noFill/>
            <a:ln w="15873" cap="flat">
              <a:solidFill>
                <a:srgbClr val="FF00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400" b="0" i="0" u="none" strike="noStrike" kern="0" cap="none" spc="0" baseline="0">
                <a:solidFill>
                  <a:srgbClr val="0055A0"/>
                </a:solidFill>
                <a:uFillTx/>
                <a:latin typeface="Calibri"/>
              </a:endParaRPr>
            </a:p>
          </p:txBody>
        </p:sp>
      </p:grpSp>
      <p:grpSp>
        <p:nvGrpSpPr>
          <p:cNvPr id="38" name="Group 55">
            <a:extLst>
              <a:ext uri="{FF2B5EF4-FFF2-40B4-BE49-F238E27FC236}">
                <a16:creationId xmlns:a16="http://schemas.microsoft.com/office/drawing/2014/main" id="{F81443C6-CDF5-B51D-4BAF-A42119F38DAD}"/>
              </a:ext>
            </a:extLst>
          </p:cNvPr>
          <p:cNvGrpSpPr/>
          <p:nvPr/>
        </p:nvGrpSpPr>
        <p:grpSpPr>
          <a:xfrm>
            <a:off x="1364511" y="3021650"/>
            <a:ext cx="3184002" cy="3102925"/>
            <a:chOff x="1256065" y="2778596"/>
            <a:chExt cx="3513042" cy="3423586"/>
          </a:xfrm>
        </p:grpSpPr>
        <p:cxnSp>
          <p:nvCxnSpPr>
            <p:cNvPr id="39" name="Connector: Elbow 37">
              <a:extLst>
                <a:ext uri="{FF2B5EF4-FFF2-40B4-BE49-F238E27FC236}">
                  <a16:creationId xmlns:a16="http://schemas.microsoft.com/office/drawing/2014/main" id="{D640788E-949C-F26D-F5AB-ECC1BF49FF9C}"/>
                </a:ext>
              </a:extLst>
            </p:cNvPr>
            <p:cNvCxnSpPr>
              <a:stCxn id="43" idx="3"/>
            </p:cNvCxnSpPr>
            <p:nvPr/>
          </p:nvCxnSpPr>
          <p:spPr>
            <a:xfrm rot="10800000" flipV="1">
              <a:off x="1454920" y="3112593"/>
              <a:ext cx="1319571" cy="574017"/>
            </a:xfrm>
            <a:prstGeom prst="bentConnector3">
              <a:avLst>
                <a:gd name="adj1" fmla="val 100721"/>
              </a:avLst>
            </a:prstGeom>
            <a:noFill/>
            <a:ln w="19046" cap="flat">
              <a:solidFill>
                <a:srgbClr val="000000"/>
              </a:solidFill>
              <a:prstDash val="solid"/>
              <a:miter/>
            </a:ln>
          </p:spPr>
        </p:cxnSp>
        <p:cxnSp>
          <p:nvCxnSpPr>
            <p:cNvPr id="40" name="Connector: Elbow 38">
              <a:extLst>
                <a:ext uri="{FF2B5EF4-FFF2-40B4-BE49-F238E27FC236}">
                  <a16:creationId xmlns:a16="http://schemas.microsoft.com/office/drawing/2014/main" id="{71AC97C9-E576-A584-49C6-985F73D001F2}"/>
                </a:ext>
              </a:extLst>
            </p:cNvPr>
            <p:cNvCxnSpPr>
              <a:stCxn id="43" idx="1"/>
            </p:cNvCxnSpPr>
            <p:nvPr/>
          </p:nvCxnSpPr>
          <p:spPr>
            <a:xfrm>
              <a:off x="3273286" y="3112594"/>
              <a:ext cx="1246565" cy="574019"/>
            </a:xfrm>
            <a:prstGeom prst="bentConnector3">
              <a:avLst>
                <a:gd name="adj1" fmla="val 99911"/>
              </a:avLst>
            </a:prstGeom>
            <a:noFill/>
            <a:ln w="19046" cap="flat">
              <a:solidFill>
                <a:srgbClr val="000000"/>
              </a:solidFill>
              <a:prstDash val="solid"/>
              <a:miter/>
            </a:ln>
          </p:spPr>
        </p:cxnSp>
        <p:pic>
          <p:nvPicPr>
            <p:cNvPr id="41" name="Picture 39">
              <a:extLst>
                <a:ext uri="{FF2B5EF4-FFF2-40B4-BE49-F238E27FC236}">
                  <a16:creationId xmlns:a16="http://schemas.microsoft.com/office/drawing/2014/main" id="{E9D087EA-06A5-A26B-5742-83C229D0CDF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56065" y="3500131"/>
              <a:ext cx="3513042" cy="1988655"/>
            </a:xfrm>
            <a:prstGeom prst="rect">
              <a:avLst/>
            </a:prstGeom>
            <a:noFill/>
            <a:ln cap="flat">
              <a:noFill/>
            </a:ln>
          </p:spPr>
        </p:pic>
        <p:grpSp>
          <p:nvGrpSpPr>
            <p:cNvPr id="42" name="Group 40">
              <a:extLst>
                <a:ext uri="{FF2B5EF4-FFF2-40B4-BE49-F238E27FC236}">
                  <a16:creationId xmlns:a16="http://schemas.microsoft.com/office/drawing/2014/main" id="{306E20CD-1462-C7E7-A23E-C8AE91D154F3}"/>
                </a:ext>
              </a:extLst>
            </p:cNvPr>
            <p:cNvGrpSpPr/>
            <p:nvPr/>
          </p:nvGrpSpPr>
          <p:grpSpPr>
            <a:xfrm>
              <a:off x="2774490" y="2863196"/>
              <a:ext cx="498796" cy="498796"/>
              <a:chOff x="2774490" y="2863196"/>
              <a:chExt cx="498796" cy="498796"/>
            </a:xfrm>
          </p:grpSpPr>
          <p:sp>
            <p:nvSpPr>
              <p:cNvPr id="43" name="Oval 44">
                <a:extLst>
                  <a:ext uri="{FF2B5EF4-FFF2-40B4-BE49-F238E27FC236}">
                    <a16:creationId xmlns:a16="http://schemas.microsoft.com/office/drawing/2014/main" id="{429B112D-D2B2-5F27-F6D0-7FD3902EA28B}"/>
                  </a:ext>
                </a:extLst>
              </p:cNvPr>
              <p:cNvSpPr/>
              <p:nvPr/>
            </p:nvSpPr>
            <p:spPr>
              <a:xfrm>
                <a:off x="2774490" y="2863196"/>
                <a:ext cx="498796" cy="498796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solidFill>
                <a:srgbClr val="FFFFFF"/>
              </a:solidFill>
              <a:ln w="2857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400" b="0" i="0" u="none" strike="noStrike" kern="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44" name="TextBox 45">
                <a:extLst>
                  <a:ext uri="{FF2B5EF4-FFF2-40B4-BE49-F238E27FC236}">
                    <a16:creationId xmlns:a16="http://schemas.microsoft.com/office/drawing/2014/main" id="{E5FC8CB8-AFF7-E345-3C29-C86F8D22C9AE}"/>
                  </a:ext>
                </a:extLst>
              </p:cNvPr>
              <p:cNvSpPr txBox="1"/>
              <p:nvPr/>
            </p:nvSpPr>
            <p:spPr>
              <a:xfrm>
                <a:off x="2846051" y="2919222"/>
                <a:ext cx="346338" cy="386754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1" compatLnSpc="1">
                <a:sp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000" b="0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V</a:t>
                </a:r>
                <a:endParaRPr lang="en-GB" sz="2000" b="0" i="0" u="none" strike="noStrike" kern="1200" cap="none" spc="0" baseline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</p:grpSp>
        <p:sp>
          <p:nvSpPr>
            <p:cNvPr id="45" name="TextBox 41">
              <a:extLst>
                <a:ext uri="{FF2B5EF4-FFF2-40B4-BE49-F238E27FC236}">
                  <a16:creationId xmlns:a16="http://schemas.microsoft.com/office/drawing/2014/main" id="{51E2DD58-3572-EA08-3C23-F0985C8FE3BC}"/>
                </a:ext>
              </a:extLst>
            </p:cNvPr>
            <p:cNvSpPr txBox="1"/>
            <p:nvPr/>
          </p:nvSpPr>
          <p:spPr>
            <a:xfrm>
              <a:off x="1794592" y="5503462"/>
              <a:ext cx="2393606" cy="698720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b="0" i="0" u="none" strike="noStrike" kern="1200" cap="none" spc="0" baseline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rPr>
                <a:t>Waveguide cross-section</a:t>
              </a:r>
            </a:p>
            <a:p>
              <a:pPr marL="0" marR="0" lvl="0" indent="0" algn="ctr" defTabSz="914400" rtl="0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b="0" i="0" u="none" strike="noStrike" kern="1200" cap="none" spc="0" baseline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rPr>
                <a:t>Reverse biased </a:t>
              </a:r>
              <a:r>
                <a:rPr lang="en-US" sz="1400" b="0" i="0" u="none" strike="noStrike" kern="1200" cap="none" spc="0" baseline="0">
                  <a:solidFill>
                    <a:srgbClr val="0070C0"/>
                  </a:solidFill>
                  <a:uFillTx/>
                  <a:latin typeface="Arial" pitchFamily="34"/>
                  <a:cs typeface="Arial" pitchFamily="34"/>
                </a:rPr>
                <a:t>p</a:t>
              </a:r>
              <a:r>
                <a:rPr lang="en-US" sz="1400" b="0" i="0" u="none" strike="noStrike" kern="1200" cap="none" spc="0" baseline="0">
                  <a:solidFill>
                    <a:srgbClr val="FF0000"/>
                  </a:solidFill>
                  <a:uFillTx/>
                  <a:latin typeface="Arial" pitchFamily="34"/>
                  <a:cs typeface="Arial" pitchFamily="34"/>
                </a:rPr>
                <a:t>n </a:t>
              </a:r>
              <a:r>
                <a:rPr lang="en-US" sz="1400" b="0" i="0" u="none" strike="noStrike" kern="1200" cap="none" spc="0" baseline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rPr>
                <a:t>Junction</a:t>
              </a:r>
              <a:endPara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endParaRPr>
            </a:p>
          </p:txBody>
        </p:sp>
        <p:sp>
          <p:nvSpPr>
            <p:cNvPr id="46" name="TextBox 42">
              <a:extLst>
                <a:ext uri="{FF2B5EF4-FFF2-40B4-BE49-F238E27FC236}">
                  <a16:creationId xmlns:a16="http://schemas.microsoft.com/office/drawing/2014/main" id="{AAC5EA02-94ED-7147-C949-A1C20F48EFB3}"/>
                </a:ext>
              </a:extLst>
            </p:cNvPr>
            <p:cNvSpPr txBox="1"/>
            <p:nvPr/>
          </p:nvSpPr>
          <p:spPr>
            <a:xfrm>
              <a:off x="3327785" y="2778596"/>
              <a:ext cx="279221" cy="297509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b="0" i="0" u="none" strike="noStrike" kern="1200" cap="none" spc="0" baseline="0">
                  <a:solidFill>
                    <a:srgbClr val="0070C0"/>
                  </a:solidFill>
                  <a:uFillTx/>
                  <a:latin typeface="Arial" pitchFamily="34"/>
                  <a:cs typeface="Arial" pitchFamily="34"/>
                </a:rPr>
                <a:t>+</a:t>
              </a:r>
              <a:endParaRPr lang="en-GB" sz="1400" b="0" i="0" u="none" strike="noStrike" kern="1200" cap="none" spc="0" baseline="0">
                <a:solidFill>
                  <a:srgbClr val="FC9204"/>
                </a:solidFill>
                <a:uFillTx/>
                <a:latin typeface="Arial" pitchFamily="34"/>
                <a:cs typeface="Arial" pitchFamily="34"/>
              </a:endParaRPr>
            </a:p>
          </p:txBody>
        </p:sp>
        <p:sp>
          <p:nvSpPr>
            <p:cNvPr id="47" name="TextBox 43">
              <a:extLst>
                <a:ext uri="{FF2B5EF4-FFF2-40B4-BE49-F238E27FC236}">
                  <a16:creationId xmlns:a16="http://schemas.microsoft.com/office/drawing/2014/main" id="{72191C97-F6F6-BE65-893C-25367396AEE0}"/>
                </a:ext>
              </a:extLst>
            </p:cNvPr>
            <p:cNvSpPr txBox="1"/>
            <p:nvPr/>
          </p:nvSpPr>
          <p:spPr>
            <a:xfrm>
              <a:off x="2499512" y="2778596"/>
              <a:ext cx="235832" cy="297509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b="0" i="0" u="none" strike="noStrike" kern="1200" cap="none" spc="0" baseline="0">
                  <a:solidFill>
                    <a:srgbClr val="0070C0"/>
                  </a:solidFill>
                  <a:uFillTx/>
                  <a:latin typeface="Arial" pitchFamily="34"/>
                  <a:cs typeface="Arial" pitchFamily="34"/>
                </a:rPr>
                <a:t>-</a:t>
              </a:r>
              <a:endParaRPr lang="en-GB" sz="1400" b="0" i="0" u="none" strike="noStrike" kern="1200" cap="none" spc="0" baseline="0">
                <a:solidFill>
                  <a:srgbClr val="FC9204"/>
                </a:solidFill>
                <a:uFillTx/>
                <a:latin typeface="Arial" pitchFamily="34"/>
                <a:cs typeface="Arial" pitchFamily="34"/>
              </a:endParaRPr>
            </a:p>
          </p:txBody>
        </p:sp>
        <p:pic>
          <p:nvPicPr>
            <p:cNvPr id="48" name="OSA Image" descr="OSA Image">
              <a:extLst>
                <a:ext uri="{FF2B5EF4-FFF2-40B4-BE49-F238E27FC236}">
                  <a16:creationId xmlns:a16="http://schemas.microsoft.com/office/drawing/2014/main" id="{62926185-E4BE-F019-0683-9E64120128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8103" t="48931" r="84647" b="40856"/>
            <a:stretch>
              <a:fillRect/>
            </a:stretch>
          </p:blipFill>
          <p:spPr>
            <a:xfrm rot="5400013">
              <a:off x="2820004" y="4128301"/>
              <a:ext cx="362358" cy="526264"/>
            </a:xfrm>
            <a:prstGeom prst="rect">
              <a:avLst/>
            </a:prstGeom>
            <a:noFill/>
            <a:ln cap="flat">
              <a:noFill/>
            </a:ln>
          </p:spPr>
        </p:pic>
      </p:grpSp>
      <p:sp>
        <p:nvSpPr>
          <p:cNvPr id="49" name="TextBox 34">
            <a:extLst>
              <a:ext uri="{FF2B5EF4-FFF2-40B4-BE49-F238E27FC236}">
                <a16:creationId xmlns:a16="http://schemas.microsoft.com/office/drawing/2014/main" id="{09AA0B34-B0A6-BBCE-3110-B07E771FF03F}"/>
              </a:ext>
            </a:extLst>
          </p:cNvPr>
          <p:cNvSpPr txBox="1"/>
          <p:nvPr/>
        </p:nvSpPr>
        <p:spPr>
          <a:xfrm>
            <a:off x="9990664" y="2464132"/>
            <a:ext cx="1500347" cy="307777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Electrical contacts</a:t>
            </a:r>
          </a:p>
        </p:txBody>
      </p:sp>
      <p:sp>
        <p:nvSpPr>
          <p:cNvPr id="50" name="TextBox 34">
            <a:extLst>
              <a:ext uri="{FF2B5EF4-FFF2-40B4-BE49-F238E27FC236}">
                <a16:creationId xmlns:a16="http://schemas.microsoft.com/office/drawing/2014/main" id="{EBD10B4F-138B-3C2A-7AD6-29F945FFDEAC}"/>
              </a:ext>
            </a:extLst>
          </p:cNvPr>
          <p:cNvSpPr txBox="1"/>
          <p:nvPr/>
        </p:nvSpPr>
        <p:spPr>
          <a:xfrm>
            <a:off x="8632505" y="1728374"/>
            <a:ext cx="997710" cy="307777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Waveguide</a:t>
            </a:r>
          </a:p>
        </p:txBody>
      </p:sp>
      <p:cxnSp>
        <p:nvCxnSpPr>
          <p:cNvPr id="51" name="Straight Arrow Connector 25">
            <a:extLst>
              <a:ext uri="{FF2B5EF4-FFF2-40B4-BE49-F238E27FC236}">
                <a16:creationId xmlns:a16="http://schemas.microsoft.com/office/drawing/2014/main" id="{23BD43AC-48ED-0492-FE60-F07A013EDD39}"/>
              </a:ext>
            </a:extLst>
          </p:cNvPr>
          <p:cNvCxnSpPr>
            <a:cxnSpLocks/>
          </p:cNvCxnSpPr>
          <p:nvPr/>
        </p:nvCxnSpPr>
        <p:spPr>
          <a:xfrm flipV="1">
            <a:off x="9268905" y="1366549"/>
            <a:ext cx="548541" cy="384909"/>
          </a:xfrm>
          <a:prstGeom prst="straightConnector1">
            <a:avLst/>
          </a:prstGeom>
          <a:noFill/>
          <a:ln w="9528" cap="flat">
            <a:solidFill>
              <a:srgbClr val="C00000"/>
            </a:solidFill>
            <a:prstDash val="solid"/>
            <a:miter/>
            <a:tailEnd type="arrow"/>
          </a:ln>
        </p:spPr>
      </p:cxnSp>
      <p:pic>
        <p:nvPicPr>
          <p:cNvPr id="52" name="Picture 26">
            <a:extLst>
              <a:ext uri="{FF2B5EF4-FFF2-40B4-BE49-F238E27FC236}">
                <a16:creationId xmlns:a16="http://schemas.microsoft.com/office/drawing/2014/main" id="{2999D464-8099-A528-9E9E-463F65AEDD7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3768" t="26728" r="7893" b="20349"/>
          <a:stretch>
            <a:fillRect/>
          </a:stretch>
        </p:blipFill>
        <p:spPr>
          <a:xfrm>
            <a:off x="10034052" y="4267203"/>
            <a:ext cx="1898385" cy="1485525"/>
          </a:xfrm>
          <a:prstGeom prst="rect">
            <a:avLst/>
          </a:prstGeom>
          <a:noFill/>
          <a:ln cap="flat">
            <a:noFill/>
          </a:ln>
        </p:spPr>
      </p:pic>
      <p:grpSp>
        <p:nvGrpSpPr>
          <p:cNvPr id="65" name="Group 64">
            <a:extLst>
              <a:ext uri="{FF2B5EF4-FFF2-40B4-BE49-F238E27FC236}">
                <a16:creationId xmlns:a16="http://schemas.microsoft.com/office/drawing/2014/main" id="{87E8711B-57A0-6520-44C3-9F212B19FFD0}"/>
              </a:ext>
            </a:extLst>
          </p:cNvPr>
          <p:cNvGrpSpPr/>
          <p:nvPr/>
        </p:nvGrpSpPr>
        <p:grpSpPr>
          <a:xfrm>
            <a:off x="8739725" y="4867032"/>
            <a:ext cx="770935" cy="338554"/>
            <a:chOff x="8739725" y="5057532"/>
            <a:chExt cx="770935" cy="338554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4B50A8BE-3625-67CE-D70E-2411CE30B70F}"/>
                </a:ext>
              </a:extLst>
            </p:cNvPr>
            <p:cNvCxnSpPr/>
            <p:nvPr/>
          </p:nvCxnSpPr>
          <p:spPr>
            <a:xfrm>
              <a:off x="8739725" y="5228799"/>
              <a:ext cx="375353" cy="0"/>
            </a:xfrm>
            <a:prstGeom prst="line">
              <a:avLst/>
            </a:prstGeom>
            <a:ln w="15875">
              <a:solidFill>
                <a:srgbClr val="3810E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EA97D223-29C4-8AFD-2FC2-DD175727388B}"/>
                </a:ext>
              </a:extLst>
            </p:cNvPr>
            <p:cNvSpPr txBox="1"/>
            <p:nvPr/>
          </p:nvSpPr>
          <p:spPr>
            <a:xfrm>
              <a:off x="9140046" y="5057532"/>
              <a:ext cx="3706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V</a:t>
              </a:r>
              <a:r>
                <a:rPr lang="en-GB" sz="1600" baseline="-25000" dirty="0"/>
                <a:t>0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C20A5C1-D47F-E96F-388D-7B682FC171DB}"/>
              </a:ext>
            </a:extLst>
          </p:cNvPr>
          <p:cNvGrpSpPr/>
          <p:nvPr/>
        </p:nvGrpSpPr>
        <p:grpSpPr>
          <a:xfrm>
            <a:off x="8749453" y="5103189"/>
            <a:ext cx="752521" cy="338554"/>
            <a:chOff x="8749453" y="5293689"/>
            <a:chExt cx="752521" cy="338554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74E8239D-8095-FAF3-4D54-57A92AA74066}"/>
                </a:ext>
              </a:extLst>
            </p:cNvPr>
            <p:cNvCxnSpPr/>
            <p:nvPr/>
          </p:nvCxnSpPr>
          <p:spPr>
            <a:xfrm>
              <a:off x="8749453" y="5463374"/>
              <a:ext cx="375353" cy="0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BBDF1C1F-8DD1-13CE-1AB4-E2094DED29F7}"/>
                </a:ext>
              </a:extLst>
            </p:cNvPr>
            <p:cNvSpPr txBox="1"/>
            <p:nvPr/>
          </p:nvSpPr>
          <p:spPr>
            <a:xfrm>
              <a:off x="9131360" y="5293689"/>
              <a:ext cx="3706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V</a:t>
              </a:r>
              <a:r>
                <a:rPr lang="en-GB" sz="1600" baseline="-25000" dirty="0"/>
                <a:t>1</a:t>
              </a:r>
            </a:p>
          </p:txBody>
        </p:sp>
      </p:grp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69E094B4-6846-B232-B94E-68D87B515600}"/>
              </a:ext>
            </a:extLst>
          </p:cNvPr>
          <p:cNvCxnSpPr>
            <a:cxnSpLocks/>
          </p:cNvCxnSpPr>
          <p:nvPr/>
        </p:nvCxnSpPr>
        <p:spPr>
          <a:xfrm flipV="1">
            <a:off x="4805321" y="2538342"/>
            <a:ext cx="1703055" cy="12257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>
            <a:extLst>
              <a:ext uri="{FF2B5EF4-FFF2-40B4-BE49-F238E27FC236}">
                <a16:creationId xmlns:a16="http://schemas.microsoft.com/office/drawing/2014/main" id="{6B874C0E-CA10-6E24-3A55-2640DF734AE3}"/>
              </a:ext>
            </a:extLst>
          </p:cNvPr>
          <p:cNvGrpSpPr/>
          <p:nvPr/>
        </p:nvGrpSpPr>
        <p:grpSpPr>
          <a:xfrm>
            <a:off x="4830704" y="653867"/>
            <a:ext cx="4507950" cy="2196449"/>
            <a:chOff x="310322" y="3425619"/>
            <a:chExt cx="5076510" cy="2473473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5FC07815-D8CE-7007-0EE0-5C32EB1A05F6}"/>
                </a:ext>
              </a:extLst>
            </p:cNvPr>
            <p:cNvGrpSpPr/>
            <p:nvPr/>
          </p:nvGrpSpPr>
          <p:grpSpPr>
            <a:xfrm>
              <a:off x="310322" y="3425619"/>
              <a:ext cx="5076510" cy="2265091"/>
              <a:chOff x="1048951" y="3044257"/>
              <a:chExt cx="5076510" cy="2265091"/>
            </a:xfrm>
          </p:grpSpPr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CC2FE8EF-6BAD-9FA3-55D5-960EBE7AF2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76670" y="3044257"/>
                <a:ext cx="0" cy="496181"/>
              </a:xfrm>
              <a:prstGeom prst="line">
                <a:avLst/>
              </a:prstGeom>
              <a:ln w="19050">
                <a:solidFill>
                  <a:srgbClr val="FF0000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C8607469-9038-5BB7-3952-3E2039543869}"/>
                  </a:ext>
                </a:extLst>
              </p:cNvPr>
              <p:cNvSpPr txBox="1"/>
              <p:nvPr/>
            </p:nvSpPr>
            <p:spPr>
              <a:xfrm>
                <a:off x="1048951" y="4661100"/>
                <a:ext cx="1111997" cy="6482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/>
                  <a:t>Electrical</a:t>
                </a:r>
              </a:p>
              <a:p>
                <a:pPr algn="ctr"/>
                <a:r>
                  <a:rPr lang="en-GB" sz="1400" dirty="0"/>
                  <a:t>data</a:t>
                </a:r>
              </a:p>
            </p:txBody>
          </p: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7A8E6DFC-4D51-4DF5-39FD-FE4C4C6DD9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495449" y="3625479"/>
                <a:ext cx="4630012" cy="0"/>
              </a:xfrm>
              <a:prstGeom prst="line">
                <a:avLst/>
              </a:prstGeom>
              <a:ln w="76200" cmpd="sng">
                <a:solidFill>
                  <a:srgbClr val="FF99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54D534E6-0567-D0CA-0BA0-A269AFBB6E32}"/>
                  </a:ext>
                </a:extLst>
              </p:cNvPr>
              <p:cNvSpPr/>
              <p:nvPr/>
            </p:nvSpPr>
            <p:spPr>
              <a:xfrm>
                <a:off x="3206960" y="3814624"/>
                <a:ext cx="1427506" cy="1300130"/>
              </a:xfrm>
              <a:prstGeom prst="ellipse">
                <a:avLst/>
              </a:prstGeom>
              <a:ln w="1524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400">
                  <a:solidFill>
                    <a:srgbClr val="0055A0"/>
                  </a:solidFill>
                </a:endParaRPr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AE1F17C1-96ED-A017-6121-FE0A338AE68A}"/>
                  </a:ext>
                </a:extLst>
              </p:cNvPr>
              <p:cNvSpPr/>
              <p:nvPr/>
            </p:nvSpPr>
            <p:spPr>
              <a:xfrm>
                <a:off x="3355858" y="3959321"/>
                <a:ext cx="1155777" cy="1020208"/>
              </a:xfrm>
              <a:prstGeom prst="ellipse">
                <a:avLst/>
              </a:prstGeom>
              <a:ln w="1524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solidFill>
                    <a:srgbClr val="0055A0"/>
                  </a:solidFill>
                </a:endParaRPr>
              </a:p>
            </p:txBody>
          </p:sp>
          <p:pic>
            <p:nvPicPr>
              <p:cNvPr id="90" name="Picture 89">
                <a:extLst>
                  <a:ext uri="{FF2B5EF4-FFF2-40B4-BE49-F238E27FC236}">
                    <a16:creationId xmlns:a16="http://schemas.microsoft.com/office/drawing/2014/main" id="{0502B6F1-60EE-997B-0828-B7549C2EAD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9261" y="4020729"/>
                <a:ext cx="1193249" cy="876937"/>
              </a:xfrm>
              <a:prstGeom prst="rect">
                <a:avLst/>
              </a:prstGeom>
              <a:effectLst/>
            </p:spPr>
          </p:pic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236E8C9-54C2-01B7-C005-C4352F70D51E}"/>
                  </a:ext>
                </a:extLst>
              </p:cNvPr>
              <p:cNvSpPr txBox="1"/>
              <p:nvPr/>
            </p:nvSpPr>
            <p:spPr>
              <a:xfrm>
                <a:off x="4511635" y="3229807"/>
                <a:ext cx="1066638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dirty="0"/>
                  <a:t>Optical data</a:t>
                </a: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8BEFFA84-A602-7C3B-E3E1-B556A088CE43}"/>
                  </a:ext>
                </a:extLst>
              </p:cNvPr>
              <p:cNvSpPr txBox="1"/>
              <p:nvPr/>
            </p:nvSpPr>
            <p:spPr>
              <a:xfrm>
                <a:off x="1582101" y="3251755"/>
                <a:ext cx="965329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/>
                  <a:t>Input laser</a:t>
                </a:r>
                <a:endParaRPr lang="en-GB" sz="1400" dirty="0"/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0C2AA341-5001-3A71-10F1-E27DCF02B93E}"/>
                  </a:ext>
                </a:extLst>
              </p:cNvPr>
              <p:cNvSpPr txBox="1"/>
              <p:nvPr/>
            </p:nvSpPr>
            <p:spPr>
              <a:xfrm>
                <a:off x="2192541" y="4225434"/>
                <a:ext cx="559769" cy="2975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000" baseline="-25000" dirty="0"/>
                  <a:t>Δλ</a:t>
                </a:r>
                <a:r>
                  <a:rPr lang="en-US" sz="2000" baseline="-25000" dirty="0"/>
                  <a:t>(V)</a:t>
                </a:r>
                <a:endParaRPr lang="en-GB" sz="2000" baseline="-25000" dirty="0"/>
              </a:p>
            </p:txBody>
          </p:sp>
          <p:pic>
            <p:nvPicPr>
              <p:cNvPr id="94" name="Picture 26">
                <a:extLst>
                  <a:ext uri="{FF2B5EF4-FFF2-40B4-BE49-F238E27FC236}">
                    <a16:creationId xmlns:a16="http://schemas.microsoft.com/office/drawing/2014/main" id="{D8FECFCE-BC13-486A-CED8-104112CF86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duotone>
                  <a:prstClr val="black"/>
                  <a:srgbClr val="FF0000">
                    <a:tint val="45000"/>
                    <a:satMod val="400000"/>
                  </a:srgb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artisticPhotocopy/>
                        </a14:imgEffect>
                      </a14:imgLayer>
                    </a14:imgProps>
                  </a:ext>
                </a:extLst>
              </a:blip>
              <a:srcRect l="13768" t="26728" r="7893" b="20349"/>
              <a:stretch>
                <a:fillRect/>
              </a:stretch>
            </p:blipFill>
            <p:spPr>
              <a:xfrm>
                <a:off x="5551859" y="3099355"/>
                <a:ext cx="495056" cy="496181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pic>
            <p:nvPicPr>
              <p:cNvPr id="95" name="Picture 26">
                <a:extLst>
                  <a:ext uri="{FF2B5EF4-FFF2-40B4-BE49-F238E27FC236}">
                    <a16:creationId xmlns:a16="http://schemas.microsoft.com/office/drawing/2014/main" id="{8A74E8EA-A8BA-D3A8-797D-3B3B8D5430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duotone>
                  <a:prstClr val="black"/>
                  <a:srgbClr val="7030A0">
                    <a:tint val="45000"/>
                    <a:satMod val="400000"/>
                  </a:srgb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artisticPhotocopy/>
                        </a14:imgEffect>
                      </a14:imgLayer>
                    </a14:imgProps>
                  </a:ext>
                </a:extLst>
              </a:blip>
              <a:srcRect l="13768" t="26728" r="7893" b="20349"/>
              <a:stretch>
                <a:fillRect/>
              </a:stretch>
            </p:blipFill>
            <p:spPr>
              <a:xfrm>
                <a:off x="1412311" y="4198520"/>
                <a:ext cx="495056" cy="510621"/>
              </a:xfrm>
              <a:prstGeom prst="rect">
                <a:avLst/>
              </a:prstGeom>
              <a:noFill/>
              <a:ln cap="flat">
                <a:noFill/>
              </a:ln>
            </p:spPr>
          </p:pic>
        </p:grp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0457A88E-7678-05BD-A725-09554D166156}"/>
                </a:ext>
              </a:extLst>
            </p:cNvPr>
            <p:cNvSpPr txBox="1"/>
            <p:nvPr/>
          </p:nvSpPr>
          <p:spPr>
            <a:xfrm>
              <a:off x="2553042" y="5529761"/>
              <a:ext cx="1321196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p-n junction</a:t>
              </a:r>
            </a:p>
          </p:txBody>
        </p:sp>
      </p:grp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2740937E-D8B0-6407-8CE3-B2E1BFFCDD7F}"/>
              </a:ext>
            </a:extLst>
          </p:cNvPr>
          <p:cNvCxnSpPr>
            <a:cxnSpLocks/>
          </p:cNvCxnSpPr>
          <p:nvPr/>
        </p:nvCxnSpPr>
        <p:spPr>
          <a:xfrm flipV="1">
            <a:off x="6594866" y="1875863"/>
            <a:ext cx="774557" cy="606622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8481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59">
            <a:extLst>
              <a:ext uri="{FF2B5EF4-FFF2-40B4-BE49-F238E27FC236}">
                <a16:creationId xmlns:a16="http://schemas.microsoft.com/office/drawing/2014/main" id="{DC832968-1A3F-6BC6-3241-8EDC2B95F961}"/>
              </a:ext>
            </a:extLst>
          </p:cNvPr>
          <p:cNvSpPr txBox="1"/>
          <p:nvPr/>
        </p:nvSpPr>
        <p:spPr>
          <a:xfrm>
            <a:off x="1286789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TWEPP 2022</a:t>
            </a:r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Footer Placeholder 60">
            <a:extLst>
              <a:ext uri="{FF2B5EF4-FFF2-40B4-BE49-F238E27FC236}">
                <a16:creationId xmlns:a16="http://schemas.microsoft.com/office/drawing/2014/main" id="{248C06BE-8B5A-DA04-9918-2E7FE9CFA824}"/>
              </a:ext>
            </a:extLst>
          </p:cNvPr>
          <p:cNvSpPr txBox="1"/>
          <p:nvPr/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carmelo.scarcella@cern.ch</a:t>
            </a:r>
          </a:p>
        </p:txBody>
      </p:sp>
      <p:sp>
        <p:nvSpPr>
          <p:cNvPr id="4" name="Slide Number Placeholder 61">
            <a:extLst>
              <a:ext uri="{FF2B5EF4-FFF2-40B4-BE49-F238E27FC236}">
                <a16:creationId xmlns:a16="http://schemas.microsoft.com/office/drawing/2014/main" id="{EF9B1669-A1C3-C445-F46D-898BCCFD3973}"/>
              </a:ext>
            </a:extLst>
          </p:cNvPr>
          <p:cNvSpPr txBox="1"/>
          <p:nvPr/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FBEF9FE-78B3-43CC-84AD-5D5BCE730533}" type="slidenum">
              <a:rPr/>
              <a:t>17</a:t>
            </a:fld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TextBox 62">
            <a:extLst>
              <a:ext uri="{FF2B5EF4-FFF2-40B4-BE49-F238E27FC236}">
                <a16:creationId xmlns:a16="http://schemas.microsoft.com/office/drawing/2014/main" id="{553AF5D5-89B1-33BA-7873-D9329C617B9D}"/>
              </a:ext>
            </a:extLst>
          </p:cNvPr>
          <p:cNvSpPr txBox="1"/>
          <p:nvPr/>
        </p:nvSpPr>
        <p:spPr>
          <a:xfrm>
            <a:off x="9811" y="11996"/>
            <a:ext cx="11775789" cy="8374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600" b="0" i="0" u="none" strike="noStrike" kern="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   4 channel WDM transmitter</a:t>
            </a:r>
            <a:endParaRPr lang="en-GB" sz="3600" b="0" i="0" u="none" strike="noStrike" kern="1200" cap="none" spc="0" baseline="0" dirty="0">
              <a:solidFill>
                <a:srgbClr val="000000"/>
              </a:solidFill>
              <a:uFillTx/>
              <a:latin typeface="Calibri" pitchFamily="34"/>
              <a:ea typeface="Calibri" pitchFamily="34"/>
              <a:cs typeface="Arial" pitchFamily="34"/>
            </a:endParaRPr>
          </a:p>
        </p:txBody>
      </p:sp>
      <p:sp>
        <p:nvSpPr>
          <p:cNvPr id="6" name="TextBox 23">
            <a:extLst>
              <a:ext uri="{FF2B5EF4-FFF2-40B4-BE49-F238E27FC236}">
                <a16:creationId xmlns:a16="http://schemas.microsoft.com/office/drawing/2014/main" id="{232E255C-656D-C614-63AA-27B86C2CAA7F}"/>
              </a:ext>
            </a:extLst>
          </p:cNvPr>
          <p:cNvSpPr txBox="1"/>
          <p:nvPr/>
        </p:nvSpPr>
        <p:spPr>
          <a:xfrm>
            <a:off x="440325" y="1456547"/>
            <a:ext cx="6863476" cy="263944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kern="0" dirty="0">
                <a:solidFill>
                  <a:srgbClr val="000000"/>
                </a:solidFill>
                <a:latin typeface="Calibri"/>
              </a:rPr>
              <a:t>Wavelength division multiplexing (WDM)</a:t>
            </a:r>
          </a:p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kern="0" dirty="0">
                <a:solidFill>
                  <a:srgbClr val="000000"/>
                </a:solidFill>
                <a:latin typeface="Calibri"/>
              </a:rPr>
              <a:t>Four </a:t>
            </a:r>
            <a:r>
              <a:rPr lang="en-US" sz="16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ring modulators coupled to the same waveguide</a:t>
            </a:r>
          </a:p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kern="0" dirty="0">
                <a:solidFill>
                  <a:srgbClr val="000000"/>
                </a:solidFill>
                <a:latin typeface="Calibri"/>
              </a:rPr>
              <a:t>Ring radius difference induces uniformly spaced resonance notches</a:t>
            </a:r>
            <a:endParaRPr lang="en-US" sz="1600" b="0" i="0" u="none" strike="noStrike" kern="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285750" indent="-285750">
              <a:lnSpc>
                <a:spcPct val="150000"/>
              </a:lnSpc>
              <a:buSzPct val="15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kern="0" dirty="0"/>
              <a:t>4-channel external laser COMB with </a:t>
            </a:r>
            <a:r>
              <a:rPr lang="en-GB" sz="1600" kern="0" dirty="0"/>
              <a:t>~ 5 nm wavelength grid spacing</a:t>
            </a:r>
            <a:endParaRPr lang="en-US" sz="1600" b="1" kern="0" dirty="0">
              <a:latin typeface="Calibri"/>
            </a:endParaRPr>
          </a:p>
          <a:p>
            <a:pPr marL="285750" indent="-285750">
              <a:lnSpc>
                <a:spcPct val="150000"/>
              </a:lnSpc>
              <a:buSzPct val="15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kern="0" dirty="0">
                <a:solidFill>
                  <a:srgbClr val="000000"/>
                </a:solidFill>
              </a:rPr>
              <a:t>Resonance wavelength of each modulator aligned to the corresponding laser using thermal tuning</a:t>
            </a:r>
          </a:p>
          <a:p>
            <a:pPr marL="285750" indent="-285750">
              <a:lnSpc>
                <a:spcPct val="150000"/>
              </a:lnSpc>
              <a:buSzPct val="15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00" kern="0" dirty="0">
              <a:solidFill>
                <a:srgbClr val="000000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D6689BD-4402-762B-4102-2AD7DBCF683E}"/>
              </a:ext>
            </a:extLst>
          </p:cNvPr>
          <p:cNvGrpSpPr/>
          <p:nvPr/>
        </p:nvGrpSpPr>
        <p:grpSpPr>
          <a:xfrm>
            <a:off x="6661034" y="473166"/>
            <a:ext cx="4477261" cy="1232023"/>
            <a:chOff x="5835585" y="136520"/>
            <a:chExt cx="5135493" cy="1413151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6EF56630-A0E6-8F45-35A1-8F4A3F545AB6}"/>
                </a:ext>
              </a:extLst>
            </p:cNvPr>
            <p:cNvGrpSpPr/>
            <p:nvPr/>
          </p:nvGrpSpPr>
          <p:grpSpPr>
            <a:xfrm>
              <a:off x="5835585" y="136520"/>
              <a:ext cx="5135493" cy="1413151"/>
              <a:chOff x="-85441" y="3653476"/>
              <a:chExt cx="7119947" cy="1959220"/>
            </a:xfrm>
          </p:grpSpPr>
          <p:cxnSp>
            <p:nvCxnSpPr>
              <p:cNvPr id="7" name="Straight Connector 24">
                <a:extLst>
                  <a:ext uri="{FF2B5EF4-FFF2-40B4-BE49-F238E27FC236}">
                    <a16:creationId xmlns:a16="http://schemas.microsoft.com/office/drawing/2014/main" id="{0F3AD1E5-C781-FDCC-6204-DA349E920EDE}"/>
                  </a:ext>
                </a:extLst>
              </p:cNvPr>
              <p:cNvCxnSpPr/>
              <p:nvPr/>
            </p:nvCxnSpPr>
            <p:spPr>
              <a:xfrm>
                <a:off x="688945" y="4786463"/>
                <a:ext cx="6070692" cy="0"/>
              </a:xfrm>
              <a:prstGeom prst="straightConnector1">
                <a:avLst/>
              </a:prstGeom>
              <a:noFill/>
              <a:ln w="38103" cap="flat">
                <a:solidFill>
                  <a:srgbClr val="FF9999"/>
                </a:solidFill>
                <a:prstDash val="solid"/>
                <a:miter/>
              </a:ln>
            </p:spPr>
          </p:cxnSp>
          <p:sp>
            <p:nvSpPr>
              <p:cNvPr id="8" name="Oval 25">
                <a:extLst>
                  <a:ext uri="{FF2B5EF4-FFF2-40B4-BE49-F238E27FC236}">
                    <a16:creationId xmlns:a16="http://schemas.microsoft.com/office/drawing/2014/main" id="{5BD8F7D4-F669-6CC3-AF0C-407A6D4C259A}"/>
                  </a:ext>
                </a:extLst>
              </p:cNvPr>
              <p:cNvSpPr/>
              <p:nvPr/>
            </p:nvSpPr>
            <p:spPr>
              <a:xfrm>
                <a:off x="1771613" y="4899355"/>
                <a:ext cx="766459" cy="713341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noFill/>
              <a:ln w="38103" cap="flat">
                <a:solidFill>
                  <a:srgbClr val="0000FF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400" b="0" i="0" u="none" strike="noStrike" kern="1200" cap="none" spc="0" baseline="0">
                  <a:solidFill>
                    <a:srgbClr val="0055A0"/>
                  </a:solidFill>
                  <a:uFillTx/>
                  <a:latin typeface="Calibri"/>
                </a:endParaRPr>
              </a:p>
            </p:txBody>
          </p:sp>
          <p:sp>
            <p:nvSpPr>
              <p:cNvPr id="9" name="Oval 26">
                <a:extLst>
                  <a:ext uri="{FF2B5EF4-FFF2-40B4-BE49-F238E27FC236}">
                    <a16:creationId xmlns:a16="http://schemas.microsoft.com/office/drawing/2014/main" id="{E9EC3F88-A289-542E-778A-84F27A7E6096}"/>
                  </a:ext>
                </a:extLst>
              </p:cNvPr>
              <p:cNvSpPr/>
              <p:nvPr/>
            </p:nvSpPr>
            <p:spPr>
              <a:xfrm>
                <a:off x="2734266" y="4899355"/>
                <a:ext cx="766459" cy="713341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noFill/>
              <a:ln w="38103" cap="flat">
                <a:solidFill>
                  <a:srgbClr val="00B05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400" b="0" i="0" u="none" strike="noStrike" kern="1200" cap="none" spc="0" baseline="0">
                  <a:solidFill>
                    <a:srgbClr val="0055A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0" name="Oval 27">
                <a:extLst>
                  <a:ext uri="{FF2B5EF4-FFF2-40B4-BE49-F238E27FC236}">
                    <a16:creationId xmlns:a16="http://schemas.microsoft.com/office/drawing/2014/main" id="{F60A02D2-9192-D7D9-11A3-1E1327DA5D35}"/>
                  </a:ext>
                </a:extLst>
              </p:cNvPr>
              <p:cNvSpPr/>
              <p:nvPr/>
            </p:nvSpPr>
            <p:spPr>
              <a:xfrm>
                <a:off x="3693380" y="4892350"/>
                <a:ext cx="766459" cy="713341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noFill/>
              <a:ln w="38103" cap="flat">
                <a:solidFill>
                  <a:srgbClr val="FFC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400" b="0" i="0" u="none" strike="noStrike" kern="1200" cap="none" spc="0" baseline="0">
                  <a:solidFill>
                    <a:srgbClr val="0055A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1" name="Oval 28">
                <a:extLst>
                  <a:ext uri="{FF2B5EF4-FFF2-40B4-BE49-F238E27FC236}">
                    <a16:creationId xmlns:a16="http://schemas.microsoft.com/office/drawing/2014/main" id="{3F43F57A-8FD3-E2C3-46ED-FD789098622A}"/>
                  </a:ext>
                </a:extLst>
              </p:cNvPr>
              <p:cNvSpPr/>
              <p:nvPr/>
            </p:nvSpPr>
            <p:spPr>
              <a:xfrm>
                <a:off x="4652494" y="4892350"/>
                <a:ext cx="766459" cy="713341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noFill/>
              <a:ln w="38103" cap="flat">
                <a:solidFill>
                  <a:srgbClr val="FF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400" b="0" i="0" u="none" strike="noStrike" kern="1200" cap="none" spc="0" baseline="0">
                  <a:solidFill>
                    <a:srgbClr val="0055A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" name="TextBox 29">
                <a:extLst>
                  <a:ext uri="{FF2B5EF4-FFF2-40B4-BE49-F238E27FC236}">
                    <a16:creationId xmlns:a16="http://schemas.microsoft.com/office/drawing/2014/main" id="{E05E6128-D274-F11B-9E87-2410189E9133}"/>
                  </a:ext>
                </a:extLst>
              </p:cNvPr>
              <p:cNvSpPr txBox="1"/>
              <p:nvPr/>
            </p:nvSpPr>
            <p:spPr>
              <a:xfrm>
                <a:off x="-85441" y="3761474"/>
                <a:ext cx="2598815" cy="489441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1" compatLnSpc="1">
                <a:sp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400" b="0" i="0" u="none" strike="noStrike" kern="1200" cap="none" spc="0" baseline="0">
                    <a:solidFill>
                      <a:srgbClr val="181717"/>
                    </a:solidFill>
                    <a:uFillTx/>
                    <a:latin typeface="Calibri"/>
                  </a:rPr>
                  <a:t>CW laser COMB</a:t>
                </a:r>
              </a:p>
            </p:txBody>
          </p:sp>
          <p:grpSp>
            <p:nvGrpSpPr>
              <p:cNvPr id="13" name="Group 30">
                <a:extLst>
                  <a:ext uri="{FF2B5EF4-FFF2-40B4-BE49-F238E27FC236}">
                    <a16:creationId xmlns:a16="http://schemas.microsoft.com/office/drawing/2014/main" id="{9A1B3DD4-493F-3634-2960-C36EA9135547}"/>
                  </a:ext>
                </a:extLst>
              </p:cNvPr>
              <p:cNvGrpSpPr/>
              <p:nvPr/>
            </p:nvGrpSpPr>
            <p:grpSpPr>
              <a:xfrm>
                <a:off x="688323" y="4195139"/>
                <a:ext cx="666113" cy="343796"/>
                <a:chOff x="688323" y="4195139"/>
                <a:chExt cx="666113" cy="343796"/>
              </a:xfrm>
            </p:grpSpPr>
            <p:cxnSp>
              <p:nvCxnSpPr>
                <p:cNvPr id="14" name="Straight Connector 45">
                  <a:extLst>
                    <a:ext uri="{FF2B5EF4-FFF2-40B4-BE49-F238E27FC236}">
                      <a16:creationId xmlns:a16="http://schemas.microsoft.com/office/drawing/2014/main" id="{CD69CFF7-3D10-329F-E6E1-B2363270CCE3}"/>
                    </a:ext>
                  </a:extLst>
                </p:cNvPr>
                <p:cNvCxnSpPr/>
                <p:nvPr/>
              </p:nvCxnSpPr>
              <p:spPr>
                <a:xfrm flipV="1">
                  <a:off x="688323" y="4195139"/>
                  <a:ext cx="0" cy="343796"/>
                </a:xfrm>
                <a:prstGeom prst="straightConnector1">
                  <a:avLst/>
                </a:prstGeom>
                <a:noFill/>
                <a:ln w="22225" cap="flat">
                  <a:solidFill>
                    <a:srgbClr val="0070C0"/>
                  </a:solidFill>
                  <a:prstDash val="solid"/>
                  <a:miter/>
                </a:ln>
              </p:spPr>
            </p:cxnSp>
            <p:cxnSp>
              <p:nvCxnSpPr>
                <p:cNvPr id="15" name="Straight Connector 46">
                  <a:extLst>
                    <a:ext uri="{FF2B5EF4-FFF2-40B4-BE49-F238E27FC236}">
                      <a16:creationId xmlns:a16="http://schemas.microsoft.com/office/drawing/2014/main" id="{08500232-A3F7-BA35-710F-588FF32C2010}"/>
                    </a:ext>
                  </a:extLst>
                </p:cNvPr>
                <p:cNvCxnSpPr/>
                <p:nvPr/>
              </p:nvCxnSpPr>
              <p:spPr>
                <a:xfrm flipV="1">
                  <a:off x="910361" y="4195139"/>
                  <a:ext cx="0" cy="343796"/>
                </a:xfrm>
                <a:prstGeom prst="straightConnector1">
                  <a:avLst/>
                </a:prstGeom>
                <a:noFill/>
                <a:ln w="22225" cap="flat">
                  <a:solidFill>
                    <a:srgbClr val="00B050"/>
                  </a:solidFill>
                  <a:prstDash val="solid"/>
                  <a:miter/>
                </a:ln>
              </p:spPr>
            </p:cxnSp>
            <p:cxnSp>
              <p:nvCxnSpPr>
                <p:cNvPr id="16" name="Straight Connector 47">
                  <a:extLst>
                    <a:ext uri="{FF2B5EF4-FFF2-40B4-BE49-F238E27FC236}">
                      <a16:creationId xmlns:a16="http://schemas.microsoft.com/office/drawing/2014/main" id="{0A847DE7-5736-1525-B40F-519CF8FE91C7}"/>
                    </a:ext>
                  </a:extLst>
                </p:cNvPr>
                <p:cNvCxnSpPr/>
                <p:nvPr/>
              </p:nvCxnSpPr>
              <p:spPr>
                <a:xfrm flipV="1">
                  <a:off x="1132399" y="4195139"/>
                  <a:ext cx="0" cy="343796"/>
                </a:xfrm>
                <a:prstGeom prst="straightConnector1">
                  <a:avLst/>
                </a:prstGeom>
                <a:noFill/>
                <a:ln w="22225" cap="flat">
                  <a:solidFill>
                    <a:srgbClr val="FFC000"/>
                  </a:solidFill>
                  <a:prstDash val="solid"/>
                  <a:miter/>
                </a:ln>
              </p:spPr>
            </p:cxnSp>
            <p:cxnSp>
              <p:nvCxnSpPr>
                <p:cNvPr id="17" name="Straight Connector 48">
                  <a:extLst>
                    <a:ext uri="{FF2B5EF4-FFF2-40B4-BE49-F238E27FC236}">
                      <a16:creationId xmlns:a16="http://schemas.microsoft.com/office/drawing/2014/main" id="{A71C0824-1982-47E6-2C90-B7BCBCB66970}"/>
                    </a:ext>
                  </a:extLst>
                </p:cNvPr>
                <p:cNvCxnSpPr/>
                <p:nvPr/>
              </p:nvCxnSpPr>
              <p:spPr>
                <a:xfrm flipV="1">
                  <a:off x="1354436" y="4195139"/>
                  <a:ext cx="0" cy="343796"/>
                </a:xfrm>
                <a:prstGeom prst="straightConnector1">
                  <a:avLst/>
                </a:prstGeom>
                <a:noFill/>
                <a:ln w="22225" cap="flat">
                  <a:solidFill>
                    <a:srgbClr val="FF0000"/>
                  </a:solidFill>
                  <a:prstDash val="solid"/>
                  <a:miter/>
                </a:ln>
              </p:spPr>
            </p:cxnSp>
          </p:grpSp>
          <p:cxnSp>
            <p:nvCxnSpPr>
              <p:cNvPr id="18" name="Straight Arrow Connector 31">
                <a:extLst>
                  <a:ext uri="{FF2B5EF4-FFF2-40B4-BE49-F238E27FC236}">
                    <a16:creationId xmlns:a16="http://schemas.microsoft.com/office/drawing/2014/main" id="{FAF59E8B-CA65-C631-3951-C18DEEB1AAF4}"/>
                  </a:ext>
                </a:extLst>
              </p:cNvPr>
              <p:cNvCxnSpPr/>
              <p:nvPr/>
            </p:nvCxnSpPr>
            <p:spPr>
              <a:xfrm>
                <a:off x="513865" y="4538935"/>
                <a:ext cx="1237960" cy="0"/>
              </a:xfrm>
              <a:prstGeom prst="straightConnector1">
                <a:avLst/>
              </a:prstGeom>
              <a:noFill/>
              <a:ln w="12701" cap="flat">
                <a:solidFill>
                  <a:srgbClr val="FF0000"/>
                </a:solidFill>
                <a:prstDash val="solid"/>
                <a:miter/>
                <a:tailEnd type="arrow"/>
              </a:ln>
            </p:spPr>
          </p:cxnSp>
          <p:sp>
            <p:nvSpPr>
              <p:cNvPr id="19" name="TextBox 32">
                <a:extLst>
                  <a:ext uri="{FF2B5EF4-FFF2-40B4-BE49-F238E27FC236}">
                    <a16:creationId xmlns:a16="http://schemas.microsoft.com/office/drawing/2014/main" id="{24469892-D3E2-FDD2-AC0B-C77EB21154FD}"/>
                  </a:ext>
                </a:extLst>
              </p:cNvPr>
              <p:cNvSpPr txBox="1"/>
              <p:nvPr/>
            </p:nvSpPr>
            <p:spPr>
              <a:xfrm>
                <a:off x="4268802" y="3653476"/>
                <a:ext cx="2765704" cy="489441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1" compatLnSpc="1">
                <a:sp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400" b="0" i="0" u="none" strike="noStrike" kern="1200" cap="none" spc="0" baseline="0" dirty="0">
                    <a:solidFill>
                      <a:srgbClr val="181717"/>
                    </a:solidFill>
                    <a:uFillTx/>
                    <a:latin typeface="Calibri"/>
                  </a:rPr>
                  <a:t>Modulated outputs</a:t>
                </a:r>
              </a:p>
            </p:txBody>
          </p:sp>
          <p:grpSp>
            <p:nvGrpSpPr>
              <p:cNvPr id="20" name="Group 33">
                <a:extLst>
                  <a:ext uri="{FF2B5EF4-FFF2-40B4-BE49-F238E27FC236}">
                    <a16:creationId xmlns:a16="http://schemas.microsoft.com/office/drawing/2014/main" id="{42D30AE7-78D0-3D52-70AA-AFD9E47524B6}"/>
                  </a:ext>
                </a:extLst>
              </p:cNvPr>
              <p:cNvGrpSpPr/>
              <p:nvPr/>
            </p:nvGrpSpPr>
            <p:grpSpPr>
              <a:xfrm>
                <a:off x="5116543" y="4109345"/>
                <a:ext cx="1237951" cy="420383"/>
                <a:chOff x="5116543" y="4109345"/>
                <a:chExt cx="1237951" cy="420383"/>
              </a:xfrm>
            </p:grpSpPr>
            <p:sp>
              <p:nvSpPr>
                <p:cNvPr id="21" name="Flowchart: Delay 40">
                  <a:extLst>
                    <a:ext uri="{FF2B5EF4-FFF2-40B4-BE49-F238E27FC236}">
                      <a16:creationId xmlns:a16="http://schemas.microsoft.com/office/drawing/2014/main" id="{9AC66533-38BB-F4FD-79DF-B538076F5A6C}"/>
                    </a:ext>
                  </a:extLst>
                </p:cNvPr>
                <p:cNvSpPr/>
                <p:nvPr/>
              </p:nvSpPr>
              <p:spPr>
                <a:xfrm rot="16200004">
                  <a:off x="5095320" y="4239215"/>
                  <a:ext cx="418795" cy="162232"/>
                </a:xfrm>
                <a:custGeom>
                  <a:avLst/>
                  <a:gdLst>
                    <a:gd name="f0" fmla="val 10800000"/>
                    <a:gd name="f1" fmla="val 5400000"/>
                    <a:gd name="f2" fmla="val 16200000"/>
                    <a:gd name="f3" fmla="val w"/>
                    <a:gd name="f4" fmla="val h"/>
                    <a:gd name="f5" fmla="val ss"/>
                    <a:gd name="f6" fmla="val 0"/>
                    <a:gd name="f7" fmla="*/ 5419351 1 1725033"/>
                    <a:gd name="f8" fmla="abs f3"/>
                    <a:gd name="f9" fmla="abs f4"/>
                    <a:gd name="f10" fmla="abs f5"/>
                    <a:gd name="f11" fmla="+- 2700000 f1 0"/>
                    <a:gd name="f12" fmla="?: f8 f3 1"/>
                    <a:gd name="f13" fmla="?: f9 f4 1"/>
                    <a:gd name="f14" fmla="?: f10 f5 1"/>
                    <a:gd name="f15" fmla="+- f11 0 f1"/>
                    <a:gd name="f16" fmla="*/ f12 1 21600"/>
                    <a:gd name="f17" fmla="*/ f13 1 21600"/>
                    <a:gd name="f18" fmla="*/ 21600 f12 1"/>
                    <a:gd name="f19" fmla="*/ 21600 f13 1"/>
                    <a:gd name="f20" fmla="+- f15 f1 0"/>
                    <a:gd name="f21" fmla="min f17 f16"/>
                    <a:gd name="f22" fmla="*/ f18 1 f14"/>
                    <a:gd name="f23" fmla="*/ f19 1 f14"/>
                    <a:gd name="f24" fmla="*/ f20 f7 1"/>
                    <a:gd name="f25" fmla="val f22"/>
                    <a:gd name="f26" fmla="val f23"/>
                    <a:gd name="f27" fmla="*/ f24 1 f0"/>
                    <a:gd name="f28" fmla="*/ f6 f21 1"/>
                    <a:gd name="f29" fmla="+- f26 0 f6"/>
                    <a:gd name="f30" fmla="+- f25 0 f6"/>
                    <a:gd name="f31" fmla="+- 0 0 f27"/>
                    <a:gd name="f32" fmla="*/ f26 f21 1"/>
                    <a:gd name="f33" fmla="*/ f29 1 2"/>
                    <a:gd name="f34" fmla="*/ f30 1 2"/>
                    <a:gd name="f35" fmla="+- 0 0 f31"/>
                    <a:gd name="f36" fmla="+- f6 f33 0"/>
                    <a:gd name="f37" fmla="+- f6 f34 0"/>
                    <a:gd name="f38" fmla="*/ f35 f0 1"/>
                    <a:gd name="f39" fmla="*/ f34 f21 1"/>
                    <a:gd name="f40" fmla="*/ f33 f21 1"/>
                    <a:gd name="f41" fmla="*/ f38 1 f7"/>
                    <a:gd name="f42" fmla="*/ f37 f21 1"/>
                    <a:gd name="f43" fmla="+- f41 0 f1"/>
                    <a:gd name="f44" fmla="cos 1 f43"/>
                    <a:gd name="f45" fmla="sin 1 f43"/>
                    <a:gd name="f46" fmla="+- 0 0 f44"/>
                    <a:gd name="f47" fmla="+- 0 0 f45"/>
                    <a:gd name="f48" fmla="+- 0 0 f46"/>
                    <a:gd name="f49" fmla="+- 0 0 f47"/>
                    <a:gd name="f50" fmla="val f48"/>
                    <a:gd name="f51" fmla="val f49"/>
                    <a:gd name="f52" fmla="*/ f50 f34 1"/>
                    <a:gd name="f53" fmla="*/ f51 f33 1"/>
                    <a:gd name="f54" fmla="+- f37 f52 0"/>
                    <a:gd name="f55" fmla="+- f36 0 f53"/>
                    <a:gd name="f56" fmla="+- f36 f53 0"/>
                    <a:gd name="f57" fmla="*/ f55 f21 1"/>
                    <a:gd name="f58" fmla="*/ f54 f21 1"/>
                    <a:gd name="f59" fmla="*/ f56 f21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f28" t="f57" r="f58" b="f59"/>
                  <a:pathLst>
                    <a:path>
                      <a:moveTo>
                        <a:pt x="f28" y="f28"/>
                      </a:moveTo>
                      <a:lnTo>
                        <a:pt x="f42" y="f28"/>
                      </a:lnTo>
                      <a:arcTo wR="f39" hR="f40" stAng="f2" swAng="f0"/>
                      <a:lnTo>
                        <a:pt x="f28" y="f3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ctr" anchorCtr="1" compatLnSpc="1">
                  <a:noAutofit/>
                </a:bodyPr>
                <a:lstStyle/>
                <a:p>
                  <a:pPr marL="0" marR="0" lvl="0" indent="0" algn="ctr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GB" sz="1400" b="0" i="0" u="none" strike="noStrike" kern="1200" cap="none" spc="0" baseline="0">
                    <a:solidFill>
                      <a:srgbClr val="0055A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2" name="Flowchart: Delay 41">
                  <a:extLst>
                    <a:ext uri="{FF2B5EF4-FFF2-40B4-BE49-F238E27FC236}">
                      <a16:creationId xmlns:a16="http://schemas.microsoft.com/office/drawing/2014/main" id="{0268EDF5-D05B-84B3-3A54-912CDC447DDB}"/>
                    </a:ext>
                  </a:extLst>
                </p:cNvPr>
                <p:cNvSpPr/>
                <p:nvPr/>
              </p:nvSpPr>
              <p:spPr>
                <a:xfrm rot="16200004">
                  <a:off x="5309345" y="4239215"/>
                  <a:ext cx="418795" cy="162232"/>
                </a:xfrm>
                <a:custGeom>
                  <a:avLst/>
                  <a:gdLst>
                    <a:gd name="f0" fmla="val 10800000"/>
                    <a:gd name="f1" fmla="val 5400000"/>
                    <a:gd name="f2" fmla="val 16200000"/>
                    <a:gd name="f3" fmla="val w"/>
                    <a:gd name="f4" fmla="val h"/>
                    <a:gd name="f5" fmla="val ss"/>
                    <a:gd name="f6" fmla="val 0"/>
                    <a:gd name="f7" fmla="*/ 5419351 1 1725033"/>
                    <a:gd name="f8" fmla="abs f3"/>
                    <a:gd name="f9" fmla="abs f4"/>
                    <a:gd name="f10" fmla="abs f5"/>
                    <a:gd name="f11" fmla="+- 2700000 f1 0"/>
                    <a:gd name="f12" fmla="?: f8 f3 1"/>
                    <a:gd name="f13" fmla="?: f9 f4 1"/>
                    <a:gd name="f14" fmla="?: f10 f5 1"/>
                    <a:gd name="f15" fmla="+- f11 0 f1"/>
                    <a:gd name="f16" fmla="*/ f12 1 21600"/>
                    <a:gd name="f17" fmla="*/ f13 1 21600"/>
                    <a:gd name="f18" fmla="*/ 21600 f12 1"/>
                    <a:gd name="f19" fmla="*/ 21600 f13 1"/>
                    <a:gd name="f20" fmla="+- f15 f1 0"/>
                    <a:gd name="f21" fmla="min f17 f16"/>
                    <a:gd name="f22" fmla="*/ f18 1 f14"/>
                    <a:gd name="f23" fmla="*/ f19 1 f14"/>
                    <a:gd name="f24" fmla="*/ f20 f7 1"/>
                    <a:gd name="f25" fmla="val f22"/>
                    <a:gd name="f26" fmla="val f23"/>
                    <a:gd name="f27" fmla="*/ f24 1 f0"/>
                    <a:gd name="f28" fmla="*/ f6 f21 1"/>
                    <a:gd name="f29" fmla="+- f26 0 f6"/>
                    <a:gd name="f30" fmla="+- f25 0 f6"/>
                    <a:gd name="f31" fmla="+- 0 0 f27"/>
                    <a:gd name="f32" fmla="*/ f26 f21 1"/>
                    <a:gd name="f33" fmla="*/ f29 1 2"/>
                    <a:gd name="f34" fmla="*/ f30 1 2"/>
                    <a:gd name="f35" fmla="+- 0 0 f31"/>
                    <a:gd name="f36" fmla="+- f6 f33 0"/>
                    <a:gd name="f37" fmla="+- f6 f34 0"/>
                    <a:gd name="f38" fmla="*/ f35 f0 1"/>
                    <a:gd name="f39" fmla="*/ f34 f21 1"/>
                    <a:gd name="f40" fmla="*/ f33 f21 1"/>
                    <a:gd name="f41" fmla="*/ f38 1 f7"/>
                    <a:gd name="f42" fmla="*/ f37 f21 1"/>
                    <a:gd name="f43" fmla="+- f41 0 f1"/>
                    <a:gd name="f44" fmla="cos 1 f43"/>
                    <a:gd name="f45" fmla="sin 1 f43"/>
                    <a:gd name="f46" fmla="+- 0 0 f44"/>
                    <a:gd name="f47" fmla="+- 0 0 f45"/>
                    <a:gd name="f48" fmla="+- 0 0 f46"/>
                    <a:gd name="f49" fmla="+- 0 0 f47"/>
                    <a:gd name="f50" fmla="val f48"/>
                    <a:gd name="f51" fmla="val f49"/>
                    <a:gd name="f52" fmla="*/ f50 f34 1"/>
                    <a:gd name="f53" fmla="*/ f51 f33 1"/>
                    <a:gd name="f54" fmla="+- f37 f52 0"/>
                    <a:gd name="f55" fmla="+- f36 0 f53"/>
                    <a:gd name="f56" fmla="+- f36 f53 0"/>
                    <a:gd name="f57" fmla="*/ f55 f21 1"/>
                    <a:gd name="f58" fmla="*/ f54 f21 1"/>
                    <a:gd name="f59" fmla="*/ f56 f21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f28" t="f57" r="f58" b="f59"/>
                  <a:pathLst>
                    <a:path>
                      <a:moveTo>
                        <a:pt x="f28" y="f28"/>
                      </a:moveTo>
                      <a:lnTo>
                        <a:pt x="f42" y="f28"/>
                      </a:lnTo>
                      <a:arcTo wR="f39" hR="f40" stAng="f2" swAng="f0"/>
                      <a:lnTo>
                        <a:pt x="f28" y="f32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ctr" anchorCtr="1" compatLnSpc="1">
                  <a:noAutofit/>
                </a:bodyPr>
                <a:lstStyle/>
                <a:p>
                  <a:pPr marL="0" marR="0" lvl="0" indent="0" algn="ctr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GB" sz="1400" b="0" i="0" u="none" strike="noStrike" kern="1200" cap="none" spc="0" baseline="0">
                    <a:solidFill>
                      <a:srgbClr val="0055A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3" name="Flowchart: Delay 42">
                  <a:extLst>
                    <a:ext uri="{FF2B5EF4-FFF2-40B4-BE49-F238E27FC236}">
                      <a16:creationId xmlns:a16="http://schemas.microsoft.com/office/drawing/2014/main" id="{E16FF61E-DF40-52D6-9760-037D4B5319FA}"/>
                    </a:ext>
                  </a:extLst>
                </p:cNvPr>
                <p:cNvSpPr/>
                <p:nvPr/>
              </p:nvSpPr>
              <p:spPr>
                <a:xfrm rot="16200004">
                  <a:off x="5523360" y="4238061"/>
                  <a:ext cx="418795" cy="162232"/>
                </a:xfrm>
                <a:custGeom>
                  <a:avLst/>
                  <a:gdLst>
                    <a:gd name="f0" fmla="val 10800000"/>
                    <a:gd name="f1" fmla="val 5400000"/>
                    <a:gd name="f2" fmla="val 16200000"/>
                    <a:gd name="f3" fmla="val w"/>
                    <a:gd name="f4" fmla="val h"/>
                    <a:gd name="f5" fmla="val ss"/>
                    <a:gd name="f6" fmla="val 0"/>
                    <a:gd name="f7" fmla="*/ 5419351 1 1725033"/>
                    <a:gd name="f8" fmla="abs f3"/>
                    <a:gd name="f9" fmla="abs f4"/>
                    <a:gd name="f10" fmla="abs f5"/>
                    <a:gd name="f11" fmla="+- 2700000 f1 0"/>
                    <a:gd name="f12" fmla="?: f8 f3 1"/>
                    <a:gd name="f13" fmla="?: f9 f4 1"/>
                    <a:gd name="f14" fmla="?: f10 f5 1"/>
                    <a:gd name="f15" fmla="+- f11 0 f1"/>
                    <a:gd name="f16" fmla="*/ f12 1 21600"/>
                    <a:gd name="f17" fmla="*/ f13 1 21600"/>
                    <a:gd name="f18" fmla="*/ 21600 f12 1"/>
                    <a:gd name="f19" fmla="*/ 21600 f13 1"/>
                    <a:gd name="f20" fmla="+- f15 f1 0"/>
                    <a:gd name="f21" fmla="min f17 f16"/>
                    <a:gd name="f22" fmla="*/ f18 1 f14"/>
                    <a:gd name="f23" fmla="*/ f19 1 f14"/>
                    <a:gd name="f24" fmla="*/ f20 f7 1"/>
                    <a:gd name="f25" fmla="val f22"/>
                    <a:gd name="f26" fmla="val f23"/>
                    <a:gd name="f27" fmla="*/ f24 1 f0"/>
                    <a:gd name="f28" fmla="*/ f6 f21 1"/>
                    <a:gd name="f29" fmla="+- f26 0 f6"/>
                    <a:gd name="f30" fmla="+- f25 0 f6"/>
                    <a:gd name="f31" fmla="+- 0 0 f27"/>
                    <a:gd name="f32" fmla="*/ f26 f21 1"/>
                    <a:gd name="f33" fmla="*/ f29 1 2"/>
                    <a:gd name="f34" fmla="*/ f30 1 2"/>
                    <a:gd name="f35" fmla="+- 0 0 f31"/>
                    <a:gd name="f36" fmla="+- f6 f33 0"/>
                    <a:gd name="f37" fmla="+- f6 f34 0"/>
                    <a:gd name="f38" fmla="*/ f35 f0 1"/>
                    <a:gd name="f39" fmla="*/ f34 f21 1"/>
                    <a:gd name="f40" fmla="*/ f33 f21 1"/>
                    <a:gd name="f41" fmla="*/ f38 1 f7"/>
                    <a:gd name="f42" fmla="*/ f37 f21 1"/>
                    <a:gd name="f43" fmla="+- f41 0 f1"/>
                    <a:gd name="f44" fmla="cos 1 f43"/>
                    <a:gd name="f45" fmla="sin 1 f43"/>
                    <a:gd name="f46" fmla="+- 0 0 f44"/>
                    <a:gd name="f47" fmla="+- 0 0 f45"/>
                    <a:gd name="f48" fmla="+- 0 0 f46"/>
                    <a:gd name="f49" fmla="+- 0 0 f47"/>
                    <a:gd name="f50" fmla="val f48"/>
                    <a:gd name="f51" fmla="val f49"/>
                    <a:gd name="f52" fmla="*/ f50 f34 1"/>
                    <a:gd name="f53" fmla="*/ f51 f33 1"/>
                    <a:gd name="f54" fmla="+- f37 f52 0"/>
                    <a:gd name="f55" fmla="+- f36 0 f53"/>
                    <a:gd name="f56" fmla="+- f36 f53 0"/>
                    <a:gd name="f57" fmla="*/ f55 f21 1"/>
                    <a:gd name="f58" fmla="*/ f54 f21 1"/>
                    <a:gd name="f59" fmla="*/ f56 f21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f28" t="f57" r="f58" b="f59"/>
                  <a:pathLst>
                    <a:path>
                      <a:moveTo>
                        <a:pt x="f28" y="f28"/>
                      </a:moveTo>
                      <a:lnTo>
                        <a:pt x="f42" y="f28"/>
                      </a:lnTo>
                      <a:arcTo wR="f39" hR="f40" stAng="f2" swAng="f0"/>
                      <a:lnTo>
                        <a:pt x="f28" y="f3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ctr" anchorCtr="1" compatLnSpc="1">
                  <a:noAutofit/>
                </a:bodyPr>
                <a:lstStyle/>
                <a:p>
                  <a:pPr marL="0" marR="0" lvl="0" indent="0" algn="ctr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GB" sz="1400" b="0" i="0" u="none" strike="noStrike" kern="1200" cap="none" spc="0" baseline="0">
                    <a:solidFill>
                      <a:srgbClr val="0055A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4" name="Flowchart: Delay 43">
                  <a:extLst>
                    <a:ext uri="{FF2B5EF4-FFF2-40B4-BE49-F238E27FC236}">
                      <a16:creationId xmlns:a16="http://schemas.microsoft.com/office/drawing/2014/main" id="{A160664E-92EA-9D6B-6CC8-2954E9EF55D3}"/>
                    </a:ext>
                  </a:extLst>
                </p:cNvPr>
                <p:cNvSpPr/>
                <p:nvPr/>
              </p:nvSpPr>
              <p:spPr>
                <a:xfrm rot="16200004">
                  <a:off x="5749994" y="4237627"/>
                  <a:ext cx="418795" cy="162232"/>
                </a:xfrm>
                <a:custGeom>
                  <a:avLst/>
                  <a:gdLst>
                    <a:gd name="f0" fmla="val 10800000"/>
                    <a:gd name="f1" fmla="val 5400000"/>
                    <a:gd name="f2" fmla="val 16200000"/>
                    <a:gd name="f3" fmla="val w"/>
                    <a:gd name="f4" fmla="val h"/>
                    <a:gd name="f5" fmla="val ss"/>
                    <a:gd name="f6" fmla="val 0"/>
                    <a:gd name="f7" fmla="*/ 5419351 1 1725033"/>
                    <a:gd name="f8" fmla="abs f3"/>
                    <a:gd name="f9" fmla="abs f4"/>
                    <a:gd name="f10" fmla="abs f5"/>
                    <a:gd name="f11" fmla="+- 2700000 f1 0"/>
                    <a:gd name="f12" fmla="?: f8 f3 1"/>
                    <a:gd name="f13" fmla="?: f9 f4 1"/>
                    <a:gd name="f14" fmla="?: f10 f5 1"/>
                    <a:gd name="f15" fmla="+- f11 0 f1"/>
                    <a:gd name="f16" fmla="*/ f12 1 21600"/>
                    <a:gd name="f17" fmla="*/ f13 1 21600"/>
                    <a:gd name="f18" fmla="*/ 21600 f12 1"/>
                    <a:gd name="f19" fmla="*/ 21600 f13 1"/>
                    <a:gd name="f20" fmla="+- f15 f1 0"/>
                    <a:gd name="f21" fmla="min f17 f16"/>
                    <a:gd name="f22" fmla="*/ f18 1 f14"/>
                    <a:gd name="f23" fmla="*/ f19 1 f14"/>
                    <a:gd name="f24" fmla="*/ f20 f7 1"/>
                    <a:gd name="f25" fmla="val f22"/>
                    <a:gd name="f26" fmla="val f23"/>
                    <a:gd name="f27" fmla="*/ f24 1 f0"/>
                    <a:gd name="f28" fmla="*/ f6 f21 1"/>
                    <a:gd name="f29" fmla="+- f26 0 f6"/>
                    <a:gd name="f30" fmla="+- f25 0 f6"/>
                    <a:gd name="f31" fmla="+- 0 0 f27"/>
                    <a:gd name="f32" fmla="*/ f26 f21 1"/>
                    <a:gd name="f33" fmla="*/ f29 1 2"/>
                    <a:gd name="f34" fmla="*/ f30 1 2"/>
                    <a:gd name="f35" fmla="+- 0 0 f31"/>
                    <a:gd name="f36" fmla="+- f6 f33 0"/>
                    <a:gd name="f37" fmla="+- f6 f34 0"/>
                    <a:gd name="f38" fmla="*/ f35 f0 1"/>
                    <a:gd name="f39" fmla="*/ f34 f21 1"/>
                    <a:gd name="f40" fmla="*/ f33 f21 1"/>
                    <a:gd name="f41" fmla="*/ f38 1 f7"/>
                    <a:gd name="f42" fmla="*/ f37 f21 1"/>
                    <a:gd name="f43" fmla="+- f41 0 f1"/>
                    <a:gd name="f44" fmla="cos 1 f43"/>
                    <a:gd name="f45" fmla="sin 1 f43"/>
                    <a:gd name="f46" fmla="+- 0 0 f44"/>
                    <a:gd name="f47" fmla="+- 0 0 f45"/>
                    <a:gd name="f48" fmla="+- 0 0 f46"/>
                    <a:gd name="f49" fmla="+- 0 0 f47"/>
                    <a:gd name="f50" fmla="val f48"/>
                    <a:gd name="f51" fmla="val f49"/>
                    <a:gd name="f52" fmla="*/ f50 f34 1"/>
                    <a:gd name="f53" fmla="*/ f51 f33 1"/>
                    <a:gd name="f54" fmla="+- f37 f52 0"/>
                    <a:gd name="f55" fmla="+- f36 0 f53"/>
                    <a:gd name="f56" fmla="+- f36 f53 0"/>
                    <a:gd name="f57" fmla="*/ f55 f21 1"/>
                    <a:gd name="f58" fmla="*/ f54 f21 1"/>
                    <a:gd name="f59" fmla="*/ f56 f21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f28" t="f57" r="f58" b="f59"/>
                  <a:pathLst>
                    <a:path>
                      <a:moveTo>
                        <a:pt x="f28" y="f28"/>
                      </a:moveTo>
                      <a:lnTo>
                        <a:pt x="f42" y="f28"/>
                      </a:lnTo>
                      <a:arcTo wR="f39" hR="f40" stAng="f2" swAng="f0"/>
                      <a:lnTo>
                        <a:pt x="f28" y="f3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ctr" anchorCtr="1" compatLnSpc="1">
                  <a:noAutofit/>
                </a:bodyPr>
                <a:lstStyle/>
                <a:p>
                  <a:pPr marL="0" marR="0" lvl="0" indent="0" algn="ctr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GB" sz="1400" b="0" i="0" u="none" strike="noStrike" kern="1200" cap="none" spc="0" baseline="0">
                    <a:solidFill>
                      <a:srgbClr val="0055A0"/>
                    </a:solidFill>
                    <a:uFillTx/>
                    <a:latin typeface="Calibri"/>
                  </a:endParaRPr>
                </a:p>
              </p:txBody>
            </p:sp>
            <p:cxnSp>
              <p:nvCxnSpPr>
                <p:cNvPr id="25" name="Straight Arrow Connector 44">
                  <a:extLst>
                    <a:ext uri="{FF2B5EF4-FFF2-40B4-BE49-F238E27FC236}">
                      <a16:creationId xmlns:a16="http://schemas.microsoft.com/office/drawing/2014/main" id="{0981A9E3-22AF-2D4E-7186-08127E4454CA}"/>
                    </a:ext>
                  </a:extLst>
                </p:cNvPr>
                <p:cNvCxnSpPr/>
                <p:nvPr/>
              </p:nvCxnSpPr>
              <p:spPr>
                <a:xfrm>
                  <a:off x="5116543" y="4527496"/>
                  <a:ext cx="1237951" cy="0"/>
                </a:xfrm>
                <a:prstGeom prst="straightConnector1">
                  <a:avLst/>
                </a:prstGeom>
                <a:noFill/>
                <a:ln w="12701" cap="flat">
                  <a:solidFill>
                    <a:srgbClr val="FF0000"/>
                  </a:solidFill>
                  <a:prstDash val="solid"/>
                  <a:miter/>
                  <a:tailEnd type="arrow"/>
                </a:ln>
              </p:spPr>
            </p:cxnSp>
          </p:grpSp>
        </p:grpSp>
        <p:sp>
          <p:nvSpPr>
            <p:cNvPr id="46" name="TextBox 23">
              <a:extLst>
                <a:ext uri="{FF2B5EF4-FFF2-40B4-BE49-F238E27FC236}">
                  <a16:creationId xmlns:a16="http://schemas.microsoft.com/office/drawing/2014/main" id="{C41D11AD-034F-42E8-5E10-23EC219D4C99}"/>
                </a:ext>
              </a:extLst>
            </p:cNvPr>
            <p:cNvSpPr txBox="1"/>
            <p:nvPr/>
          </p:nvSpPr>
          <p:spPr>
            <a:xfrm>
              <a:off x="6246482" y="1017246"/>
              <a:ext cx="4699482" cy="438266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b="0" i="0" u="none" strike="noStrike" kern="0" cap="none" spc="0" baseline="0" dirty="0">
                  <a:solidFill>
                    <a:srgbClr val="000000"/>
                  </a:solidFill>
                  <a:uFillTx/>
                  <a:latin typeface="Calibri"/>
                </a:rPr>
                <a:t>r           r+∆L     r+2∆L     r+3∆L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C801522-C98C-5BA9-3450-70369C6FA03B}"/>
              </a:ext>
            </a:extLst>
          </p:cNvPr>
          <p:cNvGrpSpPr/>
          <p:nvPr/>
        </p:nvGrpSpPr>
        <p:grpSpPr>
          <a:xfrm>
            <a:off x="7452829" y="1803730"/>
            <a:ext cx="4007673" cy="2533127"/>
            <a:chOff x="7452829" y="1803730"/>
            <a:chExt cx="4007673" cy="2533127"/>
          </a:xfrm>
        </p:grpSpPr>
        <p:pic>
          <p:nvPicPr>
            <p:cNvPr id="51" name="Picture 50" descr="Shape&#10;&#10;Description automatically generated with medium confidence">
              <a:extLst>
                <a:ext uri="{FF2B5EF4-FFF2-40B4-BE49-F238E27FC236}">
                  <a16:creationId xmlns:a16="http://schemas.microsoft.com/office/drawing/2014/main" id="{9F2CEA03-90C8-E06E-5239-EB2CD2B673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452829" y="1878200"/>
              <a:ext cx="4007673" cy="2458657"/>
            </a:xfrm>
            <a:prstGeom prst="rect">
              <a:avLst/>
            </a:prstGeom>
          </p:spPr>
        </p:pic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EB7E3A57-1C8F-D1BB-E098-3E608D1A6016}"/>
                </a:ext>
              </a:extLst>
            </p:cNvPr>
            <p:cNvCxnSpPr>
              <a:cxnSpLocks/>
            </p:cNvCxnSpPr>
            <p:nvPr/>
          </p:nvCxnSpPr>
          <p:spPr>
            <a:xfrm>
              <a:off x="8772517" y="1832153"/>
              <a:ext cx="0" cy="84925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F37AB976-827E-BBA6-2A8A-9BC3C53A501B}"/>
                </a:ext>
              </a:extLst>
            </p:cNvPr>
            <p:cNvCxnSpPr>
              <a:cxnSpLocks/>
            </p:cNvCxnSpPr>
            <p:nvPr/>
          </p:nvCxnSpPr>
          <p:spPr>
            <a:xfrm>
              <a:off x="9411768" y="1803730"/>
              <a:ext cx="0" cy="87767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E29ACDC1-1B54-E00C-F9C6-5F977342E349}"/>
                </a:ext>
              </a:extLst>
            </p:cNvPr>
            <p:cNvCxnSpPr>
              <a:cxnSpLocks/>
            </p:cNvCxnSpPr>
            <p:nvPr/>
          </p:nvCxnSpPr>
          <p:spPr>
            <a:xfrm>
              <a:off x="9982203" y="1832153"/>
              <a:ext cx="15297" cy="83332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56E8B969-71CF-CD53-9370-5683AEF53EAF}"/>
                </a:ext>
              </a:extLst>
            </p:cNvPr>
            <p:cNvCxnSpPr>
              <a:cxnSpLocks/>
            </p:cNvCxnSpPr>
            <p:nvPr/>
          </p:nvCxnSpPr>
          <p:spPr>
            <a:xfrm>
              <a:off x="8160232" y="1832153"/>
              <a:ext cx="0" cy="85445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E95A85BE-8370-BF6D-8F1E-772141E0144C}"/>
              </a:ext>
            </a:extLst>
          </p:cNvPr>
          <p:cNvGrpSpPr/>
          <p:nvPr/>
        </p:nvGrpSpPr>
        <p:grpSpPr>
          <a:xfrm>
            <a:off x="7450520" y="3852211"/>
            <a:ext cx="4007668" cy="2670892"/>
            <a:chOff x="7450520" y="3852211"/>
            <a:chExt cx="4007668" cy="2670892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21381B1D-BAA4-52F8-61B0-B018F15E47F9}"/>
                </a:ext>
              </a:extLst>
            </p:cNvPr>
            <p:cNvSpPr/>
            <p:nvPr/>
          </p:nvSpPr>
          <p:spPr>
            <a:xfrm>
              <a:off x="7776122" y="3965552"/>
              <a:ext cx="3577677" cy="9080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3F183B7B-3F49-092B-B432-1962B51F8571}"/>
                </a:ext>
              </a:extLst>
            </p:cNvPr>
            <p:cNvGrpSpPr/>
            <p:nvPr/>
          </p:nvGrpSpPr>
          <p:grpSpPr>
            <a:xfrm>
              <a:off x="7450520" y="3852211"/>
              <a:ext cx="4007668" cy="2670892"/>
              <a:chOff x="7472616" y="3794027"/>
              <a:chExt cx="4007668" cy="2670892"/>
            </a:xfrm>
          </p:grpSpPr>
          <p:pic>
            <p:nvPicPr>
              <p:cNvPr id="27" name="Picture 31" descr="Diagram&#10;&#10;Description automatically generated">
                <a:extLst>
                  <a:ext uri="{FF2B5EF4-FFF2-40B4-BE49-F238E27FC236}">
                    <a16:creationId xmlns:a16="http://schemas.microsoft.com/office/drawing/2014/main" id="{5C424160-7EDF-6C6C-880D-616C7E2F95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472616" y="4006262"/>
                <a:ext cx="4007668" cy="2458657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86069DF0-9660-D3F0-C982-FBE003D560AA}"/>
                  </a:ext>
                </a:extLst>
              </p:cNvPr>
              <p:cNvGrpSpPr/>
              <p:nvPr/>
            </p:nvGrpSpPr>
            <p:grpSpPr>
              <a:xfrm>
                <a:off x="8208520" y="3794027"/>
                <a:ext cx="2331029" cy="448327"/>
                <a:chOff x="8189699" y="2962118"/>
                <a:chExt cx="2331029" cy="448327"/>
              </a:xfrm>
            </p:grpSpPr>
            <p:cxnSp>
              <p:nvCxnSpPr>
                <p:cNvPr id="41" name="Straight Arrow Connector 40">
                  <a:extLst>
                    <a:ext uri="{FF2B5EF4-FFF2-40B4-BE49-F238E27FC236}">
                      <a16:creationId xmlns:a16="http://schemas.microsoft.com/office/drawing/2014/main" id="{50BE3BEB-9790-551C-F189-2E6A7F0FA6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189699" y="2987867"/>
                  <a:ext cx="543949" cy="42257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Arrow Connector 41">
                  <a:extLst>
                    <a:ext uri="{FF2B5EF4-FFF2-40B4-BE49-F238E27FC236}">
                      <a16:creationId xmlns:a16="http://schemas.microsoft.com/office/drawing/2014/main" id="{A146D2E8-5EE0-2FD6-EA11-5D6BBE3C30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798736" y="2973767"/>
                  <a:ext cx="481889" cy="43667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Arrow Connector 42">
                  <a:extLst>
                    <a:ext uri="{FF2B5EF4-FFF2-40B4-BE49-F238E27FC236}">
                      <a16:creationId xmlns:a16="http://schemas.microsoft.com/office/drawing/2014/main" id="{B8E44779-D116-ADE5-EBF4-2D23F2E1CB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411930" y="2962118"/>
                  <a:ext cx="544970" cy="448327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Arrow Connector 43">
                  <a:extLst>
                    <a:ext uri="{FF2B5EF4-FFF2-40B4-BE49-F238E27FC236}">
                      <a16:creationId xmlns:a16="http://schemas.microsoft.com/office/drawing/2014/main" id="{0C7CA10F-D90E-B610-8F8D-DA5042D67C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017220" y="2973767"/>
                  <a:ext cx="503508" cy="412041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57EAC94E-7548-C7C9-92AB-1DACA3C25264}"/>
              </a:ext>
            </a:extLst>
          </p:cNvPr>
          <p:cNvSpPr txBox="1"/>
          <p:nvPr/>
        </p:nvSpPr>
        <p:spPr>
          <a:xfrm>
            <a:off x="10706350" y="1441844"/>
            <a:ext cx="8638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r = radius</a:t>
            </a:r>
          </a:p>
        </p:txBody>
      </p:sp>
    </p:spTree>
    <p:extLst>
      <p:ext uri="{BB962C8B-B14F-4D97-AF65-F5344CB8AC3E}">
        <p14:creationId xmlns:p14="http://schemas.microsoft.com/office/powerpoint/2010/main" val="3248360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>
            <a:extLst>
              <a:ext uri="{FF2B5EF4-FFF2-40B4-BE49-F238E27FC236}">
                <a16:creationId xmlns:a16="http://schemas.microsoft.com/office/drawing/2014/main" id="{22031CFE-A2FF-99F7-F2AA-AD91AB71A406}"/>
              </a:ext>
            </a:extLst>
          </p:cNvPr>
          <p:cNvSpPr txBox="1"/>
          <p:nvPr/>
        </p:nvSpPr>
        <p:spPr>
          <a:xfrm>
            <a:off x="482538" y="999951"/>
            <a:ext cx="9039154" cy="189917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Radiation tolerant receiver based on on-chip Ge photodiode and transimpedance amplifier (TIA)</a:t>
            </a:r>
          </a:p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Downstream requires relatively low data rate (2.56 / 5.12 Gbps)</a:t>
            </a:r>
          </a:p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First demo using GBTIA (5 Gbps radiation-hard optical receiver)</a:t>
            </a:r>
          </a:p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50000"/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0" cap="none" spc="0" baseline="0" dirty="0">
                <a:solidFill>
                  <a:srgbClr val="00B050"/>
                </a:solidFill>
                <a:uFillTx/>
                <a:latin typeface="Calibri"/>
              </a:rPr>
              <a:t>O</a:t>
            </a:r>
            <a:r>
              <a:rPr lang="en-US" sz="1600" b="0" i="0" u="none" strike="noStrike" kern="1200" cap="none" spc="0" baseline="0" dirty="0">
                <a:solidFill>
                  <a:srgbClr val="00B050"/>
                </a:solidFill>
                <a:uFillTx/>
                <a:latin typeface="Calibri"/>
              </a:rPr>
              <a:t>pen eye </a:t>
            </a:r>
            <a:r>
              <a:rPr lang="en-US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diagram at the output of the receiver board</a:t>
            </a:r>
            <a:endParaRPr lang="en-US" sz="16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Receiver sensitivity </a:t>
            </a:r>
            <a:r>
              <a:rPr lang="en-GB" sz="1600" b="0" i="0" u="none" strike="noStrike" kern="0" cap="none" spc="0" baseline="0" dirty="0">
                <a:solidFill>
                  <a:srgbClr val="00B050"/>
                </a:solidFill>
                <a:uFillTx/>
                <a:latin typeface="Arial" pitchFamily="34"/>
                <a:cs typeface="Arial" pitchFamily="34"/>
              </a:rPr>
              <a:t>~</a:t>
            </a:r>
            <a:r>
              <a:rPr lang="en-GB" sz="1600" b="0" i="0" u="none" strike="noStrike" kern="0" cap="none" spc="0" baseline="0" dirty="0">
                <a:solidFill>
                  <a:srgbClr val="00B050"/>
                </a:solidFill>
                <a:uFillTx/>
                <a:latin typeface="Calibri"/>
              </a:rPr>
              <a:t> - 10 dBm</a:t>
            </a:r>
            <a:endParaRPr lang="en-US" sz="1600" b="0" i="0" u="none" strike="noStrike" kern="0" cap="none" spc="0" baseline="0" dirty="0">
              <a:solidFill>
                <a:srgbClr val="00B050"/>
              </a:solidFill>
              <a:uFillTx/>
              <a:latin typeface="Calibri"/>
            </a:endParaRPr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3C5B4F35-305C-47EE-E43D-916C5915920A}"/>
              </a:ext>
            </a:extLst>
          </p:cNvPr>
          <p:cNvGrpSpPr/>
          <p:nvPr/>
        </p:nvGrpSpPr>
        <p:grpSpPr>
          <a:xfrm>
            <a:off x="9360785" y="-31190"/>
            <a:ext cx="2283924" cy="2233101"/>
            <a:chOff x="9360785" y="-31190"/>
            <a:chExt cx="2283924" cy="2233101"/>
          </a:xfrm>
        </p:grpSpPr>
        <p:pic>
          <p:nvPicPr>
            <p:cNvPr id="4" name="Picture 4" descr="Engineering drawing&#10;&#10;Description automatically generated">
              <a:extLst>
                <a:ext uri="{FF2B5EF4-FFF2-40B4-BE49-F238E27FC236}">
                  <a16:creationId xmlns:a16="http://schemas.microsoft.com/office/drawing/2014/main" id="{E1A5944A-583E-4A69-15D0-BF977FD34E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9409834" y="-31190"/>
              <a:ext cx="2234875" cy="2233101"/>
            </a:xfrm>
            <a:prstGeom prst="rect">
              <a:avLst/>
            </a:prstGeom>
            <a:noFill/>
            <a:ln cap="flat">
              <a:noFill/>
            </a:ln>
          </p:spPr>
        </p:pic>
        <p:cxnSp>
          <p:nvCxnSpPr>
            <p:cNvPr id="5" name="Straight Connector 20">
              <a:extLst>
                <a:ext uri="{FF2B5EF4-FFF2-40B4-BE49-F238E27FC236}">
                  <a16:creationId xmlns:a16="http://schemas.microsoft.com/office/drawing/2014/main" id="{B09FFBDA-E41A-B38C-55B4-BC7EF37B8A7A}"/>
                </a:ext>
              </a:extLst>
            </p:cNvPr>
            <p:cNvCxnSpPr/>
            <p:nvPr/>
          </p:nvCxnSpPr>
          <p:spPr>
            <a:xfrm flipH="1">
              <a:off x="10794455" y="136657"/>
              <a:ext cx="504676" cy="278672"/>
            </a:xfrm>
            <a:prstGeom prst="straightConnector1">
              <a:avLst/>
            </a:prstGeom>
            <a:noFill/>
            <a:ln w="25402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AD050FC6-F451-E24F-2A3F-336094480BBD}"/>
                </a:ext>
              </a:extLst>
            </p:cNvPr>
            <p:cNvSpPr txBox="1"/>
            <p:nvPr/>
          </p:nvSpPr>
          <p:spPr>
            <a:xfrm>
              <a:off x="9360785" y="1306695"/>
              <a:ext cx="696022" cy="338556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6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Ge PD</a:t>
              </a:r>
            </a:p>
          </p:txBody>
        </p:sp>
        <p:cxnSp>
          <p:nvCxnSpPr>
            <p:cNvPr id="7" name="Straight Connector 20">
              <a:extLst>
                <a:ext uri="{FF2B5EF4-FFF2-40B4-BE49-F238E27FC236}">
                  <a16:creationId xmlns:a16="http://schemas.microsoft.com/office/drawing/2014/main" id="{E9BDB53F-D5F0-70D1-4707-E345B8FDEDFB}"/>
                </a:ext>
              </a:extLst>
            </p:cNvPr>
            <p:cNvCxnSpPr/>
            <p:nvPr/>
          </p:nvCxnSpPr>
          <p:spPr>
            <a:xfrm>
              <a:off x="11088928" y="1903049"/>
              <a:ext cx="338255" cy="183940"/>
            </a:xfrm>
            <a:prstGeom prst="straightConnector1">
              <a:avLst/>
            </a:prstGeom>
            <a:noFill/>
            <a:ln w="25402" cap="flat">
              <a:solidFill>
                <a:srgbClr val="0070C0"/>
              </a:solidFill>
              <a:prstDash val="solid"/>
              <a:miter/>
              <a:tailEnd type="arrow"/>
            </a:ln>
          </p:spPr>
        </p:cxnSp>
      </p:grpSp>
      <p:grpSp>
        <p:nvGrpSpPr>
          <p:cNvPr id="8" name="Group 8">
            <a:extLst>
              <a:ext uri="{FF2B5EF4-FFF2-40B4-BE49-F238E27FC236}">
                <a16:creationId xmlns:a16="http://schemas.microsoft.com/office/drawing/2014/main" id="{102037F9-E82F-CD6F-E652-DBE3702A3D9F}"/>
              </a:ext>
            </a:extLst>
          </p:cNvPr>
          <p:cNvGrpSpPr/>
          <p:nvPr/>
        </p:nvGrpSpPr>
        <p:grpSpPr>
          <a:xfrm>
            <a:off x="5625023" y="2344978"/>
            <a:ext cx="4896730" cy="4182603"/>
            <a:chOff x="5625023" y="2344978"/>
            <a:chExt cx="4896730" cy="4182603"/>
          </a:xfrm>
        </p:grpSpPr>
        <p:sp>
          <p:nvSpPr>
            <p:cNvPr id="9" name="TextBox 24">
              <a:extLst>
                <a:ext uri="{FF2B5EF4-FFF2-40B4-BE49-F238E27FC236}">
                  <a16:creationId xmlns:a16="http://schemas.microsoft.com/office/drawing/2014/main" id="{ED3A1487-CF43-1922-F473-E697793ECC7A}"/>
                </a:ext>
              </a:extLst>
            </p:cNvPr>
            <p:cNvSpPr txBox="1"/>
            <p:nvPr/>
          </p:nvSpPr>
          <p:spPr>
            <a:xfrm>
              <a:off x="6096003" y="3741523"/>
              <a:ext cx="1460726" cy="30777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b="0" i="0" u="none" strike="noStrike" kern="1200" cap="none" spc="0" baseline="0">
                  <a:solidFill>
                    <a:srgbClr val="0D0D0D"/>
                  </a:solidFill>
                  <a:uFillTx/>
                  <a:latin typeface="Calibri"/>
                </a:rPr>
                <a:t>Downstream</a:t>
              </a:r>
              <a:endParaRPr lang="en-GB" sz="1400" b="0" i="0" u="none" strike="noStrike" kern="1200" cap="none" spc="0" baseline="0">
                <a:solidFill>
                  <a:srgbClr val="0D0D0D"/>
                </a:solidFill>
                <a:uFillTx/>
                <a:latin typeface="Calibri"/>
              </a:endParaRPr>
            </a:p>
          </p:txBody>
        </p:sp>
        <p:sp>
          <p:nvSpPr>
            <p:cNvPr id="10" name="TextBox 32">
              <a:extLst>
                <a:ext uri="{FF2B5EF4-FFF2-40B4-BE49-F238E27FC236}">
                  <a16:creationId xmlns:a16="http://schemas.microsoft.com/office/drawing/2014/main" id="{42DD80DA-82BE-2519-FA58-2469F993BC72}"/>
                </a:ext>
              </a:extLst>
            </p:cNvPr>
            <p:cNvSpPr txBox="1"/>
            <p:nvPr/>
          </p:nvSpPr>
          <p:spPr>
            <a:xfrm>
              <a:off x="6149175" y="4959550"/>
              <a:ext cx="1460726" cy="30777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b="0" i="0" u="none" strike="noStrike" kern="1200" cap="none" spc="0" baseline="0">
                  <a:solidFill>
                    <a:srgbClr val="0D0D0D"/>
                  </a:solidFill>
                  <a:uFillTx/>
                  <a:latin typeface="Calibri"/>
                </a:rPr>
                <a:t>GBTIA</a:t>
              </a:r>
              <a:endParaRPr lang="en-GB" sz="1400" b="0" i="0" u="none" strike="noStrike" kern="1200" cap="none" spc="0" baseline="0">
                <a:solidFill>
                  <a:srgbClr val="0D0D0D"/>
                </a:solidFill>
                <a:uFillTx/>
                <a:latin typeface="Calibri"/>
              </a:endParaRPr>
            </a:p>
          </p:txBody>
        </p:sp>
        <p:sp>
          <p:nvSpPr>
            <p:cNvPr id="11" name="TextBox 57">
              <a:extLst>
                <a:ext uri="{FF2B5EF4-FFF2-40B4-BE49-F238E27FC236}">
                  <a16:creationId xmlns:a16="http://schemas.microsoft.com/office/drawing/2014/main" id="{B5069F01-DE95-D715-BC57-EF61641B7F2F}"/>
                </a:ext>
              </a:extLst>
            </p:cNvPr>
            <p:cNvSpPr txBox="1"/>
            <p:nvPr/>
          </p:nvSpPr>
          <p:spPr>
            <a:xfrm>
              <a:off x="9521692" y="2344978"/>
              <a:ext cx="600641" cy="30777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b="0" i="0" u="none" strike="noStrike" kern="1200" cap="none" spc="0" baseline="0">
                  <a:solidFill>
                    <a:srgbClr val="0D0D0D"/>
                  </a:solidFill>
                  <a:uFillTx/>
                  <a:latin typeface="Calibri"/>
                </a:rPr>
                <a:t>PIC</a:t>
              </a:r>
              <a:endParaRPr lang="en-GB" sz="1400" b="0" i="0" u="none" strike="noStrike" kern="1200" cap="none" spc="0" baseline="0">
                <a:solidFill>
                  <a:srgbClr val="0D0D0D"/>
                </a:solidFill>
                <a:uFillTx/>
                <a:latin typeface="Calibri"/>
              </a:endParaRPr>
            </a:p>
          </p:txBody>
        </p:sp>
        <p:grpSp>
          <p:nvGrpSpPr>
            <p:cNvPr id="12" name="Group 21">
              <a:extLst>
                <a:ext uri="{FF2B5EF4-FFF2-40B4-BE49-F238E27FC236}">
                  <a16:creationId xmlns:a16="http://schemas.microsoft.com/office/drawing/2014/main" id="{C7EE2476-717A-BCD9-BA33-9CA25E3568E0}"/>
                </a:ext>
              </a:extLst>
            </p:cNvPr>
            <p:cNvGrpSpPr/>
            <p:nvPr/>
          </p:nvGrpSpPr>
          <p:grpSpPr>
            <a:xfrm>
              <a:off x="6335054" y="2639452"/>
              <a:ext cx="4167698" cy="2979846"/>
              <a:chOff x="6335054" y="2639452"/>
              <a:chExt cx="4167698" cy="2979846"/>
            </a:xfrm>
          </p:grpSpPr>
          <p:pic>
            <p:nvPicPr>
              <p:cNvPr id="13" name="Picture 2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605C8974-E81E-22D3-D617-654E263C70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 rot="21599982">
                <a:off x="7355598" y="2777243"/>
                <a:ext cx="3147154" cy="2474247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cxnSp>
            <p:nvCxnSpPr>
              <p:cNvPr id="14" name="Straight Arrow Connector 24">
                <a:extLst>
                  <a:ext uri="{FF2B5EF4-FFF2-40B4-BE49-F238E27FC236}">
                    <a16:creationId xmlns:a16="http://schemas.microsoft.com/office/drawing/2014/main" id="{925FA831-22B5-253C-7BE9-8292A014D525}"/>
                  </a:ext>
                </a:extLst>
              </p:cNvPr>
              <p:cNvCxnSpPr/>
              <p:nvPr/>
            </p:nvCxnSpPr>
            <p:spPr>
              <a:xfrm rot="10799975" flipH="1">
                <a:off x="6335054" y="3741523"/>
                <a:ext cx="2306071" cy="0"/>
              </a:xfrm>
              <a:prstGeom prst="straightConnector1">
                <a:avLst/>
              </a:prstGeom>
              <a:noFill/>
              <a:ln w="25402" cap="flat">
                <a:solidFill>
                  <a:srgbClr val="FF0000"/>
                </a:solidFill>
                <a:prstDash val="solid"/>
                <a:miter/>
                <a:tailEnd type="arrow"/>
              </a:ln>
            </p:spPr>
          </p:cxnSp>
          <p:cxnSp>
            <p:nvCxnSpPr>
              <p:cNvPr id="15" name="Straight Arrow Connector 25">
                <a:extLst>
                  <a:ext uri="{FF2B5EF4-FFF2-40B4-BE49-F238E27FC236}">
                    <a16:creationId xmlns:a16="http://schemas.microsoft.com/office/drawing/2014/main" id="{E8102FBF-7C6C-3393-29CD-A926A9E6FC93}"/>
                  </a:ext>
                </a:extLst>
              </p:cNvPr>
              <p:cNvCxnSpPr/>
              <p:nvPr/>
            </p:nvCxnSpPr>
            <p:spPr>
              <a:xfrm rot="10799975" flipH="1">
                <a:off x="6962771" y="4215822"/>
                <a:ext cx="1856836" cy="770958"/>
              </a:xfrm>
              <a:prstGeom prst="straightConnector1">
                <a:avLst/>
              </a:prstGeom>
              <a:noFill/>
              <a:ln w="9528" cap="flat">
                <a:solidFill>
                  <a:srgbClr val="C00000"/>
                </a:solidFill>
                <a:prstDash val="solid"/>
                <a:miter/>
                <a:tailEnd type="arrow"/>
              </a:ln>
            </p:spPr>
          </p:cxnSp>
          <p:cxnSp>
            <p:nvCxnSpPr>
              <p:cNvPr id="16" name="Straight Arrow Connector 26">
                <a:extLst>
                  <a:ext uri="{FF2B5EF4-FFF2-40B4-BE49-F238E27FC236}">
                    <a16:creationId xmlns:a16="http://schemas.microsoft.com/office/drawing/2014/main" id="{BDFBF530-9C42-5D0E-2CAD-5DCA53AE46B9}"/>
                  </a:ext>
                </a:extLst>
              </p:cNvPr>
              <p:cNvCxnSpPr/>
              <p:nvPr/>
            </p:nvCxnSpPr>
            <p:spPr>
              <a:xfrm flipH="1">
                <a:off x="9411306" y="2639452"/>
                <a:ext cx="374602" cy="508424"/>
              </a:xfrm>
              <a:prstGeom prst="straightConnector1">
                <a:avLst/>
              </a:prstGeom>
              <a:noFill/>
              <a:ln w="9528" cap="flat">
                <a:solidFill>
                  <a:srgbClr val="C00000"/>
                </a:solidFill>
                <a:prstDash val="solid"/>
                <a:miter/>
                <a:tailEnd type="arrow"/>
              </a:ln>
            </p:spPr>
          </p:cxnSp>
          <p:sp>
            <p:nvSpPr>
              <p:cNvPr id="17" name="Arrow: Right 27">
                <a:extLst>
                  <a:ext uri="{FF2B5EF4-FFF2-40B4-BE49-F238E27FC236}">
                    <a16:creationId xmlns:a16="http://schemas.microsoft.com/office/drawing/2014/main" id="{021D115B-FF40-D035-01C2-9E0E210C5FF4}"/>
                  </a:ext>
                </a:extLst>
              </p:cNvPr>
              <p:cNvSpPr/>
              <p:nvPr/>
            </p:nvSpPr>
            <p:spPr>
              <a:xfrm rot="5400013">
                <a:off x="8420224" y="5062649"/>
                <a:ext cx="798554" cy="258034"/>
              </a:xfrm>
              <a:custGeom>
                <a:avLst>
                  <a:gd name="f0" fmla="val 18110"/>
                  <a:gd name="f1" fmla="val 5400"/>
                </a:avLst>
                <a:gdLst>
                  <a:gd name="f2" fmla="val 10800000"/>
                  <a:gd name="f3" fmla="val 5400000"/>
                  <a:gd name="f4" fmla="val 180"/>
                  <a:gd name="f5" fmla="val w"/>
                  <a:gd name="f6" fmla="val h"/>
                  <a:gd name="f7" fmla="val 0"/>
                  <a:gd name="f8" fmla="val 21600"/>
                  <a:gd name="f9" fmla="val 10800"/>
                  <a:gd name="f10" fmla="+- 0 0 0"/>
                  <a:gd name="f11" fmla="+- 0 0 180"/>
                  <a:gd name="f12" fmla="*/ f5 1 21600"/>
                  <a:gd name="f13" fmla="*/ f6 1 21600"/>
                  <a:gd name="f14" fmla="+- f8 0 f7"/>
                  <a:gd name="f15" fmla="pin 0 f0 21600"/>
                  <a:gd name="f16" fmla="pin 0 f1 10800"/>
                  <a:gd name="f17" fmla="*/ f10 f2 1"/>
                  <a:gd name="f18" fmla="*/ f11 f2 1"/>
                  <a:gd name="f19" fmla="val f15"/>
                  <a:gd name="f20" fmla="val f16"/>
                  <a:gd name="f21" fmla="*/ f14 1 21600"/>
                  <a:gd name="f22" fmla="*/ f15 f12 1"/>
                  <a:gd name="f23" fmla="*/ f16 f13 1"/>
                  <a:gd name="f24" fmla="*/ f17 1 f4"/>
                  <a:gd name="f25" fmla="*/ f18 1 f4"/>
                  <a:gd name="f26" fmla="+- 21600 0 f20"/>
                  <a:gd name="f27" fmla="+- 21600 0 f19"/>
                  <a:gd name="f28" fmla="*/ 0 f21 1"/>
                  <a:gd name="f29" fmla="*/ 21600 f21 1"/>
                  <a:gd name="f30" fmla="*/ f20 f13 1"/>
                  <a:gd name="f31" fmla="*/ f19 f12 1"/>
                  <a:gd name="f32" fmla="+- f24 0 f3"/>
                  <a:gd name="f33" fmla="+- f25 0 f3"/>
                  <a:gd name="f34" fmla="*/ f27 f20 1"/>
                  <a:gd name="f35" fmla="*/ f28 1 f21"/>
                  <a:gd name="f36" fmla="*/ f29 1 f21"/>
                  <a:gd name="f37" fmla="*/ f26 f13 1"/>
                  <a:gd name="f38" fmla="*/ f34 1 10800"/>
                  <a:gd name="f39" fmla="*/ f35 f12 1"/>
                  <a:gd name="f40" fmla="*/ f35 f13 1"/>
                  <a:gd name="f41" fmla="*/ f36 f13 1"/>
                  <a:gd name="f42" fmla="+- f19 f38 0"/>
                  <a:gd name="f43" fmla="*/ f42 f12 1"/>
                </a:gdLst>
                <a:ahLst>
                  <a:ahXY gdRefX="f0" minX="f7" maxX="f8" gdRefY="f1" minY="f7" maxY="f9">
                    <a:pos x="f22" y="f23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32">
                    <a:pos x="f31" y="f40"/>
                  </a:cxn>
                  <a:cxn ang="f33">
                    <a:pos x="f31" y="f41"/>
                  </a:cxn>
                </a:cxnLst>
                <a:rect l="f39" t="f30" r="f43" b="f37"/>
                <a:pathLst>
                  <a:path w="21600" h="21600">
                    <a:moveTo>
                      <a:pt x="f7" y="f20"/>
                    </a:moveTo>
                    <a:lnTo>
                      <a:pt x="f19" y="f20"/>
                    </a:lnTo>
                    <a:lnTo>
                      <a:pt x="f19" y="f7"/>
                    </a:lnTo>
                    <a:lnTo>
                      <a:pt x="f8" y="f9"/>
                    </a:lnTo>
                    <a:lnTo>
                      <a:pt x="f19" y="f8"/>
                    </a:lnTo>
                    <a:lnTo>
                      <a:pt x="f19" y="f26"/>
                    </a:lnTo>
                    <a:lnTo>
                      <a:pt x="f7" y="f26"/>
                    </a:lnTo>
                    <a:close/>
                  </a:path>
                </a:pathLst>
              </a:custGeom>
              <a:solidFill>
                <a:srgbClr val="7030A0"/>
              </a:solidFill>
              <a:ln cap="flat">
                <a:noFill/>
                <a:prstDash val="solid"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400" b="0" i="0" u="none" strike="noStrike" kern="1200" cap="none" spc="0" baseline="0">
                  <a:solidFill>
                    <a:srgbClr val="0D0D0D"/>
                  </a:solidFill>
                  <a:uFillTx/>
                  <a:latin typeface="Calibri"/>
                </a:endParaRPr>
              </a:p>
            </p:txBody>
          </p:sp>
          <p:sp>
            <p:nvSpPr>
              <p:cNvPr id="18" name="TextBox 56">
                <a:extLst>
                  <a:ext uri="{FF2B5EF4-FFF2-40B4-BE49-F238E27FC236}">
                    <a16:creationId xmlns:a16="http://schemas.microsoft.com/office/drawing/2014/main" id="{747EFC04-02A8-68E4-8221-AD1CCDA2B658}"/>
                  </a:ext>
                </a:extLst>
              </p:cNvPr>
              <p:cNvSpPr txBox="1"/>
              <p:nvPr/>
            </p:nvSpPr>
            <p:spPr>
              <a:xfrm>
                <a:off x="7282921" y="5311521"/>
                <a:ext cx="1573636" cy="307777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1" compatLnSpc="1">
                <a:sp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400" b="0" i="0" u="none" strike="noStrike" kern="1200" cap="none" spc="0" baseline="0">
                    <a:solidFill>
                      <a:srgbClr val="0D0D0D"/>
                    </a:solidFill>
                    <a:uFillTx/>
                    <a:latin typeface="Calibri"/>
                  </a:rPr>
                  <a:t>Digital Data out</a:t>
                </a:r>
                <a:endParaRPr lang="en-GB" sz="1400" b="0" i="0" u="none" strike="noStrike" kern="1200" cap="none" spc="0" baseline="0">
                  <a:solidFill>
                    <a:srgbClr val="0D0D0D"/>
                  </a:solidFill>
                  <a:uFillTx/>
                  <a:latin typeface="Calibri"/>
                </a:endParaRPr>
              </a:p>
            </p:txBody>
          </p:sp>
        </p:grpSp>
        <p:pic>
          <p:nvPicPr>
            <p:cNvPr id="19" name="Picture 32">
              <a:extLst>
                <a:ext uri="{FF2B5EF4-FFF2-40B4-BE49-F238E27FC236}">
                  <a16:creationId xmlns:a16="http://schemas.microsoft.com/office/drawing/2014/main" id="{3AFEADF0-A253-6250-8DD0-E633A165C99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52021" y="5308366"/>
              <a:ext cx="1569732" cy="1219215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20" name="Picture 33">
              <a:extLst>
                <a:ext uri="{FF2B5EF4-FFF2-40B4-BE49-F238E27FC236}">
                  <a16:creationId xmlns:a16="http://schemas.microsoft.com/office/drawing/2014/main" id="{6D113049-7F05-A01D-51CF-0F4636FF14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25023" y="2461784"/>
              <a:ext cx="1569732" cy="1219215"/>
            </a:xfrm>
            <a:prstGeom prst="rect">
              <a:avLst/>
            </a:prstGeom>
            <a:noFill/>
            <a:ln cap="flat">
              <a:noFill/>
            </a:ln>
          </p:spPr>
        </p:pic>
      </p:grpSp>
      <p:grpSp>
        <p:nvGrpSpPr>
          <p:cNvPr id="21" name="Group 22">
            <a:extLst>
              <a:ext uri="{FF2B5EF4-FFF2-40B4-BE49-F238E27FC236}">
                <a16:creationId xmlns:a16="http://schemas.microsoft.com/office/drawing/2014/main" id="{D4531178-A0C0-A8A1-F0CA-E50D66B06F7C}"/>
              </a:ext>
            </a:extLst>
          </p:cNvPr>
          <p:cNvGrpSpPr/>
          <p:nvPr/>
        </p:nvGrpSpPr>
        <p:grpSpPr>
          <a:xfrm>
            <a:off x="1218676" y="2979629"/>
            <a:ext cx="3698454" cy="2619740"/>
            <a:chOff x="915122" y="3161711"/>
            <a:chExt cx="4604260" cy="3261353"/>
          </a:xfrm>
        </p:grpSpPr>
        <p:pic>
          <p:nvPicPr>
            <p:cNvPr id="22" name="Picture 23" descr="Diagram&#10;&#10;Description automatically generated">
              <a:extLst>
                <a:ext uri="{FF2B5EF4-FFF2-40B4-BE49-F238E27FC236}">
                  <a16:creationId xmlns:a16="http://schemas.microsoft.com/office/drawing/2014/main" id="{B74045D5-D89C-102A-3FB1-146E1E28FE8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15122" y="3161711"/>
              <a:ext cx="4604260" cy="3261353"/>
            </a:xfrm>
            <a:prstGeom prst="rect">
              <a:avLst/>
            </a:prstGeom>
            <a:noFill/>
            <a:ln cap="flat">
              <a:noFill/>
            </a:ln>
          </p:spPr>
        </p:pic>
        <p:cxnSp>
          <p:nvCxnSpPr>
            <p:cNvPr id="23" name="Straight Connector 24">
              <a:extLst>
                <a:ext uri="{FF2B5EF4-FFF2-40B4-BE49-F238E27FC236}">
                  <a16:creationId xmlns:a16="http://schemas.microsoft.com/office/drawing/2014/main" id="{AEDE0EE7-E212-E4CC-85FF-6637E822EADA}"/>
                </a:ext>
              </a:extLst>
            </p:cNvPr>
            <p:cNvCxnSpPr/>
            <p:nvPr/>
          </p:nvCxnSpPr>
          <p:spPr>
            <a:xfrm>
              <a:off x="2514133" y="3385748"/>
              <a:ext cx="0" cy="2466110"/>
            </a:xfrm>
            <a:prstGeom prst="straightConnector1">
              <a:avLst/>
            </a:prstGeom>
            <a:noFill/>
            <a:ln w="12701" cap="flat">
              <a:solidFill>
                <a:srgbClr val="000000"/>
              </a:solidFill>
              <a:custDash>
                <a:ds d="300000" sp="300000"/>
              </a:custDash>
              <a:miter/>
            </a:ln>
          </p:spPr>
        </p:cxnSp>
      </p:grpSp>
      <p:sp>
        <p:nvSpPr>
          <p:cNvPr id="24" name="Date Placeholder 31">
            <a:extLst>
              <a:ext uri="{FF2B5EF4-FFF2-40B4-BE49-F238E27FC236}">
                <a16:creationId xmlns:a16="http://schemas.microsoft.com/office/drawing/2014/main" id="{19B7FB3E-6450-8E24-C70F-79F6F70AD14D}"/>
              </a:ext>
            </a:extLst>
          </p:cNvPr>
          <p:cNvSpPr txBox="1"/>
          <p:nvPr/>
        </p:nvSpPr>
        <p:spPr>
          <a:xfrm>
            <a:off x="1286789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TWEPP 2022</a:t>
            </a:r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5" name="Footer Placeholder 32">
            <a:extLst>
              <a:ext uri="{FF2B5EF4-FFF2-40B4-BE49-F238E27FC236}">
                <a16:creationId xmlns:a16="http://schemas.microsoft.com/office/drawing/2014/main" id="{1EFA9C26-CA09-39B2-089F-221113FB39CB}"/>
              </a:ext>
            </a:extLst>
          </p:cNvPr>
          <p:cNvSpPr txBox="1"/>
          <p:nvPr/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carmelo.scarcella@cern.ch</a:t>
            </a:r>
          </a:p>
        </p:txBody>
      </p:sp>
      <p:sp>
        <p:nvSpPr>
          <p:cNvPr id="26" name="Slide Number Placeholder 33">
            <a:extLst>
              <a:ext uri="{FF2B5EF4-FFF2-40B4-BE49-F238E27FC236}">
                <a16:creationId xmlns:a16="http://schemas.microsoft.com/office/drawing/2014/main" id="{58A30813-0B29-35F3-0261-CF6AF327FF4E}"/>
              </a:ext>
            </a:extLst>
          </p:cNvPr>
          <p:cNvSpPr txBox="1"/>
          <p:nvPr/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02B1A8E-6421-455A-993A-84DB9FA7198A}" type="slidenum">
              <a:rPr/>
              <a:t>18</a:t>
            </a:fld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7" name="TextBox 34">
            <a:extLst>
              <a:ext uri="{FF2B5EF4-FFF2-40B4-BE49-F238E27FC236}">
                <a16:creationId xmlns:a16="http://schemas.microsoft.com/office/drawing/2014/main" id="{110C4A88-B131-7705-241B-322D71C799A3}"/>
              </a:ext>
            </a:extLst>
          </p:cNvPr>
          <p:cNvSpPr txBox="1"/>
          <p:nvPr/>
        </p:nvSpPr>
        <p:spPr>
          <a:xfrm>
            <a:off x="9811" y="11996"/>
            <a:ext cx="11775789" cy="8374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600" b="0" i="0" u="none" strike="noStrike" kern="0" cap="none" spc="0" baseline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   SiPh radiation tolerant receiver demonstration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F79B02-6F5E-F738-8055-F9E9B815848C}"/>
              </a:ext>
            </a:extLst>
          </p:cNvPr>
          <p:cNvSpPr txBox="1"/>
          <p:nvPr/>
        </p:nvSpPr>
        <p:spPr>
          <a:xfrm>
            <a:off x="1656747" y="5679875"/>
            <a:ext cx="507627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/>
              <a:t>Presented to TWEPP 2021, T. Prousalidi et al., </a:t>
            </a:r>
            <a:r>
              <a:rPr lang="en-GB" sz="1400" b="1" i="1" dirty="0"/>
              <a:t>“Towards Optical Data Transmission for High Energy Physics using Silicon Photonics”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Shape, circle&#10;&#10;Description automatically generated">
            <a:extLst>
              <a:ext uri="{FF2B5EF4-FFF2-40B4-BE49-F238E27FC236}">
                <a16:creationId xmlns:a16="http://schemas.microsoft.com/office/drawing/2014/main" id="{4A250810-C0C1-1F41-E082-18C8888036A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5000"/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4016"/>
          <a:stretch>
            <a:fillRect/>
          </a:stretch>
        </p:blipFill>
        <p:spPr>
          <a:xfrm>
            <a:off x="0" y="0"/>
            <a:ext cx="11702354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555C674-5BC1-1E97-4161-667BA067CAE0}"/>
              </a:ext>
            </a:extLst>
          </p:cNvPr>
          <p:cNvSpPr txBox="1"/>
          <p:nvPr/>
        </p:nvSpPr>
        <p:spPr>
          <a:xfrm>
            <a:off x="2156048" y="2049962"/>
            <a:ext cx="7582329" cy="225106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342900" marR="0" lvl="0" indent="-3429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Future high-speed links for High Energy Physics at CERN</a:t>
            </a:r>
          </a:p>
          <a:p>
            <a:pPr marL="342900" marR="0" lvl="0" indent="-3429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Silicon Photonics as promising technology</a:t>
            </a:r>
          </a:p>
          <a:p>
            <a:pPr marL="342900" indent="-342900">
              <a:lnSpc>
                <a:spcPct val="150000"/>
              </a:lnSpc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0" i="0" u="none" strike="noStrike" kern="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Experimental results on µ-ring optical modulators</a:t>
            </a:r>
          </a:p>
          <a:p>
            <a:pPr marL="342900" marR="0" lvl="0" indent="-3429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Future activity</a:t>
            </a:r>
          </a:p>
        </p:txBody>
      </p:sp>
      <p:sp>
        <p:nvSpPr>
          <p:cNvPr id="4" name="Date Placeholder 11">
            <a:extLst>
              <a:ext uri="{FF2B5EF4-FFF2-40B4-BE49-F238E27FC236}">
                <a16:creationId xmlns:a16="http://schemas.microsoft.com/office/drawing/2014/main" id="{1E951DE6-75FC-5053-FA85-3E49A1261720}"/>
              </a:ext>
            </a:extLst>
          </p:cNvPr>
          <p:cNvSpPr txBox="1"/>
          <p:nvPr/>
        </p:nvSpPr>
        <p:spPr>
          <a:xfrm>
            <a:off x="1286789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TWEPP 2022</a:t>
            </a:r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lide Number Placeholder 13">
            <a:extLst>
              <a:ext uri="{FF2B5EF4-FFF2-40B4-BE49-F238E27FC236}">
                <a16:creationId xmlns:a16="http://schemas.microsoft.com/office/drawing/2014/main" id="{7ACA7FA9-1819-B45D-A9A8-6A1EA7159CA5}"/>
              </a:ext>
            </a:extLst>
          </p:cNvPr>
          <p:cNvSpPr txBox="1"/>
          <p:nvPr/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98A0D63-302B-4A5D-AAE3-B3038EB09508}" type="slidenum">
              <a:rPr/>
              <a:t>2</a:t>
            </a:fld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" name="Footer Placeholder 35">
            <a:extLst>
              <a:ext uri="{FF2B5EF4-FFF2-40B4-BE49-F238E27FC236}">
                <a16:creationId xmlns:a16="http://schemas.microsoft.com/office/drawing/2014/main" id="{65053035-76EB-8897-E40E-A9C6C76098D5}"/>
              </a:ext>
            </a:extLst>
          </p:cNvPr>
          <p:cNvSpPr txBox="1"/>
          <p:nvPr/>
        </p:nvSpPr>
        <p:spPr>
          <a:xfrm>
            <a:off x="4147252" y="6173781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carmelo.scarcella@cern.ch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>
            <a:extLst>
              <a:ext uri="{FF2B5EF4-FFF2-40B4-BE49-F238E27FC236}">
                <a16:creationId xmlns:a16="http://schemas.microsoft.com/office/drawing/2014/main" id="{F2CEDCB8-EFF1-F263-ABBB-B33E69DECC5A}"/>
              </a:ext>
            </a:extLst>
          </p:cNvPr>
          <p:cNvGrpSpPr/>
          <p:nvPr/>
        </p:nvGrpSpPr>
        <p:grpSpPr>
          <a:xfrm>
            <a:off x="3151251" y="533031"/>
            <a:ext cx="9505279" cy="5997055"/>
            <a:chOff x="2836926" y="418731"/>
            <a:chExt cx="9505279" cy="5997055"/>
          </a:xfrm>
        </p:grpSpPr>
        <p:pic>
          <p:nvPicPr>
            <p:cNvPr id="3" name="Picture 17" descr="Diagram&#10;&#10;Description automatically generated">
              <a:extLst>
                <a:ext uri="{FF2B5EF4-FFF2-40B4-BE49-F238E27FC236}">
                  <a16:creationId xmlns:a16="http://schemas.microsoft.com/office/drawing/2014/main" id="{92A3BA35-4C4B-1B26-9CF3-89FFE66B86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36926" y="418731"/>
              <a:ext cx="9505279" cy="5997055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4" name="TextBox 18">
              <a:extLst>
                <a:ext uri="{FF2B5EF4-FFF2-40B4-BE49-F238E27FC236}">
                  <a16:creationId xmlns:a16="http://schemas.microsoft.com/office/drawing/2014/main" id="{CA72CF95-0DBF-DA0D-6E39-C9265899CA80}"/>
                </a:ext>
              </a:extLst>
            </p:cNvPr>
            <p:cNvSpPr txBox="1"/>
            <p:nvPr/>
          </p:nvSpPr>
          <p:spPr>
            <a:xfrm>
              <a:off x="4769373" y="4669657"/>
              <a:ext cx="1277590" cy="307777"/>
            </a:xfrm>
            <a:prstGeom prst="rect">
              <a:avLst/>
            </a:prstGeom>
            <a:solidFill>
              <a:srgbClr val="FFFFFF"/>
            </a:solidFill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400" b="0" i="1" u="none" strike="noStrike" kern="1200" cap="none" spc="0" baseline="0">
                  <a:solidFill>
                    <a:srgbClr val="181717"/>
                  </a:solidFill>
                  <a:uFillTx/>
                  <a:latin typeface="Calibri"/>
                </a:rPr>
                <a:t>Particle sensor</a:t>
              </a:r>
            </a:p>
          </p:txBody>
        </p:sp>
        <p:sp>
          <p:nvSpPr>
            <p:cNvPr id="5" name="TextBox 19">
              <a:extLst>
                <a:ext uri="{FF2B5EF4-FFF2-40B4-BE49-F238E27FC236}">
                  <a16:creationId xmlns:a16="http://schemas.microsoft.com/office/drawing/2014/main" id="{F8018F3A-560F-CF21-2DC7-2DDDD5035706}"/>
                </a:ext>
              </a:extLst>
            </p:cNvPr>
            <p:cNvSpPr txBox="1"/>
            <p:nvPr/>
          </p:nvSpPr>
          <p:spPr>
            <a:xfrm>
              <a:off x="6493684" y="2704658"/>
              <a:ext cx="518099" cy="322481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100" b="0" i="0" u="none" strike="noStrike" kern="1200" cap="none" spc="0" baseline="0">
                  <a:solidFill>
                    <a:srgbClr val="181717"/>
                  </a:solidFill>
                  <a:uFillTx/>
                  <a:latin typeface="Calibri"/>
                </a:rPr>
                <a:t>PIC</a:t>
              </a:r>
            </a:p>
          </p:txBody>
        </p:sp>
        <p:sp>
          <p:nvSpPr>
            <p:cNvPr id="6" name="Rectangle 20">
              <a:extLst>
                <a:ext uri="{FF2B5EF4-FFF2-40B4-BE49-F238E27FC236}">
                  <a16:creationId xmlns:a16="http://schemas.microsoft.com/office/drawing/2014/main" id="{3AEBF4DC-55EF-6333-768C-3F8C1E0CCBA2}"/>
                </a:ext>
              </a:extLst>
            </p:cNvPr>
            <p:cNvSpPr/>
            <p:nvPr/>
          </p:nvSpPr>
          <p:spPr>
            <a:xfrm rot="1799454">
              <a:off x="7338334" y="3162821"/>
              <a:ext cx="4715551" cy="70006"/>
            </a:xfrm>
            <a:prstGeom prst="rect">
              <a:avLst/>
            </a:pr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pic>
          <p:nvPicPr>
            <p:cNvPr id="7" name="Picture 6" descr="Radiation Free Living | The Natural Medicine Practice">
              <a:extLst>
                <a:ext uri="{FF2B5EF4-FFF2-40B4-BE49-F238E27FC236}">
                  <a16:creationId xmlns:a16="http://schemas.microsoft.com/office/drawing/2014/main" id="{0510EE8D-3FD5-3151-2376-F5ACDB172B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11379360" y="2953978"/>
              <a:ext cx="282650" cy="281242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8" name="Picture 22" descr="Related image">
              <a:extLst>
                <a:ext uri="{FF2B5EF4-FFF2-40B4-BE49-F238E27FC236}">
                  <a16:creationId xmlns:a16="http://schemas.microsoft.com/office/drawing/2014/main" id="{E98D13B3-0508-ACBE-C485-ABFB5D6CA0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8282781" y="5110874"/>
              <a:ext cx="270122" cy="270122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9" name="TextBox 23">
              <a:extLst>
                <a:ext uri="{FF2B5EF4-FFF2-40B4-BE49-F238E27FC236}">
                  <a16:creationId xmlns:a16="http://schemas.microsoft.com/office/drawing/2014/main" id="{43947E7C-5C0C-1D90-D8C9-D33335D802F8}"/>
                </a:ext>
              </a:extLst>
            </p:cNvPr>
            <p:cNvSpPr txBox="1"/>
            <p:nvPr/>
          </p:nvSpPr>
          <p:spPr>
            <a:xfrm rot="19792758">
              <a:off x="8636893" y="4103076"/>
              <a:ext cx="2223683" cy="30777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400" b="0" i="1" u="none" strike="noStrike" kern="1200" cap="none" spc="0" baseline="0" dirty="0">
                  <a:solidFill>
                    <a:srgbClr val="181717"/>
                  </a:solidFill>
                  <a:uFillTx/>
                  <a:latin typeface="Calibri"/>
                </a:rPr>
                <a:t>&gt;&gt; 100 m Single-mode fiber</a:t>
              </a:r>
            </a:p>
          </p:txBody>
        </p:sp>
        <p:cxnSp>
          <p:nvCxnSpPr>
            <p:cNvPr id="10" name="Straight Connector 24">
              <a:extLst>
                <a:ext uri="{FF2B5EF4-FFF2-40B4-BE49-F238E27FC236}">
                  <a16:creationId xmlns:a16="http://schemas.microsoft.com/office/drawing/2014/main" id="{3FE6D322-8427-E711-E656-D448449D54F6}"/>
                </a:ext>
              </a:extLst>
            </p:cNvPr>
            <p:cNvCxnSpPr/>
            <p:nvPr/>
          </p:nvCxnSpPr>
          <p:spPr>
            <a:xfrm>
              <a:off x="6822658" y="1540818"/>
              <a:ext cx="4175617" cy="2391367"/>
            </a:xfrm>
            <a:prstGeom prst="straightConnector1">
              <a:avLst/>
            </a:prstGeom>
            <a:noFill/>
            <a:ln w="6345" cap="flat">
              <a:solidFill>
                <a:srgbClr val="7F7F7F"/>
              </a:solidFill>
              <a:custDash>
                <a:ds d="800693" sp="100000"/>
              </a:custDash>
              <a:miter/>
            </a:ln>
          </p:spPr>
        </p:cxnSp>
        <p:cxnSp>
          <p:nvCxnSpPr>
            <p:cNvPr id="11" name="Straight Connector 20">
              <a:extLst>
                <a:ext uri="{FF2B5EF4-FFF2-40B4-BE49-F238E27FC236}">
                  <a16:creationId xmlns:a16="http://schemas.microsoft.com/office/drawing/2014/main" id="{94AB1C5A-207A-D8CF-4204-7F2C1B60A9E8}"/>
                </a:ext>
              </a:extLst>
            </p:cNvPr>
            <p:cNvCxnSpPr/>
            <p:nvPr/>
          </p:nvCxnSpPr>
          <p:spPr>
            <a:xfrm flipV="1">
              <a:off x="8803477" y="2823795"/>
              <a:ext cx="513381" cy="292617"/>
            </a:xfrm>
            <a:prstGeom prst="straightConnector1">
              <a:avLst/>
            </a:prstGeom>
            <a:noFill/>
            <a:ln w="12700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cxnSp>
          <p:nvCxnSpPr>
            <p:cNvPr id="12" name="Straight Connector 20">
              <a:extLst>
                <a:ext uri="{FF2B5EF4-FFF2-40B4-BE49-F238E27FC236}">
                  <a16:creationId xmlns:a16="http://schemas.microsoft.com/office/drawing/2014/main" id="{95260234-B46B-4F8F-AC73-777AF1F0ABAC}"/>
                </a:ext>
              </a:extLst>
            </p:cNvPr>
            <p:cNvCxnSpPr/>
            <p:nvPr/>
          </p:nvCxnSpPr>
          <p:spPr>
            <a:xfrm flipH="1">
              <a:off x="7742288" y="2170154"/>
              <a:ext cx="540493" cy="314289"/>
            </a:xfrm>
            <a:prstGeom prst="straightConnector1">
              <a:avLst/>
            </a:prstGeom>
            <a:noFill/>
            <a:ln w="12700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cxnSp>
          <p:nvCxnSpPr>
            <p:cNvPr id="13" name="Straight Connector 20">
              <a:extLst>
                <a:ext uri="{FF2B5EF4-FFF2-40B4-BE49-F238E27FC236}">
                  <a16:creationId xmlns:a16="http://schemas.microsoft.com/office/drawing/2014/main" id="{645AD673-47A9-ECD0-6C18-C2C4EC9C5BC1}"/>
                </a:ext>
              </a:extLst>
            </p:cNvPr>
            <p:cNvCxnSpPr/>
            <p:nvPr/>
          </p:nvCxnSpPr>
          <p:spPr>
            <a:xfrm flipH="1">
              <a:off x="9382658" y="3685653"/>
              <a:ext cx="540502" cy="314280"/>
            </a:xfrm>
            <a:prstGeom prst="straightConnector1">
              <a:avLst/>
            </a:prstGeom>
            <a:noFill/>
            <a:ln w="12700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</p:grpSp>
      <p:sp>
        <p:nvSpPr>
          <p:cNvPr id="14" name="TextBox 3">
            <a:extLst>
              <a:ext uri="{FF2B5EF4-FFF2-40B4-BE49-F238E27FC236}">
                <a16:creationId xmlns:a16="http://schemas.microsoft.com/office/drawing/2014/main" id="{A68CD2A0-91AB-C013-8222-212DC1CEB558}"/>
              </a:ext>
            </a:extLst>
          </p:cNvPr>
          <p:cNvSpPr txBox="1"/>
          <p:nvPr/>
        </p:nvSpPr>
        <p:spPr>
          <a:xfrm>
            <a:off x="0" y="0"/>
            <a:ext cx="9353543" cy="8374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600" b="0" i="0" u="none" strike="noStrike" kern="0" cap="none" spc="0" baseline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   Future HEP link architecture</a:t>
            </a:r>
            <a:endParaRPr lang="en-GB" sz="36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Calibri" pitchFamily="34"/>
              <a:cs typeface="Arial" pitchFamily="34"/>
            </a:endParaRPr>
          </a:p>
        </p:txBody>
      </p:sp>
      <p:sp>
        <p:nvSpPr>
          <p:cNvPr id="15" name="TextBox 5">
            <a:extLst>
              <a:ext uri="{FF2B5EF4-FFF2-40B4-BE49-F238E27FC236}">
                <a16:creationId xmlns:a16="http://schemas.microsoft.com/office/drawing/2014/main" id="{726412BB-1498-B0BC-C384-C36982508EAA}"/>
              </a:ext>
            </a:extLst>
          </p:cNvPr>
          <p:cNvSpPr txBox="1"/>
          <p:nvPr/>
        </p:nvSpPr>
        <p:spPr>
          <a:xfrm>
            <a:off x="379009" y="977338"/>
            <a:ext cx="6371703" cy="356758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Photonic Integrated Circuits (PICs)</a:t>
            </a:r>
          </a:p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Wavelength division multiplexing:</a:t>
            </a:r>
          </a:p>
          <a:p>
            <a:pPr marL="742950" marR="0" lvl="1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Lane: 25 Gbps NRZ</a:t>
            </a:r>
          </a:p>
          <a:p>
            <a:pPr marL="742950" marR="0" lvl="1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Fibre: 100 Gbps</a:t>
            </a:r>
          </a:p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Laser sits outside of radiation environment</a:t>
            </a:r>
          </a:p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Low power / Low mass</a:t>
            </a:r>
          </a:p>
          <a:p>
            <a:pPr marL="742950" marR="0" lvl="1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Depending on the level of integration</a:t>
            </a:r>
          </a:p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0" cap="none" spc="0" baseline="0" dirty="0" err="1">
                <a:solidFill>
                  <a:srgbClr val="000000"/>
                </a:solidFill>
                <a:uFillTx/>
                <a:latin typeface="Calibri"/>
              </a:rPr>
              <a:t>RadHard</a:t>
            </a:r>
            <a:r>
              <a:rPr lang="en-GB" sz="18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 “promise”</a:t>
            </a:r>
          </a:p>
          <a:p>
            <a:pPr marL="742950" marR="0" lvl="1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6" name="TextBox 7">
            <a:extLst>
              <a:ext uri="{FF2B5EF4-FFF2-40B4-BE49-F238E27FC236}">
                <a16:creationId xmlns:a16="http://schemas.microsoft.com/office/drawing/2014/main" id="{DECB58C9-1244-C107-3358-9688B7A92192}"/>
              </a:ext>
            </a:extLst>
          </p:cNvPr>
          <p:cNvSpPr txBox="1"/>
          <p:nvPr/>
        </p:nvSpPr>
        <p:spPr>
          <a:xfrm>
            <a:off x="8192788" y="5811229"/>
            <a:ext cx="3381332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System concept</a:t>
            </a:r>
          </a:p>
        </p:txBody>
      </p:sp>
      <p:sp>
        <p:nvSpPr>
          <p:cNvPr id="17" name="Date Placeholder 13">
            <a:extLst>
              <a:ext uri="{FF2B5EF4-FFF2-40B4-BE49-F238E27FC236}">
                <a16:creationId xmlns:a16="http://schemas.microsoft.com/office/drawing/2014/main" id="{681F6F79-CEDA-7F81-7B17-FDCB927F4BE1}"/>
              </a:ext>
            </a:extLst>
          </p:cNvPr>
          <p:cNvSpPr txBox="1"/>
          <p:nvPr/>
        </p:nvSpPr>
        <p:spPr>
          <a:xfrm>
            <a:off x="1286789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TWEPP 2022</a:t>
            </a:r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8" name="Footer Placeholder 14">
            <a:extLst>
              <a:ext uri="{FF2B5EF4-FFF2-40B4-BE49-F238E27FC236}">
                <a16:creationId xmlns:a16="http://schemas.microsoft.com/office/drawing/2014/main" id="{9F529179-F0F4-66B4-136B-8B0394CB0C3D}"/>
              </a:ext>
            </a:extLst>
          </p:cNvPr>
          <p:cNvSpPr txBox="1"/>
          <p:nvPr/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carmelo.scarcella@cern.ch</a:t>
            </a:r>
          </a:p>
        </p:txBody>
      </p:sp>
      <p:sp>
        <p:nvSpPr>
          <p:cNvPr id="19" name="Slide Number Placeholder 15">
            <a:extLst>
              <a:ext uri="{FF2B5EF4-FFF2-40B4-BE49-F238E27FC236}">
                <a16:creationId xmlns:a16="http://schemas.microsoft.com/office/drawing/2014/main" id="{502DE697-DFF3-9E62-796D-E33CBA2923E6}"/>
              </a:ext>
            </a:extLst>
          </p:cNvPr>
          <p:cNvSpPr txBox="1"/>
          <p:nvPr/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D71B92C-A0BB-444B-85A1-89280B468F5A}" type="slidenum">
              <a:rPr/>
              <a:t>3</a:t>
            </a:fld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0" name="TextBox 21">
            <a:extLst>
              <a:ext uri="{FF2B5EF4-FFF2-40B4-BE49-F238E27FC236}">
                <a16:creationId xmlns:a16="http://schemas.microsoft.com/office/drawing/2014/main" id="{295FCF85-4918-9020-00C3-1943553FEA42}"/>
              </a:ext>
            </a:extLst>
          </p:cNvPr>
          <p:cNvSpPr txBox="1"/>
          <p:nvPr/>
        </p:nvSpPr>
        <p:spPr>
          <a:xfrm>
            <a:off x="7610706" y="41376"/>
            <a:ext cx="4084396" cy="42344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CERN EP R&amp;D programme WP6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>
            <a:extLst>
              <a:ext uri="{FF2B5EF4-FFF2-40B4-BE49-F238E27FC236}">
                <a16:creationId xmlns:a16="http://schemas.microsoft.com/office/drawing/2014/main" id="{F2CEDCB8-EFF1-F263-ABBB-B33E69DECC5A}"/>
              </a:ext>
            </a:extLst>
          </p:cNvPr>
          <p:cNvGrpSpPr/>
          <p:nvPr/>
        </p:nvGrpSpPr>
        <p:grpSpPr>
          <a:xfrm>
            <a:off x="3151251" y="533031"/>
            <a:ext cx="9505279" cy="5997055"/>
            <a:chOff x="2836926" y="418731"/>
            <a:chExt cx="9505279" cy="5997055"/>
          </a:xfrm>
        </p:grpSpPr>
        <p:pic>
          <p:nvPicPr>
            <p:cNvPr id="3" name="Picture 17" descr="Diagram&#10;&#10;Description automatically generated">
              <a:extLst>
                <a:ext uri="{FF2B5EF4-FFF2-40B4-BE49-F238E27FC236}">
                  <a16:creationId xmlns:a16="http://schemas.microsoft.com/office/drawing/2014/main" id="{92A3BA35-4C4B-1B26-9CF3-89FFE66B86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36926" y="418731"/>
              <a:ext cx="9505279" cy="5997055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4" name="TextBox 18">
              <a:extLst>
                <a:ext uri="{FF2B5EF4-FFF2-40B4-BE49-F238E27FC236}">
                  <a16:creationId xmlns:a16="http://schemas.microsoft.com/office/drawing/2014/main" id="{CA72CF95-0DBF-DA0D-6E39-C9265899CA80}"/>
                </a:ext>
              </a:extLst>
            </p:cNvPr>
            <p:cNvSpPr txBox="1"/>
            <p:nvPr/>
          </p:nvSpPr>
          <p:spPr>
            <a:xfrm>
              <a:off x="4769373" y="4669657"/>
              <a:ext cx="1277590" cy="307777"/>
            </a:xfrm>
            <a:prstGeom prst="rect">
              <a:avLst/>
            </a:prstGeom>
            <a:solidFill>
              <a:srgbClr val="FFFFFF"/>
            </a:solidFill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400" b="0" i="1" u="none" strike="noStrike" kern="1200" cap="none" spc="0" baseline="0">
                  <a:solidFill>
                    <a:srgbClr val="181717"/>
                  </a:solidFill>
                  <a:uFillTx/>
                  <a:latin typeface="Calibri"/>
                </a:rPr>
                <a:t>Particle sensor</a:t>
              </a:r>
            </a:p>
          </p:txBody>
        </p:sp>
        <p:sp>
          <p:nvSpPr>
            <p:cNvPr id="5" name="TextBox 19">
              <a:extLst>
                <a:ext uri="{FF2B5EF4-FFF2-40B4-BE49-F238E27FC236}">
                  <a16:creationId xmlns:a16="http://schemas.microsoft.com/office/drawing/2014/main" id="{F8018F3A-560F-CF21-2DC7-2DDDD5035706}"/>
                </a:ext>
              </a:extLst>
            </p:cNvPr>
            <p:cNvSpPr txBox="1"/>
            <p:nvPr/>
          </p:nvSpPr>
          <p:spPr>
            <a:xfrm>
              <a:off x="6493684" y="2704658"/>
              <a:ext cx="518099" cy="322481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100" b="0" i="0" u="none" strike="noStrike" kern="1200" cap="none" spc="0" baseline="0">
                  <a:solidFill>
                    <a:srgbClr val="181717"/>
                  </a:solidFill>
                  <a:uFillTx/>
                  <a:latin typeface="Calibri"/>
                </a:rPr>
                <a:t>PIC</a:t>
              </a:r>
            </a:p>
          </p:txBody>
        </p:sp>
        <p:sp>
          <p:nvSpPr>
            <p:cNvPr id="6" name="Rectangle 20">
              <a:extLst>
                <a:ext uri="{FF2B5EF4-FFF2-40B4-BE49-F238E27FC236}">
                  <a16:creationId xmlns:a16="http://schemas.microsoft.com/office/drawing/2014/main" id="{3AEBF4DC-55EF-6333-768C-3F8C1E0CCBA2}"/>
                </a:ext>
              </a:extLst>
            </p:cNvPr>
            <p:cNvSpPr/>
            <p:nvPr/>
          </p:nvSpPr>
          <p:spPr>
            <a:xfrm rot="1799454">
              <a:off x="7338334" y="3162821"/>
              <a:ext cx="4715551" cy="70006"/>
            </a:xfrm>
            <a:prstGeom prst="rect">
              <a:avLst/>
            </a:pr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pic>
          <p:nvPicPr>
            <p:cNvPr id="7" name="Picture 6" descr="Radiation Free Living | The Natural Medicine Practice">
              <a:extLst>
                <a:ext uri="{FF2B5EF4-FFF2-40B4-BE49-F238E27FC236}">
                  <a16:creationId xmlns:a16="http://schemas.microsoft.com/office/drawing/2014/main" id="{0510EE8D-3FD5-3151-2376-F5ACDB172B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11379360" y="2953978"/>
              <a:ext cx="282650" cy="281242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8" name="Picture 22" descr="Related image">
              <a:extLst>
                <a:ext uri="{FF2B5EF4-FFF2-40B4-BE49-F238E27FC236}">
                  <a16:creationId xmlns:a16="http://schemas.microsoft.com/office/drawing/2014/main" id="{E98D13B3-0508-ACBE-C485-ABFB5D6CA0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8282781" y="5110874"/>
              <a:ext cx="270122" cy="270122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9" name="TextBox 23">
              <a:extLst>
                <a:ext uri="{FF2B5EF4-FFF2-40B4-BE49-F238E27FC236}">
                  <a16:creationId xmlns:a16="http://schemas.microsoft.com/office/drawing/2014/main" id="{43947E7C-5C0C-1D90-D8C9-D33335D802F8}"/>
                </a:ext>
              </a:extLst>
            </p:cNvPr>
            <p:cNvSpPr txBox="1"/>
            <p:nvPr/>
          </p:nvSpPr>
          <p:spPr>
            <a:xfrm rot="19792758">
              <a:off x="8636893" y="4103076"/>
              <a:ext cx="2223683" cy="30777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400" b="0" i="1" u="none" strike="noStrike" kern="1200" cap="none" spc="0" baseline="0" dirty="0">
                  <a:solidFill>
                    <a:srgbClr val="181717"/>
                  </a:solidFill>
                  <a:uFillTx/>
                  <a:latin typeface="Calibri"/>
                </a:rPr>
                <a:t>&gt;&gt; 100 m Single-mode fiber</a:t>
              </a:r>
            </a:p>
          </p:txBody>
        </p:sp>
        <p:cxnSp>
          <p:nvCxnSpPr>
            <p:cNvPr id="10" name="Straight Connector 24">
              <a:extLst>
                <a:ext uri="{FF2B5EF4-FFF2-40B4-BE49-F238E27FC236}">
                  <a16:creationId xmlns:a16="http://schemas.microsoft.com/office/drawing/2014/main" id="{3FE6D322-8427-E711-E656-D448449D54F6}"/>
                </a:ext>
              </a:extLst>
            </p:cNvPr>
            <p:cNvCxnSpPr/>
            <p:nvPr/>
          </p:nvCxnSpPr>
          <p:spPr>
            <a:xfrm>
              <a:off x="6822658" y="1540818"/>
              <a:ext cx="4175617" cy="2391367"/>
            </a:xfrm>
            <a:prstGeom prst="straightConnector1">
              <a:avLst/>
            </a:prstGeom>
            <a:noFill/>
            <a:ln w="6345" cap="flat">
              <a:solidFill>
                <a:srgbClr val="7F7F7F"/>
              </a:solidFill>
              <a:custDash>
                <a:ds d="800693" sp="100000"/>
              </a:custDash>
              <a:miter/>
            </a:ln>
          </p:spPr>
        </p:cxnSp>
        <p:cxnSp>
          <p:nvCxnSpPr>
            <p:cNvPr id="11" name="Straight Connector 20">
              <a:extLst>
                <a:ext uri="{FF2B5EF4-FFF2-40B4-BE49-F238E27FC236}">
                  <a16:creationId xmlns:a16="http://schemas.microsoft.com/office/drawing/2014/main" id="{94AB1C5A-207A-D8CF-4204-7F2C1B60A9E8}"/>
                </a:ext>
              </a:extLst>
            </p:cNvPr>
            <p:cNvCxnSpPr/>
            <p:nvPr/>
          </p:nvCxnSpPr>
          <p:spPr>
            <a:xfrm flipV="1">
              <a:off x="8803477" y="2823795"/>
              <a:ext cx="513381" cy="292617"/>
            </a:xfrm>
            <a:prstGeom prst="straightConnector1">
              <a:avLst/>
            </a:prstGeom>
            <a:noFill/>
            <a:ln w="12700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cxnSp>
          <p:nvCxnSpPr>
            <p:cNvPr id="12" name="Straight Connector 20">
              <a:extLst>
                <a:ext uri="{FF2B5EF4-FFF2-40B4-BE49-F238E27FC236}">
                  <a16:creationId xmlns:a16="http://schemas.microsoft.com/office/drawing/2014/main" id="{95260234-B46B-4F8F-AC73-777AF1F0ABAC}"/>
                </a:ext>
              </a:extLst>
            </p:cNvPr>
            <p:cNvCxnSpPr/>
            <p:nvPr/>
          </p:nvCxnSpPr>
          <p:spPr>
            <a:xfrm flipH="1">
              <a:off x="7742288" y="2170154"/>
              <a:ext cx="540493" cy="314289"/>
            </a:xfrm>
            <a:prstGeom prst="straightConnector1">
              <a:avLst/>
            </a:prstGeom>
            <a:noFill/>
            <a:ln w="12700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cxnSp>
          <p:nvCxnSpPr>
            <p:cNvPr id="13" name="Straight Connector 20">
              <a:extLst>
                <a:ext uri="{FF2B5EF4-FFF2-40B4-BE49-F238E27FC236}">
                  <a16:creationId xmlns:a16="http://schemas.microsoft.com/office/drawing/2014/main" id="{645AD673-47A9-ECD0-6C18-C2C4EC9C5BC1}"/>
                </a:ext>
              </a:extLst>
            </p:cNvPr>
            <p:cNvCxnSpPr/>
            <p:nvPr/>
          </p:nvCxnSpPr>
          <p:spPr>
            <a:xfrm flipH="1">
              <a:off x="9382658" y="3685653"/>
              <a:ext cx="540502" cy="314280"/>
            </a:xfrm>
            <a:prstGeom prst="straightConnector1">
              <a:avLst/>
            </a:prstGeom>
            <a:noFill/>
            <a:ln w="12700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</p:grpSp>
      <p:sp>
        <p:nvSpPr>
          <p:cNvPr id="14" name="TextBox 3">
            <a:extLst>
              <a:ext uri="{FF2B5EF4-FFF2-40B4-BE49-F238E27FC236}">
                <a16:creationId xmlns:a16="http://schemas.microsoft.com/office/drawing/2014/main" id="{A68CD2A0-91AB-C013-8222-212DC1CEB558}"/>
              </a:ext>
            </a:extLst>
          </p:cNvPr>
          <p:cNvSpPr txBox="1"/>
          <p:nvPr/>
        </p:nvSpPr>
        <p:spPr>
          <a:xfrm>
            <a:off x="0" y="0"/>
            <a:ext cx="9353543" cy="8374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600" b="0" i="0" u="none" strike="noStrike" kern="0" cap="none" spc="0" baseline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   Future HEP link architecture</a:t>
            </a:r>
            <a:endParaRPr lang="en-GB" sz="36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Calibri" pitchFamily="34"/>
              <a:cs typeface="Arial" pitchFamily="34"/>
            </a:endParaRPr>
          </a:p>
        </p:txBody>
      </p:sp>
      <p:sp>
        <p:nvSpPr>
          <p:cNvPr id="15" name="TextBox 5">
            <a:extLst>
              <a:ext uri="{FF2B5EF4-FFF2-40B4-BE49-F238E27FC236}">
                <a16:creationId xmlns:a16="http://schemas.microsoft.com/office/drawing/2014/main" id="{726412BB-1498-B0BC-C384-C36982508EAA}"/>
              </a:ext>
            </a:extLst>
          </p:cNvPr>
          <p:cNvSpPr txBox="1"/>
          <p:nvPr/>
        </p:nvSpPr>
        <p:spPr>
          <a:xfrm>
            <a:off x="379009" y="977338"/>
            <a:ext cx="6371703" cy="356758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Photonic Integrated Circuits (PICs)</a:t>
            </a:r>
          </a:p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Wavelength division multiplexing:</a:t>
            </a:r>
          </a:p>
          <a:p>
            <a:pPr marL="742950" marR="0" lvl="1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Lane: 25 Gbps NRZ</a:t>
            </a:r>
          </a:p>
          <a:p>
            <a:pPr marL="742950" marR="0" lvl="1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Fibre: 100 Gbps</a:t>
            </a:r>
          </a:p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Laser sits outside of radiation environment</a:t>
            </a:r>
          </a:p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Low power / Low mass</a:t>
            </a:r>
          </a:p>
          <a:p>
            <a:pPr marL="742950" marR="0" lvl="1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Depending on the level of integration</a:t>
            </a:r>
          </a:p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0" cap="none" spc="0" baseline="0" dirty="0" err="1">
                <a:solidFill>
                  <a:srgbClr val="000000"/>
                </a:solidFill>
                <a:uFillTx/>
                <a:latin typeface="Calibri"/>
              </a:rPr>
              <a:t>RadHard</a:t>
            </a:r>
            <a:r>
              <a:rPr lang="en-GB" sz="18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 “promise”</a:t>
            </a:r>
          </a:p>
          <a:p>
            <a:pPr marL="742950" marR="0" lvl="1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6" name="TextBox 7">
            <a:extLst>
              <a:ext uri="{FF2B5EF4-FFF2-40B4-BE49-F238E27FC236}">
                <a16:creationId xmlns:a16="http://schemas.microsoft.com/office/drawing/2014/main" id="{DECB58C9-1244-C107-3358-9688B7A92192}"/>
              </a:ext>
            </a:extLst>
          </p:cNvPr>
          <p:cNvSpPr txBox="1"/>
          <p:nvPr/>
        </p:nvSpPr>
        <p:spPr>
          <a:xfrm>
            <a:off x="8192788" y="5811229"/>
            <a:ext cx="3381332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System concept</a:t>
            </a:r>
          </a:p>
        </p:txBody>
      </p:sp>
      <p:sp>
        <p:nvSpPr>
          <p:cNvPr id="17" name="Date Placeholder 13">
            <a:extLst>
              <a:ext uri="{FF2B5EF4-FFF2-40B4-BE49-F238E27FC236}">
                <a16:creationId xmlns:a16="http://schemas.microsoft.com/office/drawing/2014/main" id="{681F6F79-CEDA-7F81-7B17-FDCB927F4BE1}"/>
              </a:ext>
            </a:extLst>
          </p:cNvPr>
          <p:cNvSpPr txBox="1"/>
          <p:nvPr/>
        </p:nvSpPr>
        <p:spPr>
          <a:xfrm>
            <a:off x="1286789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TWEPP 2022</a:t>
            </a:r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8" name="Footer Placeholder 14">
            <a:extLst>
              <a:ext uri="{FF2B5EF4-FFF2-40B4-BE49-F238E27FC236}">
                <a16:creationId xmlns:a16="http://schemas.microsoft.com/office/drawing/2014/main" id="{9F529179-F0F4-66B4-136B-8B0394CB0C3D}"/>
              </a:ext>
            </a:extLst>
          </p:cNvPr>
          <p:cNvSpPr txBox="1"/>
          <p:nvPr/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carmelo.scarcella@cern.ch</a:t>
            </a:r>
          </a:p>
        </p:txBody>
      </p:sp>
      <p:sp>
        <p:nvSpPr>
          <p:cNvPr id="19" name="Slide Number Placeholder 15">
            <a:extLst>
              <a:ext uri="{FF2B5EF4-FFF2-40B4-BE49-F238E27FC236}">
                <a16:creationId xmlns:a16="http://schemas.microsoft.com/office/drawing/2014/main" id="{502DE697-DFF3-9E62-796D-E33CBA2923E6}"/>
              </a:ext>
            </a:extLst>
          </p:cNvPr>
          <p:cNvSpPr txBox="1"/>
          <p:nvPr/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D71B92C-A0BB-444B-85A1-89280B468F5A}" type="slidenum">
              <a:rPr/>
              <a:t>4</a:t>
            </a:fld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0" name="TextBox 21">
            <a:extLst>
              <a:ext uri="{FF2B5EF4-FFF2-40B4-BE49-F238E27FC236}">
                <a16:creationId xmlns:a16="http://schemas.microsoft.com/office/drawing/2014/main" id="{295FCF85-4918-9020-00C3-1943553FEA42}"/>
              </a:ext>
            </a:extLst>
          </p:cNvPr>
          <p:cNvSpPr txBox="1"/>
          <p:nvPr/>
        </p:nvSpPr>
        <p:spPr>
          <a:xfrm>
            <a:off x="7610706" y="41376"/>
            <a:ext cx="4084396" cy="42344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CERN EP R&amp;D programme WP6</a:t>
            </a:r>
          </a:p>
        </p:txBody>
      </p:sp>
      <p:pic>
        <p:nvPicPr>
          <p:cNvPr id="21" name="Picture 32">
            <a:extLst>
              <a:ext uri="{FF2B5EF4-FFF2-40B4-BE49-F238E27FC236}">
                <a16:creationId xmlns:a16="http://schemas.microsoft.com/office/drawing/2014/main" id="{16DA772F-2649-A93C-B823-F9690C72BB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1734" y="4246426"/>
            <a:ext cx="9270498" cy="203856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B09E5F7-6DDA-BC6F-EEA2-3031DED1C9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0302" y="2407684"/>
            <a:ext cx="8723013" cy="1918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829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alendar&#10;&#10;Description automatically generated">
            <a:extLst>
              <a:ext uri="{FF2B5EF4-FFF2-40B4-BE49-F238E27FC236}">
                <a16:creationId xmlns:a16="http://schemas.microsoft.com/office/drawing/2014/main" id="{030CF89A-4862-D448-4F39-3D8DE48C2A9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448171" y="1313517"/>
            <a:ext cx="7228569" cy="449673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E716E796-3A6F-1CB2-E411-B691DA621501}"/>
              </a:ext>
            </a:extLst>
          </p:cNvPr>
          <p:cNvSpPr txBox="1"/>
          <p:nvPr/>
        </p:nvSpPr>
        <p:spPr>
          <a:xfrm>
            <a:off x="5869425" y="2234547"/>
            <a:ext cx="420651" cy="3024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PIC</a:t>
            </a:r>
          </a:p>
        </p:txBody>
      </p:sp>
      <p:cxnSp>
        <p:nvCxnSpPr>
          <p:cNvPr id="5" name="Straight Connector 20">
            <a:extLst>
              <a:ext uri="{FF2B5EF4-FFF2-40B4-BE49-F238E27FC236}">
                <a16:creationId xmlns:a16="http://schemas.microsoft.com/office/drawing/2014/main" id="{829ABA8F-4CA6-EB4A-EA6F-B2035E763801}"/>
              </a:ext>
            </a:extLst>
          </p:cNvPr>
          <p:cNvCxnSpPr/>
          <p:nvPr/>
        </p:nvCxnSpPr>
        <p:spPr>
          <a:xfrm flipH="1" flipV="1">
            <a:off x="10400504" y="4339989"/>
            <a:ext cx="396648" cy="234982"/>
          </a:xfrm>
          <a:prstGeom prst="straightConnector1">
            <a:avLst/>
          </a:prstGeom>
          <a:noFill/>
          <a:ln w="25402" cap="flat">
            <a:solidFill>
              <a:srgbClr val="FF0000"/>
            </a:solidFill>
            <a:prstDash val="solid"/>
            <a:miter/>
            <a:tailEnd type="arrow"/>
          </a:ln>
        </p:spPr>
      </p:cxnSp>
      <p:cxnSp>
        <p:nvCxnSpPr>
          <p:cNvPr id="6" name="Straight Connector 20">
            <a:extLst>
              <a:ext uri="{FF2B5EF4-FFF2-40B4-BE49-F238E27FC236}">
                <a16:creationId xmlns:a16="http://schemas.microsoft.com/office/drawing/2014/main" id="{5C21D2C4-012D-6FFC-08D2-C4B30A4F777E}"/>
              </a:ext>
            </a:extLst>
          </p:cNvPr>
          <p:cNvCxnSpPr/>
          <p:nvPr/>
        </p:nvCxnSpPr>
        <p:spPr>
          <a:xfrm>
            <a:off x="10761811" y="4157008"/>
            <a:ext cx="404082" cy="223278"/>
          </a:xfrm>
          <a:prstGeom prst="straightConnector1">
            <a:avLst/>
          </a:prstGeom>
          <a:noFill/>
          <a:ln w="25402" cap="flat">
            <a:solidFill>
              <a:srgbClr val="FF0000"/>
            </a:solidFill>
            <a:prstDash val="solid"/>
            <a:miter/>
            <a:tailEnd type="arrow"/>
          </a:ln>
        </p:spPr>
      </p:cxnSp>
      <p:sp>
        <p:nvSpPr>
          <p:cNvPr id="7" name="TextBox 7">
            <a:extLst>
              <a:ext uri="{FF2B5EF4-FFF2-40B4-BE49-F238E27FC236}">
                <a16:creationId xmlns:a16="http://schemas.microsoft.com/office/drawing/2014/main" id="{C27E521E-822F-1D3A-F752-ADE921834CB4}"/>
              </a:ext>
            </a:extLst>
          </p:cNvPr>
          <p:cNvSpPr txBox="1"/>
          <p:nvPr/>
        </p:nvSpPr>
        <p:spPr>
          <a:xfrm>
            <a:off x="4746411" y="1421975"/>
            <a:ext cx="853272" cy="277218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DC Lasers</a:t>
            </a:r>
            <a:endParaRPr lang="en-GB" sz="1800" b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7105839A-FCFE-C7EF-3016-148588D8B5F5}"/>
              </a:ext>
            </a:extLst>
          </p:cNvPr>
          <p:cNvSpPr txBox="1"/>
          <p:nvPr/>
        </p:nvSpPr>
        <p:spPr>
          <a:xfrm>
            <a:off x="9953646" y="4775660"/>
            <a:ext cx="944035" cy="277218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Rx channel</a:t>
            </a:r>
            <a:endParaRPr lang="en-GB" sz="1800" b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856681-DB48-A241-9089-99E8E1BA3061}"/>
              </a:ext>
            </a:extLst>
          </p:cNvPr>
          <p:cNvSpPr txBox="1"/>
          <p:nvPr/>
        </p:nvSpPr>
        <p:spPr>
          <a:xfrm>
            <a:off x="10210767" y="3700318"/>
            <a:ext cx="925052" cy="277218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Tx channel</a:t>
            </a:r>
            <a:endParaRPr lang="en-GB" sz="1800" b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36D79C60-D3D7-69C8-CC2D-4F9FE847EB02}"/>
              </a:ext>
            </a:extLst>
          </p:cNvPr>
          <p:cNvSpPr txBox="1"/>
          <p:nvPr/>
        </p:nvSpPr>
        <p:spPr>
          <a:xfrm>
            <a:off x="8963413" y="3883630"/>
            <a:ext cx="1003553" cy="277218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Photodiode</a:t>
            </a:r>
            <a:endParaRPr lang="en-GB" sz="1800" b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4EC0C407-F4EB-2D61-F4D9-23FD829C87E3}"/>
              </a:ext>
            </a:extLst>
          </p:cNvPr>
          <p:cNvSpPr txBox="1"/>
          <p:nvPr/>
        </p:nvSpPr>
        <p:spPr>
          <a:xfrm>
            <a:off x="7773615" y="3149810"/>
            <a:ext cx="932285" cy="277218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Modulator</a:t>
            </a:r>
            <a:endParaRPr lang="en-GB" sz="1800" b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" name="TextBox 12">
            <a:extLst>
              <a:ext uri="{FF2B5EF4-FFF2-40B4-BE49-F238E27FC236}">
                <a16:creationId xmlns:a16="http://schemas.microsoft.com/office/drawing/2014/main" id="{73587421-186D-BC34-1AD2-2450FA439DD9}"/>
              </a:ext>
            </a:extLst>
          </p:cNvPr>
          <p:cNvSpPr txBox="1"/>
          <p:nvPr/>
        </p:nvSpPr>
        <p:spPr>
          <a:xfrm>
            <a:off x="4516715" y="5423900"/>
            <a:ext cx="1505184" cy="338556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Particle sensor</a:t>
            </a:r>
          </a:p>
        </p:txBody>
      </p:sp>
      <p:pic>
        <p:nvPicPr>
          <p:cNvPr id="13" name="Picture 13" descr="Related image">
            <a:extLst>
              <a:ext uri="{FF2B5EF4-FFF2-40B4-BE49-F238E27FC236}">
                <a16:creationId xmlns:a16="http://schemas.microsoft.com/office/drawing/2014/main" id="{6E4D6F2B-0A40-986C-54EF-D047B08BDCA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767690" y="5562834"/>
            <a:ext cx="259982" cy="24515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" name="TextBox 14">
            <a:extLst>
              <a:ext uri="{FF2B5EF4-FFF2-40B4-BE49-F238E27FC236}">
                <a16:creationId xmlns:a16="http://schemas.microsoft.com/office/drawing/2014/main" id="{410D313E-B17C-FB07-1489-4148CC91F53D}"/>
              </a:ext>
            </a:extLst>
          </p:cNvPr>
          <p:cNvSpPr txBox="1"/>
          <p:nvPr/>
        </p:nvSpPr>
        <p:spPr>
          <a:xfrm>
            <a:off x="5932079" y="1288515"/>
            <a:ext cx="1442356" cy="277218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Single-mode fiber</a:t>
            </a:r>
            <a:endParaRPr lang="en-GB" sz="1800" b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3446B4A-B559-1C28-BA93-D35196018126}"/>
              </a:ext>
            </a:extLst>
          </p:cNvPr>
          <p:cNvSpPr txBox="1"/>
          <p:nvPr/>
        </p:nvSpPr>
        <p:spPr>
          <a:xfrm>
            <a:off x="0" y="0"/>
            <a:ext cx="9353543" cy="8374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600" b="0" i="0" u="none" strike="noStrike" kern="0" cap="none" spc="0" baseline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   Front-end optical transceiver</a:t>
            </a:r>
            <a:endParaRPr lang="en-GB" sz="36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Calibri" pitchFamily="34"/>
              <a:cs typeface="Arial" pitchFamily="34"/>
            </a:endParaRPr>
          </a:p>
        </p:txBody>
      </p:sp>
      <p:sp>
        <p:nvSpPr>
          <p:cNvPr id="27" name="Date Placeholder 34">
            <a:extLst>
              <a:ext uri="{FF2B5EF4-FFF2-40B4-BE49-F238E27FC236}">
                <a16:creationId xmlns:a16="http://schemas.microsoft.com/office/drawing/2014/main" id="{947B6E0E-5436-2C97-4438-BFBE5BC056ED}"/>
              </a:ext>
            </a:extLst>
          </p:cNvPr>
          <p:cNvSpPr txBox="1"/>
          <p:nvPr/>
        </p:nvSpPr>
        <p:spPr>
          <a:xfrm>
            <a:off x="1286789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TWEPP 2022</a:t>
            </a:r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8" name="Footer Placeholder 35">
            <a:extLst>
              <a:ext uri="{FF2B5EF4-FFF2-40B4-BE49-F238E27FC236}">
                <a16:creationId xmlns:a16="http://schemas.microsoft.com/office/drawing/2014/main" id="{E2A4C215-FD30-E2D9-B51A-E8C9D4183D49}"/>
              </a:ext>
            </a:extLst>
          </p:cNvPr>
          <p:cNvSpPr txBox="1"/>
          <p:nvPr/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carmelo.scarcella@cern.ch</a:t>
            </a:r>
          </a:p>
        </p:txBody>
      </p:sp>
      <p:sp>
        <p:nvSpPr>
          <p:cNvPr id="29" name="Slide Number Placeholder 36">
            <a:extLst>
              <a:ext uri="{FF2B5EF4-FFF2-40B4-BE49-F238E27FC236}">
                <a16:creationId xmlns:a16="http://schemas.microsoft.com/office/drawing/2014/main" id="{96413008-E2CB-B801-207D-C3B71AB9505B}"/>
              </a:ext>
            </a:extLst>
          </p:cNvPr>
          <p:cNvSpPr txBox="1"/>
          <p:nvPr/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3973F42-D535-47FA-A3A3-58D7976D834C}" type="slidenum">
              <a:rPr/>
              <a:t>5</a:t>
            </a:fld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0" name="TextBox 38">
            <a:extLst>
              <a:ext uri="{FF2B5EF4-FFF2-40B4-BE49-F238E27FC236}">
                <a16:creationId xmlns:a16="http://schemas.microsoft.com/office/drawing/2014/main" id="{E7DE20EA-2C6D-53A9-229B-77EDE82A1C83}"/>
              </a:ext>
            </a:extLst>
          </p:cNvPr>
          <p:cNvSpPr txBox="1"/>
          <p:nvPr/>
        </p:nvSpPr>
        <p:spPr>
          <a:xfrm>
            <a:off x="269374" y="1162688"/>
            <a:ext cx="4525843" cy="374743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Silicon Photonics Integrated Circuits (PICs)</a:t>
            </a:r>
          </a:p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dirty="0">
                <a:solidFill>
                  <a:srgbClr val="000000"/>
                </a:solidFill>
                <a:latin typeface="Calibri"/>
              </a:rPr>
              <a:t>CMOS technology</a:t>
            </a:r>
            <a:endParaRPr lang="en-GB" sz="16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742950" marR="0" lvl="1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Fiber couplers</a:t>
            </a:r>
          </a:p>
          <a:p>
            <a:pPr marL="742950" marR="0" lvl="1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Silicon waveguides</a:t>
            </a:r>
          </a:p>
          <a:p>
            <a:pPr marL="742950" marR="0" lvl="1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Optical modulators</a:t>
            </a:r>
          </a:p>
          <a:p>
            <a:pPr marL="742950" marR="0" lvl="1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Ger</a:t>
            </a:r>
            <a:r>
              <a:rPr lang="en-GB" sz="16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manium photodiodes</a:t>
            </a:r>
          </a:p>
          <a:p>
            <a:pPr marL="285750" indent="-285750">
              <a:lnSpc>
                <a:spcPct val="150000"/>
              </a:lnSpc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000000"/>
                </a:solidFill>
                <a:latin typeface="Calibri"/>
              </a:rPr>
              <a:t>Second iteration of PIC designed at CERN</a:t>
            </a:r>
          </a:p>
          <a:p>
            <a:pPr marL="742950" lvl="1" indent="-285750">
              <a:lnSpc>
                <a:spcPct val="150000"/>
              </a:lnSpc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1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Radiation tolerance</a:t>
            </a:r>
            <a:r>
              <a:rPr lang="en-GB" sz="16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 study</a:t>
            </a:r>
          </a:p>
          <a:p>
            <a:pPr marL="742950" lvl="1" indent="-285750">
              <a:lnSpc>
                <a:spcPct val="150000"/>
              </a:lnSpc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1" kern="0" dirty="0">
                <a:solidFill>
                  <a:srgbClr val="000000"/>
                </a:solidFill>
                <a:latin typeface="Calibri"/>
              </a:rPr>
              <a:t>Data link </a:t>
            </a:r>
            <a:r>
              <a:rPr lang="en-GB" sz="1600" kern="0" dirty="0">
                <a:solidFill>
                  <a:srgbClr val="000000"/>
                </a:solidFill>
                <a:latin typeface="Calibri"/>
              </a:rPr>
              <a:t>development</a:t>
            </a:r>
            <a:endParaRPr lang="en-GB" sz="16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31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3B1326DB-6CEA-8985-9C17-6469A74B9E9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033" r="5308"/>
          <a:stretch>
            <a:fillRect/>
          </a:stretch>
        </p:blipFill>
        <p:spPr>
          <a:xfrm>
            <a:off x="9170325" y="539614"/>
            <a:ext cx="2638757" cy="2381042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32" name="Straight Arrow Connector 41">
            <a:extLst>
              <a:ext uri="{FF2B5EF4-FFF2-40B4-BE49-F238E27FC236}">
                <a16:creationId xmlns:a16="http://schemas.microsoft.com/office/drawing/2014/main" id="{8211863E-2069-5D41-2709-6D9418ECA2A5}"/>
              </a:ext>
            </a:extLst>
          </p:cNvPr>
          <p:cNvCxnSpPr>
            <a:cxnSpLocks/>
          </p:cNvCxnSpPr>
          <p:nvPr/>
        </p:nvCxnSpPr>
        <p:spPr>
          <a:xfrm flipH="1">
            <a:off x="7773615" y="911775"/>
            <a:ext cx="2626889" cy="1907625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  <a:tailEnd type="arrow"/>
          </a:ln>
        </p:spPr>
      </p:cxnSp>
      <p:cxnSp>
        <p:nvCxnSpPr>
          <p:cNvPr id="33" name="Straight Arrow Connector 42">
            <a:extLst>
              <a:ext uri="{FF2B5EF4-FFF2-40B4-BE49-F238E27FC236}">
                <a16:creationId xmlns:a16="http://schemas.microsoft.com/office/drawing/2014/main" id="{53FA3F02-5D5E-B7C6-C6CB-D25107176D26}"/>
              </a:ext>
            </a:extLst>
          </p:cNvPr>
          <p:cNvCxnSpPr/>
          <p:nvPr/>
        </p:nvCxnSpPr>
        <p:spPr>
          <a:xfrm>
            <a:off x="9639303" y="3017840"/>
            <a:ext cx="1828800" cy="1234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  <a:headEnd type="arrow"/>
            <a:tailEnd type="arrow"/>
          </a:ln>
        </p:spPr>
      </p:cxnSp>
      <p:sp>
        <p:nvSpPr>
          <p:cNvPr id="34" name="TextBox 48">
            <a:extLst>
              <a:ext uri="{FF2B5EF4-FFF2-40B4-BE49-F238E27FC236}">
                <a16:creationId xmlns:a16="http://schemas.microsoft.com/office/drawing/2014/main" id="{E371F56D-05AD-ED46-007A-D931F1383327}"/>
              </a:ext>
            </a:extLst>
          </p:cNvPr>
          <p:cNvSpPr txBox="1"/>
          <p:nvPr/>
        </p:nvSpPr>
        <p:spPr>
          <a:xfrm>
            <a:off x="10222516" y="2964109"/>
            <a:ext cx="662363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5 mm</a:t>
            </a:r>
            <a:endParaRPr lang="en-GB" sz="1800" b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5" name="TextBox 49">
            <a:extLst>
              <a:ext uri="{FF2B5EF4-FFF2-40B4-BE49-F238E27FC236}">
                <a16:creationId xmlns:a16="http://schemas.microsoft.com/office/drawing/2014/main" id="{9869AC2D-5CF7-0992-55ED-CC726CE82E21}"/>
              </a:ext>
            </a:extLst>
          </p:cNvPr>
          <p:cNvSpPr txBox="1"/>
          <p:nvPr/>
        </p:nvSpPr>
        <p:spPr>
          <a:xfrm>
            <a:off x="9066732" y="232704"/>
            <a:ext cx="2779735" cy="338554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Silicon Photonics test chip (PIC)</a:t>
            </a:r>
            <a:endParaRPr lang="en-GB" sz="1867" b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36" name="Straight Arrow Connector 41">
            <a:extLst>
              <a:ext uri="{FF2B5EF4-FFF2-40B4-BE49-F238E27FC236}">
                <a16:creationId xmlns:a16="http://schemas.microsoft.com/office/drawing/2014/main" id="{593E3655-5CB7-BA4A-F3A4-CD84FA5F7E34}"/>
              </a:ext>
            </a:extLst>
          </p:cNvPr>
          <p:cNvCxnSpPr>
            <a:cxnSpLocks/>
          </p:cNvCxnSpPr>
          <p:nvPr/>
        </p:nvCxnSpPr>
        <p:spPr>
          <a:xfrm flipH="1">
            <a:off x="6709418" y="2248512"/>
            <a:ext cx="213004" cy="126003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  <a:tailEnd type="arrow"/>
          </a:ln>
        </p:spPr>
      </p:cxnSp>
      <p:sp>
        <p:nvSpPr>
          <p:cNvPr id="37" name="TextBox 14">
            <a:extLst>
              <a:ext uri="{FF2B5EF4-FFF2-40B4-BE49-F238E27FC236}">
                <a16:creationId xmlns:a16="http://schemas.microsoft.com/office/drawing/2014/main" id="{06B3DE6F-83A4-A288-9002-D4CA9CA72B8A}"/>
              </a:ext>
            </a:extLst>
          </p:cNvPr>
          <p:cNvSpPr txBox="1"/>
          <p:nvPr/>
        </p:nvSpPr>
        <p:spPr>
          <a:xfrm>
            <a:off x="6653257" y="1942555"/>
            <a:ext cx="814647" cy="338554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450 nm</a:t>
            </a:r>
            <a:endParaRPr lang="en-GB" sz="1800" b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59" name="Picture 26">
            <a:extLst>
              <a:ext uri="{FF2B5EF4-FFF2-40B4-BE49-F238E27FC236}">
                <a16:creationId xmlns:a16="http://schemas.microsoft.com/office/drawing/2014/main" id="{1170B80A-E702-2A40-BB27-E1236C7DEC82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2">
                <a:lumMod val="7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</a:extLst>
          </a:blip>
          <a:srcRect l="13768" t="26728" r="7893" b="20349"/>
          <a:stretch>
            <a:fillRect/>
          </a:stretch>
        </p:blipFill>
        <p:spPr>
          <a:xfrm>
            <a:off x="10210767" y="4592348"/>
            <a:ext cx="477048" cy="234126"/>
          </a:xfrm>
          <a:prstGeom prst="rect">
            <a:avLst/>
          </a:prstGeom>
          <a:noFill/>
          <a:ln cap="flat">
            <a:noFill/>
          </a:ln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CE8B491A-F6FE-B0E1-577C-925F9C0C93BE}"/>
              </a:ext>
            </a:extLst>
          </p:cNvPr>
          <p:cNvGrpSpPr/>
          <p:nvPr/>
        </p:nvGrpSpPr>
        <p:grpSpPr>
          <a:xfrm>
            <a:off x="11253309" y="3689060"/>
            <a:ext cx="479971" cy="935896"/>
            <a:chOff x="3370259" y="4620929"/>
            <a:chExt cx="479971" cy="935896"/>
          </a:xfrm>
        </p:grpSpPr>
        <p:pic>
          <p:nvPicPr>
            <p:cNvPr id="40" name="Picture 26">
              <a:extLst>
                <a:ext uri="{FF2B5EF4-FFF2-40B4-BE49-F238E27FC236}">
                  <a16:creationId xmlns:a16="http://schemas.microsoft.com/office/drawing/2014/main" id="{906A5CEA-1B93-B2F8-99FB-9F408209EE2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rgbClr val="0070C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rcRect l="13768" t="26728" r="7893" b="20349"/>
            <a:stretch>
              <a:fillRect/>
            </a:stretch>
          </p:blipFill>
          <p:spPr>
            <a:xfrm>
              <a:off x="3373182" y="5340317"/>
              <a:ext cx="477048" cy="216508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41" name="Picture 26">
              <a:extLst>
                <a:ext uri="{FF2B5EF4-FFF2-40B4-BE49-F238E27FC236}">
                  <a16:creationId xmlns:a16="http://schemas.microsoft.com/office/drawing/2014/main" id="{0945985C-B305-62AF-A895-2610526368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rgbClr val="92D05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rcRect l="13768" t="26728" r="7893" b="20349"/>
            <a:stretch>
              <a:fillRect/>
            </a:stretch>
          </p:blipFill>
          <p:spPr>
            <a:xfrm>
              <a:off x="3373182" y="5086062"/>
              <a:ext cx="477048" cy="253764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42" name="Picture 26">
              <a:extLst>
                <a:ext uri="{FF2B5EF4-FFF2-40B4-BE49-F238E27FC236}">
                  <a16:creationId xmlns:a16="http://schemas.microsoft.com/office/drawing/2014/main" id="{AF215BE6-5A51-D255-20DB-F12E3E71D30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rgbClr val="FFFF0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rcRect l="13768" t="26728" r="7893" b="20349"/>
            <a:stretch>
              <a:fillRect/>
            </a:stretch>
          </p:blipFill>
          <p:spPr>
            <a:xfrm>
              <a:off x="3373182" y="4874511"/>
              <a:ext cx="477048" cy="195657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43" name="Picture 26">
              <a:extLst>
                <a:ext uri="{FF2B5EF4-FFF2-40B4-BE49-F238E27FC236}">
                  <a16:creationId xmlns:a16="http://schemas.microsoft.com/office/drawing/2014/main" id="{FFECA977-238E-A0C9-1067-B5C86DC6D04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rgbClr val="FF000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rcRect l="13768" t="26728" r="7893" b="20349"/>
            <a:stretch>
              <a:fillRect/>
            </a:stretch>
          </p:blipFill>
          <p:spPr>
            <a:xfrm>
              <a:off x="3370259" y="4620929"/>
              <a:ext cx="477048" cy="234125"/>
            </a:xfrm>
            <a:prstGeom prst="rect">
              <a:avLst/>
            </a:prstGeom>
            <a:noFill/>
            <a:ln cap="flat">
              <a:noFill/>
            </a:ln>
          </p:spPr>
        </p:pic>
      </p:grpSp>
      <p:cxnSp>
        <p:nvCxnSpPr>
          <p:cNvPr id="39" name="Straight Arrow Connector 41">
            <a:extLst>
              <a:ext uri="{FF2B5EF4-FFF2-40B4-BE49-F238E27FC236}">
                <a16:creationId xmlns:a16="http://schemas.microsoft.com/office/drawing/2014/main" id="{FEF1842D-900C-2A88-5C06-E0A1069DEF69}"/>
              </a:ext>
            </a:extLst>
          </p:cNvPr>
          <p:cNvCxnSpPr>
            <a:cxnSpLocks/>
          </p:cNvCxnSpPr>
          <p:nvPr/>
        </p:nvCxnSpPr>
        <p:spPr>
          <a:xfrm flipV="1">
            <a:off x="6446044" y="2405632"/>
            <a:ext cx="208552" cy="113731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  <a:tailEnd type="arrow"/>
          </a:ln>
        </p:spPr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22DF8724-0398-C728-8BE7-8CBDACCBBB16}"/>
              </a:ext>
            </a:extLst>
          </p:cNvPr>
          <p:cNvSpPr/>
          <p:nvPr/>
        </p:nvSpPr>
        <p:spPr>
          <a:xfrm>
            <a:off x="9953646" y="810519"/>
            <a:ext cx="1182174" cy="21940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FE61232-B431-5024-E89E-63FBDA011226}"/>
              </a:ext>
            </a:extLst>
          </p:cNvPr>
          <p:cNvGrpSpPr/>
          <p:nvPr/>
        </p:nvGrpSpPr>
        <p:grpSpPr>
          <a:xfrm rot="1975898">
            <a:off x="5186942" y="976127"/>
            <a:ext cx="477048" cy="359596"/>
            <a:chOff x="5920896" y="814953"/>
            <a:chExt cx="477048" cy="359596"/>
          </a:xfrm>
        </p:grpSpPr>
        <p:cxnSp>
          <p:nvCxnSpPr>
            <p:cNvPr id="38" name="Straight Connector 46">
              <a:extLst>
                <a:ext uri="{FF2B5EF4-FFF2-40B4-BE49-F238E27FC236}">
                  <a16:creationId xmlns:a16="http://schemas.microsoft.com/office/drawing/2014/main" id="{891A9F88-736C-BD3F-4A36-BCF15CE4F950}"/>
                </a:ext>
              </a:extLst>
            </p:cNvPr>
            <p:cNvCxnSpPr>
              <a:cxnSpLocks/>
            </p:cNvCxnSpPr>
            <p:nvPr/>
          </p:nvCxnSpPr>
          <p:spPr>
            <a:xfrm>
              <a:off x="5920896" y="937164"/>
              <a:ext cx="477048" cy="0"/>
            </a:xfrm>
            <a:prstGeom prst="straightConnector1">
              <a:avLst/>
            </a:prstGeom>
            <a:noFill/>
            <a:ln w="22225" cap="flat">
              <a:solidFill>
                <a:srgbClr val="FFC000"/>
              </a:solidFill>
              <a:prstDash val="solid"/>
              <a:miter/>
              <a:headEnd type="none"/>
              <a:tailEnd type="triangle"/>
            </a:ln>
          </p:spPr>
        </p:cxnSp>
        <p:cxnSp>
          <p:nvCxnSpPr>
            <p:cNvPr id="44" name="Straight Connector 47">
              <a:extLst>
                <a:ext uri="{FF2B5EF4-FFF2-40B4-BE49-F238E27FC236}">
                  <a16:creationId xmlns:a16="http://schemas.microsoft.com/office/drawing/2014/main" id="{562E17B9-C246-CAF6-078D-8ED56DA5995B}"/>
                </a:ext>
              </a:extLst>
            </p:cNvPr>
            <p:cNvCxnSpPr>
              <a:cxnSpLocks/>
            </p:cNvCxnSpPr>
            <p:nvPr/>
          </p:nvCxnSpPr>
          <p:spPr>
            <a:xfrm>
              <a:off x="5920896" y="1046190"/>
              <a:ext cx="477048" cy="0"/>
            </a:xfrm>
            <a:prstGeom prst="straightConnector1">
              <a:avLst/>
            </a:prstGeom>
            <a:noFill/>
            <a:ln w="22225" cap="flat">
              <a:solidFill>
                <a:srgbClr val="00B050"/>
              </a:solidFill>
              <a:prstDash val="solid"/>
              <a:miter/>
              <a:headEnd type="none"/>
              <a:tailEnd type="triangle"/>
            </a:ln>
          </p:spPr>
        </p:cxnSp>
        <p:cxnSp>
          <p:nvCxnSpPr>
            <p:cNvPr id="45" name="Straight Connector 48">
              <a:extLst>
                <a:ext uri="{FF2B5EF4-FFF2-40B4-BE49-F238E27FC236}">
                  <a16:creationId xmlns:a16="http://schemas.microsoft.com/office/drawing/2014/main" id="{5969ACCD-D47E-0030-B4BF-93FA71E682B9}"/>
                </a:ext>
              </a:extLst>
            </p:cNvPr>
            <p:cNvCxnSpPr>
              <a:cxnSpLocks/>
            </p:cNvCxnSpPr>
            <p:nvPr/>
          </p:nvCxnSpPr>
          <p:spPr>
            <a:xfrm>
              <a:off x="5920896" y="1174549"/>
              <a:ext cx="472940" cy="0"/>
            </a:xfrm>
            <a:prstGeom prst="straightConnector1">
              <a:avLst/>
            </a:prstGeom>
            <a:noFill/>
            <a:ln w="22225" cap="flat">
              <a:solidFill>
                <a:srgbClr val="0070C0"/>
              </a:solidFill>
              <a:prstDash val="solid"/>
              <a:miter/>
              <a:headEnd type="none"/>
              <a:tailEnd type="triangle"/>
            </a:ln>
          </p:spPr>
        </p:cxnSp>
        <p:cxnSp>
          <p:nvCxnSpPr>
            <p:cNvPr id="46" name="Straight Connector 46">
              <a:extLst>
                <a:ext uri="{FF2B5EF4-FFF2-40B4-BE49-F238E27FC236}">
                  <a16:creationId xmlns:a16="http://schemas.microsoft.com/office/drawing/2014/main" id="{6FB826CC-148E-608D-D878-DF0B11903471}"/>
                </a:ext>
              </a:extLst>
            </p:cNvPr>
            <p:cNvCxnSpPr>
              <a:cxnSpLocks/>
            </p:cNvCxnSpPr>
            <p:nvPr/>
          </p:nvCxnSpPr>
          <p:spPr>
            <a:xfrm>
              <a:off x="5920896" y="814953"/>
              <a:ext cx="477048" cy="0"/>
            </a:xfrm>
            <a:prstGeom prst="straightConnector1">
              <a:avLst/>
            </a:prstGeom>
            <a:noFill/>
            <a:ln w="22225" cap="flat">
              <a:solidFill>
                <a:srgbClr val="FF0000"/>
              </a:solidFill>
              <a:prstDash val="solid"/>
              <a:miter/>
              <a:headEnd type="none"/>
              <a:tailEnd type="triangle"/>
            </a:ln>
          </p:spPr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886561D8-AB2D-047F-5037-9813F15B2DF1}"/>
              </a:ext>
            </a:extLst>
          </p:cNvPr>
          <p:cNvGrpSpPr/>
          <p:nvPr/>
        </p:nvGrpSpPr>
        <p:grpSpPr>
          <a:xfrm>
            <a:off x="7482249" y="232171"/>
            <a:ext cx="4260445" cy="3035748"/>
            <a:chOff x="7482249" y="232171"/>
            <a:chExt cx="4260445" cy="3035748"/>
          </a:xfrm>
        </p:grpSpPr>
        <p:pic>
          <p:nvPicPr>
            <p:cNvPr id="3" name="Picture 6" descr="A picture containing electronics&#10;&#10;Description automatically generated">
              <a:extLst>
                <a:ext uri="{FF2B5EF4-FFF2-40B4-BE49-F238E27FC236}">
                  <a16:creationId xmlns:a16="http://schemas.microsoft.com/office/drawing/2014/main" id="{7F378A16-ECE4-5349-C15B-2E6F40A972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326" t="30462" r="24601" b="8860"/>
            <a:stretch/>
          </p:blipFill>
          <p:spPr>
            <a:xfrm>
              <a:off x="7482249" y="845230"/>
              <a:ext cx="4225037" cy="1902285"/>
            </a:xfrm>
            <a:prstGeom prst="rect">
              <a:avLst/>
            </a:prstGeom>
            <a:noFill/>
            <a:ln cap="flat">
              <a:noFill/>
            </a:ln>
          </p:spPr>
        </p:pic>
        <p:cxnSp>
          <p:nvCxnSpPr>
            <p:cNvPr id="4" name="Straight Arrow Connector 25">
              <a:extLst>
                <a:ext uri="{FF2B5EF4-FFF2-40B4-BE49-F238E27FC236}">
                  <a16:creationId xmlns:a16="http://schemas.microsoft.com/office/drawing/2014/main" id="{4EBD0553-FEE5-8C7D-BA6C-BB56B72F39CA}"/>
                </a:ext>
              </a:extLst>
            </p:cNvPr>
            <p:cNvCxnSpPr>
              <a:cxnSpLocks/>
              <a:stCxn id="7" idx="2"/>
            </p:cNvCxnSpPr>
            <p:nvPr/>
          </p:nvCxnSpPr>
          <p:spPr>
            <a:xfrm flipH="1">
              <a:off x="10937514" y="570725"/>
              <a:ext cx="295778" cy="763548"/>
            </a:xfrm>
            <a:prstGeom prst="straightConnector1">
              <a:avLst/>
            </a:prstGeom>
            <a:noFill/>
            <a:ln w="12700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cxnSp>
          <p:nvCxnSpPr>
            <p:cNvPr id="5" name="Straight Arrow Connector 25">
              <a:extLst>
                <a:ext uri="{FF2B5EF4-FFF2-40B4-BE49-F238E27FC236}">
                  <a16:creationId xmlns:a16="http://schemas.microsoft.com/office/drawing/2014/main" id="{96F7141D-3DDC-EF6F-7677-7DFAB3481882}"/>
                </a:ext>
              </a:extLst>
            </p:cNvPr>
            <p:cNvCxnSpPr>
              <a:cxnSpLocks/>
              <a:stCxn id="8" idx="2"/>
            </p:cNvCxnSpPr>
            <p:nvPr/>
          </p:nvCxnSpPr>
          <p:spPr>
            <a:xfrm>
              <a:off x="9531050" y="585028"/>
              <a:ext cx="827216" cy="684250"/>
            </a:xfrm>
            <a:prstGeom prst="straightConnector1">
              <a:avLst/>
            </a:prstGeom>
            <a:noFill/>
            <a:ln w="12700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cxnSp>
          <p:nvCxnSpPr>
            <p:cNvPr id="6" name="Straight Arrow Connector 25">
              <a:extLst>
                <a:ext uri="{FF2B5EF4-FFF2-40B4-BE49-F238E27FC236}">
                  <a16:creationId xmlns:a16="http://schemas.microsoft.com/office/drawing/2014/main" id="{1BAD2140-9004-7ED4-27A8-6C9D35D1161B}"/>
                </a:ext>
              </a:extLst>
            </p:cNvPr>
            <p:cNvCxnSpPr>
              <a:cxnSpLocks/>
              <a:stCxn id="9" idx="0"/>
            </p:cNvCxnSpPr>
            <p:nvPr/>
          </p:nvCxnSpPr>
          <p:spPr>
            <a:xfrm flipV="1">
              <a:off x="10527939" y="2324072"/>
              <a:ext cx="557464" cy="605293"/>
            </a:xfrm>
            <a:prstGeom prst="straightConnector1">
              <a:avLst/>
            </a:prstGeom>
            <a:noFill/>
            <a:ln w="12700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sp>
          <p:nvSpPr>
            <p:cNvPr id="7" name="TextBox 10">
              <a:extLst>
                <a:ext uri="{FF2B5EF4-FFF2-40B4-BE49-F238E27FC236}">
                  <a16:creationId xmlns:a16="http://schemas.microsoft.com/office/drawing/2014/main" id="{5666F424-43CE-9C8C-13AA-1DF946DA9AFD}"/>
                </a:ext>
              </a:extLst>
            </p:cNvPr>
            <p:cNvSpPr txBox="1"/>
            <p:nvPr/>
          </p:nvSpPr>
          <p:spPr>
            <a:xfrm>
              <a:off x="11007910" y="232171"/>
              <a:ext cx="450764" cy="338554"/>
            </a:xfrm>
            <a:prstGeom prst="rect">
              <a:avLst/>
            </a:prstGeom>
            <a:solidFill>
              <a:srgbClr val="FFFFFF"/>
            </a:solidFill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600" b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PIC</a:t>
              </a:r>
            </a:p>
          </p:txBody>
        </p:sp>
        <p:sp>
          <p:nvSpPr>
            <p:cNvPr id="8" name="TextBox 11">
              <a:extLst>
                <a:ext uri="{FF2B5EF4-FFF2-40B4-BE49-F238E27FC236}">
                  <a16:creationId xmlns:a16="http://schemas.microsoft.com/office/drawing/2014/main" id="{4DE6BBF4-AE3A-FFDD-7186-1B499FDAEF03}"/>
                </a:ext>
              </a:extLst>
            </p:cNvPr>
            <p:cNvSpPr txBox="1"/>
            <p:nvPr/>
          </p:nvSpPr>
          <p:spPr>
            <a:xfrm>
              <a:off x="8662222" y="246474"/>
              <a:ext cx="1737655" cy="338554"/>
            </a:xfrm>
            <a:prstGeom prst="rect">
              <a:avLst/>
            </a:prstGeom>
            <a:solidFill>
              <a:srgbClr val="FFFFFF"/>
            </a:solidFill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600" b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rPr>
                <a:t>Single-mode fibers</a:t>
              </a:r>
            </a:p>
          </p:txBody>
        </p:sp>
        <p:sp>
          <p:nvSpPr>
            <p:cNvPr id="9" name="TextBox 12">
              <a:extLst>
                <a:ext uri="{FF2B5EF4-FFF2-40B4-BE49-F238E27FC236}">
                  <a16:creationId xmlns:a16="http://schemas.microsoft.com/office/drawing/2014/main" id="{1C4E3095-E0FE-600B-E7D5-730FBF5C7643}"/>
                </a:ext>
              </a:extLst>
            </p:cNvPr>
            <p:cNvSpPr txBox="1"/>
            <p:nvPr/>
          </p:nvSpPr>
          <p:spPr>
            <a:xfrm>
              <a:off x="9313183" y="2929365"/>
              <a:ext cx="2429511" cy="338554"/>
            </a:xfrm>
            <a:prstGeom prst="rect">
              <a:avLst/>
            </a:prstGeom>
            <a:solidFill>
              <a:srgbClr val="FFFFFF"/>
            </a:solidFill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600" b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rPr>
                <a:t>2.92 mm coaxial connector</a:t>
              </a:r>
            </a:p>
          </p:txBody>
        </p:sp>
      </p:grpSp>
      <p:sp>
        <p:nvSpPr>
          <p:cNvPr id="10" name="Date Placeholder 21">
            <a:extLst>
              <a:ext uri="{FF2B5EF4-FFF2-40B4-BE49-F238E27FC236}">
                <a16:creationId xmlns:a16="http://schemas.microsoft.com/office/drawing/2014/main" id="{E86BD1F1-7037-BE70-0DA5-51155CBB6B70}"/>
              </a:ext>
            </a:extLst>
          </p:cNvPr>
          <p:cNvSpPr txBox="1"/>
          <p:nvPr/>
        </p:nvSpPr>
        <p:spPr>
          <a:xfrm>
            <a:off x="1286789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TWEPP 2022</a:t>
            </a:r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1" name="Footer Placeholder 22">
            <a:extLst>
              <a:ext uri="{FF2B5EF4-FFF2-40B4-BE49-F238E27FC236}">
                <a16:creationId xmlns:a16="http://schemas.microsoft.com/office/drawing/2014/main" id="{ECFC449A-B8E6-4954-978C-5C659F6D9655}"/>
              </a:ext>
            </a:extLst>
          </p:cNvPr>
          <p:cNvSpPr txBox="1"/>
          <p:nvPr/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carmelo.scarcella@cern.ch</a:t>
            </a:r>
          </a:p>
        </p:txBody>
      </p:sp>
      <p:sp>
        <p:nvSpPr>
          <p:cNvPr id="12" name="Slide Number Placeholder 23">
            <a:extLst>
              <a:ext uri="{FF2B5EF4-FFF2-40B4-BE49-F238E27FC236}">
                <a16:creationId xmlns:a16="http://schemas.microsoft.com/office/drawing/2014/main" id="{96B2579F-70B1-070F-8256-62FE79F5D192}"/>
              </a:ext>
            </a:extLst>
          </p:cNvPr>
          <p:cNvSpPr txBox="1"/>
          <p:nvPr/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5C2BFAF-0225-41F8-8EFB-31142A67E497}" type="slidenum">
              <a:rPr/>
              <a:t>6</a:t>
            </a:fld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3" name="TextBox 25">
            <a:extLst>
              <a:ext uri="{FF2B5EF4-FFF2-40B4-BE49-F238E27FC236}">
                <a16:creationId xmlns:a16="http://schemas.microsoft.com/office/drawing/2014/main" id="{F9CEE537-0114-0371-B067-5281B8BB1769}"/>
              </a:ext>
            </a:extLst>
          </p:cNvPr>
          <p:cNvSpPr txBox="1"/>
          <p:nvPr/>
        </p:nvSpPr>
        <p:spPr>
          <a:xfrm>
            <a:off x="9811" y="11996"/>
            <a:ext cx="9353543" cy="83747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600" b="0" i="0" u="none" strike="noStrike" kern="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   High-speed “driverless</a:t>
            </a:r>
            <a:r>
              <a:rPr lang="en-US" sz="3600" b="0" i="0" u="none" strike="noStrike" kern="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”</a:t>
            </a:r>
            <a:r>
              <a:rPr lang="en-GB" sz="3600" b="0" i="0" u="none" strike="noStrike" kern="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 test board</a:t>
            </a:r>
            <a:endParaRPr lang="en-GB" sz="3600" b="0" i="0" u="none" strike="noStrike" kern="1200" cap="none" spc="0" baseline="0" dirty="0">
              <a:solidFill>
                <a:srgbClr val="000000"/>
              </a:solidFill>
              <a:uFillTx/>
              <a:latin typeface="Calibri" pitchFamily="34"/>
              <a:ea typeface="Calibri" pitchFamily="34"/>
              <a:cs typeface="Arial" pitchFamily="34"/>
            </a:endParaRPr>
          </a:p>
        </p:txBody>
      </p:sp>
      <p:sp>
        <p:nvSpPr>
          <p:cNvPr id="14" name="TextBox 7">
            <a:extLst>
              <a:ext uri="{FF2B5EF4-FFF2-40B4-BE49-F238E27FC236}">
                <a16:creationId xmlns:a16="http://schemas.microsoft.com/office/drawing/2014/main" id="{12851573-8B93-464D-EE42-C1225C57E95D}"/>
              </a:ext>
            </a:extLst>
          </p:cNvPr>
          <p:cNvSpPr txBox="1"/>
          <p:nvPr/>
        </p:nvSpPr>
        <p:spPr>
          <a:xfrm>
            <a:off x="484714" y="1216069"/>
            <a:ext cx="6499664" cy="1531446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PIC mounted onto a test board with access to electrical and optical ports</a:t>
            </a:r>
          </a:p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Wide open eye diagram at </a:t>
            </a:r>
            <a:r>
              <a:rPr lang="en-GB" sz="1600" b="1" i="0" u="none" strike="noStrike" kern="1200" cap="none" spc="0" baseline="0" dirty="0">
                <a:uFillTx/>
                <a:latin typeface="Calibri"/>
              </a:rPr>
              <a:t>25 Gb/s</a:t>
            </a:r>
          </a:p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Electro-optical response shows </a:t>
            </a:r>
            <a:r>
              <a:rPr lang="en-GB" sz="1600" b="1" i="0" u="none" strike="noStrike" kern="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GB" sz="1600" b="1" i="0" u="none" strike="noStrike" kern="0" cap="none" spc="0" baseline="0" dirty="0">
                <a:uFillTx/>
                <a:latin typeface="Calibri"/>
              </a:rPr>
              <a:t> 20 GHz </a:t>
            </a:r>
            <a:r>
              <a:rPr lang="en-GB" sz="16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bandwidth</a:t>
            </a:r>
          </a:p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Moderate return loss |S11|</a:t>
            </a:r>
            <a:endParaRPr lang="en-GB" sz="1600" b="0" i="1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5" name="TextBox 5">
            <a:extLst>
              <a:ext uri="{FF2B5EF4-FFF2-40B4-BE49-F238E27FC236}">
                <a16:creationId xmlns:a16="http://schemas.microsoft.com/office/drawing/2014/main" id="{F312E7EC-B47D-E003-7B89-B4FF2EE12C3A}"/>
              </a:ext>
            </a:extLst>
          </p:cNvPr>
          <p:cNvSpPr txBox="1"/>
          <p:nvPr/>
        </p:nvSpPr>
        <p:spPr>
          <a:xfrm>
            <a:off x="1325130" y="3215311"/>
            <a:ext cx="2666518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25 Gb/s optical eye diagram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E6629B0-D42A-2B3F-8D36-ACFC91194E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05" y="3384775"/>
            <a:ext cx="4135309" cy="2551767"/>
          </a:xfrm>
          <a:prstGeom prst="rect">
            <a:avLst/>
          </a:prstGeom>
        </p:spPr>
      </p:pic>
      <p:pic>
        <p:nvPicPr>
          <p:cNvPr id="22" name="Picture 21" descr="Chart, line chart&#10;&#10;Description automatically generated">
            <a:extLst>
              <a:ext uri="{FF2B5EF4-FFF2-40B4-BE49-F238E27FC236}">
                <a16:creationId xmlns:a16="http://schemas.microsoft.com/office/drawing/2014/main" id="{6B23F70F-3D49-AD40-D59B-659FB9D11B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513" y="3384775"/>
            <a:ext cx="4135309" cy="2551767"/>
          </a:xfrm>
          <a:prstGeom prst="rect">
            <a:avLst/>
          </a:prstGeom>
        </p:spPr>
      </p:pic>
      <p:pic>
        <p:nvPicPr>
          <p:cNvPr id="24" name="Picture 23" descr="Chart, line chart&#10;&#10;Description automatically generated">
            <a:extLst>
              <a:ext uri="{FF2B5EF4-FFF2-40B4-BE49-F238E27FC236}">
                <a16:creationId xmlns:a16="http://schemas.microsoft.com/office/drawing/2014/main" id="{DDF22030-5DE0-A638-03C0-2B5BAA8BC1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6691" y="3384775"/>
            <a:ext cx="4135309" cy="255176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1">
            <a:extLst>
              <a:ext uri="{FF2B5EF4-FFF2-40B4-BE49-F238E27FC236}">
                <a16:creationId xmlns:a16="http://schemas.microsoft.com/office/drawing/2014/main" id="{1DEF94FF-A66D-4FCB-1E6A-B855BE4E73A8}"/>
              </a:ext>
            </a:extLst>
          </p:cNvPr>
          <p:cNvSpPr txBox="1"/>
          <p:nvPr/>
        </p:nvSpPr>
        <p:spPr>
          <a:xfrm>
            <a:off x="1286789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TWEPP 2022</a:t>
            </a:r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Footer Placeholder 12">
            <a:extLst>
              <a:ext uri="{FF2B5EF4-FFF2-40B4-BE49-F238E27FC236}">
                <a16:creationId xmlns:a16="http://schemas.microsoft.com/office/drawing/2014/main" id="{1D552128-E5BA-D2F5-2E24-F66D516B481A}"/>
              </a:ext>
            </a:extLst>
          </p:cNvPr>
          <p:cNvSpPr txBox="1"/>
          <p:nvPr/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carmelo.scarcella@cern.ch</a:t>
            </a:r>
          </a:p>
        </p:txBody>
      </p:sp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15D7512F-AFB3-6732-ABA7-C626FEA89AFC}"/>
              </a:ext>
            </a:extLst>
          </p:cNvPr>
          <p:cNvSpPr txBox="1"/>
          <p:nvPr/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1240629-8AD0-4A32-95F7-6162ECC582A4}" type="slidenum">
              <a:rPr/>
              <a:t>7</a:t>
            </a:fld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7" name="TextBox 14">
            <a:extLst>
              <a:ext uri="{FF2B5EF4-FFF2-40B4-BE49-F238E27FC236}">
                <a16:creationId xmlns:a16="http://schemas.microsoft.com/office/drawing/2014/main" id="{9D8CC6BB-35E6-B471-CB6E-435A1F18EA0A}"/>
              </a:ext>
            </a:extLst>
          </p:cNvPr>
          <p:cNvSpPr txBox="1"/>
          <p:nvPr/>
        </p:nvSpPr>
        <p:spPr>
          <a:xfrm>
            <a:off x="9811" y="11996"/>
            <a:ext cx="11775789" cy="8374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600" b="0" i="0" u="none" strike="noStrike" kern="0" cap="none" spc="0" baseline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   Ring modulator coupled to a commercial driver</a:t>
            </a:r>
            <a:endParaRPr lang="en-GB" sz="36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Calibri" pitchFamily="34"/>
              <a:cs typeface="Arial" pitchFamily="3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C6D3C85-D369-54BF-FA8A-F37CF47823E7}"/>
                  </a:ext>
                </a:extLst>
              </p:cNvPr>
              <p:cNvSpPr txBox="1"/>
              <p:nvPr/>
            </p:nvSpPr>
            <p:spPr>
              <a:xfrm>
                <a:off x="350899" y="864100"/>
                <a:ext cx="8002990" cy="2399503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285750" marR="0" lvl="0" indent="-285750" algn="l" defTabSz="914400" rtl="0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SzPct val="150000"/>
                  <a:buFont typeface="Arial" panose="020B0604020202020204" pitchFamily="34" charset="0"/>
                  <a:buChar char="•"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GB" sz="1600" kern="0" dirty="0">
                    <a:solidFill>
                      <a:srgbClr val="000000"/>
                    </a:solidFill>
                    <a:latin typeface="Calibri"/>
                  </a:rPr>
                  <a:t>Driverless test board connected to c</a:t>
                </a:r>
                <a:r>
                  <a:rPr lang="en-GB" sz="16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ommercial driver evaluation board</a:t>
                </a:r>
              </a:p>
              <a:p>
                <a:pPr marL="742950" lvl="1" indent="-285750">
                  <a:lnSpc>
                    <a:spcPct val="150000"/>
                  </a:lnSpc>
                  <a:buClr>
                    <a:schemeClr val="tx1"/>
                  </a:buClr>
                  <a:buSzPct val="150000"/>
                  <a:buFont typeface="Arial" panose="020B0604020202020204" pitchFamily="34" charset="0"/>
                  <a:buChar char="•"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GB" sz="1600" b="1" i="0" u="none" strike="noStrike" kern="0" cap="none" spc="0" baseline="0" dirty="0">
                    <a:uFillTx/>
                    <a:latin typeface="Calibri"/>
                  </a:rPr>
                  <a:t>1 V peak-to-peak </a:t>
                </a:r>
                <a:r>
                  <a:rPr lang="en-GB" sz="16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driving strength</a:t>
                </a:r>
              </a:p>
              <a:p>
                <a:pPr marL="742950" lvl="1" indent="-285750">
                  <a:lnSpc>
                    <a:spcPct val="150000"/>
                  </a:lnSpc>
                  <a:buSzPct val="150000"/>
                  <a:buFont typeface="Arial" panose="020B0604020202020204" pitchFamily="34" charset="0"/>
                  <a:buChar char="•"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GB" sz="1600" kern="0" dirty="0">
                    <a:solidFill>
                      <a:srgbClr val="000000"/>
                    </a:solidFill>
                    <a:latin typeface="Calibri"/>
                  </a:rPr>
                  <a:t>wide open optical eye diagrams, </a:t>
                </a:r>
                <a:r>
                  <a:rPr lang="en-GB" sz="1600" b="1" kern="0" dirty="0">
                    <a:latin typeface="Calibri"/>
                  </a:rPr>
                  <a:t>26.5 Gb/s NRZ </a:t>
                </a:r>
                <a:r>
                  <a:rPr lang="en-GB" sz="1600" kern="0" dirty="0">
                    <a:solidFill>
                      <a:srgbClr val="000000"/>
                    </a:solidFill>
                    <a:latin typeface="Calibri"/>
                  </a:rPr>
                  <a:t>and </a:t>
                </a:r>
                <a:r>
                  <a:rPr lang="en-GB" sz="1600" b="1" kern="0" dirty="0">
                    <a:latin typeface="Calibri"/>
                  </a:rPr>
                  <a:t>26.5 </a:t>
                </a:r>
                <a:r>
                  <a:rPr lang="en-GB" sz="1600" b="1" kern="0" dirty="0" err="1">
                    <a:latin typeface="Calibri"/>
                  </a:rPr>
                  <a:t>Gbd</a:t>
                </a:r>
                <a:r>
                  <a:rPr lang="en-GB" sz="1600" b="1" kern="0" dirty="0">
                    <a:latin typeface="Calibri"/>
                  </a:rPr>
                  <a:t> PAM4</a:t>
                </a:r>
                <a:endParaRPr lang="en-GB" sz="1600" b="1" i="0" u="none" strike="noStrike" kern="0" cap="none" spc="0" baseline="0" dirty="0">
                  <a:uFillTx/>
                  <a:latin typeface="Calibri"/>
                </a:endParaRPr>
              </a:p>
              <a:p>
                <a:pPr marL="285750" marR="0" lvl="0" indent="-285750" algn="l" defTabSz="914400" rtl="0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SzPct val="150000"/>
                  <a:buFont typeface="Arial" panose="020B0604020202020204" pitchFamily="34" charset="0"/>
                  <a:buChar char="•"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GB" sz="1600" kern="0" dirty="0">
                    <a:solidFill>
                      <a:srgbClr val="000000"/>
                    </a:solidFill>
                    <a:latin typeface="Calibri"/>
                  </a:rPr>
                  <a:t>PAM4 modulation involves t</a:t>
                </a:r>
                <a:r>
                  <a:rPr lang="en-GB" sz="16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rade-oﬀ between optical SNR and electrical driver speed</a:t>
                </a:r>
              </a:p>
              <a:p>
                <a:pPr marR="0" lvl="0" algn="ctr" defTabSz="914400" rtl="0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SzPct val="150000"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u="none" strike="noStrike" kern="0" cap="none" spc="0" baseline="0" smtClean="0">
                          <a:solidFill>
                            <a:srgbClr val="000000"/>
                          </a:solidFill>
                          <a:uFillTx/>
                          <a:latin typeface="Cambria Math" panose="02040503050406030204" pitchFamily="18" charset="0"/>
                        </a:rPr>
                        <m:t>𝑆𝑁𝑅𝑙𝑜𝑠𝑠</m:t>
                      </m:r>
                      <m:r>
                        <a:rPr lang="en-US" sz="1600" b="0" i="1" u="none" strike="noStrike" kern="0" cap="none" spc="0" baseline="0" smtClean="0">
                          <a:solidFill>
                            <a:srgbClr val="000000"/>
                          </a:solidFill>
                          <a:uFillTx/>
                          <a:latin typeface="Cambria Math" panose="02040503050406030204" pitchFamily="18" charset="0"/>
                        </a:rPr>
                        <m:t>=10∙</m:t>
                      </m:r>
                      <m:func>
                        <m:funcPr>
                          <m:ctrlPr>
                            <a:rPr lang="en-US" sz="1600" b="0" i="1" u="none" strike="noStrike" kern="0" cap="none" spc="0" baseline="0" smtClean="0">
                              <a:solidFill>
                                <a:srgbClr val="000000"/>
                              </a:solidFill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 b="0" i="0" u="none" strike="noStrike" kern="0" cap="none" spc="0" baseline="0" smtClean="0">
                              <a:solidFill>
                                <a:srgbClr val="000000"/>
                              </a:solidFill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en-US" sz="1600" b="0" i="1" u="none" strike="noStrike" kern="0" cap="none" spc="0" baseline="0" smtClean="0">
                                  <a:solidFill>
                                    <a:srgbClr val="000000"/>
                                  </a:solidFill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b="0" i="1" u="none" strike="noStrike" kern="0" cap="none" spc="0" baseline="0" smtClean="0">
                                      <a:solidFill>
                                        <a:srgbClr val="000000"/>
                                      </a:solidFill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0" i="1" u="none" strike="noStrike" kern="0" cap="none" spc="0" baseline="0" smtClean="0">
                                      <a:solidFill>
                                        <a:srgbClr val="000000"/>
                                      </a:solidFill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600" b="0" i="1" u="none" strike="noStrike" kern="0" cap="none" spc="0" baseline="0" smtClean="0">
                                      <a:solidFill>
                                        <a:srgbClr val="000000"/>
                                      </a:solidFill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n-US" sz="1600" b="0" i="1" u="none" strike="noStrike" kern="0" cap="none" spc="0" baseline="0" smtClean="0">
                          <a:solidFill>
                            <a:srgbClr val="000000"/>
                          </a:solidFill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4.7 </m:t>
                      </m:r>
                      <m:r>
                        <a:rPr lang="en-US" sz="1600" b="0" i="1" u="none" strike="noStrike" kern="0" cap="none" spc="0" baseline="0" smtClean="0">
                          <a:solidFill>
                            <a:srgbClr val="000000"/>
                          </a:solidFill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𝑑𝐵</m:t>
                      </m:r>
                    </m:oMath>
                  </m:oMathPara>
                </a14:m>
                <a:endParaRPr lang="en-GB" sz="1600" b="0" i="0" u="none" strike="noStrike" kern="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C6D3C85-D369-54BF-FA8A-F37CF47823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899" y="864100"/>
                <a:ext cx="8002990" cy="2399503"/>
              </a:xfrm>
              <a:prstGeom prst="rect">
                <a:avLst/>
              </a:prstGeom>
              <a:blipFill>
                <a:blip r:embed="rId2"/>
                <a:stretch>
                  <a:fillRect l="-1067" t="-1781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8F68CA35-2CD6-657F-3F3A-4169021437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799991">
            <a:off x="8916030" y="799322"/>
            <a:ext cx="3035698" cy="2387333"/>
          </a:xfrm>
          <a:prstGeom prst="rect">
            <a:avLst/>
          </a:prstGeom>
          <a:noFill/>
          <a:ln cap="flat">
            <a:noFill/>
          </a:ln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4C34A585-3FD2-4026-B8B9-614D1F8F6E0D}"/>
              </a:ext>
            </a:extLst>
          </p:cNvPr>
          <p:cNvGrpSpPr/>
          <p:nvPr/>
        </p:nvGrpSpPr>
        <p:grpSpPr>
          <a:xfrm>
            <a:off x="1090643" y="3159863"/>
            <a:ext cx="5223548" cy="3223284"/>
            <a:chOff x="1090643" y="3159863"/>
            <a:chExt cx="5223548" cy="3223284"/>
          </a:xfrm>
        </p:grpSpPr>
        <p:pic>
          <p:nvPicPr>
            <p:cNvPr id="15" name="Picture 14" descr="A picture containing laser&#10;&#10;Description automatically generated">
              <a:extLst>
                <a:ext uri="{FF2B5EF4-FFF2-40B4-BE49-F238E27FC236}">
                  <a16:creationId xmlns:a16="http://schemas.microsoft.com/office/drawing/2014/main" id="{3B244177-4A46-E5DB-D835-E9973979CC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0643" y="3159863"/>
              <a:ext cx="5223548" cy="322328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245CD98-FE5E-5865-7D81-965DC2C08EC8}"/>
                </a:ext>
              </a:extLst>
            </p:cNvPr>
            <p:cNvSpPr txBox="1"/>
            <p:nvPr/>
          </p:nvSpPr>
          <p:spPr>
            <a:xfrm>
              <a:off x="3178125" y="3532684"/>
              <a:ext cx="15235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NRZ 26.5 Gb/s</a:t>
              </a:r>
              <a:endParaRPr lang="en-GB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2CB9446-C9B5-1057-C79A-24E2C826DE9A}"/>
              </a:ext>
            </a:extLst>
          </p:cNvPr>
          <p:cNvGrpSpPr/>
          <p:nvPr/>
        </p:nvGrpSpPr>
        <p:grpSpPr>
          <a:xfrm>
            <a:off x="6022848" y="3159863"/>
            <a:ext cx="5223548" cy="3223284"/>
            <a:chOff x="6022848" y="3159863"/>
            <a:chExt cx="5223548" cy="3223284"/>
          </a:xfrm>
        </p:grpSpPr>
        <p:pic>
          <p:nvPicPr>
            <p:cNvPr id="17" name="Picture 16" descr="A screenshot of a computer&#10;&#10;Description automatically generated with low confidence">
              <a:extLst>
                <a:ext uri="{FF2B5EF4-FFF2-40B4-BE49-F238E27FC236}">
                  <a16:creationId xmlns:a16="http://schemas.microsoft.com/office/drawing/2014/main" id="{629E8A36-41DB-F105-EAC2-BBD61A91E5D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22848" y="3159863"/>
              <a:ext cx="5223548" cy="3223284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0121A75-22FE-250F-A6D0-F4FA1FECF222}"/>
                </a:ext>
              </a:extLst>
            </p:cNvPr>
            <p:cNvSpPr txBox="1"/>
            <p:nvPr/>
          </p:nvSpPr>
          <p:spPr>
            <a:xfrm>
              <a:off x="7635355" y="3486676"/>
              <a:ext cx="25613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PAM4 26.5 </a:t>
              </a:r>
              <a:r>
                <a:rPr lang="en-US" dirty="0" err="1"/>
                <a:t>Gbd</a:t>
              </a:r>
              <a:r>
                <a:rPr lang="en-US" dirty="0"/>
                <a:t> (53 Gb/s)</a:t>
              </a:r>
              <a:endParaRPr lang="en-GB" dirty="0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1">
            <a:extLst>
              <a:ext uri="{FF2B5EF4-FFF2-40B4-BE49-F238E27FC236}">
                <a16:creationId xmlns:a16="http://schemas.microsoft.com/office/drawing/2014/main" id="{F850C3CE-3836-6D84-780A-91CC2BB3B4B8}"/>
              </a:ext>
            </a:extLst>
          </p:cNvPr>
          <p:cNvSpPr txBox="1"/>
          <p:nvPr/>
        </p:nvSpPr>
        <p:spPr>
          <a:xfrm>
            <a:off x="1286789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TWEPP 2022</a:t>
            </a:r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Footer Placeholder 12">
            <a:extLst>
              <a:ext uri="{FF2B5EF4-FFF2-40B4-BE49-F238E27FC236}">
                <a16:creationId xmlns:a16="http://schemas.microsoft.com/office/drawing/2014/main" id="{B97BE177-D5FA-56CB-492F-8F39BD355738}"/>
              </a:ext>
            </a:extLst>
          </p:cNvPr>
          <p:cNvSpPr txBox="1"/>
          <p:nvPr/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carmelo.scarcella@cern.ch</a:t>
            </a:r>
          </a:p>
        </p:txBody>
      </p:sp>
      <p:sp>
        <p:nvSpPr>
          <p:cNvPr id="5" name="Slide Number Placeholder 13">
            <a:extLst>
              <a:ext uri="{FF2B5EF4-FFF2-40B4-BE49-F238E27FC236}">
                <a16:creationId xmlns:a16="http://schemas.microsoft.com/office/drawing/2014/main" id="{FCE3F591-5F48-3225-83F8-25A70D9DFE66}"/>
              </a:ext>
            </a:extLst>
          </p:cNvPr>
          <p:cNvSpPr txBox="1"/>
          <p:nvPr/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AE343C2-198D-43D0-AFA0-EBC608C0BAF7}" type="slidenum">
              <a:rPr/>
              <a:t>8</a:t>
            </a:fld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" name="TextBox 14">
            <a:extLst>
              <a:ext uri="{FF2B5EF4-FFF2-40B4-BE49-F238E27FC236}">
                <a16:creationId xmlns:a16="http://schemas.microsoft.com/office/drawing/2014/main" id="{A107E599-9C6C-39CE-6F8D-E6574D1EFDE0}"/>
              </a:ext>
            </a:extLst>
          </p:cNvPr>
          <p:cNvSpPr txBox="1"/>
          <p:nvPr/>
        </p:nvSpPr>
        <p:spPr>
          <a:xfrm>
            <a:off x="9811" y="11996"/>
            <a:ext cx="11775789" cy="8374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600" b="0" i="0" u="none" strike="noStrike" kern="0" cap="none" spc="0" baseline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   Resonance wavelength tuning</a:t>
            </a:r>
            <a:endParaRPr lang="en-GB" sz="36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Calibri" pitchFamily="34"/>
              <a:cs typeface="Arial" pitchFamily="34"/>
            </a:endParaRP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042DE7C3-8338-845D-1222-EB159E8F17EA}"/>
              </a:ext>
            </a:extLst>
          </p:cNvPr>
          <p:cNvSpPr txBox="1"/>
          <p:nvPr/>
        </p:nvSpPr>
        <p:spPr>
          <a:xfrm>
            <a:off x="208693" y="858283"/>
            <a:ext cx="7571299" cy="1900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indent="-285750">
              <a:lnSpc>
                <a:spcPct val="150000"/>
              </a:lnSpc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Ring modulators are highly selective wavelength filters</a:t>
            </a:r>
          </a:p>
          <a:p>
            <a:pPr marL="285750" indent="-285750">
              <a:lnSpc>
                <a:spcPct val="150000"/>
              </a:lnSpc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Resonance wavelength (</a:t>
            </a:r>
            <a:r>
              <a:rPr lang="el-GR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λ</a:t>
            </a:r>
            <a:r>
              <a:rPr lang="en-US" sz="1600" b="0" i="0" u="none" strike="noStrike" kern="1200" cap="none" spc="0" baseline="-25000" dirty="0">
                <a:solidFill>
                  <a:srgbClr val="000000"/>
                </a:solidFill>
                <a:uFillTx/>
                <a:latin typeface="Calibri"/>
              </a:rPr>
              <a:t>res</a:t>
            </a: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) depends on environmental and fabrication parameters</a:t>
            </a:r>
          </a:p>
          <a:p>
            <a:pPr marL="285750" indent="-285750">
              <a:lnSpc>
                <a:spcPct val="150000"/>
              </a:lnSpc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6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λ</a:t>
            </a:r>
            <a:r>
              <a:rPr lang="en-US" sz="1600" b="1" i="0" u="none" strike="noStrike" kern="1200" cap="none" spc="0" baseline="-25000" dirty="0">
                <a:solidFill>
                  <a:srgbClr val="000000"/>
                </a:solidFill>
                <a:uFillTx/>
                <a:latin typeface="Calibri"/>
              </a:rPr>
              <a:t>res </a:t>
            </a:r>
            <a:r>
              <a:rPr lang="en-US" sz="1600" b="0" i="0" u="none" strike="noStrike" kern="1200" cap="none" spc="0" dirty="0">
                <a:solidFill>
                  <a:srgbClr val="000000"/>
                </a:solidFill>
                <a:uFillTx/>
                <a:latin typeface="Calibri"/>
              </a:rPr>
              <a:t>needs to be </a:t>
            </a:r>
            <a:r>
              <a:rPr lang="en-US" sz="1600" b="1" i="0" u="none" strike="noStrike" kern="1200" cap="none" spc="0" dirty="0">
                <a:solidFill>
                  <a:srgbClr val="000000"/>
                </a:solidFill>
                <a:uFillTx/>
                <a:latin typeface="Calibri"/>
              </a:rPr>
              <a:t>aligned</a:t>
            </a:r>
            <a:r>
              <a:rPr lang="en-US" sz="1600" b="0" i="0" u="none" strike="noStrike" kern="1200" cap="none" spc="0" dirty="0">
                <a:solidFill>
                  <a:srgbClr val="000000"/>
                </a:solidFill>
                <a:uFillTx/>
                <a:latin typeface="Calibri"/>
              </a:rPr>
              <a:t> to the input </a:t>
            </a:r>
            <a:r>
              <a:rPr lang="en-US" sz="1600" b="1" i="0" u="none" strike="noStrike" kern="1200" cap="none" spc="0" dirty="0">
                <a:solidFill>
                  <a:srgbClr val="000000"/>
                </a:solidFill>
                <a:uFillTx/>
                <a:latin typeface="Calibri"/>
              </a:rPr>
              <a:t>laser</a:t>
            </a:r>
            <a:endParaRPr lang="en-GB" sz="1600" b="1" i="0" u="none" strike="noStrike" kern="1200" cap="none" spc="0" dirty="0">
              <a:solidFill>
                <a:srgbClr val="000000"/>
              </a:solidFill>
              <a:uFillTx/>
              <a:latin typeface="Calibri"/>
            </a:endParaRPr>
          </a:p>
          <a:p>
            <a:pPr marL="285750" indent="-285750">
              <a:lnSpc>
                <a:spcPct val="150000"/>
              </a:lnSpc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Thermo-optic effect </a:t>
            </a: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in Silicon to adjust </a:t>
            </a:r>
            <a:r>
              <a:rPr lang="el-GR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λ</a:t>
            </a:r>
            <a:r>
              <a:rPr lang="en-US" sz="1600" b="0" i="0" u="none" strike="noStrike" kern="1200" cap="none" spc="0" baseline="-25000" dirty="0">
                <a:solidFill>
                  <a:srgbClr val="000000"/>
                </a:solidFill>
                <a:uFillTx/>
                <a:latin typeface="Calibri"/>
              </a:rPr>
              <a:t>res </a:t>
            </a: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(</a:t>
            </a:r>
            <a:r>
              <a:rPr lang="el-GR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Δλ</a:t>
            </a:r>
            <a:r>
              <a:rPr lang="en-US" sz="1600" b="0" i="0" u="none" strike="noStrike" kern="1200" cap="none" spc="0" baseline="-25000" dirty="0">
                <a:solidFill>
                  <a:srgbClr val="000000"/>
                </a:solidFill>
                <a:uFillTx/>
                <a:latin typeface="Calibri"/>
              </a:rPr>
              <a:t>res </a:t>
            </a: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~</a:t>
            </a: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70 pm/°C)</a:t>
            </a:r>
            <a:r>
              <a:rPr lang="en-US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endParaRPr lang="en-GB" sz="1600" dirty="0"/>
          </a:p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Tungsten µ-heater on top of the ring waveguide for local and active tuning of </a:t>
            </a:r>
            <a:r>
              <a:rPr lang="el-GR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λ</a:t>
            </a:r>
            <a:r>
              <a:rPr lang="en-GB" sz="1600" b="0" i="0" u="none" strike="noStrike" kern="1200" cap="none" spc="0" baseline="-25000" dirty="0">
                <a:solidFill>
                  <a:srgbClr val="000000"/>
                </a:solidFill>
                <a:uFillTx/>
                <a:latin typeface="Calibri"/>
              </a:rPr>
              <a:t>res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61A3CF1-FBA1-00E4-6D26-F9AF662B09A6}"/>
              </a:ext>
            </a:extLst>
          </p:cNvPr>
          <p:cNvSpPr txBox="1"/>
          <p:nvPr/>
        </p:nvSpPr>
        <p:spPr>
          <a:xfrm>
            <a:off x="8412327" y="1568016"/>
            <a:ext cx="480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λ</a:t>
            </a:r>
            <a:r>
              <a:rPr lang="en-US" sz="1800" b="0" i="0" u="none" strike="noStrike" kern="1200" cap="none" spc="0" baseline="-25000" dirty="0">
                <a:solidFill>
                  <a:srgbClr val="000000"/>
                </a:solidFill>
                <a:uFillTx/>
                <a:latin typeface="Calibri"/>
              </a:rPr>
              <a:t>res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424AE88-A9A1-AB67-AE3A-D272CCC0D19F}"/>
              </a:ext>
            </a:extLst>
          </p:cNvPr>
          <p:cNvCxnSpPr>
            <a:cxnSpLocks/>
          </p:cNvCxnSpPr>
          <p:nvPr/>
        </p:nvCxnSpPr>
        <p:spPr>
          <a:xfrm>
            <a:off x="8710448" y="1893150"/>
            <a:ext cx="351045" cy="2361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219">
            <a:extLst>
              <a:ext uri="{FF2B5EF4-FFF2-40B4-BE49-F238E27FC236}">
                <a16:creationId xmlns:a16="http://schemas.microsoft.com/office/drawing/2014/main" id="{048B39BE-03FF-C00A-52EB-33175BFD5577}"/>
              </a:ext>
            </a:extLst>
          </p:cNvPr>
          <p:cNvCxnSpPr>
            <a:cxnSpLocks/>
          </p:cNvCxnSpPr>
          <p:nvPr/>
        </p:nvCxnSpPr>
        <p:spPr>
          <a:xfrm flipV="1">
            <a:off x="10288858" y="127327"/>
            <a:ext cx="0" cy="2082473"/>
          </a:xfrm>
          <a:prstGeom prst="straightConnector1">
            <a:avLst/>
          </a:prstGeom>
          <a:noFill/>
          <a:ln w="22229" cap="flat">
            <a:solidFill>
              <a:srgbClr val="FF0000"/>
            </a:solidFill>
            <a:prstDash val="solid"/>
            <a:miter/>
            <a:tailEnd type="arrow"/>
          </a:ln>
        </p:spPr>
      </p:cxnSp>
      <p:sp>
        <p:nvSpPr>
          <p:cNvPr id="43" name="TextBox 222">
            <a:extLst>
              <a:ext uri="{FF2B5EF4-FFF2-40B4-BE49-F238E27FC236}">
                <a16:creationId xmlns:a16="http://schemas.microsoft.com/office/drawing/2014/main" id="{21D1BC8F-4F05-96C9-7C56-EF3DC39A435D}"/>
              </a:ext>
            </a:extLst>
          </p:cNvPr>
          <p:cNvSpPr txBox="1"/>
          <p:nvPr/>
        </p:nvSpPr>
        <p:spPr>
          <a:xfrm>
            <a:off x="10192001" y="52823"/>
            <a:ext cx="811049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0" cap="none" spc="0" baseline="0" dirty="0">
                <a:solidFill>
                  <a:srgbClr val="181717"/>
                </a:solidFill>
                <a:uFillTx/>
                <a:latin typeface="Calibri"/>
              </a:rPr>
              <a:t>input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0" cap="none" spc="0" baseline="0" dirty="0">
                <a:solidFill>
                  <a:srgbClr val="181717"/>
                </a:solidFill>
                <a:uFillTx/>
                <a:latin typeface="Calibri"/>
              </a:rPr>
              <a:t>laser</a:t>
            </a:r>
            <a:endParaRPr lang="en-GB" sz="1600" b="0" i="0" u="none" strike="noStrike" kern="1200" cap="none" spc="0" baseline="-25000" dirty="0">
              <a:solidFill>
                <a:srgbClr val="181717"/>
              </a:solidFill>
              <a:uFillTx/>
              <a:latin typeface="Calibri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7D6C307-DE4C-BBEF-3347-A947D6ED86AA}"/>
              </a:ext>
            </a:extLst>
          </p:cNvPr>
          <p:cNvGrpSpPr/>
          <p:nvPr/>
        </p:nvGrpSpPr>
        <p:grpSpPr>
          <a:xfrm>
            <a:off x="996619" y="2820912"/>
            <a:ext cx="4837803" cy="3417838"/>
            <a:chOff x="903995" y="2938513"/>
            <a:chExt cx="4837803" cy="3417838"/>
          </a:xfrm>
        </p:grpSpPr>
        <p:pic>
          <p:nvPicPr>
            <p:cNvPr id="11" name="Picture 10" descr="Icon&#10;&#10;Description automatically generated">
              <a:extLst>
                <a:ext uri="{FF2B5EF4-FFF2-40B4-BE49-F238E27FC236}">
                  <a16:creationId xmlns:a16="http://schemas.microsoft.com/office/drawing/2014/main" id="{F824328B-B1D8-4EE6-AD13-D77EDE0C35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72" t="17303" r="6379" b="3875"/>
            <a:stretch/>
          </p:blipFill>
          <p:spPr>
            <a:xfrm>
              <a:off x="903995" y="3266649"/>
              <a:ext cx="4271516" cy="2905716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AED3AAC-B485-41E4-C4F1-BF652050F276}"/>
                </a:ext>
              </a:extLst>
            </p:cNvPr>
            <p:cNvSpPr txBox="1"/>
            <p:nvPr/>
          </p:nvSpPr>
          <p:spPr>
            <a:xfrm>
              <a:off x="4088713" y="3625725"/>
              <a:ext cx="800677" cy="45585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rPr>
                <a:t>SiO</a:t>
              </a:r>
              <a:r>
                <a:rPr lang="en-GB" sz="1600" b="0" i="0" u="none" strike="noStrike" kern="1200" cap="none" spc="0" baseline="-25000" dirty="0">
                  <a:solidFill>
                    <a:srgbClr val="000000"/>
                  </a:solidFill>
                  <a:uFillTx/>
                  <a:latin typeface="Calibri"/>
                </a:rPr>
                <a:t>2</a:t>
              </a:r>
              <a:endParaRPr lang="en-GB" sz="16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93FFA4E-B48E-46DF-793D-08AF85588382}"/>
                </a:ext>
              </a:extLst>
            </p:cNvPr>
            <p:cNvSpPr txBox="1"/>
            <p:nvPr/>
          </p:nvSpPr>
          <p:spPr>
            <a:xfrm>
              <a:off x="3282384" y="5986368"/>
              <a:ext cx="203914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rPr>
                <a:t>µ-heater</a:t>
              </a:r>
              <a:endParaRPr lang="en-GB" sz="1600" dirty="0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03DBAF2-069A-1A20-DDE3-A147B5E0064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53935" y="5365422"/>
              <a:ext cx="514602" cy="60956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C731AA5-6FB6-6853-3DFC-44BF48EF0265}"/>
                </a:ext>
              </a:extLst>
            </p:cNvPr>
            <p:cNvSpPr txBox="1"/>
            <p:nvPr/>
          </p:nvSpPr>
          <p:spPr>
            <a:xfrm>
              <a:off x="1188471" y="6017797"/>
              <a:ext cx="168484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rPr>
                <a:t>Si waveguide</a:t>
              </a:r>
              <a:endParaRPr lang="en-GB" sz="1600" dirty="0"/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1C244729-B87D-0F76-02BB-9D20B7DDD3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94828" y="5584951"/>
              <a:ext cx="438333" cy="43284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ADB9C08-AD13-329B-1A53-F7BA79BD68AA}"/>
                </a:ext>
              </a:extLst>
            </p:cNvPr>
            <p:cNvCxnSpPr>
              <a:cxnSpLocks/>
            </p:cNvCxnSpPr>
            <p:nvPr/>
          </p:nvCxnSpPr>
          <p:spPr>
            <a:xfrm>
              <a:off x="1897142" y="4688346"/>
              <a:ext cx="1965811" cy="0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02E5E4D-DDD0-84B8-C91B-A7D525E81BE5}"/>
                </a:ext>
              </a:extLst>
            </p:cNvPr>
            <p:cNvSpPr txBox="1"/>
            <p:nvPr/>
          </p:nvSpPr>
          <p:spPr>
            <a:xfrm>
              <a:off x="2616250" y="4359282"/>
              <a:ext cx="800677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0" i="0" u="none" strike="noStrike" kern="1200" cap="none" spc="0" baseline="0" dirty="0">
                  <a:solidFill>
                    <a:schemeClr val="bg1"/>
                  </a:solidFill>
                  <a:uFillTx/>
                  <a:latin typeface="Calibri"/>
                </a:rPr>
                <a:t>10 µm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1A47C8A8-D26D-D7C6-B8E5-F5C0556587DF}"/>
                </a:ext>
              </a:extLst>
            </p:cNvPr>
            <p:cNvCxnSpPr>
              <a:cxnSpLocks/>
            </p:cNvCxnSpPr>
            <p:nvPr/>
          </p:nvCxnSpPr>
          <p:spPr>
            <a:xfrm>
              <a:off x="1807085" y="3096885"/>
              <a:ext cx="447620" cy="307623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5272D51-051A-9CFF-02FB-30DA37E0BD5C}"/>
                </a:ext>
              </a:extLst>
            </p:cNvPr>
            <p:cNvSpPr txBox="1"/>
            <p:nvPr/>
          </p:nvSpPr>
          <p:spPr>
            <a:xfrm>
              <a:off x="1948667" y="2938513"/>
              <a:ext cx="10679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input laser</a:t>
              </a:r>
              <a:endParaRPr lang="en-GB" sz="1600" dirty="0"/>
            </a:p>
          </p:txBody>
        </p:sp>
        <p:pic>
          <p:nvPicPr>
            <p:cNvPr id="44" name="Picture 26">
              <a:extLst>
                <a:ext uri="{FF2B5EF4-FFF2-40B4-BE49-F238E27FC236}">
                  <a16:creationId xmlns:a16="http://schemas.microsoft.com/office/drawing/2014/main" id="{B360FC01-F375-3350-60F8-D2B837475D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rgbClr val="FF000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rcRect l="13768" t="26728" r="7893" b="20349"/>
            <a:stretch>
              <a:fillRect/>
            </a:stretch>
          </p:blipFill>
          <p:spPr>
            <a:xfrm>
              <a:off x="5246742" y="5503536"/>
              <a:ext cx="495056" cy="496181"/>
            </a:xfrm>
            <a:prstGeom prst="rect">
              <a:avLst/>
            </a:prstGeom>
            <a:noFill/>
            <a:ln cap="flat">
              <a:noFill/>
            </a:ln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F800C7F-CC27-1D1B-DCE2-EFFC3584AD3B}"/>
              </a:ext>
            </a:extLst>
          </p:cNvPr>
          <p:cNvGrpSpPr/>
          <p:nvPr/>
        </p:nvGrpSpPr>
        <p:grpSpPr>
          <a:xfrm>
            <a:off x="4038603" y="3494392"/>
            <a:ext cx="7156778" cy="3122508"/>
            <a:chOff x="3995878" y="3324379"/>
            <a:chExt cx="7156778" cy="3122508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0144EFAB-7BA5-C9C4-E7BC-52A18609BCEA}"/>
                </a:ext>
              </a:extLst>
            </p:cNvPr>
            <p:cNvGrpSpPr/>
            <p:nvPr/>
          </p:nvGrpSpPr>
          <p:grpSpPr>
            <a:xfrm>
              <a:off x="6736348" y="3324379"/>
              <a:ext cx="4416308" cy="3122508"/>
              <a:chOff x="6736348" y="3324379"/>
              <a:chExt cx="4416308" cy="3122508"/>
            </a:xfrm>
          </p:grpSpPr>
          <p:pic>
            <p:nvPicPr>
              <p:cNvPr id="50" name="Picture 49" descr="A picture containing graphical user interface&#10;&#10;Description automatically generated">
                <a:extLst>
                  <a:ext uri="{FF2B5EF4-FFF2-40B4-BE49-F238E27FC236}">
                    <a16:creationId xmlns:a16="http://schemas.microsoft.com/office/drawing/2014/main" id="{8EFC4EA0-86CE-E61E-6FA3-BC745BA8F47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4555" t="12875" r="12907" b="6250"/>
              <a:stretch/>
            </p:blipFill>
            <p:spPr>
              <a:xfrm>
                <a:off x="9980091" y="3792605"/>
                <a:ext cx="552450" cy="2209747"/>
              </a:xfrm>
              <a:prstGeom prst="rect">
                <a:avLst/>
              </a:prstGeom>
            </p:spPr>
          </p:pic>
          <p:cxnSp>
            <p:nvCxnSpPr>
              <p:cNvPr id="51" name="Straight Arrow Connector 42">
                <a:extLst>
                  <a:ext uri="{FF2B5EF4-FFF2-40B4-BE49-F238E27FC236}">
                    <a16:creationId xmlns:a16="http://schemas.microsoft.com/office/drawing/2014/main" id="{3EBC5FE2-E2BD-D0A2-DF72-EF3A0B353F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36348" y="6130003"/>
                <a:ext cx="2673104" cy="0"/>
              </a:xfrm>
              <a:prstGeom prst="straightConnector1">
                <a:avLst/>
              </a:prstGeom>
              <a:noFill/>
              <a:ln w="12701" cap="flat">
                <a:solidFill>
                  <a:srgbClr val="FF0000"/>
                </a:solidFill>
                <a:prstDash val="solid"/>
                <a:miter/>
                <a:headEnd type="arrow"/>
                <a:tailEnd type="arrow"/>
              </a:ln>
            </p:spPr>
          </p:cxnSp>
          <p:sp>
            <p:nvSpPr>
              <p:cNvPr id="52" name="TextBox 48">
                <a:extLst>
                  <a:ext uri="{FF2B5EF4-FFF2-40B4-BE49-F238E27FC236}">
                    <a16:creationId xmlns:a16="http://schemas.microsoft.com/office/drawing/2014/main" id="{01784523-26F6-154E-D9EB-B5D78D470ABB}"/>
                  </a:ext>
                </a:extLst>
              </p:cNvPr>
              <p:cNvSpPr txBox="1"/>
              <p:nvPr/>
            </p:nvSpPr>
            <p:spPr>
              <a:xfrm>
                <a:off x="7697067" y="6108333"/>
                <a:ext cx="715260" cy="338554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GB" sz="16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20 µm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973FE43-6685-581B-0E44-FA6100DA30D3}"/>
                  </a:ext>
                </a:extLst>
              </p:cNvPr>
              <p:cNvSpPr txBox="1"/>
              <p:nvPr/>
            </p:nvSpPr>
            <p:spPr>
              <a:xfrm>
                <a:off x="9701496" y="3535437"/>
                <a:ext cx="125406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Temperature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1034B8E-BB74-FA63-E606-38330821C281}"/>
                  </a:ext>
                </a:extLst>
              </p:cNvPr>
              <p:cNvSpPr txBox="1"/>
              <p:nvPr/>
            </p:nvSpPr>
            <p:spPr>
              <a:xfrm>
                <a:off x="10501516" y="5689180"/>
                <a:ext cx="65114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300 K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52016648-6E1F-D40D-F9BB-815CA46E08EA}"/>
                  </a:ext>
                </a:extLst>
              </p:cNvPr>
              <p:cNvSpPr txBox="1"/>
              <p:nvPr/>
            </p:nvSpPr>
            <p:spPr>
              <a:xfrm>
                <a:off x="10498546" y="3763335"/>
                <a:ext cx="65114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400 K</a:t>
                </a:r>
              </a:p>
            </p:txBody>
          </p:sp>
          <p:pic>
            <p:nvPicPr>
              <p:cNvPr id="48" name="Picture 47" descr="A bright light in the dark&#10;&#10;Description automatically generated with low confidence">
                <a:extLst>
                  <a:ext uri="{FF2B5EF4-FFF2-40B4-BE49-F238E27FC236}">
                    <a16:creationId xmlns:a16="http://schemas.microsoft.com/office/drawing/2014/main" id="{1F97440F-3E9B-9E64-38FE-8009E26FDB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36348" y="3324379"/>
                <a:ext cx="2673104" cy="2677973"/>
              </a:xfrm>
              <a:prstGeom prst="rect">
                <a:avLst/>
              </a:prstGeom>
            </p:spPr>
          </p:pic>
        </p:grp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FBD808B0-DC0B-0BA3-AF77-E952A6E9956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95878" y="4620371"/>
              <a:ext cx="2594448" cy="52916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E1A90E4-DCEF-D6CB-4C28-B7B940711A54}"/>
              </a:ext>
            </a:extLst>
          </p:cNvPr>
          <p:cNvGrpSpPr/>
          <p:nvPr/>
        </p:nvGrpSpPr>
        <p:grpSpPr>
          <a:xfrm>
            <a:off x="7325054" y="470307"/>
            <a:ext cx="4739436" cy="2950152"/>
            <a:chOff x="7324692" y="-3511935"/>
            <a:chExt cx="4739436" cy="2950152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A727671A-14D0-BF37-A0DB-91E070DB70E7}"/>
                </a:ext>
              </a:extLst>
            </p:cNvPr>
            <p:cNvGrpSpPr/>
            <p:nvPr/>
          </p:nvGrpSpPr>
          <p:grpSpPr>
            <a:xfrm>
              <a:off x="9023022" y="-1659562"/>
              <a:ext cx="2039986" cy="335304"/>
              <a:chOff x="10046971" y="2284747"/>
              <a:chExt cx="2039986" cy="335304"/>
            </a:xfrm>
          </p:grpSpPr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78CAC353-E3B7-C138-1D89-9106DB60FE75}"/>
                  </a:ext>
                </a:extLst>
              </p:cNvPr>
              <p:cNvCxnSpPr/>
              <p:nvPr/>
            </p:nvCxnSpPr>
            <p:spPr>
              <a:xfrm>
                <a:off x="10058829" y="2284747"/>
                <a:ext cx="1837196" cy="0"/>
              </a:xfrm>
              <a:prstGeom prst="straightConnector1">
                <a:avLst/>
              </a:prstGeom>
              <a:ln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CE05D7BC-68B9-8216-FAA5-6A63DC1BD9AD}"/>
                  </a:ext>
                </a:extLst>
              </p:cNvPr>
              <p:cNvSpPr txBox="1"/>
              <p:nvPr/>
            </p:nvSpPr>
            <p:spPr>
              <a:xfrm>
                <a:off x="10046971" y="2312274"/>
                <a:ext cx="2039986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From 17 °C to 34 °C</a:t>
                </a:r>
                <a:endParaRPr lang="en-GB" sz="1400" dirty="0"/>
              </a:p>
            </p:txBody>
          </p:sp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7BAB56A-8CDB-6953-D393-83C8B4E6660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692" y="-3511935"/>
              <a:ext cx="4739436" cy="2950152"/>
            </a:xfrm>
            <a:prstGeom prst="rect">
              <a:avLst/>
            </a:prstGeom>
          </p:spPr>
        </p:pic>
      </p:grpSp>
      <p:pic>
        <p:nvPicPr>
          <p:cNvPr id="14" name="Picture 13" descr="Shape&#10;&#10;Description automatically generated">
            <a:extLst>
              <a:ext uri="{FF2B5EF4-FFF2-40B4-BE49-F238E27FC236}">
                <a16:creationId xmlns:a16="http://schemas.microsoft.com/office/drawing/2014/main" id="{148C1E10-4B80-77EE-E6E8-621AAF8DB0B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2253" y="477193"/>
            <a:ext cx="4739436" cy="2950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0">
            <a:extLst>
              <a:ext uri="{FF2B5EF4-FFF2-40B4-BE49-F238E27FC236}">
                <a16:creationId xmlns:a16="http://schemas.microsoft.com/office/drawing/2014/main" id="{8ACF44FF-F99D-BCAE-9F13-17D6BD0398A6}"/>
              </a:ext>
            </a:extLst>
          </p:cNvPr>
          <p:cNvSpPr txBox="1"/>
          <p:nvPr/>
        </p:nvSpPr>
        <p:spPr>
          <a:xfrm>
            <a:off x="1286789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TWEPP 2022</a:t>
            </a:r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Footer Placeholder 11">
            <a:extLst>
              <a:ext uri="{FF2B5EF4-FFF2-40B4-BE49-F238E27FC236}">
                <a16:creationId xmlns:a16="http://schemas.microsoft.com/office/drawing/2014/main" id="{A80F30A7-B264-31F8-0100-3B978E3C6963}"/>
              </a:ext>
            </a:extLst>
          </p:cNvPr>
          <p:cNvSpPr txBox="1"/>
          <p:nvPr/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carmelo.scarcella@cern.ch</a:t>
            </a:r>
          </a:p>
        </p:txBody>
      </p:sp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4601EBA4-9C9A-46CD-1561-1AA361BEC9B1}"/>
              </a:ext>
            </a:extLst>
          </p:cNvPr>
          <p:cNvSpPr txBox="1"/>
          <p:nvPr/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3D982D4-0FE5-4493-A458-0A3C853AFD9E}" type="slidenum">
              <a:rPr/>
              <a:t>9</a:t>
            </a:fld>
            <a:endParaRPr lang="en-GB" sz="11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" name="TextBox 14">
            <a:extLst>
              <a:ext uri="{FF2B5EF4-FFF2-40B4-BE49-F238E27FC236}">
                <a16:creationId xmlns:a16="http://schemas.microsoft.com/office/drawing/2014/main" id="{822649C7-981F-A07B-8127-2CA3DC6D309D}"/>
              </a:ext>
            </a:extLst>
          </p:cNvPr>
          <p:cNvSpPr txBox="1"/>
          <p:nvPr/>
        </p:nvSpPr>
        <p:spPr>
          <a:xfrm>
            <a:off x="9811" y="-32392"/>
            <a:ext cx="11775789" cy="8374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600" b="0" i="0" u="none" strike="noStrike" kern="0" cap="none" spc="0" baseline="0" dirty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Arial" pitchFamily="34"/>
              </a:rPr>
              <a:t>   Control system for wavelength stabilisation</a:t>
            </a:r>
            <a:endParaRPr lang="en-GB" sz="3600" b="0" i="0" u="none" strike="noStrike" kern="1200" cap="none" spc="0" baseline="0" dirty="0">
              <a:solidFill>
                <a:srgbClr val="000000"/>
              </a:solidFill>
              <a:uFillTx/>
              <a:latin typeface="Calibri" pitchFamily="34"/>
              <a:ea typeface="Calibri" pitchFamily="34"/>
              <a:cs typeface="Arial" pitchFamily="3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BC92B9EC-07D5-CD2A-BB99-3AE52BD4CBAB}"/>
                  </a:ext>
                </a:extLst>
              </p:cNvPr>
              <p:cNvSpPr txBox="1"/>
              <p:nvPr/>
            </p:nvSpPr>
            <p:spPr>
              <a:xfrm>
                <a:off x="307236" y="1049134"/>
                <a:ext cx="7598175" cy="15314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000000"/>
                    </a:solidFill>
                    <a:latin typeface="Calibri"/>
                  </a:rPr>
                  <a:t>System that automatically locks the ring to the input laser wavelength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000000"/>
                    </a:solidFill>
                    <a:latin typeface="Calibri"/>
                  </a:rPr>
                  <a:t>Measurement of photodiode current and steering of heater current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000000"/>
                    </a:solidFill>
                    <a:latin typeface="Calibri"/>
                  </a:rPr>
                  <a:t>Change in </a:t>
                </a:r>
                <a:r>
                  <a:rPr lang="en-GB" sz="1600" b="1" dirty="0">
                    <a:solidFill>
                      <a:srgbClr val="000000"/>
                    </a:solidFill>
                    <a:latin typeface="Calibri"/>
                  </a:rPr>
                  <a:t>steps</a:t>
                </a:r>
                <a:r>
                  <a:rPr lang="en-GB" sz="1600" dirty="0">
                    <a:solidFill>
                      <a:srgbClr val="000000"/>
                    </a:solidFill>
                    <a:latin typeface="Calibri"/>
                  </a:rPr>
                  <a:t> the input wavelength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sz="1600" dirty="0">
                    <a:solidFill>
                      <a:srgbClr val="000000"/>
                    </a:solidFill>
                    <a:latin typeface="Calibri"/>
                  </a:rPr>
                  <a:t>): equivalent to changing device temperature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GB" sz="1600" dirty="0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BC92B9EC-07D5-CD2A-BB99-3AE52BD4CB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236" y="1049134"/>
                <a:ext cx="7598175" cy="1531445"/>
              </a:xfrm>
              <a:prstGeom prst="rect">
                <a:avLst/>
              </a:prstGeom>
              <a:blipFill>
                <a:blip r:embed="rId2"/>
                <a:stretch>
                  <a:fillRect l="-3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 25">
            <a:extLst>
              <a:ext uri="{FF2B5EF4-FFF2-40B4-BE49-F238E27FC236}">
                <a16:creationId xmlns:a16="http://schemas.microsoft.com/office/drawing/2014/main" id="{410D158A-FE4E-7F48-1683-3C12DBE978DE}"/>
              </a:ext>
            </a:extLst>
          </p:cNvPr>
          <p:cNvGrpSpPr/>
          <p:nvPr/>
        </p:nvGrpSpPr>
        <p:grpSpPr>
          <a:xfrm>
            <a:off x="7861880" y="3530137"/>
            <a:ext cx="4429157" cy="2724170"/>
            <a:chOff x="7861880" y="3530137"/>
            <a:chExt cx="4429157" cy="2724170"/>
          </a:xfrm>
        </p:grpSpPr>
        <p:pic>
          <p:nvPicPr>
            <p:cNvPr id="15" name="Picture 14" descr="A picture containing smoke&#10;&#10;Description automatically generated">
              <a:extLst>
                <a:ext uri="{FF2B5EF4-FFF2-40B4-BE49-F238E27FC236}">
                  <a16:creationId xmlns:a16="http://schemas.microsoft.com/office/drawing/2014/main" id="{3D1AFCAF-372E-9C66-7FB1-DD33482063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61880" y="3530137"/>
              <a:ext cx="4429157" cy="2724170"/>
            </a:xfrm>
            <a:prstGeom prst="rect">
              <a:avLst/>
            </a:prstGeom>
          </p:spPr>
        </p:pic>
        <p:pic>
          <p:nvPicPr>
            <p:cNvPr id="50" name="Picture 26">
              <a:extLst>
                <a:ext uri="{FF2B5EF4-FFF2-40B4-BE49-F238E27FC236}">
                  <a16:creationId xmlns:a16="http://schemas.microsoft.com/office/drawing/2014/main" id="{6714AF77-C52D-ACCC-9893-23128126FD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3768" t="26728" r="7893" b="20349"/>
            <a:stretch>
              <a:fillRect/>
            </a:stretch>
          </p:blipFill>
          <p:spPr>
            <a:xfrm>
              <a:off x="9308242" y="4140913"/>
              <a:ext cx="1898385" cy="1266855"/>
            </a:xfrm>
            <a:prstGeom prst="rect">
              <a:avLst/>
            </a:prstGeom>
            <a:noFill/>
            <a:ln cap="flat">
              <a:noFill/>
            </a:ln>
          </p:spPr>
        </p:pic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F360F991-D791-5D81-F1CB-E01DFC7AC421}"/>
                </a:ext>
              </a:extLst>
            </p:cNvPr>
            <p:cNvCxnSpPr>
              <a:cxnSpLocks/>
            </p:cNvCxnSpPr>
            <p:nvPr/>
          </p:nvCxnSpPr>
          <p:spPr>
            <a:xfrm>
              <a:off x="9609734" y="4358060"/>
              <a:ext cx="0" cy="84249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6017F16-FBF0-5259-0A89-602A66F71AE9}"/>
                </a:ext>
              </a:extLst>
            </p:cNvPr>
            <p:cNvSpPr txBox="1"/>
            <p:nvPr/>
          </p:nvSpPr>
          <p:spPr>
            <a:xfrm>
              <a:off x="9737764" y="4589674"/>
              <a:ext cx="6671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OMA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DB27757-9A57-5E98-1451-D3250DFF1FB1}"/>
              </a:ext>
            </a:extLst>
          </p:cNvPr>
          <p:cNvGrpSpPr/>
          <p:nvPr/>
        </p:nvGrpSpPr>
        <p:grpSpPr>
          <a:xfrm>
            <a:off x="775252" y="2476145"/>
            <a:ext cx="6797580" cy="3384683"/>
            <a:chOff x="775252" y="2476145"/>
            <a:chExt cx="6797580" cy="3384683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3B1025CC-70A0-135C-B924-A4C8E19C41FE}"/>
                </a:ext>
              </a:extLst>
            </p:cNvPr>
            <p:cNvCxnSpPr>
              <a:cxnSpLocks/>
            </p:cNvCxnSpPr>
            <p:nvPr/>
          </p:nvCxnSpPr>
          <p:spPr>
            <a:xfrm>
              <a:off x="1196135" y="3029614"/>
              <a:ext cx="596763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BB55285-A195-2F1F-F7BE-22418F2C1EDF}"/>
                </a:ext>
              </a:extLst>
            </p:cNvPr>
            <p:cNvSpPr txBox="1"/>
            <p:nvPr/>
          </p:nvSpPr>
          <p:spPr>
            <a:xfrm>
              <a:off x="775252" y="3560419"/>
              <a:ext cx="11119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Electrical</a:t>
              </a:r>
            </a:p>
            <a:p>
              <a:pPr algn="ctr"/>
              <a:r>
                <a:rPr lang="en-GB" sz="1600" dirty="0"/>
                <a:t>Data in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9DEA01C-926D-919D-7D61-FEF0C8E798E8}"/>
                </a:ext>
              </a:extLst>
            </p:cNvPr>
            <p:cNvSpPr txBox="1"/>
            <p:nvPr/>
          </p:nvSpPr>
          <p:spPr>
            <a:xfrm>
              <a:off x="5275957" y="3583084"/>
              <a:ext cx="10682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µ-heater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68B2D2B1-30EE-715A-D5B5-CEF0565D7179}"/>
                </a:ext>
              </a:extLst>
            </p:cNvPr>
            <p:cNvGrpSpPr/>
            <p:nvPr/>
          </p:nvGrpSpPr>
          <p:grpSpPr>
            <a:xfrm>
              <a:off x="958151" y="2476145"/>
              <a:ext cx="6614681" cy="3370548"/>
              <a:chOff x="6617592" y="1466690"/>
              <a:chExt cx="5561060" cy="2891829"/>
            </a:xfrm>
          </p:grpSpPr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BD07AEBF-A993-3CA2-7EB4-68CDDE03DA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80885" y="3640378"/>
                <a:ext cx="0" cy="350536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953585BF-71C6-43F3-C8EB-08069B4E097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81247" y="1941550"/>
                <a:ext cx="3892519" cy="0"/>
              </a:xfrm>
              <a:prstGeom prst="line">
                <a:avLst/>
              </a:prstGeom>
              <a:ln w="76200" cmpd="sng">
                <a:solidFill>
                  <a:srgbClr val="FF99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40AA908A-3B46-AE98-B760-C660BB8F38CE}"/>
                  </a:ext>
                </a:extLst>
              </p:cNvPr>
              <p:cNvSpPr/>
              <p:nvPr/>
            </p:nvSpPr>
            <p:spPr>
              <a:xfrm>
                <a:off x="8820139" y="2103831"/>
                <a:ext cx="1200125" cy="1115473"/>
              </a:xfrm>
              <a:prstGeom prst="ellipse">
                <a:avLst/>
              </a:prstGeom>
              <a:ln w="1524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600">
                  <a:solidFill>
                    <a:srgbClr val="0055A0"/>
                  </a:solidFill>
                </a:endParaRPr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C99071D8-FF26-C613-FA49-CD14B2EE0E0F}"/>
                  </a:ext>
                </a:extLst>
              </p:cNvPr>
              <p:cNvSpPr/>
              <p:nvPr/>
            </p:nvSpPr>
            <p:spPr>
              <a:xfrm>
                <a:off x="8945320" y="2227977"/>
                <a:ext cx="971679" cy="875308"/>
              </a:xfrm>
              <a:prstGeom prst="ellipse">
                <a:avLst/>
              </a:prstGeom>
              <a:ln w="1524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600" dirty="0">
                  <a:solidFill>
                    <a:srgbClr val="0055A0"/>
                  </a:solidFill>
                </a:endParaRPr>
              </a:p>
            </p:txBody>
          </p:sp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18E556F6-8195-7837-A550-2865D95FC2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54366" y="2280663"/>
                <a:ext cx="1003182" cy="752386"/>
              </a:xfrm>
              <a:prstGeom prst="rect">
                <a:avLst/>
              </a:prstGeom>
              <a:effectLst/>
            </p:spPr>
          </p:pic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E690AC2-2037-9591-1D85-1A033E943B4C}"/>
                  </a:ext>
                </a:extLst>
              </p:cNvPr>
              <p:cNvSpPr txBox="1"/>
              <p:nvPr/>
            </p:nvSpPr>
            <p:spPr>
              <a:xfrm>
                <a:off x="10902680" y="1466690"/>
                <a:ext cx="1275972" cy="2904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600" dirty="0"/>
                  <a:t>Optical data out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0488765-C2BB-A916-548B-3DA6193B4A73}"/>
                  </a:ext>
                </a:extLst>
              </p:cNvPr>
              <p:cNvSpPr txBox="1"/>
              <p:nvPr/>
            </p:nvSpPr>
            <p:spPr>
              <a:xfrm>
                <a:off x="6617592" y="1621733"/>
                <a:ext cx="901861" cy="2904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/>
                  <a:t>Input laser</a:t>
                </a:r>
                <a:endParaRPr lang="en-GB" sz="1600" dirty="0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CDF4840-9767-0C88-3E69-70809807B65F}"/>
                  </a:ext>
                </a:extLst>
              </p:cNvPr>
              <p:cNvSpPr txBox="1"/>
              <p:nvPr/>
            </p:nvSpPr>
            <p:spPr>
              <a:xfrm>
                <a:off x="7941968" y="2447130"/>
                <a:ext cx="535294" cy="2904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400" baseline="-25000" dirty="0"/>
                  <a:t>Δλ</a:t>
                </a:r>
                <a:r>
                  <a:rPr lang="en-US" sz="2400" baseline="-25000" dirty="0"/>
                  <a:t>(V)</a:t>
                </a:r>
                <a:endParaRPr lang="en-GB" sz="2400" baseline="-25000" dirty="0"/>
              </a:p>
            </p:txBody>
          </p: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0E2AA8B9-4FE7-12C2-2701-DA2F1BCE081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42899" y="3434028"/>
                <a:ext cx="1061360" cy="0"/>
              </a:xfrm>
              <a:prstGeom prst="line">
                <a:avLst/>
              </a:prstGeom>
              <a:ln w="76200" cmpd="sng">
                <a:solidFill>
                  <a:srgbClr val="FF99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0D2EE419-29B0-7F7B-B730-04851B6109C0}"/>
                  </a:ext>
                </a:extLst>
              </p:cNvPr>
              <p:cNvSpPr/>
              <p:nvPr/>
            </p:nvSpPr>
            <p:spPr>
              <a:xfrm>
                <a:off x="7474918" y="3227684"/>
                <a:ext cx="1165954" cy="412694"/>
              </a:xfrm>
              <a:prstGeom prst="roundRect">
                <a:avLst/>
              </a:prstGeom>
              <a:noFill/>
              <a:ln w="28575"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tx1"/>
                    </a:solidFill>
                  </a:rPr>
                  <a:t>Photodiode</a:t>
                </a:r>
                <a:endParaRPr lang="en-GB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00889BEC-BB16-209A-E33F-C9E22849CEE5}"/>
                  </a:ext>
                </a:extLst>
              </p:cNvPr>
              <p:cNvSpPr/>
              <p:nvPr/>
            </p:nvSpPr>
            <p:spPr>
              <a:xfrm>
                <a:off x="8911125" y="3990914"/>
                <a:ext cx="1593621" cy="367605"/>
              </a:xfrm>
              <a:prstGeom prst="roundRect">
                <a:avLst/>
              </a:prstGeom>
              <a:noFill/>
              <a:ln w="28575"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tx1"/>
                    </a:solidFill>
                  </a:rPr>
                  <a:t>PID controller</a:t>
                </a:r>
                <a:endParaRPr lang="en-GB" sz="1600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2DF2377F-7E4E-FC41-4F9D-9FD67BDD10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819852" y="2407791"/>
                <a:ext cx="522712" cy="522712"/>
              </a:xfrm>
              <a:prstGeom prst="rect">
                <a:avLst/>
              </a:prstGeom>
              <a:effectLst/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1B27BD7-426B-20EC-4A8D-9AB1A2D65A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9588513" y="3078916"/>
                <a:ext cx="1071604" cy="752386"/>
              </a:xfrm>
              <a:prstGeom prst="rect">
                <a:avLst/>
              </a:prstGeom>
              <a:effectLst/>
            </p:spPr>
          </p:pic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EC581F-B740-1CDB-D026-7811F53648BF}"/>
                  </a:ext>
                </a:extLst>
              </p:cNvPr>
              <p:cNvSpPr txBox="1"/>
              <p:nvPr/>
            </p:nvSpPr>
            <p:spPr>
              <a:xfrm>
                <a:off x="10317382" y="2648125"/>
                <a:ext cx="609569" cy="290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2400" baseline="-25000" dirty="0"/>
                  <a:t>Δλ</a:t>
                </a:r>
                <a:r>
                  <a:rPr lang="en-US" sz="2400" baseline="-25000" dirty="0"/>
                  <a:t>(T)</a:t>
                </a:r>
                <a:endParaRPr lang="en-GB" sz="2400" baseline="-25000" dirty="0"/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815AD4E-AAB6-ADA8-603D-994BA34D6D3E}"/>
                </a:ext>
              </a:extLst>
            </p:cNvPr>
            <p:cNvSpPr txBox="1"/>
            <p:nvPr/>
          </p:nvSpPr>
          <p:spPr>
            <a:xfrm>
              <a:off x="3496113" y="4788426"/>
              <a:ext cx="10004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/>
                <a:t>Drop port</a:t>
              </a: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1664536-D6FC-0334-E1BE-BF5EBB85E947}"/>
                </a:ext>
              </a:extLst>
            </p:cNvPr>
            <p:cNvCxnSpPr>
              <a:cxnSpLocks/>
            </p:cNvCxnSpPr>
            <p:nvPr/>
          </p:nvCxnSpPr>
          <p:spPr>
            <a:xfrm>
              <a:off x="1526358" y="5624264"/>
              <a:ext cx="842713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09C956E-338E-2133-E5C4-1F8CAD04185E}"/>
                </a:ext>
              </a:extLst>
            </p:cNvPr>
            <p:cNvSpPr/>
            <p:nvPr/>
          </p:nvSpPr>
          <p:spPr>
            <a:xfrm>
              <a:off x="2369071" y="5418235"/>
              <a:ext cx="421336" cy="384565"/>
            </a:xfrm>
            <a:prstGeom prst="ellips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2BC5745-491B-6D94-C1FE-0826C3EC6069}"/>
                </a:ext>
              </a:extLst>
            </p:cNvPr>
            <p:cNvSpPr txBox="1"/>
            <p:nvPr/>
          </p:nvSpPr>
          <p:spPr>
            <a:xfrm>
              <a:off x="2402195" y="5337608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/>
                <a:t>+</a:t>
              </a: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B788CBCE-8871-F491-5701-7A90C0182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90407" y="5624264"/>
              <a:ext cx="842713" cy="8199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0BA76B0-8DBF-A6C7-3618-4BC0AD390AE5}"/>
                </a:ext>
              </a:extLst>
            </p:cNvPr>
            <p:cNvSpPr txBox="1"/>
            <p:nvPr/>
          </p:nvSpPr>
          <p:spPr>
            <a:xfrm flipV="1">
              <a:off x="2123142" y="5126980"/>
              <a:ext cx="4213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-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6142B1D-AE19-0EE7-9602-6A0D9A565FA1}"/>
                </a:ext>
              </a:extLst>
            </p:cNvPr>
            <p:cNvSpPr txBox="1"/>
            <p:nvPr/>
          </p:nvSpPr>
          <p:spPr>
            <a:xfrm>
              <a:off x="2836921" y="5279807"/>
              <a:ext cx="6093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error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36F2A5A-74C4-14BF-99D3-7CD578644A7D}"/>
                </a:ext>
              </a:extLst>
            </p:cNvPr>
            <p:cNvSpPr txBox="1"/>
            <p:nvPr/>
          </p:nvSpPr>
          <p:spPr>
            <a:xfrm>
              <a:off x="1397346" y="5261559"/>
              <a:ext cx="8725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setpoint</a:t>
              </a:r>
            </a:p>
          </p:txBody>
        </p:sp>
        <p:pic>
          <p:nvPicPr>
            <p:cNvPr id="47" name="Picture 26">
              <a:extLst>
                <a:ext uri="{FF2B5EF4-FFF2-40B4-BE49-F238E27FC236}">
                  <a16:creationId xmlns:a16="http://schemas.microsoft.com/office/drawing/2014/main" id="{09A8BA98-9B30-8B59-39EE-E66A46C6EBE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prstClr val="black"/>
                <a:srgbClr val="FF000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rcRect l="13768" t="26728" r="7893" b="20349"/>
            <a:stretch>
              <a:fillRect/>
            </a:stretch>
          </p:blipFill>
          <p:spPr>
            <a:xfrm>
              <a:off x="6570635" y="2767754"/>
              <a:ext cx="495056" cy="496181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48" name="Picture 26">
              <a:extLst>
                <a:ext uri="{FF2B5EF4-FFF2-40B4-BE49-F238E27FC236}">
                  <a16:creationId xmlns:a16="http://schemas.microsoft.com/office/drawing/2014/main" id="{545786DD-F560-6B48-2CB6-49CFE47F087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prstClr val="black"/>
                <a:srgbClr val="7030A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rcRect l="13768" t="26728" r="7893" b="20349"/>
            <a:stretch>
              <a:fillRect/>
            </a:stretch>
          </p:blipFill>
          <p:spPr>
            <a:xfrm>
              <a:off x="1783355" y="3602655"/>
              <a:ext cx="495056" cy="510621"/>
            </a:xfrm>
            <a:prstGeom prst="rect">
              <a:avLst/>
            </a:prstGeom>
            <a:noFill/>
            <a:ln cap="flat">
              <a:noFill/>
            </a:ln>
          </p:spPr>
        </p:pic>
      </p:grpSp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485A86BB-4AA4-14F3-5FF4-A434E7EDC1B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9792" y="808729"/>
            <a:ext cx="4649425" cy="2686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3978</TotalTime>
  <Words>1216</Words>
  <Application>Microsoft Office PowerPoint</Application>
  <PresentationFormat>Widescreen</PresentationFormat>
  <Paragraphs>274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Carmelo Scarcella</dc:creator>
  <cp:lastModifiedBy>Carmelo Scarcella</cp:lastModifiedBy>
  <cp:revision>117</cp:revision>
  <dcterms:created xsi:type="dcterms:W3CDTF">2022-08-11T12:09:44Z</dcterms:created>
  <dcterms:modified xsi:type="dcterms:W3CDTF">2022-09-17T14:08:54Z</dcterms:modified>
</cp:coreProperties>
</file>