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825" r:id="rId2"/>
    <p:sldId id="331" r:id="rId3"/>
    <p:sldId id="830" r:id="rId4"/>
    <p:sldId id="832" r:id="rId5"/>
    <p:sldId id="797" r:id="rId6"/>
    <p:sldId id="335" r:id="rId7"/>
    <p:sldId id="336" r:id="rId8"/>
    <p:sldId id="833" r:id="rId9"/>
    <p:sldId id="835" r:id="rId10"/>
    <p:sldId id="836" r:id="rId11"/>
    <p:sldId id="837" r:id="rId12"/>
    <p:sldId id="337" r:id="rId13"/>
    <p:sldId id="341" r:id="rId14"/>
    <p:sldId id="799" r:id="rId15"/>
    <p:sldId id="343" r:id="rId16"/>
    <p:sldId id="800" r:id="rId17"/>
    <p:sldId id="385" r:id="rId18"/>
    <p:sldId id="358" r:id="rId19"/>
    <p:sldId id="851" r:id="rId20"/>
    <p:sldId id="416" r:id="rId21"/>
    <p:sldId id="329" r:id="rId22"/>
    <p:sldId id="810" r:id="rId23"/>
    <p:sldId id="356" r:id="rId24"/>
    <p:sldId id="812" r:id="rId25"/>
    <p:sldId id="822" r:id="rId26"/>
    <p:sldId id="813" r:id="rId27"/>
    <p:sldId id="823" r:id="rId28"/>
    <p:sldId id="814" r:id="rId29"/>
    <p:sldId id="821" r:id="rId30"/>
    <p:sldId id="829" r:id="rId31"/>
    <p:sldId id="839" r:id="rId32"/>
    <p:sldId id="842" r:id="rId33"/>
    <p:sldId id="816" r:id="rId34"/>
    <p:sldId id="826" r:id="rId35"/>
    <p:sldId id="852" r:id="rId36"/>
    <p:sldId id="828" r:id="rId37"/>
    <p:sldId id="327" r:id="rId38"/>
    <p:sldId id="803" r:id="rId39"/>
    <p:sldId id="806" r:id="rId40"/>
    <p:sldId id="256" r:id="rId41"/>
    <p:sldId id="834" r:id="rId42"/>
    <p:sldId id="342" r:id="rId43"/>
    <p:sldId id="831" r:id="rId4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E761"/>
    <a:srgbClr val="1800FF"/>
    <a:srgbClr val="02B050"/>
    <a:srgbClr val="FDFF00"/>
    <a:srgbClr val="FCFCD7"/>
    <a:srgbClr val="3043A0"/>
    <a:srgbClr val="D37C4F"/>
    <a:srgbClr val="FE5100"/>
    <a:srgbClr val="FC0003"/>
    <a:srgbClr val="433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03"/>
    <p:restoredTop sz="94946"/>
  </p:normalViewPr>
  <p:slideViewPr>
    <p:cSldViewPr snapToGrid="0" snapToObjects="1">
      <p:cViewPr varScale="1">
        <p:scale>
          <a:sx n="202" d="100"/>
          <a:sy n="202" d="100"/>
        </p:scale>
        <p:origin x="912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E0B321-2D3E-3E46-8271-F8A807F4F567}" type="datetimeFigureOut">
              <a:rPr lang="en-US" smtClean="0"/>
              <a:t>9/18/22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68B5E1-AC69-CC42-866F-C44046A42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00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6D364-9D08-5745-9559-126987C3E0E6}" type="datetimeFigureOut">
              <a:rPr lang="en-US" smtClean="0"/>
              <a:t>9/18/22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91152-A824-BF4B-BE67-237A1E83AC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85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691152-A824-BF4B-BE67-237A1E83AC9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14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594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27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331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94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131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80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04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233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5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0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24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7D5B4-EE43-0844-AFAB-5707D8B5D7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33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37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44.jpeg"/><Relationship Id="rId7" Type="http://schemas.openxmlformats.org/officeDocument/2006/relationships/image" Target="../media/image870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tiff"/><Relationship Id="rId4" Type="http://schemas.openxmlformats.org/officeDocument/2006/relationships/image" Target="../media/image6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97697/contributions/3805237/attachments/2011245/3360540/LD_VP_UpgradeII_Workshop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tiff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png"/><Relationship Id="rId4" Type="http://schemas.openxmlformats.org/officeDocument/2006/relationships/image" Target="../media/image73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6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tiff"/><Relationship Id="rId3" Type="http://schemas.openxmlformats.org/officeDocument/2006/relationships/hyperlink" Target="https://github.com/MultithreadCorner/Hydra" TargetMode="External"/><Relationship Id="rId7" Type="http://schemas.openxmlformats.org/officeDocument/2006/relationships/image" Target="../media/image12.png"/><Relationship Id="rId2" Type="http://schemas.openxmlformats.org/officeDocument/2006/relationships/hyperlink" Target="https://www.frontiersin.org/articles/10.3389/fphy.2022.804752/ful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hyperlink" Target="https://github.com/MultithreadCorner/Tcod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tiff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5970887E-091B-FF93-1D12-C3B385198F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9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0021" y="1384894"/>
            <a:ext cx="7643958" cy="2039934"/>
          </a:xfrm>
        </p:spPr>
        <p:txBody>
          <a:bodyPr>
            <a:noAutofit/>
          </a:bodyPr>
          <a:lstStyle/>
          <a:p>
            <a:r>
              <a:rPr lang="it-IT" sz="2800" dirty="0">
                <a:solidFill>
                  <a:schemeClr val="bg1"/>
                </a:solidFill>
                <a:latin typeface="Lato" panose="020F0502020204030203" pitchFamily="34" charset="77"/>
              </a:rPr>
              <a:t> </a:t>
            </a:r>
            <a:r>
              <a:rPr lang="en-GB" sz="3200" b="1" dirty="0">
                <a:solidFill>
                  <a:srgbClr val="FFFF00"/>
                </a:solidFill>
              </a:rPr>
              <a:t>Measuring charged-particles with 10ps time resolution using innovative 3D trench-type</a:t>
            </a:r>
            <a:br>
              <a:rPr lang="en-GB" sz="2800" b="1" dirty="0">
                <a:solidFill>
                  <a:srgbClr val="FFFF00"/>
                </a:solidFill>
              </a:rPr>
            </a:br>
            <a:r>
              <a:rPr lang="en-GB" sz="3200" b="1" dirty="0">
                <a:solidFill>
                  <a:srgbClr val="FFFF00"/>
                </a:solidFill>
              </a:rPr>
              <a:t>silicon pixel sensors</a:t>
            </a:r>
            <a:endParaRPr lang="en-IT" sz="2800" b="1" dirty="0">
              <a:solidFill>
                <a:srgbClr val="FFFF00"/>
              </a:solidFill>
              <a:latin typeface="Lato" panose="020F0502020204030203" pitchFamily="34" charset="7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518" y="3337262"/>
            <a:ext cx="8119461" cy="682441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FDFF00"/>
                </a:solidFill>
                <a:latin typeface="Lato" panose="020F0502020204030203" pitchFamily="34" charset="77"/>
              </a:rPr>
              <a:t>Alessandro </a:t>
            </a:r>
            <a:r>
              <a:rPr lang="en-US" sz="1600" dirty="0" err="1">
                <a:solidFill>
                  <a:srgbClr val="FDFF00"/>
                </a:solidFill>
                <a:latin typeface="Lato" panose="020F0502020204030203" pitchFamily="34" charset="77"/>
              </a:rPr>
              <a:t>Cardini</a:t>
            </a:r>
            <a:r>
              <a:rPr lang="en-US" sz="1600" dirty="0">
                <a:solidFill>
                  <a:srgbClr val="FDFF00"/>
                </a:solidFill>
                <a:latin typeface="Lato" panose="020F0502020204030203" pitchFamily="34" charset="77"/>
              </a:rPr>
              <a:t>, INFN Cagliari</a:t>
            </a:r>
          </a:p>
          <a:p>
            <a:r>
              <a:rPr lang="en-US" sz="1600" i="1" dirty="0">
                <a:solidFill>
                  <a:srgbClr val="FDFF00"/>
                </a:solidFill>
                <a:latin typeface="Lato" panose="020F0502020204030203" pitchFamily="34" charset="77"/>
              </a:rPr>
              <a:t>on behalf of the </a:t>
            </a:r>
            <a:r>
              <a:rPr lang="en-US" sz="1600" i="1" dirty="0" err="1">
                <a:solidFill>
                  <a:srgbClr val="FDFF00"/>
                </a:solidFill>
                <a:latin typeface="Lato" panose="020F0502020204030203" pitchFamily="34" charset="77"/>
              </a:rPr>
              <a:t>TimeSPOT</a:t>
            </a:r>
            <a:r>
              <a:rPr lang="en-US" sz="1600" i="1" dirty="0">
                <a:solidFill>
                  <a:srgbClr val="FDFF00"/>
                </a:solidFill>
                <a:latin typeface="Lato" panose="020F0502020204030203" pitchFamily="34" charset="77"/>
              </a:rPr>
              <a:t> Team</a:t>
            </a:r>
          </a:p>
        </p:txBody>
      </p:sp>
      <p:pic>
        <p:nvPicPr>
          <p:cNvPr id="5" name="Immagine 16">
            <a:extLst>
              <a:ext uri="{FF2B5EF4-FFF2-40B4-BE49-F238E27FC236}">
                <a16:creationId xmlns:a16="http://schemas.microsoft.com/office/drawing/2014/main" id="{D2FB8A15-8B68-4E62-89F6-893C72AE4A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2612" y="4215242"/>
            <a:ext cx="1623857" cy="757276"/>
          </a:xfrm>
          <a:prstGeom prst="rect">
            <a:avLst/>
          </a:prstGeom>
        </p:spPr>
      </p:pic>
      <p:pic>
        <p:nvPicPr>
          <p:cNvPr id="6148" name="Picture 4" descr="L'INFN CAMBIA LOGO">
            <a:extLst>
              <a:ext uri="{FF2B5EF4-FFF2-40B4-BE49-F238E27FC236}">
                <a16:creationId xmlns:a16="http://schemas.microsoft.com/office/drawing/2014/main" id="{A5B10F08-908E-39F8-7213-3E0E84815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119" y="4222147"/>
            <a:ext cx="1364374" cy="75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674C721-6136-9E92-5A63-96A9A292D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297" y="4122265"/>
            <a:ext cx="3734868" cy="92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6988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BB15-72C7-084F-BCC2-5CFD74EA9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232"/>
            <a:ext cx="8229600" cy="494571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 between 3D geometries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03083-EF89-4145-8E5F-88AC87F8E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388" y="997038"/>
            <a:ext cx="3143881" cy="3790788"/>
          </a:xfrm>
        </p:spPr>
        <p:txBody>
          <a:bodyPr>
            <a:normAutofit/>
          </a:bodyPr>
          <a:lstStyle/>
          <a:p>
            <a:r>
              <a:rPr lang="en-US" sz="1800" b="1" dirty="0"/>
              <a:t>Simulated</a:t>
            </a:r>
            <a:r>
              <a:rPr lang="en-US" sz="1800" dirty="0"/>
              <a:t> weighting field and velocity maps are much more uniform in the trench geometry - both in magnitude and direction</a:t>
            </a:r>
          </a:p>
          <a:p>
            <a:pPr lvl="2"/>
            <a:endParaRPr lang="en-US" sz="1200" dirty="0"/>
          </a:p>
          <a:p>
            <a:r>
              <a:rPr lang="en-US" sz="1800" dirty="0"/>
              <a:t>This is essential to guarantee, via </a:t>
            </a:r>
            <a:r>
              <a:rPr lang="en-US" sz="1800" dirty="0" err="1"/>
              <a:t>Ramo</a:t>
            </a:r>
            <a:r>
              <a:rPr lang="en-US" sz="1800" dirty="0"/>
              <a:t> theorem, </a:t>
            </a:r>
            <a:r>
              <a:rPr lang="en-US" sz="1800" u="sng" dirty="0"/>
              <a:t>signals which are largely independent on where the charged particles crossed the detector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CAA67-F51C-A442-9687-116AA0474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B453B-1A28-6444-853C-70C250CE8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336CF-84DD-F94A-ACD5-90814A92F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10</a:t>
            </a:fld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3427848-26BA-7C45-9B8C-78B560842DD3}"/>
              </a:ext>
            </a:extLst>
          </p:cNvPr>
          <p:cNvGrpSpPr>
            <a:grpSpLocks noChangeAspect="1"/>
          </p:cNvGrpSpPr>
          <p:nvPr/>
        </p:nvGrpSpPr>
        <p:grpSpPr>
          <a:xfrm>
            <a:off x="2590800" y="1473574"/>
            <a:ext cx="6356195" cy="2558558"/>
            <a:chOff x="1345929" y="760627"/>
            <a:chExt cx="7047876" cy="283698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A507314-FB27-8145-BC66-2D35B5EA301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62993" y="760627"/>
              <a:ext cx="4030812" cy="2836980"/>
              <a:chOff x="4530633" y="737767"/>
              <a:chExt cx="4030812" cy="2836980"/>
            </a:xfrm>
          </p:grpSpPr>
          <p:pic>
            <p:nvPicPr>
              <p:cNvPr id="11" name="Immagine 7" descr="Immagine che contiene colorato&#10;&#10;Descrizione generata automaticamente">
                <a:extLst>
                  <a:ext uri="{FF2B5EF4-FFF2-40B4-BE49-F238E27FC236}">
                    <a16:creationId xmlns:a16="http://schemas.microsoft.com/office/drawing/2014/main" id="{F7131232-962D-724E-BAAF-2C9830E185B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30633" y="948015"/>
                <a:ext cx="1263457" cy="2515911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B2D903B-C5B8-4944-A59C-BB368E93AB33}"/>
                  </a:ext>
                </a:extLst>
              </p:cNvPr>
              <p:cNvSpPr txBox="1"/>
              <p:nvPr/>
            </p:nvSpPr>
            <p:spPr>
              <a:xfrm>
                <a:off x="4698067" y="737767"/>
                <a:ext cx="928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5 columns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21516CA-37F6-6C4C-8A4D-0ADD1C731405}"/>
                  </a:ext>
                </a:extLst>
              </p:cNvPr>
              <p:cNvSpPr txBox="1"/>
              <p:nvPr/>
            </p:nvSpPr>
            <p:spPr>
              <a:xfrm>
                <a:off x="6199589" y="745324"/>
                <a:ext cx="9020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3D trench</a:t>
                </a:r>
              </a:p>
            </p:txBody>
          </p:sp>
          <p:pic>
            <p:nvPicPr>
              <p:cNvPr id="12" name="Immagine 7" descr="Immagine che contiene colorato&#10;&#10;Descrizione generata automaticamente">
                <a:extLst>
                  <a:ext uri="{FF2B5EF4-FFF2-40B4-BE49-F238E27FC236}">
                    <a16:creationId xmlns:a16="http://schemas.microsoft.com/office/drawing/2014/main" id="{68A7F45C-783C-054B-BD26-E4E6232F9C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42660" y="1007392"/>
                <a:ext cx="1246381" cy="2430360"/>
              </a:xfrm>
              <a:prstGeom prst="rect">
                <a:avLst/>
              </a:prstGeom>
            </p:spPr>
          </p:pic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6BE1C9F1-5D46-3E40-ABE0-AE6E3ECC48F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286232" y="883898"/>
                <a:ext cx="1275213" cy="2690849"/>
                <a:chOff x="5707380" y="1180936"/>
                <a:chExt cx="1275213" cy="2690849"/>
              </a:xfrm>
            </p:grpSpPr>
            <p:pic>
              <p:nvPicPr>
                <p:cNvPr id="13" name="Immagine 7" descr="Immagine che contiene colorato&#10;&#10;Descrizione generata automaticamente">
                  <a:extLst>
                    <a:ext uri="{FF2B5EF4-FFF2-40B4-BE49-F238E27FC236}">
                      <a16:creationId xmlns:a16="http://schemas.microsoft.com/office/drawing/2014/main" id="{576B9A95-1C1A-154E-A2D5-044A699D60C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-343" b="-3779"/>
                <a:stretch/>
              </p:blipFill>
              <p:spPr>
                <a:xfrm>
                  <a:off x="5790199" y="1180936"/>
                  <a:ext cx="1192394" cy="2690849"/>
                </a:xfrm>
                <a:prstGeom prst="rect">
                  <a:avLst/>
                </a:prstGeom>
              </p:spPr>
            </p:pic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FDE5A93-75BE-4B44-B3B0-A46D9678E44D}"/>
                    </a:ext>
                  </a:extLst>
                </p:cNvPr>
                <p:cNvSpPr/>
                <p:nvPr/>
              </p:nvSpPr>
              <p:spPr>
                <a:xfrm>
                  <a:off x="5707380" y="1409700"/>
                  <a:ext cx="495300" cy="83058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FE614546-A6DB-CF49-A2DA-ABE412105316}"/>
                    </a:ext>
                  </a:extLst>
                </p:cNvPr>
                <p:cNvSpPr/>
                <p:nvPr/>
              </p:nvSpPr>
              <p:spPr>
                <a:xfrm>
                  <a:off x="5767339" y="2543128"/>
                  <a:ext cx="495300" cy="12440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D897A129-4E55-1E46-9B93-2321D550ED66}"/>
                    </a:ext>
                  </a:extLst>
                </p:cNvPr>
                <p:cNvSpPr/>
                <p:nvPr/>
              </p:nvSpPr>
              <p:spPr>
                <a:xfrm>
                  <a:off x="1345929" y="1923758"/>
                  <a:ext cx="2815716" cy="56153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lvl="1" algn="ctr"/>
                  <a14:m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US" sz="2400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D897A129-4E55-1E46-9B93-2321D550ED6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45929" y="1923758"/>
                  <a:ext cx="2815716" cy="561530"/>
                </a:xfrm>
                <a:prstGeom prst="rect">
                  <a:avLst/>
                </a:prstGeom>
                <a:blipFill>
                  <a:blip r:embed="rId5"/>
                  <a:stretch>
                    <a:fillRect t="-12195" b="-1707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Elbow Connector 19">
              <a:extLst>
                <a:ext uri="{FF2B5EF4-FFF2-40B4-BE49-F238E27FC236}">
                  <a16:creationId xmlns:a16="http://schemas.microsoft.com/office/drawing/2014/main" id="{55C2EFBD-8E5C-8C45-BA85-E13DCE475D5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90948" y="1611850"/>
              <a:ext cx="1339714" cy="293681"/>
            </a:xfrm>
            <a:prstGeom prst="bentConnector3">
              <a:avLst>
                <a:gd name="adj1" fmla="val -52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Elbow Connector 23">
              <a:extLst>
                <a:ext uri="{FF2B5EF4-FFF2-40B4-BE49-F238E27FC236}">
                  <a16:creationId xmlns:a16="http://schemas.microsoft.com/office/drawing/2014/main" id="{134B37F7-CA59-194F-8869-9DB966DEA8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09438" y="2529181"/>
              <a:ext cx="596404" cy="245284"/>
            </a:xfrm>
            <a:prstGeom prst="bentConnector3">
              <a:avLst>
                <a:gd name="adj1" fmla="val 243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2CB77435-E242-3843-BB47-813FD3E22019}"/>
              </a:ext>
            </a:extLst>
          </p:cNvPr>
          <p:cNvSpPr/>
          <p:nvPr/>
        </p:nvSpPr>
        <p:spPr>
          <a:xfrm>
            <a:off x="5549250" y="3990996"/>
            <a:ext cx="212269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TCAD </a:t>
            </a:r>
            <a:r>
              <a:rPr lang="it-IT" sz="11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r>
              <a:rPr lang="it-IT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1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Vbias</a:t>
            </a:r>
            <a:r>
              <a:rPr lang="it-IT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– 100 V</a:t>
            </a:r>
          </a:p>
        </p:txBody>
      </p:sp>
    </p:spTree>
    <p:extLst>
      <p:ext uri="{BB962C8B-B14F-4D97-AF65-F5344CB8AC3E}">
        <p14:creationId xmlns:p14="http://schemas.microsoft.com/office/powerpoint/2010/main" val="95561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BB15-72C7-084F-BCC2-5CFD74EA9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7029"/>
            <a:ext cx="8229600" cy="494571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 between 3D geometries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03083-EF89-4145-8E5F-88AC87F8E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32" y="1136021"/>
            <a:ext cx="2714322" cy="33337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u="sng" dirty="0"/>
              <a:t>Charge collection curves</a:t>
            </a:r>
            <a:r>
              <a:rPr lang="en-US" sz="1600" b="1" dirty="0"/>
              <a:t> (top) </a:t>
            </a:r>
            <a:r>
              <a:rPr lang="en-US" sz="1600" dirty="0"/>
              <a:t>and </a:t>
            </a:r>
            <a:r>
              <a:rPr lang="en-US" sz="1600" b="1" u="sng" dirty="0"/>
              <a:t>total charge collection vs. impact point 2D maps </a:t>
            </a:r>
            <a:r>
              <a:rPr lang="en-US" sz="1600" b="1" dirty="0"/>
              <a:t>(bottom) </a:t>
            </a:r>
            <a:r>
              <a:rPr lang="en-US" sz="1600" dirty="0"/>
              <a:t>obtained with 3000 simulated MIPs uniformly crossing a 3D pixel over its active area, in three different pixel geometries (5 and 9 columns, trench)</a:t>
            </a:r>
          </a:p>
          <a:p>
            <a:pPr marL="0" indent="0">
              <a:buNone/>
            </a:pPr>
            <a:endParaRPr lang="en-US" sz="700" dirty="0"/>
          </a:p>
          <a:p>
            <a:pPr marL="0" indent="0">
              <a:buNone/>
            </a:pPr>
            <a:r>
              <a:rPr lang="en-US" sz="1600" dirty="0">
                <a:solidFill>
                  <a:srgbClr val="FF0000"/>
                </a:solidFill>
                <a:sym typeface="Wingdings" pitchFamily="2" charset="2"/>
              </a:rPr>
              <a:t> S</a:t>
            </a:r>
            <a:r>
              <a:rPr lang="en-US" sz="1600" dirty="0">
                <a:solidFill>
                  <a:srgbClr val="FF0000"/>
                </a:solidFill>
              </a:rPr>
              <a:t>horter </a:t>
            </a:r>
            <a:r>
              <a:rPr lang="en-US" sz="1600" dirty="0"/>
              <a:t>and much more </a:t>
            </a:r>
            <a:r>
              <a:rPr lang="en-US" sz="1600" dirty="0">
                <a:solidFill>
                  <a:srgbClr val="1800FF"/>
                </a:solidFill>
              </a:rPr>
              <a:t>uniform</a:t>
            </a:r>
            <a:r>
              <a:rPr lang="en-US" sz="1600" dirty="0">
                <a:solidFill>
                  <a:srgbClr val="FF0000"/>
                </a:solidFill>
              </a:rPr>
              <a:t> charge collection time </a:t>
            </a:r>
            <a:r>
              <a:rPr lang="en-US" sz="1600" dirty="0"/>
              <a:t>for the 3D trench geometry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CAA67-F51C-A442-9687-116AA0474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B453B-1A28-6444-853C-70C250CE8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336CF-84DD-F94A-ACD5-90814A92F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11</a:t>
            </a:fld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CB77435-E242-3843-BB47-813FD3E22019}"/>
              </a:ext>
            </a:extLst>
          </p:cNvPr>
          <p:cNvSpPr/>
          <p:nvPr/>
        </p:nvSpPr>
        <p:spPr>
          <a:xfrm>
            <a:off x="6173546" y="4458983"/>
            <a:ext cx="25667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1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TCAD+TCoDE</a:t>
            </a:r>
            <a:r>
              <a:rPr lang="it-IT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1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simulations</a:t>
            </a:r>
            <a:r>
              <a:rPr lang="it-IT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1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Vbias</a:t>
            </a:r>
            <a:r>
              <a:rPr lang="it-IT" sz="11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– 100 V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0AD42C-E367-A0ED-DE29-D7FB760EA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188" y="974017"/>
            <a:ext cx="6021542" cy="338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76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BB15-72C7-084F-BCC2-5CFD74EA9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5241"/>
            <a:ext cx="8229600" cy="467027"/>
          </a:xfrm>
        </p:spPr>
        <p:txBody>
          <a:bodyPr>
            <a:normAutofit fontScale="90000"/>
          </a:bodyPr>
          <a:lstStyle/>
          <a:p>
            <a:r>
              <a:rPr lang="en-US" dirty="0"/>
              <a:t>The trench-type </a:t>
            </a:r>
            <a:r>
              <a:rPr lang="en-US" dirty="0" err="1"/>
              <a:t>TimeSPOT</a:t>
            </a:r>
            <a:r>
              <a:rPr lang="en-US" dirty="0"/>
              <a:t> 3D pixels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CE95A7D-3881-774E-B095-8073208DF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9179" y="2664770"/>
            <a:ext cx="4716379" cy="2239494"/>
          </a:xfrm>
        </p:spPr>
        <p:txBody>
          <a:bodyPr>
            <a:normAutofit fontScale="70000" lnSpcReduction="20000"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55 µm x 55 µm pixels </a:t>
            </a:r>
            <a:r>
              <a:rPr lang="en-US" sz="2000" dirty="0"/>
              <a:t>(to be compatible with existing FEE, for example the </a:t>
            </a:r>
            <a:r>
              <a:rPr lang="en-US" sz="2000" dirty="0" err="1"/>
              <a:t>Timepix</a:t>
            </a:r>
            <a:r>
              <a:rPr lang="en-US" sz="2000" dirty="0"/>
              <a:t> family ASICs)</a:t>
            </a:r>
          </a:p>
          <a:p>
            <a:endParaRPr lang="en-US" sz="2000" dirty="0"/>
          </a:p>
          <a:p>
            <a:r>
              <a:rPr lang="en-US" sz="2000" dirty="0"/>
              <a:t>In each pixel a </a:t>
            </a:r>
            <a:r>
              <a:rPr lang="en-US" sz="2000" dirty="0">
                <a:solidFill>
                  <a:srgbClr val="FF0000"/>
                </a:solidFill>
              </a:rPr>
              <a:t>40 µm long n++ trench </a:t>
            </a:r>
            <a:r>
              <a:rPr lang="en-US" sz="2000" dirty="0"/>
              <a:t>is placed between continuous p++ trenches used for the bias</a:t>
            </a:r>
          </a:p>
          <a:p>
            <a:endParaRPr lang="en-US" sz="2000" dirty="0"/>
          </a:p>
          <a:p>
            <a:r>
              <a:rPr lang="en-US" sz="2000" dirty="0">
                <a:solidFill>
                  <a:srgbClr val="FF0000"/>
                </a:solidFill>
              </a:rPr>
              <a:t>150 µm-thick active thickness</a:t>
            </a:r>
            <a:r>
              <a:rPr lang="en-US" sz="2000" dirty="0"/>
              <a:t>, on a 350 µm-thick support wafer</a:t>
            </a:r>
          </a:p>
          <a:p>
            <a:endParaRPr lang="en-US" sz="2000" dirty="0"/>
          </a:p>
          <a:p>
            <a:r>
              <a:rPr lang="en-US" sz="2000" dirty="0"/>
              <a:t>The collection electrode is </a:t>
            </a:r>
            <a:r>
              <a:rPr lang="en-US" sz="2000" dirty="0">
                <a:solidFill>
                  <a:srgbClr val="FF0000"/>
                </a:solidFill>
              </a:rPr>
              <a:t>135 µm deep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CAA67-F51C-A442-9687-116AA0474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B453B-1A28-6444-853C-70C250CE8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336CF-84DD-F94A-ACD5-90814A92F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B05B56-6682-9543-A9FB-DB82994702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606" y="942534"/>
            <a:ext cx="2972299" cy="16719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796576-10C1-B946-BCED-E730A4F05E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3273" y="913656"/>
            <a:ext cx="1722214" cy="1580494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6136786E-A2E4-134E-8EDD-41F2607C9B58}"/>
              </a:ext>
            </a:extLst>
          </p:cNvPr>
          <p:cNvGrpSpPr/>
          <p:nvPr/>
        </p:nvGrpSpPr>
        <p:grpSpPr>
          <a:xfrm>
            <a:off x="86627" y="952590"/>
            <a:ext cx="4172552" cy="3635484"/>
            <a:chOff x="81814" y="932721"/>
            <a:chExt cx="4032986" cy="341308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B1A61E0-13B9-B943-9654-1F45DE9AA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814" y="932721"/>
              <a:ext cx="3963668" cy="3413086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FC0EE4B-E970-7140-BF9E-D0B081E9FDD6}"/>
                </a:ext>
              </a:extLst>
            </p:cNvPr>
            <p:cNvSpPr/>
            <p:nvPr/>
          </p:nvSpPr>
          <p:spPr>
            <a:xfrm>
              <a:off x="3912669" y="2571750"/>
              <a:ext cx="202131" cy="3928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17627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BB15-72C7-084F-BCC2-5CFD74EA9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7421"/>
            <a:ext cx="8229600" cy="467027"/>
          </a:xfrm>
        </p:spPr>
        <p:txBody>
          <a:bodyPr>
            <a:normAutofit fontScale="90000"/>
          </a:bodyPr>
          <a:lstStyle/>
          <a:p>
            <a:r>
              <a:rPr lang="en-US" dirty="0"/>
              <a:t>The </a:t>
            </a:r>
            <a:r>
              <a:rPr lang="en-US" dirty="0" err="1"/>
              <a:t>TimeSPOT</a:t>
            </a:r>
            <a:r>
              <a:rPr lang="en-US" dirty="0"/>
              <a:t> 3D sensors fabrication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CE95A7D-3881-774E-B095-8073208DF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61" y="736611"/>
            <a:ext cx="4180454" cy="2849486"/>
          </a:xfrm>
        </p:spPr>
        <p:txBody>
          <a:bodyPr>
            <a:norm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Single sided (Si-Si) process </a:t>
            </a:r>
            <a:r>
              <a:rPr lang="en-US" sz="1100" dirty="0"/>
              <a:t>with a support wafer</a:t>
            </a:r>
          </a:p>
          <a:p>
            <a:pPr lvl="1"/>
            <a:endParaRPr lang="en-US" sz="700" dirty="0"/>
          </a:p>
          <a:p>
            <a:r>
              <a:rPr lang="en-US" sz="1100" dirty="0">
                <a:solidFill>
                  <a:srgbClr val="FF0000"/>
                </a:solidFill>
              </a:rPr>
              <a:t>Two batches were produced in 2019 and 2021 </a:t>
            </a:r>
            <a:r>
              <a:rPr lang="en-US" sz="1100" dirty="0"/>
              <a:t>at Fondazione Bruno Kessler (FBK, Trento, Italy) using the Deep Reactive Ion Etching Technique (DRIE) Bosch process, 6” wafers</a:t>
            </a:r>
          </a:p>
          <a:p>
            <a:pPr lvl="1"/>
            <a:endParaRPr lang="en-US" sz="700" dirty="0"/>
          </a:p>
          <a:p>
            <a:r>
              <a:rPr lang="en-US" sz="1100" dirty="0"/>
              <a:t>High aspect ratios (30:1) and good dimensional uniformity</a:t>
            </a:r>
          </a:p>
          <a:p>
            <a:pPr lvl="1"/>
            <a:endParaRPr lang="en-US" sz="700" dirty="0"/>
          </a:p>
          <a:p>
            <a:r>
              <a:rPr lang="en-US" sz="1100" dirty="0"/>
              <a:t>Photolithography performed with a </a:t>
            </a:r>
            <a:r>
              <a:rPr lang="en-US" sz="1100" dirty="0">
                <a:solidFill>
                  <a:srgbClr val="FF0000"/>
                </a:solidFill>
              </a:rPr>
              <a:t>stepper machine </a:t>
            </a:r>
            <a:r>
              <a:rPr lang="en-US" sz="1000" dirty="0"/>
              <a:t>(min. feature size 350 nm, alignment accuracy 80 nm, max. exposure area 2x2 cm</a:t>
            </a:r>
            <a:r>
              <a:rPr lang="en-US" sz="1000" baseline="30000" dirty="0"/>
              <a:t>2</a:t>
            </a:r>
            <a:r>
              <a:rPr lang="en-US" sz="1000" dirty="0"/>
              <a:t>)</a:t>
            </a:r>
            <a:endParaRPr lang="en-US" sz="1100" dirty="0"/>
          </a:p>
          <a:p>
            <a:endParaRPr lang="en-US" sz="800" dirty="0"/>
          </a:p>
          <a:p>
            <a:r>
              <a:rPr lang="en-US" sz="1100" dirty="0"/>
              <a:t>Many  devices were designed and fabricated (single, double pixels, 10 pixel-strips, various pixel matrices, …)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6CAA67-F51C-A442-9687-116AA0474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9B453B-1A28-6444-853C-70C250CE8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</a:t>
            </a:r>
            <a:r>
              <a:rPr lang="en-US" dirty="0" err="1"/>
              <a:t>Cardini</a:t>
            </a:r>
            <a:r>
              <a:rPr lang="en-US" dirty="0"/>
              <a:t>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336CF-84DD-F94A-ACD5-90814A92F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975EF6-DD8D-5348-9374-79024592F9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6215" y="711418"/>
            <a:ext cx="4677010" cy="40558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F4B6D99-732C-FB49-9FDB-8FC4792F71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960" y="3252590"/>
            <a:ext cx="1890548" cy="1394168"/>
          </a:xfrm>
          <a:prstGeom prst="rect">
            <a:avLst/>
          </a:prstGeom>
        </p:spPr>
      </p:pic>
      <p:pic>
        <p:nvPicPr>
          <p:cNvPr id="13" name="Picture 12" descr="w59_01.jpg">
            <a:extLst>
              <a:ext uri="{FF2B5EF4-FFF2-40B4-BE49-F238E27FC236}">
                <a16:creationId xmlns:a16="http://schemas.microsoft.com/office/drawing/2014/main" id="{0FF5A382-AC73-1C45-92AD-FC665867AF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1074" y="3252590"/>
            <a:ext cx="1855170" cy="1391378"/>
          </a:xfrm>
          <a:prstGeom prst="rect">
            <a:avLst/>
          </a:prstGeom>
        </p:spPr>
      </p:pic>
      <p:pic>
        <p:nvPicPr>
          <p:cNvPr id="14" name="Picture 13" descr="Screenshot 2019-02-05 18.15.49.png">
            <a:extLst>
              <a:ext uri="{FF2B5EF4-FFF2-40B4-BE49-F238E27FC236}">
                <a16:creationId xmlns:a16="http://schemas.microsoft.com/office/drawing/2014/main" id="{72DCF8E3-0B58-A248-8EF2-37963981143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5537" y="3587557"/>
            <a:ext cx="678103" cy="5638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rapezium 6">
            <a:extLst>
              <a:ext uri="{FF2B5EF4-FFF2-40B4-BE49-F238E27FC236}">
                <a16:creationId xmlns:a16="http://schemas.microsoft.com/office/drawing/2014/main" id="{4035222E-894D-FB4B-B185-1EFF13CFD71F}"/>
              </a:ext>
            </a:extLst>
          </p:cNvPr>
          <p:cNvSpPr/>
          <p:nvPr/>
        </p:nvSpPr>
        <p:spPr>
          <a:xfrm>
            <a:off x="6319684" y="1954161"/>
            <a:ext cx="1187246" cy="302342"/>
          </a:xfrm>
          <a:prstGeom prst="trapezoid">
            <a:avLst>
              <a:gd name="adj" fmla="val 2439"/>
            </a:avLst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7630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53FA2-9E73-D145-9443-93AC6734C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41" y="102894"/>
            <a:ext cx="8948861" cy="695450"/>
          </a:xfrm>
        </p:spPr>
        <p:txBody>
          <a:bodyPr>
            <a:noAutofit/>
          </a:bodyPr>
          <a:lstStyle/>
          <a:p>
            <a:r>
              <a:rPr lang="en-US" sz="3200" dirty="0"/>
              <a:t>Characterization of 3D trench pixels with custom FEE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94C95-6E27-CE43-9B2B-D523EB1A52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126" y="914416"/>
            <a:ext cx="5705124" cy="110238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400" dirty="0"/>
              <a:t>We have characterized single-pixels and various pixel-strips (10-30 pixels) test structures, connected to home-made custom front-end electronics boards featuring a </a:t>
            </a:r>
            <a:r>
              <a:rPr lang="it-IT" sz="1400" dirty="0" err="1"/>
              <a:t>two</a:t>
            </a:r>
            <a:r>
              <a:rPr lang="it-IT" sz="1400" dirty="0"/>
              <a:t>-stage </a:t>
            </a:r>
            <a:r>
              <a:rPr lang="it-IT" sz="1400" dirty="0" err="1">
                <a:solidFill>
                  <a:srgbClr val="FF0000"/>
                </a:solidFill>
              </a:rPr>
              <a:t>transimpedence</a:t>
            </a:r>
            <a:r>
              <a:rPr lang="it-IT" sz="1400" dirty="0">
                <a:solidFill>
                  <a:srgbClr val="FF0000"/>
                </a:solidFill>
              </a:rPr>
              <a:t> </a:t>
            </a:r>
            <a:r>
              <a:rPr lang="it-IT" sz="1400" dirty="0" err="1">
                <a:solidFill>
                  <a:srgbClr val="FF0000"/>
                </a:solidFill>
              </a:rPr>
              <a:t>amplifier</a:t>
            </a:r>
            <a:r>
              <a:rPr lang="it-IT" sz="1400" dirty="0">
                <a:solidFill>
                  <a:srgbClr val="FF0000"/>
                </a:solidFill>
              </a:rPr>
              <a:t> </a:t>
            </a:r>
            <a:r>
              <a:rPr lang="it-IT" sz="1400" dirty="0"/>
              <a:t>made with fast </a:t>
            </a:r>
            <a:r>
              <a:rPr lang="it-IT" sz="1400" dirty="0" err="1"/>
              <a:t>SiGe</a:t>
            </a:r>
            <a:r>
              <a:rPr lang="it-IT" sz="1400" dirty="0"/>
              <a:t> </a:t>
            </a:r>
            <a:r>
              <a:rPr lang="it-IT" sz="1400" dirty="0" err="1"/>
              <a:t>BJTs</a:t>
            </a:r>
            <a:r>
              <a:rPr lang="it-IT" sz="1400" dirty="0"/>
              <a:t> - to </a:t>
            </a:r>
            <a:r>
              <a:rPr lang="it-IT" sz="1400" dirty="0" err="1"/>
              <a:t>fully</a:t>
            </a:r>
            <a:r>
              <a:rPr lang="it-IT" sz="1400" dirty="0"/>
              <a:t> exploit the </a:t>
            </a:r>
            <a:r>
              <a:rPr lang="it-IT" sz="1400" dirty="0" err="1"/>
              <a:t>sensor</a:t>
            </a:r>
            <a:r>
              <a:rPr lang="it-IT" sz="1400" dirty="0"/>
              <a:t> speed one </a:t>
            </a:r>
            <a:r>
              <a:rPr lang="it-IT" sz="1400" dirty="0" err="1"/>
              <a:t>needs</a:t>
            </a:r>
            <a:r>
              <a:rPr lang="it-IT" sz="1400" dirty="0"/>
              <a:t> to </a:t>
            </a:r>
            <a:r>
              <a:rPr lang="it-IT" sz="1400" dirty="0" err="1"/>
              <a:t>readout</a:t>
            </a:r>
            <a:r>
              <a:rPr lang="it-IT" sz="1400" dirty="0"/>
              <a:t> the </a:t>
            </a:r>
            <a:r>
              <a:rPr lang="it-IT" sz="1400" u="sng" dirty="0" err="1"/>
              <a:t>sensor’s</a:t>
            </a:r>
            <a:r>
              <a:rPr lang="it-IT" sz="1400" u="sng" dirty="0"/>
              <a:t> </a:t>
            </a:r>
            <a:r>
              <a:rPr lang="it-IT" sz="1400" u="sng" dirty="0" err="1"/>
              <a:t>current</a:t>
            </a:r>
            <a:endParaRPr lang="it-IT" sz="1400" u="sng" dirty="0"/>
          </a:p>
          <a:p>
            <a:pPr marL="0" indent="0">
              <a:buNone/>
            </a:pPr>
            <a:r>
              <a:rPr lang="en-US" sz="1400" dirty="0"/>
              <a:t>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46693A-192E-0C46-ADC1-11D39ACF6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EC34D-68D3-D647-8AE9-57F7320CB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21000-07CF-A643-B8FD-D29031671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14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4AA5AB-5223-D1A6-AAFE-763F554A6F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622" y="1908510"/>
            <a:ext cx="3357366" cy="22812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123BE3-27B1-32B1-7563-3757DB1F3E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9267" y="1908511"/>
            <a:ext cx="2300868" cy="228128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4BFD8AD-5B22-3A96-DAB7-F926398D0949}"/>
              </a:ext>
            </a:extLst>
          </p:cNvPr>
          <p:cNvSpPr/>
          <p:nvPr/>
        </p:nvSpPr>
        <p:spPr>
          <a:xfrm>
            <a:off x="1719417" y="2770160"/>
            <a:ext cx="521978" cy="4667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97DB927-4E9E-916E-D7F6-70981ED21F51}"/>
              </a:ext>
            </a:extLst>
          </p:cNvPr>
          <p:cNvCxnSpPr>
            <a:cxnSpLocks/>
          </p:cNvCxnSpPr>
          <p:nvPr/>
        </p:nvCxnSpPr>
        <p:spPr>
          <a:xfrm flipV="1">
            <a:off x="2259309" y="2525751"/>
            <a:ext cx="1398291" cy="40232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Immagine 5" descr="Immagine che contiene testo&#10;&#10;Descrizione generata automaticamente">
            <a:extLst>
              <a:ext uri="{FF2B5EF4-FFF2-40B4-BE49-F238E27FC236}">
                <a16:creationId xmlns:a16="http://schemas.microsoft.com/office/drawing/2014/main" id="{DCDEA997-67A0-26F6-87DD-D71B8E7AD0D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9548" y="1413285"/>
            <a:ext cx="2626326" cy="121269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B3457153-2D55-7CF0-89AA-FEED82251DB4}"/>
              </a:ext>
            </a:extLst>
          </p:cNvPr>
          <p:cNvSpPr/>
          <p:nvPr/>
        </p:nvSpPr>
        <p:spPr>
          <a:xfrm>
            <a:off x="4666785" y="3009089"/>
            <a:ext cx="359817" cy="15785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FCD6B8E-9863-CB18-8B13-5097EB442594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5026602" y="2219673"/>
            <a:ext cx="1331941" cy="86834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Immagine 3" descr="Immagine che contiene testo, elettronico&#10;&#10;Descrizione generata automaticamente">
            <a:extLst>
              <a:ext uri="{FF2B5EF4-FFF2-40B4-BE49-F238E27FC236}">
                <a16:creationId xmlns:a16="http://schemas.microsoft.com/office/drawing/2014/main" id="{E310C466-B41C-AFC8-0E5D-93BB5C95F3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08724" y="3847366"/>
            <a:ext cx="2626324" cy="1176733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3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237EF5B4-9F27-7587-B4F9-7D0CB14D303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187287" y="1936190"/>
            <a:ext cx="1069197" cy="2626324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07386C-B023-2512-903F-0BF268F39690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5026602" y="3088018"/>
            <a:ext cx="1331940" cy="20436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1CF20A3-D1C5-96E5-A836-35DD3B8F529A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5026602" y="3088018"/>
            <a:ext cx="1289194" cy="135329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12D4B8A-7AAE-D389-4B29-A1A02A88DCF8}"/>
              </a:ext>
            </a:extLst>
          </p:cNvPr>
          <p:cNvSpPr txBox="1"/>
          <p:nvPr/>
        </p:nvSpPr>
        <p:spPr>
          <a:xfrm>
            <a:off x="8422867" y="2351660"/>
            <a:ext cx="657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FDFF00"/>
                </a:solidFill>
              </a:rPr>
              <a:t>1 pixel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A434993-CF1D-2137-5D02-D4083EBAAE11}"/>
              </a:ext>
            </a:extLst>
          </p:cNvPr>
          <p:cNvSpPr txBox="1"/>
          <p:nvPr/>
        </p:nvSpPr>
        <p:spPr>
          <a:xfrm>
            <a:off x="8049452" y="3506982"/>
            <a:ext cx="1040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FDFF00"/>
                </a:solidFill>
              </a:rPr>
              <a:t>1 pixel-strip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4FB0F7-DF53-FBB3-4EBD-7EEAB69FD97C}"/>
              </a:ext>
            </a:extLst>
          </p:cNvPr>
          <p:cNvSpPr txBox="1"/>
          <p:nvPr/>
        </p:nvSpPr>
        <p:spPr>
          <a:xfrm>
            <a:off x="8049097" y="4733330"/>
            <a:ext cx="1040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FDFF00"/>
                </a:solidFill>
              </a:rPr>
              <a:t>3 pixel-strip</a:t>
            </a:r>
          </a:p>
        </p:txBody>
      </p:sp>
    </p:spTree>
    <p:extLst>
      <p:ext uri="{BB962C8B-B14F-4D97-AF65-F5344CB8AC3E}">
        <p14:creationId xmlns:p14="http://schemas.microsoft.com/office/powerpoint/2010/main" val="3474119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50FE2-7C2C-5842-B22F-CEE66094A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849" y="195383"/>
            <a:ext cx="5214761" cy="545671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Testing 3D pixels in the 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61641-3A80-CD46-8658-4BBBE85012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98" y="943563"/>
            <a:ext cx="5991728" cy="3962690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The complete characterization of these very high-performance sensors also needs to be performed in the laboratory with a dedicated setup – </a:t>
            </a:r>
            <a:r>
              <a:rPr lang="en-US" sz="1800" u="sng" dirty="0">
                <a:solidFill>
                  <a:srgbClr val="FF0000"/>
                </a:solidFill>
              </a:rPr>
              <a:t>to verify that the whole pixel area is active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/>
              <a:t>and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u="sng" dirty="0">
                <a:solidFill>
                  <a:srgbClr val="FF0000"/>
                </a:solidFill>
              </a:rPr>
              <a:t>how it performs from the timing perspective</a:t>
            </a:r>
          </a:p>
          <a:p>
            <a:pPr lvl="4"/>
            <a:endParaRPr lang="en-US" sz="600" dirty="0"/>
          </a:p>
          <a:p>
            <a:r>
              <a:rPr lang="en-US" sz="1800" dirty="0"/>
              <a:t>At  INFN Cagliari we developed a new testing station</a:t>
            </a:r>
          </a:p>
          <a:p>
            <a:pPr lvl="3"/>
            <a:endParaRPr lang="en-US" sz="700" dirty="0"/>
          </a:p>
          <a:p>
            <a:pPr lvl="1"/>
            <a:r>
              <a:rPr lang="en-US" sz="1600" dirty="0"/>
              <a:t>1030 nm, 100 fs, 2 </a:t>
            </a:r>
            <a:r>
              <a:rPr lang="en-US" sz="1600" dirty="0" err="1"/>
              <a:t>nJ</a:t>
            </a:r>
            <a:r>
              <a:rPr lang="en-US" sz="1600" dirty="0"/>
              <a:t> per pulse, 40 MHz laser</a:t>
            </a:r>
          </a:p>
          <a:p>
            <a:pPr lvl="1"/>
            <a:r>
              <a:rPr lang="en-US" sz="1600" dirty="0"/>
              <a:t>Pulse-picker to select pulses down to O(kHz)</a:t>
            </a:r>
          </a:p>
          <a:p>
            <a:pPr lvl="1"/>
            <a:r>
              <a:rPr lang="en-US" sz="1600" dirty="0"/>
              <a:t>Mono-mode fiber to the microscope laser port</a:t>
            </a:r>
          </a:p>
          <a:p>
            <a:pPr lvl="1"/>
            <a:r>
              <a:rPr lang="en-US" sz="1600" dirty="0"/>
              <a:t>Pin-hole to collimate laser spot on microscope image plane</a:t>
            </a:r>
          </a:p>
          <a:p>
            <a:pPr lvl="1"/>
            <a:r>
              <a:rPr lang="en-US" sz="1600" dirty="0"/>
              <a:t>IR camera to verify sensor position and laser focusing depth</a:t>
            </a:r>
          </a:p>
          <a:p>
            <a:pPr lvl="1"/>
            <a:r>
              <a:rPr lang="en-US" sz="1600" dirty="0"/>
              <a:t>XY 3D sensor moving system for automatic sensors’ scans</a:t>
            </a:r>
          </a:p>
          <a:p>
            <a:pPr lvl="1"/>
            <a:r>
              <a:rPr lang="en-US" sz="1600" dirty="0"/>
              <a:t>4 </a:t>
            </a:r>
            <a:r>
              <a:rPr lang="en-US" sz="1600" dirty="0" err="1"/>
              <a:t>ch.</a:t>
            </a:r>
            <a:r>
              <a:rPr lang="en-US" sz="1600" dirty="0"/>
              <a:t> 20 </a:t>
            </a:r>
            <a:r>
              <a:rPr lang="en-US" sz="1600" dirty="0" err="1"/>
              <a:t>Gs</a:t>
            </a:r>
            <a:r>
              <a:rPr lang="en-US" sz="1600" dirty="0"/>
              <a:t>/s 8 GHz oscilloscope for waveform readout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04690-8B6E-1447-9137-980363B9E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AE99BE-707D-D94C-9975-68E28865C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08104D-B732-0B4E-A441-7AE1B0667E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1771" y="0"/>
            <a:ext cx="3092230" cy="514350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1A76612-8521-E348-8D96-D6C04C3C2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D58AA23-B0DD-FD4A-8E0F-711CBDC0333E}"/>
              </a:ext>
            </a:extLst>
          </p:cNvPr>
          <p:cNvCxnSpPr/>
          <p:nvPr/>
        </p:nvCxnSpPr>
        <p:spPr>
          <a:xfrm flipV="1">
            <a:off x="7893586" y="2732183"/>
            <a:ext cx="99151" cy="523301"/>
          </a:xfrm>
          <a:prstGeom prst="line">
            <a:avLst/>
          </a:prstGeom>
          <a:ln w="19050">
            <a:solidFill>
              <a:srgbClr val="FD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2C740D3-B972-274F-A3F9-EE6414E28203}"/>
              </a:ext>
            </a:extLst>
          </p:cNvPr>
          <p:cNvCxnSpPr>
            <a:cxnSpLocks/>
          </p:cNvCxnSpPr>
          <p:nvPr/>
        </p:nvCxnSpPr>
        <p:spPr>
          <a:xfrm flipH="1" flipV="1">
            <a:off x="7992738" y="2732183"/>
            <a:ext cx="462708" cy="149861"/>
          </a:xfrm>
          <a:prstGeom prst="line">
            <a:avLst/>
          </a:prstGeom>
          <a:ln w="19050">
            <a:solidFill>
              <a:srgbClr val="FD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4BB3844-77DF-CD41-9469-5878AAB50A76}"/>
              </a:ext>
            </a:extLst>
          </p:cNvPr>
          <p:cNvCxnSpPr>
            <a:cxnSpLocks/>
          </p:cNvCxnSpPr>
          <p:nvPr/>
        </p:nvCxnSpPr>
        <p:spPr>
          <a:xfrm flipH="1">
            <a:off x="8455447" y="2009192"/>
            <a:ext cx="81546" cy="872853"/>
          </a:xfrm>
          <a:prstGeom prst="line">
            <a:avLst/>
          </a:prstGeom>
          <a:ln w="19050">
            <a:solidFill>
              <a:srgbClr val="FD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F3EB98-651C-F447-9B51-6BA0990E8310}"/>
              </a:ext>
            </a:extLst>
          </p:cNvPr>
          <p:cNvCxnSpPr>
            <a:cxnSpLocks/>
          </p:cNvCxnSpPr>
          <p:nvPr/>
        </p:nvCxnSpPr>
        <p:spPr>
          <a:xfrm flipH="1">
            <a:off x="8024710" y="2009192"/>
            <a:ext cx="512283" cy="89521"/>
          </a:xfrm>
          <a:prstGeom prst="line">
            <a:avLst/>
          </a:prstGeom>
          <a:ln w="19050">
            <a:solidFill>
              <a:srgbClr val="FD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047B838-01AA-B740-9775-45EB490FDCE3}"/>
              </a:ext>
            </a:extLst>
          </p:cNvPr>
          <p:cNvCxnSpPr>
            <a:cxnSpLocks/>
          </p:cNvCxnSpPr>
          <p:nvPr/>
        </p:nvCxnSpPr>
        <p:spPr>
          <a:xfrm flipV="1">
            <a:off x="8024708" y="1725273"/>
            <a:ext cx="199384" cy="373440"/>
          </a:xfrm>
          <a:prstGeom prst="line">
            <a:avLst/>
          </a:prstGeom>
          <a:ln w="19050">
            <a:solidFill>
              <a:srgbClr val="FD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5308651-0B69-D542-AB1E-06B11C271B26}"/>
              </a:ext>
            </a:extLst>
          </p:cNvPr>
          <p:cNvCxnSpPr>
            <a:cxnSpLocks/>
          </p:cNvCxnSpPr>
          <p:nvPr/>
        </p:nvCxnSpPr>
        <p:spPr>
          <a:xfrm>
            <a:off x="7695282" y="1674564"/>
            <a:ext cx="528810" cy="50709"/>
          </a:xfrm>
          <a:prstGeom prst="line">
            <a:avLst/>
          </a:prstGeom>
          <a:ln w="19050">
            <a:solidFill>
              <a:srgbClr val="FD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EB7253F-7F9B-6145-8575-CBD35EF721BF}"/>
              </a:ext>
            </a:extLst>
          </p:cNvPr>
          <p:cNvCxnSpPr>
            <a:cxnSpLocks/>
          </p:cNvCxnSpPr>
          <p:nvPr/>
        </p:nvCxnSpPr>
        <p:spPr>
          <a:xfrm flipH="1">
            <a:off x="7893586" y="2882044"/>
            <a:ext cx="66101" cy="373440"/>
          </a:xfrm>
          <a:prstGeom prst="line">
            <a:avLst/>
          </a:prstGeom>
          <a:ln w="19050">
            <a:solidFill>
              <a:srgbClr val="FDFF00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2B63697-E414-0E4F-A643-CE411965564D}"/>
              </a:ext>
            </a:extLst>
          </p:cNvPr>
          <p:cNvCxnSpPr>
            <a:cxnSpLocks/>
          </p:cNvCxnSpPr>
          <p:nvPr/>
        </p:nvCxnSpPr>
        <p:spPr>
          <a:xfrm>
            <a:off x="7943161" y="1699918"/>
            <a:ext cx="280932" cy="25355"/>
          </a:xfrm>
          <a:prstGeom prst="line">
            <a:avLst/>
          </a:prstGeom>
          <a:ln w="19050">
            <a:solidFill>
              <a:srgbClr val="FDFF00"/>
            </a:solidFill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797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F08562-0708-4346-9F95-1D472F6E8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DA96F1-243C-7747-A9C7-4AC2E3FB6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16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CAEA69-98E0-404F-8A3B-F49053D16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2A79B4-B741-574F-98E3-8EF76B515A00}"/>
              </a:ext>
            </a:extLst>
          </p:cNvPr>
          <p:cNvSpPr txBox="1"/>
          <p:nvPr/>
        </p:nvSpPr>
        <p:spPr>
          <a:xfrm>
            <a:off x="3243074" y="2898110"/>
            <a:ext cx="156810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At 1030 nm, ~1/3 of the laser pulse energy is absorbed in 150 µm of Si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4F7B1A-D023-0B41-8DEA-260C1797BC3E}"/>
              </a:ext>
            </a:extLst>
          </p:cNvPr>
          <p:cNvSpPr txBox="1"/>
          <p:nvPr/>
        </p:nvSpPr>
        <p:spPr>
          <a:xfrm>
            <a:off x="3259981" y="913608"/>
            <a:ext cx="1568105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Both optics provide a quasi-</a:t>
            </a:r>
            <a:r>
              <a:rPr lang="en-US" sz="1400" dirty="0" err="1"/>
              <a:t>cilindrical</a:t>
            </a:r>
            <a:r>
              <a:rPr lang="en-US" sz="1400" dirty="0"/>
              <a:t> energy deposit in the sensor; this </a:t>
            </a:r>
            <a:r>
              <a:rPr lang="en-US" sz="1400" dirty="0">
                <a:solidFill>
                  <a:srgbClr val="FF0000"/>
                </a:solidFill>
              </a:rPr>
              <a:t>emulates a MIP crossing the sensor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C3B2A2C-F991-B64E-BE40-E15F0E56C35E}"/>
              </a:ext>
            </a:extLst>
          </p:cNvPr>
          <p:cNvCxnSpPr>
            <a:cxnSpLocks/>
          </p:cNvCxnSpPr>
          <p:nvPr/>
        </p:nvCxnSpPr>
        <p:spPr>
          <a:xfrm>
            <a:off x="8736561" y="706480"/>
            <a:ext cx="0" cy="392386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9CF98B9-BD13-E241-9854-ECE57C6C3895}"/>
              </a:ext>
            </a:extLst>
          </p:cNvPr>
          <p:cNvSpPr txBox="1"/>
          <p:nvPr/>
        </p:nvSpPr>
        <p:spPr>
          <a:xfrm rot="5400000">
            <a:off x="8445536" y="2414365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150 µm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00622BF-30B3-4D4C-93B3-EE6AD64A856B}"/>
              </a:ext>
            </a:extLst>
          </p:cNvPr>
          <p:cNvGrpSpPr/>
          <p:nvPr/>
        </p:nvGrpSpPr>
        <p:grpSpPr>
          <a:xfrm>
            <a:off x="4981928" y="5671"/>
            <a:ext cx="1102358" cy="4796554"/>
            <a:chOff x="5131724" y="0"/>
            <a:chExt cx="1313341" cy="501805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83A73C0-31AE-4446-9234-002523822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3279367" y="1852357"/>
              <a:ext cx="5018055" cy="131334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1F265AD-C80D-3741-A7DD-67DB669F8326}"/>
                </a:ext>
              </a:extLst>
            </p:cNvPr>
            <p:cNvSpPr txBox="1"/>
            <p:nvPr/>
          </p:nvSpPr>
          <p:spPr>
            <a:xfrm>
              <a:off x="5566264" y="4264305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5x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D027997-EDA9-7A41-9A86-1E8E0E017DEE}"/>
              </a:ext>
            </a:extLst>
          </p:cNvPr>
          <p:cNvGrpSpPr/>
          <p:nvPr/>
        </p:nvGrpSpPr>
        <p:grpSpPr>
          <a:xfrm>
            <a:off x="6174549" y="84119"/>
            <a:ext cx="1086290" cy="4725309"/>
            <a:chOff x="7157223" y="97590"/>
            <a:chExt cx="1294198" cy="494352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280E850-3F06-F147-9996-D950A35E8B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292"/>
            <a:stretch/>
          </p:blipFill>
          <p:spPr>
            <a:xfrm rot="5400000">
              <a:off x="5332562" y="1922251"/>
              <a:ext cx="4943520" cy="129419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83636D-007C-6648-8DE2-5D3336474C06}"/>
                </a:ext>
              </a:extLst>
            </p:cNvPr>
            <p:cNvSpPr txBox="1"/>
            <p:nvPr/>
          </p:nvSpPr>
          <p:spPr>
            <a:xfrm>
              <a:off x="7491141" y="4297196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20x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A587BBC-42AA-D046-8074-6A2CB42D96BF}"/>
              </a:ext>
            </a:extLst>
          </p:cNvPr>
          <p:cNvGrpSpPr/>
          <p:nvPr/>
        </p:nvGrpSpPr>
        <p:grpSpPr>
          <a:xfrm>
            <a:off x="71542" y="0"/>
            <a:ext cx="2894573" cy="5143500"/>
            <a:chOff x="463418" y="0"/>
            <a:chExt cx="2894573" cy="51435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85D5004-EE94-DF43-BD11-14D0F5F7A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3418" y="0"/>
              <a:ext cx="2894573" cy="51435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9151D6C-6F02-2345-A852-C1EF73D3697A}"/>
                </a:ext>
              </a:extLst>
            </p:cNvPr>
            <p:cNvSpPr txBox="1"/>
            <p:nvPr/>
          </p:nvSpPr>
          <p:spPr>
            <a:xfrm>
              <a:off x="909681" y="2297287"/>
              <a:ext cx="627095" cy="26161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sz="1100">
                  <a:solidFill>
                    <a:schemeClr val="bg1"/>
                  </a:solidFill>
                </a:rPr>
                <a:t>Camera</a:t>
              </a:r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799E422-DBCB-164B-AF5B-294401CED522}"/>
                </a:ext>
              </a:extLst>
            </p:cNvPr>
            <p:cNvSpPr txBox="1"/>
            <p:nvPr/>
          </p:nvSpPr>
          <p:spPr>
            <a:xfrm>
              <a:off x="2546397" y="4448999"/>
              <a:ext cx="744428" cy="600164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</a:rPr>
                <a:t>Objective (5X, 10X or 20X)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B4C0B5-09AD-074F-891B-698E021F15AC}"/>
                </a:ext>
              </a:extLst>
            </p:cNvPr>
            <p:cNvSpPr txBox="1"/>
            <p:nvPr/>
          </p:nvSpPr>
          <p:spPr>
            <a:xfrm>
              <a:off x="1192395" y="1291256"/>
              <a:ext cx="923045" cy="430887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effectLst/>
          </p:spPr>
          <p:txBody>
            <a:bodyPr wrap="square" rtlCol="0">
              <a:spAutoFit/>
            </a:bodyPr>
            <a:lstStyle/>
            <a:p>
              <a:r>
                <a:rPr lang="en-US" sz="1100">
                  <a:solidFill>
                    <a:schemeClr val="bg1"/>
                  </a:solidFill>
                </a:rPr>
                <a:t>Fiber port with pinhole</a:t>
              </a:r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F0521C4A-3F56-B844-805C-0711D46E9C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02" t="46938" r="-1" b="6335"/>
          <a:stretch/>
        </p:blipFill>
        <p:spPr>
          <a:xfrm rot="5400000">
            <a:off x="5548198" y="1870193"/>
            <a:ext cx="4674760" cy="110260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F56693B-02ED-1448-912E-F497CA81F9DC}"/>
              </a:ext>
            </a:extLst>
          </p:cNvPr>
          <p:cNvSpPr txBox="1"/>
          <p:nvPr/>
        </p:nvSpPr>
        <p:spPr>
          <a:xfrm>
            <a:off x="7630009" y="410821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20x</a:t>
            </a:r>
          </a:p>
        </p:txBody>
      </p:sp>
    </p:spTree>
    <p:extLst>
      <p:ext uri="{BB962C8B-B14F-4D97-AF65-F5344CB8AC3E}">
        <p14:creationId xmlns:p14="http://schemas.microsoft.com/office/powerpoint/2010/main" val="654456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7B3C6-82F9-5A45-99D6-6C6E2C89B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491"/>
            <a:ext cx="8229600" cy="348181"/>
          </a:xfrm>
        </p:spPr>
        <p:txBody>
          <a:bodyPr>
            <a:normAutofit fontScale="90000"/>
          </a:bodyPr>
          <a:lstStyle/>
          <a:p>
            <a:r>
              <a:rPr lang="en-US" dirty="0"/>
              <a:t>Measurements with IR laser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F9061-BEFA-CB45-B3DC-513E025EF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285" y="665486"/>
            <a:ext cx="5939732" cy="2142404"/>
          </a:xfrm>
        </p:spPr>
        <p:txBody>
          <a:bodyPr>
            <a:normAutofit lnSpcReduction="10000"/>
          </a:bodyPr>
          <a:lstStyle/>
          <a:p>
            <a:r>
              <a:rPr lang="en-US" sz="1200" dirty="0"/>
              <a:t>We measure, </a:t>
            </a:r>
            <a:r>
              <a:rPr lang="en-US" sz="1200" u="sng" dirty="0"/>
              <a:t>over the full pixel area</a:t>
            </a:r>
            <a:r>
              <a:rPr lang="en-US" sz="1200" dirty="0"/>
              <a:t>:</a:t>
            </a:r>
          </a:p>
          <a:p>
            <a:pPr lvl="1"/>
            <a:r>
              <a:rPr lang="en-US" sz="1100" dirty="0"/>
              <a:t>DUT </a:t>
            </a:r>
            <a:r>
              <a:rPr lang="en-US" sz="1100" dirty="0">
                <a:solidFill>
                  <a:srgbClr val="FF0000"/>
                </a:solidFill>
              </a:rPr>
              <a:t>amplitude response </a:t>
            </a:r>
            <a:r>
              <a:rPr lang="en-US" sz="1100" dirty="0"/>
              <a:t>vs. position</a:t>
            </a:r>
          </a:p>
          <a:p>
            <a:pPr lvl="1"/>
            <a:r>
              <a:rPr lang="en-US" sz="1100" dirty="0"/>
              <a:t>DUT</a:t>
            </a:r>
            <a:r>
              <a:rPr lang="en-US" sz="1100" dirty="0">
                <a:solidFill>
                  <a:srgbClr val="FF0000"/>
                </a:solidFill>
              </a:rPr>
              <a:t> timing</a:t>
            </a:r>
            <a:r>
              <a:rPr lang="en-US" sz="1100" dirty="0"/>
              <a:t> </a:t>
            </a:r>
            <a:r>
              <a:rPr lang="en-US" sz="1100" dirty="0">
                <a:solidFill>
                  <a:srgbClr val="FF0000"/>
                </a:solidFill>
              </a:rPr>
              <a:t>performance</a:t>
            </a:r>
            <a:r>
              <a:rPr lang="en-US" sz="1100" dirty="0"/>
              <a:t> vs. position</a:t>
            </a:r>
          </a:p>
          <a:p>
            <a:pPr lvl="1"/>
            <a:endParaRPr lang="en-US" sz="1100" dirty="0"/>
          </a:p>
          <a:p>
            <a:r>
              <a:rPr lang="en-US" sz="1200" dirty="0"/>
              <a:t>Calibration of deposited energy based on test beam data</a:t>
            </a:r>
            <a:endParaRPr lang="en-US" sz="700" dirty="0"/>
          </a:p>
          <a:p>
            <a:pPr marL="457200" lvl="1" indent="0">
              <a:buNone/>
            </a:pPr>
            <a:endParaRPr lang="en-US" sz="1100" dirty="0"/>
          </a:p>
          <a:p>
            <a:r>
              <a:rPr lang="en-US" sz="1200" dirty="0"/>
              <a:t>To precisely characterize the DUT time response, </a:t>
            </a:r>
            <a:r>
              <a:rPr lang="en-US" sz="1200" u="sng" dirty="0"/>
              <a:t>we require an accurate (~ 1 </a:t>
            </a:r>
            <a:r>
              <a:rPr lang="en-US" sz="1200" u="sng" dirty="0" err="1"/>
              <a:t>ps</a:t>
            </a:r>
            <a:r>
              <a:rPr lang="en-US" sz="1200" u="sng" dirty="0"/>
              <a:t>) time reference:</a:t>
            </a:r>
            <a:endParaRPr lang="en-US" sz="1200" dirty="0"/>
          </a:p>
          <a:p>
            <a:pPr lvl="1"/>
            <a:r>
              <a:rPr lang="en-US" sz="1100" dirty="0"/>
              <a:t>Use </a:t>
            </a:r>
            <a:r>
              <a:rPr lang="en-US" sz="1100" dirty="0">
                <a:solidFill>
                  <a:srgbClr val="FF0000"/>
                </a:solidFill>
              </a:rPr>
              <a:t>previous laser pulse </a:t>
            </a:r>
            <a:r>
              <a:rPr lang="en-US" sz="1100" dirty="0"/>
              <a:t>(40 MHz laser jitters &lt;&lt;1ps)</a:t>
            </a:r>
            <a:endParaRPr lang="en-US" sz="700" dirty="0"/>
          </a:p>
          <a:p>
            <a:pPr lvl="1"/>
            <a:r>
              <a:rPr lang="en-US" sz="1100" dirty="0"/>
              <a:t>Measure the </a:t>
            </a:r>
            <a:r>
              <a:rPr lang="en-US" sz="1100" dirty="0">
                <a:solidFill>
                  <a:srgbClr val="FF0000"/>
                </a:solidFill>
              </a:rPr>
              <a:t>same laser pulse with another sensor providing  the required time stamping accuracy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422AB-3555-7144-844F-059F7977D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E3643-1E85-5240-BBC0-FA0FC2DD0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4773569"/>
            <a:ext cx="2895600" cy="273844"/>
          </a:xfrm>
        </p:spPr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54B88-E776-EB4D-B4C2-9CC8EE14A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17</a:t>
            </a:fld>
            <a:endParaRPr lang="en-US"/>
          </a:p>
        </p:txBody>
      </p:sp>
      <p:pic>
        <p:nvPicPr>
          <p:cNvPr id="7" name="Immagine 7" descr="Immagine che contiene testo, attrezzatura, ingombro&#10;&#10;Descrizione generata automaticamente">
            <a:extLst>
              <a:ext uri="{FF2B5EF4-FFF2-40B4-BE49-F238E27FC236}">
                <a16:creationId xmlns:a16="http://schemas.microsoft.com/office/drawing/2014/main" id="{AFB33660-0A0C-A3EC-BFFF-B0EDA827F6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10" t="56616" r="27200" b="26251"/>
          <a:stretch/>
        </p:blipFill>
        <p:spPr>
          <a:xfrm>
            <a:off x="6189784" y="736887"/>
            <a:ext cx="2784931" cy="1946023"/>
          </a:xfrm>
          <a:prstGeom prst="rect">
            <a:avLst/>
          </a:prstGeom>
        </p:spPr>
      </p:pic>
      <p:pic>
        <p:nvPicPr>
          <p:cNvPr id="8" name="image_2_Trim">
            <a:hlinkClick r:id="" action="ppaction://media"/>
            <a:extLst>
              <a:ext uri="{FF2B5EF4-FFF2-40B4-BE49-F238E27FC236}">
                <a16:creationId xmlns:a16="http://schemas.microsoft.com/office/drawing/2014/main" id="{7306BADA-6A89-242D-0E15-C765A744305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>
            <a:lum bright="40000" contrast="40000"/>
          </a:blip>
          <a:srcRect l="20650" t="36796" r="32066" b="20520"/>
          <a:stretch/>
        </p:blipFill>
        <p:spPr>
          <a:xfrm>
            <a:off x="6189785" y="2742665"/>
            <a:ext cx="2784931" cy="201151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1EB946F-C76A-D44E-940D-7A52DF34B3AE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4640290" y="3284276"/>
            <a:ext cx="1215412" cy="1063462"/>
            <a:chOff x="5975364" y="3635464"/>
            <a:chExt cx="1582084" cy="1384293"/>
          </a:xfrm>
        </p:grpSpPr>
        <p:pic>
          <p:nvPicPr>
            <p:cNvPr id="16" name="Immagine 11">
              <a:extLst>
                <a:ext uri="{FF2B5EF4-FFF2-40B4-BE49-F238E27FC236}">
                  <a16:creationId xmlns:a16="http://schemas.microsoft.com/office/drawing/2014/main" id="{17C5EA96-FBB4-5240-A108-CBF21AB47C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244" t="47184" r="32114" b="-1"/>
            <a:stretch/>
          </p:blipFill>
          <p:spPr>
            <a:xfrm>
              <a:off x="5975364" y="3635464"/>
              <a:ext cx="1582084" cy="1384293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9442E25-9919-2A46-8B2E-68518E262325}"/>
                </a:ext>
              </a:extLst>
            </p:cNvPr>
            <p:cNvSpPr/>
            <p:nvPr/>
          </p:nvSpPr>
          <p:spPr>
            <a:xfrm rot="21380400">
              <a:off x="6358028" y="4096313"/>
              <a:ext cx="768119" cy="766800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0C44E3E-2A63-934D-BDEC-F930AEEF8B4C}"/>
                </a:ext>
              </a:extLst>
            </p:cNvPr>
            <p:cNvSpPr/>
            <p:nvPr/>
          </p:nvSpPr>
          <p:spPr>
            <a:xfrm rot="10800000">
              <a:off x="6321433" y="3732201"/>
              <a:ext cx="808352" cy="4807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pixel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09E9148-7556-D21B-3204-1E213371EC53}"/>
              </a:ext>
            </a:extLst>
          </p:cNvPr>
          <p:cNvGrpSpPr/>
          <p:nvPr/>
        </p:nvGrpSpPr>
        <p:grpSpPr>
          <a:xfrm>
            <a:off x="364031" y="2882208"/>
            <a:ext cx="3757880" cy="1905435"/>
            <a:chOff x="336369" y="2857653"/>
            <a:chExt cx="3757880" cy="1905435"/>
          </a:xfrm>
        </p:grpSpPr>
        <p:pic>
          <p:nvPicPr>
            <p:cNvPr id="10" name="Immagine 24">
              <a:extLst>
                <a:ext uri="{FF2B5EF4-FFF2-40B4-BE49-F238E27FC236}">
                  <a16:creationId xmlns:a16="http://schemas.microsoft.com/office/drawing/2014/main" id="{87232ACF-AFD9-3697-4383-8BFF10851F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629" r="29715" b="23731"/>
            <a:stretch/>
          </p:blipFill>
          <p:spPr>
            <a:xfrm>
              <a:off x="336369" y="2857653"/>
              <a:ext cx="3717495" cy="190543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BB33E33-C5EF-102C-E50B-03C73236FB84}"/>
                </a:ext>
              </a:extLst>
            </p:cNvPr>
            <p:cNvSpPr txBox="1"/>
            <p:nvPr/>
          </p:nvSpPr>
          <p:spPr>
            <a:xfrm>
              <a:off x="2629553" y="4048180"/>
              <a:ext cx="14646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err="1">
                  <a:solidFill>
                    <a:srgbClr val="67E761"/>
                  </a:solidFill>
                </a:rPr>
                <a:t>Averaged</a:t>
              </a:r>
              <a:r>
                <a:rPr lang="it-IT" sz="1200" dirty="0">
                  <a:solidFill>
                    <a:srgbClr val="67E761"/>
                  </a:solidFill>
                </a:rPr>
                <a:t> DUT </a:t>
              </a:r>
              <a:r>
                <a:rPr lang="it-IT" sz="1200" dirty="0" err="1">
                  <a:solidFill>
                    <a:srgbClr val="67E761"/>
                  </a:solidFill>
                </a:rPr>
                <a:t>signal</a:t>
              </a:r>
              <a:endParaRPr lang="it-IT" sz="1200" dirty="0">
                <a:solidFill>
                  <a:srgbClr val="67E761"/>
                </a:solidFill>
              </a:endParaRPr>
            </a:p>
            <a:p>
              <a:r>
                <a:rPr lang="it-IT" sz="1200" dirty="0" err="1">
                  <a:solidFill>
                    <a:srgbClr val="FFFF00"/>
                  </a:solidFill>
                </a:rPr>
                <a:t>Averaged</a:t>
              </a:r>
              <a:r>
                <a:rPr lang="it-IT" sz="1200" dirty="0">
                  <a:solidFill>
                    <a:srgbClr val="FFFF00"/>
                  </a:solidFill>
                </a:rPr>
                <a:t> REF </a:t>
              </a:r>
              <a:r>
                <a:rPr lang="it-IT" sz="1200" dirty="0" err="1">
                  <a:solidFill>
                    <a:srgbClr val="FFFF00"/>
                  </a:solidFill>
                </a:rPr>
                <a:t>signal</a:t>
              </a:r>
              <a:r>
                <a:rPr lang="it-IT" sz="1200" dirty="0">
                  <a:solidFill>
                    <a:srgbClr val="67E761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5596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26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97C624-4598-4CC6-A77E-3A4731D4D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713" y="146276"/>
            <a:ext cx="7886700" cy="293405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/>
              <a:t>Time reference accuracy</a:t>
            </a:r>
            <a:endParaRPr lang="en-GB" sz="3600" noProof="0" dirty="0"/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ABE95252-4110-4ABA-B011-DFF2A7A70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it-IT" dirty="0"/>
          </a:p>
        </p:txBody>
      </p:sp>
      <p:pic>
        <p:nvPicPr>
          <p:cNvPr id="12" name="Immagine 11" descr="Immagine che contiene tavolo, bianco&#10;&#10;Descrizione generata automaticamente">
            <a:extLst>
              <a:ext uri="{FF2B5EF4-FFF2-40B4-BE49-F238E27FC236}">
                <a16:creationId xmlns:a16="http://schemas.microsoft.com/office/drawing/2014/main" id="{5A8BCC35-DE74-4542-A02A-DD1CB049AF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1" t="37751" r="29405" b="17555"/>
          <a:stretch/>
        </p:blipFill>
        <p:spPr>
          <a:xfrm>
            <a:off x="3722049" y="641802"/>
            <a:ext cx="2395835" cy="2108956"/>
          </a:xfrm>
          <a:prstGeom prst="rect">
            <a:avLst/>
          </a:prstGeom>
        </p:spPr>
      </p:pic>
      <p:grpSp>
        <p:nvGrpSpPr>
          <p:cNvPr id="19" name="Gruppo 18">
            <a:extLst>
              <a:ext uri="{FF2B5EF4-FFF2-40B4-BE49-F238E27FC236}">
                <a16:creationId xmlns:a16="http://schemas.microsoft.com/office/drawing/2014/main" id="{30496F8A-82BD-4396-8D53-0DFDE08CB6ED}"/>
              </a:ext>
            </a:extLst>
          </p:cNvPr>
          <p:cNvGrpSpPr/>
          <p:nvPr/>
        </p:nvGrpSpPr>
        <p:grpSpPr>
          <a:xfrm>
            <a:off x="457265" y="585758"/>
            <a:ext cx="3086100" cy="2159724"/>
            <a:chOff x="4038600" y="1322064"/>
            <a:chExt cx="4114800" cy="2879632"/>
          </a:xfrm>
        </p:grpSpPr>
        <p:pic>
          <p:nvPicPr>
            <p:cNvPr id="13" name="Immagine 12" descr="Immagine che contiene interni, tavolo, sedendo, articoli&#10;&#10;Descrizione generata automaticamente">
              <a:extLst>
                <a:ext uri="{FF2B5EF4-FFF2-40B4-BE49-F238E27FC236}">
                  <a16:creationId xmlns:a16="http://schemas.microsoft.com/office/drawing/2014/main" id="{60C4193C-949A-4E0A-9923-8E24C6DDC1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97" t="39747" r="39502" b="25842"/>
            <a:stretch/>
          </p:blipFill>
          <p:spPr>
            <a:xfrm>
              <a:off x="4038600" y="1322064"/>
              <a:ext cx="4114800" cy="2879632"/>
            </a:xfrm>
            <a:prstGeom prst="rect">
              <a:avLst/>
            </a:prstGeom>
          </p:spPr>
        </p:pic>
        <p:cxnSp>
          <p:nvCxnSpPr>
            <p:cNvPr id="9" name="Connettore 2 8">
              <a:extLst>
                <a:ext uri="{FF2B5EF4-FFF2-40B4-BE49-F238E27FC236}">
                  <a16:creationId xmlns:a16="http://schemas.microsoft.com/office/drawing/2014/main" id="{F6911955-25A4-4C5A-A273-4F6B121CC004}"/>
                </a:ext>
              </a:extLst>
            </p:cNvPr>
            <p:cNvCxnSpPr/>
            <p:nvPr/>
          </p:nvCxnSpPr>
          <p:spPr>
            <a:xfrm flipV="1">
              <a:off x="5572125" y="2247900"/>
              <a:ext cx="1628775" cy="400050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3C67108A-C9C3-4BB2-9341-DD26E8CEDE02}"/>
                </a:ext>
              </a:extLst>
            </p:cNvPr>
            <p:cNvSpPr txBox="1"/>
            <p:nvPr/>
          </p:nvSpPr>
          <p:spPr>
            <a:xfrm>
              <a:off x="4924916" y="1431457"/>
              <a:ext cx="1704975" cy="954108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350" dirty="0">
                  <a:solidFill>
                    <a:srgbClr val="FFFF00"/>
                  </a:solidFill>
                </a:rPr>
                <a:t>Laser </a:t>
              </a:r>
              <a:r>
                <a:rPr lang="it-IT" sz="1350" dirty="0" err="1">
                  <a:solidFill>
                    <a:srgbClr val="FFFF00"/>
                  </a:solidFill>
                </a:rPr>
                <a:t>reflection</a:t>
              </a:r>
              <a:r>
                <a:rPr lang="it-IT" sz="1350" dirty="0">
                  <a:solidFill>
                    <a:srgbClr val="FFFF00"/>
                  </a:solidFill>
                </a:rPr>
                <a:t> from a </a:t>
              </a:r>
              <a:r>
                <a:rPr lang="it-IT" sz="1350" dirty="0" err="1">
                  <a:solidFill>
                    <a:srgbClr val="FFFF00"/>
                  </a:solidFill>
                </a:rPr>
                <a:t>mirror</a:t>
              </a:r>
              <a:r>
                <a:rPr lang="it-IT" sz="1350" dirty="0">
                  <a:solidFill>
                    <a:srgbClr val="FFFF00"/>
                  </a:solidFill>
                </a:rPr>
                <a:t> (</a:t>
              </a:r>
              <a:r>
                <a:rPr lang="it-IT" sz="1350" dirty="0" err="1">
                  <a:solidFill>
                    <a:srgbClr val="FFFF00"/>
                  </a:solidFill>
                </a:rPr>
                <a:t>unfocused</a:t>
              </a:r>
              <a:r>
                <a:rPr lang="it-IT" sz="1350" dirty="0">
                  <a:solidFill>
                    <a:srgbClr val="FFFF00"/>
                  </a:solidFill>
                </a:rPr>
                <a:t>)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D8FB8E3-246B-1148-89F9-FE85A43976DD}"/>
              </a:ext>
            </a:extLst>
          </p:cNvPr>
          <p:cNvGrpSpPr/>
          <p:nvPr/>
        </p:nvGrpSpPr>
        <p:grpSpPr>
          <a:xfrm>
            <a:off x="315902" y="2872534"/>
            <a:ext cx="4284871" cy="1895485"/>
            <a:chOff x="387507" y="2872534"/>
            <a:chExt cx="4284871" cy="1895485"/>
          </a:xfrm>
        </p:grpSpPr>
        <p:pic>
          <p:nvPicPr>
            <p:cNvPr id="17" name="Immagine 16" descr="Immagine che contiene screenshot&#10;&#10;Descrizione generata automaticamente">
              <a:extLst>
                <a:ext uri="{FF2B5EF4-FFF2-40B4-BE49-F238E27FC236}">
                  <a16:creationId xmlns:a16="http://schemas.microsoft.com/office/drawing/2014/main" id="{6AFE55AB-0D56-4A23-8CB3-A616BD4BD0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41" b="23580"/>
            <a:stretch/>
          </p:blipFill>
          <p:spPr>
            <a:xfrm>
              <a:off x="387507" y="2872534"/>
              <a:ext cx="4284871" cy="1895485"/>
            </a:xfrm>
            <a:prstGeom prst="rect">
              <a:avLst/>
            </a:prstGeom>
          </p:spPr>
        </p:pic>
        <p:cxnSp>
          <p:nvCxnSpPr>
            <p:cNvPr id="25" name="Connettore 2 24">
              <a:extLst>
                <a:ext uri="{FF2B5EF4-FFF2-40B4-BE49-F238E27FC236}">
                  <a16:creationId xmlns:a16="http://schemas.microsoft.com/office/drawing/2014/main" id="{35261370-9436-4B51-A365-86C2898FD2A8}"/>
                </a:ext>
              </a:extLst>
            </p:cNvPr>
            <p:cNvCxnSpPr>
              <a:cxnSpLocks/>
            </p:cNvCxnSpPr>
            <p:nvPr/>
          </p:nvCxnSpPr>
          <p:spPr>
            <a:xfrm>
              <a:off x="1263980" y="3920951"/>
              <a:ext cx="1638354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953AE0CD-011B-4FB1-8183-60D1C211ADB4}"/>
                    </a:ext>
                  </a:extLst>
                </p:cNvPr>
                <p:cNvSpPr txBox="1"/>
                <p:nvPr/>
              </p:nvSpPr>
              <p:spPr>
                <a:xfrm>
                  <a:off x="2040509" y="3921963"/>
                  <a:ext cx="290945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it-IT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</m:oMath>
                  </a14:m>
                  <a:r>
                    <a:rPr lang="it-IT" dirty="0">
                      <a:solidFill>
                        <a:srgbClr val="FFFF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t</a:t>
                  </a:r>
                </a:p>
              </p:txBody>
            </p:sp>
          </mc:Choice>
          <mc:Fallback>
            <p:sp>
              <p:nvSpPr>
                <p:cNvPr id="26" name="CasellaDiTesto 25">
                  <a:extLst>
                    <a:ext uri="{FF2B5EF4-FFF2-40B4-BE49-F238E27FC236}">
                      <a16:creationId xmlns:a16="http://schemas.microsoft.com/office/drawing/2014/main" id="{953AE0CD-011B-4FB1-8183-60D1C211AD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40509" y="3921963"/>
                  <a:ext cx="290945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29167" t="-26087" r="-16667" b="-52174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77DFB84-4B91-44B5-BD07-19465A0D5716}"/>
              </a:ext>
            </a:extLst>
          </p:cNvPr>
          <p:cNvSpPr txBox="1"/>
          <p:nvPr/>
        </p:nvSpPr>
        <p:spPr>
          <a:xfrm>
            <a:off x="3906962" y="2191815"/>
            <a:ext cx="1278731" cy="507831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350" dirty="0">
                <a:solidFill>
                  <a:srgbClr val="FFFF00"/>
                </a:solidFill>
              </a:rPr>
              <a:t>New FEE </a:t>
            </a:r>
            <a:r>
              <a:rPr lang="it-IT" sz="1350" dirty="0" err="1">
                <a:solidFill>
                  <a:srgbClr val="FFFF00"/>
                </a:solidFill>
              </a:rPr>
              <a:t>board</a:t>
            </a:r>
            <a:r>
              <a:rPr lang="it-IT" sz="1350" dirty="0">
                <a:solidFill>
                  <a:srgbClr val="FFFF00"/>
                </a:solidFill>
              </a:rPr>
              <a:t> with 3D </a:t>
            </a:r>
            <a:r>
              <a:rPr lang="it-IT" sz="1350" dirty="0" err="1">
                <a:solidFill>
                  <a:srgbClr val="FFFF00"/>
                </a:solidFill>
              </a:rPr>
              <a:t>sensor</a:t>
            </a:r>
            <a:endParaRPr lang="it-IT" sz="1350" dirty="0">
              <a:solidFill>
                <a:srgbClr val="FFFF00"/>
              </a:solidFill>
            </a:endParaRPr>
          </a:p>
        </p:txBody>
      </p: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A8B1CB36-9724-4064-AA69-D5E567A78EBB}"/>
              </a:ext>
            </a:extLst>
          </p:cNvPr>
          <p:cNvCxnSpPr>
            <a:cxnSpLocks/>
          </p:cNvCxnSpPr>
          <p:nvPr/>
        </p:nvCxnSpPr>
        <p:spPr>
          <a:xfrm flipV="1">
            <a:off x="4549204" y="1874613"/>
            <a:ext cx="319719" cy="317202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480CF3-D3A8-3B48-B215-E01624CE5AFA}"/>
              </a:ext>
            </a:extLst>
          </p:cNvPr>
          <p:cNvGrpSpPr/>
          <p:nvPr/>
        </p:nvGrpSpPr>
        <p:grpSpPr>
          <a:xfrm>
            <a:off x="4657120" y="2846311"/>
            <a:ext cx="4476715" cy="2038303"/>
            <a:chOff x="4701184" y="2846311"/>
            <a:chExt cx="4476715" cy="2038303"/>
          </a:xfrm>
        </p:grpSpPr>
        <p:pic>
          <p:nvPicPr>
            <p:cNvPr id="18" name="Immagine 17" descr="Immagine che contiene mappa, testo&#10;&#10;Descrizione generata automaticamente">
              <a:extLst>
                <a:ext uri="{FF2B5EF4-FFF2-40B4-BE49-F238E27FC236}">
                  <a16:creationId xmlns:a16="http://schemas.microsoft.com/office/drawing/2014/main" id="{26947AB7-42D1-45B8-A26D-94B45DA80B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305" b="4442"/>
            <a:stretch/>
          </p:blipFill>
          <p:spPr>
            <a:xfrm>
              <a:off x="4701184" y="2846311"/>
              <a:ext cx="4476715" cy="203830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28BC811A-D9C6-48B0-8378-A988B47A52BC}"/>
                    </a:ext>
                  </a:extLst>
                </p:cNvPr>
                <p:cNvSpPr txBox="1"/>
                <p:nvPr/>
              </p:nvSpPr>
              <p:spPr>
                <a:xfrm>
                  <a:off x="7504660" y="3252650"/>
                  <a:ext cx="1385863" cy="41274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05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05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105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it-IT" sz="105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it-IT" sz="10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05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m:rPr>
                                <m:sty m:val="p"/>
                              </m:rPr>
                              <a:rPr lang="en-US" sz="1050" b="0" i="0" baseline="-2500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Δt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it-IT" sz="105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it-IT" sz="105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</m:den>
                        </m:f>
                        <m:r>
                          <a:rPr lang="it-IT" sz="105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=9</m:t>
                        </m:r>
                        <m:r>
                          <a:rPr lang="en-US" sz="105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07</m:t>
                        </m:r>
                        <m:r>
                          <a:rPr lang="it-IT" sz="105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05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it-IT" sz="105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it-IT" sz="1200" u="sng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28BC811A-D9C6-48B0-8378-A988B47A52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04660" y="3252650"/>
                  <a:ext cx="1385863" cy="41274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B7028503-5983-4946-A281-6EECE95624A6}"/>
                    </a:ext>
                  </a:extLst>
                </p:cNvPr>
                <p:cNvSpPr txBox="1"/>
                <p:nvPr/>
              </p:nvSpPr>
              <p:spPr>
                <a:xfrm>
                  <a:off x="7204399" y="2920541"/>
                  <a:ext cx="1845773" cy="37420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9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900" i="1" dirty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900" i="1" dirty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it-IT" sz="900" i="1" dirty="0">
                            <a:latin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it-IT" sz="900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it-IT" sz="900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it-IT" sz="900" i="1" dirty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it-IT" sz="900" i="1" dirty="0">
                                    <a:latin typeface="Cambria Math" panose="02040503050406030204" pitchFamily="18" charset="0"/>
                                  </a:rPr>
                                  <m:t>𝑙𝑎𝑠𝑒𝑟</m:t>
                                </m:r>
                              </m:sub>
                              <m:sup>
                                <m:r>
                                  <a:rPr lang="it-IT" sz="9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it-IT" sz="900" i="1" dirty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Sup>
                              <m:sSubSupPr>
                                <m:ctrlPr>
                                  <a:rPr lang="it-IT" sz="900" i="1" dirty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it-IT" sz="900" i="1" dirty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it-IT" sz="900" i="1" dirty="0">
                                    <a:latin typeface="Cambria Math" panose="02040503050406030204" pitchFamily="18" charset="0"/>
                                  </a:rPr>
                                  <m:t>𝑑𝑒𝑡𝑒𝑐𝑡𝑜𝑟</m:t>
                                </m:r>
                              </m:sub>
                              <m:sup>
                                <m:r>
                                  <a:rPr lang="it-IT" sz="900" i="1" dirty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oMath>
                    </m:oMathPara>
                  </a14:m>
                  <a:endParaRPr lang="en-US" sz="900" dirty="0"/>
                </a:p>
              </p:txBody>
            </p:sp>
          </mc:Choice>
          <mc:Fallback xmlns="">
            <p:sp>
              <p:nvSpPr>
                <p:cNvPr id="11" name="CasellaDiTesto 10">
                  <a:extLst>
                    <a:ext uri="{FF2B5EF4-FFF2-40B4-BE49-F238E27FC236}">
                      <a16:creationId xmlns:a16="http://schemas.microsoft.com/office/drawing/2014/main" id="{B7028503-5983-4946-A281-6EECE95624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04399" y="2920541"/>
                  <a:ext cx="1845773" cy="37420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44F47B7-4156-453D-AB6D-39BF42751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</p:spPr>
        <p:txBody>
          <a:bodyPr/>
          <a:lstStyle/>
          <a:p>
            <a:r>
              <a:rPr lang="pt-BR" dirty="0"/>
              <a:t>A. </a:t>
            </a:r>
            <a:r>
              <a:rPr lang="pt-BR" dirty="0" err="1"/>
              <a:t>Cardini</a:t>
            </a:r>
            <a:r>
              <a:rPr lang="pt-BR" dirty="0"/>
              <a:t> / INFN Cagliari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91E914A-D8DF-4D85-AF7A-18129C03B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4E14-8A77-4174-B033-5E0BE1D6EC56}" type="slidenum">
              <a:rPr lang="it-IT" smtClean="0"/>
              <a:t>18</a:t>
            </a:fld>
            <a:endParaRPr lang="it-IT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99CB575-ECD1-CA42-B1E5-A5209D199FE6}"/>
              </a:ext>
            </a:extLst>
          </p:cNvPr>
          <p:cNvSpPr/>
          <p:nvPr/>
        </p:nvSpPr>
        <p:spPr>
          <a:xfrm>
            <a:off x="5081499" y="3379752"/>
            <a:ext cx="12811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err="1">
                <a:solidFill>
                  <a:srgbClr val="FF0000"/>
                </a:solidFill>
                <a:latin typeface="Cambria Math" panose="02040503050406030204" pitchFamily="18" charset="0"/>
              </a:rPr>
              <a:t>V</a:t>
            </a:r>
            <a:r>
              <a:rPr lang="en-US" sz="1200" baseline="-25000" dirty="0" err="1">
                <a:solidFill>
                  <a:srgbClr val="FF0000"/>
                </a:solidFill>
                <a:latin typeface="Cambria Math" panose="02040503050406030204" pitchFamily="18" charset="0"/>
              </a:rPr>
              <a:t>bias</a:t>
            </a:r>
            <a:r>
              <a:rPr lang="en-US" sz="1200" dirty="0">
                <a:solidFill>
                  <a:srgbClr val="FF0000"/>
                </a:solidFill>
                <a:latin typeface="Cambria Math" panose="02040503050406030204" pitchFamily="18" charset="0"/>
              </a:rPr>
              <a:t>  = -50V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  <a:latin typeface="Cambria Math" panose="02040503050406030204" pitchFamily="18" charset="0"/>
              </a:rPr>
              <a:t>~10 MIP deposit</a:t>
            </a:r>
          </a:p>
        </p:txBody>
      </p:sp>
      <p:sp>
        <p:nvSpPr>
          <p:cNvPr id="7" name="CasellaDiTesto 2">
            <a:extLst>
              <a:ext uri="{FF2B5EF4-FFF2-40B4-BE49-F238E27FC236}">
                <a16:creationId xmlns:a16="http://schemas.microsoft.com/office/drawing/2014/main" id="{DF4DC1FD-DD6B-837C-0147-810787252DD8}"/>
              </a:ext>
            </a:extLst>
          </p:cNvPr>
          <p:cNvSpPr txBox="1"/>
          <p:nvPr/>
        </p:nvSpPr>
        <p:spPr>
          <a:xfrm>
            <a:off x="6234283" y="675647"/>
            <a:ext cx="2781373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Sub-</a:t>
            </a:r>
            <a:r>
              <a:rPr lang="en-US" dirty="0" err="1">
                <a:solidFill>
                  <a:srgbClr val="FF0000"/>
                </a:solidFill>
              </a:rPr>
              <a:t>ps</a:t>
            </a:r>
            <a:r>
              <a:rPr lang="en-US" dirty="0"/>
              <a:t> timing accuracy can be obtained with a </a:t>
            </a:r>
            <a:r>
              <a:rPr lang="en-US" u="sng" dirty="0" err="1"/>
              <a:t>TimeSPOT</a:t>
            </a:r>
            <a:r>
              <a:rPr lang="en-US" u="sng" dirty="0"/>
              <a:t> 3D multi-pixel sensor with custom FEE</a:t>
            </a:r>
            <a:r>
              <a:rPr lang="en-US" dirty="0"/>
              <a:t> using a laser intensity providing an energy deposit equivalent to ~10 MIPs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A9E11ED-8F9A-D5F9-CC15-6AC94DBA07C7}"/>
              </a:ext>
            </a:extLst>
          </p:cNvPr>
          <p:cNvSpPr/>
          <p:nvPr/>
        </p:nvSpPr>
        <p:spPr>
          <a:xfrm>
            <a:off x="1889017" y="3932228"/>
            <a:ext cx="400421" cy="27384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F5ADAE1-680D-0438-B85C-5ED24330671D}"/>
              </a:ext>
            </a:extLst>
          </p:cNvPr>
          <p:cNvCxnSpPr>
            <a:stCxn id="8" idx="6"/>
          </p:cNvCxnSpPr>
          <p:nvPr/>
        </p:nvCxnSpPr>
        <p:spPr>
          <a:xfrm>
            <a:off x="2289438" y="4069149"/>
            <a:ext cx="3265714" cy="3378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409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EED8E-5F12-6306-24C3-91AB2A8C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64202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Amplitude</a:t>
            </a:r>
            <a:r>
              <a:rPr lang="it-IT" dirty="0"/>
              <a:t> and </a:t>
            </a:r>
            <a:r>
              <a:rPr lang="it-IT" dirty="0" err="1"/>
              <a:t>ToA</a:t>
            </a:r>
            <a:r>
              <a:rPr lang="it-IT" dirty="0"/>
              <a:t> </a:t>
            </a:r>
            <a:r>
              <a:rPr lang="it-IT" dirty="0" err="1"/>
              <a:t>maps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77EB1F-0AE9-F40E-47E6-26F464A66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5068" y="3605202"/>
            <a:ext cx="7295325" cy="1252680"/>
          </a:xfrm>
        </p:spPr>
        <p:txBody>
          <a:bodyPr>
            <a:normAutofit fontScale="55000" lnSpcReduction="20000"/>
          </a:bodyPr>
          <a:lstStyle/>
          <a:p>
            <a:r>
              <a:rPr lang="it-IT" dirty="0" err="1">
                <a:solidFill>
                  <a:srgbClr val="FF0000"/>
                </a:solidFill>
              </a:rPr>
              <a:t>Amplitude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map</a:t>
            </a:r>
            <a:r>
              <a:rPr lang="it-IT" dirty="0">
                <a:solidFill>
                  <a:srgbClr val="FF0000"/>
                </a:solidFill>
              </a:rPr>
              <a:t>: </a:t>
            </a:r>
            <a:r>
              <a:rPr lang="it-IT" dirty="0"/>
              <a:t>in </a:t>
            </a:r>
            <a:r>
              <a:rPr lang="it-IT" dirty="0" err="1"/>
              <a:t>yellow</a:t>
            </a:r>
            <a:r>
              <a:rPr lang="it-IT" dirty="0"/>
              <a:t> </a:t>
            </a:r>
            <a:r>
              <a:rPr lang="it-IT" dirty="0" err="1"/>
              <a:t>where</a:t>
            </a:r>
            <a:r>
              <a:rPr lang="it-IT" dirty="0"/>
              <a:t> the laser </a:t>
            </a:r>
            <a:r>
              <a:rPr lang="it-IT" dirty="0" err="1"/>
              <a:t>could</a:t>
            </a:r>
            <a:r>
              <a:rPr lang="it-IT" dirty="0"/>
              <a:t> </a:t>
            </a:r>
            <a:r>
              <a:rPr lang="it-IT" dirty="0" err="1"/>
              <a:t>properly</a:t>
            </a:r>
            <a:r>
              <a:rPr lang="it-IT" dirty="0"/>
              <a:t> </a:t>
            </a:r>
            <a:r>
              <a:rPr lang="it-IT" dirty="0" err="1"/>
              <a:t>excite</a:t>
            </a:r>
            <a:r>
              <a:rPr lang="it-IT" dirty="0"/>
              <a:t> the pixel, i.e. no metal on top </a:t>
            </a:r>
          </a:p>
          <a:p>
            <a:pPr lvl="8"/>
            <a:endParaRPr lang="it-IT" dirty="0"/>
          </a:p>
          <a:p>
            <a:r>
              <a:rPr lang="it-IT" dirty="0">
                <a:solidFill>
                  <a:srgbClr val="FF0000"/>
                </a:solidFill>
              </a:rPr>
              <a:t>Time of </a:t>
            </a:r>
            <a:r>
              <a:rPr lang="it-IT" dirty="0" err="1">
                <a:solidFill>
                  <a:srgbClr val="FF0000"/>
                </a:solidFill>
              </a:rPr>
              <a:t>Arrival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map</a:t>
            </a:r>
            <a:r>
              <a:rPr lang="it-IT" dirty="0">
                <a:solidFill>
                  <a:srgbClr val="FF0000"/>
                </a:solidFill>
              </a:rPr>
              <a:t>: </a:t>
            </a:r>
            <a:r>
              <a:rPr lang="it-IT" dirty="0"/>
              <a:t>for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particular</a:t>
            </a:r>
            <a:r>
              <a:rPr lang="it-IT" dirty="0"/>
              <a:t> pixel @50V </a:t>
            </a:r>
            <a:r>
              <a:rPr lang="it-IT" dirty="0" err="1"/>
              <a:t>bias</a:t>
            </a:r>
            <a:r>
              <a:rPr lang="it-IT" dirty="0"/>
              <a:t>, the max. timing spread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less</a:t>
            </a:r>
            <a:r>
              <a:rPr lang="it-IT" dirty="0"/>
              <a:t> </a:t>
            </a:r>
            <a:r>
              <a:rPr lang="it-IT" dirty="0" err="1"/>
              <a:t>than</a:t>
            </a:r>
            <a:r>
              <a:rPr lang="it-IT" dirty="0"/>
              <a:t> 20ps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79450-4A7E-A971-8FA2-556ABAD10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B9FD38-52C9-8AB2-E2FA-7EE48E370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</a:t>
            </a:r>
            <a:r>
              <a:rPr lang="en-US" dirty="0" err="1"/>
              <a:t>Cardini</a:t>
            </a:r>
            <a:r>
              <a:rPr lang="en-US" dirty="0"/>
              <a:t>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FA4A8-99F6-65C3-C98D-F26988E1F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19</a:t>
            </a:fld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8F53783-6643-6EDA-2BCE-AF0046E8A6F7}"/>
              </a:ext>
            </a:extLst>
          </p:cNvPr>
          <p:cNvGrpSpPr/>
          <p:nvPr/>
        </p:nvGrpSpPr>
        <p:grpSpPr>
          <a:xfrm>
            <a:off x="639048" y="695089"/>
            <a:ext cx="3947263" cy="2929891"/>
            <a:chOff x="198774" y="950617"/>
            <a:chExt cx="3947263" cy="2929891"/>
          </a:xfrm>
        </p:grpSpPr>
        <p:grpSp>
          <p:nvGrpSpPr>
            <p:cNvPr id="7" name="Gruppo 2">
              <a:extLst>
                <a:ext uri="{FF2B5EF4-FFF2-40B4-BE49-F238E27FC236}">
                  <a16:creationId xmlns:a16="http://schemas.microsoft.com/office/drawing/2014/main" id="{237DF457-CDD4-8975-9056-4A1C6E71E287}"/>
                </a:ext>
              </a:extLst>
            </p:cNvPr>
            <p:cNvGrpSpPr/>
            <p:nvPr/>
          </p:nvGrpSpPr>
          <p:grpSpPr>
            <a:xfrm>
              <a:off x="198774" y="950617"/>
              <a:ext cx="3947263" cy="2929891"/>
              <a:chOff x="989731" y="351054"/>
              <a:chExt cx="9689154" cy="6352364"/>
            </a:xfrm>
          </p:grpSpPr>
          <p:pic>
            <p:nvPicPr>
              <p:cNvPr id="8" name="Immagine 21">
                <a:extLst>
                  <a:ext uri="{FF2B5EF4-FFF2-40B4-BE49-F238E27FC236}">
                    <a16:creationId xmlns:a16="http://schemas.microsoft.com/office/drawing/2014/main" id="{9EE4BDDE-4A6E-52B0-8BFD-122B462AB7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9731" y="351054"/>
                <a:ext cx="9689154" cy="6155891"/>
              </a:xfrm>
              <a:prstGeom prst="rect">
                <a:avLst/>
              </a:prstGeom>
            </p:spPr>
          </p:pic>
          <p:sp>
            <p:nvSpPr>
              <p:cNvPr id="9" name="CasellaDiTesto 9">
                <a:extLst>
                  <a:ext uri="{FF2B5EF4-FFF2-40B4-BE49-F238E27FC236}">
                    <a16:creationId xmlns:a16="http://schemas.microsoft.com/office/drawing/2014/main" id="{91B9A7BE-BD35-3C57-BC94-F9F1A1018FB9}"/>
                  </a:ext>
                </a:extLst>
              </p:cNvPr>
              <p:cNvSpPr txBox="1"/>
              <p:nvPr/>
            </p:nvSpPr>
            <p:spPr>
              <a:xfrm>
                <a:off x="8703372" y="6169581"/>
                <a:ext cx="1499812" cy="533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00" dirty="0"/>
                  <a:t>x (µm)</a:t>
                </a:r>
                <a:endParaRPr lang="en-GB" sz="1000" dirty="0"/>
              </a:p>
            </p:txBody>
          </p:sp>
          <p:sp>
            <p:nvSpPr>
              <p:cNvPr id="10" name="CasellaDiTesto 11">
                <a:extLst>
                  <a:ext uri="{FF2B5EF4-FFF2-40B4-BE49-F238E27FC236}">
                    <a16:creationId xmlns:a16="http://schemas.microsoft.com/office/drawing/2014/main" id="{E8E15E84-3264-F902-710C-98E0B3D62A77}"/>
                  </a:ext>
                </a:extLst>
              </p:cNvPr>
              <p:cNvSpPr txBox="1"/>
              <p:nvPr/>
            </p:nvSpPr>
            <p:spPr>
              <a:xfrm rot="16200000">
                <a:off x="780907" y="866333"/>
                <a:ext cx="1203961" cy="667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900" dirty="0"/>
                  <a:t>y (µm)</a:t>
                </a:r>
                <a:endParaRPr lang="en-GB" sz="900" dirty="0"/>
              </a:p>
            </p:txBody>
          </p:sp>
        </p:grpSp>
        <p:sp>
          <p:nvSpPr>
            <p:cNvPr id="11" name="Rettangolo 5">
              <a:extLst>
                <a:ext uri="{FF2B5EF4-FFF2-40B4-BE49-F238E27FC236}">
                  <a16:creationId xmlns:a16="http://schemas.microsoft.com/office/drawing/2014/main" id="{1FFF6261-EB8D-288A-7243-6CA55805D096}"/>
                </a:ext>
              </a:extLst>
            </p:cNvPr>
            <p:cNvSpPr/>
            <p:nvPr/>
          </p:nvSpPr>
          <p:spPr>
            <a:xfrm>
              <a:off x="1374440" y="1715210"/>
              <a:ext cx="1440000" cy="14400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2E77E90-AEB1-CAA0-510B-6471F8EB125E}"/>
              </a:ext>
            </a:extLst>
          </p:cNvPr>
          <p:cNvGrpSpPr/>
          <p:nvPr/>
        </p:nvGrpSpPr>
        <p:grpSpPr>
          <a:xfrm>
            <a:off x="4708314" y="588010"/>
            <a:ext cx="4039116" cy="3017191"/>
            <a:chOff x="4770794" y="803201"/>
            <a:chExt cx="4039116" cy="301719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B184C74-9EB4-282C-FA67-3E0DE793E3E8}"/>
                </a:ext>
              </a:extLst>
            </p:cNvPr>
            <p:cNvGrpSpPr/>
            <p:nvPr/>
          </p:nvGrpSpPr>
          <p:grpSpPr>
            <a:xfrm>
              <a:off x="4770794" y="922219"/>
              <a:ext cx="3884772" cy="2839272"/>
              <a:chOff x="4770794" y="967657"/>
              <a:chExt cx="3884772" cy="2839272"/>
            </a:xfrm>
          </p:grpSpPr>
          <p:pic>
            <p:nvPicPr>
              <p:cNvPr id="13" name="Immagine 73">
                <a:extLst>
                  <a:ext uri="{FF2B5EF4-FFF2-40B4-BE49-F238E27FC236}">
                    <a16:creationId xmlns:a16="http://schemas.microsoft.com/office/drawing/2014/main" id="{9621ADB0-988C-EC09-92A4-3D88778A08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0794" y="967657"/>
                <a:ext cx="3884772" cy="2839272"/>
              </a:xfrm>
              <a:prstGeom prst="rect">
                <a:avLst/>
              </a:prstGeom>
            </p:spPr>
          </p:pic>
          <p:sp>
            <p:nvSpPr>
              <p:cNvPr id="16" name="Rettangolo 5">
                <a:extLst>
                  <a:ext uri="{FF2B5EF4-FFF2-40B4-BE49-F238E27FC236}">
                    <a16:creationId xmlns:a16="http://schemas.microsoft.com/office/drawing/2014/main" id="{E02CD318-66ED-4891-8698-561C707104B9}"/>
                  </a:ext>
                </a:extLst>
              </p:cNvPr>
              <p:cNvSpPr/>
              <p:nvPr/>
            </p:nvSpPr>
            <p:spPr>
              <a:xfrm>
                <a:off x="5968212" y="1805135"/>
                <a:ext cx="1440000" cy="144000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18" name="CasellaDiTesto 9">
              <a:extLst>
                <a:ext uri="{FF2B5EF4-FFF2-40B4-BE49-F238E27FC236}">
                  <a16:creationId xmlns:a16="http://schemas.microsoft.com/office/drawing/2014/main" id="{83D078FA-4859-5A84-E4D3-197F1A0A5306}"/>
                </a:ext>
              </a:extLst>
            </p:cNvPr>
            <p:cNvSpPr txBox="1"/>
            <p:nvPr/>
          </p:nvSpPr>
          <p:spPr>
            <a:xfrm rot="16200000">
              <a:off x="7591812" y="1775078"/>
              <a:ext cx="2189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err="1"/>
                <a:t>Average</a:t>
              </a:r>
              <a:r>
                <a:rPr lang="it-IT" sz="1000" dirty="0"/>
                <a:t> Time of </a:t>
              </a:r>
              <a:r>
                <a:rPr lang="it-IT" sz="1000" dirty="0" err="1"/>
                <a:t>Signal</a:t>
              </a:r>
              <a:r>
                <a:rPr lang="it-IT" sz="1000" dirty="0"/>
                <a:t> </a:t>
              </a:r>
              <a:r>
                <a:rPr lang="it-IT" sz="1000" dirty="0" err="1"/>
                <a:t>Arrival</a:t>
              </a:r>
              <a:r>
                <a:rPr lang="it-IT" sz="1000" dirty="0"/>
                <a:t> (ns)</a:t>
              </a:r>
              <a:endParaRPr lang="en-GB" sz="1000" dirty="0"/>
            </a:p>
          </p:txBody>
        </p:sp>
        <p:sp>
          <p:nvSpPr>
            <p:cNvPr id="19" name="CasellaDiTesto 11">
              <a:extLst>
                <a:ext uri="{FF2B5EF4-FFF2-40B4-BE49-F238E27FC236}">
                  <a16:creationId xmlns:a16="http://schemas.microsoft.com/office/drawing/2014/main" id="{B53F0E0B-6188-4C4F-197D-3B3DED3DBEA0}"/>
                </a:ext>
              </a:extLst>
            </p:cNvPr>
            <p:cNvSpPr txBox="1"/>
            <p:nvPr/>
          </p:nvSpPr>
          <p:spPr>
            <a:xfrm rot="16200000">
              <a:off x="4651976" y="1193649"/>
              <a:ext cx="555301" cy="271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dirty="0"/>
                <a:t>y (µm)</a:t>
              </a:r>
              <a:endParaRPr lang="en-GB" sz="900" dirty="0"/>
            </a:p>
          </p:txBody>
        </p:sp>
        <p:sp>
          <p:nvSpPr>
            <p:cNvPr id="20" name="CasellaDiTesto 9">
              <a:extLst>
                <a:ext uri="{FF2B5EF4-FFF2-40B4-BE49-F238E27FC236}">
                  <a16:creationId xmlns:a16="http://schemas.microsoft.com/office/drawing/2014/main" id="{35D0E3EE-8DEA-6B4C-B741-E0013038A51A}"/>
                </a:ext>
              </a:extLst>
            </p:cNvPr>
            <p:cNvSpPr txBox="1"/>
            <p:nvPr/>
          </p:nvSpPr>
          <p:spPr>
            <a:xfrm>
              <a:off x="7816227" y="3574171"/>
              <a:ext cx="611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x (µm)</a:t>
              </a:r>
              <a:endParaRPr lang="en-GB" sz="1000" dirty="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3B20490-3939-D80B-8C17-3D173890AE43}"/>
              </a:ext>
            </a:extLst>
          </p:cNvPr>
          <p:cNvGrpSpPr>
            <a:grpSpLocks noChangeAspect="1"/>
          </p:cNvGrpSpPr>
          <p:nvPr/>
        </p:nvGrpSpPr>
        <p:grpSpPr>
          <a:xfrm rot="10800000">
            <a:off x="216977" y="3540041"/>
            <a:ext cx="1215412" cy="1063462"/>
            <a:chOff x="5975365" y="3635465"/>
            <a:chExt cx="1582084" cy="1384293"/>
          </a:xfrm>
        </p:grpSpPr>
        <p:pic>
          <p:nvPicPr>
            <p:cNvPr id="23" name="Immagine 11">
              <a:extLst>
                <a:ext uri="{FF2B5EF4-FFF2-40B4-BE49-F238E27FC236}">
                  <a16:creationId xmlns:a16="http://schemas.microsoft.com/office/drawing/2014/main" id="{C5044A3F-C9EA-7E85-C779-B480C6830E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244" t="47184" r="32114" b="-1"/>
            <a:stretch/>
          </p:blipFill>
          <p:spPr>
            <a:xfrm>
              <a:off x="5975365" y="3635465"/>
              <a:ext cx="1582084" cy="1384293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9204FE9-1AFA-6356-7DF0-7E5080DB623E}"/>
                </a:ext>
              </a:extLst>
            </p:cNvPr>
            <p:cNvSpPr/>
            <p:nvPr/>
          </p:nvSpPr>
          <p:spPr>
            <a:xfrm rot="21380400">
              <a:off x="6358028" y="4096313"/>
              <a:ext cx="768119" cy="766800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6E006AF-B18C-B8F1-21DF-623BC9BFAB7F}"/>
                </a:ext>
              </a:extLst>
            </p:cNvPr>
            <p:cNvSpPr/>
            <p:nvPr/>
          </p:nvSpPr>
          <p:spPr>
            <a:xfrm rot="10800000">
              <a:off x="6321433" y="3732201"/>
              <a:ext cx="808352" cy="4807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pixel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52411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58693-0C81-F244-B512-C90600C20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862"/>
            <a:ext cx="8229600" cy="604971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8935A0-EAD1-3B4B-AFF6-ABC18BED6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433" y="836131"/>
            <a:ext cx="4463259" cy="37465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Challenges in tracking at high luminosities</a:t>
            </a:r>
          </a:p>
          <a:p>
            <a:endParaRPr lang="en-US" dirty="0"/>
          </a:p>
          <a:p>
            <a:r>
              <a:rPr lang="en-US" dirty="0"/>
              <a:t>The development of the </a:t>
            </a:r>
            <a:r>
              <a:rPr lang="en-US" dirty="0" err="1"/>
              <a:t>TimeSPOT</a:t>
            </a:r>
            <a:r>
              <a:rPr lang="en-US" dirty="0"/>
              <a:t> 3D trench pixels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Experimental results</a:t>
            </a:r>
          </a:p>
          <a:p>
            <a:endParaRPr lang="en-US" dirty="0"/>
          </a:p>
          <a:p>
            <a:r>
              <a:rPr lang="en-US" dirty="0"/>
              <a:t>Conclusions and 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19250-FFE6-6B43-ADF7-ACD05315B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8C387-D3FE-024E-A5AD-947F9D892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21A5E-CBFF-6D43-B632-79ED86D83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0DB601-C4DA-5B4E-9A9B-99531BBBBB2E}"/>
              </a:ext>
            </a:extLst>
          </p:cNvPr>
          <p:cNvGrpSpPr/>
          <p:nvPr/>
        </p:nvGrpSpPr>
        <p:grpSpPr>
          <a:xfrm>
            <a:off x="5012268" y="668377"/>
            <a:ext cx="3967162" cy="3881967"/>
            <a:chOff x="5012268" y="848123"/>
            <a:chExt cx="3967162" cy="388196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5AD16B5-CA8F-A543-924F-5C37E299F3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12268" y="848123"/>
              <a:ext cx="3967162" cy="3881967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68F47A0-951C-C849-8340-09F8CD6321EF}"/>
                </a:ext>
              </a:extLst>
            </p:cNvPr>
            <p:cNvSpPr/>
            <p:nvPr/>
          </p:nvSpPr>
          <p:spPr>
            <a:xfrm rot="100397">
              <a:off x="7199341" y="1801668"/>
              <a:ext cx="813046" cy="83294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038712B-52A4-C746-A304-DC45C56276DA}"/>
              </a:ext>
            </a:extLst>
          </p:cNvPr>
          <p:cNvSpPr txBox="1"/>
          <p:nvPr/>
        </p:nvSpPr>
        <p:spPr>
          <a:xfrm>
            <a:off x="5306504" y="4515092"/>
            <a:ext cx="3554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FF0000"/>
                </a:solidFill>
              </a:rPr>
              <a:t>TimeSPOT</a:t>
            </a:r>
            <a:r>
              <a:rPr lang="en-US" sz="1200" dirty="0">
                <a:solidFill>
                  <a:srgbClr val="FF0000"/>
                </a:solidFill>
              </a:rPr>
              <a:t> 3D-trench pixels in a strip-like configuration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D6EAA7-59A4-9248-BEC7-5FF76B7AFC61}"/>
              </a:ext>
            </a:extLst>
          </p:cNvPr>
          <p:cNvSpPr txBox="1"/>
          <p:nvPr/>
        </p:nvSpPr>
        <p:spPr>
          <a:xfrm rot="164113">
            <a:off x="7170988" y="2118209"/>
            <a:ext cx="871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55µm x 55 µm</a:t>
            </a:r>
          </a:p>
        </p:txBody>
      </p:sp>
    </p:spTree>
    <p:extLst>
      <p:ext uri="{BB962C8B-B14F-4D97-AF65-F5344CB8AC3E}">
        <p14:creationId xmlns:p14="http://schemas.microsoft.com/office/powerpoint/2010/main" val="913075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CEE8A93-0008-3B97-CAD0-EC63E6E0D071}"/>
              </a:ext>
            </a:extLst>
          </p:cNvPr>
          <p:cNvGrpSpPr/>
          <p:nvPr/>
        </p:nvGrpSpPr>
        <p:grpSpPr>
          <a:xfrm>
            <a:off x="312393" y="98041"/>
            <a:ext cx="8599375" cy="4868315"/>
            <a:chOff x="0" y="98041"/>
            <a:chExt cx="8599375" cy="4868315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2612CD57-1457-4E60-8D83-0CDFD318C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2017" y="489143"/>
              <a:ext cx="3370751" cy="2141567"/>
            </a:xfrm>
            <a:prstGeom prst="rect">
              <a:avLst/>
            </a:prstGeom>
            <a:ln w="28575">
              <a:noFill/>
              <a:prstDash val="dash"/>
            </a:ln>
          </p:spPr>
        </p:pic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E7F89897-7001-4F70-9497-5E11B56711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2017" y="2801006"/>
              <a:ext cx="3371850" cy="2142266"/>
            </a:xfrm>
            <a:prstGeom prst="rect">
              <a:avLst/>
            </a:prstGeom>
            <a:ln w="28575">
              <a:noFill/>
              <a:prstDash val="dash"/>
            </a:ln>
          </p:spPr>
        </p:pic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A5D61BF4-3243-4BCD-A01C-BF9FCE925E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576740"/>
              <a:ext cx="3663315" cy="2327444"/>
            </a:xfrm>
            <a:prstGeom prst="rect">
              <a:avLst/>
            </a:prstGeom>
          </p:spPr>
        </p:pic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D27A5E43-E086-45D4-94DF-AD7268950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437098"/>
              <a:ext cx="3663315" cy="2327444"/>
            </a:xfrm>
            <a:prstGeom prst="rect">
              <a:avLst/>
            </a:prstGeom>
          </p:spPr>
        </p:pic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6D610391-3978-412D-A4DE-97603A4D6F25}"/>
                </a:ext>
              </a:extLst>
            </p:cNvPr>
            <p:cNvSpPr/>
            <p:nvPr/>
          </p:nvSpPr>
          <p:spPr>
            <a:xfrm>
              <a:off x="1108710" y="1645920"/>
              <a:ext cx="1360170" cy="66294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4" name="Esagono 23">
              <a:extLst>
                <a:ext uri="{FF2B5EF4-FFF2-40B4-BE49-F238E27FC236}">
                  <a16:creationId xmlns:a16="http://schemas.microsoft.com/office/drawing/2014/main" id="{AB1BB22B-092C-4F84-889E-763CF8AE63BB}"/>
                </a:ext>
              </a:extLst>
            </p:cNvPr>
            <p:cNvSpPr/>
            <p:nvPr/>
          </p:nvSpPr>
          <p:spPr>
            <a:xfrm rot="21420554">
              <a:off x="850703" y="3225787"/>
              <a:ext cx="1499766" cy="1108345"/>
            </a:xfrm>
            <a:prstGeom prst="hexagon">
              <a:avLst>
                <a:gd name="adj" fmla="val 33752"/>
                <a:gd name="vf" fmla="val 115470"/>
              </a:avLst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E4322F8F-53D2-4B2A-84CF-90EA846C815F}"/>
                </a:ext>
              </a:extLst>
            </p:cNvPr>
            <p:cNvSpPr txBox="1"/>
            <p:nvPr/>
          </p:nvSpPr>
          <p:spPr>
            <a:xfrm>
              <a:off x="408673" y="717571"/>
              <a:ext cx="1668605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(Half) 3D trench pixel</a:t>
              </a:r>
            </a:p>
          </p:txBody>
        </p:sp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03193578-4570-45C8-9FCD-3B9A82FC7F04}"/>
                </a:ext>
              </a:extLst>
            </p:cNvPr>
            <p:cNvCxnSpPr/>
            <p:nvPr/>
          </p:nvCxnSpPr>
          <p:spPr>
            <a:xfrm>
              <a:off x="977265" y="931545"/>
              <a:ext cx="531495" cy="71437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D170A2F0-3FA4-417D-90EE-D2F13C071B2E}"/>
                </a:ext>
              </a:extLst>
            </p:cNvPr>
            <p:cNvSpPr txBox="1"/>
            <p:nvPr/>
          </p:nvSpPr>
          <p:spPr>
            <a:xfrm>
              <a:off x="6520552" y="1389417"/>
              <a:ext cx="47684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0000FF"/>
                  </a:solidFill>
                </a:rPr>
                <a:t>3 ps</a:t>
              </a:r>
            </a:p>
          </p:txBody>
        </p: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87CE3BE5-1E6B-431B-9DBF-C8C772C69454}"/>
                </a:ext>
              </a:extLst>
            </p:cNvPr>
            <p:cNvSpPr txBox="1"/>
            <p:nvPr/>
          </p:nvSpPr>
          <p:spPr>
            <a:xfrm>
              <a:off x="6251342" y="4276862"/>
              <a:ext cx="65975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0000FF"/>
                  </a:solidFill>
                </a:rPr>
                <a:t>130 ps</a:t>
              </a:r>
            </a:p>
          </p:txBody>
        </p:sp>
        <p:cxnSp>
          <p:nvCxnSpPr>
            <p:cNvPr id="34" name="Connettore 2 33">
              <a:extLst>
                <a:ext uri="{FF2B5EF4-FFF2-40B4-BE49-F238E27FC236}">
                  <a16:creationId xmlns:a16="http://schemas.microsoft.com/office/drawing/2014/main" id="{3825F62F-8CAE-4BC5-BB9E-F6449DBC1E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14600" y="1338378"/>
              <a:ext cx="2689040" cy="63901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2 41">
              <a:extLst>
                <a:ext uri="{FF2B5EF4-FFF2-40B4-BE49-F238E27FC236}">
                  <a16:creationId xmlns:a16="http://schemas.microsoft.com/office/drawing/2014/main" id="{09FE6DAD-7356-48AD-BC39-AC47D6DB84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85937" y="3740462"/>
              <a:ext cx="2726081" cy="146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C8B0F689-AE05-45D1-97D9-636D7E50A017}"/>
                </a:ext>
              </a:extLst>
            </p:cNvPr>
            <p:cNvSpPr txBox="1"/>
            <p:nvPr/>
          </p:nvSpPr>
          <p:spPr>
            <a:xfrm>
              <a:off x="450082" y="2837116"/>
              <a:ext cx="146584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Hexagonal pixel</a:t>
              </a:r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3FEC5B0A-666D-4F02-AC46-15F33595637C}"/>
                </a:ext>
              </a:extLst>
            </p:cNvPr>
            <p:cNvSpPr txBox="1"/>
            <p:nvPr/>
          </p:nvSpPr>
          <p:spPr>
            <a:xfrm>
              <a:off x="2597884" y="4346712"/>
              <a:ext cx="60328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100 V</a:t>
              </a: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E162A70E-2EFD-46A0-B935-A906AF0771D7}"/>
                </a:ext>
              </a:extLst>
            </p:cNvPr>
            <p:cNvSpPr txBox="1"/>
            <p:nvPr/>
          </p:nvSpPr>
          <p:spPr>
            <a:xfrm>
              <a:off x="2686050" y="2240860"/>
              <a:ext cx="603289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100 V</a:t>
              </a:r>
            </a:p>
          </p:txBody>
        </p: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AE928BFA-62EA-4F8A-A2CF-68ABFAA6AD07}"/>
                </a:ext>
              </a:extLst>
            </p:cNvPr>
            <p:cNvSpPr txBox="1"/>
            <p:nvPr/>
          </p:nvSpPr>
          <p:spPr>
            <a:xfrm>
              <a:off x="2866022" y="4747065"/>
              <a:ext cx="902970" cy="219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x (µm)</a:t>
              </a:r>
            </a:p>
          </p:txBody>
        </p:sp>
        <p:sp>
          <p:nvSpPr>
            <p:cNvPr id="49" name="CasellaDiTesto 48">
              <a:extLst>
                <a:ext uri="{FF2B5EF4-FFF2-40B4-BE49-F238E27FC236}">
                  <a16:creationId xmlns:a16="http://schemas.microsoft.com/office/drawing/2014/main" id="{80591576-B28B-41DE-A339-69FF1B118C1B}"/>
                </a:ext>
              </a:extLst>
            </p:cNvPr>
            <p:cNvSpPr txBox="1"/>
            <p:nvPr/>
          </p:nvSpPr>
          <p:spPr>
            <a:xfrm rot="16200000">
              <a:off x="-333367" y="2560209"/>
              <a:ext cx="902970" cy="219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y (µm)</a:t>
              </a:r>
            </a:p>
          </p:txBody>
        </p:sp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414BE9A9-90CE-4BC8-BC12-E1C708DB63CF}"/>
                </a:ext>
              </a:extLst>
            </p:cNvPr>
            <p:cNvSpPr txBox="1"/>
            <p:nvPr/>
          </p:nvSpPr>
          <p:spPr>
            <a:xfrm rot="16200000">
              <a:off x="-333368" y="439880"/>
              <a:ext cx="902970" cy="219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y (µm)</a:t>
              </a:r>
            </a:p>
          </p:txBody>
        </p: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1F6EB2C4-1B76-4054-A4D0-2B71F6775F3B}"/>
                </a:ext>
              </a:extLst>
            </p:cNvPr>
            <p:cNvSpPr txBox="1"/>
            <p:nvPr/>
          </p:nvSpPr>
          <p:spPr>
            <a:xfrm>
              <a:off x="2866022" y="2571751"/>
              <a:ext cx="902970" cy="219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x (µm)</a:t>
              </a:r>
            </a:p>
          </p:txBody>
        </p:sp>
        <p:sp>
          <p:nvSpPr>
            <p:cNvPr id="52" name="CasellaDiTesto 51">
              <a:extLst>
                <a:ext uri="{FF2B5EF4-FFF2-40B4-BE49-F238E27FC236}">
                  <a16:creationId xmlns:a16="http://schemas.microsoft.com/office/drawing/2014/main" id="{11B83305-F794-4C52-A7BF-842E708A9DC4}"/>
                </a:ext>
              </a:extLst>
            </p:cNvPr>
            <p:cNvSpPr txBox="1"/>
            <p:nvPr/>
          </p:nvSpPr>
          <p:spPr>
            <a:xfrm rot="16200000">
              <a:off x="3226118" y="494304"/>
              <a:ext cx="902970" cy="219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ToA (ns)</a:t>
              </a:r>
            </a:p>
          </p:txBody>
        </p:sp>
        <p:sp>
          <p:nvSpPr>
            <p:cNvPr id="53" name="CasellaDiTesto 52">
              <a:extLst>
                <a:ext uri="{FF2B5EF4-FFF2-40B4-BE49-F238E27FC236}">
                  <a16:creationId xmlns:a16="http://schemas.microsoft.com/office/drawing/2014/main" id="{4E1E84BB-B4BA-4063-ABDC-77E464BB34F1}"/>
                </a:ext>
              </a:extLst>
            </p:cNvPr>
            <p:cNvSpPr txBox="1"/>
            <p:nvPr/>
          </p:nvSpPr>
          <p:spPr>
            <a:xfrm rot="16200000">
              <a:off x="3211830" y="2626286"/>
              <a:ext cx="902970" cy="219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25" dirty="0"/>
                <a:t>ToA (ns)</a:t>
              </a:r>
            </a:p>
          </p:txBody>
        </p:sp>
        <p:sp>
          <p:nvSpPr>
            <p:cNvPr id="11" name="Rettangolo 10">
              <a:extLst>
                <a:ext uri="{FF2B5EF4-FFF2-40B4-BE49-F238E27FC236}">
                  <a16:creationId xmlns:a16="http://schemas.microsoft.com/office/drawing/2014/main" id="{3A82C0BF-B012-45E6-88AA-4FCBB43F72BF}"/>
                </a:ext>
              </a:extLst>
            </p:cNvPr>
            <p:cNvSpPr/>
            <p:nvPr/>
          </p:nvSpPr>
          <p:spPr>
            <a:xfrm>
              <a:off x="7204441" y="3021061"/>
              <a:ext cx="940863" cy="484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cxnSp>
          <p:nvCxnSpPr>
            <p:cNvPr id="35" name="Connettore 2 34">
              <a:extLst>
                <a:ext uri="{FF2B5EF4-FFF2-40B4-BE49-F238E27FC236}">
                  <a16:creationId xmlns:a16="http://schemas.microsoft.com/office/drawing/2014/main" id="{801F1649-533F-421C-A1B2-A3E41B80C8EC}"/>
                </a:ext>
              </a:extLst>
            </p:cNvPr>
            <p:cNvCxnSpPr>
              <a:cxnSpLocks/>
            </p:cNvCxnSpPr>
            <p:nvPr/>
          </p:nvCxnSpPr>
          <p:spPr>
            <a:xfrm>
              <a:off x="3678822" y="3187417"/>
              <a:ext cx="0" cy="1193627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3B898A4F-78DE-44EF-9E73-337F654D1ED7}"/>
                </a:ext>
              </a:extLst>
            </p:cNvPr>
            <p:cNvSpPr txBox="1"/>
            <p:nvPr/>
          </p:nvSpPr>
          <p:spPr>
            <a:xfrm>
              <a:off x="3644760" y="3305256"/>
              <a:ext cx="72898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>
                  <a:solidFill>
                    <a:srgbClr val="FF0000"/>
                  </a:solidFill>
                </a:rPr>
                <a:t>200 ps</a:t>
              </a:r>
            </a:p>
          </p:txBody>
        </p:sp>
        <p:cxnSp>
          <p:nvCxnSpPr>
            <p:cNvPr id="37" name="Connettore 2 36">
              <a:extLst>
                <a:ext uri="{FF2B5EF4-FFF2-40B4-BE49-F238E27FC236}">
                  <a16:creationId xmlns:a16="http://schemas.microsoft.com/office/drawing/2014/main" id="{020F2930-8BB7-49ED-A1CF-57F041103E54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1867260"/>
              <a:ext cx="3351" cy="59400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94094B9C-5650-400B-BBD6-0C09A4CE5E59}"/>
                </a:ext>
              </a:extLst>
            </p:cNvPr>
            <p:cNvSpPr txBox="1"/>
            <p:nvPr/>
          </p:nvSpPr>
          <p:spPr>
            <a:xfrm>
              <a:off x="3603863" y="1993432"/>
              <a:ext cx="72898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>
                  <a:solidFill>
                    <a:srgbClr val="FF0000"/>
                  </a:solidFill>
                </a:rPr>
                <a:t>20 ps</a:t>
              </a:r>
            </a:p>
          </p:txBody>
        </p:sp>
        <p:cxnSp>
          <p:nvCxnSpPr>
            <p:cNvPr id="17" name="Connettore diritto 16">
              <a:extLst>
                <a:ext uri="{FF2B5EF4-FFF2-40B4-BE49-F238E27FC236}">
                  <a16:creationId xmlns:a16="http://schemas.microsoft.com/office/drawing/2014/main" id="{A5F4E448-DB3C-4513-AC1E-53E86201A7BA}"/>
                </a:ext>
              </a:extLst>
            </p:cNvPr>
            <p:cNvCxnSpPr/>
            <p:nvPr/>
          </p:nvCxnSpPr>
          <p:spPr>
            <a:xfrm>
              <a:off x="5822442" y="3505657"/>
              <a:ext cx="0" cy="1241408"/>
            </a:xfrm>
            <a:prstGeom prst="line">
              <a:avLst/>
            </a:prstGeom>
            <a:ln w="19050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diritto 45">
              <a:extLst>
                <a:ext uri="{FF2B5EF4-FFF2-40B4-BE49-F238E27FC236}">
                  <a16:creationId xmlns:a16="http://schemas.microsoft.com/office/drawing/2014/main" id="{53D43F12-8A28-46C8-A175-BA4BDD1CFF35}"/>
                </a:ext>
              </a:extLst>
            </p:cNvPr>
            <p:cNvCxnSpPr/>
            <p:nvPr/>
          </p:nvCxnSpPr>
          <p:spPr>
            <a:xfrm>
              <a:off x="7220342" y="3505657"/>
              <a:ext cx="0" cy="1241408"/>
            </a:xfrm>
            <a:prstGeom prst="line">
              <a:avLst/>
            </a:prstGeom>
            <a:ln w="19050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diritto 46">
              <a:extLst>
                <a:ext uri="{FF2B5EF4-FFF2-40B4-BE49-F238E27FC236}">
                  <a16:creationId xmlns:a16="http://schemas.microsoft.com/office/drawing/2014/main" id="{B12FE321-9611-48B9-953C-20BF220690BC}"/>
                </a:ext>
              </a:extLst>
            </p:cNvPr>
            <p:cNvCxnSpPr/>
            <p:nvPr/>
          </p:nvCxnSpPr>
          <p:spPr>
            <a:xfrm>
              <a:off x="6416802" y="1212182"/>
              <a:ext cx="0" cy="1241408"/>
            </a:xfrm>
            <a:prstGeom prst="line">
              <a:avLst/>
            </a:prstGeom>
            <a:ln w="19050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diritto 53">
              <a:extLst>
                <a:ext uri="{FF2B5EF4-FFF2-40B4-BE49-F238E27FC236}">
                  <a16:creationId xmlns:a16="http://schemas.microsoft.com/office/drawing/2014/main" id="{7F8DF7E7-AC52-4117-9C41-144F6AE56F2D}"/>
                </a:ext>
              </a:extLst>
            </p:cNvPr>
            <p:cNvCxnSpPr/>
            <p:nvPr/>
          </p:nvCxnSpPr>
          <p:spPr>
            <a:xfrm>
              <a:off x="6473952" y="1213354"/>
              <a:ext cx="0" cy="1241408"/>
            </a:xfrm>
            <a:prstGeom prst="line">
              <a:avLst/>
            </a:prstGeom>
            <a:ln w="19050">
              <a:solidFill>
                <a:srgbClr val="0000FF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A35E54ED-0B45-4AF0-948E-497B78ADF9F6}"/>
                </a:ext>
              </a:extLst>
            </p:cNvPr>
            <p:cNvSpPr/>
            <p:nvPr/>
          </p:nvSpPr>
          <p:spPr>
            <a:xfrm>
              <a:off x="5759689" y="3345299"/>
              <a:ext cx="652123" cy="1388885"/>
            </a:xfrm>
            <a:prstGeom prst="rect">
              <a:avLst/>
            </a:prstGeom>
            <a:noFill/>
            <a:ln w="12700">
              <a:solidFill>
                <a:srgbClr val="3A9D3A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ln>
                  <a:solidFill>
                    <a:srgbClr val="0000FF"/>
                  </a:solidFill>
                </a:ln>
              </a:endParaRPr>
            </a:p>
          </p:txBody>
        </p:sp>
        <p:sp>
          <p:nvSpPr>
            <p:cNvPr id="41" name="Rettangolo 40">
              <a:extLst>
                <a:ext uri="{FF2B5EF4-FFF2-40B4-BE49-F238E27FC236}">
                  <a16:creationId xmlns:a16="http://schemas.microsoft.com/office/drawing/2014/main" id="{9D86C141-A163-4FAA-AC0C-250A0532462A}"/>
                </a:ext>
              </a:extLst>
            </p:cNvPr>
            <p:cNvSpPr/>
            <p:nvPr/>
          </p:nvSpPr>
          <p:spPr>
            <a:xfrm>
              <a:off x="5775230" y="1038363"/>
              <a:ext cx="652123" cy="1388885"/>
            </a:xfrm>
            <a:prstGeom prst="rect">
              <a:avLst/>
            </a:prstGeom>
            <a:noFill/>
            <a:ln w="12700">
              <a:solidFill>
                <a:srgbClr val="3A9D3A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>
                <a:ln>
                  <a:solidFill>
                    <a:srgbClr val="0000FF"/>
                  </a:solidFill>
                </a:ln>
              </a:endParaRPr>
            </a:p>
          </p:txBody>
        </p:sp>
        <p:sp>
          <p:nvSpPr>
            <p:cNvPr id="14" name="Rettangolo con angoli arrotondati 13">
              <a:extLst>
                <a:ext uri="{FF2B5EF4-FFF2-40B4-BE49-F238E27FC236}">
                  <a16:creationId xmlns:a16="http://schemas.microsoft.com/office/drawing/2014/main" id="{700EC6AC-C22E-488D-8815-7A90541BCC04}"/>
                </a:ext>
              </a:extLst>
            </p:cNvPr>
            <p:cNvSpPr/>
            <p:nvPr/>
          </p:nvSpPr>
          <p:spPr>
            <a:xfrm>
              <a:off x="4033322" y="2573817"/>
              <a:ext cx="4566053" cy="328087"/>
            </a:xfrm>
            <a:prstGeom prst="roundRect">
              <a:avLst>
                <a:gd name="adj" fmla="val 5209"/>
              </a:avLst>
            </a:prstGeom>
            <a:noFill/>
            <a:ln w="19050"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1228970466">
                    <a:custGeom>
                      <a:avLst/>
                      <a:gdLst>
                        <a:gd name="connsiteX0" fmla="*/ 0 w 2569284"/>
                        <a:gd name="connsiteY0" fmla="*/ 173487 h 1040903"/>
                        <a:gd name="connsiteX1" fmla="*/ 173487 w 2569284"/>
                        <a:gd name="connsiteY1" fmla="*/ 0 h 1040903"/>
                        <a:gd name="connsiteX2" fmla="*/ 2395797 w 2569284"/>
                        <a:gd name="connsiteY2" fmla="*/ 0 h 1040903"/>
                        <a:gd name="connsiteX3" fmla="*/ 2569284 w 2569284"/>
                        <a:gd name="connsiteY3" fmla="*/ 173487 h 1040903"/>
                        <a:gd name="connsiteX4" fmla="*/ 2569284 w 2569284"/>
                        <a:gd name="connsiteY4" fmla="*/ 867416 h 1040903"/>
                        <a:gd name="connsiteX5" fmla="*/ 2395797 w 2569284"/>
                        <a:gd name="connsiteY5" fmla="*/ 1040903 h 1040903"/>
                        <a:gd name="connsiteX6" fmla="*/ 173487 w 2569284"/>
                        <a:gd name="connsiteY6" fmla="*/ 1040903 h 1040903"/>
                        <a:gd name="connsiteX7" fmla="*/ 0 w 2569284"/>
                        <a:gd name="connsiteY7" fmla="*/ 867416 h 1040903"/>
                        <a:gd name="connsiteX8" fmla="*/ 0 w 2569284"/>
                        <a:gd name="connsiteY8" fmla="*/ 173487 h 10409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569284" h="1040903" fill="none" extrusionOk="0">
                          <a:moveTo>
                            <a:pt x="0" y="173487"/>
                          </a:moveTo>
                          <a:cubicBezTo>
                            <a:pt x="10754" y="85352"/>
                            <a:pt x="83030" y="13035"/>
                            <a:pt x="173487" y="0"/>
                          </a:cubicBezTo>
                          <a:cubicBezTo>
                            <a:pt x="614320" y="-13154"/>
                            <a:pt x="1419983" y="-47361"/>
                            <a:pt x="2395797" y="0"/>
                          </a:cubicBezTo>
                          <a:cubicBezTo>
                            <a:pt x="2492017" y="-1634"/>
                            <a:pt x="2575822" y="62677"/>
                            <a:pt x="2569284" y="173487"/>
                          </a:cubicBezTo>
                          <a:cubicBezTo>
                            <a:pt x="2551452" y="389519"/>
                            <a:pt x="2529092" y="749487"/>
                            <a:pt x="2569284" y="867416"/>
                          </a:cubicBezTo>
                          <a:cubicBezTo>
                            <a:pt x="2581328" y="972843"/>
                            <a:pt x="2495148" y="1050893"/>
                            <a:pt x="2395797" y="1040903"/>
                          </a:cubicBezTo>
                          <a:cubicBezTo>
                            <a:pt x="1821131" y="1026334"/>
                            <a:pt x="726422" y="972532"/>
                            <a:pt x="173487" y="1040903"/>
                          </a:cubicBezTo>
                          <a:cubicBezTo>
                            <a:pt x="80881" y="1031831"/>
                            <a:pt x="4786" y="963772"/>
                            <a:pt x="0" y="867416"/>
                          </a:cubicBezTo>
                          <a:cubicBezTo>
                            <a:pt x="-27526" y="578573"/>
                            <a:pt x="-32018" y="253144"/>
                            <a:pt x="0" y="173487"/>
                          </a:cubicBezTo>
                          <a:close/>
                        </a:path>
                        <a:path w="2569284" h="1040903" stroke="0" extrusionOk="0">
                          <a:moveTo>
                            <a:pt x="0" y="173487"/>
                          </a:moveTo>
                          <a:cubicBezTo>
                            <a:pt x="-7491" y="91418"/>
                            <a:pt x="74656" y="2647"/>
                            <a:pt x="173487" y="0"/>
                          </a:cubicBezTo>
                          <a:cubicBezTo>
                            <a:pt x="936276" y="-59003"/>
                            <a:pt x="1492006" y="146436"/>
                            <a:pt x="2395797" y="0"/>
                          </a:cubicBezTo>
                          <a:cubicBezTo>
                            <a:pt x="2490001" y="-1844"/>
                            <a:pt x="2570824" y="78618"/>
                            <a:pt x="2569284" y="173487"/>
                          </a:cubicBezTo>
                          <a:cubicBezTo>
                            <a:pt x="2560764" y="467015"/>
                            <a:pt x="2564447" y="704628"/>
                            <a:pt x="2569284" y="867416"/>
                          </a:cubicBezTo>
                          <a:cubicBezTo>
                            <a:pt x="2553136" y="970420"/>
                            <a:pt x="2498137" y="1047544"/>
                            <a:pt x="2395797" y="1040903"/>
                          </a:cubicBezTo>
                          <a:cubicBezTo>
                            <a:pt x="2128970" y="904058"/>
                            <a:pt x="940963" y="923554"/>
                            <a:pt x="173487" y="1040903"/>
                          </a:cubicBezTo>
                          <a:cubicBezTo>
                            <a:pt x="65185" y="1041752"/>
                            <a:pt x="6868" y="947100"/>
                            <a:pt x="0" y="867416"/>
                          </a:cubicBezTo>
                          <a:cubicBezTo>
                            <a:pt x="48542" y="633355"/>
                            <a:pt x="-39539" y="370435"/>
                            <a:pt x="0" y="17348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u="sng" dirty="0">
                  <a:solidFill>
                    <a:schemeClr val="tx1"/>
                  </a:solidFill>
                </a:rPr>
                <a:t>For excellent timing performance, </a:t>
              </a:r>
              <a:r>
                <a:rPr lang="en-GB" sz="1200" b="1" u="sng" dirty="0" err="1">
                  <a:solidFill>
                    <a:schemeClr val="tx1"/>
                  </a:solidFill>
                </a:rPr>
                <a:t>ToA</a:t>
              </a:r>
              <a:r>
                <a:rPr lang="en-GB" sz="1200" b="1" u="sng" dirty="0">
                  <a:solidFill>
                    <a:schemeClr val="tx1"/>
                  </a:solidFill>
                </a:rPr>
                <a:t> uniformity is the key element</a:t>
              </a:r>
            </a:p>
          </p:txBody>
        </p:sp>
      </p:grp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27D00C-9E76-458C-96B1-BFD23BCB8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4F75C4E-F8A0-48CD-8CB2-7E02C3CA6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4459EC2-C882-474E-BD76-3852DB9BB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C4E14-8A77-4174-B033-5E0BE1D6EC56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EAE464F-B97D-4D1F-B7A1-23C89540D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864" y="100980"/>
            <a:ext cx="8474297" cy="331533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Example: Trench vs Hexagonal geometries</a:t>
            </a:r>
          </a:p>
        </p:txBody>
      </p:sp>
    </p:spTree>
    <p:extLst>
      <p:ext uri="{BB962C8B-B14F-4D97-AF65-F5344CB8AC3E}">
        <p14:creationId xmlns:p14="http://schemas.microsoft.com/office/powerpoint/2010/main" val="178135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FB447-1C09-5E42-8C98-431D108ED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9391"/>
            <a:ext cx="8229600" cy="483388"/>
          </a:xfrm>
        </p:spPr>
        <p:txBody>
          <a:bodyPr>
            <a:normAutofit fontScale="90000"/>
          </a:bodyPr>
          <a:lstStyle/>
          <a:p>
            <a:r>
              <a:rPr lang="en-US" dirty="0"/>
              <a:t>2022 SPS/H8 beam test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5DAD2-198A-1540-B20D-02006035E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867" y="899725"/>
            <a:ext cx="3756689" cy="3751484"/>
          </a:xfrm>
        </p:spPr>
        <p:txBody>
          <a:bodyPr>
            <a:normAutofit fontScale="70000" lnSpcReduction="20000"/>
          </a:bodyPr>
          <a:lstStyle/>
          <a:p>
            <a:r>
              <a:rPr lang="en-US" sz="1800" dirty="0"/>
              <a:t>180 GeV/C π</a:t>
            </a:r>
            <a:r>
              <a:rPr lang="en-US" sz="1800" baseline="30000" dirty="0"/>
              <a:t>+</a:t>
            </a:r>
            <a:r>
              <a:rPr lang="en-US" sz="1800" dirty="0"/>
              <a:t> beam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10</a:t>
            </a:r>
            <a:r>
              <a:rPr lang="en-US" sz="1800" baseline="30000" dirty="0"/>
              <a:t>6</a:t>
            </a:r>
            <a:r>
              <a:rPr lang="en-US" sz="1800" dirty="0"/>
              <a:t> </a:t>
            </a:r>
            <a:r>
              <a:rPr lang="en-US" sz="1800" dirty="0" err="1"/>
              <a:t>pions</a:t>
            </a:r>
            <a:r>
              <a:rPr lang="en-US" sz="1800" dirty="0"/>
              <a:t> per spill (4 sec.) on a beam spot of 8mm RMS transverse size</a:t>
            </a:r>
          </a:p>
          <a:p>
            <a:endParaRPr lang="en-US" sz="1800" dirty="0"/>
          </a:p>
          <a:p>
            <a:r>
              <a:rPr lang="en-US" sz="1800" dirty="0"/>
              <a:t>2 MCP-PMTs on the beam line to time-stamp the arriving particle (</a:t>
            </a:r>
            <a:r>
              <a:rPr lang="en-US" sz="1800" dirty="0" err="1"/>
              <a:t>σ</a:t>
            </a:r>
            <a:r>
              <a:rPr lang="en-US" sz="1800" baseline="-25000" dirty="0" err="1"/>
              <a:t>avg</a:t>
            </a:r>
            <a:r>
              <a:rPr lang="en-US" sz="1800" dirty="0"/>
              <a:t> = 5 </a:t>
            </a:r>
            <a:r>
              <a:rPr lang="en-US" sz="1800" dirty="0" err="1"/>
              <a:t>ps</a:t>
            </a:r>
            <a:r>
              <a:rPr lang="en-US" sz="1800" dirty="0"/>
              <a:t>)</a:t>
            </a:r>
          </a:p>
          <a:p>
            <a:endParaRPr lang="en-US" sz="1800" dirty="0"/>
          </a:p>
          <a:p>
            <a:r>
              <a:rPr lang="en-US" sz="1800" dirty="0"/>
              <a:t>One fixed sensor (DUT). Another sensor, used as trigger, is mounted on piezoelectric slides to precisely align the two 3D sensors with beam. All is mounted in a RF-shielded box</a:t>
            </a:r>
          </a:p>
          <a:p>
            <a:endParaRPr lang="en-US" sz="1800" dirty="0"/>
          </a:p>
          <a:p>
            <a:r>
              <a:rPr lang="en-US" sz="1800" dirty="0"/>
              <a:t>Readout with 8 GHz bandwidth 20 GS/s scope, trigger on the AND of one 3D sensor and one MCP-PMT</a:t>
            </a:r>
          </a:p>
          <a:p>
            <a:endParaRPr lang="en-US" sz="1800" dirty="0"/>
          </a:p>
          <a:p>
            <a:r>
              <a:rPr lang="en-US" sz="1800" dirty="0"/>
              <a:t>Possibility of operating the fixed sensor down to -40°C using dry ice to test irradiated sensors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87FA3-2523-624F-B12E-33AB9F694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052B6-20E0-C943-BB39-7A6B2E6F0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1D5476-F44A-CD47-8430-27080396F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33B329C-F415-ED4F-E0EC-FA2A0068978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5493" y="725081"/>
            <a:ext cx="4907634" cy="398415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9E8D11C-5EB7-F29E-F7A2-6B1331B9EDD0}"/>
              </a:ext>
            </a:extLst>
          </p:cNvPr>
          <p:cNvCxnSpPr/>
          <p:nvPr/>
        </p:nvCxnSpPr>
        <p:spPr>
          <a:xfrm>
            <a:off x="4672360" y="3421409"/>
            <a:ext cx="4204010" cy="0"/>
          </a:xfrm>
          <a:prstGeom prst="straightConnector1">
            <a:avLst/>
          </a:prstGeom>
          <a:ln w="19050">
            <a:solidFill>
              <a:srgbClr val="FD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49A1559-7AB6-0436-A170-541A3A6FE8F3}"/>
              </a:ext>
            </a:extLst>
          </p:cNvPr>
          <p:cNvSpPr txBox="1"/>
          <p:nvPr/>
        </p:nvSpPr>
        <p:spPr>
          <a:xfrm>
            <a:off x="8183729" y="3182510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DFF00"/>
                </a:solidFill>
              </a:rPr>
              <a:t>π</a:t>
            </a:r>
            <a:r>
              <a:rPr lang="it-IT" sz="1200" baseline="30000" dirty="0">
                <a:solidFill>
                  <a:srgbClr val="FDFF00"/>
                </a:solidFill>
              </a:rPr>
              <a:t>+</a:t>
            </a:r>
            <a:r>
              <a:rPr lang="it-IT" sz="1200" dirty="0">
                <a:solidFill>
                  <a:srgbClr val="FDFF00"/>
                </a:solidFill>
              </a:rPr>
              <a:t> </a:t>
            </a:r>
            <a:r>
              <a:rPr lang="it-IT" sz="1200" dirty="0" err="1">
                <a:solidFill>
                  <a:srgbClr val="FDFF00"/>
                </a:solidFill>
              </a:rPr>
              <a:t>beam</a:t>
            </a:r>
            <a:endParaRPr lang="it-IT" sz="1200" dirty="0">
              <a:solidFill>
                <a:srgbClr val="FDFF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BCC5D73-28B5-214B-A3CF-C11E49CE5842}"/>
              </a:ext>
            </a:extLst>
          </p:cNvPr>
          <p:cNvSpPr txBox="1"/>
          <p:nvPr/>
        </p:nvSpPr>
        <p:spPr>
          <a:xfrm>
            <a:off x="6651393" y="2762535"/>
            <a:ext cx="7638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rgbClr val="FDFF00"/>
                </a:solidFill>
              </a:rPr>
              <a:t>MCP1 (trigger)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C02596C-72D0-FFB2-4938-B4D2F7725B91}"/>
              </a:ext>
            </a:extLst>
          </p:cNvPr>
          <p:cNvSpPr txBox="1"/>
          <p:nvPr/>
        </p:nvSpPr>
        <p:spPr>
          <a:xfrm>
            <a:off x="4639403" y="4003197"/>
            <a:ext cx="7498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DFF00"/>
                </a:solidFill>
              </a:rPr>
              <a:t>Sensor 1 on </a:t>
            </a:r>
            <a:r>
              <a:rPr lang="it-IT" sz="1000" dirty="0" err="1">
                <a:solidFill>
                  <a:srgbClr val="FDFF00"/>
                </a:solidFill>
              </a:rPr>
              <a:t>piezo</a:t>
            </a:r>
            <a:endParaRPr lang="it-IT" sz="1000" dirty="0">
              <a:solidFill>
                <a:srgbClr val="FDFF00"/>
              </a:solidFill>
            </a:endParaRPr>
          </a:p>
          <a:p>
            <a:r>
              <a:rPr lang="it-IT" sz="1000" dirty="0">
                <a:solidFill>
                  <a:srgbClr val="FDFF00"/>
                </a:solidFill>
              </a:rPr>
              <a:t>(trigger)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CBF22CE-61DD-B835-5A36-80038A25C8C3}"/>
              </a:ext>
            </a:extLst>
          </p:cNvPr>
          <p:cNvSpPr txBox="1"/>
          <p:nvPr/>
        </p:nvSpPr>
        <p:spPr>
          <a:xfrm>
            <a:off x="5416630" y="4018309"/>
            <a:ext cx="749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DFF00"/>
                </a:solidFill>
              </a:rPr>
              <a:t>Sensor 2</a:t>
            </a:r>
          </a:p>
          <a:p>
            <a:r>
              <a:rPr lang="it-IT" sz="1000" dirty="0">
                <a:solidFill>
                  <a:srgbClr val="FDFF00"/>
                </a:solidFill>
              </a:rPr>
              <a:t>(DUT)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7532D78-9E1C-3821-ECF0-5263BF026FD3}"/>
              </a:ext>
            </a:extLst>
          </p:cNvPr>
          <p:cNvSpPr txBox="1"/>
          <p:nvPr/>
        </p:nvSpPr>
        <p:spPr>
          <a:xfrm>
            <a:off x="7205237" y="2957048"/>
            <a:ext cx="763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rgbClr val="FDFF00"/>
                </a:solidFill>
              </a:rPr>
              <a:t>MCP2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D4FF64E-C56C-FD9C-8EA6-46F21E84BAB7}"/>
              </a:ext>
            </a:extLst>
          </p:cNvPr>
          <p:cNvGrpSpPr/>
          <p:nvPr/>
        </p:nvGrpSpPr>
        <p:grpSpPr>
          <a:xfrm>
            <a:off x="6461400" y="712525"/>
            <a:ext cx="2946977" cy="1187731"/>
            <a:chOff x="6288600" y="899725"/>
            <a:chExt cx="2946977" cy="1187731"/>
          </a:xfrm>
        </p:grpSpPr>
        <p:pic>
          <p:nvPicPr>
            <p:cNvPr id="7170" name="Picture 2">
              <a:extLst>
                <a:ext uri="{FF2B5EF4-FFF2-40B4-BE49-F238E27FC236}">
                  <a16:creationId xmlns:a16="http://schemas.microsoft.com/office/drawing/2014/main" id="{B2D339FC-87E3-EB49-FAF8-CE50361B5EF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266000"/>
                      </a14:imgEffect>
                      <a14:imgEffect>
                        <a14:brightnessContrast bright="16000" contrast="2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326510" y="899725"/>
              <a:ext cx="2586980" cy="11877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E21AC12-F495-6A09-5B08-18B9CE16AD08}"/>
                </a:ext>
              </a:extLst>
            </p:cNvPr>
            <p:cNvSpPr txBox="1"/>
            <p:nvPr/>
          </p:nvSpPr>
          <p:spPr>
            <a:xfrm>
              <a:off x="6288600" y="1767780"/>
              <a:ext cx="55800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rgbClr val="D37C4F"/>
                  </a:solidFill>
                </a:rPr>
                <a:t>MCP1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E8236B2-E4C9-3CB1-CBD2-29CBC4CE1E71}"/>
                </a:ext>
              </a:extLst>
            </p:cNvPr>
            <p:cNvSpPr txBox="1"/>
            <p:nvPr/>
          </p:nvSpPr>
          <p:spPr>
            <a:xfrm>
              <a:off x="6692532" y="1572790"/>
              <a:ext cx="558000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rgbClr val="3043A0"/>
                  </a:solidFill>
                </a:rPr>
                <a:t>MCP2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2104710-BB25-4557-6F2E-FB9DB1D86ACA}"/>
                </a:ext>
              </a:extLst>
            </p:cNvPr>
            <p:cNvSpPr txBox="1"/>
            <p:nvPr/>
          </p:nvSpPr>
          <p:spPr>
            <a:xfrm>
              <a:off x="7370737" y="1352646"/>
              <a:ext cx="66087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rgbClr val="FCFCD7"/>
                  </a:solidFill>
                </a:rPr>
                <a:t>Sensor1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B5CC1A3-71F2-6699-4E05-D230BA471A2F}"/>
                </a:ext>
              </a:extLst>
            </p:cNvPr>
            <p:cNvSpPr txBox="1"/>
            <p:nvPr/>
          </p:nvSpPr>
          <p:spPr>
            <a:xfrm>
              <a:off x="8331377" y="1590638"/>
              <a:ext cx="90420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100" dirty="0">
                  <a:solidFill>
                    <a:srgbClr val="67E761"/>
                  </a:solidFill>
                </a:rPr>
                <a:t>Sensor2 (DUT)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01394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CD062-607D-9726-462A-C16F2F314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2E9E3-1AA2-5D84-E5A0-E938C0B3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E5C80-423B-095A-7810-EBA53AE8B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22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9AC64A3-6A7C-CC2A-AA32-553F77481B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969" y="157468"/>
            <a:ext cx="4185252" cy="447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ED15978F-2E2E-AACC-8B36-201AE11257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3581" y="157468"/>
            <a:ext cx="4642450" cy="447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4F022F6-98E4-115F-628A-D20AF285F667}"/>
              </a:ext>
            </a:extLst>
          </p:cNvPr>
          <p:cNvCxnSpPr>
            <a:cxnSpLocks/>
          </p:cNvCxnSpPr>
          <p:nvPr/>
        </p:nvCxnSpPr>
        <p:spPr>
          <a:xfrm>
            <a:off x="167268" y="1076093"/>
            <a:ext cx="3696630" cy="2910468"/>
          </a:xfrm>
          <a:prstGeom prst="straightConnector1">
            <a:avLst/>
          </a:prstGeom>
          <a:ln w="19050">
            <a:solidFill>
              <a:srgbClr val="FD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BEA4CE3-0454-4FE0-F9CB-7EFBFD3BE0CB}"/>
              </a:ext>
            </a:extLst>
          </p:cNvPr>
          <p:cNvCxnSpPr>
            <a:cxnSpLocks/>
          </p:cNvCxnSpPr>
          <p:nvPr/>
        </p:nvCxnSpPr>
        <p:spPr>
          <a:xfrm flipV="1">
            <a:off x="4482790" y="1678259"/>
            <a:ext cx="4493942" cy="1438507"/>
          </a:xfrm>
          <a:prstGeom prst="straightConnector1">
            <a:avLst/>
          </a:prstGeom>
          <a:ln w="19050">
            <a:solidFill>
              <a:srgbClr val="FD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0721B5C-FB92-985B-88E4-6F7E0CF71C10}"/>
              </a:ext>
            </a:extLst>
          </p:cNvPr>
          <p:cNvSpPr txBox="1"/>
          <p:nvPr/>
        </p:nvSpPr>
        <p:spPr>
          <a:xfrm rot="20498398">
            <a:off x="8413020" y="1422666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DFF00"/>
                </a:solidFill>
              </a:rPr>
              <a:t>π</a:t>
            </a:r>
            <a:r>
              <a:rPr lang="it-IT" sz="1200" baseline="30000" dirty="0">
                <a:solidFill>
                  <a:srgbClr val="FDFF00"/>
                </a:solidFill>
              </a:rPr>
              <a:t>+</a:t>
            </a:r>
            <a:r>
              <a:rPr lang="it-IT" sz="1200" dirty="0">
                <a:solidFill>
                  <a:srgbClr val="FDFF00"/>
                </a:solidFill>
              </a:rPr>
              <a:t> </a:t>
            </a:r>
            <a:r>
              <a:rPr lang="it-IT" sz="1200" dirty="0" err="1">
                <a:solidFill>
                  <a:srgbClr val="FDFF00"/>
                </a:solidFill>
              </a:rPr>
              <a:t>beam</a:t>
            </a:r>
            <a:endParaRPr lang="it-IT" sz="1200" dirty="0">
              <a:solidFill>
                <a:srgbClr val="FDFF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B34D91-85A1-60D2-CE48-7E50377E508F}"/>
              </a:ext>
            </a:extLst>
          </p:cNvPr>
          <p:cNvSpPr txBox="1"/>
          <p:nvPr/>
        </p:nvSpPr>
        <p:spPr>
          <a:xfrm rot="2416369">
            <a:off x="3425478" y="3603626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DFF00"/>
                </a:solidFill>
              </a:rPr>
              <a:t>π</a:t>
            </a:r>
            <a:r>
              <a:rPr lang="it-IT" sz="1200" baseline="30000" dirty="0">
                <a:solidFill>
                  <a:srgbClr val="FDFF00"/>
                </a:solidFill>
              </a:rPr>
              <a:t>+</a:t>
            </a:r>
            <a:r>
              <a:rPr lang="it-IT" sz="1200" dirty="0">
                <a:solidFill>
                  <a:srgbClr val="FDFF00"/>
                </a:solidFill>
              </a:rPr>
              <a:t> </a:t>
            </a:r>
            <a:r>
              <a:rPr lang="it-IT" sz="1200" dirty="0" err="1">
                <a:solidFill>
                  <a:srgbClr val="FDFF00"/>
                </a:solidFill>
              </a:rPr>
              <a:t>beam</a:t>
            </a:r>
            <a:endParaRPr lang="it-IT" sz="1200" dirty="0">
              <a:solidFill>
                <a:srgbClr val="FDFF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F492A1-8DC4-B3C9-364A-02DEB74FCC41}"/>
              </a:ext>
            </a:extLst>
          </p:cNvPr>
          <p:cNvSpPr txBox="1"/>
          <p:nvPr/>
        </p:nvSpPr>
        <p:spPr>
          <a:xfrm>
            <a:off x="2283414" y="3186581"/>
            <a:ext cx="552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DFF00"/>
                </a:solidFill>
              </a:rPr>
              <a:t>Pt100</a:t>
            </a:r>
            <a:endParaRPr lang="it-IT" sz="1200" dirty="0">
              <a:solidFill>
                <a:srgbClr val="FD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505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3FAC4-7899-1145-B8EF-B7ED7D95A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9334"/>
            <a:ext cx="8229600" cy="390805"/>
          </a:xfrm>
        </p:spPr>
        <p:txBody>
          <a:bodyPr>
            <a:normAutofit fontScale="90000"/>
          </a:bodyPr>
          <a:lstStyle/>
          <a:p>
            <a:r>
              <a:rPr lang="it-IT" dirty="0"/>
              <a:t>Pixel </a:t>
            </a:r>
            <a:r>
              <a:rPr lang="it-IT" dirty="0" err="1"/>
              <a:t>waveforms</a:t>
            </a:r>
            <a:r>
              <a:rPr lang="it-IT" dirty="0"/>
              <a:t> data </a:t>
            </a:r>
            <a:r>
              <a:rPr lang="it-IT" dirty="0" err="1"/>
              <a:t>analysis</a:t>
            </a:r>
            <a:endParaRPr lang="it-IT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DC7030-D035-3A49-9728-187618C66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940D5-50FD-F748-97E0-108402BDB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1E9061-8E96-3144-8853-1E5627575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C81F2F-5FD0-0A43-A521-09DF75EBC1A5}"/>
              </a:ext>
            </a:extLst>
          </p:cNvPr>
          <p:cNvSpPr txBox="1"/>
          <p:nvPr/>
        </p:nvSpPr>
        <p:spPr>
          <a:xfrm>
            <a:off x="100873" y="788672"/>
            <a:ext cx="5477936" cy="389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u="sng" dirty="0"/>
              <a:t>For each sensor’s waveform: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Signal baseline (red-dashed line) is evaluated on an event-by-event basis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The </a:t>
            </a:r>
            <a:r>
              <a:rPr lang="en-US" sz="1400" b="1" dirty="0"/>
              <a:t>signal amplitude </a:t>
            </a:r>
            <a:r>
              <a:rPr lang="en-US" sz="1400" dirty="0">
                <a:solidFill>
                  <a:srgbClr val="FF0000"/>
                </a:solidFill>
              </a:rPr>
              <a:t>A</a:t>
            </a:r>
            <a:r>
              <a:rPr lang="en-US" sz="1400" dirty="0"/>
              <a:t> is measured (</a:t>
            </a:r>
            <a:r>
              <a:rPr lang="en-US" sz="1400" dirty="0" err="1"/>
              <a:t>w.r.t.</a:t>
            </a:r>
            <a:r>
              <a:rPr lang="en-US" sz="1400" dirty="0"/>
              <a:t> to the event baseline)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b="1" dirty="0"/>
              <a:t>Signal time of arrival </a:t>
            </a:r>
            <a:r>
              <a:rPr lang="en-US" sz="1400" dirty="0"/>
              <a:t>evaluated with various methods: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srgbClr val="FF0000"/>
                </a:solidFill>
              </a:rPr>
              <a:t>Leading-edge</a:t>
            </a:r>
            <a:r>
              <a:rPr lang="en-US" sz="1200" dirty="0"/>
              <a:t>: time at 20mV signal amplitude, linear interpolation around threshold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US" sz="1200" u="sng" dirty="0">
              <a:solidFill>
                <a:srgbClr val="FF0000"/>
              </a:solidFill>
            </a:endParaRP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srgbClr val="FF0000"/>
                </a:solidFill>
              </a:rPr>
              <a:t>Spline</a:t>
            </a:r>
            <a:r>
              <a:rPr lang="en-US" sz="1200" dirty="0"/>
              <a:t>: a traditional CFD at 35% with rising edge interpolated with a spline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sz="1200" i="1" u="sng" dirty="0">
                <a:solidFill>
                  <a:srgbClr val="FF0000"/>
                </a:solidFill>
              </a:rPr>
              <a:t>Reference</a:t>
            </a:r>
            <a:r>
              <a:rPr lang="en-US" sz="1200" dirty="0"/>
              <a:t>: subtract each waveform from a delayed (by half of the signal rise time) copy of itself, then on the resulting signal we </a:t>
            </a:r>
            <a:r>
              <a:rPr lang="en-US" sz="1200" dirty="0">
                <a:solidFill>
                  <a:srgbClr val="FF0000"/>
                </a:solidFill>
              </a:rPr>
              <a:t>trigger at X/2 height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C049E5E-FC18-784A-9263-F8592BD4A8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8246" y="746379"/>
            <a:ext cx="2257420" cy="21318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C82FB38-8BD6-E34D-A483-354AFB3F292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8246" y="2886027"/>
            <a:ext cx="2257420" cy="205581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A363039-4EDA-8948-851D-FC94C5E3C4F1}"/>
              </a:ext>
            </a:extLst>
          </p:cNvPr>
          <p:cNvCxnSpPr>
            <a:cxnSpLocks/>
          </p:cNvCxnSpPr>
          <p:nvPr/>
        </p:nvCxnSpPr>
        <p:spPr>
          <a:xfrm flipV="1">
            <a:off x="5515276" y="1739590"/>
            <a:ext cx="1186607" cy="34122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0608BB2-2364-2E40-9B1E-E44FFEB1C68B}"/>
              </a:ext>
            </a:extLst>
          </p:cNvPr>
          <p:cNvCxnSpPr>
            <a:cxnSpLocks/>
          </p:cNvCxnSpPr>
          <p:nvPr/>
        </p:nvCxnSpPr>
        <p:spPr>
          <a:xfrm flipV="1">
            <a:off x="5461000" y="3685478"/>
            <a:ext cx="1369122" cy="31502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5579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28C6C9-2639-B453-0E5F-86759571D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0222"/>
            <a:ext cx="8229600" cy="451943"/>
          </a:xfrm>
        </p:spPr>
        <p:txBody>
          <a:bodyPr>
            <a:normAutofit fontScale="90000"/>
          </a:bodyPr>
          <a:lstStyle/>
          <a:p>
            <a:r>
              <a:rPr lang="it-IT" dirty="0"/>
              <a:t>Single 3D pixel - </a:t>
            </a:r>
            <a:r>
              <a:rPr lang="it-IT" dirty="0" err="1"/>
              <a:t>amplitude</a:t>
            </a:r>
            <a:endParaRPr lang="it-IT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E6124AB-F67B-7778-316C-328EB9D0E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02" y="2490819"/>
            <a:ext cx="3705366" cy="2314199"/>
          </a:xfrm>
        </p:spPr>
        <p:txBody>
          <a:bodyPr>
            <a:normAutofit fontScale="47500" lnSpcReduction="20000"/>
          </a:bodyPr>
          <a:lstStyle/>
          <a:p>
            <a:r>
              <a:rPr lang="it-IT" dirty="0"/>
              <a:t>Non-</a:t>
            </a:r>
            <a:r>
              <a:rPr lang="it-IT" dirty="0" err="1"/>
              <a:t>irradiated</a:t>
            </a:r>
            <a:r>
              <a:rPr lang="it-IT" dirty="0"/>
              <a:t> pixel</a:t>
            </a:r>
          </a:p>
          <a:p>
            <a:endParaRPr lang="it-IT" dirty="0"/>
          </a:p>
          <a:p>
            <a:r>
              <a:rPr lang="it-IT" dirty="0" err="1"/>
              <a:t>Normal</a:t>
            </a:r>
            <a:r>
              <a:rPr lang="it-IT" dirty="0"/>
              <a:t> </a:t>
            </a:r>
            <a:r>
              <a:rPr lang="it-IT" dirty="0" err="1"/>
              <a:t>pion</a:t>
            </a:r>
            <a:r>
              <a:rPr lang="it-IT" dirty="0"/>
              <a:t> </a:t>
            </a:r>
            <a:r>
              <a:rPr lang="it-IT" dirty="0" err="1"/>
              <a:t>incidence</a:t>
            </a:r>
            <a:endParaRPr lang="it-IT" dirty="0"/>
          </a:p>
          <a:p>
            <a:endParaRPr lang="it-IT" dirty="0"/>
          </a:p>
          <a:p>
            <a:r>
              <a:rPr lang="it-IT" dirty="0" err="1"/>
              <a:t>Unbiased</a:t>
            </a:r>
            <a:r>
              <a:rPr lang="it-IT" dirty="0"/>
              <a:t> trigger – i.e.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triggering</a:t>
            </a:r>
            <a:r>
              <a:rPr lang="it-IT" dirty="0"/>
              <a:t> on DUT</a:t>
            </a:r>
          </a:p>
          <a:p>
            <a:endParaRPr lang="it-IT" dirty="0"/>
          </a:p>
          <a:p>
            <a:r>
              <a:rPr lang="it-IT" dirty="0"/>
              <a:t>The </a:t>
            </a:r>
            <a:r>
              <a:rPr lang="it-IT" dirty="0" err="1"/>
              <a:t>shape</a:t>
            </a:r>
            <a:r>
              <a:rPr lang="it-IT" dirty="0"/>
              <a:t> of the Landau </a:t>
            </a:r>
            <a:r>
              <a:rPr lang="it-IT" dirty="0" err="1"/>
              <a:t>distributions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function</a:t>
            </a:r>
            <a:r>
              <a:rPr lang="it-IT" dirty="0"/>
              <a:t> of </a:t>
            </a:r>
            <a:r>
              <a:rPr lang="it-IT" dirty="0" err="1"/>
              <a:t>V</a:t>
            </a:r>
            <a:r>
              <a:rPr lang="it-IT" baseline="-25000" dirty="0" err="1"/>
              <a:t>bias</a:t>
            </a:r>
            <a:r>
              <a:rPr lang="it-IT" dirty="0"/>
              <a:t> indicate a </a:t>
            </a:r>
            <a:r>
              <a:rPr lang="it-IT" u="sng" dirty="0" err="1"/>
              <a:t>very</a:t>
            </a:r>
            <a:r>
              <a:rPr lang="it-IT" u="sng" dirty="0"/>
              <a:t> good </a:t>
            </a:r>
            <a:r>
              <a:rPr lang="it-IT" u="sng" dirty="0" err="1"/>
              <a:t>sensor</a:t>
            </a:r>
            <a:r>
              <a:rPr lang="it-IT" u="sng" dirty="0"/>
              <a:t> performance </a:t>
            </a:r>
            <a:r>
              <a:rPr lang="it-IT" u="sng" dirty="0" err="1"/>
              <a:t>even</a:t>
            </a:r>
            <a:r>
              <a:rPr lang="it-IT" u="sng" dirty="0"/>
              <a:t> </a:t>
            </a:r>
            <a:r>
              <a:rPr lang="it-IT" u="sng" dirty="0" err="1"/>
              <a:t>at</a:t>
            </a:r>
            <a:r>
              <a:rPr lang="it-IT" u="sng" dirty="0"/>
              <a:t> low </a:t>
            </a:r>
            <a:r>
              <a:rPr lang="it-IT" u="sng" dirty="0" err="1"/>
              <a:t>V</a:t>
            </a:r>
            <a:r>
              <a:rPr lang="it-IT" u="sng" baseline="-25000" dirty="0" err="1"/>
              <a:t>bias</a:t>
            </a:r>
            <a:endParaRPr lang="it-IT" u="sng" baseline="-25000" dirty="0"/>
          </a:p>
          <a:p>
            <a:endParaRPr lang="it-IT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883E28-BE61-EC5D-AF3A-0C59F6D8D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6B4193-4B17-0819-521D-2A36F72FB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B2A013-EB63-14B8-3BF1-14D678685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7CB9F1-E1EC-9BA2-2D83-257C099FA0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0379" y="745100"/>
            <a:ext cx="4718842" cy="429600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0D8CBBA-7383-804F-0787-431339CA0D97}"/>
              </a:ext>
            </a:extLst>
          </p:cNvPr>
          <p:cNvSpPr txBox="1"/>
          <p:nvPr/>
        </p:nvSpPr>
        <p:spPr>
          <a:xfrm>
            <a:off x="6356244" y="2084549"/>
            <a:ext cx="1492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8692D2-7523-1686-BD14-CDF7E69F2723}"/>
              </a:ext>
            </a:extLst>
          </p:cNvPr>
          <p:cNvGrpSpPr/>
          <p:nvPr/>
        </p:nvGrpSpPr>
        <p:grpSpPr>
          <a:xfrm rot="5400000">
            <a:off x="1074860" y="178240"/>
            <a:ext cx="1482480" cy="2933700"/>
            <a:chOff x="3287893" y="850038"/>
            <a:chExt cx="843490" cy="1656837"/>
          </a:xfrm>
        </p:grpSpPr>
        <p:pic>
          <p:nvPicPr>
            <p:cNvPr id="15" name="Immagine 5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2347684F-006C-5DAC-2E27-42C34B5E0F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2881219" y="1256712"/>
              <a:ext cx="1656837" cy="843490"/>
            </a:xfrm>
            <a:prstGeom prst="rect">
              <a:avLst/>
            </a:prstGeom>
            <a:ln w="38100">
              <a:solidFill>
                <a:srgbClr val="FFFF00"/>
              </a:solidFill>
            </a:ln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7260BE3-31EE-E21D-ED4B-88CE030EE241}"/>
                </a:ext>
              </a:extLst>
            </p:cNvPr>
            <p:cNvSpPr/>
            <p:nvPr/>
          </p:nvSpPr>
          <p:spPr>
            <a:xfrm>
              <a:off x="3704330" y="1597456"/>
              <a:ext cx="111579" cy="106624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048532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30CE120-8358-AF8F-AC0F-744CDC527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6152" y="3710864"/>
            <a:ext cx="7399048" cy="1255926"/>
          </a:xfrm>
        </p:spPr>
        <p:txBody>
          <a:bodyPr>
            <a:normAutofit fontScale="92500"/>
          </a:bodyPr>
          <a:lstStyle/>
          <a:p>
            <a:r>
              <a:rPr lang="it-IT" sz="1400" dirty="0"/>
              <a:t>3D pixel time </a:t>
            </a:r>
            <a:r>
              <a:rPr lang="it-IT" sz="1400" dirty="0" err="1"/>
              <a:t>distribution</a:t>
            </a:r>
            <a:r>
              <a:rPr lang="it-IT" sz="1400" dirty="0"/>
              <a:t> </a:t>
            </a:r>
            <a:r>
              <a:rPr lang="it-IT" sz="1400" dirty="0" err="1"/>
              <a:t>w.r.t</a:t>
            </a:r>
            <a:r>
              <a:rPr lang="it-IT" sz="1400" dirty="0"/>
              <a:t>. MCP-</a:t>
            </a:r>
            <a:r>
              <a:rPr lang="it-IT" sz="1400" dirty="0" err="1"/>
              <a:t>PMTs</a:t>
            </a:r>
            <a:r>
              <a:rPr lang="it-IT" sz="1400" dirty="0"/>
              <a:t>: </a:t>
            </a:r>
            <a:r>
              <a:rPr lang="it-IT" sz="1400" dirty="0" err="1"/>
              <a:t>symmetric</a:t>
            </a:r>
            <a:r>
              <a:rPr lang="it-IT" sz="1400" dirty="0"/>
              <a:t> with </a:t>
            </a:r>
            <a:r>
              <a:rPr lang="it-IT" sz="1400" dirty="0" err="1"/>
              <a:t>only</a:t>
            </a:r>
            <a:r>
              <a:rPr lang="it-IT" sz="1400" dirty="0"/>
              <a:t> a small </a:t>
            </a:r>
            <a:r>
              <a:rPr lang="it-IT" sz="1400" dirty="0" err="1"/>
              <a:t>tail</a:t>
            </a:r>
            <a:r>
              <a:rPr lang="it-IT" sz="1400" dirty="0"/>
              <a:t> due to late </a:t>
            </a:r>
            <a:r>
              <a:rPr lang="it-IT" sz="1400" dirty="0" err="1"/>
              <a:t>signals</a:t>
            </a:r>
            <a:endParaRPr lang="it-IT" sz="1400" dirty="0"/>
          </a:p>
          <a:p>
            <a:pPr lvl="2"/>
            <a:endParaRPr lang="it-IT" sz="500" dirty="0"/>
          </a:p>
          <a:p>
            <a:r>
              <a:rPr lang="it-IT" sz="1400" dirty="0"/>
              <a:t>Time </a:t>
            </a:r>
            <a:r>
              <a:rPr lang="it-IT" sz="1400" dirty="0" err="1"/>
              <a:t>distribution</a:t>
            </a:r>
            <a:r>
              <a:rPr lang="it-IT" sz="1400" dirty="0"/>
              <a:t> </a:t>
            </a:r>
            <a:r>
              <a:rPr lang="it-IT" sz="1400" dirty="0" err="1"/>
              <a:t>fitted</a:t>
            </a:r>
            <a:r>
              <a:rPr lang="it-IT" sz="1400" dirty="0"/>
              <a:t> with </a:t>
            </a:r>
            <a:r>
              <a:rPr lang="it-IT" sz="1400" dirty="0" err="1"/>
              <a:t>two</a:t>
            </a:r>
            <a:r>
              <a:rPr lang="it-IT" sz="1400" dirty="0"/>
              <a:t> </a:t>
            </a:r>
            <a:r>
              <a:rPr lang="it-IT" sz="1400" dirty="0" err="1"/>
              <a:t>gaussians</a:t>
            </a:r>
            <a:r>
              <a:rPr lang="it-IT" sz="1400" dirty="0"/>
              <a:t>, </a:t>
            </a:r>
            <a:r>
              <a:rPr lang="it-IT" sz="1400" dirty="0" err="1"/>
              <a:t>slightly</a:t>
            </a:r>
            <a:r>
              <a:rPr lang="it-IT" sz="1400" dirty="0"/>
              <a:t> time </a:t>
            </a:r>
            <a:r>
              <a:rPr lang="it-IT" sz="1400" dirty="0" err="1"/>
              <a:t>shifted</a:t>
            </a:r>
            <a:r>
              <a:rPr lang="it-IT" sz="1400" dirty="0"/>
              <a:t>, to include late </a:t>
            </a:r>
            <a:r>
              <a:rPr lang="it-IT" sz="1400" dirty="0" err="1"/>
              <a:t>signal</a:t>
            </a:r>
            <a:r>
              <a:rPr lang="it-IT" sz="1400" dirty="0"/>
              <a:t> </a:t>
            </a:r>
            <a:r>
              <a:rPr lang="it-IT" sz="1400" dirty="0" err="1"/>
              <a:t>contributions</a:t>
            </a:r>
            <a:endParaRPr lang="it-IT" sz="1400" dirty="0"/>
          </a:p>
          <a:p>
            <a:pPr lvl="2"/>
            <a:endParaRPr lang="it-IT" sz="500" dirty="0"/>
          </a:p>
          <a:p>
            <a:r>
              <a:rPr lang="it-IT" sz="1400" dirty="0" err="1"/>
              <a:t>Excellent</a:t>
            </a:r>
            <a:r>
              <a:rPr lang="it-IT" sz="1400" dirty="0"/>
              <a:t> timing performances with CFD-</a:t>
            </a:r>
            <a:r>
              <a:rPr lang="it-IT" sz="1400" dirty="0" err="1"/>
              <a:t>based</a:t>
            </a:r>
            <a:r>
              <a:rPr lang="it-IT" sz="1400" dirty="0"/>
              <a:t> </a:t>
            </a:r>
            <a:r>
              <a:rPr lang="it-IT" sz="1400" dirty="0" err="1"/>
              <a:t>methods</a:t>
            </a:r>
            <a:r>
              <a:rPr lang="it-IT" sz="1400" dirty="0"/>
              <a:t>, </a:t>
            </a:r>
            <a:r>
              <a:rPr lang="it-IT" sz="1400" dirty="0" err="1"/>
              <a:t>but</a:t>
            </a:r>
            <a:r>
              <a:rPr lang="it-IT" sz="1400" dirty="0"/>
              <a:t> </a:t>
            </a:r>
            <a:r>
              <a:rPr lang="it-IT" sz="1400" dirty="0" err="1"/>
              <a:t>also</a:t>
            </a:r>
            <a:r>
              <a:rPr lang="it-IT" sz="1400" dirty="0"/>
              <a:t> </a:t>
            </a:r>
            <a:r>
              <a:rPr lang="it-IT" sz="1400" dirty="0" err="1"/>
              <a:t>using</a:t>
            </a:r>
            <a:r>
              <a:rPr lang="it-IT" sz="1400" dirty="0"/>
              <a:t> a </a:t>
            </a:r>
            <a:r>
              <a:rPr lang="it-IT" sz="1400" dirty="0" err="1"/>
              <a:t>leading</a:t>
            </a:r>
            <a:r>
              <a:rPr lang="it-IT" sz="1400" dirty="0"/>
              <a:t> </a:t>
            </a:r>
            <a:r>
              <a:rPr lang="it-IT" sz="1400" dirty="0" err="1"/>
              <a:t>edge</a:t>
            </a:r>
            <a:r>
              <a:rPr lang="it-IT" sz="1400" dirty="0"/>
              <a:t> </a:t>
            </a:r>
            <a:r>
              <a:rPr lang="it-IT" sz="1400" dirty="0" err="1"/>
              <a:t>algorithm</a:t>
            </a:r>
            <a:endParaRPr lang="it-IT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7AF25D-FF30-D542-2092-D3EE1FC24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0AF59E-B282-BDDF-4537-07A6D43A0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258FE-09D3-3501-4A27-82570DD6F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41F899-1148-40F6-285B-AE5246DA4C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143" y="652638"/>
            <a:ext cx="3244869" cy="29715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E58E53-2533-ECA9-5029-86D91477525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199" y="575634"/>
            <a:ext cx="3244869" cy="30485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0720729-5D3E-1C96-2776-904043E428DF}"/>
              </a:ext>
            </a:extLst>
          </p:cNvPr>
          <p:cNvSpPr txBox="1"/>
          <p:nvPr/>
        </p:nvSpPr>
        <p:spPr>
          <a:xfrm>
            <a:off x="2786088" y="2387577"/>
            <a:ext cx="1379737" cy="6463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𝜎</a:t>
            </a:r>
            <a:r>
              <a:rPr lang="it-IT" baseline="-25000" dirty="0" err="1">
                <a:solidFill>
                  <a:srgbClr val="FF0000"/>
                </a:solidFill>
              </a:rPr>
              <a:t>eff</a:t>
            </a:r>
            <a:r>
              <a:rPr lang="it-IT" dirty="0">
                <a:solidFill>
                  <a:srgbClr val="FF0000"/>
                </a:solidFill>
              </a:rPr>
              <a:t> = 11.5 </a:t>
            </a:r>
            <a:r>
              <a:rPr lang="it-IT" dirty="0" err="1">
                <a:solidFill>
                  <a:srgbClr val="FF0000"/>
                </a:solidFill>
              </a:rPr>
              <a:t>ps</a:t>
            </a:r>
            <a:endParaRPr lang="it-IT" dirty="0">
              <a:solidFill>
                <a:srgbClr val="FF0000"/>
              </a:solidFill>
            </a:endParaRPr>
          </a:p>
          <a:p>
            <a:r>
              <a:rPr lang="it-IT" dirty="0">
                <a:solidFill>
                  <a:srgbClr val="FF0000"/>
                </a:solidFill>
              </a:rPr>
              <a:t>    @ 100V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587C70F-0901-F1AC-18AA-F0E1042536B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4165825" y="2710743"/>
            <a:ext cx="1500575" cy="1620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9">
            <a:extLst>
              <a:ext uri="{FF2B5EF4-FFF2-40B4-BE49-F238E27FC236}">
                <a16:creationId xmlns:a16="http://schemas.microsoft.com/office/drawing/2014/main" id="{040D1BA9-2728-FA48-ADDC-B063CF595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3910"/>
            <a:ext cx="8229600" cy="273844"/>
          </a:xfrm>
        </p:spPr>
        <p:txBody>
          <a:bodyPr>
            <a:normAutofit fontScale="90000"/>
          </a:bodyPr>
          <a:lstStyle/>
          <a:p>
            <a:r>
              <a:rPr lang="it-IT" dirty="0"/>
              <a:t>Single 3D pixel – timing performances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FDCC52F-9A2D-25C1-4CE2-925387EEEF80}"/>
              </a:ext>
            </a:extLst>
          </p:cNvPr>
          <p:cNvSpPr txBox="1"/>
          <p:nvPr/>
        </p:nvSpPr>
        <p:spPr>
          <a:xfrm>
            <a:off x="6778794" y="847311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DBC79D-1421-51A5-F94C-424E21F1FCD1}"/>
              </a:ext>
            </a:extLst>
          </p:cNvPr>
          <p:cNvSpPr txBox="1"/>
          <p:nvPr/>
        </p:nvSpPr>
        <p:spPr>
          <a:xfrm>
            <a:off x="1600650" y="83989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7086169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7561-00B5-6C30-10BC-C27E2FFF6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768"/>
            <a:ext cx="8229600" cy="443580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Efficiency</a:t>
            </a:r>
            <a:r>
              <a:rPr lang="it-IT" dirty="0"/>
              <a:t>: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81523-F7BB-AC91-0A72-124A91421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07" y="2543778"/>
            <a:ext cx="3131049" cy="2318781"/>
          </a:xfrm>
        </p:spPr>
        <p:txBody>
          <a:bodyPr>
            <a:normAutofit lnSpcReduction="10000"/>
          </a:bodyPr>
          <a:lstStyle/>
          <a:p>
            <a:r>
              <a:rPr lang="it-IT" sz="1100" dirty="0"/>
              <a:t>Trenches (5 µm wide) are non-</a:t>
            </a:r>
            <a:r>
              <a:rPr lang="it-IT" sz="1100" dirty="0" err="1"/>
              <a:t>active</a:t>
            </a:r>
            <a:r>
              <a:rPr lang="it-IT" sz="1100" dirty="0"/>
              <a:t> </a:t>
            </a:r>
            <a:r>
              <a:rPr lang="it-IT" sz="1100" dirty="0" err="1"/>
              <a:t>volumes</a:t>
            </a:r>
            <a:r>
              <a:rPr lang="it-IT" sz="1100" dirty="0"/>
              <a:t>, </a:t>
            </a:r>
            <a:r>
              <a:rPr lang="it-IT" sz="1100" dirty="0" err="1"/>
              <a:t>channeled</a:t>
            </a:r>
            <a:r>
              <a:rPr lang="it-IT" sz="1100" dirty="0"/>
              <a:t> </a:t>
            </a:r>
            <a:r>
              <a:rPr lang="it-IT" sz="1100" dirty="0" err="1"/>
              <a:t>particles</a:t>
            </a:r>
            <a:r>
              <a:rPr lang="it-IT" sz="1100" dirty="0"/>
              <a:t> </a:t>
            </a:r>
            <a:r>
              <a:rPr lang="it-IT" sz="1100" dirty="0" err="1"/>
              <a:t>will</a:t>
            </a:r>
            <a:r>
              <a:rPr lang="it-IT" sz="1100" dirty="0"/>
              <a:t> </a:t>
            </a:r>
            <a:r>
              <a:rPr lang="it-IT" sz="1100" dirty="0" err="1"/>
              <a:t>not</a:t>
            </a:r>
            <a:r>
              <a:rPr lang="it-IT" sz="1100" dirty="0"/>
              <a:t> be </a:t>
            </a:r>
            <a:r>
              <a:rPr lang="it-IT" sz="1100" dirty="0" err="1"/>
              <a:t>seen</a:t>
            </a:r>
            <a:endParaRPr lang="it-IT" sz="1100" dirty="0"/>
          </a:p>
          <a:p>
            <a:pPr lvl="1"/>
            <a:endParaRPr lang="it-IT" sz="700" dirty="0"/>
          </a:p>
          <a:p>
            <a:r>
              <a:rPr lang="it-IT" sz="1100" dirty="0"/>
              <a:t>Tilt the </a:t>
            </a:r>
            <a:r>
              <a:rPr lang="it-IT" sz="1100" dirty="0" err="1"/>
              <a:t>sensors</a:t>
            </a:r>
            <a:r>
              <a:rPr lang="it-IT" sz="1100" dirty="0"/>
              <a:t> with </a:t>
            </a:r>
            <a:r>
              <a:rPr lang="it-IT" sz="1100" dirty="0" err="1"/>
              <a:t>respect</a:t>
            </a:r>
            <a:r>
              <a:rPr lang="it-IT" sz="1100" dirty="0"/>
              <a:t> to </a:t>
            </a:r>
            <a:r>
              <a:rPr lang="it-IT" sz="1100" dirty="0" err="1"/>
              <a:t>normal</a:t>
            </a:r>
            <a:r>
              <a:rPr lang="it-IT" sz="1100" dirty="0"/>
              <a:t> </a:t>
            </a:r>
            <a:r>
              <a:rPr lang="it-IT" sz="1100" dirty="0" err="1"/>
              <a:t>incidence</a:t>
            </a:r>
            <a:r>
              <a:rPr lang="it-IT" sz="1100" dirty="0"/>
              <a:t> to </a:t>
            </a:r>
            <a:r>
              <a:rPr lang="it-IT" sz="1100" dirty="0" err="1"/>
              <a:t>recover</a:t>
            </a:r>
            <a:r>
              <a:rPr lang="it-IT" sz="1100" dirty="0"/>
              <a:t> </a:t>
            </a:r>
            <a:r>
              <a:rPr lang="it-IT" sz="1100" dirty="0" err="1"/>
              <a:t>geometrical</a:t>
            </a:r>
            <a:r>
              <a:rPr lang="it-IT" sz="1100" dirty="0"/>
              <a:t> </a:t>
            </a:r>
            <a:r>
              <a:rPr lang="it-IT" sz="1100" dirty="0" err="1"/>
              <a:t>efficiency</a:t>
            </a:r>
            <a:endParaRPr lang="it-IT" sz="1100" dirty="0"/>
          </a:p>
          <a:p>
            <a:pPr lvl="1"/>
            <a:endParaRPr lang="it-IT" sz="700" dirty="0"/>
          </a:p>
          <a:p>
            <a:r>
              <a:rPr lang="it-IT" sz="1100" dirty="0" err="1"/>
              <a:t>Efficiency</a:t>
            </a:r>
            <a:r>
              <a:rPr lang="it-IT" sz="1100" dirty="0"/>
              <a:t> </a:t>
            </a:r>
            <a:r>
              <a:rPr lang="it-IT" sz="1100" dirty="0" err="1"/>
              <a:t>is</a:t>
            </a:r>
            <a:r>
              <a:rPr lang="it-IT" sz="1100" dirty="0"/>
              <a:t> </a:t>
            </a:r>
            <a:r>
              <a:rPr lang="it-IT" sz="1100" dirty="0" err="1"/>
              <a:t>measured</a:t>
            </a:r>
            <a:r>
              <a:rPr lang="it-IT" sz="1100" dirty="0"/>
              <a:t> by </a:t>
            </a:r>
            <a:r>
              <a:rPr lang="it-IT" sz="1100" dirty="0" err="1">
                <a:solidFill>
                  <a:srgbClr val="FF0000"/>
                </a:solidFill>
              </a:rPr>
              <a:t>triggering</a:t>
            </a:r>
            <a:r>
              <a:rPr lang="it-IT" sz="1100" dirty="0">
                <a:solidFill>
                  <a:srgbClr val="FF0000"/>
                </a:solidFill>
              </a:rPr>
              <a:t> on the single pixel </a:t>
            </a:r>
            <a:r>
              <a:rPr lang="it-IT" sz="1100" dirty="0"/>
              <a:t>(55 µm x 55 µm, on </a:t>
            </a:r>
            <a:r>
              <a:rPr lang="it-IT" sz="1100" dirty="0" err="1"/>
              <a:t>piezos</a:t>
            </a:r>
            <a:r>
              <a:rPr lang="it-IT" sz="1100" dirty="0"/>
              <a:t>) </a:t>
            </a:r>
            <a:r>
              <a:rPr lang="it-IT" sz="1100" dirty="0" err="1">
                <a:solidFill>
                  <a:srgbClr val="FF0000"/>
                </a:solidFill>
              </a:rPr>
              <a:t>centered</a:t>
            </a:r>
            <a:r>
              <a:rPr lang="it-IT" sz="1100" dirty="0">
                <a:solidFill>
                  <a:srgbClr val="FF0000"/>
                </a:solidFill>
              </a:rPr>
              <a:t> on the triple strip </a:t>
            </a:r>
            <a:r>
              <a:rPr lang="it-IT" sz="1100" dirty="0"/>
              <a:t>(165 µm x 550 µm, the DUT) and </a:t>
            </a:r>
            <a:r>
              <a:rPr lang="it-IT" sz="1100" dirty="0" err="1">
                <a:solidFill>
                  <a:srgbClr val="FF0000"/>
                </a:solidFill>
              </a:rPr>
              <a:t>counting</a:t>
            </a:r>
            <a:r>
              <a:rPr lang="it-IT" sz="1100" dirty="0">
                <a:solidFill>
                  <a:srgbClr val="FF0000"/>
                </a:solidFill>
              </a:rPr>
              <a:t> the </a:t>
            </a:r>
            <a:r>
              <a:rPr lang="it-IT" sz="1100" dirty="0" err="1">
                <a:solidFill>
                  <a:srgbClr val="FF0000"/>
                </a:solidFill>
              </a:rPr>
              <a:t>fraction</a:t>
            </a:r>
            <a:r>
              <a:rPr lang="it-IT" sz="1100" dirty="0">
                <a:solidFill>
                  <a:srgbClr val="FF0000"/>
                </a:solidFill>
              </a:rPr>
              <a:t> of </a:t>
            </a:r>
            <a:r>
              <a:rPr lang="it-IT" sz="1100" dirty="0" err="1">
                <a:solidFill>
                  <a:srgbClr val="FF0000"/>
                </a:solidFill>
              </a:rPr>
              <a:t>signals</a:t>
            </a:r>
            <a:r>
              <a:rPr lang="it-IT" sz="1100" dirty="0">
                <a:solidFill>
                  <a:srgbClr val="FF0000"/>
                </a:solidFill>
              </a:rPr>
              <a:t> </a:t>
            </a:r>
            <a:r>
              <a:rPr lang="it-IT" sz="1100" dirty="0" err="1">
                <a:solidFill>
                  <a:srgbClr val="FF0000"/>
                </a:solidFill>
              </a:rPr>
              <a:t>seen</a:t>
            </a:r>
            <a:r>
              <a:rPr lang="it-IT" sz="1100" dirty="0">
                <a:solidFill>
                  <a:srgbClr val="FF0000"/>
                </a:solidFill>
              </a:rPr>
              <a:t> by the DUT </a:t>
            </a:r>
            <a:r>
              <a:rPr lang="it-IT" sz="1100" dirty="0"/>
              <a:t>(</a:t>
            </a:r>
            <a:r>
              <a:rPr lang="it-IT" sz="1100" dirty="0" err="1"/>
              <a:t>reaodut</a:t>
            </a:r>
            <a:r>
              <a:rPr lang="it-IT" sz="1100" dirty="0"/>
              <a:t> by  a single FE </a:t>
            </a:r>
            <a:r>
              <a:rPr lang="it-IT" sz="1100" dirty="0" err="1"/>
              <a:t>channel</a:t>
            </a:r>
            <a:r>
              <a:rPr lang="it-IT" sz="1100" dirty="0"/>
              <a:t>)</a:t>
            </a:r>
          </a:p>
          <a:p>
            <a:pPr lvl="1"/>
            <a:endParaRPr lang="it-IT" sz="700" dirty="0"/>
          </a:p>
          <a:p>
            <a:r>
              <a:rPr lang="it-IT" sz="1100" dirty="0"/>
              <a:t>Rotate the DUT </a:t>
            </a:r>
            <a:r>
              <a:rPr lang="it-IT" sz="1100" dirty="0" err="1"/>
              <a:t>around</a:t>
            </a:r>
            <a:r>
              <a:rPr lang="it-IT" sz="1100" dirty="0"/>
              <a:t> the trench </a:t>
            </a:r>
            <a:r>
              <a:rPr lang="it-IT" sz="1100" dirty="0" err="1"/>
              <a:t>direction</a:t>
            </a:r>
            <a:endParaRPr lang="it-IT" sz="11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C4F7D-5A13-F42E-E80D-A609C4DC1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EB557-1409-20A3-811F-EDC717B2F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CC400-6E98-04D4-0E81-BCA4AA83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26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C1A1998-3483-5762-F3CB-95F9B399B0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3524" y="747350"/>
            <a:ext cx="5855691" cy="393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F881DC1-0A60-C4A3-5C9A-91E292EC9456}"/>
              </a:ext>
            </a:extLst>
          </p:cNvPr>
          <p:cNvCxnSpPr>
            <a:cxnSpLocks/>
          </p:cNvCxnSpPr>
          <p:nvPr/>
        </p:nvCxnSpPr>
        <p:spPr>
          <a:xfrm>
            <a:off x="3562815" y="2794933"/>
            <a:ext cx="5234324" cy="0"/>
          </a:xfrm>
          <a:prstGeom prst="straightConnector1">
            <a:avLst/>
          </a:prstGeom>
          <a:ln w="19050">
            <a:solidFill>
              <a:srgbClr val="FD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E7C2D8A-4569-7876-FEDC-6D05613AC2FD}"/>
              </a:ext>
            </a:extLst>
          </p:cNvPr>
          <p:cNvSpPr txBox="1"/>
          <p:nvPr/>
        </p:nvSpPr>
        <p:spPr>
          <a:xfrm>
            <a:off x="3626201" y="2757237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DFF00"/>
                </a:solidFill>
              </a:rPr>
              <a:t>π</a:t>
            </a:r>
            <a:r>
              <a:rPr lang="it-IT" sz="1200" baseline="30000" dirty="0">
                <a:solidFill>
                  <a:srgbClr val="FDFF00"/>
                </a:solidFill>
              </a:rPr>
              <a:t>+</a:t>
            </a:r>
            <a:r>
              <a:rPr lang="it-IT" sz="1200" dirty="0">
                <a:solidFill>
                  <a:srgbClr val="FDFF00"/>
                </a:solidFill>
              </a:rPr>
              <a:t> </a:t>
            </a:r>
            <a:r>
              <a:rPr lang="it-IT" sz="1200" dirty="0" err="1">
                <a:solidFill>
                  <a:srgbClr val="FDFF00"/>
                </a:solidFill>
              </a:rPr>
              <a:t>beam</a:t>
            </a:r>
            <a:endParaRPr lang="it-IT" sz="1200" dirty="0">
              <a:solidFill>
                <a:srgbClr val="FD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4FC222-5380-2A47-8ED7-0172732B850F}"/>
              </a:ext>
            </a:extLst>
          </p:cNvPr>
          <p:cNvSpPr txBox="1"/>
          <p:nvPr/>
        </p:nvSpPr>
        <p:spPr>
          <a:xfrm>
            <a:off x="4259258" y="2373747"/>
            <a:ext cx="10201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DFF00"/>
                </a:solidFill>
              </a:rPr>
              <a:t>Single pixel (trigger)</a:t>
            </a:r>
            <a:endParaRPr lang="it-IT" sz="1200" dirty="0">
              <a:solidFill>
                <a:srgbClr val="FD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E191C2-411E-5FFF-BA25-08A4BB82CB2D}"/>
              </a:ext>
            </a:extLst>
          </p:cNvPr>
          <p:cNvSpPr txBox="1"/>
          <p:nvPr/>
        </p:nvSpPr>
        <p:spPr>
          <a:xfrm>
            <a:off x="6959559" y="2567727"/>
            <a:ext cx="1020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DFF00"/>
                </a:solidFill>
              </a:rPr>
              <a:t>Triple strip (DUT) @ 20°</a:t>
            </a:r>
          </a:p>
          <a:p>
            <a:endParaRPr lang="it-IT" sz="1200" dirty="0">
              <a:solidFill>
                <a:srgbClr val="FDFF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42E8B4-83B0-B942-4F2B-3B4DDFEF1CD7}"/>
              </a:ext>
            </a:extLst>
          </p:cNvPr>
          <p:cNvGrpSpPr/>
          <p:nvPr/>
        </p:nvGrpSpPr>
        <p:grpSpPr>
          <a:xfrm>
            <a:off x="3254437" y="805430"/>
            <a:ext cx="843490" cy="1656837"/>
            <a:chOff x="3287893" y="850038"/>
            <a:chExt cx="843490" cy="1656837"/>
          </a:xfrm>
        </p:grpSpPr>
        <p:pic>
          <p:nvPicPr>
            <p:cNvPr id="15" name="Immagine 5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FE0BD1C1-FB7A-CC79-70E3-BFB0C452CC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2881219" y="1256712"/>
              <a:ext cx="1656837" cy="843490"/>
            </a:xfrm>
            <a:prstGeom prst="rect">
              <a:avLst/>
            </a:prstGeom>
            <a:ln w="38100">
              <a:solidFill>
                <a:srgbClr val="FFFF00"/>
              </a:solidFill>
            </a:ln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55996EF-F4C7-5A11-F588-E9262E636F9B}"/>
                </a:ext>
              </a:extLst>
            </p:cNvPr>
            <p:cNvSpPr/>
            <p:nvPr/>
          </p:nvSpPr>
          <p:spPr>
            <a:xfrm>
              <a:off x="3703287" y="1583582"/>
              <a:ext cx="115231" cy="129105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25D01DF-D472-0534-7285-683C28B25866}"/>
              </a:ext>
            </a:extLst>
          </p:cNvPr>
          <p:cNvGrpSpPr/>
          <p:nvPr/>
        </p:nvGrpSpPr>
        <p:grpSpPr>
          <a:xfrm>
            <a:off x="8056757" y="803592"/>
            <a:ext cx="930401" cy="1648330"/>
            <a:chOff x="8056757" y="803592"/>
            <a:chExt cx="930401" cy="1648330"/>
          </a:xfrm>
        </p:grpSpPr>
        <p:pic>
          <p:nvPicPr>
            <p:cNvPr id="14" name="Immagine 3" descr="Immagine che contiene testo, elettronico&#10;&#10;Descrizione generata automaticamente">
              <a:extLst>
                <a:ext uri="{FF2B5EF4-FFF2-40B4-BE49-F238E27FC236}">
                  <a16:creationId xmlns:a16="http://schemas.microsoft.com/office/drawing/2014/main" id="{FD6E9479-DE65-0987-A28F-7897231F5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7697793" y="1162556"/>
              <a:ext cx="1648330" cy="930401"/>
            </a:xfrm>
            <a:prstGeom prst="rect">
              <a:avLst/>
            </a:prstGeom>
            <a:ln w="38100">
              <a:solidFill>
                <a:srgbClr val="FFFF00"/>
              </a:solidFill>
            </a:ln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629A393-B19C-AF76-2C38-48025A66CA78}"/>
                </a:ext>
              </a:extLst>
            </p:cNvPr>
            <p:cNvSpPr/>
            <p:nvPr/>
          </p:nvSpPr>
          <p:spPr>
            <a:xfrm rot="21480000">
              <a:off x="8618032" y="1574872"/>
              <a:ext cx="115231" cy="129105"/>
            </a:xfrm>
            <a:prstGeom prst="rect">
              <a:avLst/>
            </a:prstGeom>
            <a:noFill/>
            <a:ln w="19050">
              <a:solidFill>
                <a:srgbClr val="FFFF00"/>
              </a:solidFill>
              <a:prstDash val="sys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BD2C092-E371-735F-E1D8-BB1ADE9871D1}"/>
                </a:ext>
              </a:extLst>
            </p:cNvPr>
            <p:cNvSpPr/>
            <p:nvPr/>
          </p:nvSpPr>
          <p:spPr>
            <a:xfrm rot="21480000">
              <a:off x="8527042" y="1155028"/>
              <a:ext cx="286333" cy="974865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615CF6B-EB85-2E4E-A684-62FA09F149B2}"/>
              </a:ext>
            </a:extLst>
          </p:cNvPr>
          <p:cNvCxnSpPr>
            <a:cxnSpLocks/>
          </p:cNvCxnSpPr>
          <p:nvPr/>
        </p:nvCxnSpPr>
        <p:spPr>
          <a:xfrm>
            <a:off x="3791412" y="1605775"/>
            <a:ext cx="4824402" cy="44802"/>
          </a:xfrm>
          <a:prstGeom prst="straightConnector1">
            <a:avLst/>
          </a:prstGeom>
          <a:ln w="19050">
            <a:solidFill>
              <a:srgbClr val="FDFF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DC35C63-9525-33BB-8545-E2753432DA4F}"/>
              </a:ext>
            </a:extLst>
          </p:cNvPr>
          <p:cNvGrpSpPr/>
          <p:nvPr/>
        </p:nvGrpSpPr>
        <p:grpSpPr>
          <a:xfrm>
            <a:off x="374409" y="66393"/>
            <a:ext cx="1722287" cy="2381624"/>
            <a:chOff x="374409" y="66393"/>
            <a:chExt cx="1722287" cy="2381624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E946C19-5E4C-8651-2E07-973B9B00F2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5809" y="66393"/>
              <a:ext cx="1110887" cy="2376494"/>
              <a:chOff x="1120117" y="317711"/>
              <a:chExt cx="976580" cy="2089175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809BC343-57CF-5879-71AB-88EE0DCB67B9}"/>
                  </a:ext>
                </a:extLst>
              </p:cNvPr>
              <p:cNvGrpSpPr/>
              <p:nvPr/>
            </p:nvGrpSpPr>
            <p:grpSpPr>
              <a:xfrm>
                <a:off x="1120117" y="317711"/>
                <a:ext cx="976580" cy="1926337"/>
                <a:chOff x="7608601" y="1020784"/>
                <a:chExt cx="1140377" cy="2358456"/>
              </a:xfrm>
            </p:grpSpPr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90DFBABC-EB04-589F-3321-F012E98F3EA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3052133">
                  <a:off x="7608601" y="1394612"/>
                  <a:ext cx="1140377" cy="1984628"/>
                  <a:chOff x="830232" y="1083203"/>
                  <a:chExt cx="2063387" cy="3590968"/>
                </a:xfrm>
              </p:grpSpPr>
              <p:pic>
                <p:nvPicPr>
                  <p:cNvPr id="43" name="Picture 42">
                    <a:extLst>
                      <a:ext uri="{FF2B5EF4-FFF2-40B4-BE49-F238E27FC236}">
                        <a16:creationId xmlns:a16="http://schemas.microsoft.com/office/drawing/2014/main" id="{87780923-CE25-C2B0-163A-94782B728D1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830232" y="1385509"/>
                    <a:ext cx="2063387" cy="3288662"/>
                  </a:xfrm>
                  <a:prstGeom prst="rect">
                    <a:avLst/>
                  </a:prstGeom>
                </p:spPr>
              </p:pic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55D77DFB-555D-9A65-8A86-DE90ADFB47BF}"/>
                      </a:ext>
                    </a:extLst>
                  </p:cNvPr>
                  <p:cNvSpPr/>
                  <p:nvPr/>
                </p:nvSpPr>
                <p:spPr>
                  <a:xfrm>
                    <a:off x="830232" y="1083203"/>
                    <a:ext cx="209126" cy="4184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41" name="Straight Arrow Connector 40">
                  <a:extLst>
                    <a:ext uri="{FF2B5EF4-FFF2-40B4-BE49-F238E27FC236}">
                      <a16:creationId xmlns:a16="http://schemas.microsoft.com/office/drawing/2014/main" id="{8B661577-E3C0-512D-32DB-A2C42DE879E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49790" y="1020784"/>
                  <a:ext cx="9137" cy="133977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Circular Arrow 41">
                  <a:extLst>
                    <a:ext uri="{FF2B5EF4-FFF2-40B4-BE49-F238E27FC236}">
                      <a16:creationId xmlns:a16="http://schemas.microsoft.com/office/drawing/2014/main" id="{8FC554E1-2DA2-4AC9-977F-995597B1AF03}"/>
                    </a:ext>
                  </a:extLst>
                </p:cNvPr>
                <p:cNvSpPr/>
                <p:nvPr/>
              </p:nvSpPr>
              <p:spPr>
                <a:xfrm rot="1226528" flipV="1">
                  <a:off x="7999582" y="1219252"/>
                  <a:ext cx="269317" cy="194363"/>
                </a:xfrm>
                <a:prstGeom prst="circularArrow">
                  <a:avLst>
                    <a:gd name="adj1" fmla="val 13109"/>
                    <a:gd name="adj2" fmla="val 2049523"/>
                    <a:gd name="adj3" fmla="val 2234055"/>
                    <a:gd name="adj4" fmla="val 10800000"/>
                    <a:gd name="adj5" fmla="val 172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8779216C-B552-5B1A-F092-B2AF9B9008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591398" y="1382400"/>
                <a:ext cx="7133" cy="323549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ash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998204FC-B9CF-BD14-3016-9EFE41F495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593287" y="2083337"/>
                <a:ext cx="7133" cy="32354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03325AC0-5376-9271-EEB6-626F6C6729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0908" y="2060590"/>
              <a:ext cx="215900" cy="387427"/>
            </a:xfrm>
            <a:prstGeom prst="straightConnector1">
              <a:avLst/>
            </a:prstGeom>
            <a:ln w="12700">
              <a:solidFill>
                <a:srgbClr val="18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F8D4243-62B3-03B6-366D-1DA8F5F40496}"/>
                </a:ext>
              </a:extLst>
            </p:cNvPr>
            <p:cNvSpPr txBox="1"/>
            <p:nvPr/>
          </p:nvSpPr>
          <p:spPr>
            <a:xfrm>
              <a:off x="374409" y="2074841"/>
              <a:ext cx="710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1800FF"/>
                  </a:solidFill>
                </a:rPr>
                <a:t>π</a:t>
              </a:r>
              <a:r>
                <a:rPr lang="it-IT" sz="1200" baseline="30000" dirty="0">
                  <a:solidFill>
                    <a:srgbClr val="1800FF"/>
                  </a:solidFill>
                </a:rPr>
                <a:t>+</a:t>
              </a:r>
              <a:r>
                <a:rPr lang="it-IT" sz="1200" dirty="0">
                  <a:solidFill>
                    <a:srgbClr val="1800FF"/>
                  </a:solidFill>
                </a:rPr>
                <a:t> </a:t>
              </a:r>
              <a:r>
                <a:rPr lang="it-IT" sz="1200" dirty="0" err="1">
                  <a:solidFill>
                    <a:srgbClr val="1800FF"/>
                  </a:solidFill>
                </a:rPr>
                <a:t>beam</a:t>
              </a:r>
              <a:endParaRPr lang="it-IT" sz="1200" dirty="0">
                <a:solidFill>
                  <a:srgbClr val="18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77786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4A9D6-0105-7666-9D24-B7E46D612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88" y="125915"/>
            <a:ext cx="8229600" cy="457604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Efficiency</a:t>
            </a:r>
            <a:r>
              <a:rPr lang="it-IT" dirty="0"/>
              <a:t>: the </a:t>
            </a:r>
            <a:r>
              <a:rPr lang="it-IT" dirty="0" err="1"/>
              <a:t>method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ABC73-C466-3E59-3FAA-E9449F4A4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383" y="3694762"/>
            <a:ext cx="8099017" cy="1051014"/>
          </a:xfrm>
        </p:spPr>
        <p:txBody>
          <a:bodyPr>
            <a:normAutofit fontScale="92500" lnSpcReduction="10000"/>
          </a:bodyPr>
          <a:lstStyle/>
          <a:p>
            <a:r>
              <a:rPr lang="it-IT" sz="1600" dirty="0"/>
              <a:t>Plot the time </a:t>
            </a:r>
            <a:r>
              <a:rPr lang="it-IT" sz="1600" dirty="0" err="1"/>
              <a:t>distribution</a:t>
            </a:r>
            <a:r>
              <a:rPr lang="it-IT" sz="1600" dirty="0"/>
              <a:t> of </a:t>
            </a:r>
            <a:r>
              <a:rPr lang="it-IT" sz="1600" b="1" dirty="0" err="1"/>
              <a:t>all</a:t>
            </a:r>
            <a:r>
              <a:rPr lang="it-IT" sz="1600" b="1" dirty="0"/>
              <a:t> triple-strip </a:t>
            </a:r>
            <a:r>
              <a:rPr lang="it-IT" sz="1600" b="1" dirty="0" err="1"/>
              <a:t>signals</a:t>
            </a:r>
            <a:r>
              <a:rPr lang="it-IT" sz="1600" b="1" dirty="0"/>
              <a:t> </a:t>
            </a:r>
            <a:r>
              <a:rPr lang="it-IT" sz="1600" dirty="0" err="1"/>
              <a:t>w.r.t</a:t>
            </a:r>
            <a:r>
              <a:rPr lang="it-IT" sz="1600" dirty="0"/>
              <a:t>. MCP-</a:t>
            </a:r>
            <a:r>
              <a:rPr lang="it-IT" sz="1600" dirty="0" err="1"/>
              <a:t>PMTs</a:t>
            </a:r>
            <a:r>
              <a:rPr lang="it-IT" sz="1600" dirty="0"/>
              <a:t> and </a:t>
            </a:r>
            <a:r>
              <a:rPr lang="it-IT" sz="1600" dirty="0" err="1"/>
              <a:t>count</a:t>
            </a:r>
            <a:r>
              <a:rPr lang="it-IT" sz="1600" dirty="0"/>
              <a:t> </a:t>
            </a:r>
            <a:r>
              <a:rPr lang="it-IT" sz="1600" dirty="0" err="1"/>
              <a:t>as</a:t>
            </a:r>
            <a:r>
              <a:rPr lang="it-IT" sz="1600" dirty="0"/>
              <a:t> ‘</a:t>
            </a:r>
            <a:r>
              <a:rPr lang="it-IT" sz="1600" dirty="0" err="1"/>
              <a:t>seen</a:t>
            </a:r>
            <a:r>
              <a:rPr lang="it-IT" sz="1600" dirty="0"/>
              <a:t>’ the </a:t>
            </a:r>
            <a:r>
              <a:rPr lang="it-IT" sz="1600" dirty="0" err="1"/>
              <a:t>ones</a:t>
            </a:r>
            <a:r>
              <a:rPr lang="it-IT" sz="1600" dirty="0"/>
              <a:t> under the </a:t>
            </a:r>
            <a:r>
              <a:rPr lang="it-IT" sz="1600" dirty="0" err="1"/>
              <a:t>peak</a:t>
            </a:r>
            <a:endParaRPr lang="it-IT" sz="1600" dirty="0"/>
          </a:p>
          <a:p>
            <a:pPr lvl="3"/>
            <a:endParaRPr lang="it-IT" sz="400" dirty="0"/>
          </a:p>
          <a:p>
            <a:r>
              <a:rPr lang="it-IT" sz="1600" dirty="0"/>
              <a:t>3D pixel </a:t>
            </a:r>
            <a:r>
              <a:rPr lang="it-IT" sz="1600" dirty="0" err="1"/>
              <a:t>detection</a:t>
            </a:r>
            <a:r>
              <a:rPr lang="it-IT" sz="1600" dirty="0"/>
              <a:t> (</a:t>
            </a:r>
            <a:r>
              <a:rPr lang="it-IT" sz="1600" dirty="0" err="1"/>
              <a:t>geometrical</a:t>
            </a:r>
            <a:r>
              <a:rPr lang="it-IT" sz="1600" dirty="0"/>
              <a:t>) </a:t>
            </a:r>
            <a:r>
              <a:rPr lang="it-IT" sz="1600" dirty="0" err="1"/>
              <a:t>efficiency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</a:t>
            </a:r>
            <a:r>
              <a:rPr lang="it-IT" sz="1600" dirty="0" err="1"/>
              <a:t>normal</a:t>
            </a:r>
            <a:r>
              <a:rPr lang="it-IT" sz="1600" dirty="0"/>
              <a:t> </a:t>
            </a:r>
            <a:r>
              <a:rPr lang="it-IT" sz="1600" dirty="0" err="1"/>
              <a:t>incidence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>
                <a:solidFill>
                  <a:srgbClr val="1800FF"/>
                </a:solidFill>
              </a:rPr>
              <a:t>in agreement with </a:t>
            </a:r>
            <a:r>
              <a:rPr lang="it-IT" sz="1600" u="sng" dirty="0" err="1">
                <a:solidFill>
                  <a:srgbClr val="1800FF"/>
                </a:solidFill>
              </a:rPr>
              <a:t>calculated</a:t>
            </a:r>
            <a:r>
              <a:rPr lang="it-IT" sz="1600" u="sng" dirty="0">
                <a:solidFill>
                  <a:srgbClr val="1800FF"/>
                </a:solidFill>
              </a:rPr>
              <a:t> </a:t>
            </a:r>
            <a:r>
              <a:rPr lang="it-IT" sz="1600" u="sng" dirty="0" err="1">
                <a:solidFill>
                  <a:srgbClr val="1800FF"/>
                </a:solidFill>
              </a:rPr>
              <a:t>fraction</a:t>
            </a:r>
            <a:r>
              <a:rPr lang="it-IT" sz="1600" u="sng" dirty="0">
                <a:solidFill>
                  <a:srgbClr val="1800FF"/>
                </a:solidFill>
              </a:rPr>
              <a:t> of </a:t>
            </a:r>
            <a:r>
              <a:rPr lang="it-IT" sz="1600" u="sng" dirty="0" err="1">
                <a:solidFill>
                  <a:srgbClr val="1800FF"/>
                </a:solidFill>
              </a:rPr>
              <a:t>active</a:t>
            </a:r>
            <a:r>
              <a:rPr lang="it-IT" sz="1600" u="sng" dirty="0">
                <a:solidFill>
                  <a:srgbClr val="1800FF"/>
                </a:solidFill>
              </a:rPr>
              <a:t> area </a:t>
            </a:r>
            <a:endParaRPr lang="it-IT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FF917D-D8EC-C479-F325-67CA443FB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EC79F5-1448-FD00-7094-3E995FA0C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504E3-C901-F804-EAB1-F5C0B37BE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C0C8CD-FF5B-D552-8AEB-C41ABA618A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915" y="749146"/>
            <a:ext cx="8371573" cy="292413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81E0E7-1D39-F25D-D653-3CB31531B6B1}"/>
              </a:ext>
            </a:extLst>
          </p:cNvPr>
          <p:cNvSpPr txBox="1"/>
          <p:nvPr/>
        </p:nvSpPr>
        <p:spPr>
          <a:xfrm>
            <a:off x="2976878" y="1794354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rgbClr val="433AFF"/>
                </a:solidFill>
              </a:rPr>
              <a:t>𝜀 </a:t>
            </a:r>
            <a:r>
              <a:rPr lang="it-IT" dirty="0"/>
              <a:t>=</a:t>
            </a:r>
            <a:r>
              <a:rPr lang="it-IT" dirty="0">
                <a:solidFill>
                  <a:srgbClr val="433AFF"/>
                </a:solidFill>
              </a:rPr>
              <a:t> </a:t>
            </a:r>
            <a:r>
              <a:rPr lang="it-IT" sz="1400" i="1" dirty="0" err="1">
                <a:solidFill>
                  <a:srgbClr val="02B050"/>
                </a:solidFill>
              </a:rPr>
              <a:t>seen</a:t>
            </a:r>
            <a:r>
              <a:rPr lang="it-IT" sz="1400" i="1" dirty="0"/>
              <a:t>/</a:t>
            </a:r>
            <a:r>
              <a:rPr lang="it-IT" sz="1400" i="1" dirty="0" err="1"/>
              <a:t>all</a:t>
            </a:r>
            <a:r>
              <a:rPr lang="it-IT" sz="1400" i="1" dirty="0"/>
              <a:t> </a:t>
            </a:r>
            <a:endParaRPr lang="it-IT" i="1" dirty="0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A1F1E3F-2A5F-04BB-58E4-865A175E92E7}"/>
              </a:ext>
            </a:extLst>
          </p:cNvPr>
          <p:cNvSpPr/>
          <p:nvPr/>
        </p:nvSpPr>
        <p:spPr>
          <a:xfrm>
            <a:off x="2411128" y="1501541"/>
            <a:ext cx="178068" cy="1390851"/>
          </a:xfrm>
          <a:custGeom>
            <a:avLst/>
            <a:gdLst>
              <a:gd name="connsiteX0" fmla="*/ 0 w 178068"/>
              <a:gd name="connsiteY0" fmla="*/ 1390851 h 1390851"/>
              <a:gd name="connsiteX1" fmla="*/ 28876 w 178068"/>
              <a:gd name="connsiteY1" fmla="*/ 1280160 h 1390851"/>
              <a:gd name="connsiteX2" fmla="*/ 62565 w 178068"/>
              <a:gd name="connsiteY2" fmla="*/ 895150 h 1390851"/>
              <a:gd name="connsiteX3" fmla="*/ 72190 w 178068"/>
              <a:gd name="connsiteY3" fmla="*/ 0 h 1390851"/>
              <a:gd name="connsiteX4" fmla="*/ 96253 w 178068"/>
              <a:gd name="connsiteY4" fmla="*/ 548640 h 1390851"/>
              <a:gd name="connsiteX5" fmla="*/ 105878 w 178068"/>
              <a:gd name="connsiteY5" fmla="*/ 726707 h 1390851"/>
              <a:gd name="connsiteX6" fmla="*/ 139567 w 178068"/>
              <a:gd name="connsiteY6" fmla="*/ 1039528 h 1390851"/>
              <a:gd name="connsiteX7" fmla="*/ 178068 w 178068"/>
              <a:gd name="connsiteY7" fmla="*/ 1390851 h 1390851"/>
              <a:gd name="connsiteX8" fmla="*/ 0 w 178068"/>
              <a:gd name="connsiteY8" fmla="*/ 1390851 h 1390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068" h="1390851">
                <a:moveTo>
                  <a:pt x="0" y="1390851"/>
                </a:moveTo>
                <a:lnTo>
                  <a:pt x="28876" y="1280160"/>
                </a:lnTo>
                <a:lnTo>
                  <a:pt x="62565" y="895150"/>
                </a:lnTo>
                <a:lnTo>
                  <a:pt x="72190" y="0"/>
                </a:lnTo>
                <a:lnTo>
                  <a:pt x="96253" y="548640"/>
                </a:lnTo>
                <a:lnTo>
                  <a:pt x="105878" y="726707"/>
                </a:lnTo>
                <a:lnTo>
                  <a:pt x="139567" y="1039528"/>
                </a:lnTo>
                <a:lnTo>
                  <a:pt x="178068" y="1390851"/>
                </a:lnTo>
                <a:lnTo>
                  <a:pt x="0" y="1390851"/>
                </a:lnTo>
                <a:close/>
              </a:path>
            </a:pathLst>
          </a:custGeom>
          <a:solidFill>
            <a:srgbClr val="00B050">
              <a:alpha val="50258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EF3EFD-F9E2-82FE-76FF-9D34D48BCD83}"/>
              </a:ext>
            </a:extLst>
          </p:cNvPr>
          <p:cNvSpPr/>
          <p:nvPr/>
        </p:nvSpPr>
        <p:spPr>
          <a:xfrm>
            <a:off x="972152" y="2892392"/>
            <a:ext cx="3522846" cy="360947"/>
          </a:xfrm>
          <a:prstGeom prst="rect">
            <a:avLst/>
          </a:prstGeom>
          <a:solidFill>
            <a:srgbClr val="FF0000">
              <a:alpha val="5003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4E4F72C-AECE-8E1F-2A76-242039136C41}"/>
              </a:ext>
            </a:extLst>
          </p:cNvPr>
          <p:cNvCxnSpPr>
            <a:cxnSpLocks/>
          </p:cNvCxnSpPr>
          <p:nvPr/>
        </p:nvCxnSpPr>
        <p:spPr>
          <a:xfrm>
            <a:off x="4032985" y="2016493"/>
            <a:ext cx="1158215" cy="265195"/>
          </a:xfrm>
          <a:prstGeom prst="straightConnector1">
            <a:avLst/>
          </a:prstGeom>
          <a:ln w="12700">
            <a:solidFill>
              <a:srgbClr val="433A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1D8B866-F9E7-EC9D-2DCE-4B375638CDD4}"/>
              </a:ext>
            </a:extLst>
          </p:cNvPr>
          <p:cNvSpPr txBox="1"/>
          <p:nvPr/>
        </p:nvSpPr>
        <p:spPr>
          <a:xfrm>
            <a:off x="5481587" y="2814187"/>
            <a:ext cx="2063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At </a:t>
            </a:r>
            <a:r>
              <a:rPr lang="it-IT" dirty="0" err="1"/>
              <a:t>normal</a:t>
            </a:r>
            <a:r>
              <a:rPr lang="it-IT" dirty="0"/>
              <a:t> </a:t>
            </a:r>
            <a:r>
              <a:rPr lang="it-IT" dirty="0" err="1"/>
              <a:t>incidence</a:t>
            </a:r>
            <a:endParaRPr lang="it-IT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8F032B-5787-CD90-BF18-0F45A833CF26}"/>
              </a:ext>
            </a:extLst>
          </p:cNvPr>
          <p:cNvSpPr txBox="1"/>
          <p:nvPr/>
        </p:nvSpPr>
        <p:spPr>
          <a:xfrm>
            <a:off x="1074324" y="1392811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7B7DE0E-478B-8E9F-59CE-1AA4BBCFA7B3}"/>
              </a:ext>
            </a:extLst>
          </p:cNvPr>
          <p:cNvSpPr txBox="1"/>
          <p:nvPr/>
        </p:nvSpPr>
        <p:spPr>
          <a:xfrm>
            <a:off x="7062380" y="1943134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A88368A-A1E8-8432-8800-9A810C8FF5E5}"/>
              </a:ext>
            </a:extLst>
          </p:cNvPr>
          <p:cNvSpPr txBox="1"/>
          <p:nvPr/>
        </p:nvSpPr>
        <p:spPr>
          <a:xfrm>
            <a:off x="5395187" y="1376544"/>
            <a:ext cx="1234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rgbClr val="FF0000"/>
                </a:solidFill>
              </a:rPr>
              <a:t>(red line </a:t>
            </a:r>
            <a:r>
              <a:rPr lang="it-IT" sz="1000" dirty="0" err="1">
                <a:solidFill>
                  <a:srgbClr val="FF0000"/>
                </a:solidFill>
              </a:rPr>
              <a:t>includes</a:t>
            </a:r>
            <a:r>
              <a:rPr lang="it-IT" sz="1000" dirty="0">
                <a:solidFill>
                  <a:srgbClr val="FF0000"/>
                </a:solidFill>
              </a:rPr>
              <a:t> </a:t>
            </a:r>
            <a:r>
              <a:rPr lang="it-IT" sz="1000" dirty="0" err="1">
                <a:solidFill>
                  <a:srgbClr val="FF0000"/>
                </a:solidFill>
              </a:rPr>
              <a:t>noise</a:t>
            </a:r>
            <a:r>
              <a:rPr lang="it-IT" sz="1000" dirty="0">
                <a:solidFill>
                  <a:srgbClr val="FF0000"/>
                </a:solidFill>
              </a:rPr>
              <a:t> </a:t>
            </a:r>
            <a:r>
              <a:rPr lang="it-IT" sz="1000" dirty="0" err="1">
                <a:solidFill>
                  <a:srgbClr val="FF0000"/>
                </a:solidFill>
              </a:rPr>
              <a:t>contribution</a:t>
            </a:r>
            <a:r>
              <a:rPr lang="it-IT" sz="1000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70241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9B373AED-D2C7-E5F2-DC1D-AF59EDA7B9FB}"/>
              </a:ext>
            </a:extLst>
          </p:cNvPr>
          <p:cNvGrpSpPr>
            <a:grpSpLocks noChangeAspect="1"/>
          </p:cNvGrpSpPr>
          <p:nvPr/>
        </p:nvGrpSpPr>
        <p:grpSpPr>
          <a:xfrm>
            <a:off x="113104" y="445294"/>
            <a:ext cx="2054093" cy="3188933"/>
            <a:chOff x="562609" y="66393"/>
            <a:chExt cx="1534087" cy="2381624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5701167D-3506-8E8B-FA50-E3954E76F9C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5809" y="66393"/>
              <a:ext cx="1110887" cy="2376494"/>
              <a:chOff x="1120117" y="317711"/>
              <a:chExt cx="976580" cy="2089175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A7035F28-732F-C473-2112-2A09F48BEFBE}"/>
                  </a:ext>
                </a:extLst>
              </p:cNvPr>
              <p:cNvGrpSpPr/>
              <p:nvPr/>
            </p:nvGrpSpPr>
            <p:grpSpPr>
              <a:xfrm>
                <a:off x="1120117" y="317711"/>
                <a:ext cx="976580" cy="1926337"/>
                <a:chOff x="7608601" y="1020784"/>
                <a:chExt cx="1140377" cy="2358456"/>
              </a:xfrm>
            </p:grpSpPr>
            <p:grpSp>
              <p:nvGrpSpPr>
                <p:cNvPr id="63" name="Group 62">
                  <a:extLst>
                    <a:ext uri="{FF2B5EF4-FFF2-40B4-BE49-F238E27FC236}">
                      <a16:creationId xmlns:a16="http://schemas.microsoft.com/office/drawing/2014/main" id="{2ACD3343-C790-8DA7-09F2-7157C1499D1F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3052133">
                  <a:off x="7608601" y="1394612"/>
                  <a:ext cx="1140377" cy="1984628"/>
                  <a:chOff x="830232" y="1083203"/>
                  <a:chExt cx="2063387" cy="3590968"/>
                </a:xfrm>
              </p:grpSpPr>
              <p:pic>
                <p:nvPicPr>
                  <p:cNvPr id="66" name="Picture 65">
                    <a:extLst>
                      <a:ext uri="{FF2B5EF4-FFF2-40B4-BE49-F238E27FC236}">
                        <a16:creationId xmlns:a16="http://schemas.microsoft.com/office/drawing/2014/main" id="{BDFD15FE-5840-B4D2-850B-10B40A8FBC2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830232" y="1385509"/>
                    <a:ext cx="2063387" cy="3288662"/>
                  </a:xfrm>
                  <a:prstGeom prst="rect">
                    <a:avLst/>
                  </a:prstGeom>
                </p:spPr>
              </p:pic>
              <p:sp>
                <p:nvSpPr>
                  <p:cNvPr id="67" name="Rectangle 66">
                    <a:extLst>
                      <a:ext uri="{FF2B5EF4-FFF2-40B4-BE49-F238E27FC236}">
                        <a16:creationId xmlns:a16="http://schemas.microsoft.com/office/drawing/2014/main" id="{21CC9D13-9DD5-517A-DCD4-EDF4443F725B}"/>
                      </a:ext>
                    </a:extLst>
                  </p:cNvPr>
                  <p:cNvSpPr/>
                  <p:nvPr/>
                </p:nvSpPr>
                <p:spPr>
                  <a:xfrm>
                    <a:off x="830232" y="1083203"/>
                    <a:ext cx="209126" cy="4184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081499E9-D081-D5D7-DF6C-E9DCB163FF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49790" y="1020784"/>
                  <a:ext cx="9137" cy="133977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5" name="Circular Arrow 64">
                  <a:extLst>
                    <a:ext uri="{FF2B5EF4-FFF2-40B4-BE49-F238E27FC236}">
                      <a16:creationId xmlns:a16="http://schemas.microsoft.com/office/drawing/2014/main" id="{09D10400-D944-008C-DC13-8611CA9FE568}"/>
                    </a:ext>
                  </a:extLst>
                </p:cNvPr>
                <p:cNvSpPr/>
                <p:nvPr/>
              </p:nvSpPr>
              <p:spPr>
                <a:xfrm rot="1226528" flipV="1">
                  <a:off x="7999582" y="1219252"/>
                  <a:ext cx="269317" cy="194363"/>
                </a:xfrm>
                <a:prstGeom prst="circularArrow">
                  <a:avLst>
                    <a:gd name="adj1" fmla="val 13109"/>
                    <a:gd name="adj2" fmla="val 2049523"/>
                    <a:gd name="adj3" fmla="val 2234055"/>
                    <a:gd name="adj4" fmla="val 10800000"/>
                    <a:gd name="adj5" fmla="val 172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1175E34F-06C7-3CD4-7D44-1650E781A55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591398" y="1382400"/>
                <a:ext cx="7133" cy="323549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ash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55D18CB3-BFF1-1791-8629-9B37FA2DEA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593287" y="2083337"/>
                <a:ext cx="7133" cy="32354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310CC4C5-C883-D2A3-DF43-4DAE7C0130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0908" y="2060590"/>
              <a:ext cx="215900" cy="387427"/>
            </a:xfrm>
            <a:prstGeom prst="straightConnector1">
              <a:avLst/>
            </a:prstGeom>
            <a:ln w="12700">
              <a:solidFill>
                <a:srgbClr val="18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3EB0E82E-55CE-4D22-55E2-8C04855A6226}"/>
                </a:ext>
              </a:extLst>
            </p:cNvPr>
            <p:cNvSpPr txBox="1"/>
            <p:nvPr/>
          </p:nvSpPr>
          <p:spPr>
            <a:xfrm>
              <a:off x="562609" y="2128619"/>
              <a:ext cx="710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1800FF"/>
                  </a:solidFill>
                </a:rPr>
                <a:t>π</a:t>
              </a:r>
              <a:r>
                <a:rPr lang="it-IT" sz="1200" baseline="30000" dirty="0">
                  <a:solidFill>
                    <a:srgbClr val="1800FF"/>
                  </a:solidFill>
                </a:rPr>
                <a:t>+</a:t>
              </a:r>
              <a:r>
                <a:rPr lang="it-IT" sz="1200" dirty="0">
                  <a:solidFill>
                    <a:srgbClr val="1800FF"/>
                  </a:solidFill>
                </a:rPr>
                <a:t> </a:t>
              </a:r>
              <a:r>
                <a:rPr lang="it-IT" sz="1200" dirty="0" err="1">
                  <a:solidFill>
                    <a:srgbClr val="1800FF"/>
                  </a:solidFill>
                </a:rPr>
                <a:t>beam</a:t>
              </a:r>
              <a:endParaRPr lang="it-IT" sz="1200" dirty="0">
                <a:solidFill>
                  <a:srgbClr val="1800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9037561-00B5-6C30-10BC-C27E2FFF6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3968"/>
            <a:ext cx="8229600" cy="443580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Efficiency</a:t>
            </a:r>
            <a:r>
              <a:rPr lang="it-IT" dirty="0"/>
              <a:t>: </a:t>
            </a:r>
            <a:r>
              <a:rPr lang="it-IT" dirty="0" err="1"/>
              <a:t>results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C4F7D-5A13-F42E-E80D-A609C4DC1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EB557-1409-20A3-811F-EDC717B2F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CC400-6E98-04D4-0E81-BCA4AA83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28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00E862B-D085-8821-633E-965C41296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507" y="3974152"/>
            <a:ext cx="8564028" cy="717761"/>
          </a:xfrm>
        </p:spPr>
        <p:txBody>
          <a:bodyPr>
            <a:normAutofit/>
          </a:bodyPr>
          <a:lstStyle/>
          <a:p>
            <a:r>
              <a:rPr lang="it-IT" sz="1600" dirty="0"/>
              <a:t>The </a:t>
            </a:r>
            <a:r>
              <a:rPr lang="it-IT" sz="1600" dirty="0" err="1"/>
              <a:t>inefficiency</a:t>
            </a:r>
            <a:r>
              <a:rPr lang="it-IT" sz="1600" dirty="0"/>
              <a:t> (</a:t>
            </a:r>
            <a:r>
              <a:rPr lang="it-IT" sz="1600" dirty="0" err="1"/>
              <a:t>at</a:t>
            </a:r>
            <a:r>
              <a:rPr lang="it-IT" sz="1600" dirty="0"/>
              <a:t> </a:t>
            </a:r>
            <a:r>
              <a:rPr lang="it-IT" sz="1600" dirty="0" err="1"/>
              <a:t>normal</a:t>
            </a:r>
            <a:r>
              <a:rPr lang="it-IT" sz="1600" dirty="0"/>
              <a:t> </a:t>
            </a:r>
            <a:r>
              <a:rPr lang="it-IT" sz="1600" dirty="0" err="1"/>
              <a:t>incidence</a:t>
            </a:r>
            <a:r>
              <a:rPr lang="it-IT" sz="1600" dirty="0"/>
              <a:t>) due to the 3D pixel dead-area of the trenches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fully</a:t>
            </a:r>
            <a:r>
              <a:rPr lang="it-IT" sz="1600" dirty="0"/>
              <a:t> </a:t>
            </a:r>
            <a:r>
              <a:rPr lang="it-IT" sz="1600" dirty="0" err="1"/>
              <a:t>recovered</a:t>
            </a:r>
            <a:r>
              <a:rPr lang="it-IT" sz="1600" dirty="0"/>
              <a:t> by </a:t>
            </a:r>
            <a:r>
              <a:rPr lang="it-IT" sz="1600" dirty="0" err="1"/>
              <a:t>tilting</a:t>
            </a:r>
            <a:r>
              <a:rPr lang="it-IT" sz="1600" dirty="0"/>
              <a:t> the </a:t>
            </a:r>
            <a:r>
              <a:rPr lang="it-IT" sz="1600" dirty="0" err="1"/>
              <a:t>sensors</a:t>
            </a:r>
            <a:r>
              <a:rPr lang="it-IT" sz="1600" dirty="0"/>
              <a:t> </a:t>
            </a:r>
            <a:r>
              <a:rPr lang="it-IT" sz="1600" dirty="0" err="1"/>
              <a:t>around</a:t>
            </a:r>
            <a:r>
              <a:rPr lang="it-IT" sz="1600" dirty="0"/>
              <a:t> the trench </a:t>
            </a:r>
            <a:r>
              <a:rPr lang="it-IT" sz="1600" dirty="0" err="1"/>
              <a:t>axis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</a:t>
            </a:r>
            <a:r>
              <a:rPr lang="it-IT" sz="1600" dirty="0" err="1"/>
              <a:t>angles</a:t>
            </a:r>
            <a:r>
              <a:rPr lang="it-IT" sz="1600" dirty="0"/>
              <a:t> </a:t>
            </a:r>
            <a:r>
              <a:rPr lang="it-IT" sz="1600" dirty="0" err="1"/>
              <a:t>larger</a:t>
            </a:r>
            <a:r>
              <a:rPr lang="it-IT" sz="1600" dirty="0"/>
              <a:t> </a:t>
            </a:r>
            <a:r>
              <a:rPr lang="it-IT" sz="1600" dirty="0" err="1"/>
              <a:t>than</a:t>
            </a:r>
            <a:r>
              <a:rPr lang="it-IT" sz="1600" dirty="0"/>
              <a:t> 10°</a:t>
            </a:r>
          </a:p>
          <a:p>
            <a:endParaRPr lang="it-IT" sz="1600" dirty="0"/>
          </a:p>
          <a:p>
            <a:endParaRPr lang="it-IT" sz="16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F7D7301-8A65-ACB8-09F6-89565D6967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862" y="867076"/>
            <a:ext cx="3076138" cy="2980754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AF56ECF4-8CBE-F959-D37C-28C1FA64889D}"/>
              </a:ext>
            </a:extLst>
          </p:cNvPr>
          <p:cNvGrpSpPr>
            <a:grpSpLocks noChangeAspect="1"/>
          </p:cNvGrpSpPr>
          <p:nvPr/>
        </p:nvGrpSpPr>
        <p:grpSpPr>
          <a:xfrm>
            <a:off x="2147771" y="913238"/>
            <a:ext cx="3785538" cy="2859367"/>
            <a:chOff x="2056572" y="943426"/>
            <a:chExt cx="3547944" cy="267990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05D22CB-76BA-E514-20C9-CDA1FDEDFC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6572" y="943426"/>
              <a:ext cx="3547944" cy="267990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281B583-2730-DD49-9E15-E77EA0B4189F}"/>
                </a:ext>
              </a:extLst>
            </p:cNvPr>
            <p:cNvSpPr txBox="1"/>
            <p:nvPr/>
          </p:nvSpPr>
          <p:spPr>
            <a:xfrm>
              <a:off x="4096235" y="2863838"/>
              <a:ext cx="138296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dirty="0"/>
                <a:t>@100V </a:t>
              </a:r>
              <a:r>
                <a:rPr lang="it-IT" dirty="0" err="1"/>
                <a:t>V</a:t>
              </a:r>
              <a:r>
                <a:rPr lang="it-IT" baseline="-25000" dirty="0" err="1"/>
                <a:t>bias</a:t>
              </a:r>
              <a:endParaRPr lang="it-IT" baseline="-25000" dirty="0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F0ECF30C-3007-D100-5CFB-5352D7A97969}"/>
              </a:ext>
            </a:extLst>
          </p:cNvPr>
          <p:cNvSpPr txBox="1"/>
          <p:nvPr/>
        </p:nvSpPr>
        <p:spPr>
          <a:xfrm>
            <a:off x="7790400" y="2104584"/>
            <a:ext cx="124226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Total </a:t>
            </a:r>
            <a:r>
              <a:rPr lang="it-IT" sz="1400" dirty="0" err="1"/>
              <a:t>signal</a:t>
            </a:r>
            <a:r>
              <a:rPr lang="it-IT" sz="1400" dirty="0"/>
              <a:t> </a:t>
            </a:r>
            <a:r>
              <a:rPr lang="it-IT" sz="1400" dirty="0" err="1"/>
              <a:t>amplitude</a:t>
            </a:r>
            <a:r>
              <a:rPr lang="it-IT" sz="1400" dirty="0"/>
              <a:t> on triple strip</a:t>
            </a:r>
            <a:endParaRPr lang="it-IT" sz="1400" baseline="-25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027B1A6-106F-316F-33D3-1BB228733C7D}"/>
              </a:ext>
            </a:extLst>
          </p:cNvPr>
          <p:cNvSpPr txBox="1"/>
          <p:nvPr/>
        </p:nvSpPr>
        <p:spPr>
          <a:xfrm>
            <a:off x="4391794" y="1766030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43D62CA-186F-65D3-0F96-ABDA81241653}"/>
              </a:ext>
            </a:extLst>
          </p:cNvPr>
          <p:cNvSpPr txBox="1"/>
          <p:nvPr/>
        </p:nvSpPr>
        <p:spPr>
          <a:xfrm>
            <a:off x="7790400" y="2804222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9900451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943FF066-B56F-E40F-5A86-BC42CBF025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486" y="793250"/>
            <a:ext cx="4110893" cy="3693229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09E98944-9A8E-A5F2-2F88-5F56B9E26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85221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Tilted</a:t>
            </a:r>
            <a:r>
              <a:rPr lang="it-IT" dirty="0"/>
              <a:t> </a:t>
            </a:r>
            <a:r>
              <a:rPr lang="it-IT" dirty="0" err="1"/>
              <a:t>sensors</a:t>
            </a:r>
            <a:r>
              <a:rPr lang="it-IT" dirty="0"/>
              <a:t>: timing performances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7C6B61-0B1D-D3D4-37A8-6BC652F46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8CB05-3EF4-EFC0-1458-A4933537D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9CB6B-958C-0533-DCF1-CBE5B4AAF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29</a:t>
            </a:fld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5454E73-CA1A-2705-E6D4-D57EF55552D9}"/>
              </a:ext>
            </a:extLst>
          </p:cNvPr>
          <p:cNvSpPr txBox="1"/>
          <p:nvPr/>
        </p:nvSpPr>
        <p:spPr>
          <a:xfrm>
            <a:off x="3059400" y="974972"/>
            <a:ext cx="1362261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dirty="0"/>
              <a:t>      </a:t>
            </a:r>
            <a:r>
              <a:rPr lang="it-IT" sz="1050" dirty="0" err="1"/>
              <a:t>Rotation</a:t>
            </a:r>
            <a:r>
              <a:rPr lang="it-IT" sz="1050" dirty="0"/>
              <a:t> 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24E0F8-88D2-4D2B-A5C6-BDF27F124681}"/>
              </a:ext>
            </a:extLst>
          </p:cNvPr>
          <p:cNvSpPr txBox="1"/>
          <p:nvPr/>
        </p:nvSpPr>
        <p:spPr>
          <a:xfrm>
            <a:off x="4744034" y="974972"/>
            <a:ext cx="153436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dirty="0"/>
              <a:t>      </a:t>
            </a:r>
            <a:r>
              <a:rPr lang="it-IT" sz="1050" dirty="0" err="1"/>
              <a:t>Rotation</a:t>
            </a:r>
            <a:r>
              <a:rPr lang="it-IT" sz="1050" dirty="0"/>
              <a:t> 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50E062-F57B-ABE4-F6EE-298028F18920}"/>
              </a:ext>
            </a:extLst>
          </p:cNvPr>
          <p:cNvSpPr txBox="1"/>
          <p:nvPr/>
        </p:nvSpPr>
        <p:spPr>
          <a:xfrm>
            <a:off x="4744034" y="1790858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787022E-191D-3568-2F62-F5E992E3B9D8}"/>
              </a:ext>
            </a:extLst>
          </p:cNvPr>
          <p:cNvSpPr txBox="1"/>
          <p:nvPr/>
        </p:nvSpPr>
        <p:spPr>
          <a:xfrm>
            <a:off x="3403722" y="4301951"/>
            <a:ext cx="25633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>
                <a:solidFill>
                  <a:srgbClr val="FF0000"/>
                </a:solidFill>
              </a:rPr>
              <a:t>Single Pixel @ 50V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B8F286D-6D5F-3E36-443D-44DA1F6E4401}"/>
              </a:ext>
            </a:extLst>
          </p:cNvPr>
          <p:cNvGrpSpPr/>
          <p:nvPr/>
        </p:nvGrpSpPr>
        <p:grpSpPr>
          <a:xfrm>
            <a:off x="600164" y="1350457"/>
            <a:ext cx="1466551" cy="2586755"/>
            <a:chOff x="3287893" y="850038"/>
            <a:chExt cx="843490" cy="1656837"/>
          </a:xfrm>
        </p:grpSpPr>
        <p:pic>
          <p:nvPicPr>
            <p:cNvPr id="44" name="Immagine 5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EE3F65E3-79A9-A404-1377-78ABF4359C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2881219" y="1256712"/>
              <a:ext cx="1656837" cy="843490"/>
            </a:xfrm>
            <a:prstGeom prst="rect">
              <a:avLst/>
            </a:prstGeom>
            <a:ln w="38100">
              <a:solidFill>
                <a:srgbClr val="FFFF00"/>
              </a:solidFill>
            </a:ln>
          </p:spPr>
        </p:pic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36C79E3-7857-5762-EAF6-DD4E63326BEA}"/>
                </a:ext>
              </a:extLst>
            </p:cNvPr>
            <p:cNvSpPr/>
            <p:nvPr/>
          </p:nvSpPr>
          <p:spPr>
            <a:xfrm>
              <a:off x="3705496" y="1586456"/>
              <a:ext cx="115231" cy="129105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1CE9E98-0A2C-5D83-1854-E4B66080CA0B}"/>
              </a:ext>
            </a:extLst>
          </p:cNvPr>
          <p:cNvGrpSpPr/>
          <p:nvPr/>
        </p:nvGrpSpPr>
        <p:grpSpPr>
          <a:xfrm>
            <a:off x="6600773" y="1109460"/>
            <a:ext cx="2140134" cy="2975101"/>
            <a:chOff x="6600773" y="1109460"/>
            <a:chExt cx="2140134" cy="2975101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AF15F7EB-0424-4778-0941-85FC003519A7}"/>
                </a:ext>
              </a:extLst>
            </p:cNvPr>
            <p:cNvGrpSpPr/>
            <p:nvPr/>
          </p:nvGrpSpPr>
          <p:grpSpPr>
            <a:xfrm>
              <a:off x="6600773" y="1109460"/>
              <a:ext cx="2140134" cy="2975101"/>
              <a:chOff x="6758000" y="783299"/>
              <a:chExt cx="2140134" cy="2975101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A21DC8E-4D7B-EE2D-0CE6-0A7AE16CAFCB}"/>
                  </a:ext>
                </a:extLst>
              </p:cNvPr>
              <p:cNvSpPr txBox="1"/>
              <p:nvPr/>
            </p:nvSpPr>
            <p:spPr>
              <a:xfrm>
                <a:off x="6758000" y="1836688"/>
                <a:ext cx="1534366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1050" dirty="0"/>
                  <a:t>      </a:t>
                </a:r>
                <a:r>
                  <a:rPr lang="it-IT" sz="1050" dirty="0" err="1"/>
                  <a:t>Rotation</a:t>
                </a:r>
                <a:r>
                  <a:rPr lang="it-IT" sz="1050" dirty="0"/>
                  <a:t> 2</a:t>
                </a:r>
              </a:p>
            </p:txBody>
          </p: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D0535E47-B139-2E1B-5E31-A16F0284DBF1}"/>
                  </a:ext>
                </a:extLst>
              </p:cNvPr>
              <p:cNvGrpSpPr/>
              <p:nvPr/>
            </p:nvGrpSpPr>
            <p:grpSpPr>
              <a:xfrm>
                <a:off x="7280334" y="783299"/>
                <a:ext cx="1617800" cy="2975101"/>
                <a:chOff x="7280334" y="783299"/>
                <a:chExt cx="1617800" cy="2975101"/>
              </a:xfrm>
            </p:grpSpPr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64EE8CE5-6DAA-7321-A79F-CE01D618AD03}"/>
                    </a:ext>
                  </a:extLst>
                </p:cNvPr>
                <p:cNvSpPr txBox="1"/>
                <p:nvPr/>
              </p:nvSpPr>
              <p:spPr>
                <a:xfrm>
                  <a:off x="7486126" y="783299"/>
                  <a:ext cx="1362261" cy="2616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50" dirty="0"/>
                    <a:t>      </a:t>
                  </a:r>
                  <a:r>
                    <a:rPr lang="it-IT" sz="1050" dirty="0" err="1"/>
                    <a:t>Rotation</a:t>
                  </a:r>
                  <a:r>
                    <a:rPr lang="it-IT" sz="1050" dirty="0"/>
                    <a:t> 1</a:t>
                  </a: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A1D699BB-AAE6-F277-5F07-B20FF799B628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3052133">
                  <a:off x="7280334" y="1325806"/>
                  <a:ext cx="1617800" cy="1984628"/>
                  <a:chOff x="7034330" y="777684"/>
                  <a:chExt cx="2554163" cy="3133306"/>
                </a:xfrm>
              </p:grpSpPr>
              <p:grpSp>
                <p:nvGrpSpPr>
                  <p:cNvPr id="26" name="Group 25">
                    <a:extLst>
                      <a:ext uri="{FF2B5EF4-FFF2-40B4-BE49-F238E27FC236}">
                        <a16:creationId xmlns:a16="http://schemas.microsoft.com/office/drawing/2014/main" id="{55C116F1-5C33-A773-B356-D6FDCFAB68D6}"/>
                      </a:ext>
                    </a:extLst>
                  </p:cNvPr>
                  <p:cNvGrpSpPr>
                    <a:grpSpLocks noChangeAspect="1"/>
                  </p:cNvGrpSpPr>
                  <p:nvPr/>
                </p:nvGrpSpPr>
                <p:grpSpPr>
                  <a:xfrm>
                    <a:off x="7232904" y="777684"/>
                    <a:ext cx="1800413" cy="3133306"/>
                    <a:chOff x="830232" y="1083203"/>
                    <a:chExt cx="2063387" cy="3590968"/>
                  </a:xfrm>
                </p:grpSpPr>
                <p:pic>
                  <p:nvPicPr>
                    <p:cNvPr id="29" name="Picture 28">
                      <a:extLst>
                        <a:ext uri="{FF2B5EF4-FFF2-40B4-BE49-F238E27FC236}">
                          <a16:creationId xmlns:a16="http://schemas.microsoft.com/office/drawing/2014/main" id="{0D4CBB6D-1D9E-126B-9EBA-8689DBBA351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4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830232" y="1385509"/>
                      <a:ext cx="2063387" cy="3288662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B2AD0BE5-7AF8-848C-92B0-24AC7777A3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0232" y="1083203"/>
                      <a:ext cx="209126" cy="41842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A4BF6B5E-FB95-9015-986B-C82B8C3873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4129712" flipV="1">
                    <a:off x="8298700" y="887395"/>
                    <a:ext cx="25423" cy="2554163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prstDash val="sysDash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4" name="Circular Arrow 33">
                  <a:extLst>
                    <a:ext uri="{FF2B5EF4-FFF2-40B4-BE49-F238E27FC236}">
                      <a16:creationId xmlns:a16="http://schemas.microsoft.com/office/drawing/2014/main" id="{C3151012-E904-BBFB-E342-2ED7118C57ED}"/>
                    </a:ext>
                  </a:extLst>
                </p:cNvPr>
                <p:cNvSpPr/>
                <p:nvPr/>
              </p:nvSpPr>
              <p:spPr>
                <a:xfrm rot="17712928">
                  <a:off x="7340685" y="2149633"/>
                  <a:ext cx="258426" cy="177911"/>
                </a:xfrm>
                <a:prstGeom prst="circularArrow">
                  <a:avLst>
                    <a:gd name="adj1" fmla="val 13109"/>
                    <a:gd name="adj2" fmla="val 2049523"/>
                    <a:gd name="adj3" fmla="val 2234055"/>
                    <a:gd name="adj4" fmla="val 10800000"/>
                    <a:gd name="adj5" fmla="val 172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51" name="Straight Arrow Connector 50">
                  <a:extLst>
                    <a:ext uri="{FF2B5EF4-FFF2-40B4-BE49-F238E27FC236}">
                      <a16:creationId xmlns:a16="http://schemas.microsoft.com/office/drawing/2014/main" id="{022DA0AE-9041-46DC-FDD0-798DA300C2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49790" y="1020784"/>
                  <a:ext cx="17467" cy="2737616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Circular Arrow 56">
                  <a:extLst>
                    <a:ext uri="{FF2B5EF4-FFF2-40B4-BE49-F238E27FC236}">
                      <a16:creationId xmlns:a16="http://schemas.microsoft.com/office/drawing/2014/main" id="{F23DCC4A-CD1C-1590-54D5-B4CB60BBD407}"/>
                    </a:ext>
                  </a:extLst>
                </p:cNvPr>
                <p:cNvSpPr/>
                <p:nvPr/>
              </p:nvSpPr>
              <p:spPr>
                <a:xfrm rot="17712928" flipV="1">
                  <a:off x="8050632" y="1247105"/>
                  <a:ext cx="215783" cy="194724"/>
                </a:xfrm>
                <a:prstGeom prst="circularArrow">
                  <a:avLst>
                    <a:gd name="adj1" fmla="val 13109"/>
                    <a:gd name="adj2" fmla="val 2049523"/>
                    <a:gd name="adj3" fmla="val 2234055"/>
                    <a:gd name="adj4" fmla="val 10800000"/>
                    <a:gd name="adj5" fmla="val 172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</p:grpSp>
        </p:grp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748AB76B-0728-B64C-A8B4-EBE40891CF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65106" y="3485611"/>
              <a:ext cx="289083" cy="518755"/>
            </a:xfrm>
            <a:prstGeom prst="straightConnector1">
              <a:avLst/>
            </a:prstGeom>
            <a:ln w="12700">
              <a:solidFill>
                <a:srgbClr val="18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EB757EA-005E-A718-9DE2-8B95E538C1C4}"/>
                </a:ext>
              </a:extLst>
            </p:cNvPr>
            <p:cNvSpPr txBox="1"/>
            <p:nvPr/>
          </p:nvSpPr>
          <p:spPr>
            <a:xfrm>
              <a:off x="6818407" y="3576700"/>
              <a:ext cx="951271" cy="370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1800FF"/>
                  </a:solidFill>
                </a:rPr>
                <a:t>π</a:t>
              </a:r>
              <a:r>
                <a:rPr lang="it-IT" sz="1200" baseline="30000" dirty="0">
                  <a:solidFill>
                    <a:srgbClr val="1800FF"/>
                  </a:solidFill>
                </a:rPr>
                <a:t>+</a:t>
              </a:r>
              <a:r>
                <a:rPr lang="it-IT" sz="1200" dirty="0">
                  <a:solidFill>
                    <a:srgbClr val="1800FF"/>
                  </a:solidFill>
                </a:rPr>
                <a:t> </a:t>
              </a:r>
              <a:r>
                <a:rPr lang="it-IT" sz="1200" dirty="0" err="1">
                  <a:solidFill>
                    <a:srgbClr val="1800FF"/>
                  </a:solidFill>
                </a:rPr>
                <a:t>beam</a:t>
              </a:r>
              <a:endParaRPr lang="it-IT" sz="1200" dirty="0">
                <a:solidFill>
                  <a:srgbClr val="18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5811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366FF-73E6-3B4B-A858-03C60CFDF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650"/>
            <a:ext cx="8229600" cy="522881"/>
          </a:xfrm>
        </p:spPr>
        <p:txBody>
          <a:bodyPr>
            <a:noAutofit/>
          </a:bodyPr>
          <a:lstStyle/>
          <a:p>
            <a:r>
              <a:rPr lang="en-US" sz="3600" dirty="0"/>
              <a:t>Present and future challenges in tracking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5D5F4-0333-5E48-8934-BE2B0BC11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9" y="749344"/>
            <a:ext cx="4652712" cy="4276530"/>
          </a:xfrm>
        </p:spPr>
        <p:txBody>
          <a:bodyPr>
            <a:norm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Future and today’s upgraded colliders will operate at extremely high instantaneous luminosities</a:t>
            </a:r>
          </a:p>
          <a:p>
            <a:pPr lvl="1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Very 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important radiation damage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to tracking detectors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Extremely difficult event reconstruction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due to large pile-up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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u="sng" dirty="0">
                <a:latin typeface="Calibri" panose="020F0502020204030204" pitchFamily="34" charset="0"/>
                <a:cs typeface="Calibri" panose="020F0502020204030204" pitchFamily="34" charset="0"/>
              </a:rPr>
              <a:t>adding the time information (at the track or hit level) will help recovering tracking and vertexing capabilities</a:t>
            </a:r>
          </a:p>
          <a:p>
            <a:pPr lvl="3"/>
            <a:endParaRPr 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600">
                <a:latin typeface="Calibri" panose="020F0502020204030204" pitchFamily="34" charset="0"/>
                <a:cs typeface="Calibri" panose="020F0502020204030204" pitchFamily="34" charset="0"/>
              </a:rPr>
              <a:t>ATLAS &amp; CMS Phase-II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upgrades (</a:t>
            </a:r>
            <a:r>
              <a:rPr lang="en-CH" sz="1600">
                <a:latin typeface="Calibri" panose="020F0502020204030204" pitchFamily="34" charset="0"/>
                <a:cs typeface="Calibri" panose="020F0502020204030204" pitchFamily="34" charset="0"/>
              </a:rPr>
              <a:t>2026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):  mostly “traditional” tracker + single timing layer </a:t>
            </a:r>
          </a:p>
          <a:p>
            <a:pPr lvl="1"/>
            <a:r>
              <a:rPr lang="en-GB" sz="1000" i="1" dirty="0">
                <a:latin typeface="Calibri" panose="020F0502020204030204" pitchFamily="34" charset="0"/>
                <a:cs typeface="Calibri" panose="020F0502020204030204" pitchFamily="34" charset="0"/>
              </a:rPr>
              <a:t>𝜎</a:t>
            </a:r>
            <a:r>
              <a:rPr lang="en-CH" sz="1000" i="1" baseline="-25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≈ 30 ps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000" i="1" dirty="0">
                <a:latin typeface="Calibri" panose="020F0502020204030204" pitchFamily="34" charset="0"/>
                <a:cs typeface="Calibri" panose="020F0502020204030204" pitchFamily="34" charset="0"/>
              </a:rPr>
              <a:t>𝜎</a:t>
            </a:r>
            <a:r>
              <a:rPr lang="en-CH" sz="1000" i="1" baseline="-25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≈ 100-300 µm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F ≈ 10</a:t>
            </a:r>
            <a:r>
              <a:rPr lang="en-CH" sz="1000" baseline="3000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1 MeV n</a:t>
            </a:r>
            <a:r>
              <a:rPr lang="en-CH" sz="1000" baseline="-25000">
                <a:latin typeface="Calibri" panose="020F0502020204030204" pitchFamily="34" charset="0"/>
                <a:cs typeface="Calibri" panose="020F0502020204030204" pitchFamily="34" charset="0"/>
              </a:rPr>
              <a:t>eq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/cm</a:t>
            </a:r>
            <a:r>
              <a:rPr lang="en-CH" sz="1000" baseline="3000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endParaRPr lang="en-US" sz="1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Upgrade-2 (2030s): time information on each pixel</a:t>
            </a:r>
          </a:p>
          <a:p>
            <a:pPr lvl="1"/>
            <a:r>
              <a:rPr lang="en-GB" sz="1000" i="1" dirty="0">
                <a:latin typeface="Calibri" panose="020F0502020204030204" pitchFamily="34" charset="0"/>
                <a:cs typeface="Calibri" panose="020F0502020204030204" pitchFamily="34" charset="0"/>
              </a:rPr>
              <a:t>𝜎</a:t>
            </a:r>
            <a:r>
              <a:rPr lang="en-CH" sz="1000" i="1" baseline="-25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-5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0 ps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000" i="1" dirty="0">
                <a:latin typeface="Calibri" panose="020F0502020204030204" pitchFamily="34" charset="0"/>
                <a:cs typeface="Calibri" panose="020F0502020204030204" pitchFamily="34" charset="0"/>
              </a:rPr>
              <a:t>𝜎</a:t>
            </a:r>
            <a:r>
              <a:rPr lang="en-CH" sz="1000" i="1" baseline="-25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≈ 10 µm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F = 10</a:t>
            </a:r>
            <a:r>
              <a:rPr lang="en-CH" sz="1000" baseline="3000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to 10</a:t>
            </a:r>
            <a:r>
              <a:rPr lang="en-CH" sz="1000" baseline="3000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1 MeV n</a:t>
            </a:r>
            <a:r>
              <a:rPr lang="en-CH" sz="1000" baseline="-25000">
                <a:latin typeface="Calibri" panose="020F0502020204030204" pitchFamily="34" charset="0"/>
                <a:cs typeface="Calibri" panose="020F0502020204030204" pitchFamily="34" charset="0"/>
              </a:rPr>
              <a:t>eq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/cm</a:t>
            </a:r>
            <a:r>
              <a:rPr lang="en-CH" sz="1000" baseline="300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-US" sz="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FCC-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(2040s ?): further improve the radiation hardness</a:t>
            </a:r>
          </a:p>
          <a:p>
            <a:pPr lvl="1"/>
            <a:r>
              <a:rPr lang="en-GB" sz="1000" i="1" dirty="0">
                <a:latin typeface="Calibri" panose="020F0502020204030204" pitchFamily="34" charset="0"/>
                <a:cs typeface="Calibri" panose="020F0502020204030204" pitchFamily="34" charset="0"/>
              </a:rPr>
              <a:t>𝜎</a:t>
            </a:r>
            <a:r>
              <a:rPr lang="en-CH" sz="1000" i="1" baseline="-2500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000" i="1" dirty="0">
                <a:latin typeface="Calibri" panose="020F0502020204030204" pitchFamily="34" charset="0"/>
                <a:cs typeface="Calibri" panose="020F0502020204030204" pitchFamily="34" charset="0"/>
              </a:rPr>
              <a:t>𝜎</a:t>
            </a:r>
            <a:r>
              <a:rPr lang="en-CH" sz="1000" i="1" baseline="-2500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≈ 10 µm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F = 10</a:t>
            </a:r>
            <a:r>
              <a:rPr lang="en-CH" sz="1000" baseline="3000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to 10</a:t>
            </a:r>
            <a:r>
              <a:rPr lang="en-CH" sz="1000" baseline="3000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 1 MeV n</a:t>
            </a:r>
            <a:r>
              <a:rPr lang="en-CH" sz="1000" baseline="-25000">
                <a:latin typeface="Calibri" panose="020F0502020204030204" pitchFamily="34" charset="0"/>
                <a:cs typeface="Calibri" panose="020F0502020204030204" pitchFamily="34" charset="0"/>
              </a:rPr>
              <a:t>eq</a:t>
            </a:r>
            <a:r>
              <a:rPr lang="en-CH" sz="1000">
                <a:latin typeface="Calibri" panose="020F0502020204030204" pitchFamily="34" charset="0"/>
                <a:cs typeface="Calibri" panose="020F0502020204030204" pitchFamily="34" charset="0"/>
              </a:rPr>
              <a:t>/cm</a:t>
            </a:r>
            <a:r>
              <a:rPr lang="en-CH" sz="1000" baseline="300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E36728-CDD0-0F42-AAB3-6D53DFCB1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C820-BB2C-D34B-ACE4-ED517BCB6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</a:t>
            </a:r>
            <a:r>
              <a:rPr lang="en-US" dirty="0" err="1"/>
              <a:t>Cardini</a:t>
            </a:r>
            <a:r>
              <a:rPr lang="en-US" dirty="0"/>
              <a:t>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257E94-9C76-5D4C-9A2F-1B7648D9B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17D649-3106-A245-ADA0-B37EE3F9DE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417" y="654636"/>
            <a:ext cx="1600257" cy="1666863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230F061C-5D27-B646-8758-DDC073D75303}"/>
              </a:ext>
            </a:extLst>
          </p:cNvPr>
          <p:cNvSpPr/>
          <p:nvPr/>
        </p:nvSpPr>
        <p:spPr>
          <a:xfrm>
            <a:off x="5651655" y="1412485"/>
            <a:ext cx="181209" cy="1440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D4215FE-7A0B-5E4C-8D34-E34F913311B4}"/>
              </a:ext>
            </a:extLst>
          </p:cNvPr>
          <p:cNvCxnSpPr>
            <a:cxnSpLocks/>
          </p:cNvCxnSpPr>
          <p:nvPr/>
        </p:nvCxnSpPr>
        <p:spPr>
          <a:xfrm flipV="1">
            <a:off x="5834094" y="1153656"/>
            <a:ext cx="977106" cy="28411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C3D6EEB6-D061-07C6-450F-82E2240AE6E8}"/>
              </a:ext>
            </a:extLst>
          </p:cNvPr>
          <p:cNvGrpSpPr/>
          <p:nvPr/>
        </p:nvGrpSpPr>
        <p:grpSpPr>
          <a:xfrm>
            <a:off x="6619009" y="1887372"/>
            <a:ext cx="2467195" cy="1771350"/>
            <a:chOff x="6521673" y="2241068"/>
            <a:chExt cx="2467195" cy="1771350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3EF6EBD-8E50-CB41-B35E-F6529F10C2FA}"/>
                </a:ext>
              </a:extLst>
            </p:cNvPr>
            <p:cNvGrpSpPr/>
            <p:nvPr/>
          </p:nvGrpSpPr>
          <p:grpSpPr>
            <a:xfrm>
              <a:off x="6521673" y="2241068"/>
              <a:ext cx="2467195" cy="1771350"/>
              <a:chOff x="5492090" y="2624243"/>
              <a:chExt cx="3043821" cy="2256983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5BEA3F06-B3FC-DF46-A1FF-553617C82D41}"/>
                  </a:ext>
                </a:extLst>
              </p:cNvPr>
              <p:cNvGrpSpPr/>
              <p:nvPr/>
            </p:nvGrpSpPr>
            <p:grpSpPr>
              <a:xfrm>
                <a:off x="5492090" y="2624243"/>
                <a:ext cx="3043821" cy="2256983"/>
                <a:chOff x="5492090" y="2624243"/>
                <a:chExt cx="3043821" cy="2256983"/>
              </a:xfrm>
            </p:grpSpPr>
            <p:pic>
              <p:nvPicPr>
                <p:cNvPr id="36" name="Immagine 19">
                  <a:hlinkClick r:id="rId3"/>
                  <a:extLst>
                    <a:ext uri="{FF2B5EF4-FFF2-40B4-BE49-F238E27FC236}">
                      <a16:creationId xmlns:a16="http://schemas.microsoft.com/office/drawing/2014/main" id="{694C0429-FF1D-DC40-8BF7-942E596B541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92090" y="2624243"/>
                  <a:ext cx="3043821" cy="2256983"/>
                </a:xfrm>
                <a:prstGeom prst="rect">
                  <a:avLst/>
                </a:prstGeom>
              </p:spPr>
            </p:pic>
            <p:cxnSp>
              <p:nvCxnSpPr>
                <p:cNvPr id="37" name="Straight Arrow Connector 36">
                  <a:extLst>
                    <a:ext uri="{FF2B5EF4-FFF2-40B4-BE49-F238E27FC236}">
                      <a16:creationId xmlns:a16="http://schemas.microsoft.com/office/drawing/2014/main" id="{E4EB3069-92E4-0946-84B8-2D5BA5A03D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517167" y="3200400"/>
                  <a:ext cx="0" cy="794251"/>
                </a:xfrm>
                <a:prstGeom prst="straightConnector1">
                  <a:avLst/>
                </a:prstGeom>
                <a:ln w="9525">
                  <a:solidFill>
                    <a:srgbClr val="C0000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A51F5BC-4A90-4240-8268-A24ADD1EDC26}"/>
                  </a:ext>
                </a:extLst>
              </p:cNvPr>
              <p:cNvSpPr txBox="1"/>
              <p:nvPr/>
            </p:nvSpPr>
            <p:spPr>
              <a:xfrm rot="5400000">
                <a:off x="7407471" y="3735392"/>
                <a:ext cx="1830473" cy="2278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CH" sz="60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LHCb upgrade</a:t>
                </a:r>
                <a:r>
                  <a:rPr lang="en-US" sz="600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-2</a:t>
                </a:r>
                <a:r>
                  <a:rPr lang="en-CH" sz="60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W</a:t>
                </a:r>
                <a:r>
                  <a:rPr lang="en-US" sz="600" dirty="0" err="1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ork</a:t>
                </a:r>
                <a:r>
                  <a:rPr lang="en-CH" sz="60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shop</a:t>
                </a:r>
                <a:r>
                  <a:rPr lang="en-CH" sz="600" dirty="0">
                    <a:solidFill>
                      <a:srgbClr val="C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 March 2020</a:t>
                </a: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9B1A4C4-3107-2449-97D0-3585548C30C7}"/>
                </a:ext>
              </a:extLst>
            </p:cNvPr>
            <p:cNvSpPr txBox="1"/>
            <p:nvPr/>
          </p:nvSpPr>
          <p:spPr>
            <a:xfrm>
              <a:off x="7336737" y="2760584"/>
              <a:ext cx="8730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dirty="0" err="1">
                  <a:solidFill>
                    <a:srgbClr val="C00000"/>
                  </a:solidFill>
                </a:rPr>
                <a:t>Adding</a:t>
              </a:r>
              <a:r>
                <a:rPr lang="it-IT" sz="800" dirty="0">
                  <a:solidFill>
                    <a:srgbClr val="C00000"/>
                  </a:solidFill>
                </a:rPr>
                <a:t> time information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0EEBA8DD-11A1-8044-BFBC-26C9F6842384}"/>
              </a:ext>
            </a:extLst>
          </p:cNvPr>
          <p:cNvSpPr txBox="1"/>
          <p:nvPr/>
        </p:nvSpPr>
        <p:spPr>
          <a:xfrm>
            <a:off x="7403799" y="3138000"/>
            <a:ext cx="4667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endParaRPr lang="en-CH" sz="105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4F4970D-EED2-A7B4-C2BF-18582E934CE4}"/>
              </a:ext>
            </a:extLst>
          </p:cNvPr>
          <p:cNvGrpSpPr/>
          <p:nvPr/>
        </p:nvGrpSpPr>
        <p:grpSpPr>
          <a:xfrm>
            <a:off x="6883457" y="555572"/>
            <a:ext cx="2133601" cy="987162"/>
            <a:chOff x="6883457" y="908372"/>
            <a:chExt cx="2133601" cy="98716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6D837DFB-99DF-2041-A4BF-0E654D5A10E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83457" y="1153506"/>
              <a:ext cx="2133601" cy="742028"/>
              <a:chOff x="5484705" y="3482162"/>
              <a:chExt cx="3584988" cy="1246794"/>
            </a:xfrm>
          </p:grpSpPr>
          <p:pic>
            <p:nvPicPr>
              <p:cNvPr id="7" name="Picture 6" descr="HiLumi2.tiff">
                <a:extLst>
                  <a:ext uri="{FF2B5EF4-FFF2-40B4-BE49-F238E27FC236}">
                    <a16:creationId xmlns:a16="http://schemas.microsoft.com/office/drawing/2014/main" id="{BB948AAD-F639-D847-B40E-00EE4C77DC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84705" y="3482162"/>
                <a:ext cx="3584988" cy="1246794"/>
              </a:xfrm>
              <a:prstGeom prst="rect">
                <a:avLst/>
              </a:prstGeom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BAF0BC06-3E1B-7746-BC36-666FA5EBBD33}"/>
                  </a:ext>
                </a:extLst>
              </p:cNvPr>
              <p:cNvSpPr/>
              <p:nvPr/>
            </p:nvSpPr>
            <p:spPr>
              <a:xfrm>
                <a:off x="5544766" y="396151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2FA5E18B-C5FB-7F47-810F-D5964F07BE21}"/>
                  </a:ext>
                </a:extLst>
              </p:cNvPr>
              <p:cNvSpPr/>
              <p:nvPr/>
            </p:nvSpPr>
            <p:spPr>
              <a:xfrm>
                <a:off x="5820381" y="397124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A729DEEC-F2D2-364A-BB90-173575C3EB20}"/>
                  </a:ext>
                </a:extLst>
              </p:cNvPr>
              <p:cNvSpPr/>
              <p:nvPr/>
            </p:nvSpPr>
            <p:spPr>
              <a:xfrm>
                <a:off x="6021420" y="3971240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380111AB-4A0B-BB4A-861D-CEEB83F56968}"/>
                  </a:ext>
                </a:extLst>
              </p:cNvPr>
              <p:cNvSpPr/>
              <p:nvPr/>
            </p:nvSpPr>
            <p:spPr>
              <a:xfrm>
                <a:off x="6138152" y="397124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CBB64D2-7C62-D440-A2CB-F9132C85DB6C}"/>
                  </a:ext>
                </a:extLst>
              </p:cNvPr>
              <p:cNvSpPr/>
              <p:nvPr/>
            </p:nvSpPr>
            <p:spPr>
              <a:xfrm>
                <a:off x="6387827" y="3974486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77231C9E-0CA9-3D4F-8FBE-30BA3ADBA7FA}"/>
                  </a:ext>
                </a:extLst>
              </p:cNvPr>
              <p:cNvSpPr/>
              <p:nvPr/>
            </p:nvSpPr>
            <p:spPr>
              <a:xfrm>
                <a:off x="6501317" y="396476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3017A315-1169-7C4D-BE24-E9A50D167409}"/>
                  </a:ext>
                </a:extLst>
              </p:cNvPr>
              <p:cNvSpPr/>
              <p:nvPr/>
            </p:nvSpPr>
            <p:spPr>
              <a:xfrm>
                <a:off x="6611562" y="396476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DC794D2D-C37E-FB43-8F6E-EA480F4C1367}"/>
                  </a:ext>
                </a:extLst>
              </p:cNvPr>
              <p:cNvSpPr/>
              <p:nvPr/>
            </p:nvSpPr>
            <p:spPr>
              <a:xfrm>
                <a:off x="6754232" y="3971246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F737F053-7814-A443-82C3-44AD4CA9B097}"/>
                  </a:ext>
                </a:extLst>
              </p:cNvPr>
              <p:cNvSpPr/>
              <p:nvPr/>
            </p:nvSpPr>
            <p:spPr>
              <a:xfrm>
                <a:off x="6919602" y="3968006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BB5F6254-7371-464F-83D6-BEFBB8229214}"/>
                  </a:ext>
                </a:extLst>
              </p:cNvPr>
              <p:cNvSpPr/>
              <p:nvPr/>
            </p:nvSpPr>
            <p:spPr>
              <a:xfrm>
                <a:off x="7059032" y="3964766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1D41EC46-CC71-AC4B-9B79-3A98A0BAE348}"/>
                  </a:ext>
                </a:extLst>
              </p:cNvPr>
              <p:cNvSpPr/>
              <p:nvPr/>
            </p:nvSpPr>
            <p:spPr>
              <a:xfrm>
                <a:off x="7179007" y="3961526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0A661E92-9D45-5947-9D7B-23AC770D9EC0}"/>
                  </a:ext>
                </a:extLst>
              </p:cNvPr>
              <p:cNvSpPr/>
              <p:nvPr/>
            </p:nvSpPr>
            <p:spPr>
              <a:xfrm>
                <a:off x="7266557" y="3958286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C578311D-1626-5B4B-8E99-C15F14843929}"/>
                  </a:ext>
                </a:extLst>
              </p:cNvPr>
              <p:cNvSpPr/>
              <p:nvPr/>
            </p:nvSpPr>
            <p:spPr>
              <a:xfrm>
                <a:off x="7438412" y="396153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757CE04-1147-924E-AD3B-AC533FDE4683}"/>
                  </a:ext>
                </a:extLst>
              </p:cNvPr>
              <p:cNvSpPr/>
              <p:nvPr/>
            </p:nvSpPr>
            <p:spPr>
              <a:xfrm>
                <a:off x="7558387" y="395829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C0E818D4-A501-FD47-AFE6-EEEAAAF10408}"/>
                  </a:ext>
                </a:extLst>
              </p:cNvPr>
              <p:cNvSpPr/>
              <p:nvPr/>
            </p:nvSpPr>
            <p:spPr>
              <a:xfrm>
                <a:off x="7678362" y="3961536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703940C2-FF0D-9D42-8171-34C4A52D132F}"/>
                  </a:ext>
                </a:extLst>
              </p:cNvPr>
              <p:cNvSpPr/>
              <p:nvPr/>
            </p:nvSpPr>
            <p:spPr>
              <a:xfrm>
                <a:off x="7765911" y="396478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F0F0051-5EEC-D64C-8648-D1792AAB334D}"/>
                  </a:ext>
                </a:extLst>
              </p:cNvPr>
              <p:cNvSpPr/>
              <p:nvPr/>
            </p:nvSpPr>
            <p:spPr>
              <a:xfrm>
                <a:off x="7931282" y="3955056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BA16FA90-AE8E-9D4A-A63A-52A9CD50F7D8}"/>
                  </a:ext>
                </a:extLst>
              </p:cNvPr>
              <p:cNvSpPr/>
              <p:nvPr/>
            </p:nvSpPr>
            <p:spPr>
              <a:xfrm>
                <a:off x="8122592" y="395830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8019889-F4DD-7B4B-86DE-B5E24E644499}"/>
                  </a:ext>
                </a:extLst>
              </p:cNvPr>
              <p:cNvSpPr/>
              <p:nvPr/>
            </p:nvSpPr>
            <p:spPr>
              <a:xfrm>
                <a:off x="8638156" y="396803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98B57473-F199-D14C-8F70-537FA19D79D4}"/>
                  </a:ext>
                </a:extLst>
              </p:cNvPr>
              <p:cNvSpPr/>
              <p:nvPr/>
            </p:nvSpPr>
            <p:spPr>
              <a:xfrm>
                <a:off x="8829466" y="3964791"/>
                <a:ext cx="108178" cy="117621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E631AF7-5BBB-8848-9C1A-84CC01134DCD}"/>
                </a:ext>
              </a:extLst>
            </p:cNvPr>
            <p:cNvSpPr txBox="1"/>
            <p:nvPr/>
          </p:nvSpPr>
          <p:spPr>
            <a:xfrm>
              <a:off x="6950722" y="908372"/>
              <a:ext cx="204575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50" dirty="0" err="1">
                  <a:solidFill>
                    <a:srgbClr val="FF0000"/>
                  </a:solidFill>
                </a:rPr>
                <a:t>Adding</a:t>
              </a:r>
              <a:r>
                <a:rPr lang="it-IT" sz="1050" dirty="0">
                  <a:solidFill>
                    <a:srgbClr val="FF0000"/>
                  </a:solidFill>
                </a:rPr>
                <a:t> the </a:t>
              </a:r>
              <a:r>
                <a:rPr lang="it-IT" sz="1050" dirty="0" err="1">
                  <a:solidFill>
                    <a:srgbClr val="FF0000"/>
                  </a:solidFill>
                </a:rPr>
                <a:t>track</a:t>
              </a:r>
              <a:r>
                <a:rPr lang="it-IT" sz="1050" dirty="0">
                  <a:solidFill>
                    <a:srgbClr val="FF0000"/>
                  </a:solidFill>
                </a:rPr>
                <a:t> time information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C00B28F9-F06C-3747-96B0-F397C02AD736}"/>
              </a:ext>
            </a:extLst>
          </p:cNvPr>
          <p:cNvSpPr txBox="1"/>
          <p:nvPr/>
        </p:nvSpPr>
        <p:spPr>
          <a:xfrm>
            <a:off x="4753568" y="3735444"/>
            <a:ext cx="4252155" cy="10156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dirty="0" err="1">
                <a:solidFill>
                  <a:srgbClr val="FF0000"/>
                </a:solidFill>
              </a:rPr>
              <a:t>Spatial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resolution</a:t>
            </a:r>
            <a:r>
              <a:rPr lang="it-IT" sz="2000" dirty="0">
                <a:solidFill>
                  <a:srgbClr val="FF0000"/>
                </a:solidFill>
              </a:rPr>
              <a:t>, time </a:t>
            </a:r>
            <a:r>
              <a:rPr lang="it-IT" sz="2000" dirty="0" err="1">
                <a:solidFill>
                  <a:srgbClr val="FF0000"/>
                </a:solidFill>
              </a:rPr>
              <a:t>precision</a:t>
            </a:r>
            <a:r>
              <a:rPr lang="it-IT" sz="2000" dirty="0">
                <a:solidFill>
                  <a:srgbClr val="FF0000"/>
                </a:solidFill>
              </a:rPr>
              <a:t> and </a:t>
            </a:r>
            <a:r>
              <a:rPr lang="it-IT" sz="2000" dirty="0" err="1">
                <a:solidFill>
                  <a:srgbClr val="FF0000"/>
                </a:solidFill>
              </a:rPr>
              <a:t>radiation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 err="1">
                <a:solidFill>
                  <a:srgbClr val="FF0000"/>
                </a:solidFill>
              </a:rPr>
              <a:t>hardness</a:t>
            </a:r>
            <a:r>
              <a:rPr lang="it-IT" sz="2000" dirty="0">
                <a:solidFill>
                  <a:srgbClr val="FF0000"/>
                </a:solidFill>
              </a:rPr>
              <a:t> are </a:t>
            </a:r>
            <a:r>
              <a:rPr lang="it-IT" sz="2000" b="1" u="sng" dirty="0" err="1">
                <a:solidFill>
                  <a:srgbClr val="FF0000"/>
                </a:solidFill>
              </a:rPr>
              <a:t>required</a:t>
            </a:r>
            <a:r>
              <a:rPr lang="it-IT" sz="2000" b="1" u="sng" dirty="0">
                <a:solidFill>
                  <a:srgbClr val="FF0000"/>
                </a:solidFill>
              </a:rPr>
              <a:t> </a:t>
            </a:r>
            <a:r>
              <a:rPr lang="it-IT" sz="2000" b="1" u="sng" dirty="0" err="1">
                <a:solidFill>
                  <a:srgbClr val="FF0000"/>
                </a:solidFill>
              </a:rPr>
              <a:t>at</a:t>
            </a:r>
            <a:r>
              <a:rPr lang="it-IT" sz="2000" b="1" u="sng" dirty="0">
                <a:solidFill>
                  <a:srgbClr val="FF0000"/>
                </a:solidFill>
              </a:rPr>
              <a:t> the </a:t>
            </a:r>
            <a:r>
              <a:rPr lang="it-IT" sz="2000" b="1" u="sng" dirty="0" err="1">
                <a:solidFill>
                  <a:srgbClr val="FF0000"/>
                </a:solidFill>
              </a:rPr>
              <a:t>same</a:t>
            </a:r>
            <a:r>
              <a:rPr lang="it-IT" sz="2000" b="1" u="sng" dirty="0">
                <a:solidFill>
                  <a:srgbClr val="FF0000"/>
                </a:solidFill>
              </a:rPr>
              <a:t> time!</a:t>
            </a:r>
            <a:r>
              <a:rPr lang="it-IT" sz="2000" dirty="0">
                <a:solidFill>
                  <a:srgbClr val="FF0000"/>
                </a:solidFill>
              </a:rPr>
              <a:t> </a:t>
            </a:r>
            <a:r>
              <a:rPr lang="it-IT" sz="20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it-IT" sz="2000" u="sng" dirty="0">
                <a:solidFill>
                  <a:srgbClr val="FF0000"/>
                </a:solidFill>
                <a:sym typeface="Wingdings" pitchFamily="2" charset="2"/>
              </a:rPr>
              <a:t>4D tracking detectors</a:t>
            </a:r>
            <a:endParaRPr lang="it-IT" sz="2000" u="sng" dirty="0">
              <a:solidFill>
                <a:srgbClr val="FF0000"/>
              </a:solidFill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6D50735-D4F7-DC4D-B59A-70A445503EF7}"/>
              </a:ext>
            </a:extLst>
          </p:cNvPr>
          <p:cNvCxnSpPr>
            <a:cxnSpLocks/>
          </p:cNvCxnSpPr>
          <p:nvPr/>
        </p:nvCxnSpPr>
        <p:spPr>
          <a:xfrm flipV="1">
            <a:off x="4351892" y="2745442"/>
            <a:ext cx="2516005" cy="4657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2858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B4C41-2BC5-4DD7-5230-CD31F8CB6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5579"/>
            <a:ext cx="8229600" cy="398821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Tilted</a:t>
            </a:r>
            <a:r>
              <a:rPr lang="it-IT" dirty="0"/>
              <a:t> </a:t>
            </a:r>
            <a:r>
              <a:rPr lang="it-IT" dirty="0" err="1"/>
              <a:t>sensors</a:t>
            </a:r>
            <a:r>
              <a:rPr lang="it-IT" dirty="0"/>
              <a:t> - time </a:t>
            </a:r>
            <a:r>
              <a:rPr lang="it-IT" dirty="0" err="1"/>
              <a:t>distributions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BD50B-1342-BBD1-089C-800789613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9746" y="3257750"/>
            <a:ext cx="6451200" cy="1700301"/>
          </a:xfrm>
        </p:spPr>
        <p:txBody>
          <a:bodyPr>
            <a:normAutofit fontScale="62500" lnSpcReduction="20000"/>
          </a:bodyPr>
          <a:lstStyle/>
          <a:p>
            <a:r>
              <a:rPr lang="it-IT" dirty="0"/>
              <a:t>In a </a:t>
            </a:r>
            <a:r>
              <a:rPr lang="it-IT" dirty="0" err="1">
                <a:solidFill>
                  <a:srgbClr val="FF0000"/>
                </a:solidFill>
              </a:rPr>
              <a:t>tilted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sensor</a:t>
            </a:r>
            <a:r>
              <a:rPr lang="it-IT" dirty="0"/>
              <a:t>, </a:t>
            </a:r>
            <a:r>
              <a:rPr lang="it-IT" dirty="0" err="1"/>
              <a:t>every</a:t>
            </a:r>
            <a:r>
              <a:rPr lang="it-IT" dirty="0"/>
              <a:t> </a:t>
            </a:r>
            <a:r>
              <a:rPr lang="it-IT" dirty="0" err="1"/>
              <a:t>charged</a:t>
            </a:r>
            <a:r>
              <a:rPr lang="it-IT" dirty="0"/>
              <a:t> track crosses </a:t>
            </a:r>
            <a:r>
              <a:rPr lang="it-IT" dirty="0" err="1"/>
              <a:t>both</a:t>
            </a:r>
            <a:r>
              <a:rPr lang="it-IT" dirty="0"/>
              <a:t> fast and </a:t>
            </a:r>
            <a:r>
              <a:rPr lang="it-IT" dirty="0" err="1"/>
              <a:t>less</a:t>
            </a:r>
            <a:r>
              <a:rPr lang="it-IT" dirty="0"/>
              <a:t>-fast </a:t>
            </a:r>
            <a:r>
              <a:rPr lang="it-IT" dirty="0" err="1"/>
              <a:t>regions</a:t>
            </a:r>
            <a:r>
              <a:rPr lang="it-IT" dirty="0"/>
              <a:t> of the pixels, </a:t>
            </a:r>
            <a:r>
              <a:rPr lang="it-IT" dirty="0" err="1"/>
              <a:t>thus</a:t>
            </a:r>
            <a:r>
              <a:rPr lang="it-IT" dirty="0"/>
              <a:t> </a:t>
            </a:r>
            <a:r>
              <a:rPr lang="it-IT" dirty="0" err="1">
                <a:solidFill>
                  <a:srgbClr val="FF0000"/>
                </a:solidFill>
              </a:rPr>
              <a:t>providing</a:t>
            </a:r>
            <a:r>
              <a:rPr lang="it-IT" dirty="0">
                <a:solidFill>
                  <a:srgbClr val="FF0000"/>
                </a:solidFill>
              </a:rPr>
              <a:t> a more </a:t>
            </a:r>
            <a:r>
              <a:rPr lang="it-IT" dirty="0" err="1">
                <a:solidFill>
                  <a:srgbClr val="FF0000"/>
                </a:solidFill>
              </a:rPr>
              <a:t>uniform</a:t>
            </a:r>
            <a:r>
              <a:rPr lang="it-IT" dirty="0">
                <a:solidFill>
                  <a:srgbClr val="FF0000"/>
                </a:solidFill>
              </a:rPr>
              <a:t> timing </a:t>
            </a:r>
            <a:r>
              <a:rPr lang="it-IT" dirty="0" err="1">
                <a:solidFill>
                  <a:srgbClr val="FF0000"/>
                </a:solidFill>
              </a:rPr>
              <a:t>response</a:t>
            </a:r>
            <a:endParaRPr lang="it-IT" dirty="0">
              <a:solidFill>
                <a:srgbClr val="FF0000"/>
              </a:solidFill>
            </a:endParaRPr>
          </a:p>
          <a:p>
            <a:pPr lvl="5"/>
            <a:endParaRPr lang="it-IT" dirty="0"/>
          </a:p>
          <a:p>
            <a:r>
              <a:rPr lang="it-IT" dirty="0"/>
              <a:t>Note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u="sng" dirty="0"/>
              <a:t>3D detectors are </a:t>
            </a:r>
            <a:r>
              <a:rPr lang="it-IT" u="sng" dirty="0" err="1"/>
              <a:t>required</a:t>
            </a:r>
            <a:r>
              <a:rPr lang="it-IT" u="sng" dirty="0"/>
              <a:t> to be </a:t>
            </a:r>
            <a:r>
              <a:rPr lang="it-IT" u="sng" dirty="0" err="1"/>
              <a:t>operated</a:t>
            </a:r>
            <a:r>
              <a:rPr lang="it-IT" u="sng" dirty="0"/>
              <a:t> </a:t>
            </a:r>
            <a:r>
              <a:rPr lang="it-IT" u="sng" dirty="0" err="1"/>
              <a:t>titled</a:t>
            </a:r>
            <a:r>
              <a:rPr lang="it-IT" u="sng" dirty="0"/>
              <a:t> </a:t>
            </a:r>
            <a:r>
              <a:rPr lang="it-IT" u="sng" dirty="0" err="1"/>
              <a:t>w.r.t</a:t>
            </a:r>
            <a:r>
              <a:rPr lang="it-IT" u="sng" dirty="0"/>
              <a:t> </a:t>
            </a:r>
            <a:r>
              <a:rPr lang="it-IT" u="sng" dirty="0" err="1"/>
              <a:t>normal</a:t>
            </a:r>
            <a:r>
              <a:rPr lang="it-IT" u="sng" dirty="0"/>
              <a:t> </a:t>
            </a:r>
            <a:r>
              <a:rPr lang="it-IT" u="sng" dirty="0" err="1"/>
              <a:t>incidence</a:t>
            </a:r>
            <a:r>
              <a:rPr lang="it-IT" u="sng" dirty="0"/>
              <a:t> </a:t>
            </a:r>
            <a:r>
              <a:rPr lang="it-IT" dirty="0"/>
              <a:t>to </a:t>
            </a:r>
            <a:r>
              <a:rPr lang="it-IT" dirty="0" err="1"/>
              <a:t>recover</a:t>
            </a:r>
            <a:r>
              <a:rPr lang="it-IT" dirty="0"/>
              <a:t> the </a:t>
            </a:r>
            <a:r>
              <a:rPr lang="it-IT" dirty="0" err="1"/>
              <a:t>detection</a:t>
            </a:r>
            <a:r>
              <a:rPr lang="it-IT" dirty="0"/>
              <a:t> </a:t>
            </a:r>
            <a:r>
              <a:rPr lang="it-IT" dirty="0" err="1"/>
              <a:t>efficiency</a:t>
            </a: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9F05E-D3BC-4DBA-0B97-54B25DB43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266D5-39AE-8332-4D68-2923513C8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14521-2D19-71E6-7274-8F46EF76F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30</a:t>
            </a:fld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BD874D2-D202-57E8-A8FB-F1CCCC876034}"/>
              </a:ext>
            </a:extLst>
          </p:cNvPr>
          <p:cNvGrpSpPr/>
          <p:nvPr/>
        </p:nvGrpSpPr>
        <p:grpSpPr>
          <a:xfrm>
            <a:off x="197853" y="684234"/>
            <a:ext cx="8748292" cy="2497928"/>
            <a:chOff x="197853" y="842634"/>
            <a:chExt cx="8748292" cy="2497928"/>
          </a:xfrm>
        </p:grpSpPr>
        <p:pic>
          <p:nvPicPr>
            <p:cNvPr id="7" name="Immagine 2">
              <a:extLst>
                <a:ext uri="{FF2B5EF4-FFF2-40B4-BE49-F238E27FC236}">
                  <a16:creationId xmlns:a16="http://schemas.microsoft.com/office/drawing/2014/main" id="{C6208EE3-6840-824D-1A16-D03146CD2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275036" y="765451"/>
              <a:ext cx="2497927" cy="2652293"/>
            </a:xfrm>
            <a:prstGeom prst="rect">
              <a:avLst/>
            </a:prstGeom>
          </p:spPr>
        </p:pic>
        <p:pic>
          <p:nvPicPr>
            <p:cNvPr id="8" name="Immagine 4">
              <a:extLst>
                <a:ext uri="{FF2B5EF4-FFF2-40B4-BE49-F238E27FC236}">
                  <a16:creationId xmlns:a16="http://schemas.microsoft.com/office/drawing/2014/main" id="{3B33B8DB-B080-8166-8883-26313B5BC5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3323035" y="765451"/>
              <a:ext cx="2497928" cy="2652293"/>
            </a:xfrm>
            <a:prstGeom prst="rect">
              <a:avLst/>
            </a:prstGeom>
          </p:spPr>
        </p:pic>
        <p:pic>
          <p:nvPicPr>
            <p:cNvPr id="9" name="Immagine 6">
              <a:extLst>
                <a:ext uri="{FF2B5EF4-FFF2-40B4-BE49-F238E27FC236}">
                  <a16:creationId xmlns:a16="http://schemas.microsoft.com/office/drawing/2014/main" id="{A512B5D1-3F52-273D-83CF-440C6CD07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6371035" y="765451"/>
              <a:ext cx="2497927" cy="2652293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1E9F88-4CB5-0708-654B-4C866BB7DAA8}"/>
                </a:ext>
              </a:extLst>
            </p:cNvPr>
            <p:cNvSpPr txBox="1"/>
            <p:nvPr/>
          </p:nvSpPr>
          <p:spPr>
            <a:xfrm>
              <a:off x="518400" y="1068685"/>
              <a:ext cx="639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@ 0°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86515BD-D91C-42C2-063D-7D1616ED9F0F}"/>
                </a:ext>
              </a:extLst>
            </p:cNvPr>
            <p:cNvSpPr txBox="1"/>
            <p:nvPr/>
          </p:nvSpPr>
          <p:spPr>
            <a:xfrm>
              <a:off x="3572400" y="1068685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@ 10°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54D04E3-ED39-0E94-6628-0AFFC96D6604}"/>
                </a:ext>
              </a:extLst>
            </p:cNvPr>
            <p:cNvSpPr txBox="1"/>
            <p:nvPr/>
          </p:nvSpPr>
          <p:spPr>
            <a:xfrm>
              <a:off x="6617413" y="1067975"/>
              <a:ext cx="7569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FF0000"/>
                  </a:solidFill>
                </a:rPr>
                <a:t>@ 20°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068254E-5F24-15B1-0F1A-FE2E665EBA87}"/>
                </a:ext>
              </a:extLst>
            </p:cNvPr>
            <p:cNvSpPr txBox="1"/>
            <p:nvPr/>
          </p:nvSpPr>
          <p:spPr>
            <a:xfrm>
              <a:off x="1826296" y="2188797"/>
              <a:ext cx="8811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rgbClr val="FF0000"/>
                  </a:solidFill>
                </a:rPr>
                <a:t>Single Pixel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1C888C4-8A9C-408F-FB8D-E18D4B25113D}"/>
                </a:ext>
              </a:extLst>
            </p:cNvPr>
            <p:cNvSpPr txBox="1"/>
            <p:nvPr/>
          </p:nvSpPr>
          <p:spPr>
            <a:xfrm>
              <a:off x="4844296" y="2190494"/>
              <a:ext cx="8811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rgbClr val="FF0000"/>
                  </a:solidFill>
                </a:rPr>
                <a:t>Single Pixel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7DDD348-30A7-DC93-AA36-CFCCAE10826B}"/>
                </a:ext>
              </a:extLst>
            </p:cNvPr>
            <p:cNvSpPr txBox="1"/>
            <p:nvPr/>
          </p:nvSpPr>
          <p:spPr>
            <a:xfrm>
              <a:off x="7947496" y="2188797"/>
              <a:ext cx="8811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rgbClr val="FF0000"/>
                  </a:solidFill>
                </a:rPr>
                <a:t>Single Pixel</a:t>
              </a: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221CC41D-B402-B1C0-A9E5-EA82959DF1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230"/>
          <a:stretch/>
        </p:blipFill>
        <p:spPr>
          <a:xfrm>
            <a:off x="308435" y="3189362"/>
            <a:ext cx="2396599" cy="18770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E9B398-045C-793A-CE96-39025FE96EF6}"/>
              </a:ext>
            </a:extLst>
          </p:cNvPr>
          <p:cNvSpPr txBox="1"/>
          <p:nvPr/>
        </p:nvSpPr>
        <p:spPr>
          <a:xfrm>
            <a:off x="1723359" y="2207669"/>
            <a:ext cx="973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40A41E-A52E-6507-7E13-C5A0CFBC91DA}"/>
              </a:ext>
            </a:extLst>
          </p:cNvPr>
          <p:cNvSpPr txBox="1"/>
          <p:nvPr/>
        </p:nvSpPr>
        <p:spPr>
          <a:xfrm>
            <a:off x="4787736" y="2210807"/>
            <a:ext cx="973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FE7729-608C-D07E-8624-1A18E6FCA709}"/>
              </a:ext>
            </a:extLst>
          </p:cNvPr>
          <p:cNvSpPr txBox="1"/>
          <p:nvPr/>
        </p:nvSpPr>
        <p:spPr>
          <a:xfrm>
            <a:off x="7855292" y="2207928"/>
            <a:ext cx="9733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7179657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70676-8DEF-3D8A-C044-CFD2487D5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266"/>
            <a:ext cx="8229600" cy="659414"/>
          </a:xfrm>
        </p:spPr>
        <p:txBody>
          <a:bodyPr>
            <a:noAutofit/>
          </a:bodyPr>
          <a:lstStyle/>
          <a:p>
            <a:r>
              <a:rPr lang="it-IT" sz="3600" dirty="0" err="1"/>
              <a:t>Charge</a:t>
            </a:r>
            <a:r>
              <a:rPr lang="it-IT" sz="3600" dirty="0"/>
              <a:t> sharing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31FBD-7991-AE22-9DFD-864DDD08C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91" y="2737767"/>
            <a:ext cx="4885991" cy="1997965"/>
          </a:xfrm>
        </p:spPr>
        <p:txBody>
          <a:bodyPr>
            <a:normAutofit fontScale="47500" lnSpcReduction="20000"/>
          </a:bodyPr>
          <a:lstStyle/>
          <a:p>
            <a:r>
              <a:rPr lang="it-IT" dirty="0"/>
              <a:t>A 4-channels </a:t>
            </a:r>
            <a:r>
              <a:rPr lang="it-IT" dirty="0" err="1"/>
              <a:t>analog</a:t>
            </a:r>
            <a:r>
              <a:rPr lang="it-IT" dirty="0"/>
              <a:t> FEE board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used</a:t>
            </a:r>
            <a:r>
              <a:rPr lang="it-IT" dirty="0"/>
              <a:t> to </a:t>
            </a:r>
            <a:r>
              <a:rPr lang="it-IT" dirty="0" err="1"/>
              <a:t>measure</a:t>
            </a:r>
            <a:r>
              <a:rPr lang="it-IT" dirty="0"/>
              <a:t> the </a:t>
            </a:r>
            <a:r>
              <a:rPr lang="it-IT" dirty="0" err="1"/>
              <a:t>charge</a:t>
            </a:r>
            <a:r>
              <a:rPr lang="it-IT" dirty="0"/>
              <a:t> sharing </a:t>
            </a:r>
            <a:r>
              <a:rPr lang="it-IT" dirty="0" err="1"/>
              <a:t>between</a:t>
            </a:r>
            <a:r>
              <a:rPr lang="it-IT" dirty="0"/>
              <a:t>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adjacent</a:t>
            </a:r>
            <a:r>
              <a:rPr lang="it-IT" dirty="0"/>
              <a:t> pixels (DUT)</a:t>
            </a:r>
          </a:p>
          <a:p>
            <a:endParaRPr lang="it-IT" dirty="0"/>
          </a:p>
          <a:p>
            <a:r>
              <a:rPr lang="it-IT" dirty="0"/>
              <a:t>A single pixel, </a:t>
            </a:r>
            <a:r>
              <a:rPr lang="it-IT" dirty="0" err="1"/>
              <a:t>used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trigger,  </a:t>
            </a:r>
            <a:r>
              <a:rPr lang="it-IT" dirty="0" err="1"/>
              <a:t>defines</a:t>
            </a:r>
            <a:r>
              <a:rPr lang="it-IT" dirty="0"/>
              <a:t> </a:t>
            </a:r>
            <a:r>
              <a:rPr lang="it-IT" dirty="0" err="1"/>
              <a:t>where</a:t>
            </a:r>
            <a:r>
              <a:rPr lang="it-IT" dirty="0"/>
              <a:t> the </a:t>
            </a:r>
            <a:r>
              <a:rPr lang="it-IT" dirty="0" err="1"/>
              <a:t>beam</a:t>
            </a:r>
            <a:r>
              <a:rPr lang="it-IT" dirty="0"/>
              <a:t> impacts on the DUT</a:t>
            </a:r>
          </a:p>
          <a:p>
            <a:endParaRPr lang="it-IT" dirty="0"/>
          </a:p>
          <a:p>
            <a:r>
              <a:rPr lang="it-IT" dirty="0"/>
              <a:t>The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adjacent</a:t>
            </a:r>
            <a:r>
              <a:rPr lang="it-IT" dirty="0"/>
              <a:t> pixels, the single pixels </a:t>
            </a:r>
            <a:r>
              <a:rPr lang="it-IT" dirty="0" err="1"/>
              <a:t>used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trigger and one of the </a:t>
            </a:r>
            <a:r>
              <a:rPr lang="it-IT" dirty="0" err="1"/>
              <a:t>two</a:t>
            </a:r>
            <a:r>
              <a:rPr lang="it-IT" dirty="0"/>
              <a:t> MCP-</a:t>
            </a:r>
            <a:r>
              <a:rPr lang="it-IT" dirty="0" err="1"/>
              <a:t>PMTs</a:t>
            </a:r>
            <a:r>
              <a:rPr lang="it-IT" dirty="0"/>
              <a:t>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acquired</a:t>
            </a:r>
            <a:r>
              <a:rPr lang="it-IT" dirty="0"/>
              <a:t> with the </a:t>
            </a:r>
            <a:r>
              <a:rPr lang="it-IT" dirty="0" err="1"/>
              <a:t>oscilloscope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BA22F-7BAC-AC5E-09BF-6BFF366BF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68D07-2529-68E6-F5DE-757B6C710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29976-5503-7CBA-B6C1-40E341C9F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31</a:t>
            </a:fld>
            <a:endParaRPr lang="en-US"/>
          </a:p>
        </p:txBody>
      </p:sp>
      <p:grpSp>
        <p:nvGrpSpPr>
          <p:cNvPr id="7" name="Gruppo 91">
            <a:extLst>
              <a:ext uri="{FF2B5EF4-FFF2-40B4-BE49-F238E27FC236}">
                <a16:creationId xmlns:a16="http://schemas.microsoft.com/office/drawing/2014/main" id="{1865CF1D-0874-9493-4AC4-844983906FD7}"/>
              </a:ext>
            </a:extLst>
          </p:cNvPr>
          <p:cNvGrpSpPr>
            <a:grpSpLocks noChangeAspect="1"/>
          </p:cNvGrpSpPr>
          <p:nvPr/>
        </p:nvGrpSpPr>
        <p:grpSpPr>
          <a:xfrm>
            <a:off x="2674105" y="833994"/>
            <a:ext cx="1960847" cy="1614417"/>
            <a:chOff x="6174598" y="3096073"/>
            <a:chExt cx="3335162" cy="2745927"/>
          </a:xfrm>
        </p:grpSpPr>
        <p:grpSp>
          <p:nvGrpSpPr>
            <p:cNvPr id="8" name="Gruppo 30">
              <a:extLst>
                <a:ext uri="{FF2B5EF4-FFF2-40B4-BE49-F238E27FC236}">
                  <a16:creationId xmlns:a16="http://schemas.microsoft.com/office/drawing/2014/main" id="{246E85C3-7D67-A18C-9088-E1087007405B}"/>
                </a:ext>
              </a:extLst>
            </p:cNvPr>
            <p:cNvGrpSpPr/>
            <p:nvPr/>
          </p:nvGrpSpPr>
          <p:grpSpPr>
            <a:xfrm>
              <a:off x="6174598" y="3759201"/>
              <a:ext cx="3335162" cy="1839619"/>
              <a:chOff x="6485819" y="3290340"/>
              <a:chExt cx="3335162" cy="1839619"/>
            </a:xfrm>
          </p:grpSpPr>
          <p:pic>
            <p:nvPicPr>
              <p:cNvPr id="11" name="Immagine 5" descr="Immagine che contiene testo&#10;&#10;Descrizione generata automaticamente">
                <a:extLst>
                  <a:ext uri="{FF2B5EF4-FFF2-40B4-BE49-F238E27FC236}">
                    <a16:creationId xmlns:a16="http://schemas.microsoft.com/office/drawing/2014/main" id="{D468E391-4E4A-6041-8F6C-6C8D1A86C72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85819" y="3290340"/>
                <a:ext cx="3335162" cy="1839619"/>
              </a:xfrm>
              <a:prstGeom prst="rect">
                <a:avLst/>
              </a:prstGeom>
              <a:noFill/>
              <a:ln w="25400">
                <a:solidFill>
                  <a:srgbClr val="FDFF00"/>
                </a:solidFill>
              </a:ln>
            </p:spPr>
          </p:pic>
          <p:sp>
            <p:nvSpPr>
              <p:cNvPr id="12" name="Rectangle 44">
                <a:extLst>
                  <a:ext uri="{FF2B5EF4-FFF2-40B4-BE49-F238E27FC236}">
                    <a16:creationId xmlns:a16="http://schemas.microsoft.com/office/drawing/2014/main" id="{8A1A6B4C-63FB-CFB6-44E6-E2D75893149D}"/>
                  </a:ext>
                </a:extLst>
              </p:cNvPr>
              <p:cNvSpPr/>
              <p:nvPr/>
            </p:nvSpPr>
            <p:spPr>
              <a:xfrm rot="5400000">
                <a:off x="8113514" y="4228453"/>
                <a:ext cx="190503" cy="187736"/>
              </a:xfrm>
              <a:prstGeom prst="rect">
                <a:avLst/>
              </a:prstGeom>
              <a:noFill/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900">
                  <a:latin typeface="Candara" panose="020E0502030303020204" pitchFamily="34" charset="0"/>
                </a:endParaRPr>
              </a:p>
            </p:txBody>
          </p:sp>
          <p:sp>
            <p:nvSpPr>
              <p:cNvPr id="13" name="Rectangle 44">
                <a:extLst>
                  <a:ext uri="{FF2B5EF4-FFF2-40B4-BE49-F238E27FC236}">
                    <a16:creationId xmlns:a16="http://schemas.microsoft.com/office/drawing/2014/main" id="{C14A62D7-B148-E39A-40AA-63825B2D991A}"/>
                  </a:ext>
                </a:extLst>
              </p:cNvPr>
              <p:cNvSpPr/>
              <p:nvPr/>
            </p:nvSpPr>
            <p:spPr>
              <a:xfrm rot="5400000">
                <a:off x="7922791" y="4228453"/>
                <a:ext cx="190503" cy="187736"/>
              </a:xfrm>
              <a:prstGeom prst="rect">
                <a:avLst/>
              </a:prstGeom>
              <a:noFill/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900">
                  <a:latin typeface="Candara" panose="020E0502030303020204" pitchFamily="34" charset="0"/>
                </a:endParaRPr>
              </a:p>
            </p:txBody>
          </p:sp>
        </p:grpSp>
        <p:cxnSp>
          <p:nvCxnSpPr>
            <p:cNvPr id="9" name="Connettore 2 48">
              <a:extLst>
                <a:ext uri="{FF2B5EF4-FFF2-40B4-BE49-F238E27FC236}">
                  <a16:creationId xmlns:a16="http://schemas.microsoft.com/office/drawing/2014/main" id="{E5E70B8A-7D49-AF07-1A0C-9A18FC7670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00425" y="3096073"/>
              <a:ext cx="0" cy="2745927"/>
            </a:xfrm>
            <a:prstGeom prst="straightConnector1">
              <a:avLst/>
            </a:prstGeom>
            <a:ln w="19050">
              <a:solidFill>
                <a:srgbClr val="00B0F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ircular Arrow 64">
              <a:extLst>
                <a:ext uri="{FF2B5EF4-FFF2-40B4-BE49-F238E27FC236}">
                  <a16:creationId xmlns:a16="http://schemas.microsoft.com/office/drawing/2014/main" id="{38AD7E43-BAA1-E71A-1A24-106BD95CE22E}"/>
                </a:ext>
              </a:extLst>
            </p:cNvPr>
            <p:cNvSpPr/>
            <p:nvPr/>
          </p:nvSpPr>
          <p:spPr>
            <a:xfrm flipH="1" flipV="1">
              <a:off x="7594218" y="3293429"/>
              <a:ext cx="429012" cy="237441"/>
            </a:xfrm>
            <a:prstGeom prst="circularArrow">
              <a:avLst>
                <a:gd name="adj1" fmla="val 13109"/>
                <a:gd name="adj2" fmla="val 2357729"/>
                <a:gd name="adj3" fmla="val 2234055"/>
                <a:gd name="adj4" fmla="val 11569705"/>
                <a:gd name="adj5" fmla="val 14433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D5221FC-1376-3890-E9A8-3B03C36A01BE}"/>
              </a:ext>
            </a:extLst>
          </p:cNvPr>
          <p:cNvGrpSpPr/>
          <p:nvPr/>
        </p:nvGrpSpPr>
        <p:grpSpPr>
          <a:xfrm>
            <a:off x="5160399" y="739851"/>
            <a:ext cx="3920075" cy="4345347"/>
            <a:chOff x="5046803" y="643293"/>
            <a:chExt cx="3920075" cy="4345347"/>
          </a:xfrm>
        </p:grpSpPr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AFEB86DD-C335-6EDA-9538-D2D38AF6B2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07" t="8123" b="2593"/>
            <a:stretch/>
          </p:blipFill>
          <p:spPr>
            <a:xfrm rot="5400000">
              <a:off x="4999103" y="690993"/>
              <a:ext cx="4015475" cy="3920075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3902F2F-CE98-C1CE-E7BC-5074D1E322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00596" y="868964"/>
              <a:ext cx="90872" cy="4119676"/>
            </a:xfrm>
            <a:prstGeom prst="straightConnector1">
              <a:avLst/>
            </a:prstGeom>
            <a:ln w="19050">
              <a:solidFill>
                <a:srgbClr val="FD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D67C36-8242-742B-6CF9-2A115E9A2D8B}"/>
                </a:ext>
              </a:extLst>
            </p:cNvPr>
            <p:cNvSpPr txBox="1"/>
            <p:nvPr/>
          </p:nvSpPr>
          <p:spPr>
            <a:xfrm>
              <a:off x="6900596" y="775091"/>
              <a:ext cx="710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DFF00"/>
                  </a:solidFill>
                </a:rPr>
                <a:t>π</a:t>
              </a:r>
              <a:r>
                <a:rPr lang="it-IT" sz="1200" baseline="30000" dirty="0">
                  <a:solidFill>
                    <a:srgbClr val="FDFF00"/>
                  </a:solidFill>
                </a:rPr>
                <a:t>+</a:t>
              </a:r>
              <a:r>
                <a:rPr lang="it-IT" sz="1200" dirty="0">
                  <a:solidFill>
                    <a:srgbClr val="FDFF00"/>
                  </a:solidFill>
                </a:rPr>
                <a:t> </a:t>
              </a:r>
              <a:r>
                <a:rPr lang="it-IT" sz="1200" dirty="0" err="1">
                  <a:solidFill>
                    <a:srgbClr val="FDFF00"/>
                  </a:solidFill>
                </a:rPr>
                <a:t>beam</a:t>
              </a:r>
              <a:endParaRPr lang="it-IT" sz="1200" dirty="0">
                <a:solidFill>
                  <a:srgbClr val="FDFF0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FE33556-81A4-8FBD-B85B-C02FB03074C7}"/>
                </a:ext>
              </a:extLst>
            </p:cNvPr>
            <p:cNvSpPr txBox="1"/>
            <p:nvPr/>
          </p:nvSpPr>
          <p:spPr>
            <a:xfrm>
              <a:off x="6946036" y="3483674"/>
              <a:ext cx="102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DFF00"/>
                  </a:solidFill>
                </a:rPr>
                <a:t>Single pixel (trigger)</a:t>
              </a:r>
              <a:endParaRPr lang="it-IT" sz="1200" dirty="0">
                <a:solidFill>
                  <a:srgbClr val="FDFF00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A31F8B5-4D5E-7D70-51FE-36EBD539F12B}"/>
                </a:ext>
              </a:extLst>
            </p:cNvPr>
            <p:cNvSpPr txBox="1"/>
            <p:nvPr/>
          </p:nvSpPr>
          <p:spPr>
            <a:xfrm>
              <a:off x="6525169" y="2211075"/>
              <a:ext cx="102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DFF00"/>
                  </a:solidFill>
                </a:rPr>
                <a:t>DUT</a:t>
              </a:r>
            </a:p>
            <a:p>
              <a:endParaRPr lang="it-IT" sz="1200" dirty="0">
                <a:solidFill>
                  <a:srgbClr val="FDFF00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CB148CD-B250-55EE-9707-366C617040DE}"/>
              </a:ext>
            </a:extLst>
          </p:cNvPr>
          <p:cNvGrpSpPr/>
          <p:nvPr/>
        </p:nvGrpSpPr>
        <p:grpSpPr>
          <a:xfrm>
            <a:off x="266868" y="265262"/>
            <a:ext cx="2176741" cy="2254769"/>
            <a:chOff x="266868" y="253902"/>
            <a:chExt cx="2176741" cy="2254769"/>
          </a:xfrm>
        </p:grpSpPr>
        <p:pic>
          <p:nvPicPr>
            <p:cNvPr id="25" name="Picture 12">
              <a:extLst>
                <a:ext uri="{FF2B5EF4-FFF2-40B4-BE49-F238E27FC236}">
                  <a16:creationId xmlns:a16="http://schemas.microsoft.com/office/drawing/2014/main" id="{A06A3666-E90C-156F-3957-8D3FC45BF6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227854" y="292916"/>
              <a:ext cx="2254769" cy="2176741"/>
            </a:xfrm>
            <a:prstGeom prst="rect">
              <a:avLst/>
            </a:prstGeom>
          </p:spPr>
        </p:pic>
        <p:sp>
          <p:nvSpPr>
            <p:cNvPr id="31" name="Rectangle 44">
              <a:extLst>
                <a:ext uri="{FF2B5EF4-FFF2-40B4-BE49-F238E27FC236}">
                  <a16:creationId xmlns:a16="http://schemas.microsoft.com/office/drawing/2014/main" id="{4E8CB025-A8E6-3A5E-4A3E-3933204B9966}"/>
                </a:ext>
              </a:extLst>
            </p:cNvPr>
            <p:cNvSpPr/>
            <p:nvPr/>
          </p:nvSpPr>
          <p:spPr>
            <a:xfrm rot="5400000">
              <a:off x="1352533" y="1261928"/>
              <a:ext cx="45719" cy="47345"/>
            </a:xfrm>
            <a:prstGeom prst="rect">
              <a:avLst/>
            </a:prstGeom>
            <a:noFill/>
            <a:ln w="127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900">
                <a:latin typeface="Candara" panose="020E0502030303020204" pitchFamily="34" charset="0"/>
              </a:endParaRP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6F2F287-27F9-4B1C-18B8-A36CF8393F40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1419358" y="1308460"/>
            <a:ext cx="1254747" cy="456193"/>
          </a:xfrm>
          <a:prstGeom prst="straightConnector1">
            <a:avLst/>
          </a:prstGeom>
          <a:ln w="19050">
            <a:solidFill>
              <a:srgbClr val="FD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0350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897C559F-DE17-C72C-048A-55850E7C9A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211" y="425346"/>
            <a:ext cx="3650475" cy="334477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EF68678-B740-6163-B05D-F45B2C374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37886" y="329518"/>
            <a:ext cx="3101324" cy="32929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A70676-8DEF-3D8A-C044-CFD2487D5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266"/>
            <a:ext cx="8229600" cy="659414"/>
          </a:xfrm>
        </p:spPr>
        <p:txBody>
          <a:bodyPr>
            <a:noAutofit/>
          </a:bodyPr>
          <a:lstStyle/>
          <a:p>
            <a:r>
              <a:rPr lang="it-IT" sz="3600" dirty="0" err="1"/>
              <a:t>Charge</a:t>
            </a:r>
            <a:r>
              <a:rPr lang="it-IT" sz="3600" dirty="0"/>
              <a:t> sharing: </a:t>
            </a:r>
            <a:r>
              <a:rPr lang="it-IT" sz="3600" dirty="0" err="1"/>
              <a:t>results</a:t>
            </a:r>
            <a:endParaRPr lang="it-IT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031FBD-7991-AE22-9DFD-864DDD08CE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4610" y="3559882"/>
            <a:ext cx="6884829" cy="1372926"/>
          </a:xfrm>
        </p:spPr>
        <p:txBody>
          <a:bodyPr>
            <a:normAutofit fontScale="40000" lnSpcReduction="20000"/>
          </a:bodyPr>
          <a:lstStyle/>
          <a:p>
            <a:r>
              <a:rPr lang="it-IT" dirty="0" err="1"/>
              <a:t>When</a:t>
            </a:r>
            <a:r>
              <a:rPr lang="it-IT" dirty="0"/>
              <a:t> a </a:t>
            </a:r>
            <a:r>
              <a:rPr lang="it-IT" dirty="0" err="1"/>
              <a:t>particle</a:t>
            </a:r>
            <a:r>
              <a:rPr lang="it-IT" dirty="0"/>
              <a:t> crosses </a:t>
            </a:r>
            <a:r>
              <a:rPr lang="it-IT" dirty="0" err="1"/>
              <a:t>two</a:t>
            </a:r>
            <a:r>
              <a:rPr lang="it-IT" dirty="0"/>
              <a:t> pixels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define</a:t>
            </a:r>
            <a:r>
              <a:rPr lang="it-IT" dirty="0"/>
              <a:t> a cluster:</a:t>
            </a:r>
          </a:p>
          <a:p>
            <a:pPr lvl="1"/>
            <a:r>
              <a:rPr lang="it-IT" dirty="0"/>
              <a:t>the cluster </a:t>
            </a:r>
            <a:r>
              <a:rPr lang="it-IT" dirty="0" err="1">
                <a:solidFill>
                  <a:srgbClr val="FF0000"/>
                </a:solidFill>
              </a:rPr>
              <a:t>amplitude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sum of the </a:t>
            </a:r>
            <a:r>
              <a:rPr lang="it-IT" dirty="0" err="1"/>
              <a:t>two</a:t>
            </a:r>
            <a:r>
              <a:rPr lang="it-IT" dirty="0"/>
              <a:t> pixels </a:t>
            </a:r>
            <a:r>
              <a:rPr lang="it-IT" dirty="0" err="1"/>
              <a:t>individual</a:t>
            </a:r>
            <a:r>
              <a:rPr lang="it-IT" dirty="0"/>
              <a:t> </a:t>
            </a:r>
            <a:r>
              <a:rPr lang="it-IT" dirty="0" err="1"/>
              <a:t>amplitudes</a:t>
            </a:r>
            <a:endParaRPr lang="it-IT" dirty="0"/>
          </a:p>
          <a:p>
            <a:pPr lvl="1"/>
            <a:r>
              <a:rPr lang="it-IT" dirty="0"/>
              <a:t>the cluster </a:t>
            </a:r>
            <a:r>
              <a:rPr lang="it-IT" dirty="0">
                <a:solidFill>
                  <a:srgbClr val="FF0000"/>
                </a:solidFill>
              </a:rPr>
              <a:t>time of </a:t>
            </a:r>
            <a:r>
              <a:rPr lang="it-IT" dirty="0" err="1">
                <a:solidFill>
                  <a:srgbClr val="FF0000"/>
                </a:solidFill>
              </a:rPr>
              <a:t>arrival</a:t>
            </a:r>
            <a:r>
              <a:rPr lang="it-IT" dirty="0">
                <a:solidFill>
                  <a:srgbClr val="FF0000"/>
                </a:solidFill>
              </a:rPr>
              <a:t> (</a:t>
            </a:r>
            <a:r>
              <a:rPr lang="it-IT" dirty="0" err="1">
                <a:solidFill>
                  <a:srgbClr val="FF0000"/>
                </a:solidFill>
              </a:rPr>
              <a:t>ToA</a:t>
            </a:r>
            <a:r>
              <a:rPr lang="it-IT" dirty="0">
                <a:solidFill>
                  <a:srgbClr val="FF0000"/>
                </a:solidFill>
              </a:rPr>
              <a:t>)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average</a:t>
            </a:r>
            <a:r>
              <a:rPr lang="it-IT" dirty="0"/>
              <a:t> of the </a:t>
            </a:r>
            <a:r>
              <a:rPr lang="it-IT" dirty="0" err="1"/>
              <a:t>two</a:t>
            </a:r>
            <a:r>
              <a:rPr lang="it-IT" dirty="0"/>
              <a:t> pixels </a:t>
            </a:r>
            <a:r>
              <a:rPr lang="it-IT" dirty="0" err="1"/>
              <a:t>ToAs</a:t>
            </a:r>
            <a:r>
              <a:rPr lang="it-IT" dirty="0"/>
              <a:t> </a:t>
            </a:r>
            <a:r>
              <a:rPr lang="it-IT" dirty="0" err="1"/>
              <a:t>weighted</a:t>
            </a:r>
            <a:r>
              <a:rPr lang="it-IT" dirty="0"/>
              <a:t> with </a:t>
            </a:r>
            <a:r>
              <a:rPr lang="it-IT" dirty="0" err="1"/>
              <a:t>their</a:t>
            </a:r>
            <a:r>
              <a:rPr lang="it-IT" dirty="0"/>
              <a:t> </a:t>
            </a:r>
            <a:r>
              <a:rPr lang="it-IT" dirty="0" err="1"/>
              <a:t>amplitudes</a:t>
            </a:r>
            <a:endParaRPr lang="it-IT" dirty="0"/>
          </a:p>
          <a:p>
            <a:pPr lvl="1"/>
            <a:endParaRPr lang="it-IT" dirty="0"/>
          </a:p>
          <a:p>
            <a:r>
              <a:rPr lang="it-IT" dirty="0"/>
              <a:t>The cluster </a:t>
            </a:r>
            <a:r>
              <a:rPr lang="it-IT" dirty="0" err="1"/>
              <a:t>total</a:t>
            </a:r>
            <a:r>
              <a:rPr lang="it-IT" dirty="0"/>
              <a:t> </a:t>
            </a:r>
            <a:r>
              <a:rPr lang="it-IT" dirty="0" err="1"/>
              <a:t>amplitude</a:t>
            </a:r>
            <a:r>
              <a:rPr lang="it-IT" dirty="0"/>
              <a:t> follows the </a:t>
            </a:r>
            <a:r>
              <a:rPr lang="it-IT" dirty="0" err="1"/>
              <a:t>expected</a:t>
            </a:r>
            <a:r>
              <a:rPr lang="it-IT" dirty="0"/>
              <a:t> Landau </a:t>
            </a:r>
            <a:r>
              <a:rPr lang="it-IT" dirty="0" err="1"/>
              <a:t>distribution</a:t>
            </a:r>
            <a:endParaRPr lang="it-IT" dirty="0"/>
          </a:p>
          <a:p>
            <a:r>
              <a:rPr lang="it-IT" dirty="0"/>
              <a:t>The cluster </a:t>
            </a:r>
            <a:r>
              <a:rPr lang="it-IT" dirty="0" err="1"/>
              <a:t>ToA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more accurate </a:t>
            </a:r>
            <a:r>
              <a:rPr lang="it-IT" dirty="0" err="1"/>
              <a:t>than</a:t>
            </a:r>
            <a:r>
              <a:rPr lang="it-IT" dirty="0"/>
              <a:t> the </a:t>
            </a:r>
            <a:r>
              <a:rPr lang="it-IT" dirty="0" err="1"/>
              <a:t>ToA</a:t>
            </a:r>
            <a:r>
              <a:rPr lang="it-IT" dirty="0"/>
              <a:t> from </a:t>
            </a:r>
            <a:r>
              <a:rPr lang="it-IT" dirty="0" err="1"/>
              <a:t>each</a:t>
            </a:r>
            <a:r>
              <a:rPr lang="it-IT" dirty="0"/>
              <a:t> of the </a:t>
            </a:r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individual</a:t>
            </a:r>
            <a:r>
              <a:rPr lang="it-IT" dirty="0"/>
              <a:t> pixels</a:t>
            </a:r>
          </a:p>
          <a:p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BA22F-7BAC-AC5E-09BF-6BFF366BF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68D07-2529-68E6-F5DE-757B6C710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29976-5503-7CBA-B6C1-40E341C9F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32</a:t>
            </a:fld>
            <a:endParaRPr lang="en-US"/>
          </a:p>
        </p:txBody>
      </p:sp>
      <p:grpSp>
        <p:nvGrpSpPr>
          <p:cNvPr id="7" name="Gruppo 91">
            <a:extLst>
              <a:ext uri="{FF2B5EF4-FFF2-40B4-BE49-F238E27FC236}">
                <a16:creationId xmlns:a16="http://schemas.microsoft.com/office/drawing/2014/main" id="{1865CF1D-0874-9493-4AC4-844983906FD7}"/>
              </a:ext>
            </a:extLst>
          </p:cNvPr>
          <p:cNvGrpSpPr>
            <a:grpSpLocks noChangeAspect="1"/>
          </p:cNvGrpSpPr>
          <p:nvPr/>
        </p:nvGrpSpPr>
        <p:grpSpPr>
          <a:xfrm>
            <a:off x="3717356" y="1360147"/>
            <a:ext cx="1667537" cy="1372927"/>
            <a:chOff x="6174598" y="3096073"/>
            <a:chExt cx="3335162" cy="2745927"/>
          </a:xfrm>
        </p:grpSpPr>
        <p:grpSp>
          <p:nvGrpSpPr>
            <p:cNvPr id="8" name="Gruppo 30">
              <a:extLst>
                <a:ext uri="{FF2B5EF4-FFF2-40B4-BE49-F238E27FC236}">
                  <a16:creationId xmlns:a16="http://schemas.microsoft.com/office/drawing/2014/main" id="{246E85C3-7D67-A18C-9088-E1087007405B}"/>
                </a:ext>
              </a:extLst>
            </p:cNvPr>
            <p:cNvGrpSpPr/>
            <p:nvPr/>
          </p:nvGrpSpPr>
          <p:grpSpPr>
            <a:xfrm>
              <a:off x="6174598" y="3759201"/>
              <a:ext cx="3335162" cy="1839619"/>
              <a:chOff x="6485819" y="3290340"/>
              <a:chExt cx="3335162" cy="1839619"/>
            </a:xfrm>
          </p:grpSpPr>
          <p:pic>
            <p:nvPicPr>
              <p:cNvPr id="11" name="Immagine 5" descr="Immagine che contiene testo&#10;&#10;Descrizione generata automaticamente">
                <a:extLst>
                  <a:ext uri="{FF2B5EF4-FFF2-40B4-BE49-F238E27FC236}">
                    <a16:creationId xmlns:a16="http://schemas.microsoft.com/office/drawing/2014/main" id="{D468E391-4E4A-6041-8F6C-6C8D1A86C72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485819" y="3290340"/>
                <a:ext cx="3335162" cy="1839619"/>
              </a:xfrm>
              <a:prstGeom prst="rect">
                <a:avLst/>
              </a:prstGeom>
              <a:noFill/>
              <a:ln w="25400">
                <a:solidFill>
                  <a:srgbClr val="FDFF00"/>
                </a:solidFill>
              </a:ln>
            </p:spPr>
          </p:pic>
          <p:sp>
            <p:nvSpPr>
              <p:cNvPr id="12" name="Rectangle 44">
                <a:extLst>
                  <a:ext uri="{FF2B5EF4-FFF2-40B4-BE49-F238E27FC236}">
                    <a16:creationId xmlns:a16="http://schemas.microsoft.com/office/drawing/2014/main" id="{8A1A6B4C-63FB-CFB6-44E6-E2D75893149D}"/>
                  </a:ext>
                </a:extLst>
              </p:cNvPr>
              <p:cNvSpPr/>
              <p:nvPr/>
            </p:nvSpPr>
            <p:spPr>
              <a:xfrm rot="5400000">
                <a:off x="8113514" y="4228453"/>
                <a:ext cx="190503" cy="187736"/>
              </a:xfrm>
              <a:prstGeom prst="rect">
                <a:avLst/>
              </a:prstGeom>
              <a:noFill/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900">
                  <a:latin typeface="Candara" panose="020E0502030303020204" pitchFamily="34" charset="0"/>
                </a:endParaRPr>
              </a:p>
            </p:txBody>
          </p:sp>
          <p:sp>
            <p:nvSpPr>
              <p:cNvPr id="13" name="Rectangle 44">
                <a:extLst>
                  <a:ext uri="{FF2B5EF4-FFF2-40B4-BE49-F238E27FC236}">
                    <a16:creationId xmlns:a16="http://schemas.microsoft.com/office/drawing/2014/main" id="{C14A62D7-B148-E39A-40AA-63825B2D991A}"/>
                  </a:ext>
                </a:extLst>
              </p:cNvPr>
              <p:cNvSpPr/>
              <p:nvPr/>
            </p:nvSpPr>
            <p:spPr>
              <a:xfrm rot="5400000">
                <a:off x="7922791" y="4228453"/>
                <a:ext cx="190503" cy="187736"/>
              </a:xfrm>
              <a:prstGeom prst="rect">
                <a:avLst/>
              </a:prstGeom>
              <a:noFill/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900">
                  <a:latin typeface="Candara" panose="020E0502030303020204" pitchFamily="34" charset="0"/>
                </a:endParaRPr>
              </a:p>
            </p:txBody>
          </p:sp>
        </p:grpSp>
        <p:cxnSp>
          <p:nvCxnSpPr>
            <p:cNvPr id="9" name="Connettore 2 48">
              <a:extLst>
                <a:ext uri="{FF2B5EF4-FFF2-40B4-BE49-F238E27FC236}">
                  <a16:creationId xmlns:a16="http://schemas.microsoft.com/office/drawing/2014/main" id="{E5E70B8A-7D49-AF07-1A0C-9A18FC7670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00425" y="3096073"/>
              <a:ext cx="0" cy="2745927"/>
            </a:xfrm>
            <a:prstGeom prst="straightConnector1">
              <a:avLst/>
            </a:prstGeom>
            <a:ln w="19050">
              <a:solidFill>
                <a:srgbClr val="00B0F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ircular Arrow 64">
              <a:extLst>
                <a:ext uri="{FF2B5EF4-FFF2-40B4-BE49-F238E27FC236}">
                  <a16:creationId xmlns:a16="http://schemas.microsoft.com/office/drawing/2014/main" id="{38AD7E43-BAA1-E71A-1A24-106BD95CE22E}"/>
                </a:ext>
              </a:extLst>
            </p:cNvPr>
            <p:cNvSpPr/>
            <p:nvPr/>
          </p:nvSpPr>
          <p:spPr>
            <a:xfrm flipH="1" flipV="1">
              <a:off x="7594218" y="3293429"/>
              <a:ext cx="429012" cy="237441"/>
            </a:xfrm>
            <a:prstGeom prst="circularArrow">
              <a:avLst>
                <a:gd name="adj1" fmla="val 13109"/>
                <a:gd name="adj2" fmla="val 2357729"/>
                <a:gd name="adj3" fmla="val 2234055"/>
                <a:gd name="adj4" fmla="val 11569705"/>
                <a:gd name="adj5" fmla="val 14433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2400">
                <a:solidFill>
                  <a:schemeClr val="tx1"/>
                </a:solidFill>
                <a:latin typeface="Candara" panose="020E0502030303020204" pitchFamily="34" charset="0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79DE393-9D7B-BB5C-BEE6-1F2A8FA36E97}"/>
              </a:ext>
            </a:extLst>
          </p:cNvPr>
          <p:cNvSpPr txBox="1"/>
          <p:nvPr/>
        </p:nvSpPr>
        <p:spPr>
          <a:xfrm>
            <a:off x="6761400" y="1669262"/>
            <a:ext cx="1042238" cy="2616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it-IT" sz="1050" dirty="0">
                <a:latin typeface="Candara" panose="020E0502030303020204" pitchFamily="34" charset="0"/>
              </a:rPr>
              <a:t>@ 20° tilt angle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811B022-9883-CBE7-CE3B-9BEC852D2166}"/>
              </a:ext>
            </a:extLst>
          </p:cNvPr>
          <p:cNvSpPr txBox="1"/>
          <p:nvPr/>
        </p:nvSpPr>
        <p:spPr>
          <a:xfrm>
            <a:off x="7849711" y="2397190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1A6F07-FF32-CF4E-0498-6769615BED2E}"/>
              </a:ext>
            </a:extLst>
          </p:cNvPr>
          <p:cNvSpPr txBox="1"/>
          <p:nvPr/>
        </p:nvSpPr>
        <p:spPr>
          <a:xfrm>
            <a:off x="2410172" y="2397190"/>
            <a:ext cx="837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23408B-6445-56A0-8CB3-4532FAB0D933}"/>
              </a:ext>
            </a:extLst>
          </p:cNvPr>
          <p:cNvSpPr txBox="1"/>
          <p:nvPr/>
        </p:nvSpPr>
        <p:spPr>
          <a:xfrm>
            <a:off x="4338242" y="2220688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5B5F648-888C-6FD9-437E-2C1B0F6885E9}"/>
              </a:ext>
            </a:extLst>
          </p:cNvPr>
          <p:cNvSpPr txBox="1"/>
          <p:nvPr/>
        </p:nvSpPr>
        <p:spPr>
          <a:xfrm>
            <a:off x="4490642" y="2221834"/>
            <a:ext cx="2535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>
                <a:solidFill>
                  <a:srgbClr val="FFFF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3041674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7561-00B5-6C30-10BC-C27E2FFF6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200" y="77736"/>
            <a:ext cx="8229600" cy="443580"/>
          </a:xfrm>
        </p:spPr>
        <p:txBody>
          <a:bodyPr>
            <a:noAutofit/>
          </a:bodyPr>
          <a:lstStyle/>
          <a:p>
            <a:r>
              <a:rPr lang="it-IT" sz="3600" dirty="0" err="1"/>
              <a:t>Irradiated</a:t>
            </a:r>
            <a:r>
              <a:rPr lang="it-IT" sz="3600" dirty="0"/>
              <a:t> </a:t>
            </a:r>
            <a:r>
              <a:rPr lang="it-IT" sz="3600" dirty="0" err="1"/>
              <a:t>sensors</a:t>
            </a:r>
            <a:r>
              <a:rPr lang="it-IT" sz="3600" dirty="0"/>
              <a:t> – the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C4F7D-5A13-F42E-E80D-A609C4DC1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EB557-1409-20A3-811F-EDC717B2F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CC400-6E98-04D4-0E81-BCA4AA83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33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00E862B-D085-8821-633E-965C41296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53" y="812199"/>
            <a:ext cx="3874154" cy="3962263"/>
          </a:xfrm>
        </p:spPr>
        <p:txBody>
          <a:bodyPr>
            <a:normAutofit fontScale="92500" lnSpcReduction="10000"/>
          </a:bodyPr>
          <a:lstStyle/>
          <a:p>
            <a:r>
              <a:rPr lang="it-IT" sz="1600" dirty="0"/>
              <a:t>3D </a:t>
            </a:r>
            <a:r>
              <a:rPr lang="it-IT" sz="1600" dirty="0" err="1"/>
              <a:t>sensors</a:t>
            </a:r>
            <a:r>
              <a:rPr lang="it-IT" sz="1600" dirty="0"/>
              <a:t> </a:t>
            </a:r>
            <a:r>
              <a:rPr lang="it-IT" sz="1600" dirty="0" err="1"/>
              <a:t>were</a:t>
            </a:r>
            <a:r>
              <a:rPr lang="it-IT" sz="1600" dirty="0"/>
              <a:t> </a:t>
            </a:r>
            <a:r>
              <a:rPr lang="it-IT" sz="1600" dirty="0" err="1"/>
              <a:t>irradiated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the Triga Mark II </a:t>
            </a:r>
            <a:r>
              <a:rPr lang="it-IT" sz="1600" dirty="0" err="1"/>
              <a:t>reactor</a:t>
            </a:r>
            <a:r>
              <a:rPr lang="it-IT" sz="1600" dirty="0"/>
              <a:t> </a:t>
            </a:r>
            <a:r>
              <a:rPr lang="it-IT" sz="1600" dirty="0" err="1"/>
              <a:t>at</a:t>
            </a:r>
            <a:r>
              <a:rPr lang="it-IT" sz="1600" dirty="0"/>
              <a:t> the </a:t>
            </a:r>
            <a:r>
              <a:rPr lang="en-GB" sz="1600" dirty="0" err="1"/>
              <a:t>Jožef</a:t>
            </a:r>
            <a:r>
              <a:rPr lang="en-GB" sz="1600" dirty="0"/>
              <a:t> Stefan Institute in </a:t>
            </a:r>
            <a:r>
              <a:rPr lang="it-IT" sz="1600" dirty="0" err="1"/>
              <a:t>Lubjiana</a:t>
            </a:r>
            <a:r>
              <a:rPr lang="it-IT" sz="1600" dirty="0"/>
              <a:t>, </a:t>
            </a:r>
            <a:r>
              <a:rPr lang="it-IT" sz="1600" dirty="0" err="1"/>
              <a:t>Slovenjia</a:t>
            </a:r>
            <a:endParaRPr lang="it-IT" sz="1600" dirty="0"/>
          </a:p>
          <a:p>
            <a:endParaRPr lang="it-IT" sz="1600" dirty="0"/>
          </a:p>
          <a:p>
            <a:r>
              <a:rPr lang="it-IT" sz="1600" dirty="0" err="1"/>
              <a:t>Fluences</a:t>
            </a:r>
            <a:r>
              <a:rPr lang="it-IT" sz="1600" dirty="0"/>
              <a:t>: 10</a:t>
            </a:r>
            <a:r>
              <a:rPr lang="it-IT" sz="1600" baseline="30000" dirty="0"/>
              <a:t>15</a:t>
            </a:r>
            <a:r>
              <a:rPr lang="it-IT" sz="1600" dirty="0"/>
              <a:t>, 10</a:t>
            </a:r>
            <a:r>
              <a:rPr lang="it-IT" sz="1600" baseline="30000" dirty="0"/>
              <a:t>16</a:t>
            </a:r>
            <a:r>
              <a:rPr lang="it-IT" sz="1600" dirty="0"/>
              <a:t> and 2.5·10</a:t>
            </a:r>
            <a:r>
              <a:rPr lang="it-IT" sz="1600" baseline="30000" dirty="0"/>
              <a:t>16</a:t>
            </a:r>
            <a:r>
              <a:rPr lang="it-IT" sz="1600" dirty="0"/>
              <a:t> 1MeV </a:t>
            </a:r>
            <a:r>
              <a:rPr lang="it-IT" sz="1600" dirty="0" err="1"/>
              <a:t>n</a:t>
            </a:r>
            <a:r>
              <a:rPr lang="it-IT" sz="1600" baseline="-25000" dirty="0" err="1"/>
              <a:t>eq</a:t>
            </a:r>
            <a:r>
              <a:rPr lang="it-IT" sz="1600" dirty="0"/>
              <a:t>, </a:t>
            </a:r>
            <a:r>
              <a:rPr lang="it-IT" sz="1600" dirty="0" err="1"/>
              <a:t>sensors</a:t>
            </a:r>
            <a:r>
              <a:rPr lang="it-IT" sz="1600" dirty="0"/>
              <a:t> </a:t>
            </a:r>
            <a:r>
              <a:rPr lang="it-IT" sz="1600" dirty="0" err="1"/>
              <a:t>not</a:t>
            </a:r>
            <a:r>
              <a:rPr lang="it-IT" sz="1600" dirty="0"/>
              <a:t> </a:t>
            </a:r>
            <a:r>
              <a:rPr lang="it-IT" sz="1600" dirty="0" err="1"/>
              <a:t>annehaled</a:t>
            </a:r>
            <a:endParaRPr lang="it-IT" sz="1600" dirty="0"/>
          </a:p>
          <a:p>
            <a:endParaRPr lang="it-IT" sz="1600" dirty="0"/>
          </a:p>
          <a:p>
            <a:r>
              <a:rPr lang="it-IT" sz="1600" dirty="0"/>
              <a:t>2.5·10</a:t>
            </a:r>
            <a:r>
              <a:rPr lang="it-IT" sz="1600" baseline="30000" dirty="0"/>
              <a:t>16</a:t>
            </a:r>
            <a:r>
              <a:rPr lang="it-IT" sz="1600" dirty="0"/>
              <a:t> 1MeV </a:t>
            </a:r>
            <a:r>
              <a:rPr lang="it-IT" sz="1600" dirty="0" err="1"/>
              <a:t>n</a:t>
            </a:r>
            <a:r>
              <a:rPr lang="it-IT" sz="1600" baseline="-25000" dirty="0" err="1"/>
              <a:t>eq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what</a:t>
            </a:r>
            <a:r>
              <a:rPr lang="it-IT" sz="1600" dirty="0"/>
              <a:t> one </a:t>
            </a:r>
            <a:r>
              <a:rPr lang="it-IT" sz="1600" dirty="0" err="1"/>
              <a:t>would</a:t>
            </a:r>
            <a:r>
              <a:rPr lang="it-IT" sz="1600" dirty="0"/>
              <a:t> </a:t>
            </a:r>
            <a:r>
              <a:rPr lang="it-IT" sz="1600" dirty="0" err="1"/>
              <a:t>expect</a:t>
            </a:r>
            <a:r>
              <a:rPr lang="it-IT" sz="1600" dirty="0"/>
              <a:t> on </a:t>
            </a:r>
            <a:r>
              <a:rPr lang="it-IT" sz="1600" dirty="0" err="1"/>
              <a:t>LHCb</a:t>
            </a:r>
            <a:r>
              <a:rPr lang="it-IT" sz="1600" dirty="0"/>
              <a:t> vertex detector after LHC Run5 on </a:t>
            </a:r>
            <a:r>
              <a:rPr lang="it-IT" sz="1600" dirty="0" err="1"/>
              <a:t>innermost</a:t>
            </a:r>
            <a:r>
              <a:rPr lang="it-IT" sz="1600" dirty="0"/>
              <a:t> </a:t>
            </a:r>
            <a:r>
              <a:rPr lang="it-IT" sz="1600" dirty="0" err="1"/>
              <a:t>sensors</a:t>
            </a:r>
            <a:endParaRPr lang="it-IT" sz="1600" dirty="0"/>
          </a:p>
          <a:p>
            <a:endParaRPr lang="it-IT" sz="1600" baseline="-25000" dirty="0"/>
          </a:p>
          <a:p>
            <a:r>
              <a:rPr lang="it-IT" sz="1600" dirty="0" err="1"/>
              <a:t>Irradiated</a:t>
            </a:r>
            <a:r>
              <a:rPr lang="it-IT" sz="1600" dirty="0"/>
              <a:t> </a:t>
            </a:r>
            <a:r>
              <a:rPr lang="it-IT" sz="1600" dirty="0" err="1"/>
              <a:t>sensors</a:t>
            </a:r>
            <a:r>
              <a:rPr lang="it-IT" sz="1600" dirty="0"/>
              <a:t> </a:t>
            </a:r>
            <a:r>
              <a:rPr lang="it-IT" sz="1600" dirty="0" err="1"/>
              <a:t>were</a:t>
            </a:r>
            <a:r>
              <a:rPr lang="it-IT" sz="1600" dirty="0"/>
              <a:t> </a:t>
            </a:r>
            <a:r>
              <a:rPr lang="it-IT" sz="1600" dirty="0" err="1"/>
              <a:t>tested</a:t>
            </a:r>
            <a:r>
              <a:rPr lang="it-IT" sz="1600" dirty="0"/>
              <a:t> </a:t>
            </a:r>
            <a:r>
              <a:rPr lang="it-IT" sz="1600" dirty="0" err="1"/>
              <a:t>below</a:t>
            </a:r>
            <a:r>
              <a:rPr lang="it-IT" sz="1600" dirty="0"/>
              <a:t> -20°C to reduce leakage </a:t>
            </a:r>
            <a:r>
              <a:rPr lang="it-IT" sz="1600" dirty="0" err="1"/>
              <a:t>current</a:t>
            </a:r>
            <a:endParaRPr lang="it-IT" sz="1600" dirty="0"/>
          </a:p>
          <a:p>
            <a:endParaRPr lang="it-IT" sz="1600" dirty="0"/>
          </a:p>
          <a:p>
            <a:r>
              <a:rPr lang="it-IT" sz="1600" dirty="0" err="1"/>
              <a:t>Characterization</a:t>
            </a:r>
            <a:r>
              <a:rPr lang="it-IT" sz="1600" dirty="0"/>
              <a:t> of  </a:t>
            </a:r>
            <a:r>
              <a:rPr lang="it-IT" sz="1600" dirty="0" err="1"/>
              <a:t>irradiated</a:t>
            </a:r>
            <a:r>
              <a:rPr lang="it-IT" sz="1600" dirty="0"/>
              <a:t> single pixels and triple-pixel-strips </a:t>
            </a:r>
            <a:r>
              <a:rPr lang="it-IT" sz="1600" dirty="0" err="1"/>
              <a:t>structures</a:t>
            </a:r>
            <a:endParaRPr lang="it-IT" sz="1600" baseline="-25000" dirty="0"/>
          </a:p>
          <a:p>
            <a:endParaRPr lang="it-IT" sz="16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6D863AE-1255-F8E5-CBCC-6134349E16DE}"/>
              </a:ext>
            </a:extLst>
          </p:cNvPr>
          <p:cNvGrpSpPr/>
          <p:nvPr/>
        </p:nvGrpSpPr>
        <p:grpSpPr>
          <a:xfrm>
            <a:off x="3931528" y="640021"/>
            <a:ext cx="5157433" cy="4150287"/>
            <a:chOff x="3886922" y="600990"/>
            <a:chExt cx="5157433" cy="4150287"/>
          </a:xfrm>
        </p:grpSpPr>
        <p:pic>
          <p:nvPicPr>
            <p:cNvPr id="4098" name="Picture 2">
              <a:extLst>
                <a:ext uri="{FF2B5EF4-FFF2-40B4-BE49-F238E27FC236}">
                  <a16:creationId xmlns:a16="http://schemas.microsoft.com/office/drawing/2014/main" id="{C0EFFA1F-6F4D-312A-4847-6880C6DD14C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728117" y="600990"/>
              <a:ext cx="4316238" cy="4150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75C951A-C003-4F41-60D4-ECA27EA2D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86922" y="2205689"/>
              <a:ext cx="2116141" cy="1221820"/>
            </a:xfrm>
            <a:prstGeom prst="rect">
              <a:avLst/>
            </a:prstGeom>
            <a:ln w="25400">
              <a:solidFill>
                <a:srgbClr val="FDFF00"/>
              </a:solidFill>
            </a:ln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5BE4853-1B0B-3524-4D8F-B2C6AA30D6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67463" y="657922"/>
              <a:ext cx="613563" cy="4093355"/>
            </a:xfrm>
            <a:prstGeom prst="straightConnector1">
              <a:avLst/>
            </a:prstGeom>
            <a:ln w="19050">
              <a:solidFill>
                <a:srgbClr val="FD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F615ABC-5623-5B49-35C3-12B433F4030E}"/>
                </a:ext>
              </a:extLst>
            </p:cNvPr>
            <p:cNvSpPr txBox="1"/>
            <p:nvPr/>
          </p:nvSpPr>
          <p:spPr>
            <a:xfrm>
              <a:off x="7064298" y="718082"/>
              <a:ext cx="710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DFF00"/>
                  </a:solidFill>
                </a:rPr>
                <a:t>π</a:t>
              </a:r>
              <a:r>
                <a:rPr lang="it-IT" sz="1200" baseline="30000" dirty="0">
                  <a:solidFill>
                    <a:srgbClr val="FDFF00"/>
                  </a:solidFill>
                </a:rPr>
                <a:t>+</a:t>
              </a:r>
              <a:r>
                <a:rPr lang="it-IT" sz="1200" dirty="0">
                  <a:solidFill>
                    <a:srgbClr val="FDFF00"/>
                  </a:solidFill>
                </a:rPr>
                <a:t> </a:t>
              </a:r>
              <a:r>
                <a:rPr lang="it-IT" sz="1200" dirty="0" err="1">
                  <a:solidFill>
                    <a:srgbClr val="FDFF00"/>
                  </a:solidFill>
                </a:rPr>
                <a:t>beam</a:t>
              </a:r>
              <a:endParaRPr lang="it-IT" sz="1200" dirty="0">
                <a:solidFill>
                  <a:srgbClr val="FDFF0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A9BE9E-B0E5-9627-A970-6BEC226CA752}"/>
                </a:ext>
              </a:extLst>
            </p:cNvPr>
            <p:cNvSpPr txBox="1"/>
            <p:nvPr/>
          </p:nvSpPr>
          <p:spPr>
            <a:xfrm>
              <a:off x="7264678" y="4080845"/>
              <a:ext cx="102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DFF00"/>
                  </a:solidFill>
                </a:rPr>
                <a:t>Single pixel (trigger)</a:t>
              </a:r>
              <a:endParaRPr lang="it-IT" sz="1200" dirty="0">
                <a:solidFill>
                  <a:srgbClr val="FDFF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8BFC072-66DE-F066-0229-69225F3A0BFE}"/>
                </a:ext>
              </a:extLst>
            </p:cNvPr>
            <p:cNvSpPr txBox="1"/>
            <p:nvPr/>
          </p:nvSpPr>
          <p:spPr>
            <a:xfrm>
              <a:off x="6754607" y="2623483"/>
              <a:ext cx="102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DFF00"/>
                  </a:solidFill>
                </a:rPr>
                <a:t>DUT</a:t>
              </a:r>
            </a:p>
            <a:p>
              <a:endParaRPr lang="it-IT" sz="1200" dirty="0">
                <a:solidFill>
                  <a:srgbClr val="FDFF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09B9A9-1469-E418-637C-FF0B8C9D5F94}"/>
                </a:ext>
              </a:extLst>
            </p:cNvPr>
            <p:cNvSpPr txBox="1"/>
            <p:nvPr/>
          </p:nvSpPr>
          <p:spPr>
            <a:xfrm>
              <a:off x="7811625" y="2105903"/>
              <a:ext cx="102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DFF00"/>
                  </a:solidFill>
                </a:rPr>
                <a:t>Dry ice</a:t>
              </a:r>
            </a:p>
            <a:p>
              <a:endParaRPr lang="it-IT" sz="1200" dirty="0">
                <a:solidFill>
                  <a:srgbClr val="FDFF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126816-A005-80A5-8261-841C43AC09E9}"/>
                </a:ext>
              </a:extLst>
            </p:cNvPr>
            <p:cNvSpPr txBox="1"/>
            <p:nvPr/>
          </p:nvSpPr>
          <p:spPr>
            <a:xfrm>
              <a:off x="5238187" y="1875070"/>
              <a:ext cx="10201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DFF00"/>
                  </a:solidFill>
                </a:rPr>
                <a:t>Dry ice</a:t>
              </a:r>
            </a:p>
            <a:p>
              <a:endParaRPr lang="it-IT" sz="1200" dirty="0">
                <a:solidFill>
                  <a:srgbClr val="FDFF00"/>
                </a:solidFill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48610965-B38B-2808-C9E0-2C9DBCA277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675" y="2438219"/>
            <a:ext cx="194593" cy="19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128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7561-00B5-6C30-10BC-C27E2FFF6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768"/>
            <a:ext cx="8229600" cy="443580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Irradiated</a:t>
            </a:r>
            <a:r>
              <a:rPr lang="it-IT" dirty="0"/>
              <a:t> </a:t>
            </a:r>
            <a:r>
              <a:rPr lang="it-IT" dirty="0" err="1"/>
              <a:t>sensors</a:t>
            </a:r>
            <a:r>
              <a:rPr lang="it-IT" dirty="0"/>
              <a:t> – working point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C4F7D-5A13-F42E-E80D-A609C4DC1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EB557-1409-20A3-811F-EDC717B2F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CC400-6E98-04D4-0E81-BCA4AA83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34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00E862B-D085-8821-633E-965C41296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4386" y="4311506"/>
            <a:ext cx="6185614" cy="55460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it-IT" dirty="0"/>
              <a:t>With a </a:t>
            </a:r>
            <a:r>
              <a:rPr lang="it-IT" dirty="0" err="1"/>
              <a:t>slightly</a:t>
            </a:r>
            <a:r>
              <a:rPr lang="it-IT" dirty="0"/>
              <a:t> </a:t>
            </a:r>
            <a:r>
              <a:rPr lang="it-IT" dirty="0" err="1"/>
              <a:t>larger</a:t>
            </a:r>
            <a:r>
              <a:rPr lang="it-IT" dirty="0"/>
              <a:t> </a:t>
            </a:r>
            <a:r>
              <a:rPr lang="it-IT" dirty="0" err="1"/>
              <a:t>bias</a:t>
            </a:r>
            <a:r>
              <a:rPr lang="it-IT" dirty="0"/>
              <a:t> </a:t>
            </a:r>
            <a:r>
              <a:rPr lang="it-IT" dirty="0" err="1"/>
              <a:t>voltage</a:t>
            </a:r>
            <a:r>
              <a:rPr lang="it-IT" dirty="0"/>
              <a:t> (</a:t>
            </a:r>
            <a:r>
              <a:rPr lang="it-IT" dirty="0" err="1"/>
              <a:t>w.r.t</a:t>
            </a:r>
            <a:r>
              <a:rPr lang="it-IT" dirty="0"/>
              <a:t>. non-</a:t>
            </a:r>
            <a:r>
              <a:rPr lang="it-IT" dirty="0" err="1"/>
              <a:t>irradiated</a:t>
            </a:r>
            <a:r>
              <a:rPr lang="it-IT" dirty="0"/>
              <a:t> pixel working point ) the </a:t>
            </a:r>
            <a:r>
              <a:rPr lang="it-IT" dirty="0" err="1"/>
              <a:t>signal</a:t>
            </a:r>
            <a:r>
              <a:rPr lang="it-IT" dirty="0"/>
              <a:t> </a:t>
            </a:r>
            <a:r>
              <a:rPr lang="it-IT" dirty="0" err="1"/>
              <a:t>amplitude</a:t>
            </a:r>
            <a:r>
              <a:rPr lang="it-IT" dirty="0"/>
              <a:t> of </a:t>
            </a:r>
            <a:r>
              <a:rPr lang="it-IT" dirty="0" err="1"/>
              <a:t>irradiated</a:t>
            </a:r>
            <a:r>
              <a:rPr lang="it-IT" dirty="0"/>
              <a:t> </a:t>
            </a:r>
            <a:r>
              <a:rPr lang="it-IT" dirty="0" err="1"/>
              <a:t>sensors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recovered</a:t>
            </a:r>
            <a:r>
              <a:rPr lang="it-IT" dirty="0"/>
              <a:t>!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5EE58AC-33F9-ADCF-AC12-133DF8E5A0D0}"/>
              </a:ext>
            </a:extLst>
          </p:cNvPr>
          <p:cNvGrpSpPr/>
          <p:nvPr/>
        </p:nvGrpSpPr>
        <p:grpSpPr>
          <a:xfrm>
            <a:off x="979866" y="771984"/>
            <a:ext cx="7606134" cy="3557496"/>
            <a:chOff x="1080666" y="678384"/>
            <a:chExt cx="7606134" cy="355749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7090723-6081-AB74-B18F-80DAB11AB77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27993" y="718694"/>
              <a:ext cx="3658807" cy="3517186"/>
              <a:chOff x="4952393" y="732989"/>
              <a:chExt cx="3658807" cy="351718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7559BA8-AD06-377C-5E38-3FC90E3FE1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52393" y="919217"/>
                <a:ext cx="3658807" cy="3330958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A9FD32F-94EC-B1F6-C1D6-7C27213E7AE0}"/>
                  </a:ext>
                </a:extLst>
              </p:cNvPr>
              <p:cNvSpPr txBox="1"/>
              <p:nvPr/>
            </p:nvSpPr>
            <p:spPr>
              <a:xfrm>
                <a:off x="5716800" y="732989"/>
                <a:ext cx="26212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>
                    <a:latin typeface="Lato" panose="020F0502020204030203" pitchFamily="34" charset="77"/>
                  </a:rPr>
                  <a:t>Single pixel non </a:t>
                </a:r>
                <a:r>
                  <a:rPr lang="it-IT" sz="1400" dirty="0" err="1">
                    <a:latin typeface="Lato" panose="020F0502020204030203" pitchFamily="34" charset="77"/>
                  </a:rPr>
                  <a:t>irradiated</a:t>
                </a:r>
                <a:r>
                  <a:rPr lang="it-IT" sz="1400" dirty="0">
                    <a:latin typeface="Lato" panose="020F0502020204030203" pitchFamily="34" charset="77"/>
                  </a:rPr>
                  <a:t> – 0°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CCB2340-ED0F-64D8-A09B-48EACC6DE34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80666" y="736668"/>
              <a:ext cx="3565123" cy="3481238"/>
              <a:chOff x="1080666" y="736668"/>
              <a:chExt cx="3565123" cy="3481238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50D9D85-86F0-F841-028F-753D8A1DC1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80666" y="736668"/>
                <a:ext cx="3565123" cy="3481238"/>
              </a:xfrm>
              <a:prstGeom prst="rect">
                <a:avLst/>
              </a:prstGeom>
            </p:spPr>
          </p:pic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A5B67C5D-0726-2558-3C8F-27F334718A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63200" y="1368000"/>
                <a:ext cx="9276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9962164-0CC5-CCAF-0744-39D775130499}"/>
                  </a:ext>
                </a:extLst>
              </p:cNvPr>
              <p:cNvSpPr txBox="1"/>
              <p:nvPr/>
            </p:nvSpPr>
            <p:spPr>
              <a:xfrm>
                <a:off x="1552800" y="1120790"/>
                <a:ext cx="1066800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050" dirty="0" err="1">
                    <a:latin typeface="Lato" panose="020F0502020204030203" pitchFamily="34" charset="77"/>
                  </a:rPr>
                  <a:t>Increasing</a:t>
                </a:r>
                <a:r>
                  <a:rPr lang="it-IT" sz="1050" dirty="0">
                    <a:latin typeface="Lato" panose="020F0502020204030203" pitchFamily="34" charset="77"/>
                  </a:rPr>
                  <a:t> HV</a:t>
                </a:r>
                <a:endParaRPr lang="it-IT" sz="1050" dirty="0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646244E-0FBC-BBE2-0747-D585468B899C}"/>
                </a:ext>
              </a:extLst>
            </p:cNvPr>
            <p:cNvSpPr txBox="1"/>
            <p:nvPr/>
          </p:nvSpPr>
          <p:spPr>
            <a:xfrm>
              <a:off x="3196594" y="2069611"/>
              <a:ext cx="12346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solidFill>
                    <a:schemeClr val="bg1">
                      <a:lumMod val="75000"/>
                    </a:schemeClr>
                  </a:solidFill>
                  <a:latin typeface="Lato" panose="020F0502020204030203" pitchFamily="34" charset="77"/>
                </a:rPr>
                <a:t>Preliminary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9F55A61-DEF9-2D81-B8AF-F45AEC3FD5ED}"/>
                </a:ext>
              </a:extLst>
            </p:cNvPr>
            <p:cNvSpPr txBox="1"/>
            <p:nvPr/>
          </p:nvSpPr>
          <p:spPr>
            <a:xfrm>
              <a:off x="7103015" y="1826498"/>
              <a:ext cx="12346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solidFill>
                    <a:schemeClr val="bg1">
                      <a:lumMod val="75000"/>
                    </a:schemeClr>
                  </a:solidFill>
                  <a:latin typeface="Lato" panose="020F0502020204030203" pitchFamily="34" charset="77"/>
                </a:rPr>
                <a:t>Preliminary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2CF3848-F478-0626-446C-C9EE9D61E138}"/>
                </a:ext>
              </a:extLst>
            </p:cNvPr>
            <p:cNvSpPr txBox="1"/>
            <p:nvPr/>
          </p:nvSpPr>
          <p:spPr>
            <a:xfrm>
              <a:off x="2974199" y="678384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00" dirty="0"/>
                <a:t>1</a:t>
              </a:r>
            </a:p>
          </p:txBody>
        </p:sp>
      </p:grp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45EE8A33-4227-FC14-367E-A837ACE7562F}"/>
              </a:ext>
            </a:extLst>
          </p:cNvPr>
          <p:cNvSpPr/>
          <p:nvPr/>
        </p:nvSpPr>
        <p:spPr>
          <a:xfrm>
            <a:off x="1548650" y="812294"/>
            <a:ext cx="2624921" cy="30777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80472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7561-00B5-6C30-10BC-C27E2FFF6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2448"/>
            <a:ext cx="8478000" cy="443580"/>
          </a:xfrm>
        </p:spPr>
        <p:txBody>
          <a:bodyPr>
            <a:noAutofit/>
          </a:bodyPr>
          <a:lstStyle/>
          <a:p>
            <a:r>
              <a:rPr lang="it-IT" sz="3600" dirty="0"/>
              <a:t>3D </a:t>
            </a:r>
            <a:r>
              <a:rPr lang="it-IT" sz="3600" dirty="0" err="1"/>
              <a:t>irradiated</a:t>
            </a:r>
            <a:r>
              <a:rPr lang="it-IT" sz="3600" dirty="0"/>
              <a:t> pixel – timing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C4F7D-5A13-F42E-E80D-A609C4DC1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EB557-1409-20A3-811F-EDC717B2F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CC400-6E98-04D4-0E81-BCA4AA83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35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00E862B-D085-8821-633E-965C41296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794" y="4071363"/>
            <a:ext cx="7680812" cy="60527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dirty="0" err="1"/>
              <a:t>Excellent</a:t>
            </a:r>
            <a:r>
              <a:rPr lang="it-IT" dirty="0"/>
              <a:t> time </a:t>
            </a:r>
            <a:r>
              <a:rPr lang="it-IT" dirty="0" err="1"/>
              <a:t>resolution</a:t>
            </a:r>
            <a:r>
              <a:rPr lang="it-IT" dirty="0"/>
              <a:t> (𝜎</a:t>
            </a:r>
            <a:r>
              <a:rPr lang="it-IT" baseline="-25000" dirty="0" err="1"/>
              <a:t>eff</a:t>
            </a:r>
            <a:r>
              <a:rPr lang="it-IT" dirty="0"/>
              <a:t> = 10.3 </a:t>
            </a:r>
            <a:r>
              <a:rPr lang="it-IT" dirty="0" err="1"/>
              <a:t>ps</a:t>
            </a:r>
            <a:r>
              <a:rPr lang="it-IT" dirty="0"/>
              <a:t>) </a:t>
            </a:r>
            <a:r>
              <a:rPr lang="it-IT" dirty="0" err="1"/>
              <a:t>measured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150V on a single pixel </a:t>
            </a:r>
            <a:r>
              <a:rPr lang="it-IT" dirty="0" err="1"/>
              <a:t>irradiated</a:t>
            </a:r>
            <a:r>
              <a:rPr lang="it-IT" dirty="0"/>
              <a:t> with </a:t>
            </a:r>
            <a:r>
              <a:rPr lang="it-IT" dirty="0" err="1"/>
              <a:t>fluences</a:t>
            </a:r>
            <a:r>
              <a:rPr lang="it-IT" dirty="0"/>
              <a:t> of 2.5·10</a:t>
            </a:r>
            <a:r>
              <a:rPr lang="it-IT" baseline="30000" dirty="0"/>
              <a:t>16</a:t>
            </a:r>
            <a:r>
              <a:rPr lang="it-IT" dirty="0"/>
              <a:t> 1-MeV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equivalent</a:t>
            </a:r>
            <a:endParaRPr lang="it-IT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1CCD98B-7950-D2A0-76F3-7AC0388FABDB}"/>
              </a:ext>
            </a:extLst>
          </p:cNvPr>
          <p:cNvGrpSpPr/>
          <p:nvPr/>
        </p:nvGrpSpPr>
        <p:grpSpPr>
          <a:xfrm>
            <a:off x="1039739" y="656784"/>
            <a:ext cx="7251485" cy="3325578"/>
            <a:chOff x="1039739" y="656784"/>
            <a:chExt cx="7251485" cy="332557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AA30A51-010F-9F10-E268-00BF825B8A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65038" y="675617"/>
              <a:ext cx="3526186" cy="3306745"/>
            </a:xfrm>
            <a:prstGeom prst="rect">
              <a:avLst/>
            </a:prstGeom>
          </p:spPr>
        </p:pic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E0F1BA61-477B-3E6D-B45A-59CE85D39010}"/>
                </a:ext>
              </a:extLst>
            </p:cNvPr>
            <p:cNvGrpSpPr/>
            <p:nvPr/>
          </p:nvGrpSpPr>
          <p:grpSpPr>
            <a:xfrm>
              <a:off x="1039739" y="656784"/>
              <a:ext cx="7007906" cy="3223918"/>
              <a:chOff x="1039739" y="764784"/>
              <a:chExt cx="7007906" cy="3223918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F86CB314-F957-A12B-9B04-1A6B3C24B21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039739" y="797505"/>
                <a:ext cx="3388262" cy="3191197"/>
                <a:chOff x="4680066" y="626509"/>
                <a:chExt cx="4301668" cy="405147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E4C47DEE-BEF9-E5B8-27FB-5378E972E7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80066" y="626509"/>
                  <a:ext cx="4301668" cy="4051478"/>
                </a:xfrm>
                <a:prstGeom prst="rect">
                  <a:avLst/>
                </a:prstGeom>
              </p:spPr>
            </p:pic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15259C4-7EED-9469-34B8-892D7AB008BF}"/>
                    </a:ext>
                  </a:extLst>
                </p:cNvPr>
                <p:cNvSpPr txBox="1"/>
                <p:nvPr/>
              </p:nvSpPr>
              <p:spPr>
                <a:xfrm>
                  <a:off x="7135409" y="3132402"/>
                  <a:ext cx="1474591" cy="664269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it-IT" sz="1400" dirty="0">
                      <a:latin typeface="Lato" panose="020F0502020204030203" pitchFamily="34" charset="77"/>
                    </a:rPr>
                    <a:t>@150V, 0°</a:t>
                  </a:r>
                  <a:endParaRPr lang="it-IT" sz="1400" baseline="-25000" dirty="0">
                    <a:latin typeface="Lato" panose="020F0502020204030203" pitchFamily="34" charset="77"/>
                  </a:endParaRPr>
                </a:p>
                <a:p>
                  <a:r>
                    <a:rPr lang="it-IT" sz="1400" dirty="0">
                      <a:latin typeface="Lato" panose="020F0502020204030203" pitchFamily="34" charset="77"/>
                    </a:rPr>
                    <a:t>𝜎</a:t>
                  </a:r>
                  <a:r>
                    <a:rPr lang="it-IT" sz="1400" baseline="-25000" dirty="0" err="1">
                      <a:latin typeface="Lato" panose="020F0502020204030203" pitchFamily="34" charset="77"/>
                    </a:rPr>
                    <a:t>eff</a:t>
                  </a:r>
                  <a:r>
                    <a:rPr lang="it-IT" sz="1400" dirty="0">
                      <a:latin typeface="Lato" panose="020F0502020204030203" pitchFamily="34" charset="77"/>
                    </a:rPr>
                    <a:t> = 10.3 </a:t>
                  </a:r>
                  <a:r>
                    <a:rPr lang="it-IT" sz="1400" dirty="0" err="1">
                      <a:latin typeface="Lato" panose="020F0502020204030203" pitchFamily="34" charset="77"/>
                    </a:rPr>
                    <a:t>ps</a:t>
                  </a:r>
                  <a:endParaRPr lang="it-IT" sz="1400" dirty="0">
                    <a:latin typeface="Lato" panose="020F0502020204030203" pitchFamily="34" charset="77"/>
                  </a:endParaRPr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8EC4A17-57F2-6447-D6DC-70D7C66C7EB6}"/>
                  </a:ext>
                </a:extLst>
              </p:cNvPr>
              <p:cNvSpPr txBox="1"/>
              <p:nvPr/>
            </p:nvSpPr>
            <p:spPr>
              <a:xfrm>
                <a:off x="6813012" y="3340447"/>
                <a:ext cx="12346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dirty="0">
                    <a:solidFill>
                      <a:schemeClr val="bg1">
                        <a:lumMod val="75000"/>
                      </a:schemeClr>
                    </a:solidFill>
                    <a:latin typeface="Lato" panose="020F0502020204030203" pitchFamily="34" charset="77"/>
                  </a:rPr>
                  <a:t>Preliminary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8257C54-885C-9164-E84B-9641BAE80F0A}"/>
                  </a:ext>
                </a:extLst>
              </p:cNvPr>
              <p:cNvSpPr txBox="1"/>
              <p:nvPr/>
            </p:nvSpPr>
            <p:spPr>
              <a:xfrm>
                <a:off x="1621637" y="1137753"/>
                <a:ext cx="12346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dirty="0">
                    <a:solidFill>
                      <a:schemeClr val="bg1">
                        <a:lumMod val="75000"/>
                      </a:schemeClr>
                    </a:solidFill>
                    <a:latin typeface="Lato" panose="020F0502020204030203" pitchFamily="34" charset="77"/>
                  </a:rPr>
                  <a:t>Preliminary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29141BA-5411-9E90-AA0F-959D6BB8C156}"/>
                  </a:ext>
                </a:extLst>
              </p:cNvPr>
              <p:cNvSpPr txBox="1"/>
              <p:nvPr/>
            </p:nvSpPr>
            <p:spPr>
              <a:xfrm>
                <a:off x="3269399" y="764784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/>
                  <a:t>1</a:t>
                </a:r>
              </a:p>
            </p:txBody>
          </p:sp>
        </p:grpSp>
      </p:grp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4894E0A-1561-988F-7544-555D6977CC9D}"/>
              </a:ext>
            </a:extLst>
          </p:cNvPr>
          <p:cNvSpPr/>
          <p:nvPr/>
        </p:nvSpPr>
        <p:spPr>
          <a:xfrm>
            <a:off x="1450666" y="696380"/>
            <a:ext cx="2540158" cy="273301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4249591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>
            <a:extLst>
              <a:ext uri="{FF2B5EF4-FFF2-40B4-BE49-F238E27FC236}">
                <a16:creationId xmlns:a16="http://schemas.microsoft.com/office/drawing/2014/main" id="{B340EBD5-E2E1-06D1-EFA6-E9448DD92A11}"/>
              </a:ext>
            </a:extLst>
          </p:cNvPr>
          <p:cNvGrpSpPr>
            <a:grpSpLocks noChangeAspect="1"/>
          </p:cNvGrpSpPr>
          <p:nvPr/>
        </p:nvGrpSpPr>
        <p:grpSpPr>
          <a:xfrm>
            <a:off x="80411" y="702585"/>
            <a:ext cx="1841986" cy="2859642"/>
            <a:chOff x="562609" y="66393"/>
            <a:chExt cx="1534087" cy="2381624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DB026275-FB16-D0C1-08AA-30EB61010ED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5809" y="66393"/>
              <a:ext cx="1110887" cy="2376494"/>
              <a:chOff x="1120117" y="317711"/>
              <a:chExt cx="976580" cy="2089175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5FDAB418-61B5-19EA-7671-1AC267DDFCF3}"/>
                  </a:ext>
                </a:extLst>
              </p:cNvPr>
              <p:cNvGrpSpPr/>
              <p:nvPr/>
            </p:nvGrpSpPr>
            <p:grpSpPr>
              <a:xfrm>
                <a:off x="1120117" y="317711"/>
                <a:ext cx="976580" cy="1926337"/>
                <a:chOff x="7608601" y="1020784"/>
                <a:chExt cx="1140377" cy="2358456"/>
              </a:xfrm>
            </p:grpSpPr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932DDB13-C267-A863-04D0-C8718D87931E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 rot="13052133">
                  <a:off x="7608601" y="1394612"/>
                  <a:ext cx="1140377" cy="1984628"/>
                  <a:chOff x="830232" y="1083203"/>
                  <a:chExt cx="2063387" cy="3590968"/>
                </a:xfrm>
              </p:grpSpPr>
              <p:pic>
                <p:nvPicPr>
                  <p:cNvPr id="65" name="Picture 64">
                    <a:extLst>
                      <a:ext uri="{FF2B5EF4-FFF2-40B4-BE49-F238E27FC236}">
                        <a16:creationId xmlns:a16="http://schemas.microsoft.com/office/drawing/2014/main" id="{56355871-F6C8-655F-2B86-49D76B4253D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830232" y="1385509"/>
                    <a:ext cx="2063387" cy="3288662"/>
                  </a:xfrm>
                  <a:prstGeom prst="rect">
                    <a:avLst/>
                  </a:prstGeom>
                </p:spPr>
              </p:pic>
              <p:sp>
                <p:nvSpPr>
                  <p:cNvPr id="66" name="Rectangle 65">
                    <a:extLst>
                      <a:ext uri="{FF2B5EF4-FFF2-40B4-BE49-F238E27FC236}">
                        <a16:creationId xmlns:a16="http://schemas.microsoft.com/office/drawing/2014/main" id="{6D178D55-F446-676A-5A1E-1E1A605337E0}"/>
                      </a:ext>
                    </a:extLst>
                  </p:cNvPr>
                  <p:cNvSpPr/>
                  <p:nvPr/>
                </p:nvSpPr>
                <p:spPr>
                  <a:xfrm>
                    <a:off x="830232" y="1083203"/>
                    <a:ext cx="209126" cy="41842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F25B3DAF-14F9-B869-64A2-3EBBB294C8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149790" y="1020784"/>
                  <a:ext cx="9137" cy="133977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sysDash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Circular Arrow 63">
                  <a:extLst>
                    <a:ext uri="{FF2B5EF4-FFF2-40B4-BE49-F238E27FC236}">
                      <a16:creationId xmlns:a16="http://schemas.microsoft.com/office/drawing/2014/main" id="{04756703-5814-3E99-33DD-98B99DD3AD42}"/>
                    </a:ext>
                  </a:extLst>
                </p:cNvPr>
                <p:cNvSpPr/>
                <p:nvPr/>
              </p:nvSpPr>
              <p:spPr>
                <a:xfrm rot="1226528" flipV="1">
                  <a:off x="7999582" y="1219252"/>
                  <a:ext cx="269317" cy="194363"/>
                </a:xfrm>
                <a:prstGeom prst="circularArrow">
                  <a:avLst>
                    <a:gd name="adj1" fmla="val 13109"/>
                    <a:gd name="adj2" fmla="val 2049523"/>
                    <a:gd name="adj3" fmla="val 2234055"/>
                    <a:gd name="adj4" fmla="val 10800000"/>
                    <a:gd name="adj5" fmla="val 1721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8C696972-904E-27A7-DCBD-8320B1FDBE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591398" y="1382400"/>
                <a:ext cx="7133" cy="323549"/>
              </a:xfrm>
              <a:prstGeom prst="straightConnector1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  <a:prstDash val="sysDash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B446EED3-3FEB-AA09-CB95-A81A1DE602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593287" y="2083337"/>
                <a:ext cx="7133" cy="32354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ysDash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C2540AFC-58CD-B29B-C4EB-72B4A3CB1B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0908" y="2060590"/>
              <a:ext cx="215900" cy="387427"/>
            </a:xfrm>
            <a:prstGeom prst="straightConnector1">
              <a:avLst/>
            </a:prstGeom>
            <a:ln w="12700">
              <a:solidFill>
                <a:srgbClr val="18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D4A5BA5-8C9A-36E2-9B18-185EB89C267F}"/>
                </a:ext>
              </a:extLst>
            </p:cNvPr>
            <p:cNvSpPr txBox="1"/>
            <p:nvPr/>
          </p:nvSpPr>
          <p:spPr>
            <a:xfrm>
              <a:off x="562609" y="2128619"/>
              <a:ext cx="7104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1800FF"/>
                  </a:solidFill>
                </a:rPr>
                <a:t>π</a:t>
              </a:r>
              <a:r>
                <a:rPr lang="it-IT" sz="1200" baseline="30000" dirty="0">
                  <a:solidFill>
                    <a:srgbClr val="1800FF"/>
                  </a:solidFill>
                </a:rPr>
                <a:t>+</a:t>
              </a:r>
              <a:r>
                <a:rPr lang="it-IT" sz="1200" dirty="0">
                  <a:solidFill>
                    <a:srgbClr val="1800FF"/>
                  </a:solidFill>
                </a:rPr>
                <a:t> </a:t>
              </a:r>
              <a:r>
                <a:rPr lang="it-IT" sz="1200" dirty="0" err="1">
                  <a:solidFill>
                    <a:srgbClr val="1800FF"/>
                  </a:solidFill>
                </a:rPr>
                <a:t>beam</a:t>
              </a:r>
              <a:endParaRPr lang="it-IT" sz="1200" dirty="0">
                <a:solidFill>
                  <a:srgbClr val="1800FF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9037561-00B5-6C30-10BC-C27E2FFF6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768"/>
            <a:ext cx="8478000" cy="443580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Irradiated</a:t>
            </a:r>
            <a:r>
              <a:rPr lang="it-IT" dirty="0"/>
              <a:t> </a:t>
            </a:r>
            <a:r>
              <a:rPr lang="it-IT" dirty="0" err="1"/>
              <a:t>sensors</a:t>
            </a:r>
            <a:r>
              <a:rPr lang="it-IT" dirty="0"/>
              <a:t> – </a:t>
            </a:r>
            <a:r>
              <a:rPr lang="it-IT" dirty="0" err="1"/>
              <a:t>efficiency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C4F7D-5A13-F42E-E80D-A609C4DC1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EB557-1409-20A3-811F-EDC717B2F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CC400-6E98-04D4-0E81-BCA4AA83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36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00E862B-D085-8821-633E-965C41296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200" y="4029763"/>
            <a:ext cx="8535600" cy="658459"/>
          </a:xfrm>
        </p:spPr>
        <p:txBody>
          <a:bodyPr>
            <a:normAutofit fontScale="47500" lnSpcReduction="20000"/>
          </a:bodyPr>
          <a:lstStyle/>
          <a:p>
            <a:r>
              <a:rPr lang="it-IT" dirty="0"/>
              <a:t>The </a:t>
            </a:r>
            <a:r>
              <a:rPr lang="it-IT" dirty="0" err="1"/>
              <a:t>inefficiency</a:t>
            </a:r>
            <a:r>
              <a:rPr lang="it-IT" dirty="0"/>
              <a:t> (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normal</a:t>
            </a:r>
            <a:r>
              <a:rPr lang="it-IT" dirty="0"/>
              <a:t> </a:t>
            </a:r>
            <a:r>
              <a:rPr lang="it-IT" dirty="0" err="1"/>
              <a:t>incidence</a:t>
            </a:r>
            <a:r>
              <a:rPr lang="it-IT" dirty="0"/>
              <a:t>) due to the dead-area of the trenches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fully</a:t>
            </a:r>
            <a:r>
              <a:rPr lang="it-IT" dirty="0"/>
              <a:t> </a:t>
            </a:r>
            <a:r>
              <a:rPr lang="it-IT" dirty="0" err="1"/>
              <a:t>recovered</a:t>
            </a:r>
            <a:r>
              <a:rPr lang="it-IT" dirty="0"/>
              <a:t> by </a:t>
            </a:r>
            <a:r>
              <a:rPr lang="it-IT" dirty="0" err="1"/>
              <a:t>tilting</a:t>
            </a:r>
            <a:r>
              <a:rPr lang="it-IT" dirty="0"/>
              <a:t> the </a:t>
            </a:r>
            <a:r>
              <a:rPr lang="it-IT" dirty="0" err="1"/>
              <a:t>sensors</a:t>
            </a:r>
            <a:r>
              <a:rPr lang="it-IT" dirty="0"/>
              <a:t> </a:t>
            </a:r>
            <a:r>
              <a:rPr lang="it-IT" dirty="0" err="1"/>
              <a:t>around</a:t>
            </a:r>
            <a:r>
              <a:rPr lang="it-IT" dirty="0"/>
              <a:t> the trench </a:t>
            </a:r>
            <a:r>
              <a:rPr lang="it-IT" dirty="0" err="1"/>
              <a:t>axis</a:t>
            </a:r>
            <a:r>
              <a:rPr lang="it-IT" dirty="0"/>
              <a:t> </a:t>
            </a:r>
            <a:r>
              <a:rPr lang="it-IT" u="sng" dirty="0" err="1"/>
              <a:t>also</a:t>
            </a:r>
            <a:r>
              <a:rPr lang="it-IT" u="sng" dirty="0"/>
              <a:t> for </a:t>
            </a:r>
            <a:r>
              <a:rPr lang="it-IT" u="sng" dirty="0" err="1"/>
              <a:t>sensors</a:t>
            </a:r>
            <a:r>
              <a:rPr lang="it-IT" u="sng" dirty="0"/>
              <a:t> </a:t>
            </a:r>
            <a:r>
              <a:rPr lang="it-IT" u="sng" dirty="0" err="1"/>
              <a:t>irradiated</a:t>
            </a:r>
            <a:r>
              <a:rPr lang="it-IT" u="sng" dirty="0"/>
              <a:t> with </a:t>
            </a:r>
            <a:r>
              <a:rPr lang="it-IT" u="sng" dirty="0" err="1"/>
              <a:t>fluences</a:t>
            </a:r>
            <a:r>
              <a:rPr lang="it-IT" u="sng" dirty="0"/>
              <a:t> of 2.5·10</a:t>
            </a:r>
            <a:r>
              <a:rPr lang="it-IT" u="sng" baseline="30000" dirty="0"/>
              <a:t>16</a:t>
            </a:r>
            <a:r>
              <a:rPr lang="it-IT" u="sng" dirty="0"/>
              <a:t> 1-MeV </a:t>
            </a:r>
            <a:r>
              <a:rPr lang="it-IT" u="sng" dirty="0" err="1"/>
              <a:t>neutron</a:t>
            </a:r>
            <a:r>
              <a:rPr lang="it-IT" u="sng" dirty="0"/>
              <a:t> </a:t>
            </a:r>
            <a:r>
              <a:rPr lang="it-IT" u="sng" dirty="0" err="1"/>
              <a:t>equivalent</a:t>
            </a:r>
            <a:endParaRPr lang="it-IT" u="sng" dirty="0"/>
          </a:p>
          <a:p>
            <a:endParaRPr lang="it-IT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BB56233-DE1F-4458-508D-AD6F6E2C75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732" y="1052077"/>
            <a:ext cx="2660468" cy="258252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9789682-DA1C-57D2-88B8-0AAE3A428F3F}"/>
              </a:ext>
            </a:extLst>
          </p:cNvPr>
          <p:cNvGrpSpPr/>
          <p:nvPr/>
        </p:nvGrpSpPr>
        <p:grpSpPr>
          <a:xfrm>
            <a:off x="1917040" y="921600"/>
            <a:ext cx="4187217" cy="2859642"/>
            <a:chOff x="1917040" y="936000"/>
            <a:chExt cx="4187217" cy="285964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DA04997-F4F1-6A1C-1649-EFB8992EA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7040" y="936000"/>
              <a:ext cx="4187217" cy="2859642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BB1E84E-4F44-F173-179F-A7028D3D0A9D}"/>
                </a:ext>
              </a:extLst>
            </p:cNvPr>
            <p:cNvSpPr txBox="1"/>
            <p:nvPr/>
          </p:nvSpPr>
          <p:spPr>
            <a:xfrm>
              <a:off x="4268288" y="2525264"/>
              <a:ext cx="14629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it-IT" sz="1050" dirty="0">
                  <a:latin typeface="Lato" panose="020F0502020204030203" pitchFamily="34" charset="77"/>
                </a:rPr>
                <a:t>           </a:t>
              </a:r>
              <a:r>
                <a:rPr lang="it-IT" sz="1050" dirty="0">
                  <a:solidFill>
                    <a:srgbClr val="FF0000"/>
                  </a:solidFill>
                  <a:latin typeface="Lato" panose="020F0502020204030203" pitchFamily="34" charset="77"/>
                </a:rPr>
                <a:t>@130V </a:t>
              </a:r>
              <a:r>
                <a:rPr lang="it-IT" sz="1050" dirty="0" err="1">
                  <a:solidFill>
                    <a:srgbClr val="FF0000"/>
                  </a:solidFill>
                  <a:latin typeface="Lato" panose="020F0502020204030203" pitchFamily="34" charset="77"/>
                </a:rPr>
                <a:t>V</a:t>
              </a:r>
              <a:r>
                <a:rPr lang="it-IT" sz="1050" baseline="-25000" dirty="0" err="1">
                  <a:solidFill>
                    <a:srgbClr val="FF0000"/>
                  </a:solidFill>
                  <a:latin typeface="Lato" panose="020F0502020204030203" pitchFamily="34" charset="77"/>
                </a:rPr>
                <a:t>bias</a:t>
              </a:r>
              <a:endParaRPr lang="it-IT" sz="1050" baseline="-25000" dirty="0">
                <a:solidFill>
                  <a:srgbClr val="FF0000"/>
                </a:solidFill>
                <a:latin typeface="Lato" panose="020F0502020204030203" pitchFamily="34" charset="77"/>
              </a:endParaRPr>
            </a:p>
          </p:txBody>
        </p:sp>
      </p:grpSp>
      <p:sp>
        <p:nvSpPr>
          <p:cNvPr id="12" name="Freeform 11">
            <a:extLst>
              <a:ext uri="{FF2B5EF4-FFF2-40B4-BE49-F238E27FC236}">
                <a16:creationId xmlns:a16="http://schemas.microsoft.com/office/drawing/2014/main" id="{9DE21576-629D-5261-DAA3-169F077878E3}"/>
              </a:ext>
            </a:extLst>
          </p:cNvPr>
          <p:cNvSpPr/>
          <p:nvPr/>
        </p:nvSpPr>
        <p:spPr>
          <a:xfrm>
            <a:off x="2527200" y="1086815"/>
            <a:ext cx="3333600" cy="2030785"/>
          </a:xfrm>
          <a:custGeom>
            <a:avLst/>
            <a:gdLst>
              <a:gd name="connsiteX0" fmla="*/ 0 w 3333600"/>
              <a:gd name="connsiteY0" fmla="*/ 2030785 h 2030785"/>
              <a:gd name="connsiteX1" fmla="*/ 835200 w 3333600"/>
              <a:gd name="connsiteY1" fmla="*/ 929185 h 2030785"/>
              <a:gd name="connsiteX2" fmla="*/ 1656000 w 3333600"/>
              <a:gd name="connsiteY2" fmla="*/ 151585 h 2030785"/>
              <a:gd name="connsiteX3" fmla="*/ 3333600 w 3333600"/>
              <a:gd name="connsiteY3" fmla="*/ 385 h 2030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3600" h="2030785">
                <a:moveTo>
                  <a:pt x="0" y="2030785"/>
                </a:moveTo>
                <a:cubicBezTo>
                  <a:pt x="279600" y="1636585"/>
                  <a:pt x="559200" y="1242385"/>
                  <a:pt x="835200" y="929185"/>
                </a:cubicBezTo>
                <a:cubicBezTo>
                  <a:pt x="1111200" y="615985"/>
                  <a:pt x="1239600" y="306385"/>
                  <a:pt x="1656000" y="151585"/>
                </a:cubicBezTo>
                <a:cubicBezTo>
                  <a:pt x="2072400" y="-3215"/>
                  <a:pt x="2703000" y="-1415"/>
                  <a:pt x="3333600" y="385"/>
                </a:cubicBezTo>
              </a:path>
            </a:pathLst>
          </a:cu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26BDEF5-E528-B0D1-1E68-EA3D8CA5FE7B}"/>
              </a:ext>
            </a:extLst>
          </p:cNvPr>
          <p:cNvSpPr txBox="1"/>
          <p:nvPr/>
        </p:nvSpPr>
        <p:spPr>
          <a:xfrm>
            <a:off x="4442194" y="2079637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80ADE93-CB59-B1D0-E9D3-F183DCA9A054}"/>
              </a:ext>
            </a:extLst>
          </p:cNvPr>
          <p:cNvSpPr txBox="1"/>
          <p:nvPr/>
        </p:nvSpPr>
        <p:spPr>
          <a:xfrm>
            <a:off x="7591821" y="1910360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77"/>
              </a:rPr>
              <a:t>Preliminary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9E2B117-D0F3-D84C-DB78-B0B402081092}"/>
              </a:ext>
            </a:extLst>
          </p:cNvPr>
          <p:cNvSpPr txBox="1"/>
          <p:nvPr/>
        </p:nvSpPr>
        <p:spPr>
          <a:xfrm>
            <a:off x="5482835" y="3026004"/>
            <a:ext cx="58444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700" dirty="0">
                <a:latin typeface="Lato" panose="020F0502020204030203" pitchFamily="34" charset="77"/>
              </a:rPr>
              <a:t>(100V) </a:t>
            </a:r>
            <a:endParaRPr lang="it-IT" sz="7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DB34B0E-7DCD-5E0A-6E00-5FFF7E00411E}"/>
              </a:ext>
            </a:extLst>
          </p:cNvPr>
          <p:cNvSpPr txBox="1"/>
          <p:nvPr/>
        </p:nvSpPr>
        <p:spPr>
          <a:xfrm>
            <a:off x="7297471" y="1000702"/>
            <a:ext cx="22955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00" dirty="0"/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94399E1-1C30-14AB-B756-3207D2551614}"/>
              </a:ext>
            </a:extLst>
          </p:cNvPr>
          <p:cNvSpPr txBox="1"/>
          <p:nvPr/>
        </p:nvSpPr>
        <p:spPr>
          <a:xfrm>
            <a:off x="2439600" y="1078357"/>
            <a:ext cx="11824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Triple pixel-strip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490C74A-4986-42E0-6588-4933F44171F5}"/>
              </a:ext>
            </a:extLst>
          </p:cNvPr>
          <p:cNvSpPr/>
          <p:nvPr/>
        </p:nvSpPr>
        <p:spPr>
          <a:xfrm>
            <a:off x="6553200" y="1021327"/>
            <a:ext cx="2231702" cy="22640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4293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03E8A-6F82-1940-860D-5C18850D4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1993"/>
            <a:ext cx="8229600" cy="623754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E57475-E8F5-554C-A616-7B5648497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600" y="898832"/>
            <a:ext cx="8604000" cy="4010424"/>
          </a:xfrm>
        </p:spPr>
        <p:txBody>
          <a:bodyPr>
            <a:normAutofit lnSpcReduction="10000"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Unprecedented results on trench 3D trend silicon pixels </a:t>
            </a:r>
            <a:r>
              <a:rPr lang="en-US" sz="1600" dirty="0"/>
              <a:t>timing performances have been presented</a:t>
            </a:r>
          </a:p>
          <a:p>
            <a:pPr lvl="2"/>
            <a:endParaRPr lang="en-US" sz="800" dirty="0"/>
          </a:p>
          <a:p>
            <a:r>
              <a:rPr lang="en-US" sz="1600" dirty="0"/>
              <a:t>The time resolution of a single 3D trench pixel sensor was measured at SPS/H8 with a 180 GeV/c π</a:t>
            </a:r>
            <a:r>
              <a:rPr lang="en-US" sz="1600" baseline="30000" dirty="0"/>
              <a:t>+</a:t>
            </a:r>
            <a:r>
              <a:rPr lang="en-US" sz="1600" dirty="0"/>
              <a:t> beam and found to be of about </a:t>
            </a:r>
            <a:r>
              <a:rPr lang="en-US" sz="1600" dirty="0">
                <a:solidFill>
                  <a:srgbClr val="FF0000"/>
                </a:solidFill>
              </a:rPr>
              <a:t>11ps @ </a:t>
            </a:r>
            <a:r>
              <a:rPr lang="en-US" sz="1600" dirty="0" err="1">
                <a:solidFill>
                  <a:srgbClr val="FF0000"/>
                </a:solidFill>
              </a:rPr>
              <a:t>V</a:t>
            </a:r>
            <a:r>
              <a:rPr lang="en-US" sz="1600" baseline="-25000" dirty="0" err="1">
                <a:solidFill>
                  <a:srgbClr val="FF0000"/>
                </a:solidFill>
              </a:rPr>
              <a:t>bias</a:t>
            </a:r>
            <a:r>
              <a:rPr lang="en-US" sz="1600" dirty="0">
                <a:solidFill>
                  <a:srgbClr val="FF0000"/>
                </a:solidFill>
              </a:rPr>
              <a:t> = 100V </a:t>
            </a:r>
            <a:r>
              <a:rPr lang="en-US" sz="1600" dirty="0"/>
              <a:t>(dominated by FEE noise)</a:t>
            </a:r>
          </a:p>
          <a:p>
            <a:pPr lvl="2"/>
            <a:endParaRPr lang="en-US" sz="800" dirty="0"/>
          </a:p>
          <a:p>
            <a:r>
              <a:rPr lang="en-US" sz="1600" dirty="0"/>
              <a:t>The sensor detection efficiency is fully recovered for incident angles larger than 10° with respect to normal incidence</a:t>
            </a:r>
          </a:p>
          <a:p>
            <a:pPr lvl="2"/>
            <a:endParaRPr lang="en-US" sz="800" dirty="0"/>
          </a:p>
          <a:p>
            <a:r>
              <a:rPr lang="en-US" sz="1600" dirty="0"/>
              <a:t>Sensors irradiated at a fluence of 2.5</a:t>
            </a:r>
            <a:r>
              <a:rPr lang="it-IT" sz="1600" dirty="0"/>
              <a:t>·</a:t>
            </a:r>
            <a:r>
              <a:rPr lang="en-US" sz="1600" dirty="0"/>
              <a:t>10</a:t>
            </a:r>
            <a:r>
              <a:rPr lang="en-US" sz="1600" baseline="30000" dirty="0"/>
              <a:t>16</a:t>
            </a:r>
            <a:r>
              <a:rPr lang="en-US" sz="1600" dirty="0"/>
              <a:t> 1-MeV </a:t>
            </a:r>
            <a:r>
              <a:rPr lang="en-US" sz="1600" dirty="0" err="1"/>
              <a:t>n</a:t>
            </a:r>
            <a:r>
              <a:rPr lang="en-US" sz="1600" baseline="-25000" dirty="0" err="1"/>
              <a:t>eq</a:t>
            </a:r>
            <a:r>
              <a:rPr lang="en-US" sz="1600" dirty="0"/>
              <a:t> at </a:t>
            </a:r>
            <a:r>
              <a:rPr lang="en-US" sz="1600" dirty="0" err="1">
                <a:solidFill>
                  <a:srgbClr val="FF0000"/>
                </a:solidFill>
              </a:rPr>
              <a:t>V</a:t>
            </a:r>
            <a:r>
              <a:rPr lang="en-US" sz="1600" baseline="-25000" dirty="0" err="1">
                <a:solidFill>
                  <a:srgbClr val="FF0000"/>
                </a:solidFill>
              </a:rPr>
              <a:t>bias</a:t>
            </a:r>
            <a:r>
              <a:rPr lang="en-US" sz="1600" dirty="0">
                <a:solidFill>
                  <a:srgbClr val="FF0000"/>
                </a:solidFill>
              </a:rPr>
              <a:t> exceeding 100V</a:t>
            </a:r>
            <a:r>
              <a:rPr lang="en-US" sz="1600" dirty="0"/>
              <a:t> </a:t>
            </a:r>
            <a:r>
              <a:rPr lang="en-US" sz="1600" u="sng" dirty="0"/>
              <a:t>perform as the non-irradiated sensors, both in timing performances and in efficiency</a:t>
            </a:r>
          </a:p>
          <a:p>
            <a:pPr lvl="2"/>
            <a:endParaRPr lang="en-US" sz="800" u="sng" dirty="0"/>
          </a:p>
          <a:p>
            <a:r>
              <a:rPr lang="en-US" sz="1600" dirty="0">
                <a:solidFill>
                  <a:srgbClr val="FF0000"/>
                </a:solidFill>
              </a:rPr>
              <a:t>3D devices </a:t>
            </a:r>
            <a:r>
              <a:rPr lang="en-US" sz="1600" dirty="0"/>
              <a:t>confirm their expected theoretical performance in timing and the </a:t>
            </a:r>
            <a:r>
              <a:rPr lang="en-US" sz="1600" dirty="0">
                <a:solidFill>
                  <a:srgbClr val="FF0000"/>
                </a:solidFill>
              </a:rPr>
              <a:t>trench geometry </a:t>
            </a:r>
            <a:r>
              <a:rPr lang="en-US" sz="1600" dirty="0"/>
              <a:t>appears to be the right direction to go</a:t>
            </a:r>
          </a:p>
          <a:p>
            <a:pPr lvl="2"/>
            <a:endParaRPr lang="en-US" sz="800" dirty="0"/>
          </a:p>
          <a:p>
            <a:r>
              <a:rPr lang="en-US" sz="1600" b="1" u="sng" dirty="0"/>
              <a:t>VERY IMPORTANT</a:t>
            </a:r>
            <a:r>
              <a:rPr lang="en-US" sz="1600" dirty="0"/>
              <a:t>: The </a:t>
            </a:r>
            <a:r>
              <a:rPr lang="en-US" sz="1600" dirty="0">
                <a:solidFill>
                  <a:srgbClr val="FF0000"/>
                </a:solidFill>
              </a:rPr>
              <a:t>front-end electronics is the limiting factor </a:t>
            </a:r>
            <a:r>
              <a:rPr lang="en-US" sz="1600" dirty="0"/>
              <a:t>to the system performance </a:t>
            </a:r>
          </a:p>
          <a:p>
            <a:pPr marL="0" indent="0">
              <a:buNone/>
            </a:pPr>
            <a:r>
              <a:rPr lang="en-US" sz="1600" dirty="0">
                <a:sym typeface="Wingdings" pitchFamily="2" charset="2"/>
              </a:rPr>
              <a:t>							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22C20F-B46F-7D48-B58C-CBC2C0B94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1360FD-B887-1C47-9DFC-B51BAC2B3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8F4F9-1344-CA48-8ADE-7BAD6CD5D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82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03E8A-6F82-1940-860D-5C18850D4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8793"/>
            <a:ext cx="8229600" cy="623754"/>
          </a:xfrm>
        </p:spPr>
        <p:txBody>
          <a:bodyPr>
            <a:normAutofit fontScale="90000"/>
          </a:bodyPr>
          <a:lstStyle/>
          <a:p>
            <a:r>
              <a:rPr lang="en-US" dirty="0"/>
              <a:t>… and Outlook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E57475-E8F5-554C-A616-7B5648497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04" y="876707"/>
            <a:ext cx="4812096" cy="3919356"/>
          </a:xfrm>
        </p:spPr>
        <p:txBody>
          <a:bodyPr>
            <a:normAutofit/>
          </a:bodyPr>
          <a:lstStyle/>
          <a:p>
            <a:r>
              <a:rPr lang="en-US" sz="2000" dirty="0"/>
              <a:t>The </a:t>
            </a:r>
            <a:r>
              <a:rPr lang="en-US" sz="2000" dirty="0" err="1"/>
              <a:t>TimeSPOT</a:t>
            </a:r>
            <a:r>
              <a:rPr lang="en-US" sz="2000" dirty="0"/>
              <a:t> collaboration has developed and produced an </a:t>
            </a:r>
            <a:r>
              <a:rPr lang="en-US" sz="2000" dirty="0">
                <a:solidFill>
                  <a:srgbClr val="FF0000"/>
                </a:solidFill>
              </a:rPr>
              <a:t>ASIC (CMOS 28nm) </a:t>
            </a:r>
            <a:r>
              <a:rPr lang="en-US" sz="2000" dirty="0"/>
              <a:t>to read a small pixel matrix</a:t>
            </a:r>
          </a:p>
          <a:p>
            <a:endParaRPr lang="en-US" sz="2000" dirty="0"/>
          </a:p>
          <a:p>
            <a:r>
              <a:rPr lang="en-US" sz="2000" dirty="0"/>
              <a:t>3D pixel matrices has just been bump-bonded to ASICs and the assemblies are being tested in the laboratory with laser and radioactive sources</a:t>
            </a:r>
          </a:p>
          <a:p>
            <a:endParaRPr lang="en-US" sz="2000" dirty="0"/>
          </a:p>
          <a:p>
            <a:pPr lvl="1"/>
            <a:endParaRPr lang="en-US" sz="1600" dirty="0"/>
          </a:p>
          <a:p>
            <a:pPr marL="0" indent="0">
              <a:buNone/>
            </a:pPr>
            <a:r>
              <a:rPr lang="en-US" sz="2000" dirty="0">
                <a:sym typeface="Wingdings" pitchFamily="2" charset="2"/>
              </a:rPr>
              <a:t>		 </a:t>
            </a:r>
            <a:r>
              <a:rPr lang="en-US" sz="2000" dirty="0"/>
              <a:t>see Adriano Lai’s talk</a:t>
            </a:r>
          </a:p>
          <a:p>
            <a:pPr lvl="1"/>
            <a:endParaRPr lang="en-US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22C20F-B46F-7D48-B58C-CBC2C0B94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1360FD-B887-1C47-9DFC-B51BAC2B3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8F4F9-1344-CA48-8ADE-7BAD6CD5D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38</a:t>
            </a:fld>
            <a:endParaRPr lang="en-US"/>
          </a:p>
        </p:txBody>
      </p:sp>
      <p:pic>
        <p:nvPicPr>
          <p:cNvPr id="21" name="Immagine 14">
            <a:extLst>
              <a:ext uri="{FF2B5EF4-FFF2-40B4-BE49-F238E27FC236}">
                <a16:creationId xmlns:a16="http://schemas.microsoft.com/office/drawing/2014/main" id="{CEA779C8-2D1E-1248-A61A-E740E8CB3F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30672" y="500354"/>
            <a:ext cx="1019631" cy="475498"/>
          </a:xfrm>
          <a:prstGeom prst="rect">
            <a:avLst/>
          </a:prstGeom>
          <a:ln>
            <a:solidFill>
              <a:srgbClr val="0432FF"/>
            </a:solidFill>
          </a:ln>
          <a:effectLst/>
        </p:spPr>
      </p:pic>
      <p:pic>
        <p:nvPicPr>
          <p:cNvPr id="24" name="Picture 23" descr="A picture containing text, building&#10;&#10;Description automatically generated">
            <a:extLst>
              <a:ext uri="{FF2B5EF4-FFF2-40B4-BE49-F238E27FC236}">
                <a16:creationId xmlns:a16="http://schemas.microsoft.com/office/drawing/2014/main" id="{41968012-4595-8D99-E2E4-7D2F5D07C6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9375" y="1061395"/>
            <a:ext cx="3897943" cy="3424206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5D8DB30-9335-EAB5-BD3C-72B6E27CFEE8}"/>
              </a:ext>
            </a:extLst>
          </p:cNvPr>
          <p:cNvSpPr/>
          <p:nvPr/>
        </p:nvSpPr>
        <p:spPr>
          <a:xfrm>
            <a:off x="996902" y="4097612"/>
            <a:ext cx="2846328" cy="522514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88963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DF712E2-287B-4143-824D-033F53067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115" y="273699"/>
            <a:ext cx="6022800" cy="458329"/>
          </a:xfrm>
        </p:spPr>
        <p:txBody>
          <a:bodyPr>
            <a:noAutofit/>
          </a:bodyPr>
          <a:lstStyle/>
          <a:p>
            <a:r>
              <a:rPr lang="en-US" sz="4800" dirty="0"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Thank you very much!</a:t>
            </a:r>
            <a:endParaRPr lang="en-US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EE103E-9E87-934A-84CC-B800103D0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00" y="957600"/>
            <a:ext cx="8863200" cy="38600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Publications by the </a:t>
            </a:r>
            <a:r>
              <a:rPr lang="en-GB" sz="1800" u="sng" dirty="0" err="1">
                <a:latin typeface="Calibri" panose="020F0502020204030204" pitchFamily="34" charset="0"/>
                <a:cs typeface="Calibri" panose="020F0502020204030204" pitchFamily="34" charset="0"/>
              </a:rPr>
              <a:t>TimeSPOT</a:t>
            </a:r>
            <a:r>
              <a:rPr lang="en-GB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 Collaboration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3D trenched-electrode sensors for charged particle tracking and timing,  NIM A, (2019)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Simulation of 3D-Silicon sensors for the TIMESPOT project  NIMA, 936-, (2019)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Development of 3D trenched-electrode pixel sensors with improved timing performance  JINST, 14-, C07011 (2019)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Sensors, electronics and algorithms for tracking at the next generation of colliders  NIMA, 927-, (2019)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Combined TCAD and Geant4 simulations of diamond detectors for timing applications NIMA, 936-, (2019)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 Timing Pixel Front-End Design for HEP Experiments in 28 nm CMOS Technology,  15</a:t>
            </a:r>
            <a:r>
              <a:rPr lang="en-GB" sz="1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Conference on Ph.D. Research in Microelectronics and Electronics, 2019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First results of the TIMESPOT project on developments on fast sensors for future vertex detectors, NIMA, 2020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Timing characterisation of 3D-trench silicon sensors, JINST, 2020</a:t>
            </a:r>
            <a:endParaRPr lang="en-GB" sz="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Intrinsic time resolution of 3D-trench silicon pixels for charged particle detection, arXiv:2004.10881, JINST, 2020</a:t>
            </a: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High-resolution timing electronics for fast pixel sensors, arXiv:2008.09867, to appear in JINST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Loi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et al., Timing Optimisation and Analysis in the Design of 3D silicon sensors: the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TCoDe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Simulator, JINST (2021) 16:P02011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D.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Brundu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et al., Accurate modelling of 3D-trench silicon sensor with enhanced timing performance and comparison with test beam measurements, JINST 16 (2021) 09, P09028.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L. Piccolo et al., First Measurements on the Timespot1 ASIC: a Fast-Timing, High-Rate Pixel-Matrix Front-End, arXiv:2201.13138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Brundu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D, et al. (2022)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Modeling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of Solid-State Detectors Using Advanced Multi-Threading: The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TCoDe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TFBoost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Simulation Packages. Front. Phys. 10:804752. </a:t>
            </a:r>
            <a:r>
              <a:rPr lang="en-GB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doi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: 10.3389/fphy.2022.804752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AE13B6-2EB3-7348-A43D-AA07B2EAF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13532-3F56-574A-A894-2D07D2451CE6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947E44-7D53-A642-A973-D6D965A6D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C8A241-8026-554E-B13B-0C98442A7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pic>
        <p:nvPicPr>
          <p:cNvPr id="10" name="Immagine 16">
            <a:extLst>
              <a:ext uri="{FF2B5EF4-FFF2-40B4-BE49-F238E27FC236}">
                <a16:creationId xmlns:a16="http://schemas.microsoft.com/office/drawing/2014/main" id="{1C62F6EB-8327-2648-91B1-473C6C24B8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808034">
            <a:off x="6746932" y="361043"/>
            <a:ext cx="2213691" cy="103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00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32307-3232-B0A6-00B0-32EA7DE43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6028"/>
            <a:ext cx="8229600" cy="462236"/>
          </a:xfrm>
        </p:spPr>
        <p:txBody>
          <a:bodyPr>
            <a:noAutofit/>
          </a:bodyPr>
          <a:lstStyle/>
          <a:p>
            <a:r>
              <a:rPr lang="it-IT" sz="3200" dirty="0" err="1"/>
              <a:t>Requirements</a:t>
            </a:r>
            <a:r>
              <a:rPr lang="it-IT" sz="3200" dirty="0"/>
              <a:t> for (some) future 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B844CC-AAC7-8BA6-0CB3-E93336440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485" y="1011347"/>
            <a:ext cx="8642656" cy="3760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Possible users of 4D tracking detectors: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Run5, NA62(x4), CMS-PPS &amp; ATLAS-AFP Run4, FCC-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hh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…</a:t>
            </a:r>
          </a:p>
          <a:p>
            <a:pPr marL="0" indent="0">
              <a:buNone/>
            </a:pP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O(10µm) spatial resolution, requiring a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pixel pitch of O(50µm)</a:t>
            </a:r>
          </a:p>
          <a:p>
            <a:pPr lvl="3"/>
            <a:endParaRPr lang="en-US" sz="600" dirty="0"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lvl="1"/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Hit time stamping better than 50 </a:t>
            </a:r>
            <a:r>
              <a:rPr lang="en-US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ps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(sigma)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 on the full chain (sensor + FEE + digitization)</a:t>
            </a:r>
          </a:p>
          <a:p>
            <a:pPr lvl="3"/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Radiation hardness to high fluences for sensors: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400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÷ 10</a:t>
            </a:r>
            <a:r>
              <a:rPr lang="en-US" sz="1400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 MeV </a:t>
            </a:r>
            <a:r>
              <a:rPr lang="en-US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400" baseline="-25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/cm</a:t>
            </a:r>
            <a:r>
              <a:rPr lang="en-US" sz="1400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3"/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Radiation hardness to high doses for electronics: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&gt;1 Grad</a:t>
            </a:r>
          </a:p>
          <a:p>
            <a:pPr lvl="3"/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detection efficiency of 99% per layer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is usually needed (this also requires a high fill factor)</a:t>
            </a:r>
          </a:p>
          <a:p>
            <a:pPr lvl="3"/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material budget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must be kept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below 0.5÷1.0 % X</a:t>
            </a:r>
            <a:r>
              <a:rPr lang="en-US" sz="1400" baseline="-25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per layer</a:t>
            </a:r>
          </a:p>
          <a:p>
            <a:pPr lvl="3"/>
            <a:endParaRPr lang="en-US" sz="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 FEE should provide the required time resolution at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O(10 µW/pixel)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and should be capable of handling a huge data amount of data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O(100 Gbps/cm</a:t>
            </a:r>
            <a:r>
              <a:rPr lang="en-US" sz="1400" baseline="30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42A0F0-E3AE-235D-6C00-49532828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82B87-ACA7-6438-993D-1150D8183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1FBA3-B301-CEFC-6D3E-E8C854159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1561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5319" y="1551783"/>
            <a:ext cx="6573362" cy="2039934"/>
          </a:xfrm>
        </p:spPr>
        <p:txBody>
          <a:bodyPr>
            <a:noAutofit/>
          </a:bodyPr>
          <a:lstStyle/>
          <a:p>
            <a:r>
              <a:rPr lang="en-US" sz="7200" dirty="0">
                <a:solidFill>
                  <a:srgbClr val="FDFF00"/>
                </a:solidFill>
                <a:latin typeface="Lato" panose="020F0502020204030203" pitchFamily="34" charset="77"/>
              </a:rPr>
              <a:t>Backup Slides</a:t>
            </a:r>
            <a:endParaRPr lang="en-IT" sz="7200" dirty="0">
              <a:solidFill>
                <a:srgbClr val="FDFF00"/>
              </a:solidFill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006012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B1844-00AD-C5E5-6F22-3EE5123BE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75" y="184338"/>
            <a:ext cx="9019050" cy="486872"/>
          </a:xfrm>
        </p:spPr>
        <p:txBody>
          <a:bodyPr>
            <a:noAutofit/>
          </a:bodyPr>
          <a:lstStyle/>
          <a:p>
            <a:r>
              <a:rPr lang="it-IT" sz="3600" dirty="0" err="1"/>
              <a:t>Simulating</a:t>
            </a:r>
            <a:r>
              <a:rPr lang="it-IT" sz="3600" dirty="0"/>
              <a:t> energy </a:t>
            </a:r>
            <a:r>
              <a:rPr lang="it-IT" sz="3600" dirty="0" err="1"/>
              <a:t>deposits</a:t>
            </a:r>
            <a:r>
              <a:rPr lang="it-IT" sz="3600" dirty="0"/>
              <a:t> in silicon pixels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EA926-4B12-5000-8F60-9D32BC99B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540" y="3761060"/>
            <a:ext cx="7795118" cy="12800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/>
              <a:t>The </a:t>
            </a:r>
            <a:r>
              <a:rPr lang="it-IT" sz="2400" dirty="0" err="1"/>
              <a:t>charge</a:t>
            </a:r>
            <a:r>
              <a:rPr lang="it-IT" sz="2400" dirty="0"/>
              <a:t> </a:t>
            </a:r>
            <a:r>
              <a:rPr lang="it-IT" sz="2400" dirty="0" err="1"/>
              <a:t>deposits</a:t>
            </a:r>
            <a:r>
              <a:rPr lang="it-IT" sz="2400" dirty="0"/>
              <a:t> in </a:t>
            </a:r>
            <a:r>
              <a:rPr lang="it-IT" sz="2400" dirty="0" err="1"/>
              <a:t>simulation</a:t>
            </a:r>
            <a:r>
              <a:rPr lang="it-IT" sz="2400" dirty="0"/>
              <a:t> are </a:t>
            </a:r>
            <a:r>
              <a:rPr lang="it-IT" sz="2400" dirty="0" err="1"/>
              <a:t>obtained</a:t>
            </a:r>
            <a:r>
              <a:rPr lang="it-IT" sz="2400" dirty="0"/>
              <a:t> </a:t>
            </a:r>
            <a:r>
              <a:rPr lang="it-IT" sz="2400" dirty="0" err="1"/>
              <a:t>using</a:t>
            </a:r>
            <a:r>
              <a:rPr lang="it-IT" sz="2400" dirty="0"/>
              <a:t> GEANT4 (for </a:t>
            </a:r>
            <a:r>
              <a:rPr lang="it-IT" sz="2400" dirty="0" err="1"/>
              <a:t>MIPs</a:t>
            </a:r>
            <a:r>
              <a:rPr lang="it-IT" sz="2400" dirty="0"/>
              <a:t>) or </a:t>
            </a:r>
            <a:r>
              <a:rPr lang="it-IT" sz="2400" dirty="0" err="1"/>
              <a:t>analytically</a:t>
            </a:r>
            <a:r>
              <a:rPr lang="it-IT" sz="2400" dirty="0"/>
              <a:t> (for IR and red laser </a:t>
            </a:r>
            <a:r>
              <a:rPr lang="it-IT" sz="2400" dirty="0" err="1"/>
              <a:t>beams</a:t>
            </a:r>
            <a:r>
              <a:rPr lang="it-IT" sz="2400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22882-5AE5-52FB-4357-F5298FB4B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B452B-D4DA-06DA-2D3E-D4F2F7A77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2F0AF-AD35-8856-0951-8A7A694FC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41</a:t>
            </a:fld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36F3B5D-1990-AA0B-98D6-EC061F6D1AD9}"/>
              </a:ext>
            </a:extLst>
          </p:cNvPr>
          <p:cNvGrpSpPr/>
          <p:nvPr/>
        </p:nvGrpSpPr>
        <p:grpSpPr>
          <a:xfrm>
            <a:off x="2105668" y="1019895"/>
            <a:ext cx="6183567" cy="2633129"/>
            <a:chOff x="1480216" y="776835"/>
            <a:chExt cx="6183567" cy="263312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9F1B73-D277-D7C8-90F6-07E0CCD61E82}"/>
                </a:ext>
              </a:extLst>
            </p:cNvPr>
            <p:cNvGrpSpPr/>
            <p:nvPr/>
          </p:nvGrpSpPr>
          <p:grpSpPr>
            <a:xfrm>
              <a:off x="1480216" y="776835"/>
              <a:ext cx="6183567" cy="2633129"/>
              <a:chOff x="1480216" y="776835"/>
              <a:chExt cx="6183567" cy="2633129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30DD0AA-58D3-7538-05C5-06E010C36256}"/>
                  </a:ext>
                </a:extLst>
              </p:cNvPr>
              <p:cNvGrpSpPr/>
              <p:nvPr/>
            </p:nvGrpSpPr>
            <p:grpSpPr>
              <a:xfrm>
                <a:off x="1480216" y="776835"/>
                <a:ext cx="6183567" cy="2072425"/>
                <a:chOff x="1601620" y="1686816"/>
                <a:chExt cx="6183567" cy="2072425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C8C378FF-7AD8-DC09-971A-D1477170A1B6}"/>
                    </a:ext>
                  </a:extLst>
                </p:cNvPr>
                <p:cNvGrpSpPr/>
                <p:nvPr/>
              </p:nvGrpSpPr>
              <p:grpSpPr>
                <a:xfrm>
                  <a:off x="1681431" y="1717552"/>
                  <a:ext cx="6103756" cy="2041689"/>
                  <a:chOff x="2101714" y="2382054"/>
                  <a:chExt cx="6103756" cy="2041689"/>
                </a:xfrm>
              </p:grpSpPr>
              <p:pic>
                <p:nvPicPr>
                  <p:cNvPr id="7" name="Immagine 1">
                    <a:extLst>
                      <a:ext uri="{FF2B5EF4-FFF2-40B4-BE49-F238E27FC236}">
                        <a16:creationId xmlns:a16="http://schemas.microsoft.com/office/drawing/2014/main" id="{4C1584EE-A4E1-A896-3AFD-3FC73734B5F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1" r="48249"/>
                  <a:stretch/>
                </p:blipFill>
                <p:spPr>
                  <a:xfrm>
                    <a:off x="3487216" y="2452913"/>
                    <a:ext cx="2532584" cy="1953790"/>
                  </a:xfrm>
                  <a:prstGeom prst="rect">
                    <a:avLst/>
                  </a:prstGeom>
                </p:spPr>
              </p:pic>
              <p:pic>
                <p:nvPicPr>
                  <p:cNvPr id="9" name="Immagine 3">
                    <a:extLst>
                      <a:ext uri="{FF2B5EF4-FFF2-40B4-BE49-F238E27FC236}">
                        <a16:creationId xmlns:a16="http://schemas.microsoft.com/office/drawing/2014/main" id="{107722D8-0F1A-AC1E-D483-FA3B132A0B7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2101714" y="2382054"/>
                    <a:ext cx="1266225" cy="2041689"/>
                  </a:xfrm>
                  <a:prstGeom prst="rect">
                    <a:avLst/>
                  </a:prstGeom>
                </p:spPr>
              </p:pic>
              <p:pic>
                <p:nvPicPr>
                  <p:cNvPr id="11" name="Immagine 1">
                    <a:extLst>
                      <a:ext uri="{FF2B5EF4-FFF2-40B4-BE49-F238E27FC236}">
                        <a16:creationId xmlns:a16="http://schemas.microsoft.com/office/drawing/2014/main" id="{03F60307-3C9A-C5E0-9275-530A9A5DFF2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53288"/>
                  <a:stretch/>
                </p:blipFill>
                <p:spPr>
                  <a:xfrm>
                    <a:off x="6144757" y="2466975"/>
                    <a:ext cx="2060713" cy="195379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A521506F-D24D-040F-3AD5-833E004D3687}"/>
                    </a:ext>
                  </a:extLst>
                </p:cNvPr>
                <p:cNvSpPr/>
                <p:nvPr/>
              </p:nvSpPr>
              <p:spPr>
                <a:xfrm>
                  <a:off x="1601620" y="1686816"/>
                  <a:ext cx="198782" cy="16109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104EBE37-F76A-8FED-A972-6EC8404163D8}"/>
                    </a:ext>
                  </a:extLst>
                </p:cNvPr>
                <p:cNvSpPr/>
                <p:nvPr/>
              </p:nvSpPr>
              <p:spPr>
                <a:xfrm>
                  <a:off x="3974704" y="1965108"/>
                  <a:ext cx="276695" cy="2385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AB3888BF-E045-DDEE-FE08-A96DC1D5EA41}"/>
                    </a:ext>
                  </a:extLst>
                </p:cNvPr>
                <p:cNvSpPr/>
                <p:nvPr/>
              </p:nvSpPr>
              <p:spPr>
                <a:xfrm>
                  <a:off x="5261450" y="1965108"/>
                  <a:ext cx="276695" cy="2385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933F867C-FC3B-A363-872F-A7105F988632}"/>
                    </a:ext>
                  </a:extLst>
                </p:cNvPr>
                <p:cNvSpPr/>
                <p:nvPr/>
              </p:nvSpPr>
              <p:spPr>
                <a:xfrm>
                  <a:off x="7462569" y="1976467"/>
                  <a:ext cx="276695" cy="2385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6E5D4D0-1BB3-CCD0-6E7C-46D1799D0908}"/>
                  </a:ext>
                </a:extLst>
              </p:cNvPr>
              <p:cNvSpPr txBox="1"/>
              <p:nvPr/>
            </p:nvSpPr>
            <p:spPr>
              <a:xfrm>
                <a:off x="1892714" y="2872031"/>
                <a:ext cx="5581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MIP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625EB72-A415-EC55-2407-050D2702F74A}"/>
                  </a:ext>
                </a:extLst>
              </p:cNvPr>
              <p:cNvSpPr txBox="1"/>
              <p:nvPr/>
            </p:nvSpPr>
            <p:spPr>
              <a:xfrm>
                <a:off x="3112660" y="2756780"/>
                <a:ext cx="94769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IR laser</a:t>
                </a:r>
              </a:p>
              <a:p>
                <a:r>
                  <a:rPr lang="it-IT" dirty="0"/>
                  <a:t>X10 </a:t>
                </a:r>
                <a:r>
                  <a:rPr lang="it-IT" dirty="0" err="1"/>
                  <a:t>obj</a:t>
                </a:r>
                <a:r>
                  <a:rPr lang="it-IT" dirty="0"/>
                  <a:t>.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EEB1AC8-8E49-FFE1-0BA6-44DCB2A976E3}"/>
                  </a:ext>
                </a:extLst>
              </p:cNvPr>
              <p:cNvSpPr txBox="1"/>
              <p:nvPr/>
            </p:nvSpPr>
            <p:spPr>
              <a:xfrm>
                <a:off x="4433468" y="2761349"/>
                <a:ext cx="104464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Red laser</a:t>
                </a:r>
              </a:p>
              <a:p>
                <a:r>
                  <a:rPr lang="it-IT" dirty="0"/>
                  <a:t>X10 </a:t>
                </a:r>
                <a:r>
                  <a:rPr lang="it-IT" dirty="0" err="1"/>
                  <a:t>obj</a:t>
                </a:r>
                <a:r>
                  <a:rPr lang="it-IT" dirty="0"/>
                  <a:t>.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AE5BD51-EDCF-23B1-4883-4D7B2EEB0A35}"/>
                  </a:ext>
                </a:extLst>
              </p:cNvPr>
              <p:cNvSpPr txBox="1"/>
              <p:nvPr/>
            </p:nvSpPr>
            <p:spPr>
              <a:xfrm>
                <a:off x="6243508" y="2763633"/>
                <a:ext cx="86914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/>
                  <a:t>IR laser</a:t>
                </a:r>
              </a:p>
              <a:p>
                <a:r>
                  <a:rPr lang="it-IT" dirty="0"/>
                  <a:t>X5 </a:t>
                </a:r>
                <a:r>
                  <a:rPr lang="it-IT" dirty="0" err="1"/>
                  <a:t>obj</a:t>
                </a:r>
                <a:r>
                  <a:rPr lang="it-IT" dirty="0"/>
                  <a:t>.</a:t>
                </a:r>
              </a:p>
            </p:txBody>
          </p:sp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2FECCE0-E1D2-6334-0CDB-016F14D23F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6467" y="2305879"/>
              <a:ext cx="0" cy="3691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9F45BB6-87D6-717D-8027-66091FD243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12435" y="2305879"/>
              <a:ext cx="0" cy="3691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D22F79D-17D5-9335-65E8-D6B9A9C422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8720" y="2305879"/>
              <a:ext cx="0" cy="3691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DABB5E2E-45BC-23F2-9E9D-078BBD3E251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81868" y="2305878"/>
              <a:ext cx="0" cy="36916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 descr="LogoWin.png">
            <a:extLst>
              <a:ext uri="{FF2B5EF4-FFF2-40B4-BE49-F238E27FC236}">
                <a16:creationId xmlns:a16="http://schemas.microsoft.com/office/drawing/2014/main" id="{A75CBF82-EFE3-6BD3-E632-CEAE689B54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10681"/>
            <a:ext cx="1400552" cy="569455"/>
          </a:xfrm>
          <a:prstGeom prst="rect">
            <a:avLst/>
          </a:prstGeom>
          <a:ln>
            <a:solidFill>
              <a:srgbClr val="C00000"/>
            </a:solidFill>
          </a:ln>
          <a:effectLst/>
        </p:spPr>
      </p:pic>
      <p:pic>
        <p:nvPicPr>
          <p:cNvPr id="8" name="Picture 8" descr="g4logo-web.png">
            <a:extLst>
              <a:ext uri="{FF2B5EF4-FFF2-40B4-BE49-F238E27FC236}">
                <a16:creationId xmlns:a16="http://schemas.microsoft.com/office/drawing/2014/main" id="{73AB1A8D-8D1A-7E5C-65EF-7F644B34FB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924" y="3779424"/>
            <a:ext cx="1296146" cy="432049"/>
          </a:xfrm>
          <a:prstGeom prst="rect">
            <a:avLst/>
          </a:prstGeom>
          <a:solidFill>
            <a:srgbClr val="FFFFFF"/>
          </a:solidFill>
          <a:effectLst/>
        </p:spPr>
      </p:pic>
    </p:spTree>
    <p:extLst>
      <p:ext uri="{BB962C8B-B14F-4D97-AF65-F5344CB8AC3E}">
        <p14:creationId xmlns:p14="http://schemas.microsoft.com/office/powerpoint/2010/main" val="2682588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F57A4-BC96-0541-A7F5-4FB24220E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69979"/>
            <a:ext cx="8229600" cy="400413"/>
          </a:xfrm>
        </p:spPr>
        <p:txBody>
          <a:bodyPr>
            <a:noAutofit/>
          </a:bodyPr>
          <a:lstStyle/>
          <a:p>
            <a:r>
              <a:rPr lang="en-US" sz="2800" dirty="0"/>
              <a:t>DC electrical characterization of 3D trench pixels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EE617-F79A-F548-95DD-295F5E5B2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44360-29BD-A94D-AAE8-1D3F19A61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8F178B-C0F6-2242-AC25-24929C7B8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42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FDADF1-FAE8-4F43-9D5A-DFA9845ADF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867" y="851826"/>
            <a:ext cx="3879392" cy="23863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37801D-88CC-3E48-B746-0D07C6FA774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7441" y="908850"/>
            <a:ext cx="1844692" cy="16327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E6019DD-A08F-B54E-B105-BB7F80281BFA}"/>
              </a:ext>
            </a:extLst>
          </p:cNvPr>
          <p:cNvSpPr/>
          <p:nvPr/>
        </p:nvSpPr>
        <p:spPr>
          <a:xfrm>
            <a:off x="4495799" y="1085769"/>
            <a:ext cx="2441641" cy="1254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t-IT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IV-</a:t>
            </a:r>
            <a:r>
              <a:rPr lang="it-IT" sz="1600" u="sng" dirty="0" err="1">
                <a:latin typeface="Calibri" panose="020F0502020204030204" pitchFamily="34" charset="0"/>
                <a:cs typeface="Calibri" panose="020F0502020204030204" pitchFamily="34" charset="0"/>
              </a:rPr>
              <a:t>curves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on 18x18 pixel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matrices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pixels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connected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with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temporary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metal): </a:t>
            </a:r>
            <a:r>
              <a:rPr lang="it-IT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~10 </a:t>
            </a:r>
            <a:r>
              <a:rPr lang="it-IT" sz="16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r>
              <a:rPr lang="it-IT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/pixel 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2EEFBA5-128C-7E4A-B4A6-310DA8D56A1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9" t="3689" r="2015" b="3946"/>
          <a:stretch/>
        </p:blipFill>
        <p:spPr>
          <a:xfrm>
            <a:off x="4487324" y="2803222"/>
            <a:ext cx="4524077" cy="19345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17AC020-6B6E-264E-B3B4-3C7ED7B7AB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4513634" y="2992541"/>
            <a:ext cx="1802479" cy="9595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48DD669-DC6B-9640-81F8-51BE13955499}"/>
              </a:ext>
            </a:extLst>
          </p:cNvPr>
          <p:cNvSpPr/>
          <p:nvPr/>
        </p:nvSpPr>
        <p:spPr>
          <a:xfrm>
            <a:off x="523416" y="3813350"/>
            <a:ext cx="36507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Measured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pixel </a:t>
            </a:r>
            <a:r>
              <a:rPr lang="it-IT" sz="1600" u="sng" dirty="0" err="1">
                <a:latin typeface="Calibri" panose="020F0502020204030204" pitchFamily="34" charset="0"/>
                <a:cs typeface="Calibri" panose="020F0502020204030204" pitchFamily="34" charset="0"/>
              </a:rPr>
              <a:t>capacitance</a:t>
            </a:r>
            <a:r>
              <a:rPr lang="it-IT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~100 </a:t>
            </a:r>
            <a:r>
              <a:rPr lang="it-IT" sz="16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fF</a:t>
            </a:r>
            <a:r>
              <a:rPr lang="it-IT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/pixel</a:t>
            </a:r>
            <a:r>
              <a:rPr lang="it-IT" sz="1600" dirty="0">
                <a:latin typeface="Calibri" panose="020F0502020204030204" pitchFamily="34" charset="0"/>
                <a:cs typeface="Calibri" panose="020F0502020204030204" pitchFamily="34" charset="0"/>
              </a:rPr>
              <a:t> in agreement with </a:t>
            </a:r>
            <a:r>
              <a:rPr lang="it-IT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simulation</a:t>
            </a:r>
            <a:endParaRPr lang="it-IT" sz="16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07E704-15E8-0240-87C7-02071E3E5A8A}"/>
              </a:ext>
            </a:extLst>
          </p:cNvPr>
          <p:cNvSpPr/>
          <p:nvPr/>
        </p:nvSpPr>
        <p:spPr>
          <a:xfrm>
            <a:off x="6461725" y="3195303"/>
            <a:ext cx="14890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Full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depletion</a:t>
            </a:r>
            <a:r>
              <a:rPr lang="it-IT" sz="1200" dirty="0">
                <a:latin typeface="Calibri" panose="020F0502020204030204" pitchFamily="34" charset="0"/>
                <a:cs typeface="Calibri" panose="020F0502020204030204" pitchFamily="34" charset="0"/>
              </a:rPr>
              <a:t> @ ~7V </a:t>
            </a:r>
            <a:endParaRPr lang="it-IT" sz="12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4836F8-CD44-E544-A6A6-142AB562F444}"/>
              </a:ext>
            </a:extLst>
          </p:cNvPr>
          <p:cNvSpPr/>
          <p:nvPr/>
        </p:nvSpPr>
        <p:spPr>
          <a:xfrm>
            <a:off x="6553200" y="4100932"/>
            <a:ext cx="16180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b="0" dirty="0">
                <a:latin typeface="Candara" panose="020E0502030303020204" pitchFamily="34" charset="0"/>
              </a:rPr>
              <a:t>MOS </a:t>
            </a:r>
            <a:r>
              <a:rPr lang="it-IT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it-IT" sz="1200" b="0" dirty="0" err="1">
                <a:latin typeface="Calibri" panose="020F0502020204030204" pitchFamily="34" charset="0"/>
                <a:cs typeface="Calibri" panose="020F0502020204030204" pitchFamily="34" charset="0"/>
              </a:rPr>
              <a:t>apacitor</a:t>
            </a:r>
            <a:r>
              <a:rPr lang="it-IT" sz="1200" b="0" dirty="0">
                <a:latin typeface="Candara" panose="020E0502030303020204" pitchFamily="34" charset="0"/>
              </a:rPr>
              <a:t> </a:t>
            </a:r>
            <a:r>
              <a:rPr lang="it-IT" sz="1200" b="0" dirty="0" err="1">
                <a:latin typeface="Candara" panose="020E0502030303020204" pitchFamily="34" charset="0"/>
              </a:rPr>
              <a:t>effect</a:t>
            </a:r>
            <a:endParaRPr lang="it-IT" sz="1200" b="0" dirty="0">
              <a:effectLst/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6758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CDF97-AB59-9890-90BC-A1267C889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46972"/>
          </a:xfrm>
        </p:spPr>
        <p:txBody>
          <a:bodyPr>
            <a:normAutofit fontScale="90000"/>
          </a:bodyPr>
          <a:lstStyle/>
          <a:p>
            <a:r>
              <a:rPr lang="it-IT" dirty="0"/>
              <a:t>Fitting the time </a:t>
            </a:r>
            <a:r>
              <a:rPr lang="it-IT" dirty="0" err="1"/>
              <a:t>distribution</a:t>
            </a:r>
            <a:r>
              <a:rPr lang="it-IT" dirty="0"/>
              <a:t>: 𝜎</a:t>
            </a:r>
            <a:r>
              <a:rPr lang="it-IT" baseline="-25000" dirty="0" err="1"/>
              <a:t>eff</a:t>
            </a:r>
            <a:endParaRPr lang="it-IT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61D4DC-43E8-761B-46CF-CD3488487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E7E94-44C9-D882-EA97-9F1747B34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E9144-2A6C-DFAF-9374-BD638419A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43</a:t>
            </a:fld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8F296C1-CE0E-4BFB-2531-8F34741ED461}"/>
              </a:ext>
            </a:extLst>
          </p:cNvPr>
          <p:cNvGrpSpPr/>
          <p:nvPr/>
        </p:nvGrpSpPr>
        <p:grpSpPr>
          <a:xfrm>
            <a:off x="4637401" y="1653199"/>
            <a:ext cx="4437454" cy="2365259"/>
            <a:chOff x="4623001" y="1941199"/>
            <a:chExt cx="4437454" cy="2365259"/>
          </a:xfrm>
        </p:grpSpPr>
        <p:pic>
          <p:nvPicPr>
            <p:cNvPr id="11" name="Immagine 5">
              <a:extLst>
                <a:ext uri="{FF2B5EF4-FFF2-40B4-BE49-F238E27FC236}">
                  <a16:creationId xmlns:a16="http://schemas.microsoft.com/office/drawing/2014/main" id="{87B0F61C-CEF4-72A6-1EF3-9A1863F7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23001" y="1941199"/>
              <a:ext cx="4437454" cy="288717"/>
            </a:xfrm>
            <a:prstGeom prst="rect">
              <a:avLst/>
            </a:prstGeom>
          </p:spPr>
        </p:pic>
        <p:sp>
          <p:nvSpPr>
            <p:cNvPr id="12" name="CasellaDiTesto 16">
              <a:extLst>
                <a:ext uri="{FF2B5EF4-FFF2-40B4-BE49-F238E27FC236}">
                  <a16:creationId xmlns:a16="http://schemas.microsoft.com/office/drawing/2014/main" id="{1BE5F256-ECD6-4B8C-B10F-295C332A1DC0}"/>
                </a:ext>
              </a:extLst>
            </p:cNvPr>
            <p:cNvSpPr txBox="1"/>
            <p:nvPr/>
          </p:nvSpPr>
          <p:spPr>
            <a:xfrm>
              <a:off x="5180425" y="2432540"/>
              <a:ext cx="287820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 err="1">
                  <a:latin typeface="Lato" panose="020F0502020204030203" pitchFamily="34" charset="77"/>
                </a:rPr>
                <a:t>w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here</a:t>
              </a:r>
              <a:r>
                <a:rPr lang="it-IT" sz="1400" dirty="0">
                  <a:latin typeface="Lato" panose="020F0502020204030203" pitchFamily="34" charset="77"/>
                </a:rPr>
                <a:t> </a:t>
              </a:r>
              <a:r>
                <a:rPr lang="it-IT" sz="1400" i="1" dirty="0">
                  <a:effectLst/>
                  <a:latin typeface="Lato" panose="020F0502020204030203" pitchFamily="34" charset="77"/>
                </a:rPr>
                <a:t>f</a:t>
              </a:r>
              <a:r>
                <a:rPr lang="it-IT" sz="1400" baseline="-25000" dirty="0">
                  <a:effectLst/>
                  <a:latin typeface="Lato" panose="020F0502020204030203" pitchFamily="34" charset="77"/>
                </a:rPr>
                <a:t>1</a:t>
              </a:r>
              <a:r>
                <a:rPr lang="it-IT" sz="1400" dirty="0">
                  <a:effectLst/>
                  <a:latin typeface="Lato" panose="020F0502020204030203" pitchFamily="34" charset="77"/>
                </a:rPr>
                <a:t> 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is</a:t>
              </a:r>
              <a:r>
                <a:rPr lang="it-IT" sz="1400" dirty="0">
                  <a:effectLst/>
                  <a:latin typeface="Lato" panose="020F0502020204030203" pitchFamily="34" charset="77"/>
                </a:rPr>
                <a:t> the 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fraction</a:t>
              </a:r>
              <a:r>
                <a:rPr lang="it-IT" sz="1400" dirty="0">
                  <a:effectLst/>
                  <a:latin typeface="Lato" panose="020F0502020204030203" pitchFamily="34" charset="77"/>
                </a:rPr>
                <a:t> of the 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Gaussian</a:t>
              </a:r>
              <a:r>
                <a:rPr lang="it-IT" sz="1400" dirty="0">
                  <a:effectLst/>
                  <a:latin typeface="Lato" panose="020F0502020204030203" pitchFamily="34" charset="77"/>
                </a:rPr>
                <a:t> core and </a:t>
              </a:r>
              <a:r>
                <a:rPr lang="el-GR" sz="1400" dirty="0">
                  <a:effectLst/>
                  <a:latin typeface="Lato" panose="020F0502020204030203" pitchFamily="34" charset="77"/>
                </a:rPr>
                <a:t>μ 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is</a:t>
              </a:r>
              <a:r>
                <a:rPr lang="it-IT" sz="1400" dirty="0">
                  <a:effectLst/>
                  <a:latin typeface="Lato" panose="020F0502020204030203" pitchFamily="34" charset="77"/>
                </a:rPr>
                <a:t> 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defined</a:t>
              </a:r>
              <a:r>
                <a:rPr lang="it-IT" sz="1400" dirty="0">
                  <a:effectLst/>
                  <a:latin typeface="Lato" panose="020F0502020204030203" pitchFamily="34" charset="77"/>
                </a:rPr>
                <a:t> 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as</a:t>
              </a:r>
              <a:endParaRPr lang="it-IT" sz="1400" dirty="0">
                <a:effectLst/>
                <a:latin typeface="Lato" panose="020F0502020204030203" pitchFamily="34" charset="77"/>
              </a:endParaRPr>
            </a:p>
          </p:txBody>
        </p:sp>
        <p:pic>
          <p:nvPicPr>
            <p:cNvPr id="13" name="Immagine 7">
              <a:extLst>
                <a:ext uri="{FF2B5EF4-FFF2-40B4-BE49-F238E27FC236}">
                  <a16:creationId xmlns:a16="http://schemas.microsoft.com/office/drawing/2014/main" id="{0999F78E-8393-0142-11EE-EBF241994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44844" y="3178948"/>
              <a:ext cx="2399500" cy="290050"/>
            </a:xfrm>
            <a:prstGeom prst="rect">
              <a:avLst/>
            </a:prstGeom>
          </p:spPr>
        </p:pic>
        <p:sp>
          <p:nvSpPr>
            <p:cNvPr id="14" name="CasellaDiTesto 15">
              <a:extLst>
                <a:ext uri="{FF2B5EF4-FFF2-40B4-BE49-F238E27FC236}">
                  <a16:creationId xmlns:a16="http://schemas.microsoft.com/office/drawing/2014/main" id="{44B37928-B147-8760-15F3-8CA0C8EDCE71}"/>
                </a:ext>
              </a:extLst>
            </p:cNvPr>
            <p:cNvSpPr txBox="1"/>
            <p:nvPr/>
          </p:nvSpPr>
          <p:spPr>
            <a:xfrm>
              <a:off x="4888369" y="3783238"/>
              <a:ext cx="392813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>
                  <a:latin typeface="Lato" panose="020F0502020204030203" pitchFamily="34" charset="77"/>
                </a:rPr>
                <a:t>𝜎</a:t>
              </a:r>
              <a:r>
                <a:rPr lang="it-IT" sz="1400" baseline="-25000" dirty="0" err="1">
                  <a:latin typeface="Lato" panose="020F0502020204030203" pitchFamily="34" charset="77"/>
                </a:rPr>
                <a:t>eff</a:t>
              </a:r>
              <a:r>
                <a:rPr lang="it-IT" sz="1400" baseline="-25000" dirty="0">
                  <a:latin typeface="Lato" panose="020F0502020204030203" pitchFamily="34" charset="77"/>
                </a:rPr>
                <a:t> </a:t>
              </a:r>
              <a:r>
                <a:rPr lang="it-IT" sz="1400" dirty="0">
                  <a:latin typeface="Lato" panose="020F0502020204030203" pitchFamily="34" charset="77"/>
                </a:rPr>
                <a:t> </a:t>
              </a:r>
              <a:r>
                <a:rPr lang="it-IT" sz="1400" dirty="0">
                  <a:effectLst/>
                  <a:latin typeface="Lato" panose="020F0502020204030203" pitchFamily="34" charset="77"/>
                </a:rPr>
                <a:t>takes 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into</a:t>
              </a:r>
              <a:r>
                <a:rPr lang="it-IT" sz="1400" dirty="0">
                  <a:effectLst/>
                  <a:latin typeface="Lato" panose="020F0502020204030203" pitchFamily="34" charset="77"/>
                </a:rPr>
                <a:t> account the 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two-Gaussian</a:t>
              </a:r>
              <a:r>
                <a:rPr lang="it-IT" sz="1400" dirty="0">
                  <a:effectLst/>
                  <a:latin typeface="Lato" panose="020F0502020204030203" pitchFamily="34" charset="77"/>
                </a:rPr>
                <a:t> </a:t>
              </a:r>
              <a:r>
                <a:rPr lang="it-IT" sz="1400" dirty="0" err="1">
                  <a:effectLst/>
                  <a:latin typeface="Lato" panose="020F0502020204030203" pitchFamily="34" charset="77"/>
                </a:rPr>
                <a:t>behaviour</a:t>
              </a:r>
              <a:endParaRPr lang="it-IT" sz="1400" dirty="0">
                <a:effectLst/>
                <a:latin typeface="Lato" panose="020F0502020204030203" pitchFamily="34" charset="77"/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BAA3EA5-4836-8F5D-977B-97EF560E340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63" y="770400"/>
            <a:ext cx="4254237" cy="39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763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5DA8F-F044-4141-A817-F987D9184D44}"/>
              </a:ext>
            </a:extLst>
          </p:cNvPr>
          <p:cNvSpPr>
            <a:spLocks noGrp="1" noChangeAspect="1"/>
          </p:cNvSpPr>
          <p:nvPr>
            <p:ph type="title"/>
          </p:nvPr>
        </p:nvSpPr>
        <p:spPr>
          <a:xfrm>
            <a:off x="1560159" y="188427"/>
            <a:ext cx="6177124" cy="423076"/>
          </a:xfrm>
        </p:spPr>
        <p:txBody>
          <a:bodyPr>
            <a:normAutofit fontScale="90000"/>
          </a:bodyPr>
          <a:lstStyle/>
          <a:p>
            <a:r>
              <a:rPr lang="en-US" dirty="0"/>
              <a:t>Why 3D sensors?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4D90C-FFAE-0B49-82CA-D8E39ED38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047" y="822834"/>
            <a:ext cx="5617740" cy="4515949"/>
          </a:xfrm>
        </p:spPr>
        <p:txBody>
          <a:bodyPr>
            <a:noAutofit/>
          </a:bodyPr>
          <a:lstStyle/>
          <a:p>
            <a:r>
              <a:rPr lang="en-US" sz="2400" dirty="0"/>
              <a:t>Original idea: </a:t>
            </a:r>
            <a:r>
              <a:rPr lang="en-US" sz="2400" dirty="0">
                <a:solidFill>
                  <a:srgbClr val="FF0000"/>
                </a:solidFill>
              </a:rPr>
              <a:t>S. Parker, 1997</a:t>
            </a:r>
          </a:p>
          <a:p>
            <a:endParaRPr lang="en-US" sz="2000" dirty="0"/>
          </a:p>
          <a:p>
            <a:r>
              <a:rPr lang="en-US" sz="2400" dirty="0"/>
              <a:t>Key points</a:t>
            </a:r>
          </a:p>
          <a:p>
            <a:pPr lvl="1"/>
            <a:r>
              <a:rPr lang="en-US" sz="1800" dirty="0"/>
              <a:t>Short inter-electrode drift distance (tens of µm) give rise to </a:t>
            </a:r>
            <a:r>
              <a:rPr lang="en-US" sz="1800" dirty="0">
                <a:solidFill>
                  <a:srgbClr val="FF0000"/>
                </a:solidFill>
              </a:rPr>
              <a:t>extremely fast signals </a:t>
            </a:r>
            <a:r>
              <a:rPr lang="en-US" sz="1800" dirty="0"/>
              <a:t>(d&lt;&lt;L)</a:t>
            </a:r>
          </a:p>
          <a:p>
            <a:pPr lvl="1"/>
            <a:r>
              <a:rPr lang="en-US" sz="1800" dirty="0"/>
              <a:t>Active volume and electrode shape </a:t>
            </a:r>
            <a:r>
              <a:rPr lang="en-US" sz="1800" dirty="0">
                <a:solidFill>
                  <a:srgbClr val="FF0000"/>
                </a:solidFill>
              </a:rPr>
              <a:t>can be designed </a:t>
            </a:r>
            <a:r>
              <a:rPr lang="en-US" sz="1800" dirty="0"/>
              <a:t>for maximum performance</a:t>
            </a:r>
          </a:p>
          <a:p>
            <a:pPr lvl="1"/>
            <a:r>
              <a:rPr lang="en-US" sz="1800" dirty="0">
                <a:solidFill>
                  <a:srgbClr val="FF0000"/>
                </a:solidFill>
              </a:rPr>
              <a:t>Unmatched radiation hardness</a:t>
            </a:r>
            <a:r>
              <a:rPr lang="en-US" sz="1800" dirty="0"/>
              <a:t> (&gt; 10</a:t>
            </a:r>
            <a:r>
              <a:rPr lang="en-US" sz="1800" baseline="30000" dirty="0"/>
              <a:t>17</a:t>
            </a:r>
            <a:r>
              <a:rPr lang="en-US" sz="1800" dirty="0"/>
              <a:t> 1MeV </a:t>
            </a:r>
            <a:r>
              <a:rPr lang="en-US" sz="1800" dirty="0" err="1"/>
              <a:t>n</a:t>
            </a:r>
            <a:r>
              <a:rPr lang="en-US" sz="1800" baseline="-25000" dirty="0" err="1"/>
              <a:t>eq</a:t>
            </a:r>
            <a:r>
              <a:rPr lang="en-US" sz="1800" dirty="0"/>
              <a:t>/cm</a:t>
            </a:r>
            <a:r>
              <a:rPr lang="en-US" sz="1800" baseline="30000" dirty="0"/>
              <a:t>2</a:t>
            </a:r>
            <a:r>
              <a:rPr lang="en-US" sz="1800" dirty="0"/>
              <a:t>, NIMA, 979 (2020) 164458)</a:t>
            </a:r>
          </a:p>
          <a:p>
            <a:pPr lvl="1"/>
            <a:r>
              <a:rPr lang="en-US" sz="1800" dirty="0"/>
              <a:t>3D </a:t>
            </a:r>
            <a:r>
              <a:rPr lang="en-US" sz="1800" u="sng" dirty="0"/>
              <a:t>columnar geometry</a:t>
            </a:r>
            <a:r>
              <a:rPr lang="en-US" sz="1800" dirty="0"/>
              <a:t> is a </a:t>
            </a:r>
            <a:r>
              <a:rPr lang="en-US" sz="1800" u="sng" dirty="0"/>
              <a:t>production-ready technology</a:t>
            </a:r>
            <a:r>
              <a:rPr lang="en-US" sz="1800" dirty="0"/>
              <a:t> (ATLAS IBL, ATLAS-P2)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6EAC4-11C6-844C-96E5-1C7906E3F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9000A-F6AA-1348-8C30-E549B3DB9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86CF1-1D2E-9742-A863-EB0240C2F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5</a:t>
            </a:fld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A3EB9D3-DABD-CE4B-A765-7555C0BC708D}"/>
              </a:ext>
            </a:extLst>
          </p:cNvPr>
          <p:cNvGrpSpPr/>
          <p:nvPr/>
        </p:nvGrpSpPr>
        <p:grpSpPr>
          <a:xfrm>
            <a:off x="5736870" y="1036863"/>
            <a:ext cx="3394304" cy="3555521"/>
            <a:chOff x="6605755" y="82540"/>
            <a:chExt cx="2428011" cy="2473959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B9769092-AD70-D64E-9E02-CE30F9AB29A3}"/>
                </a:ext>
              </a:extLst>
            </p:cNvPr>
            <p:cNvGrpSpPr/>
            <p:nvPr/>
          </p:nvGrpSpPr>
          <p:grpSpPr>
            <a:xfrm>
              <a:off x="6605755" y="82540"/>
              <a:ext cx="2428011" cy="2473959"/>
              <a:chOff x="6287990" y="43630"/>
              <a:chExt cx="2428011" cy="2473959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5C9337AA-7BC0-EB4B-9A9F-BD5E896A230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303347" y="43630"/>
                <a:ext cx="862298" cy="2144095"/>
                <a:chOff x="5234226" y="1164921"/>
                <a:chExt cx="1122146" cy="2790204"/>
              </a:xfrm>
            </p:grpSpPr>
            <p:sp>
              <p:nvSpPr>
                <p:cNvPr id="10" name="Rectangle 39">
                  <a:extLst>
                    <a:ext uri="{FF2B5EF4-FFF2-40B4-BE49-F238E27FC236}">
                      <a16:creationId xmlns:a16="http://schemas.microsoft.com/office/drawing/2014/main" id="{66D0BA25-BF46-B94E-A81D-2D8DF5CB1D58}"/>
                    </a:ext>
                  </a:extLst>
                </p:cNvPr>
                <p:cNvSpPr/>
                <p:nvPr/>
              </p:nvSpPr>
              <p:spPr>
                <a:xfrm>
                  <a:off x="5306342" y="1564951"/>
                  <a:ext cx="1050030" cy="203014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1" name="Rectangle 40">
                  <a:extLst>
                    <a:ext uri="{FF2B5EF4-FFF2-40B4-BE49-F238E27FC236}">
                      <a16:creationId xmlns:a16="http://schemas.microsoft.com/office/drawing/2014/main" id="{B14E0893-08C5-4644-B079-BC00048DA562}"/>
                    </a:ext>
                  </a:extLst>
                </p:cNvPr>
                <p:cNvSpPr/>
                <p:nvPr/>
              </p:nvSpPr>
              <p:spPr>
                <a:xfrm>
                  <a:off x="5386344" y="1577337"/>
                  <a:ext cx="324000" cy="72000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2" name="Rectangle 41">
                  <a:extLst>
                    <a:ext uri="{FF2B5EF4-FFF2-40B4-BE49-F238E27FC236}">
                      <a16:creationId xmlns:a16="http://schemas.microsoft.com/office/drawing/2014/main" id="{D24DD8FE-90D1-8D41-A4E5-58D760BC15AA}"/>
                    </a:ext>
                  </a:extLst>
                </p:cNvPr>
                <p:cNvSpPr/>
                <p:nvPr/>
              </p:nvSpPr>
              <p:spPr>
                <a:xfrm>
                  <a:off x="5878744" y="1577337"/>
                  <a:ext cx="324000" cy="72000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13" name="Rectangle 42">
                  <a:extLst>
                    <a:ext uri="{FF2B5EF4-FFF2-40B4-BE49-F238E27FC236}">
                      <a16:creationId xmlns:a16="http://schemas.microsoft.com/office/drawing/2014/main" id="{29B3E997-90A5-4E4C-BD7E-4BC6DB78D7D7}"/>
                    </a:ext>
                  </a:extLst>
                </p:cNvPr>
                <p:cNvSpPr/>
                <p:nvPr/>
              </p:nvSpPr>
              <p:spPr>
                <a:xfrm>
                  <a:off x="5306342" y="3517872"/>
                  <a:ext cx="1050030" cy="72000"/>
                </a:xfrm>
                <a:prstGeom prst="rect">
                  <a:avLst/>
                </a:prstGeom>
                <a:solidFill>
                  <a:srgbClr val="00F002"/>
                </a:solidFill>
                <a:ln w="952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cxnSp>
              <p:nvCxnSpPr>
                <p:cNvPr id="14" name="Straight Arrow Connector 43">
                  <a:extLst>
                    <a:ext uri="{FF2B5EF4-FFF2-40B4-BE49-F238E27FC236}">
                      <a16:creationId xmlns:a16="http://schemas.microsoft.com/office/drawing/2014/main" id="{C6957922-77EE-A24D-8307-4D9E2A152A42}"/>
                    </a:ext>
                  </a:extLst>
                </p:cNvPr>
                <p:cNvCxnSpPr/>
                <p:nvPr/>
              </p:nvCxnSpPr>
              <p:spPr>
                <a:xfrm>
                  <a:off x="5386344" y="1164921"/>
                  <a:ext cx="816400" cy="2790204"/>
                </a:xfrm>
                <a:prstGeom prst="straightConnector1">
                  <a:avLst/>
                </a:prstGeom>
                <a:ln>
                  <a:solidFill>
                    <a:schemeClr val="tx2">
                      <a:lumMod val="75000"/>
                      <a:lumOff val="25000"/>
                    </a:schemeClr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TextBox 44">
                  <a:extLst>
                    <a:ext uri="{FF2B5EF4-FFF2-40B4-BE49-F238E27FC236}">
                      <a16:creationId xmlns:a16="http://schemas.microsoft.com/office/drawing/2014/main" id="{DD79CE94-BD4A-7144-BEB6-159F1E330E7E}"/>
                    </a:ext>
                  </a:extLst>
                </p:cNvPr>
                <p:cNvSpPr txBox="1"/>
                <p:nvPr/>
              </p:nvSpPr>
              <p:spPr>
                <a:xfrm>
                  <a:off x="5878744" y="1234921"/>
                  <a:ext cx="34176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alibri"/>
                      <a:cs typeface="Calibri"/>
                    </a:rPr>
                    <a:t>p+</a:t>
                  </a:r>
                </a:p>
              </p:txBody>
            </p:sp>
            <p:sp>
              <p:nvSpPr>
                <p:cNvPr id="16" name="TextBox 45">
                  <a:extLst>
                    <a:ext uri="{FF2B5EF4-FFF2-40B4-BE49-F238E27FC236}">
                      <a16:creationId xmlns:a16="http://schemas.microsoft.com/office/drawing/2014/main" id="{5C69ED78-A8C3-494D-9128-AE6481F50BEE}"/>
                    </a:ext>
                  </a:extLst>
                </p:cNvPr>
                <p:cNvSpPr txBox="1"/>
                <p:nvPr/>
              </p:nvSpPr>
              <p:spPr>
                <a:xfrm>
                  <a:off x="5616485" y="3542522"/>
                  <a:ext cx="34176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alibri"/>
                      <a:cs typeface="Calibri"/>
                    </a:rPr>
                    <a:t>n+</a:t>
                  </a:r>
                </a:p>
              </p:txBody>
            </p:sp>
            <p:sp>
              <p:nvSpPr>
                <p:cNvPr id="17" name="TextBox 46">
                  <a:extLst>
                    <a:ext uri="{FF2B5EF4-FFF2-40B4-BE49-F238E27FC236}">
                      <a16:creationId xmlns:a16="http://schemas.microsoft.com/office/drawing/2014/main" id="{3C6A8844-2FAD-384A-BCCE-78D22ACCC18C}"/>
                    </a:ext>
                  </a:extLst>
                </p:cNvPr>
                <p:cNvSpPr txBox="1"/>
                <p:nvPr/>
              </p:nvSpPr>
              <p:spPr>
                <a:xfrm>
                  <a:off x="5234226" y="2893123"/>
                  <a:ext cx="26481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alibri"/>
                      <a:cs typeface="Calibri"/>
                    </a:rPr>
                    <a:t>n</a:t>
                  </a:r>
                </a:p>
              </p:txBody>
            </p:sp>
            <p:cxnSp>
              <p:nvCxnSpPr>
                <p:cNvPr id="18" name="Straight Arrow Connector 49">
                  <a:extLst>
                    <a:ext uri="{FF2B5EF4-FFF2-40B4-BE49-F238E27FC236}">
                      <a16:creationId xmlns:a16="http://schemas.microsoft.com/office/drawing/2014/main" id="{5EBB2C2A-5FAB-D840-922A-86C27ECE6DEC}"/>
                    </a:ext>
                  </a:extLst>
                </p:cNvPr>
                <p:cNvCxnSpPr/>
                <p:nvPr/>
              </p:nvCxnSpPr>
              <p:spPr>
                <a:xfrm flipV="1">
                  <a:off x="5766359" y="1997177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50">
                  <a:extLst>
                    <a:ext uri="{FF2B5EF4-FFF2-40B4-BE49-F238E27FC236}">
                      <a16:creationId xmlns:a16="http://schemas.microsoft.com/office/drawing/2014/main" id="{00DAC0AA-ED86-1244-86AE-00DD0D5C873E}"/>
                    </a:ext>
                  </a:extLst>
                </p:cNvPr>
                <p:cNvCxnSpPr/>
                <p:nvPr/>
              </p:nvCxnSpPr>
              <p:spPr>
                <a:xfrm flipV="1">
                  <a:off x="5898759" y="2425017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51">
                  <a:extLst>
                    <a:ext uri="{FF2B5EF4-FFF2-40B4-BE49-F238E27FC236}">
                      <a16:creationId xmlns:a16="http://schemas.microsoft.com/office/drawing/2014/main" id="{0D8CAA03-7C62-0E42-9518-749A2FD7F957}"/>
                    </a:ext>
                  </a:extLst>
                </p:cNvPr>
                <p:cNvCxnSpPr/>
                <p:nvPr/>
              </p:nvCxnSpPr>
              <p:spPr>
                <a:xfrm flipV="1">
                  <a:off x="6008763" y="2837700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Arrow Connector 52">
                  <a:extLst>
                    <a:ext uri="{FF2B5EF4-FFF2-40B4-BE49-F238E27FC236}">
                      <a16:creationId xmlns:a16="http://schemas.microsoft.com/office/drawing/2014/main" id="{615698D7-FFE1-B74E-B0A9-4519E3B5BB36}"/>
                    </a:ext>
                  </a:extLst>
                </p:cNvPr>
                <p:cNvCxnSpPr/>
                <p:nvPr/>
              </p:nvCxnSpPr>
              <p:spPr>
                <a:xfrm>
                  <a:off x="5666485" y="2335008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00F002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53">
                  <a:extLst>
                    <a:ext uri="{FF2B5EF4-FFF2-40B4-BE49-F238E27FC236}">
                      <a16:creationId xmlns:a16="http://schemas.microsoft.com/office/drawing/2014/main" id="{08675D04-E89F-1241-9B9A-070A603B1B79}"/>
                    </a:ext>
                  </a:extLst>
                </p:cNvPr>
                <p:cNvCxnSpPr/>
                <p:nvPr/>
              </p:nvCxnSpPr>
              <p:spPr>
                <a:xfrm>
                  <a:off x="5888598" y="3103860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00F002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54">
                  <a:extLst>
                    <a:ext uri="{FF2B5EF4-FFF2-40B4-BE49-F238E27FC236}">
                      <a16:creationId xmlns:a16="http://schemas.microsoft.com/office/drawing/2014/main" id="{533687EE-6B29-2C43-ABB7-E2821D086F3F}"/>
                    </a:ext>
                  </a:extLst>
                </p:cNvPr>
                <p:cNvCxnSpPr/>
                <p:nvPr/>
              </p:nvCxnSpPr>
              <p:spPr>
                <a:xfrm>
                  <a:off x="5771283" y="2708145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00F002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55">
                  <a:extLst>
                    <a:ext uri="{FF2B5EF4-FFF2-40B4-BE49-F238E27FC236}">
                      <a16:creationId xmlns:a16="http://schemas.microsoft.com/office/drawing/2014/main" id="{6EEC8806-38F5-5040-A20D-32CAEA575053}"/>
                    </a:ext>
                  </a:extLst>
                </p:cNvPr>
                <p:cNvSpPr txBox="1"/>
                <p:nvPr/>
              </p:nvSpPr>
              <p:spPr>
                <a:xfrm>
                  <a:off x="5868744" y="2265000"/>
                  <a:ext cx="2600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>
                      <a:latin typeface="Calibri"/>
                      <a:cs typeface="Calibri"/>
                    </a:rPr>
                    <a:t>h</a:t>
                  </a:r>
                </a:p>
              </p:txBody>
            </p:sp>
            <p:sp>
              <p:nvSpPr>
                <p:cNvPr id="25" name="TextBox 56">
                  <a:extLst>
                    <a:ext uri="{FF2B5EF4-FFF2-40B4-BE49-F238E27FC236}">
                      <a16:creationId xmlns:a16="http://schemas.microsoft.com/office/drawing/2014/main" id="{C037AB86-E2A3-5A42-8BE9-FDEC2223FD72}"/>
                    </a:ext>
                  </a:extLst>
                </p:cNvPr>
                <p:cNvSpPr txBox="1"/>
                <p:nvPr/>
              </p:nvSpPr>
              <p:spPr>
                <a:xfrm>
                  <a:off x="5492142" y="2803835"/>
                  <a:ext cx="25519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>
                      <a:latin typeface="Calibri"/>
                      <a:cs typeface="Calibri"/>
                    </a:rPr>
                    <a:t>e</a:t>
                  </a:r>
                </a:p>
              </p:txBody>
            </p:sp>
          </p:grpSp>
          <p:grpSp>
            <p:nvGrpSpPr>
              <p:cNvPr id="26" name="Group 57">
                <a:extLst>
                  <a:ext uri="{FF2B5EF4-FFF2-40B4-BE49-F238E27FC236}">
                    <a16:creationId xmlns:a16="http://schemas.microsoft.com/office/drawing/2014/main" id="{16464504-0903-DD42-874E-83D3570E0DD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674811" y="44596"/>
                <a:ext cx="1041190" cy="2173528"/>
                <a:chOff x="4444059" y="2304578"/>
                <a:chExt cx="1360254" cy="2839589"/>
              </a:xfrm>
            </p:grpSpPr>
            <p:sp>
              <p:nvSpPr>
                <p:cNvPr id="27" name="Rectangle 58">
                  <a:extLst>
                    <a:ext uri="{FF2B5EF4-FFF2-40B4-BE49-F238E27FC236}">
                      <a16:creationId xmlns:a16="http://schemas.microsoft.com/office/drawing/2014/main" id="{73E8BA39-3D9D-6D4F-9744-B510752EAAB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444059" y="2704608"/>
                  <a:ext cx="1050030" cy="203014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dirty="0"/>
                </a:p>
              </p:txBody>
            </p:sp>
            <p:sp>
              <p:nvSpPr>
                <p:cNvPr id="28" name="Rectangle 59">
                  <a:extLst>
                    <a:ext uri="{FF2B5EF4-FFF2-40B4-BE49-F238E27FC236}">
                      <a16:creationId xmlns:a16="http://schemas.microsoft.com/office/drawing/2014/main" id="{868DEA7C-5B73-0B45-B2F7-847F928EA907}"/>
                    </a:ext>
                  </a:extLst>
                </p:cNvPr>
                <p:cNvSpPr/>
                <p:nvPr/>
              </p:nvSpPr>
              <p:spPr>
                <a:xfrm>
                  <a:off x="4454061" y="2706992"/>
                  <a:ext cx="45719" cy="2017761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29" name="Rectangle 60">
                  <a:extLst>
                    <a:ext uri="{FF2B5EF4-FFF2-40B4-BE49-F238E27FC236}">
                      <a16:creationId xmlns:a16="http://schemas.microsoft.com/office/drawing/2014/main" id="{1F37B8A5-635E-4648-89E5-7DA2986F7DC0}"/>
                    </a:ext>
                  </a:extLst>
                </p:cNvPr>
                <p:cNvSpPr/>
                <p:nvPr/>
              </p:nvSpPr>
              <p:spPr>
                <a:xfrm>
                  <a:off x="4951216" y="2704608"/>
                  <a:ext cx="45719" cy="2030147"/>
                </a:xfrm>
                <a:prstGeom prst="rect">
                  <a:avLst/>
                </a:prstGeom>
                <a:solidFill>
                  <a:srgbClr val="00F002"/>
                </a:solidFill>
                <a:ln w="9525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cxnSp>
              <p:nvCxnSpPr>
                <p:cNvPr id="30" name="Straight Arrow Connector 61">
                  <a:extLst>
                    <a:ext uri="{FF2B5EF4-FFF2-40B4-BE49-F238E27FC236}">
                      <a16:creationId xmlns:a16="http://schemas.microsoft.com/office/drawing/2014/main" id="{F810282E-55A8-CF4B-AD43-BC7708E5AA4F}"/>
                    </a:ext>
                  </a:extLst>
                </p:cNvPr>
                <p:cNvCxnSpPr/>
                <p:nvPr/>
              </p:nvCxnSpPr>
              <p:spPr>
                <a:xfrm>
                  <a:off x="4444059" y="2304578"/>
                  <a:ext cx="896402" cy="2790204"/>
                </a:xfrm>
                <a:prstGeom prst="straightConnector1">
                  <a:avLst/>
                </a:prstGeom>
                <a:ln>
                  <a:solidFill>
                    <a:schemeClr val="tx2">
                      <a:lumMod val="75000"/>
                      <a:lumOff val="25000"/>
                    </a:schemeClr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62">
                  <a:extLst>
                    <a:ext uri="{FF2B5EF4-FFF2-40B4-BE49-F238E27FC236}">
                      <a16:creationId xmlns:a16="http://schemas.microsoft.com/office/drawing/2014/main" id="{35AEEBB1-BFD7-444F-9A71-2189F3180B29}"/>
                    </a:ext>
                  </a:extLst>
                </p:cNvPr>
                <p:cNvSpPr txBox="1"/>
                <p:nvPr/>
              </p:nvSpPr>
              <p:spPr>
                <a:xfrm>
                  <a:off x="5462553" y="2743343"/>
                  <a:ext cx="34176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alibri"/>
                      <a:cs typeface="Calibri"/>
                    </a:rPr>
                    <a:t>p+</a:t>
                  </a:r>
                </a:p>
              </p:txBody>
            </p:sp>
            <p:sp>
              <p:nvSpPr>
                <p:cNvPr id="32" name="TextBox 63">
                  <a:extLst>
                    <a:ext uri="{FF2B5EF4-FFF2-40B4-BE49-F238E27FC236}">
                      <a16:creationId xmlns:a16="http://schemas.microsoft.com/office/drawing/2014/main" id="{D5EE4BF5-872D-8B41-92F3-F08A5B09D335}"/>
                    </a:ext>
                  </a:extLst>
                </p:cNvPr>
                <p:cNvSpPr txBox="1"/>
                <p:nvPr/>
              </p:nvSpPr>
              <p:spPr>
                <a:xfrm>
                  <a:off x="4810540" y="2405862"/>
                  <a:ext cx="34176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alibri"/>
                      <a:cs typeface="Calibri"/>
                    </a:rPr>
                    <a:t>n+</a:t>
                  </a:r>
                </a:p>
              </p:txBody>
            </p:sp>
            <p:sp>
              <p:nvSpPr>
                <p:cNvPr id="33" name="TextBox 64">
                  <a:extLst>
                    <a:ext uri="{FF2B5EF4-FFF2-40B4-BE49-F238E27FC236}">
                      <a16:creationId xmlns:a16="http://schemas.microsoft.com/office/drawing/2014/main" id="{809B9708-1AAF-2F48-B8C1-9A5ADE0CE99D}"/>
                    </a:ext>
                  </a:extLst>
                </p:cNvPr>
                <p:cNvSpPr txBox="1"/>
                <p:nvPr/>
              </p:nvSpPr>
              <p:spPr>
                <a:xfrm>
                  <a:off x="5094227" y="3001984"/>
                  <a:ext cx="264816" cy="276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alibri"/>
                      <a:cs typeface="Calibri"/>
                    </a:rPr>
                    <a:t>n</a:t>
                  </a:r>
                </a:p>
              </p:txBody>
            </p:sp>
            <p:cxnSp>
              <p:nvCxnSpPr>
                <p:cNvPr id="34" name="Straight Arrow Connector 65">
                  <a:extLst>
                    <a:ext uri="{FF2B5EF4-FFF2-40B4-BE49-F238E27FC236}">
                      <a16:creationId xmlns:a16="http://schemas.microsoft.com/office/drawing/2014/main" id="{C841867D-465A-974D-855B-F02E977621AE}"/>
                    </a:ext>
                  </a:extLst>
                </p:cNvPr>
                <p:cNvCxnSpPr/>
                <p:nvPr/>
              </p:nvCxnSpPr>
              <p:spPr>
                <a:xfrm rot="16200000" flipV="1">
                  <a:off x="4653801" y="3376858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Arrow Connector 66">
                  <a:extLst>
                    <a:ext uri="{FF2B5EF4-FFF2-40B4-BE49-F238E27FC236}">
                      <a16:creationId xmlns:a16="http://schemas.microsoft.com/office/drawing/2014/main" id="{CCFED8FA-656C-BC41-A81B-6E9E89C56FC6}"/>
                    </a:ext>
                  </a:extLst>
                </p:cNvPr>
                <p:cNvCxnSpPr/>
                <p:nvPr/>
              </p:nvCxnSpPr>
              <p:spPr>
                <a:xfrm rot="5400000" flipV="1">
                  <a:off x="5206300" y="4004534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67">
                  <a:extLst>
                    <a:ext uri="{FF2B5EF4-FFF2-40B4-BE49-F238E27FC236}">
                      <a16:creationId xmlns:a16="http://schemas.microsoft.com/office/drawing/2014/main" id="{D65B082E-54D5-3742-87A6-4761C31D62B2}"/>
                    </a:ext>
                  </a:extLst>
                </p:cNvPr>
                <p:cNvCxnSpPr/>
                <p:nvPr/>
              </p:nvCxnSpPr>
              <p:spPr>
                <a:xfrm rot="5400000" flipH="1" flipV="1">
                  <a:off x="5276304" y="4247200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68">
                  <a:extLst>
                    <a:ext uri="{FF2B5EF4-FFF2-40B4-BE49-F238E27FC236}">
                      <a16:creationId xmlns:a16="http://schemas.microsoft.com/office/drawing/2014/main" id="{6AD6E060-782A-DB42-B147-04C3D5F0EBF6}"/>
                    </a:ext>
                  </a:extLst>
                </p:cNvPr>
                <p:cNvCxnSpPr/>
                <p:nvPr/>
              </p:nvCxnSpPr>
              <p:spPr>
                <a:xfrm rot="16200000" flipH="1">
                  <a:off x="4804792" y="2695137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00F002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69">
                  <a:extLst>
                    <a:ext uri="{FF2B5EF4-FFF2-40B4-BE49-F238E27FC236}">
                      <a16:creationId xmlns:a16="http://schemas.microsoft.com/office/drawing/2014/main" id="{DB78AA2E-7C97-0C4E-864C-656203FC0B22}"/>
                    </a:ext>
                  </a:extLst>
                </p:cNvPr>
                <p:cNvCxnSpPr/>
                <p:nvPr/>
              </p:nvCxnSpPr>
              <p:spPr>
                <a:xfrm rot="5400000" flipH="1">
                  <a:off x="5082491" y="4609366"/>
                  <a:ext cx="0" cy="143997"/>
                </a:xfrm>
                <a:prstGeom prst="straightConnector1">
                  <a:avLst/>
                </a:prstGeom>
                <a:ln>
                  <a:solidFill>
                    <a:srgbClr val="00F002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70">
                  <a:extLst>
                    <a:ext uri="{FF2B5EF4-FFF2-40B4-BE49-F238E27FC236}">
                      <a16:creationId xmlns:a16="http://schemas.microsoft.com/office/drawing/2014/main" id="{5AE5A811-858E-D044-A492-60FB0631C38B}"/>
                    </a:ext>
                  </a:extLst>
                </p:cNvPr>
                <p:cNvCxnSpPr/>
                <p:nvPr/>
              </p:nvCxnSpPr>
              <p:spPr>
                <a:xfrm rot="16200000">
                  <a:off x="4843218" y="2855152"/>
                  <a:ext cx="0" cy="215997"/>
                </a:xfrm>
                <a:prstGeom prst="straightConnector1">
                  <a:avLst/>
                </a:prstGeom>
                <a:ln>
                  <a:solidFill>
                    <a:srgbClr val="00F002"/>
                  </a:solidFill>
                  <a:headEnd type="oval"/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71">
                  <a:extLst>
                    <a:ext uri="{FF2B5EF4-FFF2-40B4-BE49-F238E27FC236}">
                      <a16:creationId xmlns:a16="http://schemas.microsoft.com/office/drawing/2014/main" id="{7F2115B7-32FD-CD42-87CA-E787905760A2}"/>
                    </a:ext>
                  </a:extLst>
                </p:cNvPr>
                <p:cNvSpPr txBox="1"/>
                <p:nvPr/>
              </p:nvSpPr>
              <p:spPr>
                <a:xfrm>
                  <a:off x="5118786" y="3842396"/>
                  <a:ext cx="26000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>
                      <a:latin typeface="Calibri"/>
                      <a:cs typeface="Calibri"/>
                    </a:rPr>
                    <a:t>h</a:t>
                  </a:r>
                </a:p>
              </p:txBody>
            </p:sp>
            <p:sp>
              <p:nvSpPr>
                <p:cNvPr id="41" name="TextBox 72">
                  <a:extLst>
                    <a:ext uri="{FF2B5EF4-FFF2-40B4-BE49-F238E27FC236}">
                      <a16:creationId xmlns:a16="http://schemas.microsoft.com/office/drawing/2014/main" id="{E595FD1B-EBED-BB4D-932D-38BED2E0AB3A}"/>
                    </a:ext>
                  </a:extLst>
                </p:cNvPr>
                <p:cNvSpPr txBox="1"/>
                <p:nvPr/>
              </p:nvSpPr>
              <p:spPr>
                <a:xfrm>
                  <a:off x="4671064" y="2911944"/>
                  <a:ext cx="25519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50" b="1" dirty="0">
                      <a:latin typeface="Calibri"/>
                      <a:cs typeface="Calibri"/>
                    </a:rPr>
                    <a:t>e</a:t>
                  </a:r>
                </a:p>
              </p:txBody>
            </p:sp>
            <p:sp>
              <p:nvSpPr>
                <p:cNvPr id="42" name="Rectangle 73">
                  <a:extLst>
                    <a:ext uri="{FF2B5EF4-FFF2-40B4-BE49-F238E27FC236}">
                      <a16:creationId xmlns:a16="http://schemas.microsoft.com/office/drawing/2014/main" id="{51452629-EE95-9B4D-BE6E-2967A1CE32A3}"/>
                    </a:ext>
                  </a:extLst>
                </p:cNvPr>
                <p:cNvSpPr/>
                <p:nvPr/>
              </p:nvSpPr>
              <p:spPr>
                <a:xfrm>
                  <a:off x="5448370" y="2708722"/>
                  <a:ext cx="45719" cy="2017761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cxnSp>
              <p:nvCxnSpPr>
                <p:cNvPr id="43" name="Straight Arrow Connector 74">
                  <a:extLst>
                    <a:ext uri="{FF2B5EF4-FFF2-40B4-BE49-F238E27FC236}">
                      <a16:creationId xmlns:a16="http://schemas.microsoft.com/office/drawing/2014/main" id="{D55B7A0F-F177-4F46-B0AC-DAFB0966B2E1}"/>
                    </a:ext>
                  </a:extLst>
                </p:cNvPr>
                <p:cNvCxnSpPr/>
                <p:nvPr/>
              </p:nvCxnSpPr>
              <p:spPr>
                <a:xfrm flipH="1">
                  <a:off x="4474061" y="4884568"/>
                  <a:ext cx="497155" cy="0"/>
                </a:xfrm>
                <a:prstGeom prst="straightConnector1">
                  <a:avLst/>
                </a:prstGeom>
                <a:ln w="9525" cmpd="sng">
                  <a:solidFill>
                    <a:schemeClr val="tx1"/>
                  </a:solidFill>
                  <a:headEnd type="arrow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75">
                  <a:extLst>
                    <a:ext uri="{FF2B5EF4-FFF2-40B4-BE49-F238E27FC236}">
                      <a16:creationId xmlns:a16="http://schemas.microsoft.com/office/drawing/2014/main" id="{3E53CE6F-4FCE-904B-9371-8271483664B7}"/>
                    </a:ext>
                  </a:extLst>
                </p:cNvPr>
                <p:cNvSpPr txBox="1"/>
                <p:nvPr/>
              </p:nvSpPr>
              <p:spPr>
                <a:xfrm>
                  <a:off x="4533135" y="4867168"/>
                  <a:ext cx="26481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Calibri"/>
                      <a:cs typeface="Calibri"/>
                    </a:rPr>
                    <a:t>d</a:t>
                  </a:r>
                </a:p>
              </p:txBody>
            </p:sp>
          </p:grpSp>
          <p:sp>
            <p:nvSpPr>
              <p:cNvPr id="45" name="TextBox 76">
                <a:extLst>
                  <a:ext uri="{FF2B5EF4-FFF2-40B4-BE49-F238E27FC236}">
                    <a16:creationId xmlns:a16="http://schemas.microsoft.com/office/drawing/2014/main" id="{01909D6F-FADC-F249-939B-C8AF36930E81}"/>
                  </a:ext>
                </a:extLst>
              </p:cNvPr>
              <p:cNvSpPr txBox="1"/>
              <p:nvPr/>
            </p:nvSpPr>
            <p:spPr>
              <a:xfrm>
                <a:off x="6287990" y="2179035"/>
                <a:ext cx="13372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Planar sensor</a:t>
                </a:r>
              </a:p>
            </p:txBody>
          </p:sp>
          <p:sp>
            <p:nvSpPr>
              <p:cNvPr id="46" name="TextBox 77">
                <a:extLst>
                  <a:ext uri="{FF2B5EF4-FFF2-40B4-BE49-F238E27FC236}">
                    <a16:creationId xmlns:a16="http://schemas.microsoft.com/office/drawing/2014/main" id="{C3F1B0EA-B11D-F24D-AB1E-26B78D21028B}"/>
                  </a:ext>
                </a:extLst>
              </p:cNvPr>
              <p:cNvSpPr txBox="1"/>
              <p:nvPr/>
            </p:nvSpPr>
            <p:spPr>
              <a:xfrm>
                <a:off x="7733348" y="2191426"/>
                <a:ext cx="935574" cy="235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</a:rPr>
                  <a:t>3D sensor</a:t>
                </a:r>
              </a:p>
            </p:txBody>
          </p:sp>
        </p:grpSp>
        <p:cxnSp>
          <p:nvCxnSpPr>
            <p:cNvPr id="57" name="Straight Arrow Connector 74">
              <a:extLst>
                <a:ext uri="{FF2B5EF4-FFF2-40B4-BE49-F238E27FC236}">
                  <a16:creationId xmlns:a16="http://schemas.microsoft.com/office/drawing/2014/main" id="{32680488-99FC-5943-8212-BFB781F90FBD}"/>
                </a:ext>
              </a:extLst>
            </p:cNvPr>
            <p:cNvCxnSpPr>
              <a:cxnSpLocks/>
            </p:cNvCxnSpPr>
            <p:nvPr/>
          </p:nvCxnSpPr>
          <p:spPr>
            <a:xfrm>
              <a:off x="7613713" y="387915"/>
              <a:ext cx="1608" cy="1562197"/>
            </a:xfrm>
            <a:prstGeom prst="straightConnector1">
              <a:avLst/>
            </a:prstGeom>
            <a:ln w="9525" cmpd="sng"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75">
              <a:extLst>
                <a:ext uri="{FF2B5EF4-FFF2-40B4-BE49-F238E27FC236}">
                  <a16:creationId xmlns:a16="http://schemas.microsoft.com/office/drawing/2014/main" id="{1FB281BA-79A4-0846-8475-77C16E80CFC0}"/>
                </a:ext>
              </a:extLst>
            </p:cNvPr>
            <p:cNvSpPr txBox="1"/>
            <p:nvPr/>
          </p:nvSpPr>
          <p:spPr>
            <a:xfrm>
              <a:off x="7561843" y="1140951"/>
              <a:ext cx="2029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libri"/>
                  <a:cs typeface="Calibri"/>
                </a:rPr>
                <a:t>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8296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3DC67-28E3-AD4E-98BF-26309F398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11305"/>
          </a:xfrm>
        </p:spPr>
        <p:txBody>
          <a:bodyPr>
            <a:noAutofit/>
          </a:bodyPr>
          <a:lstStyle/>
          <a:p>
            <a:r>
              <a:rPr lang="en-US" sz="3600" dirty="0"/>
              <a:t>Limits to the time resolution of a 3D sensor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42A40C-81BA-5148-865B-B3B3E8420A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52708" y="844618"/>
                <a:ext cx="8128304" cy="3695854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400" b="0" i="1" smtClean="0">
                                  <a:solidFill>
                                    <a:srgbClr val="1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1400" i="1">
                                  <a:solidFill>
                                    <a:srgbClr val="1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1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𝑡𝑤</m:t>
                              </m:r>
                            </m:sub>
                            <m:sup>
                              <m:r>
                                <a:rPr lang="en-US" sz="1400" b="0" i="1" smtClean="0">
                                  <a:solidFill>
                                    <a:srgbClr val="1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400" i="1" smtClean="0">
                                  <a:solidFill>
                                    <a:srgbClr val="1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1400" i="1">
                                  <a:solidFill>
                                    <a:srgbClr val="1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1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𝑑𝑟</m:t>
                              </m:r>
                            </m:sub>
                            <m:sup>
                              <m:r>
                                <a:rPr lang="en-US" sz="1400" i="1">
                                  <a:solidFill>
                                    <a:srgbClr val="1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400" i="1" smtClean="0">
                                  <a:solidFill>
                                    <a:srgbClr val="FC00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1400" i="1">
                                  <a:solidFill>
                                    <a:srgbClr val="FC00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FC00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𝑢𝑛</m:t>
                              </m:r>
                            </m:sub>
                            <m:sup>
                              <m:r>
                                <a:rPr lang="en-US" sz="1400" i="1">
                                  <a:solidFill>
                                    <a:srgbClr val="FC00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4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1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𝑒𝑗</m:t>
                              </m:r>
                            </m:sub>
                            <m:sup>
                              <m: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40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1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𝑇𝐷𝐶</m:t>
                              </m:r>
                            </m:sub>
                            <m:sup>
                              <m:r>
                                <a:rPr lang="en-US" sz="1400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sz="1400" dirty="0"/>
              </a:p>
              <a:p>
                <a:pPr lvl="1"/>
                <a:endParaRPr lang="en-US" sz="1200" dirty="0"/>
              </a:p>
              <a:p>
                <a:r>
                  <a:rPr lang="en-US" sz="1400" dirty="0">
                    <a:solidFill>
                      <a:srgbClr val="1800FF"/>
                    </a:solidFill>
                  </a:rPr>
                  <a:t>𝜎</a:t>
                </a:r>
                <a:r>
                  <a:rPr lang="en-US" sz="1400" baseline="-25000" dirty="0" err="1">
                    <a:solidFill>
                      <a:srgbClr val="1800FF"/>
                    </a:solidFill>
                  </a:rPr>
                  <a:t>tw</a:t>
                </a:r>
                <a:r>
                  <a:rPr lang="en-US" sz="1400" baseline="-25000" dirty="0">
                    <a:solidFill>
                      <a:srgbClr val="1800FF"/>
                    </a:solidFill>
                  </a:rPr>
                  <a:t> </a:t>
                </a:r>
                <a:r>
                  <a:rPr lang="en-US" sz="1400" dirty="0"/>
                  <a:t> : the </a:t>
                </a:r>
                <a:r>
                  <a:rPr lang="en-US" sz="1400" dirty="0">
                    <a:solidFill>
                      <a:srgbClr val="1800FF"/>
                    </a:solidFill>
                  </a:rPr>
                  <a:t>time-walk</a:t>
                </a:r>
                <a:r>
                  <a:rPr lang="en-US" sz="1400" dirty="0"/>
                  <a:t> effect can be eliminated by triggering at a constant fraction of the signal amplitude</a:t>
                </a:r>
              </a:p>
              <a:p>
                <a:endParaRPr lang="en-US" sz="1400" dirty="0"/>
              </a:p>
              <a:p>
                <a:r>
                  <a:rPr lang="en-US" sz="1400" dirty="0">
                    <a:solidFill>
                      <a:srgbClr val="1800FF"/>
                    </a:solidFill>
                  </a:rPr>
                  <a:t>𝜎</a:t>
                </a:r>
                <a:r>
                  <a:rPr lang="en-US" sz="1400" baseline="-25000" dirty="0" err="1">
                    <a:solidFill>
                      <a:srgbClr val="1800FF"/>
                    </a:solidFill>
                  </a:rPr>
                  <a:t>dr</a:t>
                </a:r>
                <a:r>
                  <a:rPr lang="en-US" sz="1400" baseline="-25000" dirty="0">
                    <a:solidFill>
                      <a:srgbClr val="1800FF"/>
                    </a:solidFill>
                  </a:rPr>
                  <a:t> </a:t>
                </a:r>
                <a:r>
                  <a:rPr lang="en-US" sz="1400" dirty="0"/>
                  <a:t> : jitter due to delta-rays - negligible in a 3D sensor since all the charge deposits created at various depths contribute in the same way at the total signal because the charge collection occurs in a direction which is perpendicular to the charged particle path (and in general to the delta-rays produced)</a:t>
                </a:r>
              </a:p>
              <a:p>
                <a:pPr marL="57150" indent="0">
                  <a:buNone/>
                </a:pPr>
                <a:endParaRPr lang="en-US" sz="1400" dirty="0"/>
              </a:p>
              <a:p>
                <a:r>
                  <a:rPr lang="en-US" sz="1400" dirty="0">
                    <a:solidFill>
                      <a:srgbClr val="FC0003"/>
                    </a:solidFill>
                  </a:rPr>
                  <a:t>𝜎</a:t>
                </a:r>
                <a:r>
                  <a:rPr lang="en-US" sz="1400" baseline="-25000" dirty="0">
                    <a:solidFill>
                      <a:srgbClr val="FC0003"/>
                    </a:solidFill>
                  </a:rPr>
                  <a:t>un </a:t>
                </a:r>
                <a:r>
                  <a:rPr lang="en-US" sz="1400" dirty="0"/>
                  <a:t>: </a:t>
                </a:r>
                <a:r>
                  <a:rPr lang="en-US" sz="1400" dirty="0">
                    <a:solidFill>
                      <a:srgbClr val="FF0000"/>
                    </a:solidFill>
                  </a:rPr>
                  <a:t>non-uniformities </a:t>
                </a:r>
                <a:r>
                  <a:rPr lang="en-US" sz="1400" dirty="0"/>
                  <a:t>in the </a:t>
                </a:r>
                <a:r>
                  <a:rPr lang="en-US" sz="1400" dirty="0">
                    <a:solidFill>
                      <a:srgbClr val="FF0000"/>
                    </a:solidFill>
                  </a:rPr>
                  <a:t>weighting field </a:t>
                </a:r>
                <a:r>
                  <a:rPr lang="en-US" sz="1400" dirty="0"/>
                  <a:t>and</a:t>
                </a:r>
                <a:r>
                  <a:rPr lang="en-US" sz="1400" dirty="0">
                    <a:solidFill>
                      <a:srgbClr val="FF0000"/>
                    </a:solidFill>
                  </a:rPr>
                  <a:t> charge carrier velocities </a:t>
                </a:r>
                <a:r>
                  <a:rPr lang="en-US" sz="1400" dirty="0"/>
                  <a:t>inside the detector sensitive unit give the ultimate limit on the time resolution that can be achieved with a 3D sensor</a:t>
                </a:r>
              </a:p>
              <a:p>
                <a:endParaRPr lang="en-US" sz="1400" dirty="0"/>
              </a:p>
              <a:p>
                <a:r>
                  <a:rPr lang="en-US" sz="1400" dirty="0">
                    <a:solidFill>
                      <a:srgbClr val="7030A0"/>
                    </a:solidFill>
                  </a:rPr>
                  <a:t>𝜎</a:t>
                </a:r>
                <a:r>
                  <a:rPr lang="en-US" sz="1400" baseline="-25000" dirty="0" err="1">
                    <a:solidFill>
                      <a:srgbClr val="7030A0"/>
                    </a:solidFill>
                  </a:rPr>
                  <a:t>ej</a:t>
                </a:r>
                <a:r>
                  <a:rPr lang="en-US" sz="1400" baseline="-25000" dirty="0">
                    <a:solidFill>
                      <a:srgbClr val="7030A0"/>
                    </a:solidFill>
                  </a:rPr>
                  <a:t> </a:t>
                </a:r>
                <a:r>
                  <a:rPr lang="en-US" sz="1400" dirty="0"/>
                  <a:t>: the </a:t>
                </a:r>
                <a:r>
                  <a:rPr lang="en-US" sz="1400" dirty="0">
                    <a:solidFill>
                      <a:srgbClr val="7030A0"/>
                    </a:solidFill>
                  </a:rPr>
                  <a:t>analog noise of the preamplifier </a:t>
                </a:r>
                <a:r>
                  <a:rPr lang="en-US" sz="1400" dirty="0"/>
                  <a:t>limits the sensor’s time resolution and scales as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𝑛𝑜𝑖𝑠𝑒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𝐴𝑚𝑝𝑙𝑖𝑡𝑢𝑑𝑒</m:t>
                        </m:r>
                      </m:den>
                    </m:f>
                  </m:oMath>
                </a14:m>
                <a:endParaRPr lang="en-US" sz="1400" b="0" dirty="0">
                  <a:ea typeface="Cambria Math" panose="02040503050406030204" pitchFamily="18" charset="0"/>
                </a:endParaRPr>
              </a:p>
              <a:p>
                <a:endParaRPr lang="en-US" sz="1400" dirty="0"/>
              </a:p>
              <a:p>
                <a:r>
                  <a:rPr lang="en-US" sz="1400" dirty="0">
                    <a:solidFill>
                      <a:srgbClr val="7030A0"/>
                    </a:solidFill>
                  </a:rPr>
                  <a:t>𝜎</a:t>
                </a:r>
                <a:r>
                  <a:rPr lang="en-US" sz="1400" baseline="-25000" dirty="0">
                    <a:solidFill>
                      <a:srgbClr val="7030A0"/>
                    </a:solidFill>
                  </a:rPr>
                  <a:t>TDC </a:t>
                </a:r>
                <a:r>
                  <a:rPr lang="en-US" sz="1400" dirty="0"/>
                  <a:t>: an adequate TDC will make this term negligible</a:t>
                </a:r>
              </a:p>
              <a:p>
                <a:pPr marL="0" indent="0">
                  <a:buNone/>
                </a:pPr>
                <a:endParaRPr lang="en-US" sz="1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42A40C-81BA-5148-865B-B3B3E8420A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2708" y="844618"/>
                <a:ext cx="8128304" cy="3695854"/>
              </a:xfrm>
              <a:blipFill>
                <a:blip r:embed="rId2"/>
                <a:stretch>
                  <a:fillRect l="-156" b="-47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0BA3A-3BC7-1E41-8088-CEB510F74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2627E-1094-BD41-8A48-CA4543A25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8A943-93FA-A845-BDFB-D14ADE32F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BFBEE5-D2B2-5747-A222-79D8DF5B58F3}"/>
              </a:ext>
            </a:extLst>
          </p:cNvPr>
          <p:cNvSpPr txBox="1"/>
          <p:nvPr/>
        </p:nvSpPr>
        <p:spPr>
          <a:xfrm>
            <a:off x="686660" y="1469562"/>
            <a:ext cx="385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  <a:latin typeface="Avenir Next LT Pro" panose="020B0504020202020204" pitchFamily="34" charset="77"/>
                <a:cs typeface="Apple Chancery" panose="03020702040506060504" pitchFamily="66" charset="-79"/>
              </a:rPr>
              <a:t>X</a:t>
            </a:r>
            <a:endParaRPr lang="en-US" dirty="0">
              <a:solidFill>
                <a:schemeClr val="tx1">
                  <a:alpha val="50000"/>
                </a:schemeClr>
              </a:solidFill>
              <a:latin typeface="Avenir Next LT Pro" panose="020B0504020202020204" pitchFamily="34" charset="77"/>
              <a:cs typeface="Apple Chancery" panose="03020702040506060504" pitchFamily="66" charset="-79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0ED45A-DAE9-E14F-9143-8094BAF4F194}"/>
              </a:ext>
            </a:extLst>
          </p:cNvPr>
          <p:cNvSpPr txBox="1"/>
          <p:nvPr/>
        </p:nvSpPr>
        <p:spPr>
          <a:xfrm>
            <a:off x="681084" y="1984282"/>
            <a:ext cx="385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  <a:latin typeface="Avenir Next LT Pro" panose="020B0504020202020204" pitchFamily="34" charset="77"/>
                <a:cs typeface="Apple Chancery" panose="03020702040506060504" pitchFamily="66" charset="-79"/>
              </a:rPr>
              <a:t>X</a:t>
            </a:r>
            <a:endParaRPr lang="en-US" dirty="0">
              <a:solidFill>
                <a:schemeClr val="tx1">
                  <a:alpha val="50000"/>
                </a:schemeClr>
              </a:solidFill>
              <a:latin typeface="Avenir Next LT Pro" panose="020B0504020202020204" pitchFamily="34" charset="77"/>
              <a:cs typeface="Apple Chancery" panose="03020702040506060504" pitchFamily="66" charset="-79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8EC738-4779-924F-998A-37B0D42437D1}"/>
              </a:ext>
            </a:extLst>
          </p:cNvPr>
          <p:cNvSpPr txBox="1"/>
          <p:nvPr/>
        </p:nvSpPr>
        <p:spPr>
          <a:xfrm>
            <a:off x="688797" y="4261938"/>
            <a:ext cx="385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alpha val="50000"/>
                  </a:schemeClr>
                </a:solidFill>
                <a:latin typeface="Avenir Next LT Pro" panose="020B0504020202020204" pitchFamily="34" charset="77"/>
                <a:cs typeface="Apple Chancery" panose="03020702040506060504" pitchFamily="66" charset="-79"/>
              </a:rPr>
              <a:t>X</a:t>
            </a:r>
            <a:endParaRPr lang="en-US" dirty="0">
              <a:solidFill>
                <a:schemeClr val="tx1">
                  <a:alpha val="50000"/>
                </a:schemeClr>
              </a:solidFill>
              <a:latin typeface="Avenir Next LT Pro" panose="020B0504020202020204" pitchFamily="34" charset="77"/>
              <a:cs typeface="Apple Chancery" panose="03020702040506060504" pitchFamily="66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A49DD56-EA8B-E84E-8273-8D0C094F6388}"/>
                  </a:ext>
                </a:extLst>
              </p:cNvPr>
              <p:cNvSpPr txBox="1"/>
              <p:nvPr/>
            </p:nvSpPr>
            <p:spPr>
              <a:xfrm>
                <a:off x="5778268" y="4346695"/>
                <a:ext cx="1937005" cy="656013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 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FC00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rgbClr val="FC00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FC00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𝑢𝑛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C000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𝑒𝑗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A49DD56-EA8B-E84E-8273-8D0C094F6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268" y="4346695"/>
                <a:ext cx="1937005" cy="6560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95F0260-BA91-FD74-EABC-C308A35D24BC}"/>
              </a:ext>
            </a:extLst>
          </p:cNvPr>
          <p:cNvSpPr txBox="1"/>
          <p:nvPr/>
        </p:nvSpPr>
        <p:spPr>
          <a:xfrm rot="18907611">
            <a:off x="58288" y="1821173"/>
            <a:ext cx="632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1800FF"/>
                </a:solidFill>
              </a:rPr>
              <a:t>physics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D94EC8-857F-BE2E-E68A-EA43D31A5D3C}"/>
              </a:ext>
            </a:extLst>
          </p:cNvPr>
          <p:cNvSpPr txBox="1"/>
          <p:nvPr/>
        </p:nvSpPr>
        <p:spPr>
          <a:xfrm rot="18944953">
            <a:off x="42916" y="3003322"/>
            <a:ext cx="717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detector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2A3A28-4BD7-F9E3-D346-3F31A033E0F8}"/>
              </a:ext>
            </a:extLst>
          </p:cNvPr>
          <p:cNvSpPr txBox="1"/>
          <p:nvPr/>
        </p:nvSpPr>
        <p:spPr>
          <a:xfrm rot="18962316">
            <a:off x="691" y="4097595"/>
            <a:ext cx="8650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electronics</a:t>
            </a:r>
          </a:p>
        </p:txBody>
      </p:sp>
    </p:spTree>
    <p:extLst>
      <p:ext uri="{BB962C8B-B14F-4D97-AF65-F5344CB8AC3E}">
        <p14:creationId xmlns:p14="http://schemas.microsoft.com/office/powerpoint/2010/main" val="1400415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1132A9B-6E5C-0D4D-955A-76D23F235B42}"/>
              </a:ext>
            </a:extLst>
          </p:cNvPr>
          <p:cNvGrpSpPr/>
          <p:nvPr/>
        </p:nvGrpSpPr>
        <p:grpSpPr>
          <a:xfrm>
            <a:off x="6537600" y="866453"/>
            <a:ext cx="2387100" cy="3826359"/>
            <a:chOff x="7075251" y="1258111"/>
            <a:chExt cx="1983251" cy="327367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9F69E65-F6F6-BC4A-A8AF-0D81E9185D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53073" y="1335223"/>
              <a:ext cx="1905429" cy="3196565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6CA1FD4-51A7-1048-B6F5-D5C1E92FF7D2}"/>
                </a:ext>
              </a:extLst>
            </p:cNvPr>
            <p:cNvSpPr/>
            <p:nvPr/>
          </p:nvSpPr>
          <p:spPr>
            <a:xfrm>
              <a:off x="7075251" y="1258111"/>
              <a:ext cx="291830" cy="2918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97FC674-DD0D-4D4B-BBB3-97D27A90B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379"/>
            <a:ext cx="8229600" cy="650821"/>
          </a:xfrm>
        </p:spPr>
        <p:txBody>
          <a:bodyPr>
            <a:normAutofit fontScale="90000"/>
          </a:bodyPr>
          <a:lstStyle/>
          <a:p>
            <a:r>
              <a:rPr lang="en-US" dirty="0"/>
              <a:t>Toward an optimized 3D sensor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FA0D43-E9B0-5345-A40D-145DAF7FAD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561" y="856801"/>
                <a:ext cx="6281040" cy="398879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sz="2400" dirty="0">
                    <a:solidFill>
                      <a:srgbClr val="FC0003"/>
                    </a:solidFill>
                  </a:rPr>
                  <a:t>𝜎</a:t>
                </a:r>
                <a:r>
                  <a:rPr lang="en-US" sz="2400" baseline="-25000" dirty="0">
                    <a:solidFill>
                      <a:srgbClr val="FC0003"/>
                    </a:solidFill>
                  </a:rPr>
                  <a:t>un </a:t>
                </a:r>
              </a:p>
              <a:p>
                <a:endParaRPr lang="en-US" sz="1400" baseline="-25000" dirty="0">
                  <a:solidFill>
                    <a:srgbClr val="FC0003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sz="1400" dirty="0"/>
                  <a:t>The detector signal is produced by the drift of the charge carriers created along the path of the (charged) particle across the pixel volume, which creates an instantaneous current 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400" dirty="0"/>
                  <a:t> defined as</a:t>
                </a:r>
              </a:p>
              <a:p>
                <a:pPr marL="457200" lvl="1" indent="0">
                  <a:buNone/>
                </a:pPr>
                <a:endParaRPr lang="en-US" sz="900" dirty="0"/>
              </a:p>
              <a:p>
                <a:pPr marL="457200" lvl="1" indent="0" algn="ctr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:endParaRPr lang="en-US" sz="900" dirty="0"/>
              </a:p>
              <a:p>
                <a:pPr marL="457200" lvl="1" indent="0">
                  <a:buNone/>
                </a:pPr>
                <a:r>
                  <a:rPr lang="en-US" sz="1400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1400" dirty="0"/>
                  <a:t> is the weighting field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/>
                  <a:t>is the carrier’s drift velocity. To have </a:t>
                </a:r>
                <a:r>
                  <a:rPr lang="en-US" sz="1400" u="sng" dirty="0"/>
                  <a:t>signals that do not depend on where the charged particle has crossed the detector </a:t>
                </a:r>
                <a:r>
                  <a:rPr lang="en-US" sz="1400" dirty="0">
                    <a:sym typeface="Wingdings" pitchFamily="2" charset="2"/>
                  </a:rPr>
                  <a:t> </a:t>
                </a:r>
                <a:r>
                  <a:rPr lang="en-US" sz="1400" dirty="0"/>
                  <a:t> </a:t>
                </a:r>
              </a:p>
              <a:p>
                <a:pPr marL="457200" lvl="1" indent="0">
                  <a:buNone/>
                </a:pPr>
                <a:r>
                  <a:rPr lang="en-US" sz="1400" dirty="0"/>
                  <a:t>(1) make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US" sz="1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FF0000"/>
                    </a:solidFill>
                  </a:rPr>
                  <a:t> uniform by design </a:t>
                </a:r>
                <a:r>
                  <a:rPr lang="en-US" sz="1400" dirty="0"/>
                  <a:t>and (2) work in </a:t>
                </a:r>
                <a:r>
                  <a:rPr lang="en-US" sz="1400" dirty="0">
                    <a:solidFill>
                      <a:srgbClr val="FF0000"/>
                    </a:solidFill>
                  </a:rPr>
                  <a:t>a velocity saturation regime</a:t>
                </a:r>
              </a:p>
              <a:p>
                <a:pPr marL="0" indent="0">
                  <a:buNone/>
                </a:pPr>
                <a:endParaRPr lang="en-US" sz="1400" dirty="0">
                  <a:solidFill>
                    <a:srgbClr val="7030A0"/>
                  </a:solidFill>
                </a:endParaRPr>
              </a:p>
              <a:p>
                <a:r>
                  <a:rPr lang="en-US" sz="2400" dirty="0">
                    <a:solidFill>
                      <a:srgbClr val="7030A0"/>
                    </a:solidFill>
                  </a:rPr>
                  <a:t>𝜎</a:t>
                </a:r>
                <a:r>
                  <a:rPr lang="en-US" sz="2400" baseline="-25000" dirty="0" err="1">
                    <a:solidFill>
                      <a:srgbClr val="7030A0"/>
                    </a:solidFill>
                  </a:rPr>
                  <a:t>ej</a:t>
                </a:r>
                <a:endParaRPr lang="en-US" sz="2400" baseline="-25000" dirty="0">
                  <a:solidFill>
                    <a:srgbClr val="7030A0"/>
                  </a:solidFill>
                </a:endParaRPr>
              </a:p>
              <a:p>
                <a:endParaRPr lang="en-US" sz="1400" baseline="-25000" dirty="0">
                  <a:solidFill>
                    <a:srgbClr val="7030A0"/>
                  </a:solidFill>
                </a:endParaRPr>
              </a:p>
              <a:p>
                <a:pPr marL="400050" lvl="1" indent="0">
                  <a:buNone/>
                </a:pPr>
                <a:r>
                  <a:rPr lang="en-US" sz="1400" dirty="0"/>
                  <a:t>To fully exploit the sensor capabilities, one needs  to reduce the front-end amplifier noise (increasing the sensor’s thickness is usually not an option)</a:t>
                </a:r>
              </a:p>
              <a:p>
                <a:pPr marL="400050" lvl="1" indent="0">
                  <a:buNone/>
                </a:pPr>
                <a:endParaRPr lang="en-US" sz="1200" dirty="0"/>
              </a:p>
              <a:p>
                <a:pPr marL="0" indent="0">
                  <a:buNone/>
                </a:pPr>
                <a:r>
                  <a:rPr lang="en-US" sz="1400" dirty="0">
                    <a:sym typeface="Wingdings" pitchFamily="2" charset="2"/>
                  </a:rPr>
                  <a:t>		</a:t>
                </a:r>
                <a:r>
                  <a:rPr lang="en-US" sz="2000" dirty="0">
                    <a:sym typeface="Wingdings" pitchFamily="2" charset="2"/>
                  </a:rPr>
                  <a:t> </a:t>
                </a:r>
                <a:r>
                  <a:rPr lang="en-US" sz="2000" dirty="0" err="1">
                    <a:sym typeface="Wingdings" pitchFamily="2" charset="2"/>
                  </a:rPr>
                  <a:t>TimeSPOT</a:t>
                </a:r>
                <a:r>
                  <a:rPr lang="en-US" sz="2000" dirty="0">
                    <a:sym typeface="Wingdings" pitchFamily="2" charset="2"/>
                  </a:rPr>
                  <a:t> </a:t>
                </a:r>
                <a:r>
                  <a:rPr lang="en-US" sz="2000" dirty="0"/>
                  <a:t>3D trench-type silicon pixel detectors</a:t>
                </a:r>
              </a:p>
              <a:p>
                <a:endParaRPr lang="en-US" sz="2000" dirty="0"/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FA0D43-E9B0-5345-A40D-145DAF7FAD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561" y="856801"/>
                <a:ext cx="6281040" cy="3988799"/>
              </a:xfrm>
              <a:blipFill>
                <a:blip r:embed="rId3"/>
                <a:stretch>
                  <a:fillRect l="-1212" t="-254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B47ADB-E338-F049-9EE3-7E99ABC71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4A261-A95B-B740-B321-495608CEF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CF2B1-8B13-B34A-97FB-BAE789473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088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298E9-8408-0AEC-9334-90CCF927D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0781"/>
            <a:ext cx="8229600" cy="447164"/>
          </a:xfrm>
        </p:spPr>
        <p:txBody>
          <a:bodyPr>
            <a:normAutofit fontScale="90000"/>
          </a:bodyPr>
          <a:lstStyle/>
          <a:p>
            <a:r>
              <a:rPr lang="it-IT" dirty="0"/>
              <a:t>A custom full </a:t>
            </a:r>
            <a:r>
              <a:rPr lang="it-IT" dirty="0" err="1"/>
              <a:t>sensor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: </a:t>
            </a:r>
            <a:r>
              <a:rPr lang="it-IT" dirty="0" err="1">
                <a:hlinkClick r:id="rId2"/>
              </a:rPr>
              <a:t>TCoDE</a:t>
            </a:r>
            <a:endParaRPr lang="it-I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C9F610-4C98-DCBF-73D6-1651E1FD3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659" y="3630947"/>
            <a:ext cx="8313961" cy="1181733"/>
          </a:xfrm>
        </p:spPr>
        <p:txBody>
          <a:bodyPr>
            <a:normAutofit/>
          </a:bodyPr>
          <a:lstStyle/>
          <a:p>
            <a:r>
              <a:rPr lang="it-IT" sz="1100" dirty="0"/>
              <a:t>The carrier </a:t>
            </a:r>
            <a:r>
              <a:rPr lang="it-IT" sz="1100" dirty="0" err="1"/>
              <a:t>motion</a:t>
            </a:r>
            <a:r>
              <a:rPr lang="it-IT" sz="1100" dirty="0"/>
              <a:t> </a:t>
            </a:r>
            <a:r>
              <a:rPr lang="it-IT" sz="1100" dirty="0" err="1"/>
              <a:t>is</a:t>
            </a:r>
            <a:r>
              <a:rPr lang="it-IT" sz="1100" dirty="0"/>
              <a:t> </a:t>
            </a:r>
            <a:r>
              <a:rPr lang="it-IT" sz="1100" dirty="0" err="1"/>
              <a:t>calculated</a:t>
            </a:r>
            <a:r>
              <a:rPr lang="it-IT" sz="1100" dirty="0"/>
              <a:t> </a:t>
            </a:r>
            <a:r>
              <a:rPr lang="it-IT" sz="1100" dirty="0" err="1"/>
              <a:t>using</a:t>
            </a:r>
            <a:r>
              <a:rPr lang="it-IT" sz="1100" dirty="0"/>
              <a:t> a 4</a:t>
            </a:r>
            <a:r>
              <a:rPr lang="it-IT" sz="1100" baseline="30000" dirty="0"/>
              <a:t>th</a:t>
            </a:r>
            <a:r>
              <a:rPr lang="it-IT" sz="1100" dirty="0"/>
              <a:t> order Runge-</a:t>
            </a:r>
            <a:r>
              <a:rPr lang="it-IT" sz="1100" dirty="0" err="1"/>
              <a:t>Kutta</a:t>
            </a:r>
            <a:r>
              <a:rPr lang="it-IT" sz="1100" dirty="0"/>
              <a:t> </a:t>
            </a:r>
            <a:r>
              <a:rPr lang="it-IT" sz="1100" dirty="0" err="1"/>
              <a:t>algorithm</a:t>
            </a:r>
            <a:r>
              <a:rPr lang="it-IT" sz="1100" dirty="0"/>
              <a:t> and the </a:t>
            </a:r>
            <a:r>
              <a:rPr lang="it-IT" sz="1100" dirty="0" err="1"/>
              <a:t>thermal</a:t>
            </a:r>
            <a:r>
              <a:rPr lang="it-IT" sz="1100" dirty="0"/>
              <a:t> </a:t>
            </a:r>
            <a:r>
              <a:rPr lang="it-IT" sz="1100" dirty="0" err="1"/>
              <a:t>diffusion</a:t>
            </a:r>
            <a:r>
              <a:rPr lang="it-IT" sz="1100" dirty="0"/>
              <a:t> </a:t>
            </a:r>
            <a:r>
              <a:rPr lang="it-IT" sz="1100" dirty="0" err="1"/>
              <a:t>equation</a:t>
            </a:r>
            <a:endParaRPr lang="it-IT" sz="1100" dirty="0"/>
          </a:p>
          <a:p>
            <a:endParaRPr lang="it-IT" sz="1100" dirty="0"/>
          </a:p>
          <a:p>
            <a:r>
              <a:rPr lang="it-IT" sz="1100" dirty="0"/>
              <a:t>The </a:t>
            </a:r>
            <a:r>
              <a:rPr lang="it-IT" sz="1100" dirty="0" err="1"/>
              <a:t>contribution</a:t>
            </a:r>
            <a:r>
              <a:rPr lang="it-IT" sz="1100" dirty="0"/>
              <a:t> of </a:t>
            </a:r>
            <a:r>
              <a:rPr lang="it-IT" sz="1100" dirty="0" err="1"/>
              <a:t>each</a:t>
            </a:r>
            <a:r>
              <a:rPr lang="it-IT" sz="1100" dirty="0"/>
              <a:t> carrier to the </a:t>
            </a:r>
            <a:r>
              <a:rPr lang="it-IT" sz="1100" dirty="0" err="1"/>
              <a:t>current</a:t>
            </a:r>
            <a:r>
              <a:rPr lang="it-IT" sz="1100" dirty="0"/>
              <a:t> </a:t>
            </a:r>
            <a:r>
              <a:rPr lang="it-IT" sz="1100" dirty="0" err="1"/>
              <a:t>induced</a:t>
            </a:r>
            <a:r>
              <a:rPr lang="it-IT" sz="1100" dirty="0"/>
              <a:t> on the </a:t>
            </a:r>
            <a:r>
              <a:rPr lang="it-IT" sz="1100" dirty="0" err="1"/>
              <a:t>readout</a:t>
            </a:r>
            <a:r>
              <a:rPr lang="it-IT" sz="1100" dirty="0"/>
              <a:t> </a:t>
            </a:r>
            <a:r>
              <a:rPr lang="it-IT" sz="1100" dirty="0" err="1"/>
              <a:t>electrode</a:t>
            </a:r>
            <a:r>
              <a:rPr lang="it-IT" sz="1100" dirty="0"/>
              <a:t> </a:t>
            </a:r>
            <a:r>
              <a:rPr lang="it-IT" sz="1100" dirty="0" err="1"/>
              <a:t>is</a:t>
            </a:r>
            <a:r>
              <a:rPr lang="it-IT" sz="1100" dirty="0"/>
              <a:t> </a:t>
            </a:r>
            <a:r>
              <a:rPr lang="it-IT" sz="1100" dirty="0" err="1"/>
              <a:t>determined</a:t>
            </a:r>
            <a:r>
              <a:rPr lang="it-IT" sz="1100" dirty="0"/>
              <a:t> with the Ramo </a:t>
            </a:r>
            <a:r>
              <a:rPr lang="it-IT" sz="1100" dirty="0" err="1"/>
              <a:t>theorem</a:t>
            </a:r>
            <a:endParaRPr lang="it-IT" sz="1100" dirty="0"/>
          </a:p>
          <a:p>
            <a:endParaRPr lang="it-IT" sz="1100" dirty="0"/>
          </a:p>
          <a:p>
            <a:r>
              <a:rPr lang="it-IT" sz="1100" dirty="0" err="1"/>
              <a:t>TCoDE</a:t>
            </a:r>
            <a:r>
              <a:rPr lang="it-IT" sz="1100" dirty="0"/>
              <a:t> </a:t>
            </a:r>
            <a:r>
              <a:rPr lang="it-IT" sz="1100" dirty="0" err="1"/>
              <a:t>usess</a:t>
            </a:r>
            <a:r>
              <a:rPr lang="it-IT" sz="1100" dirty="0"/>
              <a:t> a multi-</a:t>
            </a:r>
            <a:r>
              <a:rPr lang="it-IT" sz="1100" dirty="0" err="1"/>
              <a:t>threaded</a:t>
            </a:r>
            <a:r>
              <a:rPr lang="it-IT" sz="1100" dirty="0"/>
              <a:t> </a:t>
            </a:r>
            <a:r>
              <a:rPr lang="it-IT" sz="1100" dirty="0" err="1"/>
              <a:t>approach</a:t>
            </a:r>
            <a:r>
              <a:rPr lang="it-IT" sz="1100" dirty="0"/>
              <a:t> (</a:t>
            </a:r>
            <a:r>
              <a:rPr lang="it-IT" sz="1100" dirty="0" err="1"/>
              <a:t>based</a:t>
            </a:r>
            <a:r>
              <a:rPr lang="it-IT" sz="1100" dirty="0"/>
              <a:t> on the </a:t>
            </a:r>
            <a:r>
              <a:rPr lang="it-IT" sz="1100" dirty="0">
                <a:hlinkClick r:id="rId3"/>
              </a:rPr>
              <a:t>Hydra</a:t>
            </a:r>
            <a:r>
              <a:rPr lang="it-IT" sz="1100" dirty="0"/>
              <a:t> libraries): </a:t>
            </a:r>
            <a:r>
              <a:rPr lang="it-IT" sz="1100" dirty="0" err="1"/>
              <a:t>each</a:t>
            </a:r>
            <a:r>
              <a:rPr lang="it-IT" sz="1100" dirty="0"/>
              <a:t> carrier </a:t>
            </a:r>
            <a:r>
              <a:rPr lang="it-IT" sz="1100" dirty="0" err="1"/>
              <a:t>is</a:t>
            </a:r>
            <a:r>
              <a:rPr lang="it-IT" sz="1100" dirty="0"/>
              <a:t> </a:t>
            </a:r>
            <a:r>
              <a:rPr lang="it-IT" sz="1100" dirty="0" err="1"/>
              <a:t>followed</a:t>
            </a:r>
            <a:r>
              <a:rPr lang="it-IT" sz="1100" dirty="0"/>
              <a:t> in separate </a:t>
            </a:r>
            <a:r>
              <a:rPr lang="it-IT" sz="1100" dirty="0" err="1"/>
              <a:t>threads</a:t>
            </a:r>
            <a:r>
              <a:rPr lang="it-IT" sz="1100" dirty="0"/>
              <a:t>, </a:t>
            </a:r>
            <a:r>
              <a:rPr lang="it-IT" sz="1100" dirty="0" err="1"/>
              <a:t>either</a:t>
            </a:r>
            <a:r>
              <a:rPr lang="it-IT" sz="1100" dirty="0"/>
              <a:t> in CPU or GPU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1763EB-1445-D529-44B1-D95AC64A3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74ABE-27F7-0E13-8260-B14B1E8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</a:t>
            </a:r>
            <a:r>
              <a:rPr lang="en-US" dirty="0" err="1"/>
              <a:t>Cardini</a:t>
            </a:r>
            <a:r>
              <a:rPr lang="en-US" dirty="0"/>
              <a:t>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2131A-CB00-C3A8-8D79-B56AB1837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82D0C2-0656-5B59-A115-91C7896D0F7D}"/>
              </a:ext>
            </a:extLst>
          </p:cNvPr>
          <p:cNvSpPr txBox="1"/>
          <p:nvPr/>
        </p:nvSpPr>
        <p:spPr>
          <a:xfrm rot="16200000">
            <a:off x="7610990" y="2041910"/>
            <a:ext cx="27067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https://github.com/MultithreadCorner/Tcode</a:t>
            </a:r>
            <a:endParaRPr lang="en-US" sz="105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C5007D7-1DA4-7127-9F77-C1B3829279C3}"/>
              </a:ext>
            </a:extLst>
          </p:cNvPr>
          <p:cNvGrpSpPr/>
          <p:nvPr/>
        </p:nvGrpSpPr>
        <p:grpSpPr>
          <a:xfrm>
            <a:off x="293397" y="789077"/>
            <a:ext cx="8495699" cy="2766288"/>
            <a:chOff x="293397" y="914031"/>
            <a:chExt cx="8495699" cy="2766288"/>
          </a:xfrm>
        </p:grpSpPr>
        <p:pic>
          <p:nvPicPr>
            <p:cNvPr id="10" name="Immagine 1">
              <a:extLst>
                <a:ext uri="{FF2B5EF4-FFF2-40B4-BE49-F238E27FC236}">
                  <a16:creationId xmlns:a16="http://schemas.microsoft.com/office/drawing/2014/main" id="{6391BD96-6B9E-6D27-2DDC-F726E97BD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3397" y="1000989"/>
              <a:ext cx="8495699" cy="2622537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DB8BC3D-0036-8B36-9703-71338700DAFB}"/>
                </a:ext>
              </a:extLst>
            </p:cNvPr>
            <p:cNvGrpSpPr/>
            <p:nvPr/>
          </p:nvGrpSpPr>
          <p:grpSpPr>
            <a:xfrm>
              <a:off x="1552298" y="2824480"/>
              <a:ext cx="844232" cy="532139"/>
              <a:chOff x="657487" y="2994572"/>
              <a:chExt cx="1083216" cy="659545"/>
            </a:xfrm>
          </p:grpSpPr>
          <p:pic>
            <p:nvPicPr>
              <p:cNvPr id="12" name="Picture 2" descr="Semiconductor Device Simulation - Computer Architecture Group - USC">
                <a:extLst>
                  <a:ext uri="{FF2B5EF4-FFF2-40B4-BE49-F238E27FC236}">
                    <a16:creationId xmlns:a16="http://schemas.microsoft.com/office/drawing/2014/main" id="{5CEAAEDC-86E1-8320-9C73-FB6442557B4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7487" y="2994572"/>
                <a:ext cx="1083216" cy="31431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65D8690-6F9C-7AB1-2ADD-F9B19138708A}"/>
                  </a:ext>
                </a:extLst>
              </p:cNvPr>
              <p:cNvSpPr txBox="1"/>
              <p:nvPr/>
            </p:nvSpPr>
            <p:spPr>
              <a:xfrm>
                <a:off x="847297" y="3272651"/>
                <a:ext cx="744390" cy="381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/>
                  <a:t>TCAD</a:t>
                </a:r>
              </a:p>
            </p:txBody>
          </p:sp>
        </p:grpSp>
        <p:pic>
          <p:nvPicPr>
            <p:cNvPr id="14" name="Picture 8" descr="g4logo-web.png">
              <a:extLst>
                <a:ext uri="{FF2B5EF4-FFF2-40B4-BE49-F238E27FC236}">
                  <a16:creationId xmlns:a16="http://schemas.microsoft.com/office/drawing/2014/main" id="{ED90CD22-134F-023B-EDE3-2C109C619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8714" y="2779291"/>
              <a:ext cx="1434719" cy="478240"/>
            </a:xfrm>
            <a:prstGeom prst="rect">
              <a:avLst/>
            </a:prstGeom>
            <a:solidFill>
              <a:srgbClr val="FFFFFF"/>
            </a:solidFill>
            <a:effectLst/>
          </p:spPr>
        </p:pic>
        <p:pic>
          <p:nvPicPr>
            <p:cNvPr id="15" name="Picture 5">
              <a:extLst>
                <a:ext uri="{FF2B5EF4-FFF2-40B4-BE49-F238E27FC236}">
                  <a16:creationId xmlns:a16="http://schemas.microsoft.com/office/drawing/2014/main" id="{44081D08-0B2F-3B24-6190-83F73F985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701811" y="2890284"/>
              <a:ext cx="957887" cy="721637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8C05AB2-EA77-7C72-8762-1480490905EB}"/>
                </a:ext>
              </a:extLst>
            </p:cNvPr>
            <p:cNvSpPr/>
            <p:nvPr/>
          </p:nvSpPr>
          <p:spPr bwMode="auto">
            <a:xfrm>
              <a:off x="4306640" y="914031"/>
              <a:ext cx="4422756" cy="2766288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empus Sans ITC" pitchFamily="82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8744633-CE07-637F-C2CC-9285572C0A5D}"/>
                </a:ext>
              </a:extLst>
            </p:cNvPr>
            <p:cNvSpPr/>
            <p:nvPr/>
          </p:nvSpPr>
          <p:spPr bwMode="auto">
            <a:xfrm>
              <a:off x="2549251" y="961479"/>
              <a:ext cx="1690202" cy="1885965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empus Sans ITC" pitchFamily="8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BA2DD72-AB0D-1F87-915E-891787061849}"/>
                </a:ext>
              </a:extLst>
            </p:cNvPr>
            <p:cNvSpPr/>
            <p:nvPr/>
          </p:nvSpPr>
          <p:spPr bwMode="auto">
            <a:xfrm>
              <a:off x="1459632" y="1517125"/>
              <a:ext cx="1029564" cy="1220396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6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empus Sans ITC" pitchFamily="8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0110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498ED-78B1-D958-9BDC-F4ACF3A37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2143"/>
            <a:ext cx="8229600" cy="488892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Why</a:t>
            </a:r>
            <a:r>
              <a:rPr lang="it-IT" dirty="0"/>
              <a:t> </a:t>
            </a:r>
            <a:r>
              <a:rPr lang="it-IT" dirty="0" err="1"/>
              <a:t>another</a:t>
            </a:r>
            <a:r>
              <a:rPr lang="it-IT" dirty="0"/>
              <a:t> custom </a:t>
            </a:r>
            <a:r>
              <a:rPr lang="it-IT" dirty="0" err="1"/>
              <a:t>simulation</a:t>
            </a:r>
            <a:r>
              <a:rPr lang="it-IT" dirty="0"/>
              <a:t>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2416E-053D-995E-89E5-92EA61A05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TWEPP2022, Bergen, 20SEP22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9C6AA-00F2-26C2-C88F-7B04D8F90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Cardini / INFN Cagliari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E7E15-BF61-D7FC-8151-90563A222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7D5B4-EE43-0844-AFAB-5707D8B5D718}" type="slidenum">
              <a:rPr lang="en-US" smtClean="0"/>
              <a:t>9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DE4DF0C-294E-476D-A5B5-1F3F146E4D6F}"/>
              </a:ext>
            </a:extLst>
          </p:cNvPr>
          <p:cNvGrpSpPr/>
          <p:nvPr/>
        </p:nvGrpSpPr>
        <p:grpSpPr>
          <a:xfrm>
            <a:off x="5429135" y="687593"/>
            <a:ext cx="3049763" cy="4141302"/>
            <a:chOff x="5957929" y="625962"/>
            <a:chExt cx="3049763" cy="4141302"/>
          </a:xfrm>
        </p:grpSpPr>
        <p:pic>
          <p:nvPicPr>
            <p:cNvPr id="8" name="Picture 7" descr="c.png">
              <a:extLst>
                <a:ext uri="{FF2B5EF4-FFF2-40B4-BE49-F238E27FC236}">
                  <a16:creationId xmlns:a16="http://schemas.microsoft.com/office/drawing/2014/main" id="{34027A2A-A7FA-3F4A-3148-8E1F7185DA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78"/>
            <a:stretch/>
          </p:blipFill>
          <p:spPr>
            <a:xfrm>
              <a:off x="5957929" y="625962"/>
              <a:ext cx="3049763" cy="2058446"/>
            </a:xfrm>
            <a:prstGeom prst="rect">
              <a:avLst/>
            </a:prstGeom>
          </p:spPr>
        </p:pic>
        <p:pic>
          <p:nvPicPr>
            <p:cNvPr id="9" name="Picture 8" descr="d.png">
              <a:extLst>
                <a:ext uri="{FF2B5EF4-FFF2-40B4-BE49-F238E27FC236}">
                  <a16:creationId xmlns:a16="http://schemas.microsoft.com/office/drawing/2014/main" id="{254D20E8-D605-BAB4-A750-E51024995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78"/>
            <a:stretch/>
          </p:blipFill>
          <p:spPr>
            <a:xfrm>
              <a:off x="5957929" y="2708818"/>
              <a:ext cx="3049763" cy="2058446"/>
            </a:xfrm>
            <a:prstGeom prst="rect">
              <a:avLst/>
            </a:prstGeom>
          </p:spPr>
        </p:pic>
      </p:grp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D64DEF6D-0C4C-7F77-6C0F-7F33145FB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1024" y="2926356"/>
            <a:ext cx="4325241" cy="190253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/>
              <a:t>Example</a:t>
            </a:r>
            <a:r>
              <a:rPr lang="en-US" dirty="0"/>
              <a:t>: simulating 50 charged 10 GeV </a:t>
            </a:r>
            <a:r>
              <a:rPr lang="en-US" dirty="0" err="1"/>
              <a:t>pions</a:t>
            </a:r>
            <a:r>
              <a:rPr lang="en-US" dirty="0"/>
              <a:t> crossing a </a:t>
            </a:r>
            <a:r>
              <a:rPr lang="en-US" dirty="0" err="1"/>
              <a:t>TimeSPOT</a:t>
            </a:r>
            <a:r>
              <a:rPr lang="en-US" dirty="0"/>
              <a:t> pixel with GEANT4 and reconstructing the induced signals with </a:t>
            </a:r>
            <a:r>
              <a:rPr lang="en-US" dirty="0" err="1"/>
              <a:t>TCoDE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2900" dirty="0"/>
              <a:t>1h40’ in single-thread on an </a:t>
            </a:r>
            <a:r>
              <a:rPr lang="en-US" sz="2900" dirty="0" err="1"/>
              <a:t>Intel®Xeon®CPU</a:t>
            </a:r>
            <a:r>
              <a:rPr lang="en-US" sz="2900" dirty="0"/>
              <a:t> X5450 (10 GB RAM)</a:t>
            </a:r>
          </a:p>
          <a:p>
            <a:r>
              <a:rPr lang="en-US" sz="2900" dirty="0"/>
              <a:t>Estimated that a similar simulation would take 2-3 months using TCAD on the same hardware</a:t>
            </a:r>
          </a:p>
          <a:p>
            <a:r>
              <a:rPr lang="en-US" sz="2900" dirty="0"/>
              <a:t>About 2’ in multi-thread on a gaming laptop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4" name="Content Placeholder 6" descr="test.PNG">
            <a:extLst>
              <a:ext uri="{FF2B5EF4-FFF2-40B4-BE49-F238E27FC236}">
                <a16:creationId xmlns:a16="http://schemas.microsoft.com/office/drawing/2014/main" id="{3136AD00-7756-FF6D-9A2D-605CD2081751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71000"/>
                    </a14:imgEffect>
                    <a14:imgEffect>
                      <a14:brightnessContrast bright="9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849" y="800877"/>
            <a:ext cx="3125935" cy="1977248"/>
          </a:xfrm>
          <a:prstGeom prst="rect">
            <a:avLst/>
          </a:prstGeom>
        </p:spPr>
      </p:pic>
      <p:pic>
        <p:nvPicPr>
          <p:cNvPr id="17" name="Picture 5">
            <a:extLst>
              <a:ext uri="{FF2B5EF4-FFF2-40B4-BE49-F238E27FC236}">
                <a16:creationId xmlns:a16="http://schemas.microsoft.com/office/drawing/2014/main" id="{5AAD3004-243E-AF06-B491-DA37689E6A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954" y="1784452"/>
            <a:ext cx="957887" cy="72163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8" name="Picture 17" descr="LogoWin.png">
            <a:extLst>
              <a:ext uri="{FF2B5EF4-FFF2-40B4-BE49-F238E27FC236}">
                <a16:creationId xmlns:a16="http://schemas.microsoft.com/office/drawing/2014/main" id="{16B8AEF9-C30E-739E-B658-06891CD686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22" y="1149336"/>
            <a:ext cx="1400552" cy="569455"/>
          </a:xfrm>
          <a:prstGeom prst="rect">
            <a:avLst/>
          </a:prstGeom>
          <a:ln>
            <a:solidFill>
              <a:srgbClr val="C00000"/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66865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40805</TotalTime>
  <Words>3988</Words>
  <Application>Microsoft Macintosh PowerPoint</Application>
  <PresentationFormat>On-screen Show (16:9)</PresentationFormat>
  <Paragraphs>571</Paragraphs>
  <Slides>43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Avenir Next LT Pro</vt:lpstr>
      <vt:lpstr>Calibri</vt:lpstr>
      <vt:lpstr>Cambria Math</vt:lpstr>
      <vt:lpstr>Candara</vt:lpstr>
      <vt:lpstr>Lato</vt:lpstr>
      <vt:lpstr>Tempus Sans ITC</vt:lpstr>
      <vt:lpstr>Office Theme</vt:lpstr>
      <vt:lpstr> Measuring charged-particles with 10ps time resolution using innovative 3D trench-type silicon pixel sensors</vt:lpstr>
      <vt:lpstr>Outline</vt:lpstr>
      <vt:lpstr>Present and future challenges in tracking</vt:lpstr>
      <vt:lpstr>Requirements for (some) future upgrades</vt:lpstr>
      <vt:lpstr>Why 3D sensors?</vt:lpstr>
      <vt:lpstr>Limits to the time resolution of a 3D sensor</vt:lpstr>
      <vt:lpstr>Toward an optimized 3D sensor design</vt:lpstr>
      <vt:lpstr>A custom full sensor simulation: TCoDE</vt:lpstr>
      <vt:lpstr>Why another custom simulation?</vt:lpstr>
      <vt:lpstr>Comparison between 3D geometries</vt:lpstr>
      <vt:lpstr>Comparison between 3D geometries</vt:lpstr>
      <vt:lpstr>The trench-type TimeSPOT 3D pixels</vt:lpstr>
      <vt:lpstr>The TimeSPOT 3D sensors fabrication</vt:lpstr>
      <vt:lpstr>Characterization of 3D trench pixels with custom FEE</vt:lpstr>
      <vt:lpstr>Testing 3D pixels in the lab</vt:lpstr>
      <vt:lpstr>PowerPoint Presentation</vt:lpstr>
      <vt:lpstr>Measurements with IR laser</vt:lpstr>
      <vt:lpstr>Time reference accuracy</vt:lpstr>
      <vt:lpstr>Amplitude and ToA maps</vt:lpstr>
      <vt:lpstr>Example: Trench vs Hexagonal geometries</vt:lpstr>
      <vt:lpstr>2022 SPS/H8 beam test measurements</vt:lpstr>
      <vt:lpstr>PowerPoint Presentation</vt:lpstr>
      <vt:lpstr>Pixel waveforms data analysis</vt:lpstr>
      <vt:lpstr>Single 3D pixel - amplitude</vt:lpstr>
      <vt:lpstr>Single 3D pixel – timing performances</vt:lpstr>
      <vt:lpstr>Efficiency: setup</vt:lpstr>
      <vt:lpstr>Efficiency: the method</vt:lpstr>
      <vt:lpstr>Efficiency: results</vt:lpstr>
      <vt:lpstr>Tilted sensors: timing performances</vt:lpstr>
      <vt:lpstr>Tilted sensors - time distributions</vt:lpstr>
      <vt:lpstr>Charge sharing</vt:lpstr>
      <vt:lpstr>Charge sharing: results</vt:lpstr>
      <vt:lpstr>Irradiated sensors – the setup</vt:lpstr>
      <vt:lpstr>Irradiated sensors – working point</vt:lpstr>
      <vt:lpstr>3D irradiated pixel – timing performance</vt:lpstr>
      <vt:lpstr>Irradiated sensors – efficiency</vt:lpstr>
      <vt:lpstr>Conclusions</vt:lpstr>
      <vt:lpstr>… and Outlook</vt:lpstr>
      <vt:lpstr>Thank you very much!</vt:lpstr>
      <vt:lpstr>Backup Slides</vt:lpstr>
      <vt:lpstr>Simulating energy deposits in silicon pixels</vt:lpstr>
      <vt:lpstr>DC electrical characterization of 3D trench pixels</vt:lpstr>
      <vt:lpstr>Fitting the time distribution: 𝜎eff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WP6: Test Beam</dc:title>
  <dc:creator>Alessandro Cardini</dc:creator>
  <cp:lastModifiedBy>Alessandro Cardini</cp:lastModifiedBy>
  <cp:revision>1618</cp:revision>
  <cp:lastPrinted>2019-11-15T12:45:14Z</cp:lastPrinted>
  <dcterms:created xsi:type="dcterms:W3CDTF">2019-06-12T05:19:08Z</dcterms:created>
  <dcterms:modified xsi:type="dcterms:W3CDTF">2022-09-20T07:51:35Z</dcterms:modified>
</cp:coreProperties>
</file>