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2" r:id="rId2"/>
    <p:sldId id="360" r:id="rId3"/>
    <p:sldId id="361" r:id="rId4"/>
    <p:sldId id="363" r:id="rId5"/>
    <p:sldId id="415" r:id="rId6"/>
    <p:sldId id="416" r:id="rId7"/>
    <p:sldId id="310" r:id="rId8"/>
    <p:sldId id="417" r:id="rId9"/>
    <p:sldId id="364" r:id="rId10"/>
    <p:sldId id="357" r:id="rId11"/>
    <p:sldId id="307" r:id="rId12"/>
    <p:sldId id="419" r:id="rId13"/>
    <p:sldId id="418" r:id="rId14"/>
    <p:sldId id="367" r:id="rId15"/>
    <p:sldId id="262" r:id="rId16"/>
    <p:sldId id="3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5EE"/>
    <a:srgbClr val="5A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77" autoAdjust="0"/>
  </p:normalViewPr>
  <p:slideViewPr>
    <p:cSldViewPr snapToGrid="0">
      <p:cViewPr>
        <p:scale>
          <a:sx n="66" d="100"/>
          <a:sy n="66" d="100"/>
        </p:scale>
        <p:origin x="1330" y="41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20/09/2022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FPGA and system level testing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549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957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649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Provide the flexibility of easy integration for the user logic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9939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7670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872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8163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306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621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879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89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mixed-radiation fields composed of electrons, photons, and hadrons (</a:t>
            </a:r>
            <a:r>
              <a:rPr lang="en-GB" dirty="0">
                <a:effectLst/>
                <a:latin typeface="Times New Roman" panose="02020603050405020304" pitchFamily="18" charset="0"/>
              </a:rPr>
              <a:t>neutrons, protons and </a:t>
            </a:r>
            <a:r>
              <a:rPr lang="en-GB" dirty="0" err="1">
                <a:effectLst/>
                <a:latin typeface="Times New Roman" panose="02020603050405020304" pitchFamily="18" charset="0"/>
              </a:rPr>
              <a:t>pions</a:t>
            </a:r>
            <a:r>
              <a:rPr lang="en-GB" dirty="0">
                <a:effectLst/>
                <a:latin typeface="Times New Roman" panose="02020603050405020304" pitchFamily="18" charset="0"/>
              </a:rPr>
              <a:t>)</a:t>
            </a:r>
            <a:r>
              <a:rPr lang="en-GB" dirty="0">
                <a:cs typeface="Arial"/>
              </a:rPr>
              <a:t>, which can replicate a wide number of real radiation environments such as space, atmosphere, or accelerator complexes</a:t>
            </a:r>
            <a:endParaRPr lang="en-GB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471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92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253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160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798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34"/>
          <a:stretch/>
        </p:blipFill>
        <p:spPr>
          <a:xfrm>
            <a:off x="268393" y="5362278"/>
            <a:ext cx="1287604" cy="1152182"/>
          </a:xfrm>
          <a:prstGeom prst="rect">
            <a:avLst/>
          </a:prstGeom>
        </p:spPr>
      </p:pic>
      <p:pic>
        <p:nvPicPr>
          <p:cNvPr id="6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659" y="536227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3293948" y="542178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3B12-47E4-426A-8CF5-21256C2D4B5B}" type="datetime1">
              <a:rPr lang="en-GB" smtClean="0"/>
              <a:t>20/09/2022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C4FF-3B54-4708-8175-DD65796099B1}" type="datetime1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D482-8DFC-4181-9A6F-80E0C38D6D62}" type="datetime1">
              <a:rPr lang="en-GB" smtClean="0"/>
              <a:t>20/09/2022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CABB-4C4A-4B5A-AC2E-3BCB9022A509}" type="datetime1">
              <a:rPr lang="en-GB" smtClean="0"/>
              <a:t>20/09/2022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6154093" y="4914554"/>
            <a:ext cx="1711767" cy="1334010"/>
          </a:xfrm>
          <a:prstGeom prst="rect">
            <a:avLst/>
          </a:prstGeom>
        </p:spPr>
      </p:pic>
      <p:pic>
        <p:nvPicPr>
          <p:cNvPr id="2050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160" y="501870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9568449" y="507821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740727" y="6362378"/>
            <a:ext cx="3063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93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31333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6249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6553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293852" y="6283462"/>
            <a:ext cx="672878" cy="524386"/>
          </a:xfrm>
          <a:prstGeom prst="rect">
            <a:avLst/>
          </a:prstGeom>
        </p:spPr>
      </p:pic>
      <p:pic>
        <p:nvPicPr>
          <p:cNvPr id="12" name="Picture 2" descr="home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61" y="6350462"/>
            <a:ext cx="390386" cy="3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 bwMode="auto">
          <a:xfrm>
            <a:off x="1693204" y="6339851"/>
            <a:ext cx="1130508" cy="51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hyperlink" Target="https://edms.cern.ch/file/2475661/1/PolarFire-PSI_Radiation_Tests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2B36-17A1-4A26-ABDC-29F9DB465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u="sng" dirty="0"/>
              <a:t>P. Gkountoumis</a:t>
            </a:r>
            <a:r>
              <a:rPr lang="fr-FR" dirty="0"/>
              <a:t>, R. Ferraro, S. Danzeca</a:t>
            </a:r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>
            <a:extLst>
              <a:ext uri="{FF2B5EF4-FFF2-40B4-BE49-F238E27FC236}">
                <a16:creationId xmlns:a16="http://schemas.microsoft.com/office/drawing/2014/main" id="{D9A74A80-7748-4780-8ADA-1535AF52F41D}"/>
              </a:ext>
            </a:extLst>
          </p:cNvPr>
          <p:cNvSpPr/>
          <p:nvPr/>
        </p:nvSpPr>
        <p:spPr>
          <a:xfrm>
            <a:off x="8306737" y="3500251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89499528-2599-4182-BEFA-A896AADFA63A}"/>
              </a:ext>
            </a:extLst>
          </p:cNvPr>
          <p:cNvSpPr/>
          <p:nvPr/>
        </p:nvSpPr>
        <p:spPr>
          <a:xfrm>
            <a:off x="8243162" y="3272389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CCF3C191-90F7-471E-AEAB-1D1C0A5DF4AB}"/>
              </a:ext>
            </a:extLst>
          </p:cNvPr>
          <p:cNvSpPr/>
          <p:nvPr/>
        </p:nvSpPr>
        <p:spPr>
          <a:xfrm>
            <a:off x="8247424" y="3463610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CABBDFF-4D75-461D-AD8D-00AA03A46E63}"/>
              </a:ext>
            </a:extLst>
          </p:cNvPr>
          <p:cNvSpPr/>
          <p:nvPr/>
        </p:nvSpPr>
        <p:spPr>
          <a:xfrm>
            <a:off x="8010248" y="2187116"/>
            <a:ext cx="1978306" cy="184909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9046E1-7142-4D58-A77B-2808F365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Carrier Architecture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D1BAF-DD9C-416F-A41C-60FE0A8FFC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8E8C7-357B-4179-A145-8035B14A7C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6844E-5EF9-4387-B86B-725C918EB4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DF7FE1-C614-42E9-9B75-5A5F05B142A1}"/>
              </a:ext>
            </a:extLst>
          </p:cNvPr>
          <p:cNvSpPr/>
          <p:nvPr/>
        </p:nvSpPr>
        <p:spPr>
          <a:xfrm>
            <a:off x="4688100" y="2187117"/>
            <a:ext cx="1553105" cy="18490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3E1D8-E689-44B5-BB4D-66591CF283A6}"/>
              </a:ext>
            </a:extLst>
          </p:cNvPr>
          <p:cNvSpPr/>
          <p:nvPr/>
        </p:nvSpPr>
        <p:spPr>
          <a:xfrm>
            <a:off x="10792567" y="2202356"/>
            <a:ext cx="1194640" cy="184909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027A39-071F-4D5C-84A2-8B553016F9E1}"/>
              </a:ext>
            </a:extLst>
          </p:cNvPr>
          <p:cNvSpPr txBox="1"/>
          <p:nvPr/>
        </p:nvSpPr>
        <p:spPr>
          <a:xfrm>
            <a:off x="11017521" y="1293875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Carrier</a:t>
            </a:r>
            <a:endParaRPr lang="en-GB" b="1" dirty="0">
              <a:solidFill>
                <a:srgbClr val="7030A0"/>
              </a:solidFill>
            </a:endParaRP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5B1B2DCD-06FD-46BA-986E-C986A04BB967}"/>
              </a:ext>
            </a:extLst>
          </p:cNvPr>
          <p:cNvCxnSpPr>
            <a:cxnSpLocks/>
            <a:stCxn id="92" idx="4"/>
            <a:endCxn id="21" idx="0"/>
          </p:cNvCxnSpPr>
          <p:nvPr/>
        </p:nvCxnSpPr>
        <p:spPr>
          <a:xfrm rot="5400000">
            <a:off x="5834112" y="1958943"/>
            <a:ext cx="858285" cy="91665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28B45D0-EFA7-4983-9F28-1EB7CECAAE75}"/>
              </a:ext>
            </a:extLst>
          </p:cNvPr>
          <p:cNvSpPr/>
          <p:nvPr/>
        </p:nvSpPr>
        <p:spPr>
          <a:xfrm>
            <a:off x="4601117" y="1288858"/>
            <a:ext cx="7529923" cy="39243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DD3B39-1053-47A1-8DFF-11AFA8E77B45}"/>
              </a:ext>
            </a:extLst>
          </p:cNvPr>
          <p:cNvSpPr/>
          <p:nvPr/>
        </p:nvSpPr>
        <p:spPr>
          <a:xfrm>
            <a:off x="8407605" y="1509283"/>
            <a:ext cx="719958" cy="361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JTAG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43F19B-EB8B-42F7-985F-D1343E78CD9A}"/>
              </a:ext>
            </a:extLst>
          </p:cNvPr>
          <p:cNvSpPr txBox="1"/>
          <p:nvPr/>
        </p:nvSpPr>
        <p:spPr>
          <a:xfrm>
            <a:off x="10829685" y="2942236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FMC DUT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F50B2E-B8A7-439C-A2FD-9986F4EB3CC7}"/>
              </a:ext>
            </a:extLst>
          </p:cNvPr>
          <p:cNvSpPr/>
          <p:nvPr/>
        </p:nvSpPr>
        <p:spPr>
          <a:xfrm>
            <a:off x="5494298" y="2846413"/>
            <a:ext cx="621258" cy="58233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</a:rPr>
              <a:t>GBTx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05D398-9910-4EA1-B80D-908C2A74A8D4}"/>
              </a:ext>
            </a:extLst>
          </p:cNvPr>
          <p:cNvSpPr txBox="1"/>
          <p:nvPr/>
        </p:nvSpPr>
        <p:spPr>
          <a:xfrm>
            <a:off x="4616039" y="212322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GBTX FMC</a:t>
            </a:r>
            <a:endParaRPr lang="en-GB" b="1" dirty="0">
              <a:solidFill>
                <a:srgbClr val="7030A0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EF52F7E-EDF8-4F86-B50C-8532E891000B}"/>
              </a:ext>
            </a:extLst>
          </p:cNvPr>
          <p:cNvCxnSpPr>
            <a:cxnSpLocks/>
          </p:cNvCxnSpPr>
          <p:nvPr/>
        </p:nvCxnSpPr>
        <p:spPr>
          <a:xfrm>
            <a:off x="8965012" y="5615937"/>
            <a:ext cx="36128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6E3F6BA-5189-4918-A541-3A29648F3BA3}"/>
              </a:ext>
            </a:extLst>
          </p:cNvPr>
          <p:cNvSpPr txBox="1"/>
          <p:nvPr/>
        </p:nvSpPr>
        <p:spPr>
          <a:xfrm>
            <a:off x="7783416" y="5491242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Data</a:t>
            </a:r>
            <a:endParaRPr lang="en-GB" sz="12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03F1CB-87B0-4272-AEC3-B3609B4F8888}"/>
              </a:ext>
            </a:extLst>
          </p:cNvPr>
          <p:cNvSpPr txBox="1"/>
          <p:nvPr/>
        </p:nvSpPr>
        <p:spPr>
          <a:xfrm>
            <a:off x="7776471" y="5740966"/>
            <a:ext cx="1196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Configuration</a:t>
            </a:r>
            <a:endParaRPr lang="en-GB" sz="1200" b="1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AC78F20-728C-4DA2-B124-B86D004DD6AB}"/>
              </a:ext>
            </a:extLst>
          </p:cNvPr>
          <p:cNvCxnSpPr>
            <a:cxnSpLocks/>
          </p:cNvCxnSpPr>
          <p:nvPr/>
        </p:nvCxnSpPr>
        <p:spPr>
          <a:xfrm>
            <a:off x="8972632" y="5874197"/>
            <a:ext cx="361282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661EDDC-4D6A-4E95-8CF5-79E140BE06AC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6288506" y="1781296"/>
            <a:ext cx="296932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53DE652-440A-454C-B141-B5403BAD8FBB}"/>
              </a:ext>
            </a:extLst>
          </p:cNvPr>
          <p:cNvSpPr txBox="1"/>
          <p:nvPr/>
        </p:nvSpPr>
        <p:spPr>
          <a:xfrm>
            <a:off x="4850577" y="1574804"/>
            <a:ext cx="1718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ADC/voltage measurements</a:t>
            </a:r>
            <a:endParaRPr lang="en-GB" sz="1100" b="1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619C65F-55EF-4C0B-8021-D165DE7700F5}"/>
              </a:ext>
            </a:extLst>
          </p:cNvPr>
          <p:cNvSpPr/>
          <p:nvPr/>
        </p:nvSpPr>
        <p:spPr>
          <a:xfrm>
            <a:off x="8521905" y="3501491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9037B40-369E-4F44-BEED-A10A34FA3672}"/>
              </a:ext>
            </a:extLst>
          </p:cNvPr>
          <p:cNvSpPr txBox="1"/>
          <p:nvPr/>
        </p:nvSpPr>
        <p:spPr>
          <a:xfrm>
            <a:off x="9251738" y="219506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SOM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F731A35-8931-42C0-94F8-4F7A86DD0AF0}"/>
              </a:ext>
            </a:extLst>
          </p:cNvPr>
          <p:cNvSpPr txBox="1"/>
          <p:nvPr/>
        </p:nvSpPr>
        <p:spPr>
          <a:xfrm>
            <a:off x="6237776" y="2916862"/>
            <a:ext cx="1843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E-Links (40 x 80 Mbps)</a:t>
            </a:r>
            <a:endParaRPr lang="en-GB" sz="12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745BE2A-2587-4C72-8F2B-9EF9A457E881}"/>
              </a:ext>
            </a:extLst>
          </p:cNvPr>
          <p:cNvSpPr txBox="1"/>
          <p:nvPr/>
        </p:nvSpPr>
        <p:spPr>
          <a:xfrm>
            <a:off x="9952986" y="2896083"/>
            <a:ext cx="8371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HPC FMC</a:t>
            </a:r>
            <a:endParaRPr lang="en-GB" sz="1100" b="1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C127E9D-98D3-4467-B81E-75C803074098}"/>
              </a:ext>
            </a:extLst>
          </p:cNvPr>
          <p:cNvSpPr/>
          <p:nvPr/>
        </p:nvSpPr>
        <p:spPr>
          <a:xfrm>
            <a:off x="7730657" y="5424674"/>
            <a:ext cx="1723432" cy="626062"/>
          </a:xfrm>
          <a:prstGeom prst="round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CBD1C22-29B4-4371-971E-12E3C24ED805}"/>
              </a:ext>
            </a:extLst>
          </p:cNvPr>
          <p:cNvSpPr/>
          <p:nvPr/>
        </p:nvSpPr>
        <p:spPr>
          <a:xfrm>
            <a:off x="7256815" y="4673183"/>
            <a:ext cx="549907" cy="4594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UART</a:t>
            </a:r>
            <a:endParaRPr lang="en-GB" sz="1000" b="1" dirty="0">
              <a:solidFill>
                <a:schemeClr val="tx1"/>
              </a:solidFill>
            </a:endParaRPr>
          </a:p>
        </p:txBody>
      </p: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00E3B3FF-9DAC-45A4-B94C-0C160269187C}"/>
              </a:ext>
            </a:extLst>
          </p:cNvPr>
          <p:cNvCxnSpPr>
            <a:cxnSpLocks/>
            <a:stCxn id="37" idx="4"/>
            <a:endCxn id="68" idx="0"/>
          </p:cNvCxnSpPr>
          <p:nvPr/>
        </p:nvCxnSpPr>
        <p:spPr>
          <a:xfrm rot="5400000">
            <a:off x="7428852" y="3729013"/>
            <a:ext cx="1047087" cy="841252"/>
          </a:xfrm>
          <a:prstGeom prst="bentConnector3">
            <a:avLst>
              <a:gd name="adj1" fmla="val 57884"/>
            </a:avLst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23DF7864-FFC0-4325-90FF-F797EC642DE9}"/>
              </a:ext>
            </a:extLst>
          </p:cNvPr>
          <p:cNvSpPr/>
          <p:nvPr/>
        </p:nvSpPr>
        <p:spPr>
          <a:xfrm>
            <a:off x="9156829" y="2709617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5898881B-BFDC-4BCB-A152-FBCAAC077AA2}"/>
              </a:ext>
            </a:extLst>
          </p:cNvPr>
          <p:cNvSpPr/>
          <p:nvPr/>
        </p:nvSpPr>
        <p:spPr>
          <a:xfrm>
            <a:off x="8735410" y="3497176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DFF291F-15A8-4A19-A505-D6E660F2290C}"/>
              </a:ext>
            </a:extLst>
          </p:cNvPr>
          <p:cNvCxnSpPr>
            <a:cxnSpLocks/>
            <a:stCxn id="9" idx="1"/>
            <a:endCxn id="7" idx="3"/>
          </p:cNvCxnSpPr>
          <p:nvPr/>
        </p:nvCxnSpPr>
        <p:spPr>
          <a:xfrm flipH="1">
            <a:off x="9301176" y="3126903"/>
            <a:ext cx="1491391" cy="7256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7BCBFD0-C29A-4A4A-A4AF-4FCE9248D36E}"/>
              </a:ext>
            </a:extLst>
          </p:cNvPr>
          <p:cNvCxnSpPr>
            <a:cxnSpLocks/>
            <a:stCxn id="21" idx="3"/>
            <a:endCxn id="7" idx="1"/>
          </p:cNvCxnSpPr>
          <p:nvPr/>
        </p:nvCxnSpPr>
        <p:spPr>
          <a:xfrm flipV="1">
            <a:off x="6115556" y="3134159"/>
            <a:ext cx="2129787" cy="3424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179E052C-AAD8-4FF4-9249-4339F52C3E07}"/>
              </a:ext>
            </a:extLst>
          </p:cNvPr>
          <p:cNvCxnSpPr>
            <a:cxnSpLocks/>
            <a:stCxn id="93" idx="4"/>
            <a:endCxn id="7" idx="0"/>
          </p:cNvCxnSpPr>
          <p:nvPr/>
        </p:nvCxnSpPr>
        <p:spPr>
          <a:xfrm rot="16200000" flipH="1">
            <a:off x="7549888" y="1419418"/>
            <a:ext cx="652039" cy="179470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48FCB0AE-147A-4CF8-AFC0-64DD0483626C}"/>
              </a:ext>
            </a:extLst>
          </p:cNvPr>
          <p:cNvSpPr/>
          <p:nvPr/>
        </p:nvSpPr>
        <p:spPr>
          <a:xfrm>
            <a:off x="8089162" y="4724396"/>
            <a:ext cx="312362" cy="2995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8DA2066-2163-46AC-892D-1BC17979B2CB}"/>
              </a:ext>
            </a:extLst>
          </p:cNvPr>
          <p:cNvSpPr txBox="1"/>
          <p:nvPr/>
        </p:nvSpPr>
        <p:spPr>
          <a:xfrm>
            <a:off x="7886941" y="4974044"/>
            <a:ext cx="6703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Trigger</a:t>
            </a:r>
            <a:endParaRPr lang="en-GB" sz="1050" b="1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997BD1F4-A970-4472-B0EC-C97C3639E62B}"/>
              </a:ext>
            </a:extLst>
          </p:cNvPr>
          <p:cNvSpPr/>
          <p:nvPr/>
        </p:nvSpPr>
        <p:spPr>
          <a:xfrm>
            <a:off x="8645133" y="4722481"/>
            <a:ext cx="312362" cy="2995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82582F-5B93-4FB9-8CA0-179885D2A115}"/>
              </a:ext>
            </a:extLst>
          </p:cNvPr>
          <p:cNvSpPr txBox="1"/>
          <p:nvPr/>
        </p:nvSpPr>
        <p:spPr>
          <a:xfrm>
            <a:off x="8470905" y="4971017"/>
            <a:ext cx="7072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Clock in</a:t>
            </a:r>
            <a:endParaRPr lang="en-GB" sz="1050" b="1" dirty="0"/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0EE808A6-CAC6-47CF-93E1-3591F32F1DC4}"/>
              </a:ext>
            </a:extLst>
          </p:cNvPr>
          <p:cNvCxnSpPr>
            <a:cxnSpLocks/>
            <a:stCxn id="50" idx="0"/>
            <a:endCxn id="38" idx="4"/>
          </p:cNvCxnSpPr>
          <p:nvPr/>
        </p:nvCxnSpPr>
        <p:spPr>
          <a:xfrm rot="5400000" flipH="1" flipV="1">
            <a:off x="7868236" y="4004443"/>
            <a:ext cx="1097060" cy="342846"/>
          </a:xfrm>
          <a:prstGeom prst="bentConnector3">
            <a:avLst>
              <a:gd name="adj1" fmla="val 31478"/>
            </a:avLst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F3E86D15-D38B-4E57-8182-56CC62E239F3}"/>
              </a:ext>
            </a:extLst>
          </p:cNvPr>
          <p:cNvSpPr/>
          <p:nvPr/>
        </p:nvSpPr>
        <p:spPr>
          <a:xfrm>
            <a:off x="9873790" y="4661655"/>
            <a:ext cx="549907" cy="4594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SFP+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457D67A7-874B-418C-BCFD-160C40C12C74}"/>
              </a:ext>
            </a:extLst>
          </p:cNvPr>
          <p:cNvSpPr/>
          <p:nvPr/>
        </p:nvSpPr>
        <p:spPr>
          <a:xfrm>
            <a:off x="9136052" y="3497149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96025474-F85D-4486-A1E4-B3EF22CD7BE4}"/>
              </a:ext>
            </a:extLst>
          </p:cNvPr>
          <p:cNvCxnSpPr>
            <a:cxnSpLocks/>
            <a:stCxn id="87" idx="4"/>
            <a:endCxn id="86" idx="0"/>
          </p:cNvCxnSpPr>
          <p:nvPr/>
        </p:nvCxnSpPr>
        <p:spPr>
          <a:xfrm rot="16200000" flipH="1">
            <a:off x="9156210" y="3669120"/>
            <a:ext cx="1038661" cy="946408"/>
          </a:xfrm>
          <a:prstGeom prst="bentConnector3">
            <a:avLst>
              <a:gd name="adj1" fmla="val 60088"/>
            </a:avLst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>
            <a:extLst>
              <a:ext uri="{FF2B5EF4-FFF2-40B4-BE49-F238E27FC236}">
                <a16:creationId xmlns:a16="http://schemas.microsoft.com/office/drawing/2014/main" id="{5A80AD46-F3AC-4BE0-878C-6C0EBB368E1A}"/>
              </a:ext>
            </a:extLst>
          </p:cNvPr>
          <p:cNvSpPr/>
          <p:nvPr/>
        </p:nvSpPr>
        <p:spPr>
          <a:xfrm>
            <a:off x="6655297" y="1862283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70058117-1D0A-475D-B27F-D824A260BFE0}"/>
              </a:ext>
            </a:extLst>
          </p:cNvPr>
          <p:cNvSpPr/>
          <p:nvPr/>
        </p:nvSpPr>
        <p:spPr>
          <a:xfrm>
            <a:off x="6912270" y="1864907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AEAC42D-FF78-4642-90CD-1B33FAEF6F18}"/>
              </a:ext>
            </a:extLst>
          </p:cNvPr>
          <p:cNvCxnSpPr>
            <a:cxnSpLocks/>
            <a:stCxn id="15" idx="2"/>
            <a:endCxn id="7" idx="0"/>
          </p:cNvCxnSpPr>
          <p:nvPr/>
        </p:nvCxnSpPr>
        <p:spPr>
          <a:xfrm>
            <a:off x="8767584" y="1870496"/>
            <a:ext cx="5676" cy="772295"/>
          </a:xfrm>
          <a:prstGeom prst="straightConnector1">
            <a:avLst/>
          </a:prstGeom>
          <a:ln w="28575"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D514F0E4-FE4F-4CF2-93F9-67206B4E5876}"/>
              </a:ext>
            </a:extLst>
          </p:cNvPr>
          <p:cNvSpPr/>
          <p:nvPr/>
        </p:nvSpPr>
        <p:spPr>
          <a:xfrm>
            <a:off x="9256674" y="4722481"/>
            <a:ext cx="312362" cy="2995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50E5A21-B033-4A6A-A7E4-FF25DA9ED660}"/>
              </a:ext>
            </a:extLst>
          </p:cNvPr>
          <p:cNvSpPr txBox="1"/>
          <p:nvPr/>
        </p:nvSpPr>
        <p:spPr>
          <a:xfrm>
            <a:off x="9114717" y="4971017"/>
            <a:ext cx="7072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Clock in</a:t>
            </a:r>
            <a:endParaRPr lang="en-GB" sz="1050" b="1" dirty="0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A6370649-78EE-4130-A97B-56F0F478F28E}"/>
              </a:ext>
            </a:extLst>
          </p:cNvPr>
          <p:cNvSpPr/>
          <p:nvPr/>
        </p:nvSpPr>
        <p:spPr>
          <a:xfrm>
            <a:off x="8931269" y="3496680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2" name="Connector: Elbow 111">
            <a:extLst>
              <a:ext uri="{FF2B5EF4-FFF2-40B4-BE49-F238E27FC236}">
                <a16:creationId xmlns:a16="http://schemas.microsoft.com/office/drawing/2014/main" id="{788C3C4B-861B-45B9-B276-9A8B8917251E}"/>
              </a:ext>
            </a:extLst>
          </p:cNvPr>
          <p:cNvCxnSpPr>
            <a:cxnSpLocks/>
            <a:stCxn id="107" idx="0"/>
            <a:endCxn id="111" idx="4"/>
          </p:cNvCxnSpPr>
          <p:nvPr/>
        </p:nvCxnSpPr>
        <p:spPr>
          <a:xfrm rot="16200000" flipV="1">
            <a:off x="8655226" y="3964852"/>
            <a:ext cx="1099956" cy="415302"/>
          </a:xfrm>
          <a:prstGeom prst="bentConnector3">
            <a:avLst>
              <a:gd name="adj1" fmla="val 30083"/>
            </a:avLst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BB59A538-2C2E-4BF1-BB99-446CB640AF57}"/>
              </a:ext>
            </a:extLst>
          </p:cNvPr>
          <p:cNvCxnSpPr>
            <a:cxnSpLocks/>
            <a:stCxn id="105" idx="4"/>
            <a:endCxn id="72" idx="0"/>
          </p:cNvCxnSpPr>
          <p:nvPr/>
        </p:nvCxnSpPr>
        <p:spPr>
          <a:xfrm flipH="1">
            <a:off x="8801314" y="3623021"/>
            <a:ext cx="380" cy="1099460"/>
          </a:xfrm>
          <a:prstGeom prst="straightConnector1">
            <a:avLst/>
          </a:prstGeom>
          <a:ln w="28575">
            <a:solidFill>
              <a:schemeClr val="accent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83D79B34-5B50-461D-AB7F-88247882ABF9}"/>
              </a:ext>
            </a:extLst>
          </p:cNvPr>
          <p:cNvSpPr/>
          <p:nvPr/>
        </p:nvSpPr>
        <p:spPr>
          <a:xfrm>
            <a:off x="6494506" y="2547056"/>
            <a:ext cx="741780" cy="3409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User LEDs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5643B99-53E9-41D8-A56A-782125FE3F3E}"/>
              </a:ext>
            </a:extLst>
          </p:cNvPr>
          <p:cNvSpPr/>
          <p:nvPr/>
        </p:nvSpPr>
        <p:spPr>
          <a:xfrm>
            <a:off x="6494942" y="3285869"/>
            <a:ext cx="740908" cy="3409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Switches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A64017B1-7A89-4D9A-85F2-BA85A550E32A}"/>
              </a:ext>
            </a:extLst>
          </p:cNvPr>
          <p:cNvSpPr/>
          <p:nvPr/>
        </p:nvSpPr>
        <p:spPr>
          <a:xfrm>
            <a:off x="8248894" y="2789542"/>
            <a:ext cx="132568" cy="1258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2" name="Connector: Elbow 121">
            <a:extLst>
              <a:ext uri="{FF2B5EF4-FFF2-40B4-BE49-F238E27FC236}">
                <a16:creationId xmlns:a16="http://schemas.microsoft.com/office/drawing/2014/main" id="{3D7FF806-2FEF-429B-99E1-8ABC06DD15B8}"/>
              </a:ext>
            </a:extLst>
          </p:cNvPr>
          <p:cNvCxnSpPr>
            <a:cxnSpLocks/>
            <a:stCxn id="118" idx="3"/>
            <a:endCxn id="120" idx="2"/>
          </p:cNvCxnSpPr>
          <p:nvPr/>
        </p:nvCxnSpPr>
        <p:spPr>
          <a:xfrm>
            <a:off x="7236286" y="2717518"/>
            <a:ext cx="1012608" cy="134947"/>
          </a:xfrm>
          <a:prstGeom prst="bentConnector3">
            <a:avLst>
              <a:gd name="adj1" fmla="val 7985"/>
            </a:avLst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or: Elbow 124">
            <a:extLst>
              <a:ext uri="{FF2B5EF4-FFF2-40B4-BE49-F238E27FC236}">
                <a16:creationId xmlns:a16="http://schemas.microsoft.com/office/drawing/2014/main" id="{A8BAA176-36A3-4144-BCE4-E4F538818BE5}"/>
              </a:ext>
            </a:extLst>
          </p:cNvPr>
          <p:cNvCxnSpPr>
            <a:cxnSpLocks/>
            <a:stCxn id="119" idx="3"/>
            <a:endCxn id="121" idx="2"/>
          </p:cNvCxnSpPr>
          <p:nvPr/>
        </p:nvCxnSpPr>
        <p:spPr>
          <a:xfrm flipV="1">
            <a:off x="7235850" y="3335312"/>
            <a:ext cx="1007312" cy="121019"/>
          </a:xfrm>
          <a:prstGeom prst="bentConnector3">
            <a:avLst>
              <a:gd name="adj1" fmla="val 9025"/>
            </a:avLst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B29ABE99-5832-43F2-BB57-8AF3A1CF098F}"/>
              </a:ext>
            </a:extLst>
          </p:cNvPr>
          <p:cNvSpPr txBox="1"/>
          <p:nvPr/>
        </p:nvSpPr>
        <p:spPr>
          <a:xfrm>
            <a:off x="858992" y="1311341"/>
            <a:ext cx="36611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GBT system already implemented on FMC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err="1"/>
              <a:t>Elinks</a:t>
            </a:r>
            <a:r>
              <a:rPr lang="en-GB" dirty="0"/>
              <a:t> (max 3.2 Gbps):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400" dirty="0"/>
              <a:t>40x80 Mbps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400" dirty="0"/>
              <a:t>20x160 Mbps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400" dirty="0"/>
              <a:t>10x320 Mbps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FPGA reconfiguration using the SCA (JTAG)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Environmental monitoring (Voltages/temperature)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UART/SFP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Trigger/Clock inputs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FMC DUT - ANSI/VITA57 HPC compatible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User LEDs and switches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BE5A0E-8D80-42D8-AF0A-EDF60BB9D9FC}"/>
              </a:ext>
            </a:extLst>
          </p:cNvPr>
          <p:cNvSpPr/>
          <p:nvPr/>
        </p:nvSpPr>
        <p:spPr>
          <a:xfrm>
            <a:off x="8245343" y="2642791"/>
            <a:ext cx="1055833" cy="98273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FPGA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975E1D-573B-4C69-83B4-EFE011198A60}"/>
              </a:ext>
            </a:extLst>
          </p:cNvPr>
          <p:cNvSpPr/>
          <p:nvPr/>
        </p:nvSpPr>
        <p:spPr>
          <a:xfrm>
            <a:off x="6585438" y="1565852"/>
            <a:ext cx="525380" cy="43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SCA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7F78A168-8BD4-47E0-B2C0-7F3977D9A04B}"/>
              </a:ext>
            </a:extLst>
          </p:cNvPr>
          <p:cNvSpPr txBox="1"/>
          <p:nvPr/>
        </p:nvSpPr>
        <p:spPr>
          <a:xfrm>
            <a:off x="8373021" y="3253040"/>
            <a:ext cx="86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MPF300TS-1FCG1152I</a:t>
            </a:r>
            <a:endParaRPr lang="en-GB" sz="900" b="1" dirty="0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9589D230-B08A-4173-B50C-2A7D55935749}"/>
              </a:ext>
            </a:extLst>
          </p:cNvPr>
          <p:cNvSpPr/>
          <p:nvPr/>
        </p:nvSpPr>
        <p:spPr>
          <a:xfrm>
            <a:off x="4688100" y="2992049"/>
            <a:ext cx="524239" cy="2842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VTRX</a:t>
            </a:r>
            <a:endParaRPr lang="en-GB" sz="1000" b="1" dirty="0">
              <a:solidFill>
                <a:schemeClr val="tx1"/>
              </a:solidFill>
            </a:endParaRP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E03F5E63-D76A-44E4-B263-9D90EF63EF65}"/>
              </a:ext>
            </a:extLst>
          </p:cNvPr>
          <p:cNvCxnSpPr>
            <a:cxnSpLocks/>
            <a:stCxn id="153" idx="3"/>
            <a:endCxn id="21" idx="1"/>
          </p:cNvCxnSpPr>
          <p:nvPr/>
        </p:nvCxnSpPr>
        <p:spPr>
          <a:xfrm>
            <a:off x="5212339" y="3134159"/>
            <a:ext cx="281959" cy="3424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9FD29078-9C95-4081-92F2-2058E2EF114F}"/>
              </a:ext>
            </a:extLst>
          </p:cNvPr>
          <p:cNvSpPr/>
          <p:nvPr/>
        </p:nvSpPr>
        <p:spPr>
          <a:xfrm>
            <a:off x="4995263" y="4312866"/>
            <a:ext cx="888470" cy="6236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DC-DC Converters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AD66168A-4C82-423E-80DC-BE89DC9E3146}"/>
              </a:ext>
            </a:extLst>
          </p:cNvPr>
          <p:cNvSpPr/>
          <p:nvPr/>
        </p:nvSpPr>
        <p:spPr>
          <a:xfrm>
            <a:off x="9821962" y="5464870"/>
            <a:ext cx="859552" cy="5162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Pluggable modules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0B0EEF-AB66-A544-144D-39B5AF4136A2}"/>
              </a:ext>
            </a:extLst>
          </p:cNvPr>
          <p:cNvSpPr txBox="1"/>
          <p:nvPr/>
        </p:nvSpPr>
        <p:spPr>
          <a:xfrm>
            <a:off x="5784418" y="4493878"/>
            <a:ext cx="467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x6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017161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DC1CA-350C-4E19-BBFC-ED5F5E920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Back-end system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C0348-EDC8-4416-98D2-C21CB28EAB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EAE39-752A-433B-B56E-DF16C8D4C7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2C678-CEC3-494F-976B-C9C135F04A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1026" name="Picture 2" descr="VC709 Evaluation Board for the Virtex-7 FPGA User Guide">
            <a:extLst>
              <a:ext uri="{FF2B5EF4-FFF2-40B4-BE49-F238E27FC236}">
                <a16:creationId xmlns:a16="http://schemas.microsoft.com/office/drawing/2014/main" id="{5B6E3E2D-D97B-4BB1-9019-312D86BB41F4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199990" y="3993877"/>
            <a:ext cx="2389840" cy="125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A computer monitor with a keyboard and mouse&#10;&#10;Description automatically generated with low confidence">
            <a:extLst>
              <a:ext uri="{FF2B5EF4-FFF2-40B4-BE49-F238E27FC236}">
                <a16:creationId xmlns:a16="http://schemas.microsoft.com/office/drawing/2014/main" id="{A89B4AAD-0B05-492E-A695-6885148F49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760" y="3951559"/>
            <a:ext cx="1552575" cy="155257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ACE842B-E88C-4D53-9921-9CAEFFC330A4}"/>
              </a:ext>
            </a:extLst>
          </p:cNvPr>
          <p:cNvSpPr txBox="1"/>
          <p:nvPr/>
        </p:nvSpPr>
        <p:spPr>
          <a:xfrm>
            <a:off x="964235" y="1421180"/>
            <a:ext cx="1051560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5AA3D9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Use of VC709 Xilinx evaluation board</a:t>
            </a:r>
          </a:p>
          <a:p>
            <a:pPr marL="342900" indent="-342900">
              <a:spcBef>
                <a:spcPts val="600"/>
              </a:spcBef>
              <a:buClr>
                <a:srgbClr val="5AA3D9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We have extensively exercised the VC709 as a back-end for </a:t>
            </a:r>
            <a:r>
              <a:rPr lang="en-US" sz="2000" dirty="0" err="1"/>
              <a:t>GBTx</a:t>
            </a:r>
            <a:r>
              <a:rPr lang="en-US" sz="2000" dirty="0"/>
              <a:t> and have available firmware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can be transmitted via 1 Gbps Ethernet and UDP/IP protocols</a:t>
            </a:r>
            <a:r>
              <a:rPr lang="en-US" sz="2000" dirty="0">
                <a:cs typeface="Arial"/>
              </a:rPr>
              <a:t> to a PC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Software development in C++ and Qt – </a:t>
            </a:r>
            <a:r>
              <a:rPr lang="en-US" sz="2000"/>
              <a:t>accessible remotely</a:t>
            </a:r>
            <a:endParaRPr lang="en-US" sz="2000" dirty="0"/>
          </a:p>
          <a:p>
            <a:pPr marL="342900" indent="-342900">
              <a:spcBef>
                <a:spcPts val="600"/>
              </a:spcBef>
              <a:buClr>
                <a:srgbClr val="5AA3D9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Alternative option is to use PCIe for full bandwidth utilization (user bandwidth 3.36 Gbps)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61683D-39E3-7820-3EA0-6B075A5C224C}"/>
              </a:ext>
            </a:extLst>
          </p:cNvPr>
          <p:cNvSpPr txBox="1"/>
          <p:nvPr/>
        </p:nvSpPr>
        <p:spPr>
          <a:xfrm>
            <a:off x="4949915" y="518751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VC709</a:t>
            </a:r>
            <a:endParaRPr lang="en-GB" b="1" dirty="0"/>
          </a:p>
        </p:txBody>
      </p:sp>
      <p:sp>
        <p:nvSpPr>
          <p:cNvPr id="8" name="Arrow: Up-Down 7">
            <a:extLst>
              <a:ext uri="{FF2B5EF4-FFF2-40B4-BE49-F238E27FC236}">
                <a16:creationId xmlns:a16="http://schemas.microsoft.com/office/drawing/2014/main" id="{B9D2AACD-68A3-AA0B-6A1C-D95A76480775}"/>
              </a:ext>
            </a:extLst>
          </p:cNvPr>
          <p:cNvSpPr/>
          <p:nvPr/>
        </p:nvSpPr>
        <p:spPr>
          <a:xfrm rot="16200000">
            <a:off x="2939032" y="3740144"/>
            <a:ext cx="392925" cy="88444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Up-Down 8">
            <a:extLst>
              <a:ext uri="{FF2B5EF4-FFF2-40B4-BE49-F238E27FC236}">
                <a16:creationId xmlns:a16="http://schemas.microsoft.com/office/drawing/2014/main" id="{18648E7F-842F-9D1E-8FEB-DE5A82266C9A}"/>
              </a:ext>
            </a:extLst>
          </p:cNvPr>
          <p:cNvSpPr/>
          <p:nvPr/>
        </p:nvSpPr>
        <p:spPr>
          <a:xfrm rot="16200000">
            <a:off x="2952734" y="4782296"/>
            <a:ext cx="392925" cy="88444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6454CF-838F-9412-75D4-F630B1565ACF}"/>
              </a:ext>
            </a:extLst>
          </p:cNvPr>
          <p:cNvSpPr txBox="1"/>
          <p:nvPr/>
        </p:nvSpPr>
        <p:spPr>
          <a:xfrm>
            <a:off x="2158336" y="4372584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 Gbps Ethernet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A9B367-7C48-BDA4-D119-8F0068462C4C}"/>
              </a:ext>
            </a:extLst>
          </p:cNvPr>
          <p:cNvSpPr txBox="1"/>
          <p:nvPr/>
        </p:nvSpPr>
        <p:spPr>
          <a:xfrm>
            <a:off x="2706974" y="542098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PCIe</a:t>
            </a:r>
            <a:endParaRPr lang="en-GB" b="1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134E032-274E-CAF6-A486-150B2FF31591}"/>
              </a:ext>
            </a:extLst>
          </p:cNvPr>
          <p:cNvSpPr/>
          <p:nvPr/>
        </p:nvSpPr>
        <p:spPr>
          <a:xfrm>
            <a:off x="6849036" y="4215532"/>
            <a:ext cx="439012" cy="44823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9E131DE-1DB0-FC9E-BE07-5C10E59AB237}"/>
              </a:ext>
            </a:extLst>
          </p:cNvPr>
          <p:cNvCxnSpPr>
            <a:cxnSpLocks/>
          </p:cNvCxnSpPr>
          <p:nvPr/>
        </p:nvCxnSpPr>
        <p:spPr>
          <a:xfrm>
            <a:off x="6589830" y="4670612"/>
            <a:ext cx="9264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45E8A36-A67D-B26B-0996-0B31CED70E30}"/>
              </a:ext>
            </a:extLst>
          </p:cNvPr>
          <p:cNvSpPr txBox="1"/>
          <p:nvPr/>
        </p:nvSpPr>
        <p:spPr>
          <a:xfrm>
            <a:off x="6501928" y="465872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4.8 Gbps</a:t>
            </a:r>
            <a:endParaRPr lang="en-GB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A96E28F-AFCB-42B0-BC90-2BC953A05D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8819287" y="2506772"/>
            <a:ext cx="2095364" cy="441149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D9BBC74-4ED5-6313-B9E4-B49D66B6EF12}"/>
              </a:ext>
            </a:extLst>
          </p:cNvPr>
          <p:cNvSpPr txBox="1"/>
          <p:nvPr/>
        </p:nvSpPr>
        <p:spPr>
          <a:xfrm>
            <a:off x="9485026" y="5771935"/>
            <a:ext cx="1206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CRaTeBo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82997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046E1-7142-4D58-A77B-2808F365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Back-end firmware architecture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D1BAF-DD9C-416F-A41C-60FE0A8FFC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8E8C7-357B-4179-A145-8035B14A7C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6844E-5EF9-4387-B86B-725C918EB4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DF7FE1-C614-42E9-9B75-5A5F05B142A1}"/>
              </a:ext>
            </a:extLst>
          </p:cNvPr>
          <p:cNvSpPr/>
          <p:nvPr/>
        </p:nvSpPr>
        <p:spPr>
          <a:xfrm>
            <a:off x="6004106" y="2565486"/>
            <a:ext cx="1553105" cy="21652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8B45D0-EFA7-4983-9F28-1EB7CECAAE75}"/>
              </a:ext>
            </a:extLst>
          </p:cNvPr>
          <p:cNvSpPr/>
          <p:nvPr/>
        </p:nvSpPr>
        <p:spPr>
          <a:xfrm>
            <a:off x="5727223" y="1644946"/>
            <a:ext cx="5876513" cy="39243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05D398-9910-4EA1-B80D-908C2A74A8D4}"/>
              </a:ext>
            </a:extLst>
          </p:cNvPr>
          <p:cNvSpPr txBox="1"/>
          <p:nvPr/>
        </p:nvSpPr>
        <p:spPr>
          <a:xfrm>
            <a:off x="5969454" y="2517287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</a:rPr>
              <a:t>Eth. wrapper</a:t>
            </a:r>
            <a:endParaRPr lang="en-GB" sz="1600" b="1" dirty="0">
              <a:solidFill>
                <a:srgbClr val="7030A0"/>
              </a:solidFill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7BCBFD0-C29A-4A4A-A4AF-4FCE9248D36E}"/>
              </a:ext>
            </a:extLst>
          </p:cNvPr>
          <p:cNvCxnSpPr>
            <a:cxnSpLocks/>
            <a:stCxn id="7" idx="3"/>
            <a:endCxn id="13" idx="1"/>
          </p:cNvCxnSpPr>
          <p:nvPr/>
        </p:nvCxnSpPr>
        <p:spPr>
          <a:xfrm flipV="1">
            <a:off x="8332120" y="3585924"/>
            <a:ext cx="1894496" cy="14594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96025474-F85D-4486-A1E4-B3EF22CD7BE4}"/>
              </a:ext>
            </a:extLst>
          </p:cNvPr>
          <p:cNvCxnSpPr>
            <a:cxnSpLocks/>
            <a:stCxn id="25" idx="1"/>
            <a:endCxn id="7" idx="3"/>
          </p:cNvCxnSpPr>
          <p:nvPr/>
        </p:nvCxnSpPr>
        <p:spPr>
          <a:xfrm rot="10800000" flipV="1">
            <a:off x="8332120" y="2711368"/>
            <a:ext cx="445898" cy="889150"/>
          </a:xfrm>
          <a:prstGeom prst="bentConnector3">
            <a:avLst>
              <a:gd name="adj1" fmla="val 50000"/>
            </a:avLst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B29ABE99-5832-43F2-BB57-8AF3A1CF098F}"/>
              </a:ext>
            </a:extLst>
          </p:cNvPr>
          <p:cNvSpPr txBox="1"/>
          <p:nvPr/>
        </p:nvSpPr>
        <p:spPr>
          <a:xfrm>
            <a:off x="858992" y="1311341"/>
            <a:ext cx="4526394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/>
              <a:t>Keep it transparent to the user (commands just propagated from PC to </a:t>
            </a:r>
            <a:r>
              <a:rPr lang="en-GB" sz="2000" dirty="0" err="1"/>
              <a:t>SoM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/>
              <a:t>Use 1 Gbps Ethernet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/>
              <a:t>GBT FPGA core for optical communication with </a:t>
            </a:r>
            <a:r>
              <a:rPr lang="en-GB" sz="2000" dirty="0" err="1"/>
              <a:t>GBTx</a:t>
            </a:r>
            <a:endParaRPr lang="en-GB" sz="2000" dirty="0"/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/>
              <a:t>IC core for dynamic reconfiguration of the </a:t>
            </a:r>
            <a:r>
              <a:rPr lang="en-GB" sz="2000" dirty="0" err="1"/>
              <a:t>GBTx</a:t>
            </a:r>
            <a:endParaRPr lang="en-GB" sz="2000" dirty="0"/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/>
              <a:t>Slow Control core for SCA communication (monitoring + FPGA reprogramming)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/>
              <a:t>User logic if necessary to reduce bandwidth or provide extra functionality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3C01B6-F9D6-49BC-4396-9FFF242A1FF7}"/>
              </a:ext>
            </a:extLst>
          </p:cNvPr>
          <p:cNvSpPr/>
          <p:nvPr/>
        </p:nvSpPr>
        <p:spPr>
          <a:xfrm>
            <a:off x="10226616" y="3094556"/>
            <a:ext cx="1055833" cy="98273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GBT FPGA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D1CAB6-63DA-EDFB-A7CA-EF6B10EAB163}"/>
              </a:ext>
            </a:extLst>
          </p:cNvPr>
          <p:cNvSpPr/>
          <p:nvPr/>
        </p:nvSpPr>
        <p:spPr>
          <a:xfrm>
            <a:off x="6270842" y="3054196"/>
            <a:ext cx="1051657" cy="9300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0CC6FB5-2F09-1338-F83A-074DBC2CFF5E}"/>
              </a:ext>
            </a:extLst>
          </p:cNvPr>
          <p:cNvSpPr/>
          <p:nvPr/>
        </p:nvSpPr>
        <p:spPr>
          <a:xfrm>
            <a:off x="6267976" y="4142055"/>
            <a:ext cx="1054523" cy="43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1000Base-X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5F1D4D-5FD0-36DB-EEE7-D669F83DEB83}"/>
              </a:ext>
            </a:extLst>
          </p:cNvPr>
          <p:cNvSpPr/>
          <p:nvPr/>
        </p:nvSpPr>
        <p:spPr>
          <a:xfrm>
            <a:off x="8778018" y="2393235"/>
            <a:ext cx="896089" cy="6362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IC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67735DB-827F-3056-1BA4-795B9FC56BA3}"/>
              </a:ext>
            </a:extLst>
          </p:cNvPr>
          <p:cNvSpPr/>
          <p:nvPr/>
        </p:nvSpPr>
        <p:spPr>
          <a:xfrm>
            <a:off x="8778017" y="4396228"/>
            <a:ext cx="896089" cy="6362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SC/HDLC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D54C50AA-A631-A1A1-2402-7DEFB04158F8}"/>
              </a:ext>
            </a:extLst>
          </p:cNvPr>
          <p:cNvCxnSpPr>
            <a:cxnSpLocks/>
            <a:stCxn id="26" idx="1"/>
            <a:endCxn id="7" idx="3"/>
          </p:cNvCxnSpPr>
          <p:nvPr/>
        </p:nvCxnSpPr>
        <p:spPr>
          <a:xfrm rot="10800000">
            <a:off x="8332121" y="3600519"/>
            <a:ext cx="445897" cy="1113843"/>
          </a:xfrm>
          <a:prstGeom prst="bentConnector3">
            <a:avLst>
              <a:gd name="adj1" fmla="val 50000"/>
            </a:avLst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loud 54">
            <a:extLst>
              <a:ext uri="{FF2B5EF4-FFF2-40B4-BE49-F238E27FC236}">
                <a16:creationId xmlns:a16="http://schemas.microsoft.com/office/drawing/2014/main" id="{D983F290-D473-0650-0F30-4CDF9782F650}"/>
              </a:ext>
            </a:extLst>
          </p:cNvPr>
          <p:cNvSpPr/>
          <p:nvPr/>
        </p:nvSpPr>
        <p:spPr>
          <a:xfrm>
            <a:off x="8642792" y="3216301"/>
            <a:ext cx="1152968" cy="95639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User Logic</a:t>
            </a:r>
            <a:endParaRPr lang="en-GB" sz="1200" b="1" dirty="0">
              <a:solidFill>
                <a:schemeClr val="tx1"/>
              </a:solidFill>
            </a:endParaRPr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54E5E3A9-0C04-0DBA-7F8B-FDC1096F00E0}"/>
              </a:ext>
            </a:extLst>
          </p:cNvPr>
          <p:cNvCxnSpPr>
            <a:cxnSpLocks/>
            <a:stCxn id="13" idx="1"/>
            <a:endCxn id="25" idx="3"/>
          </p:cNvCxnSpPr>
          <p:nvPr/>
        </p:nvCxnSpPr>
        <p:spPr>
          <a:xfrm rot="10800000">
            <a:off x="9674108" y="2711368"/>
            <a:ext cx="552509" cy="874556"/>
          </a:xfrm>
          <a:prstGeom prst="bentConnector3">
            <a:avLst>
              <a:gd name="adj1" fmla="val 50000"/>
            </a:avLst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92B1B91E-80D4-B858-C03C-CDDF3036EF9F}"/>
              </a:ext>
            </a:extLst>
          </p:cNvPr>
          <p:cNvCxnSpPr>
            <a:cxnSpLocks/>
            <a:stCxn id="13" idx="1"/>
            <a:endCxn id="26" idx="3"/>
          </p:cNvCxnSpPr>
          <p:nvPr/>
        </p:nvCxnSpPr>
        <p:spPr>
          <a:xfrm rot="10800000" flipV="1">
            <a:off x="9674106" y="3585923"/>
            <a:ext cx="552510" cy="1128437"/>
          </a:xfrm>
          <a:prstGeom prst="bentConnector3">
            <a:avLst>
              <a:gd name="adj1" fmla="val 50000"/>
            </a:avLst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3A5F00A-4AC6-B955-1EC5-F8AD8206DD57}"/>
              </a:ext>
            </a:extLst>
          </p:cNvPr>
          <p:cNvSpPr txBox="1"/>
          <p:nvPr/>
        </p:nvSpPr>
        <p:spPr>
          <a:xfrm>
            <a:off x="10597889" y="1688824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Virtex-7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76" name="Arrow: Up-Down 75">
            <a:extLst>
              <a:ext uri="{FF2B5EF4-FFF2-40B4-BE49-F238E27FC236}">
                <a16:creationId xmlns:a16="http://schemas.microsoft.com/office/drawing/2014/main" id="{CBA13926-3F88-0F93-65EB-47C78F4E2F15}"/>
              </a:ext>
            </a:extLst>
          </p:cNvPr>
          <p:cNvSpPr/>
          <p:nvPr/>
        </p:nvSpPr>
        <p:spPr>
          <a:xfrm rot="16200000">
            <a:off x="11404623" y="3290663"/>
            <a:ext cx="392925" cy="5905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E821894-5ADF-E9CC-F24C-BAEADEFE8269}"/>
              </a:ext>
            </a:extLst>
          </p:cNvPr>
          <p:cNvSpPr/>
          <p:nvPr/>
        </p:nvSpPr>
        <p:spPr>
          <a:xfrm>
            <a:off x="9919034" y="3554954"/>
            <a:ext cx="60518" cy="61096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580ED042-EFE5-5107-488E-2624E6409E6C}"/>
              </a:ext>
            </a:extLst>
          </p:cNvPr>
          <p:cNvSpPr/>
          <p:nvPr/>
        </p:nvSpPr>
        <p:spPr>
          <a:xfrm>
            <a:off x="8494867" y="3549150"/>
            <a:ext cx="95603" cy="97088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12C63C-1CC1-A3A3-9C06-E286D8FCCB3C}"/>
              </a:ext>
            </a:extLst>
          </p:cNvPr>
          <p:cNvSpPr/>
          <p:nvPr/>
        </p:nvSpPr>
        <p:spPr>
          <a:xfrm>
            <a:off x="6449789" y="3351237"/>
            <a:ext cx="690895" cy="3987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IP core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F2A41A-9237-3FDA-B1B7-37E077379CF7}"/>
              </a:ext>
            </a:extLst>
          </p:cNvPr>
          <p:cNvSpPr txBox="1"/>
          <p:nvPr/>
        </p:nvSpPr>
        <p:spPr>
          <a:xfrm>
            <a:off x="6241334" y="3064243"/>
            <a:ext cx="872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UDP core</a:t>
            </a:r>
            <a:endParaRPr lang="en-GB" sz="1200" b="1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72AA3C2-8EE1-CBC1-5554-32FE26B73BCC}"/>
              </a:ext>
            </a:extLst>
          </p:cNvPr>
          <p:cNvSpPr/>
          <p:nvPr/>
        </p:nvSpPr>
        <p:spPr>
          <a:xfrm>
            <a:off x="9901491" y="3536958"/>
            <a:ext cx="95603" cy="97088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00BB15F-DD6B-9CC0-0542-3BC30ED62531}"/>
              </a:ext>
            </a:extLst>
          </p:cNvPr>
          <p:cNvSpPr/>
          <p:nvPr/>
        </p:nvSpPr>
        <p:spPr>
          <a:xfrm>
            <a:off x="7693047" y="3076414"/>
            <a:ext cx="567268" cy="9447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FIFO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79E3DC8-B496-B163-D79A-11DF8DE01929}"/>
              </a:ext>
            </a:extLst>
          </p:cNvPr>
          <p:cNvCxnSpPr>
            <a:cxnSpLocks/>
            <a:stCxn id="10" idx="3"/>
            <a:endCxn id="31" idx="1"/>
          </p:cNvCxnSpPr>
          <p:nvPr/>
        </p:nvCxnSpPr>
        <p:spPr>
          <a:xfrm flipV="1">
            <a:off x="7140684" y="3548813"/>
            <a:ext cx="552363" cy="1777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row: Up-Down 38">
            <a:extLst>
              <a:ext uri="{FF2B5EF4-FFF2-40B4-BE49-F238E27FC236}">
                <a16:creationId xmlns:a16="http://schemas.microsoft.com/office/drawing/2014/main" id="{9FC2DCB0-E96C-7C38-7375-881BB1A7C1AD}"/>
              </a:ext>
            </a:extLst>
          </p:cNvPr>
          <p:cNvSpPr/>
          <p:nvPr/>
        </p:nvSpPr>
        <p:spPr>
          <a:xfrm rot="16200000">
            <a:off x="5480385" y="3269965"/>
            <a:ext cx="392925" cy="60072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8766A2-4452-2073-5909-1B176DCA1F54}"/>
              </a:ext>
            </a:extLst>
          </p:cNvPr>
          <p:cNvSpPr/>
          <p:nvPr/>
        </p:nvSpPr>
        <p:spPr>
          <a:xfrm>
            <a:off x="7764852" y="3128119"/>
            <a:ext cx="567268" cy="9447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FIFO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46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DC1CA-350C-4E19-BBFC-ED5F5E920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Status, testing and pending 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C0348-EDC8-4416-98D2-C21CB28EAB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EAE39-752A-433B-B56E-DF16C8D4C7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2C678-CEC3-494F-976B-C9C135F04A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CE842B-E88C-4D53-9921-9CAEFFC330A4}"/>
              </a:ext>
            </a:extLst>
          </p:cNvPr>
          <p:cNvSpPr txBox="1"/>
          <p:nvPr/>
        </p:nvSpPr>
        <p:spPr>
          <a:xfrm>
            <a:off x="964234" y="1421180"/>
            <a:ext cx="10565915" cy="466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spcBef>
                <a:spcPts val="1000"/>
              </a:spcBef>
              <a:buClr>
                <a:srgbClr val="5AA3D9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We have already produced 3 prototypes</a:t>
            </a:r>
          </a:p>
          <a:p>
            <a:pPr marL="342900" indent="-342900">
              <a:spcBef>
                <a:spcPts val="1000"/>
              </a:spcBef>
              <a:buClr>
                <a:srgbClr val="5AA3D9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Boards are partially tested: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dirty="0"/>
              <a:t>Power and voltage levels/JTAG &amp; UART communication/FPGA programmability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dirty="0"/>
              <a:t>Back-end fiber communication/GBTX functionality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dirty="0"/>
              <a:t>Unidirectional E-Link communication (FPGA to Backend)/FPGA Clock reception (from </a:t>
            </a:r>
            <a:r>
              <a:rPr lang="en-US" dirty="0" err="1"/>
              <a:t>GBTx</a:t>
            </a:r>
            <a:r>
              <a:rPr lang="en-US" dirty="0"/>
              <a:t>)</a:t>
            </a:r>
          </a:p>
          <a:p>
            <a:pPr marL="342900" indent="-342900">
              <a:spcBef>
                <a:spcPts val="1000"/>
              </a:spcBef>
              <a:buClr>
                <a:srgbClr val="5AA3D9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Pending (Hardware testing/firmware/software):</a:t>
            </a:r>
          </a:p>
          <a:p>
            <a:pPr marL="800100" lvl="1" indent="-342900">
              <a:spcBef>
                <a:spcPts val="10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dirty="0"/>
              <a:t>Test SFP+/</a:t>
            </a:r>
            <a:r>
              <a:rPr lang="en-US" dirty="0" err="1"/>
              <a:t>Trigger&amp;Clock</a:t>
            </a:r>
            <a:r>
              <a:rPr lang="en-US" dirty="0"/>
              <a:t> inputs/HPC signals on DUT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dirty="0"/>
              <a:t>Back-end firmware finalization</a:t>
            </a:r>
          </a:p>
          <a:p>
            <a:pPr marL="1257300" lvl="2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Modify existing HDLC core and add JTAG programming functionality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dirty="0"/>
              <a:t>Perform major software modifications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dirty="0"/>
              <a:t>Developing of web interface for remote access and control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65279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19055-77C4-490E-A18C-B6696CFD8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Conclusions</a:t>
            </a:r>
            <a:endParaRPr lang="en-US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83C6D-0B7E-42B0-A746-EAE90D84575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lIns="108000" anchor="t"/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+mn-lt"/>
                <a:cs typeface="+mn-cs"/>
              </a:rPr>
              <a:t>CHARM radiation tester board will provide a novel testing setup but also will provide remote access to the users (no physical presence will be required)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+mn-lt"/>
                <a:cs typeface="+mn-cs"/>
              </a:rPr>
              <a:t>It will minimize installation, developing time and cost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+mn-lt"/>
                <a:cs typeface="+mn-cs"/>
              </a:rPr>
              <a:t>It provides a flexible option for multiple configurations including FPGA and system testing.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+mn-lt"/>
                <a:cs typeface="+mn-cs"/>
              </a:rPr>
              <a:t>It will provide high availability for testing (permanently placed in G0 at CHARM)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+mn-lt"/>
                <a:cs typeface="+mn-cs"/>
              </a:rPr>
              <a:t>Provides fast communication links to test high-speed applications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+mn-lt"/>
                <a:cs typeface="+mn-cs"/>
              </a:rPr>
              <a:t>High radiation tolerant board (replacing </a:t>
            </a:r>
            <a:r>
              <a:rPr lang="en-US" sz="2400" dirty="0" err="1">
                <a:latin typeface="+mn-lt"/>
                <a:cs typeface="+mn-cs"/>
              </a:rPr>
              <a:t>SoM</a:t>
            </a:r>
            <a:r>
              <a:rPr lang="en-US" sz="2400" dirty="0">
                <a:latin typeface="+mn-lt"/>
                <a:cs typeface="+mn-cs"/>
              </a:rPr>
              <a:t> every ~2 years (min) – rest board every ~400 years (min) in G0 in continuous operation)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4652A-FA05-4A6C-9350-C13CAB6C920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ABCD1-1455-40D4-B731-C6B60F38DF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BBBF2-A7AA-433C-A71D-8313AAD54E4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125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E254880-6734-B6B6-6C90-A41E6CBFE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9110" y="2050669"/>
            <a:ext cx="2973375" cy="3394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9B6677-DBE5-45A1-958D-E4F008A6C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Powering Module(s)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3819C-DEF1-4988-B79E-A01355F9C0E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7664612" cy="4759695"/>
          </a:xfrm>
        </p:spPr>
        <p:txBody>
          <a:bodyPr lIns="108000" anchor="t"/>
          <a:lstStyle/>
          <a:p>
            <a:pPr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dirty="0"/>
              <a:t>Custom made modules - 2 options</a:t>
            </a:r>
          </a:p>
          <a:p>
            <a:pPr marL="688975" lvl="1" indent="-457200">
              <a:spcBef>
                <a:spcPts val="2400"/>
              </a:spcBef>
              <a:buFont typeface="Arial"/>
              <a:buAutoNum type="arabicPeriod"/>
            </a:pPr>
            <a:r>
              <a:rPr lang="en-US" sz="2000" dirty="0"/>
              <a:t>CERN radiation tolerant DC-DC (bPOL12V) converters up to 500 </a:t>
            </a:r>
            <a:r>
              <a:rPr lang="en-US" sz="2000" dirty="0" err="1"/>
              <a:t>kGy</a:t>
            </a:r>
            <a:r>
              <a:rPr lang="en-US" sz="2000" dirty="0"/>
              <a:t>. Expensive and can add noise to the system.</a:t>
            </a:r>
          </a:p>
          <a:p>
            <a:pPr marL="688975" lvl="1" indent="-457200">
              <a:spcBef>
                <a:spcPts val="2400"/>
              </a:spcBef>
              <a:buAutoNum type="arabicPeriod"/>
            </a:pPr>
            <a:r>
              <a:rPr lang="en-US" sz="2000" dirty="0"/>
              <a:t>Alternative commercial DC-DCs tested and validated at CERN (</a:t>
            </a:r>
            <a:r>
              <a:rPr lang="en-US" sz="2000" dirty="0" err="1"/>
              <a:t>eg</a:t>
            </a:r>
            <a:r>
              <a:rPr lang="en-US" sz="2000" dirty="0"/>
              <a:t> LT1959)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dirty="0"/>
              <a:t>FMC DUT power levels (3.3V, 12V, </a:t>
            </a:r>
            <a:r>
              <a:rPr lang="en-US" dirty="0" err="1"/>
              <a:t>Vadj</a:t>
            </a:r>
            <a:r>
              <a:rPr lang="en-US" dirty="0"/>
              <a:t>) are provided by separate modules and connector.</a:t>
            </a:r>
          </a:p>
          <a:p>
            <a:pPr lvl="1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Decoupling the DUT can help the carrier not to suffer from potential SEL,SEB on the DUT side</a:t>
            </a:r>
          </a:p>
          <a:p>
            <a:pPr lvl="2">
              <a:spcBef>
                <a:spcPts val="2400"/>
              </a:spcBef>
              <a:buClr>
                <a:srgbClr val="BFBFBF"/>
              </a:buClr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E485E-4210-428D-8EF5-9A3629D475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519D0-7CC7-48A7-ADDE-02E7BBD946A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414D2-8DB8-4D6B-B0E1-5B93C2FFCB6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681862-DA3D-4106-A6BC-5FDE84E09D58}"/>
              </a:ext>
            </a:extLst>
          </p:cNvPr>
          <p:cNvSpPr txBox="1"/>
          <p:nvPr/>
        </p:nvSpPr>
        <p:spPr>
          <a:xfrm>
            <a:off x="9169138" y="5499214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DC-DC module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3B2B81-78C0-41A3-A208-041FD3BFD5F2}"/>
              </a:ext>
            </a:extLst>
          </p:cNvPr>
          <p:cNvSpPr txBox="1"/>
          <p:nvPr/>
        </p:nvSpPr>
        <p:spPr>
          <a:xfrm>
            <a:off x="10437600" y="220678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1.2V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D02A2A-AC63-4DA3-AD39-893E0A98D202}"/>
              </a:ext>
            </a:extLst>
          </p:cNvPr>
          <p:cNvSpPr txBox="1"/>
          <p:nvPr/>
        </p:nvSpPr>
        <p:spPr>
          <a:xfrm>
            <a:off x="9021566" y="222697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1.5V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3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22222E-6 L -0.34284 0.3002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48" y="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6853298" cy="3350919"/>
          </a:xfrm>
        </p:spPr>
        <p:txBody>
          <a:bodyPr lIns="108000" anchor="t"/>
          <a:lstStyle/>
          <a:p>
            <a:pPr algn="just">
              <a:buFont typeface="Wingdings"/>
              <a:buChar char="Ø"/>
            </a:pPr>
            <a:r>
              <a:rPr lang="en-US" sz="2000" dirty="0"/>
              <a:t>A large number of electronic systems are placed inside the LHC radiation environments where they can be exposed to high level of doses and fluences</a:t>
            </a:r>
          </a:p>
          <a:p>
            <a:pPr algn="just">
              <a:buFont typeface="Wingdings"/>
              <a:buChar char="Ø"/>
            </a:pPr>
            <a:r>
              <a:rPr lang="en-US" sz="2000" dirty="0"/>
              <a:t>The digital part of those systems is usually controlled by either microcontrollers, processors or FPGAs</a:t>
            </a:r>
          </a:p>
          <a:p>
            <a:pPr algn="just">
              <a:buFont typeface="Wingdings"/>
              <a:buChar char="Ø"/>
            </a:pPr>
            <a:r>
              <a:rPr lang="en-US" sz="2000" dirty="0"/>
              <a:t>FPGAs are usually preferred as they allow:</a:t>
            </a:r>
          </a:p>
          <a:p>
            <a:pPr marL="752475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High Speed of operation</a:t>
            </a:r>
          </a:p>
          <a:p>
            <a:pPr marL="752475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High Capacity for logic designs</a:t>
            </a:r>
          </a:p>
          <a:p>
            <a:pPr marL="752475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Re-programmability</a:t>
            </a:r>
          </a:p>
          <a:p>
            <a:pPr marL="752475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517525" indent="-285750" algn="just">
              <a:spcBef>
                <a:spcPts val="100"/>
              </a:spcBef>
              <a:buFont typeface="Wingdings"/>
              <a:buChar char="§"/>
            </a:pPr>
            <a:endParaRPr lang="en-US" sz="2000" dirty="0"/>
          </a:p>
          <a:p>
            <a:pPr algn="just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1361205"/>
            <a:ext cx="3638550" cy="25830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245BD5-7F0A-4102-A132-5ABFE4A6F5BE}"/>
              </a:ext>
            </a:extLst>
          </p:cNvPr>
          <p:cNvSpPr txBox="1"/>
          <p:nvPr/>
        </p:nvSpPr>
        <p:spPr>
          <a:xfrm>
            <a:off x="8758051" y="3942608"/>
            <a:ext cx="2592780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@ Courtesy of the TE/MPE Group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EE89FD-FE0E-033E-E8C4-0055018743A4}"/>
              </a:ext>
            </a:extLst>
          </p:cNvPr>
          <p:cNvSpPr txBox="1"/>
          <p:nvPr/>
        </p:nvSpPr>
        <p:spPr>
          <a:xfrm>
            <a:off x="862663" y="4455978"/>
            <a:ext cx="1051560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2625" lvl="1" indent="-225425" algn="just">
              <a:spcBef>
                <a:spcPts val="900"/>
              </a:spcBef>
              <a:buClr>
                <a:schemeClr val="tx1">
                  <a:lumMod val="40000"/>
                  <a:lumOff val="60000"/>
                </a:schemeClr>
              </a:buClr>
              <a:buSzPct val="100000"/>
              <a:buFont typeface="Wingdings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Numerous I/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compatible with different protocols (SERDES, LVDS, LVCMOS, SLVS etc..)</a:t>
            </a:r>
          </a:p>
          <a:p>
            <a:pPr marL="225425" indent="-225425" algn="just">
              <a:spcBef>
                <a:spcPts val="900"/>
              </a:spcBef>
              <a:buClr>
                <a:srgbClr val="5AA3D9"/>
              </a:buClr>
              <a:buSzPct val="100000"/>
              <a:buFont typeface="Wingdings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FPGAs are ones of the most complex components to be tested under radiation</a:t>
            </a:r>
          </a:p>
          <a:p>
            <a:pPr marL="225425" indent="-225425" algn="just">
              <a:spcBef>
                <a:spcPts val="900"/>
              </a:spcBef>
              <a:buClr>
                <a:srgbClr val="5AA3D9"/>
              </a:buClr>
              <a:buSzPct val="100000"/>
              <a:buFont typeface="Wingdings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FPGA qualification for CERN applications might require several years of work</a:t>
            </a:r>
          </a:p>
        </p:txBody>
      </p:sp>
    </p:spTree>
    <p:extLst>
      <p:ext uri="{BB962C8B-B14F-4D97-AF65-F5344CB8AC3E}">
        <p14:creationId xmlns:p14="http://schemas.microsoft.com/office/powerpoint/2010/main" val="4009869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Motivations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9122283" cy="4705675"/>
          </a:xfrm>
        </p:spPr>
        <p:txBody>
          <a:bodyPr lIns="108000" anchor="t"/>
          <a:lstStyle/>
          <a:p>
            <a:pPr marL="285750" indent="-285750" algn="just">
              <a:buFont typeface="Wingdings"/>
              <a:buChar char="Ø"/>
            </a:pPr>
            <a:r>
              <a:rPr lang="en-US" sz="2000" dirty="0"/>
              <a:t>FPGAs are usually tested for SEEs with proton beams:</a:t>
            </a:r>
            <a:endParaRPr lang="en-US" sz="3200" dirty="0"/>
          </a:p>
          <a:p>
            <a:pPr lvl="1" algn="just">
              <a:spcBef>
                <a:spcPts val="300"/>
              </a:spcBef>
              <a:buFont typeface="Wingdings"/>
              <a:buChar char="Ø"/>
            </a:pPr>
            <a:r>
              <a:rPr lang="en-US" sz="1600" b="1" dirty="0"/>
              <a:t>Pros:</a:t>
            </a:r>
            <a:r>
              <a:rPr lang="en-US" sz="1600" dirty="0"/>
              <a:t>        - Small beam size allows targeting only the FPGA --&gt; </a:t>
            </a:r>
            <a:r>
              <a:rPr lang="en-US" sz="1600" dirty="0" err="1"/>
              <a:t>DevKit</a:t>
            </a:r>
            <a:r>
              <a:rPr lang="en-US" sz="1600" dirty="0"/>
              <a:t> boards can be used</a:t>
            </a:r>
          </a:p>
          <a:p>
            <a:pPr lvl="1">
              <a:spcBef>
                <a:spcPts val="300"/>
              </a:spcBef>
              <a:buClr>
                <a:srgbClr val="BFBFBF"/>
              </a:buClr>
              <a:buFont typeface="Wingdings"/>
              <a:buChar char="Ø"/>
            </a:pPr>
            <a:r>
              <a:rPr lang="en-US" sz="1600" b="1" dirty="0"/>
              <a:t>Cons:</a:t>
            </a:r>
            <a:r>
              <a:rPr lang="en-US" sz="1600" dirty="0"/>
              <a:t>       - High TID cumulated (can be a problem for flash-based FPGAs but also for 	           application tests instead of FPGA qualification)</a:t>
            </a:r>
          </a:p>
          <a:p>
            <a:pPr marL="231775" lvl="1" indent="0" algn="just">
              <a:spcBef>
                <a:spcPts val="300"/>
              </a:spcBef>
              <a:buClr>
                <a:srgbClr val="BFBFBF"/>
              </a:buClr>
              <a:buNone/>
            </a:pPr>
            <a:r>
              <a:rPr lang="en-US" sz="1600" dirty="0"/>
              <a:t>                     - Low availability of beam time nowadays</a:t>
            </a:r>
          </a:p>
          <a:p>
            <a:pPr marL="231775" lvl="1" indent="0" algn="just">
              <a:spcBef>
                <a:spcPts val="300"/>
              </a:spcBef>
              <a:buNone/>
            </a:pPr>
            <a:endParaRPr lang="en-US" sz="1400" dirty="0"/>
          </a:p>
          <a:p>
            <a:pPr algn="just">
              <a:spcBef>
                <a:spcPts val="300"/>
              </a:spcBef>
              <a:buFont typeface="Wingdings"/>
              <a:buChar char="Ø"/>
            </a:pPr>
            <a:r>
              <a:rPr lang="en-US" sz="2000" dirty="0"/>
              <a:t>Another options is neutron spallation facilities:</a:t>
            </a:r>
          </a:p>
          <a:p>
            <a:pPr lvl="1" algn="just">
              <a:spcBef>
                <a:spcPts val="300"/>
              </a:spcBef>
              <a:buFont typeface="Wingdings"/>
              <a:buChar char="Ø"/>
            </a:pPr>
            <a:r>
              <a:rPr lang="en-US" sz="1600" b="1" dirty="0"/>
              <a:t>Pros: </a:t>
            </a:r>
            <a:r>
              <a:rPr lang="en-US" sz="1600" dirty="0"/>
              <a:t>       - Negligible TID</a:t>
            </a:r>
          </a:p>
          <a:p>
            <a:pPr lvl="1" algn="just">
              <a:spcBef>
                <a:spcPts val="300"/>
              </a:spcBef>
              <a:buClr>
                <a:srgbClr val="BFBFBF"/>
              </a:buClr>
              <a:buFont typeface="Wingdings"/>
              <a:buChar char="Ø"/>
            </a:pPr>
            <a:r>
              <a:rPr lang="en-US" sz="1600" b="1" dirty="0"/>
              <a:t>Cons:       </a:t>
            </a:r>
            <a:r>
              <a:rPr lang="en-US" sz="1600" dirty="0"/>
              <a:t>- Flux can be low (not always a problem)</a:t>
            </a:r>
          </a:p>
          <a:p>
            <a:pPr marL="231775" lvl="1" indent="0" algn="just">
              <a:spcBef>
                <a:spcPts val="300"/>
              </a:spcBef>
              <a:buClr>
                <a:srgbClr val="BFBFBF"/>
              </a:buClr>
              <a:buNone/>
            </a:pPr>
            <a:r>
              <a:rPr lang="en-US" sz="1600" dirty="0"/>
              <a:t>                     - Low availability as well</a:t>
            </a:r>
          </a:p>
          <a:p>
            <a:pPr marL="231775" lvl="1" indent="0" algn="just">
              <a:spcBef>
                <a:spcPts val="300"/>
              </a:spcBef>
              <a:buNone/>
            </a:pPr>
            <a:endParaRPr lang="en-US" sz="1400" dirty="0"/>
          </a:p>
          <a:p>
            <a:pPr algn="just">
              <a:spcBef>
                <a:spcPts val="300"/>
              </a:spcBef>
              <a:buFont typeface="Wingdings"/>
              <a:buChar char="Ø"/>
            </a:pPr>
            <a:r>
              <a:rPr lang="en-US" sz="2000" dirty="0"/>
              <a:t>The CERN High energy </a:t>
            </a:r>
            <a:r>
              <a:rPr lang="en-US" sz="2000" dirty="0" err="1"/>
              <a:t>AcceleRator</a:t>
            </a:r>
            <a:r>
              <a:rPr lang="en-US" sz="2000" dirty="0"/>
              <a:t> Mixed field facility (CHARM) is another option:</a:t>
            </a:r>
          </a:p>
          <a:p>
            <a:pPr lvl="1" algn="just">
              <a:spcBef>
                <a:spcPts val="300"/>
              </a:spcBef>
              <a:buFont typeface="Wingdings"/>
              <a:buChar char="Ø"/>
            </a:pPr>
            <a:r>
              <a:rPr lang="en-US" sz="1600" b="1" dirty="0"/>
              <a:t>Pros:       </a:t>
            </a:r>
            <a:r>
              <a:rPr lang="en-US" sz="1600" dirty="0"/>
              <a:t> - Positions with low TID and enough fluence to cumulate statistics (Position 0)</a:t>
            </a:r>
          </a:p>
          <a:p>
            <a:pPr marL="231775" lvl="1" indent="0" algn="just">
              <a:spcBef>
                <a:spcPts val="0"/>
              </a:spcBef>
              <a:buClr>
                <a:srgbClr val="BFBFBF"/>
              </a:buClr>
              <a:buNone/>
            </a:pPr>
            <a:r>
              <a:rPr lang="en-US" sz="1600" dirty="0"/>
              <a:t>                     - Positions with high availabilities (systems can stay weeks or months)</a:t>
            </a:r>
          </a:p>
          <a:p>
            <a:pPr marL="460800" indent="-230400">
              <a:spcBef>
                <a:spcPts val="0"/>
              </a:spcBef>
              <a:buClr>
                <a:schemeClr val="tx1">
                  <a:lumMod val="40000"/>
                  <a:lumOff val="60000"/>
                </a:schemeClr>
              </a:buClr>
              <a:buFont typeface="Wingdings"/>
              <a:buChar char="Ø"/>
            </a:pPr>
            <a:r>
              <a:rPr lang="en-US" sz="1600" b="1" dirty="0">
                <a:cs typeface="Arial"/>
              </a:rPr>
              <a:t>Cons:</a:t>
            </a:r>
            <a:r>
              <a:rPr lang="en-US" sz="1600" b="1" dirty="0"/>
              <a:t>       </a:t>
            </a:r>
            <a:r>
              <a:rPr lang="en-US" sz="1600" dirty="0">
                <a:cs typeface="Arial"/>
              </a:rPr>
              <a:t>- The whole irradiation room is irradiated and so is the test board (High Possibility 	           of Single Event </a:t>
            </a:r>
            <a:r>
              <a:rPr lang="en-US" sz="1600" dirty="0" err="1">
                <a:cs typeface="Arial"/>
              </a:rPr>
              <a:t>Latchups</a:t>
            </a:r>
            <a:r>
              <a:rPr lang="en-US" sz="1600" dirty="0">
                <a:cs typeface="Arial"/>
              </a:rPr>
              <a:t> (SELs) on commercial boards</a:t>
            </a:r>
          </a:p>
          <a:p>
            <a:pPr marL="231775" lvl="1" indent="0">
              <a:spcBef>
                <a:spcPts val="300"/>
              </a:spcBef>
              <a:buNone/>
            </a:pPr>
            <a:endParaRPr lang="en-US" dirty="0"/>
          </a:p>
          <a:p>
            <a:pPr lvl="1">
              <a:spcBef>
                <a:spcPts val="300"/>
              </a:spcBef>
              <a:buClr>
                <a:srgbClr val="BFBFBF"/>
              </a:buClr>
              <a:buFont typeface="Wingdings"/>
              <a:buChar char="Ø"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9350" y="1202266"/>
            <a:ext cx="2241634" cy="45381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102135" y="5593608"/>
            <a:ext cx="1947197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@ </a:t>
            </a:r>
            <a:r>
              <a:rPr lang="en-US" sz="1200" dirty="0" err="1"/>
              <a:t>PolarFire</a:t>
            </a:r>
            <a:r>
              <a:rPr lang="en-US" sz="1200" dirty="0"/>
              <a:t> devkit</a:t>
            </a:r>
            <a:r>
              <a:rPr lang="en-US" sz="1200" dirty="0">
                <a:cs typeface="Arial"/>
              </a:rPr>
              <a:t> at PSI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22927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8D557-0B10-49A0-B66A-026B799AC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Our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1D115-8994-4E63-9964-8D402692438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lIns="108000" anchor="t"/>
          <a:lstStyle/>
          <a:p>
            <a:pPr>
              <a:buFont typeface="Wingdings"/>
              <a:buChar char="Ø"/>
            </a:pPr>
            <a:r>
              <a:rPr lang="en-US" sz="2000" b="1" dirty="0"/>
              <a:t>Installation of a permanent FPGA Test setup in position 0 at CHARM</a:t>
            </a:r>
          </a:p>
          <a:p>
            <a:pPr marL="517525" lvl="1" indent="-285750">
              <a:spcBef>
                <a:spcPts val="300"/>
              </a:spcBef>
              <a:buFont typeface="Wingdings"/>
              <a:buChar char="Ø"/>
            </a:pPr>
            <a:r>
              <a:rPr lang="en-US" sz="1800" dirty="0"/>
              <a:t>Will provide high availability for testing</a:t>
            </a:r>
          </a:p>
          <a:p>
            <a:pPr marL="517525" lvl="1" indent="-285750">
              <a:spcBef>
                <a:spcPts val="300"/>
              </a:spcBef>
              <a:buClr>
                <a:srgbClr val="BFBFBF"/>
              </a:buClr>
              <a:buFont typeface="Wingdings"/>
              <a:buChar char="Ø"/>
            </a:pPr>
            <a:r>
              <a:rPr lang="en-US" sz="1800" dirty="0"/>
              <a:t>Avoid complex setups and minimize installation time</a:t>
            </a:r>
            <a:endParaRPr lang="en-US" sz="2800" dirty="0"/>
          </a:p>
          <a:p>
            <a:pPr marL="517525" lvl="1" indent="-285750">
              <a:spcBef>
                <a:spcPts val="300"/>
              </a:spcBef>
              <a:buClr>
                <a:srgbClr val="BFBFBF"/>
              </a:buClr>
              <a:buFont typeface="Wingdings"/>
              <a:buChar char="Ø"/>
            </a:pPr>
            <a:r>
              <a:rPr lang="en-US" sz="1800" dirty="0"/>
              <a:t>Will provide a turnkey remote testing solution for CERN and external users - minimize developing time and cost</a:t>
            </a:r>
            <a:endParaRPr lang="en-US" sz="1600" dirty="0"/>
          </a:p>
          <a:p>
            <a:pPr>
              <a:spcBef>
                <a:spcPts val="300"/>
              </a:spcBef>
              <a:buFont typeface="Wingdings"/>
              <a:buChar char="Ø"/>
            </a:pPr>
            <a:r>
              <a:rPr lang="en-US" sz="2000" b="1" dirty="0"/>
              <a:t>Requires custom-made test board compatible with the following requirements:</a:t>
            </a:r>
          </a:p>
          <a:p>
            <a:pPr lvl="1">
              <a:spcBef>
                <a:spcPts val="300"/>
              </a:spcBef>
              <a:buFont typeface="Wingdings"/>
              <a:buChar char="Ø"/>
            </a:pPr>
            <a:r>
              <a:rPr lang="en-US" sz="1600" dirty="0"/>
              <a:t>High Radiation Tolerances:</a:t>
            </a:r>
          </a:p>
          <a:p>
            <a:pPr marL="688975" lvl="2" indent="0">
              <a:spcBef>
                <a:spcPts val="300"/>
              </a:spcBef>
              <a:buClr>
                <a:srgbClr val="BFBFBF"/>
              </a:buClr>
              <a:buNone/>
            </a:pPr>
            <a:r>
              <a:rPr lang="en-US" sz="1600" dirty="0"/>
              <a:t>1) No destructive events tolerated (SELs, SEB etc...)</a:t>
            </a:r>
          </a:p>
          <a:p>
            <a:pPr marL="688975" lvl="2" indent="0">
              <a:spcBef>
                <a:spcPts val="300"/>
              </a:spcBef>
              <a:buNone/>
            </a:pPr>
            <a:r>
              <a:rPr lang="en-US" sz="1600" dirty="0"/>
              <a:t>2) Low non-destructive SEE cross-section on the communication part to avoid false errors on the test</a:t>
            </a:r>
          </a:p>
          <a:p>
            <a:pPr marL="688975" lvl="2" indent="0">
              <a:spcBef>
                <a:spcPts val="300"/>
              </a:spcBef>
              <a:buNone/>
            </a:pPr>
            <a:r>
              <a:rPr lang="en-US" sz="1600" dirty="0"/>
              <a:t>3) Low non-destructive SEE cross-section on the power/peripheral parts to avoid test downtime</a:t>
            </a:r>
          </a:p>
          <a:p>
            <a:pPr marL="688975" lvl="2" indent="0">
              <a:spcBef>
                <a:spcPts val="300"/>
              </a:spcBef>
              <a:buNone/>
            </a:pPr>
            <a:r>
              <a:rPr lang="en-US" sz="1600" dirty="0"/>
              <a:t>4) High tolerance to TID/DDD to avoid replacing too often the board</a:t>
            </a:r>
          </a:p>
          <a:p>
            <a:pPr marL="520700" lvl="1" indent="-285750">
              <a:spcBef>
                <a:spcPts val="600"/>
              </a:spcBef>
              <a:buFont typeface="Wingdings"/>
              <a:buChar char="Ø"/>
            </a:pPr>
            <a:r>
              <a:rPr lang="en-US" sz="1800" dirty="0"/>
              <a:t>Use of COTS as much as possible to reduce board price</a:t>
            </a:r>
          </a:p>
          <a:p>
            <a:pPr marL="520700" lvl="1" indent="-285750">
              <a:spcBef>
                <a:spcPts val="600"/>
              </a:spcBef>
              <a:buClr>
                <a:srgbClr val="BFBFBF"/>
              </a:buClr>
              <a:buFont typeface="Wingdings"/>
              <a:buChar char="Ø"/>
            </a:pPr>
            <a:r>
              <a:rPr lang="en-US" sz="1800" dirty="0"/>
              <a:t>Fast communication link to test high-speed applications</a:t>
            </a:r>
          </a:p>
          <a:p>
            <a:pPr marL="520700" lvl="1" indent="-285750">
              <a:spcBef>
                <a:spcPts val="600"/>
              </a:spcBef>
              <a:buClr>
                <a:srgbClr val="BFBFBF"/>
              </a:buClr>
              <a:buFont typeface="Wingdings"/>
              <a:buChar char="Ø"/>
            </a:pPr>
            <a:r>
              <a:rPr lang="en-US" sz="1800" dirty="0"/>
              <a:t>Possibility to test different FPGAs</a:t>
            </a:r>
          </a:p>
          <a:p>
            <a:pPr marL="520700" lvl="1" indent="-285750">
              <a:spcBef>
                <a:spcPts val="600"/>
              </a:spcBef>
              <a:buClr>
                <a:srgbClr val="BFBFBF"/>
              </a:buClr>
              <a:buFont typeface="Wingdings"/>
              <a:buChar char="Ø"/>
            </a:pPr>
            <a:r>
              <a:rPr lang="en-US" sz="1800" dirty="0"/>
              <a:t>Possibility to connect custom electronics to test complete FPGA applications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D5B01-C055-4A8D-8440-AAE593F266A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B715F-F2B4-4690-852A-120748C1D3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0E699-BA4A-4DEB-9195-EBFFAC1048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365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1A1137-1033-4139-98E1-1EDFE7CDAF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09" y="3533988"/>
            <a:ext cx="3232137" cy="242043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0208" y="3554902"/>
            <a:ext cx="1856127" cy="2399515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2050" name="Picture 2" descr="http://charm.web.cern.ch/sites/charm.web.cern.ch/files/inside%20test%20area_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881" y="3874756"/>
            <a:ext cx="4896417" cy="207966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1">
            <a:extLst>
              <a:ext uri="{FF2B5EF4-FFF2-40B4-BE49-F238E27FC236}">
                <a16:creationId xmlns:a16="http://schemas.microsoft.com/office/drawing/2014/main" id="{E3EFFA30-16D9-4BFD-8A60-2AF8B2340B9B}"/>
              </a:ext>
            </a:extLst>
          </p:cNvPr>
          <p:cNvGrpSpPr/>
          <p:nvPr/>
        </p:nvGrpSpPr>
        <p:grpSpPr>
          <a:xfrm>
            <a:off x="605116" y="2271696"/>
            <a:ext cx="2780666" cy="1080923"/>
            <a:chOff x="6174782" y="4188126"/>
            <a:chExt cx="2215904" cy="1080923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8038D19-18E3-4016-AD03-1911DBEC72B9}"/>
                </a:ext>
              </a:extLst>
            </p:cNvPr>
            <p:cNvSpPr/>
            <p:nvPr/>
          </p:nvSpPr>
          <p:spPr>
            <a:xfrm>
              <a:off x="7277949" y="4342246"/>
              <a:ext cx="382102" cy="101228"/>
            </a:xfrm>
            <a:prstGeom prst="rect">
              <a:avLst/>
            </a:prstGeom>
            <a:solidFill>
              <a:srgbClr val="FFFF00"/>
            </a:solidFill>
            <a:ln w="190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8986" tIns="24493" rIns="48986" bIns="2449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GB" sz="1000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911F554-162E-4EAE-A335-E2C6D2C5051B}"/>
                </a:ext>
              </a:extLst>
            </p:cNvPr>
            <p:cNvSpPr/>
            <p:nvPr/>
          </p:nvSpPr>
          <p:spPr>
            <a:xfrm>
              <a:off x="6495931" y="4530385"/>
              <a:ext cx="189475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tabLst>
                  <a:tab pos="701675" algn="l"/>
                </a:tabLst>
                <a:defRPr/>
              </a:pPr>
              <a:r>
                <a:rPr lang="en-GB" sz="1400" b="1" kern="0" dirty="0">
                  <a:solidFill>
                    <a:srgbClr val="0055A0"/>
                  </a:solidFill>
                </a:rPr>
                <a:t>Cu    </a:t>
              </a:r>
              <a:r>
                <a:rPr lang="en-GB" sz="1400" kern="0" dirty="0">
                  <a:solidFill>
                    <a:srgbClr val="0055A0"/>
                  </a:solidFill>
                </a:rPr>
                <a:t>-  Copper</a:t>
              </a:r>
            </a:p>
            <a:p>
              <a:pPr>
                <a:tabLst>
                  <a:tab pos="701675" algn="l"/>
                </a:tabLst>
                <a:defRPr/>
              </a:pPr>
              <a:r>
                <a:rPr lang="en-GB" sz="1400" b="1" kern="0" dirty="0">
                  <a:solidFill>
                    <a:srgbClr val="0055A0"/>
                  </a:solidFill>
                </a:rPr>
                <a:t>Al     </a:t>
              </a:r>
              <a:r>
                <a:rPr lang="en-GB" sz="1400" kern="0" dirty="0">
                  <a:solidFill>
                    <a:srgbClr val="0055A0"/>
                  </a:solidFill>
                </a:rPr>
                <a:t>-  Aluminium</a:t>
              </a:r>
            </a:p>
            <a:p>
              <a:pPr>
                <a:tabLst>
                  <a:tab pos="701675" algn="l"/>
                </a:tabLst>
                <a:defRPr/>
              </a:pPr>
              <a:r>
                <a:rPr lang="en-GB" sz="1400" b="1" kern="0" dirty="0">
                  <a:solidFill>
                    <a:srgbClr val="0055A0"/>
                  </a:solidFill>
                </a:rPr>
                <a:t>AlH  </a:t>
              </a:r>
              <a:r>
                <a:rPr lang="en-GB" sz="1400" kern="0" dirty="0">
                  <a:solidFill>
                    <a:srgbClr val="0055A0"/>
                  </a:solidFill>
                </a:rPr>
                <a:t>-  Aluminium Hole </a:t>
              </a:r>
            </a:p>
          </p:txBody>
        </p:sp>
        <p:sp>
          <p:nvSpPr>
            <p:cNvPr id="69" name="TextBox 64">
              <a:extLst>
                <a:ext uri="{FF2B5EF4-FFF2-40B4-BE49-F238E27FC236}">
                  <a16:creationId xmlns:a16="http://schemas.microsoft.com/office/drawing/2014/main" id="{6CF17D6D-EA9C-4E69-B9AC-E08593601C29}"/>
                </a:ext>
              </a:extLst>
            </p:cNvPr>
            <p:cNvSpPr txBox="1"/>
            <p:nvPr/>
          </p:nvSpPr>
          <p:spPr>
            <a:xfrm>
              <a:off x="6174782" y="4188126"/>
              <a:ext cx="1152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700" b="1" dirty="0">
                  <a:solidFill>
                    <a:srgbClr val="0055A0"/>
                  </a:solidFill>
                </a:rPr>
                <a:t>Target</a:t>
              </a:r>
              <a:r>
                <a:rPr lang="en-US" sz="2000" dirty="0">
                  <a:solidFill>
                    <a:srgbClr val="0055A0"/>
                  </a:solidFill>
                </a:rPr>
                <a:t>:</a:t>
              </a:r>
            </a:p>
          </p:txBody>
        </p:sp>
      </p:grpSp>
      <p:grpSp>
        <p:nvGrpSpPr>
          <p:cNvPr id="70" name="Group 65">
            <a:extLst>
              <a:ext uri="{FF2B5EF4-FFF2-40B4-BE49-F238E27FC236}">
                <a16:creationId xmlns:a16="http://schemas.microsoft.com/office/drawing/2014/main" id="{2AF121DB-8A57-4EF5-B76D-DD34ADB51E2E}"/>
              </a:ext>
            </a:extLst>
          </p:cNvPr>
          <p:cNvGrpSpPr/>
          <p:nvPr/>
        </p:nvGrpSpPr>
        <p:grpSpPr>
          <a:xfrm>
            <a:off x="3124525" y="2254346"/>
            <a:ext cx="2509272" cy="851675"/>
            <a:chOff x="6174782" y="5204097"/>
            <a:chExt cx="2509272" cy="851675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381EAB3-E745-4994-8663-283B882E0A01}"/>
                </a:ext>
              </a:extLst>
            </p:cNvPr>
            <p:cNvSpPr/>
            <p:nvPr/>
          </p:nvSpPr>
          <p:spPr>
            <a:xfrm>
              <a:off x="6362669" y="5532552"/>
              <a:ext cx="232138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GB" sz="1400" b="1" kern="0" dirty="0">
                  <a:solidFill>
                    <a:srgbClr val="0055A0"/>
                  </a:solidFill>
                </a:rPr>
                <a:t> C</a:t>
              </a:r>
              <a:r>
                <a:rPr lang="en-GB" sz="1400" kern="0" dirty="0">
                  <a:solidFill>
                    <a:srgbClr val="0055A0"/>
                  </a:solidFill>
                </a:rPr>
                <a:t> – Concrete (</a:t>
              </a:r>
              <a:r>
                <a:rPr lang="en-GB" sz="1400" b="1" kern="0" dirty="0">
                  <a:solidFill>
                    <a:srgbClr val="0055A0"/>
                  </a:solidFill>
                </a:rPr>
                <a:t>1,4</a:t>
              </a:r>
              <a:r>
                <a:rPr lang="en-GB" sz="1400" kern="0" dirty="0">
                  <a:solidFill>
                    <a:srgbClr val="0055A0"/>
                  </a:solidFill>
                </a:rPr>
                <a:t>)</a:t>
              </a:r>
            </a:p>
            <a:p>
              <a:pPr lvl="0">
                <a:defRPr/>
              </a:pPr>
              <a:r>
                <a:rPr lang="en-GB" sz="1400" kern="0" dirty="0">
                  <a:solidFill>
                    <a:srgbClr val="0055A0"/>
                  </a:solidFill>
                </a:rPr>
                <a:t>  </a:t>
              </a:r>
              <a:r>
                <a:rPr lang="en-GB" sz="1400" b="1" kern="0" dirty="0">
                  <a:solidFill>
                    <a:srgbClr val="0055A0"/>
                  </a:solidFill>
                </a:rPr>
                <a:t>I</a:t>
              </a:r>
              <a:r>
                <a:rPr lang="en-GB" sz="1400" kern="0" dirty="0">
                  <a:solidFill>
                    <a:srgbClr val="0055A0"/>
                  </a:solidFill>
                </a:rPr>
                <a:t> – Iron (</a:t>
              </a:r>
              <a:r>
                <a:rPr lang="en-GB" sz="1400" b="1" kern="0" dirty="0">
                  <a:solidFill>
                    <a:srgbClr val="0055A0"/>
                  </a:solidFill>
                </a:rPr>
                <a:t>2,3</a:t>
              </a:r>
              <a:r>
                <a:rPr lang="en-GB" sz="1400" kern="0" dirty="0">
                  <a:solidFill>
                    <a:srgbClr val="0055A0"/>
                  </a:solidFill>
                </a:rPr>
                <a:t>)</a:t>
              </a:r>
              <a:endParaRPr lang="en-GB" sz="1400" dirty="0">
                <a:solidFill>
                  <a:srgbClr val="0055A0"/>
                </a:solidFill>
              </a:endParaRPr>
            </a:p>
          </p:txBody>
        </p:sp>
        <p:sp>
          <p:nvSpPr>
            <p:cNvPr id="72" name="TextBox 67">
              <a:extLst>
                <a:ext uri="{FF2B5EF4-FFF2-40B4-BE49-F238E27FC236}">
                  <a16:creationId xmlns:a16="http://schemas.microsoft.com/office/drawing/2014/main" id="{9E07EC92-A772-4CD7-95AE-FC2DB34508D5}"/>
                </a:ext>
              </a:extLst>
            </p:cNvPr>
            <p:cNvSpPr txBox="1"/>
            <p:nvPr/>
          </p:nvSpPr>
          <p:spPr>
            <a:xfrm>
              <a:off x="6174782" y="5204097"/>
              <a:ext cx="1777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700" b="1" dirty="0">
                  <a:solidFill>
                    <a:srgbClr val="0055A0"/>
                  </a:solidFill>
                </a:rPr>
                <a:t>Shielding</a:t>
              </a:r>
              <a:r>
                <a:rPr lang="en-US" sz="2000" dirty="0">
                  <a:solidFill>
                    <a:srgbClr val="0055A0"/>
                  </a:solidFill>
                </a:rPr>
                <a:t>: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233B890-27E8-43B6-A87F-970DE0F5E6F7}"/>
                </a:ext>
              </a:extLst>
            </p:cNvPr>
            <p:cNvSpPr/>
            <p:nvPr/>
          </p:nvSpPr>
          <p:spPr>
            <a:xfrm>
              <a:off x="8082763" y="5638124"/>
              <a:ext cx="313698" cy="117753"/>
            </a:xfrm>
            <a:prstGeom prst="rect">
              <a:avLst/>
            </a:prstGeom>
            <a:pattFill prst="dkVert">
              <a:fgClr>
                <a:srgbClr val="FFFFFF">
                  <a:lumMod val="50000"/>
                </a:srgbClr>
              </a:fgClr>
              <a:bgClr>
                <a:srgbClr val="FFFFFF"/>
              </a:bgClr>
            </a:pattFill>
            <a:ln w="190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8986" tIns="24493" rIns="48986" bIns="2449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GB" sz="965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56AF432-9C71-4368-BFC9-90B6D1BC5FC0}"/>
                </a:ext>
              </a:extLst>
            </p:cNvPr>
            <p:cNvSpPr/>
            <p:nvPr/>
          </p:nvSpPr>
          <p:spPr>
            <a:xfrm>
              <a:off x="8084874" y="5887464"/>
              <a:ext cx="313698" cy="117753"/>
            </a:xfrm>
            <a:prstGeom prst="rect">
              <a:avLst/>
            </a:prstGeom>
            <a:pattFill prst="dkVert">
              <a:fgClr>
                <a:srgbClr val="A40000">
                  <a:lumMod val="75000"/>
                </a:srgbClr>
              </a:fgClr>
              <a:bgClr>
                <a:srgbClr val="FFFFFF"/>
              </a:bgClr>
            </a:pattFill>
            <a:ln w="190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8986" tIns="24493" rIns="48986" bIns="2449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GB" sz="965" kern="0">
                <a:solidFill>
                  <a:prstClr val="white"/>
                </a:solidFill>
                <a:latin typeface="Arial"/>
              </a:endParaRPr>
            </a:p>
          </p:txBody>
        </p:sp>
      </p:grpSp>
      <p:pic>
        <p:nvPicPr>
          <p:cNvPr id="87" name="Image 22">
            <a:extLst>
              <a:ext uri="{FF2B5EF4-FFF2-40B4-BE49-F238E27FC236}">
                <a16:creationId xmlns:a16="http://schemas.microsoft.com/office/drawing/2014/main" id="{106D832B-DDCF-4F4D-89A5-13DD6CAB99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9477" y="1563615"/>
            <a:ext cx="3170641" cy="1691008"/>
          </a:xfrm>
          <a:prstGeom prst="rect">
            <a:avLst/>
          </a:prstGeom>
        </p:spPr>
      </p:pic>
      <p:sp>
        <p:nvSpPr>
          <p:cNvPr id="100" name="Espace réservé du contenu 2">
            <a:extLst>
              <a:ext uri="{FF2B5EF4-FFF2-40B4-BE49-F238E27FC236}">
                <a16:creationId xmlns:a16="http://schemas.microsoft.com/office/drawing/2014/main" id="{AEC99988-BC5D-4C44-9554-0EA3533B5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28307"/>
            <a:ext cx="7503268" cy="1018199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Primary 24 GeV proton beam coming from PS impinges a target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Secondary radiation fields similar to the LHC radiation fields.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Radiation field can be modulated with: 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5485155" y="2259246"/>
            <a:ext cx="2612586" cy="820520"/>
            <a:chOff x="5485155" y="1160922"/>
            <a:chExt cx="2612586" cy="820520"/>
          </a:xfrm>
        </p:grpSpPr>
        <p:grpSp>
          <p:nvGrpSpPr>
            <p:cNvPr id="105" name="Group 65">
              <a:extLst>
                <a:ext uri="{FF2B5EF4-FFF2-40B4-BE49-F238E27FC236}">
                  <a16:creationId xmlns:a16="http://schemas.microsoft.com/office/drawing/2014/main" id="{4E77F37E-20B2-4566-AB5B-9B271ECA7029}"/>
                </a:ext>
              </a:extLst>
            </p:cNvPr>
            <p:cNvGrpSpPr/>
            <p:nvPr/>
          </p:nvGrpSpPr>
          <p:grpSpPr>
            <a:xfrm>
              <a:off x="5485155" y="1160922"/>
              <a:ext cx="2612586" cy="820520"/>
              <a:chOff x="6174782" y="5204097"/>
              <a:chExt cx="2612586" cy="820520"/>
            </a:xfrm>
          </p:grpSpPr>
          <p:sp>
            <p:nvSpPr>
              <p:cNvPr id="108" name="TextBox 67">
                <a:extLst>
                  <a:ext uri="{FF2B5EF4-FFF2-40B4-BE49-F238E27FC236}">
                    <a16:creationId xmlns:a16="http://schemas.microsoft.com/office/drawing/2014/main" id="{6D0E1726-F2A8-4D82-8F62-DA2F93EA2381}"/>
                  </a:ext>
                </a:extLst>
              </p:cNvPr>
              <p:cNvSpPr txBox="1"/>
              <p:nvPr/>
            </p:nvSpPr>
            <p:spPr>
              <a:xfrm>
                <a:off x="6174782" y="5204097"/>
                <a:ext cx="17775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700" b="1" dirty="0">
                    <a:solidFill>
                      <a:srgbClr val="0055A0"/>
                    </a:solidFill>
                  </a:rPr>
                  <a:t>Positions</a:t>
                </a:r>
                <a:r>
                  <a:rPr lang="en-US" sz="2000" dirty="0">
                    <a:solidFill>
                      <a:srgbClr val="0055A0"/>
                    </a:solidFill>
                  </a:rPr>
                  <a:t>:</a:t>
                </a: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849EE969-CA82-4197-A68B-5B76AD0D4D58}"/>
                  </a:ext>
                </a:extLst>
              </p:cNvPr>
              <p:cNvSpPr/>
              <p:nvPr/>
            </p:nvSpPr>
            <p:spPr>
              <a:xfrm>
                <a:off x="6465983" y="5501397"/>
                <a:ext cx="232138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1400" kern="0" dirty="0">
                    <a:solidFill>
                      <a:srgbClr val="0055A0"/>
                    </a:solidFill>
                  </a:rPr>
                  <a:t>Lateral</a:t>
                </a:r>
                <a:r>
                  <a:rPr lang="en-GB" sz="1400" b="1" kern="0" dirty="0">
                    <a:solidFill>
                      <a:srgbClr val="0055A0"/>
                    </a:solidFill>
                  </a:rPr>
                  <a:t> (1:9)</a:t>
                </a:r>
              </a:p>
              <a:p>
                <a:pPr lvl="0">
                  <a:defRPr/>
                </a:pPr>
                <a:r>
                  <a:rPr lang="fr-FR" sz="1400" kern="0" dirty="0">
                    <a:solidFill>
                      <a:srgbClr val="0055A0"/>
                    </a:solidFill>
                  </a:rPr>
                  <a:t>Longitudinal</a:t>
                </a:r>
                <a:r>
                  <a:rPr lang="fr-FR" sz="1400" b="1" kern="0" dirty="0">
                    <a:solidFill>
                      <a:srgbClr val="0055A0"/>
                    </a:solidFill>
                  </a:rPr>
                  <a:t> (9:13)</a:t>
                </a:r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</p:grpSp>
        <p:sp>
          <p:nvSpPr>
            <p:cNvPr id="106" name="Rectangle 105"/>
            <p:cNvSpPr/>
            <p:nvPr/>
          </p:nvSpPr>
          <p:spPr>
            <a:xfrm>
              <a:off x="7403803" y="1520531"/>
              <a:ext cx="292576" cy="140102"/>
            </a:xfrm>
            <a:prstGeom prst="rect">
              <a:avLst/>
            </a:prstGeom>
            <a:solidFill>
              <a:srgbClr val="F78F8F"/>
            </a:solidFill>
            <a:ln>
              <a:solidFill>
                <a:srgbClr val="C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403803" y="1749622"/>
              <a:ext cx="292576" cy="140102"/>
            </a:xfrm>
            <a:prstGeom prst="rect">
              <a:avLst/>
            </a:prstGeom>
            <a:solidFill>
              <a:srgbClr val="B0D988"/>
            </a:solidFill>
            <a:ln>
              <a:solidFill>
                <a:srgbClr val="00994C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775217" y="1552370"/>
            <a:ext cx="3195665" cy="1691008"/>
            <a:chOff x="7775217" y="1563615"/>
            <a:chExt cx="3195665" cy="1691008"/>
          </a:xfrm>
        </p:grpSpPr>
        <p:sp>
          <p:nvSpPr>
            <p:cNvPr id="3" name="Rectangle 2"/>
            <p:cNvSpPr/>
            <p:nvPr/>
          </p:nvSpPr>
          <p:spPr>
            <a:xfrm>
              <a:off x="7775217" y="1563615"/>
              <a:ext cx="1392596" cy="1691008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362632" y="1563615"/>
              <a:ext cx="1608250" cy="1691008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167813" y="2138363"/>
              <a:ext cx="194266" cy="1116260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167813" y="1563615"/>
              <a:ext cx="194266" cy="508073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98033" y="1378797"/>
            <a:ext cx="3152085" cy="1889740"/>
            <a:chOff x="7798033" y="1381580"/>
            <a:chExt cx="3152085" cy="1889740"/>
          </a:xfrm>
        </p:grpSpPr>
        <p:sp>
          <p:nvSpPr>
            <p:cNvPr id="40" name="Rectangle 39"/>
            <p:cNvSpPr/>
            <p:nvPr/>
          </p:nvSpPr>
          <p:spPr>
            <a:xfrm>
              <a:off x="7798033" y="2466975"/>
              <a:ext cx="3152085" cy="804345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798033" y="1381580"/>
              <a:ext cx="3152085" cy="804345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020300" y="2185925"/>
              <a:ext cx="929818" cy="281050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800136" y="1552069"/>
            <a:ext cx="3261411" cy="1730382"/>
            <a:chOff x="7800136" y="1552069"/>
            <a:chExt cx="3261411" cy="1730382"/>
          </a:xfrm>
        </p:grpSpPr>
        <p:sp>
          <p:nvSpPr>
            <p:cNvPr id="44" name="Rectangle 43"/>
            <p:cNvSpPr/>
            <p:nvPr/>
          </p:nvSpPr>
          <p:spPr>
            <a:xfrm>
              <a:off x="7800136" y="1552069"/>
              <a:ext cx="1090017" cy="1730382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890153" y="3055465"/>
              <a:ext cx="2059965" cy="226985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890153" y="1556722"/>
              <a:ext cx="1085697" cy="1026079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9975850" y="1556722"/>
              <a:ext cx="1085697" cy="262309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668000" y="1819030"/>
              <a:ext cx="393547" cy="1236435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541580" y="5184001"/>
            <a:ext cx="3260565" cy="811292"/>
            <a:chOff x="7541580" y="4998782"/>
            <a:chExt cx="3260565" cy="811292"/>
          </a:xfrm>
        </p:grpSpPr>
        <p:grpSp>
          <p:nvGrpSpPr>
            <p:cNvPr id="16" name="Group 15"/>
            <p:cNvGrpSpPr/>
            <p:nvPr/>
          </p:nvGrpSpPr>
          <p:grpSpPr>
            <a:xfrm>
              <a:off x="7550091" y="5368692"/>
              <a:ext cx="305092" cy="169061"/>
              <a:chOff x="7550091" y="5368692"/>
              <a:chExt cx="305092" cy="169061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7550091" y="5368692"/>
                <a:ext cx="185548" cy="16906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b="1" dirty="0"/>
                  <a:t>3</a:t>
                </a:r>
                <a:endParaRPr lang="en-GB" sz="1100" b="1" dirty="0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H="1">
                <a:off x="7735639" y="5458145"/>
                <a:ext cx="119544" cy="0"/>
              </a:xfrm>
              <a:prstGeom prst="line">
                <a:avLst/>
              </a:prstGeom>
              <a:ln>
                <a:solidFill>
                  <a:srgbClr val="0055A0"/>
                </a:solidFill>
                <a:headEnd type="triangle" w="sm" len="sm"/>
                <a:tailEnd type="none" w="med" len="me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/>
            <p:cNvGrpSpPr/>
            <p:nvPr/>
          </p:nvGrpSpPr>
          <p:grpSpPr>
            <a:xfrm>
              <a:off x="7541580" y="4998782"/>
              <a:ext cx="313604" cy="169061"/>
              <a:chOff x="7551105" y="5368692"/>
              <a:chExt cx="313604" cy="169061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7551105" y="5368692"/>
                <a:ext cx="185548" cy="16906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b="1" dirty="0"/>
                  <a:t>1</a:t>
                </a:r>
                <a:endParaRPr lang="en-GB" sz="1100" b="1" dirty="0"/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 flipH="1">
                <a:off x="7736653" y="5458145"/>
                <a:ext cx="128056" cy="0"/>
              </a:xfrm>
              <a:prstGeom prst="line">
                <a:avLst/>
              </a:prstGeom>
              <a:ln>
                <a:solidFill>
                  <a:srgbClr val="0055A0"/>
                </a:solidFill>
                <a:headEnd type="triangle" w="sm" len="sm"/>
                <a:tailEnd type="none" w="med" len="me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/>
            <p:cNvGrpSpPr/>
            <p:nvPr/>
          </p:nvGrpSpPr>
          <p:grpSpPr>
            <a:xfrm>
              <a:off x="7903812" y="5056055"/>
              <a:ext cx="331180" cy="169061"/>
              <a:chOff x="7533528" y="5368692"/>
              <a:chExt cx="331180" cy="169061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7679160" y="5368692"/>
                <a:ext cx="185548" cy="16906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b="1" dirty="0"/>
                  <a:t>2</a:t>
                </a:r>
                <a:endParaRPr lang="en-GB" sz="1100" b="1" dirty="0"/>
              </a:p>
            </p:txBody>
          </p:sp>
          <p:cxnSp>
            <p:nvCxnSpPr>
              <p:cNvPr id="88" name="Straight Connector 87"/>
              <p:cNvCxnSpPr>
                <a:stCxn id="86" idx="2"/>
              </p:cNvCxnSpPr>
              <p:nvPr/>
            </p:nvCxnSpPr>
            <p:spPr>
              <a:xfrm flipH="1">
                <a:off x="7533528" y="5453223"/>
                <a:ext cx="145632" cy="4922"/>
              </a:xfrm>
              <a:prstGeom prst="line">
                <a:avLst/>
              </a:prstGeom>
              <a:ln>
                <a:solidFill>
                  <a:srgbClr val="0055A0"/>
                </a:solidFill>
                <a:headEnd type="none"/>
                <a:tailEnd type="triangle" w="sm" len="sm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/>
            <p:cNvGrpSpPr/>
            <p:nvPr/>
          </p:nvGrpSpPr>
          <p:grpSpPr>
            <a:xfrm>
              <a:off x="7961471" y="5498322"/>
              <a:ext cx="321371" cy="169061"/>
              <a:chOff x="7529261" y="5368692"/>
              <a:chExt cx="321371" cy="169061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7665084" y="5368692"/>
                <a:ext cx="185548" cy="16906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b="1" dirty="0"/>
                  <a:t>4</a:t>
                </a:r>
                <a:endParaRPr lang="en-GB" sz="1100" b="1" dirty="0"/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 flipH="1">
                <a:off x="7529261" y="5458145"/>
                <a:ext cx="135823" cy="0"/>
              </a:xfrm>
              <a:prstGeom prst="line">
                <a:avLst/>
              </a:prstGeom>
              <a:ln>
                <a:solidFill>
                  <a:srgbClr val="0055A0"/>
                </a:solidFill>
                <a:headEnd type="none"/>
                <a:tailEnd type="triangle" w="sm" len="sm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/>
            <p:cNvGrpSpPr/>
            <p:nvPr/>
          </p:nvGrpSpPr>
          <p:grpSpPr>
            <a:xfrm>
              <a:off x="7571175" y="5641013"/>
              <a:ext cx="328370" cy="169061"/>
              <a:chOff x="7526813" y="5368692"/>
              <a:chExt cx="328370" cy="169061"/>
            </a:xfrm>
          </p:grpSpPr>
          <p:sp>
            <p:nvSpPr>
              <p:cNvPr id="93" name="Oval 92"/>
              <p:cNvSpPr/>
              <p:nvPr/>
            </p:nvSpPr>
            <p:spPr>
              <a:xfrm>
                <a:off x="7526813" y="5368692"/>
                <a:ext cx="185548" cy="16906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b="1" dirty="0"/>
                  <a:t>5</a:t>
                </a:r>
                <a:endParaRPr lang="en-GB" sz="1100" b="1" dirty="0"/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 flipH="1">
                <a:off x="7712361" y="5458145"/>
                <a:ext cx="142822" cy="0"/>
              </a:xfrm>
              <a:prstGeom prst="line">
                <a:avLst/>
              </a:prstGeom>
              <a:ln>
                <a:solidFill>
                  <a:srgbClr val="0055A0"/>
                </a:solidFill>
                <a:headEnd type="triangle" w="sm" len="sm"/>
                <a:tailEnd type="none" w="med" len="me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9831096" y="5497572"/>
              <a:ext cx="413896" cy="253916"/>
              <a:chOff x="9831096" y="5497572"/>
              <a:chExt cx="413896" cy="253916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9909644" y="5540928"/>
                <a:ext cx="335348" cy="169061"/>
                <a:chOff x="7519835" y="5368692"/>
                <a:chExt cx="335348" cy="169061"/>
              </a:xfrm>
            </p:grpSpPr>
            <p:sp>
              <p:nvSpPr>
                <p:cNvPr id="96" name="Oval 95"/>
                <p:cNvSpPr/>
                <p:nvPr/>
              </p:nvSpPr>
              <p:spPr>
                <a:xfrm>
                  <a:off x="7519835" y="5368692"/>
                  <a:ext cx="185548" cy="169061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 b="1" dirty="0"/>
                </a:p>
              </p:txBody>
            </p:sp>
            <p:cxnSp>
              <p:nvCxnSpPr>
                <p:cNvPr id="97" name="Straight Connector 96"/>
                <p:cNvCxnSpPr/>
                <p:nvPr/>
              </p:nvCxnSpPr>
              <p:spPr>
                <a:xfrm flipH="1">
                  <a:off x="7705383" y="5458145"/>
                  <a:ext cx="149800" cy="0"/>
                </a:xfrm>
                <a:prstGeom prst="line">
                  <a:avLst/>
                </a:prstGeom>
                <a:ln>
                  <a:solidFill>
                    <a:srgbClr val="0055A0"/>
                  </a:solidFill>
                  <a:headEnd type="triangle" w="sm" len="sm"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Rectangle 16"/>
              <p:cNvSpPr/>
              <p:nvPr/>
            </p:nvSpPr>
            <p:spPr>
              <a:xfrm>
                <a:off x="9831096" y="5497572"/>
                <a:ext cx="335348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050" b="1" dirty="0"/>
                  <a:t>12</a:t>
                </a:r>
                <a:endParaRPr lang="en-GB" sz="1050" b="1" dirty="0"/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10408618" y="5341272"/>
              <a:ext cx="393527" cy="253916"/>
              <a:chOff x="9919070" y="5498500"/>
              <a:chExt cx="393527" cy="253916"/>
            </a:xfrm>
          </p:grpSpPr>
          <p:grpSp>
            <p:nvGrpSpPr>
              <p:cNvPr id="112" name="Group 111"/>
              <p:cNvGrpSpPr/>
              <p:nvPr/>
            </p:nvGrpSpPr>
            <p:grpSpPr>
              <a:xfrm>
                <a:off x="9919070" y="5540928"/>
                <a:ext cx="322274" cy="169061"/>
                <a:chOff x="7529261" y="5368692"/>
                <a:chExt cx="322274" cy="169061"/>
              </a:xfrm>
            </p:grpSpPr>
            <p:sp>
              <p:nvSpPr>
                <p:cNvPr id="114" name="Oval 113"/>
                <p:cNvSpPr/>
                <p:nvPr/>
              </p:nvSpPr>
              <p:spPr>
                <a:xfrm>
                  <a:off x="7665987" y="5368692"/>
                  <a:ext cx="185548" cy="169061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 b="1" dirty="0"/>
                </a:p>
              </p:txBody>
            </p:sp>
            <p:cxnSp>
              <p:nvCxnSpPr>
                <p:cNvPr id="115" name="Straight Connector 114"/>
                <p:cNvCxnSpPr/>
                <p:nvPr/>
              </p:nvCxnSpPr>
              <p:spPr>
                <a:xfrm flipH="1">
                  <a:off x="7529261" y="5458145"/>
                  <a:ext cx="136726" cy="0"/>
                </a:xfrm>
                <a:prstGeom prst="line">
                  <a:avLst/>
                </a:prstGeom>
                <a:ln>
                  <a:solidFill>
                    <a:srgbClr val="0055A0"/>
                  </a:solidFill>
                  <a:headEnd type="none" w="sm" len="sm"/>
                  <a:tailEnd type="triangle" w="sm" len="sm"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" name="Rectangle 112"/>
              <p:cNvSpPr/>
              <p:nvPr/>
            </p:nvSpPr>
            <p:spPr>
              <a:xfrm>
                <a:off x="9977248" y="5498500"/>
                <a:ext cx="335349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050" b="1" dirty="0"/>
                  <a:t>13</a:t>
                </a:r>
                <a:endParaRPr lang="en-GB" sz="1050" b="1" dirty="0"/>
              </a:p>
            </p:txBody>
          </p:sp>
        </p:grpSp>
      </p:grpSp>
      <p:sp>
        <p:nvSpPr>
          <p:cNvPr id="8" name="Title 1"/>
          <p:cNvSpPr txBox="1">
            <a:spLocks/>
          </p:cNvSpPr>
          <p:nvPr/>
        </p:nvSpPr>
        <p:spPr>
          <a:xfrm>
            <a:off x="838199" y="413249"/>
            <a:ext cx="10515600" cy="741780"/>
          </a:xfrm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CHARM Mixed Field Facility</a:t>
            </a:r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E9F8CAB-8D45-121A-F5CB-D3B1772E8C38}"/>
              </a:ext>
            </a:extLst>
          </p:cNvPr>
          <p:cNvSpPr txBox="1">
            <a:spLocks/>
          </p:cNvSpPr>
          <p:nvPr/>
        </p:nvSpPr>
        <p:spPr>
          <a:xfrm>
            <a:off x="5788351" y="6399439"/>
            <a:ext cx="437226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CRaTeBo</a:t>
            </a:r>
            <a:r>
              <a:rPr lang="en-GB" sz="12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, an FPGA radiation-testing platform</a:t>
            </a:r>
            <a:endParaRPr lang="en-GB" sz="12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157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62"/>
    </mc:Choice>
    <mc:Fallback xmlns="">
      <p:transition spd="slow" advTm="241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1A1137-1033-4139-98E1-1EDFE7CDAF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0" name="Espace réservé du contenu 2">
            <a:extLst>
              <a:ext uri="{FF2B5EF4-FFF2-40B4-BE49-F238E27FC236}">
                <a16:creationId xmlns:a16="http://schemas.microsoft.com/office/drawing/2014/main" id="{AEC99988-BC5D-4C44-9554-0EA3533B5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017" y="1175390"/>
            <a:ext cx="10817968" cy="1018199"/>
          </a:xfrm>
        </p:spPr>
        <p:txBody>
          <a:bodyPr anchor="t">
            <a:normAutofit/>
          </a:bodyPr>
          <a:lstStyle/>
          <a:p>
            <a:pPr marL="285750" indent="-285750" algn="just">
              <a:spcBef>
                <a:spcPts val="300"/>
              </a:spcBef>
              <a:buFont typeface="Wingdings" panose="020B0604020202020204" pitchFamily="34" charset="0"/>
              <a:buChar char="Ø"/>
            </a:pPr>
            <a:r>
              <a:rPr lang="en-US" sz="1800" dirty="0"/>
              <a:t>Tester Board will</a:t>
            </a:r>
            <a:r>
              <a:rPr lang="en-US" sz="1800" dirty="0">
                <a:cs typeface="Arial"/>
              </a:rPr>
              <a:t> be placed on the grid in Position 0 and connected via a fiber to the back-end located in the control room through the Patch Panel:</a:t>
            </a:r>
          </a:p>
          <a:p>
            <a:pPr marL="285750" indent="-285750" algn="just">
              <a:spcBef>
                <a:spcPts val="300"/>
              </a:spcBef>
              <a:buFont typeface="Wingdings" panose="020B0604020202020204" pitchFamily="34" charset="0"/>
              <a:buChar char="Ø"/>
            </a:pPr>
            <a:r>
              <a:rPr lang="en-US" sz="1800" dirty="0">
                <a:cs typeface="Arial"/>
              </a:rPr>
              <a:t>Different position maybe possible if required higher dose levels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199" y="413249"/>
            <a:ext cx="10515600" cy="741780"/>
          </a:xfrm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CHARM Position </a:t>
            </a:r>
            <a:r>
              <a:rPr lang="fr-FR" dirty="0" err="1"/>
              <a:t>Grid</a:t>
            </a:r>
            <a:r>
              <a:rPr lang="fr-FR" dirty="0"/>
              <a:t> 0</a:t>
            </a:r>
            <a:r>
              <a:rPr lang="fr-FR" dirty="0">
                <a:cs typeface="Arial"/>
              </a:rPr>
              <a:t> (G0)</a:t>
            </a:r>
          </a:p>
          <a:p>
            <a:endParaRPr lang="en-US" dirty="0">
              <a:cs typeface="Arial"/>
            </a:endParaRP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2377" y="2193589"/>
            <a:ext cx="3695700" cy="3800979"/>
          </a:xfrm>
          <a:prstGeom prst="rect">
            <a:avLst/>
          </a:prstGeom>
        </p:spPr>
      </p:pic>
      <p:pic>
        <p:nvPicPr>
          <p:cNvPr id="15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7369" y="2689759"/>
            <a:ext cx="4256616" cy="3189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914694" y="5600087"/>
            <a:ext cx="533400" cy="162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141177" y="5272002"/>
            <a:ext cx="133349" cy="3111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62294" y="4939687"/>
            <a:ext cx="1536700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Patch-Panel</a:t>
            </a:r>
            <a:endParaRPr lang="en-US" sz="1400" b="1" dirty="0">
              <a:solidFill>
                <a:srgbClr val="FF0000"/>
              </a:solidFill>
              <a:cs typeface="Arial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497960" y="5119603"/>
            <a:ext cx="1536700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Position 'G0</a:t>
            </a:r>
            <a:r>
              <a:rPr lang="en-US" sz="1400" b="1" dirty="0">
                <a:solidFill>
                  <a:srgbClr val="FF0000"/>
                </a:solidFill>
                <a:cs typeface="Arial"/>
              </a:rPr>
              <a:t>'</a:t>
            </a:r>
            <a:endParaRPr lang="en-US" dirty="0"/>
          </a:p>
        </p:txBody>
      </p:sp>
      <p:cxnSp>
        <p:nvCxnSpPr>
          <p:cNvPr id="77" name="Straight Arrow Connector 76"/>
          <p:cNvCxnSpPr>
            <a:cxnSpLocks/>
          </p:cNvCxnSpPr>
          <p:nvPr/>
        </p:nvCxnSpPr>
        <p:spPr>
          <a:xfrm flipH="1">
            <a:off x="3231260" y="5293167"/>
            <a:ext cx="387349" cy="889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7170951" y="3182941"/>
            <a:ext cx="1536700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Position 'G0</a:t>
            </a:r>
            <a:r>
              <a:rPr lang="en-US" sz="1400" b="1" dirty="0">
                <a:solidFill>
                  <a:srgbClr val="FF0000"/>
                </a:solidFill>
                <a:cs typeface="Arial"/>
              </a:rPr>
              <a:t>'</a:t>
            </a:r>
            <a:endParaRPr lang="en-US" dirty="0"/>
          </a:p>
        </p:txBody>
      </p:sp>
      <p:cxnSp>
        <p:nvCxnSpPr>
          <p:cNvPr id="79" name="Straight Arrow Connector 78"/>
          <p:cNvCxnSpPr>
            <a:cxnSpLocks/>
          </p:cNvCxnSpPr>
          <p:nvPr/>
        </p:nvCxnSpPr>
        <p:spPr>
          <a:xfrm>
            <a:off x="7947767" y="3451755"/>
            <a:ext cx="141817" cy="2053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107700" y="5564190"/>
            <a:ext cx="1536700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Patch-Panel</a:t>
            </a:r>
            <a:endParaRPr lang="en-US" dirty="0"/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 flipV="1">
            <a:off x="9370166" y="4440237"/>
            <a:ext cx="493183" cy="10646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101E399-9F06-0B0B-0ACF-2D7CD2D3B6CA}"/>
              </a:ext>
            </a:extLst>
          </p:cNvPr>
          <p:cNvSpPr txBox="1">
            <a:spLocks/>
          </p:cNvSpPr>
          <p:nvPr/>
        </p:nvSpPr>
        <p:spPr>
          <a:xfrm>
            <a:off x="5788351" y="6399439"/>
            <a:ext cx="437226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CRaTeBo</a:t>
            </a:r>
            <a:r>
              <a:rPr lang="en-GB" sz="12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, an FPGA radiation-testing platform</a:t>
            </a:r>
            <a:endParaRPr lang="en-GB" sz="12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856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62"/>
    </mc:Choice>
    <mc:Fallback xmlns="">
      <p:transition spd="slow" advTm="2416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E27B940-92B7-1F00-9AAF-3B50A2B21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975" y="3026003"/>
            <a:ext cx="5909692" cy="30630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5DC1CA-350C-4E19-BBFC-ED5F5E920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Test Board Concept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C0348-EDC8-4416-98D2-C21CB28EAB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21/09/2022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2C678-CEC3-494F-976B-C9C135F04A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0F797BD4-4821-4A8C-8AE5-4D1BD41E904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64637" y="1237472"/>
            <a:ext cx="10848798" cy="4856704"/>
          </a:xfrm>
        </p:spPr>
        <p:txBody>
          <a:bodyPr lIns="108000" anchor="t"/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1800" dirty="0"/>
              <a:t>CHARM Radiation tolerant Tester Board (</a:t>
            </a:r>
            <a:r>
              <a:rPr lang="en-US" sz="1800" dirty="0" err="1"/>
              <a:t>CRaTeBo</a:t>
            </a:r>
            <a:r>
              <a:rPr lang="en-US" sz="1800" dirty="0"/>
              <a:t>)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1800" dirty="0"/>
              <a:t>The different parts of the board are on pluggable modules to allow:</a:t>
            </a:r>
          </a:p>
          <a:p>
            <a:pPr lvl="1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/>
              <a:t>Replace them preventively when they reach their TID limits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1800" dirty="0"/>
              <a:t>Communication modules on FMC mezzanine:</a:t>
            </a:r>
            <a:endParaRPr lang="en-US" sz="2400" dirty="0"/>
          </a:p>
          <a:p>
            <a:pPr lvl="1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/>
              <a:t>Allows using existing CERN radiation-hard optical link FMC module</a:t>
            </a:r>
          </a:p>
          <a:p>
            <a:pPr lvl="1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/>
              <a:t>Allows the use of different communication modules</a:t>
            </a:r>
          </a:p>
          <a:p>
            <a:pPr>
              <a:spcBef>
                <a:spcPts val="1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1800" dirty="0"/>
              <a:t>FPGA on custom System on Module (</a:t>
            </a:r>
            <a:r>
              <a:rPr lang="en-US" sz="1800" dirty="0" err="1"/>
              <a:t>SoM</a:t>
            </a:r>
            <a:r>
              <a:rPr lang="en-US" sz="1800" dirty="0"/>
              <a:t>)</a:t>
            </a:r>
          </a:p>
          <a:p>
            <a:pPr lvl="1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/>
              <a:t>Allows placing different FPGAs to be tested</a:t>
            </a:r>
          </a:p>
          <a:p>
            <a:pPr>
              <a:spcBef>
                <a:spcPts val="1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1800" dirty="0"/>
              <a:t>Power modules</a:t>
            </a:r>
          </a:p>
          <a:p>
            <a:pPr lvl="1">
              <a:spcBef>
                <a:spcPts val="1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1400" dirty="0"/>
              <a:t>Commercial or </a:t>
            </a:r>
            <a:r>
              <a:rPr lang="en-US" sz="1400" dirty="0" err="1"/>
              <a:t>RadHard</a:t>
            </a:r>
            <a:r>
              <a:rPr lang="en-US" sz="1400" dirty="0"/>
              <a:t> versions (bPOL12)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1800" dirty="0"/>
              <a:t> </a:t>
            </a:r>
            <a:r>
              <a:rPr lang="en-US" sz="1800" dirty="0"/>
              <a:t>Standard HPC-FMC connector</a:t>
            </a:r>
          </a:p>
          <a:p>
            <a:pPr lvl="1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/>
              <a:t>Allow connecting Front-End electronics to the FPGA</a:t>
            </a:r>
          </a:p>
          <a:p>
            <a:pPr marL="231775" lvl="1" indent="0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None/>
            </a:pPr>
            <a:r>
              <a:rPr lang="en-US" sz="1400" dirty="0"/>
              <a:t>    for more complex application tests/wireless modules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1800" dirty="0"/>
              <a:t>Slow Control Adapter (SCA) on carrier</a:t>
            </a:r>
          </a:p>
          <a:p>
            <a:pPr lvl="1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/>
              <a:t>TID up to 1 </a:t>
            </a:r>
            <a:r>
              <a:rPr lang="en-US" sz="1400" dirty="0" err="1"/>
              <a:t>MGy</a:t>
            </a:r>
            <a:endParaRPr lang="en-US" sz="1400" dirty="0"/>
          </a:p>
          <a:p>
            <a:pPr lvl="1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/>
              <a:t>Embedded ADC for board monitoring</a:t>
            </a:r>
          </a:p>
          <a:p>
            <a:pPr lvl="1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/>
              <a:t>JTAG over optical link</a:t>
            </a:r>
          </a:p>
          <a:p>
            <a:pPr marL="231775" lvl="1" indent="0">
              <a:spcBef>
                <a:spcPts val="100"/>
              </a:spcBef>
              <a:buClr>
                <a:schemeClr val="accent3">
                  <a:lumMod val="40000"/>
                  <a:lumOff val="60000"/>
                </a:schemeClr>
              </a:buClr>
              <a:buNone/>
            </a:pPr>
            <a:endParaRPr lang="en-US" sz="14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514755C-20C7-4EE6-B573-787232C343EA}"/>
              </a:ext>
            </a:extLst>
          </p:cNvPr>
          <p:cNvSpPr txBox="1">
            <a:spLocks/>
          </p:cNvSpPr>
          <p:nvPr/>
        </p:nvSpPr>
        <p:spPr>
          <a:xfrm>
            <a:off x="5788351" y="6399439"/>
            <a:ext cx="437226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CRaTeBo</a:t>
            </a:r>
            <a:r>
              <a:rPr lang="en-GB" sz="12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, an FPGA radiation-testing platform</a:t>
            </a:r>
            <a:endParaRPr lang="en-GB" sz="12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C142962-F087-4AE9-4FC4-39270423F0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2077" y="660337"/>
            <a:ext cx="2107935" cy="19225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6F0EC35-4CB7-A3A0-EF4F-601A8809C5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9464654" y="134692"/>
            <a:ext cx="2635459" cy="261549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024239-5A37-993F-BC4F-56E8935A7F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4789" y="136525"/>
            <a:ext cx="2322152" cy="2651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3AD69DB-6DE0-22B7-5C11-EFC3C137FE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5457" y="132739"/>
            <a:ext cx="2322152" cy="2651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999C69-C26B-33AF-CF9B-46DA0C5261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5457" y="128380"/>
            <a:ext cx="2322152" cy="2651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7424E4-3BD3-8D7E-D96D-166216C169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4314" y="137905"/>
            <a:ext cx="2322152" cy="26512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5C2A20-8877-4F2D-0EC6-882811D581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4314" y="128380"/>
            <a:ext cx="2322152" cy="26512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48D70A9-7171-CAED-45D4-1A2B0E7AFF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05899" y="355074"/>
            <a:ext cx="3484232" cy="22325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171AC8-B373-4125-0F1F-8EDE86EBDDE1}"/>
              </a:ext>
            </a:extLst>
          </p:cNvPr>
          <p:cNvSpPr txBox="1"/>
          <p:nvPr/>
        </p:nvSpPr>
        <p:spPr>
          <a:xfrm>
            <a:off x="10098803" y="5808011"/>
            <a:ext cx="838201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  <a:cs typeface="Arial"/>
              </a:rPr>
              <a:t>SCA</a:t>
            </a:r>
          </a:p>
        </p:txBody>
      </p:sp>
    </p:spTree>
    <p:extLst>
      <p:ext uri="{BB962C8B-B14F-4D97-AF65-F5344CB8AC3E}">
        <p14:creationId xmlns:p14="http://schemas.microsoft.com/office/powerpoint/2010/main" val="346216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33333E-6 L -0.29375 0.4803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54000" y="54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42" presetClass="path" presetSubtype="0" accel="26000" decel="7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0.00185 L -0.14102 0.51018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9" y="2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44444E-6 L -0.01094 0.30463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7" y="1523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48148E-6 L -0.07213 0.30718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7" y="15347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96296E-6 L -0.13255 0.30602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28" y="1530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4.07407E-6 L -0.27578 0.29884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9" y="1493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96296E-6 L -0.34284 0.30023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48" y="150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L -0.20768 0.27871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91" y="13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1199784-EA8F-7A59-C8E2-A70F540DD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3516" y="3762711"/>
            <a:ext cx="3627434" cy="23243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3AA3CB-1348-4BA8-AA40-E36EDCC3D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4000" dirty="0"/>
              <a:t>Communication module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A26E0-B6BD-4DC5-BC59-30CA9A32EAC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9E1C2-9E15-4A9B-B2C5-911F47D2AFC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F33AE-AA4F-4CAD-9B71-557300DCE3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199" y="1358240"/>
            <a:ext cx="10864850" cy="4705675"/>
          </a:xfrm>
          <a:prstGeom prst="rect">
            <a:avLst/>
          </a:prstGeom>
        </p:spPr>
        <p:txBody>
          <a:bodyPr lIns="108000" anchor="t"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36000" indent="-22860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9400" indent="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/>
              <a:buChar char="Ø"/>
            </a:pPr>
            <a:r>
              <a:rPr lang="en-US" sz="2000" dirty="0"/>
              <a:t>Use the existing mezzanine of the Link-GBT Based Expandable Front-End (L-GEFE) project of CERN</a:t>
            </a:r>
          </a:p>
          <a:p>
            <a:pPr>
              <a:buFont typeface="Wingdings"/>
              <a:buChar char="Ø"/>
            </a:pPr>
            <a:r>
              <a:rPr lang="en-US" sz="2000" dirty="0"/>
              <a:t>Utilizes the versatile system from CERN:</a:t>
            </a:r>
            <a:endParaRPr lang="en-US" sz="1600" dirty="0"/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dirty="0"/>
              <a:t>On detector electronics - Radiation tolerant system </a:t>
            </a:r>
            <a:r>
              <a:rPr lang="en-GB" sz="1800" dirty="0"/>
              <a:t>comprised of:</a:t>
            </a:r>
            <a:endParaRPr lang="en-US" sz="1800" dirty="0"/>
          </a:p>
          <a:p>
            <a:pPr marL="1025525" lvl="2" indent="-342900">
              <a:spcBef>
                <a:spcPts val="600"/>
              </a:spcBef>
              <a:buClr>
                <a:srgbClr val="BFBFBF"/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Gigabit Transceiver ASIC (</a:t>
            </a:r>
            <a:r>
              <a:rPr lang="en-GB" sz="1600" dirty="0" err="1"/>
              <a:t>GBTx</a:t>
            </a:r>
            <a:r>
              <a:rPr lang="en-GB" sz="1600" dirty="0"/>
              <a:t>) for data transmission at 4.8 Gbps and clock distribution (Radiation tolerant up to 1 </a:t>
            </a:r>
            <a:r>
              <a:rPr lang="en-GB" sz="1600" dirty="0" err="1"/>
              <a:t>MGy</a:t>
            </a:r>
            <a:r>
              <a:rPr lang="en-GB" sz="1600" dirty="0"/>
              <a:t>)</a:t>
            </a:r>
            <a:endParaRPr lang="en-US" sz="1600" dirty="0"/>
          </a:p>
          <a:p>
            <a:pPr marL="1025525" lvl="2" indent="-342900">
              <a:spcBef>
                <a:spcPts val="600"/>
              </a:spcBef>
              <a:buClr>
                <a:srgbClr val="BFBFBF"/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Versatile Optical transceiver (radiation tolerant up to 500 </a:t>
            </a:r>
            <a:r>
              <a:rPr lang="en-GB" sz="1600" dirty="0" err="1"/>
              <a:t>kGy</a:t>
            </a:r>
            <a:r>
              <a:rPr lang="en-GB" sz="1600" dirty="0"/>
              <a:t>)</a:t>
            </a:r>
          </a:p>
          <a:p>
            <a:pPr marL="565150" indent="-342900">
              <a:spcBef>
                <a:spcPts val="600"/>
              </a:spcBef>
              <a:buClr>
                <a:srgbClr val="BFBFBF"/>
              </a:buClr>
              <a:buFont typeface="Wingdings" panose="05000000000000000000" pitchFamily="2" charset="2"/>
              <a:buChar char="Ø"/>
            </a:pPr>
            <a:r>
              <a:rPr lang="en-GB" sz="1800" dirty="0"/>
              <a:t>Of detector electronics – based on commercial evaluation boards.</a:t>
            </a:r>
            <a:endParaRPr lang="en-US" sz="1800" dirty="0"/>
          </a:p>
          <a:p>
            <a:pPr lvl="1">
              <a:buClr>
                <a:srgbClr val="BFBFBF"/>
              </a:buClr>
              <a:buFont typeface="Wingdings"/>
              <a:buChar char="Ø"/>
            </a:pPr>
            <a:endParaRPr lang="en-US" sz="1600" dirty="0"/>
          </a:p>
          <a:p>
            <a:pPr>
              <a:buFont typeface="Wingdings"/>
              <a:buChar char="Ø"/>
            </a:pPr>
            <a:endParaRPr lang="en-US" sz="2000" dirty="0"/>
          </a:p>
          <a:p>
            <a:pPr lvl="1">
              <a:buNone/>
            </a:pPr>
            <a:endParaRPr lang="en-US" sz="1600" dirty="0"/>
          </a:p>
          <a:p>
            <a:pPr lvl="1">
              <a:spcBef>
                <a:spcPts val="300"/>
              </a:spcBef>
              <a:buClr>
                <a:srgbClr val="BFBFBF"/>
              </a:buClr>
              <a:buFont typeface="Wingdings"/>
              <a:buChar char="Ø"/>
            </a:pP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88457" y="4528184"/>
            <a:ext cx="838201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  <a:cs typeface="Arial"/>
              </a:rPr>
              <a:t>GBTX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95123" y="5692350"/>
            <a:ext cx="891117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  <a:cs typeface="Arial"/>
              </a:rPr>
              <a:t>VTRX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4459" y="4016726"/>
            <a:ext cx="6123579" cy="207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43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2CCCD4EB-5687-7BB1-42DE-B21DBF8F8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319" y="5077949"/>
            <a:ext cx="1951364" cy="10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3AA3CB-1348-4BA8-AA40-E36EDCC3D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FPGA System on Module (</a:t>
            </a:r>
            <a:r>
              <a:rPr lang="en-US" dirty="0" err="1"/>
              <a:t>SoM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8A3F4-0CE6-4B40-84EF-17181D63A31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358240"/>
            <a:ext cx="10515600" cy="3024614"/>
          </a:xfrm>
        </p:spPr>
        <p:txBody>
          <a:bodyPr lIns="108000" anchor="t"/>
          <a:lstStyle/>
          <a:p>
            <a:pPr algn="just">
              <a:buFont typeface="Wingdings"/>
              <a:buChar char="Ø"/>
            </a:pPr>
            <a:r>
              <a:rPr lang="en-US" sz="1800" dirty="0"/>
              <a:t>The recent </a:t>
            </a:r>
            <a:r>
              <a:rPr lang="en-US" sz="1800" dirty="0">
                <a:hlinkClick r:id="rId4"/>
              </a:rPr>
              <a:t>qualification</a:t>
            </a:r>
            <a:r>
              <a:rPr lang="en-US" sz="1800" dirty="0"/>
              <a:t> of the </a:t>
            </a:r>
            <a:r>
              <a:rPr lang="en-US" sz="1800" dirty="0" err="1"/>
              <a:t>PolarFire</a:t>
            </a:r>
            <a:r>
              <a:rPr lang="en-US" sz="1800" dirty="0"/>
              <a:t> FPGA at CERN showed its strong robustness (TID up to 5.2kGy and re-programmability of at least 2.2kGy) and therefore the first FPGA </a:t>
            </a:r>
            <a:r>
              <a:rPr lang="en-US" sz="1800" dirty="0" err="1"/>
              <a:t>SoM</a:t>
            </a:r>
            <a:r>
              <a:rPr lang="en-US" sz="1800" dirty="0"/>
              <a:t> is based on it.</a:t>
            </a:r>
          </a:p>
          <a:p>
            <a:pPr algn="just">
              <a:buFont typeface="Wingdings"/>
              <a:buChar char="Ø"/>
            </a:pPr>
            <a:r>
              <a:rPr lang="en-US" sz="1800" dirty="0"/>
              <a:t>No standard FPGA </a:t>
            </a:r>
            <a:r>
              <a:rPr lang="en-US" sz="1800" dirty="0" err="1"/>
              <a:t>SoM</a:t>
            </a:r>
            <a:r>
              <a:rPr lang="en-US" sz="1800" dirty="0"/>
              <a:t> architecture exists on the market, so a custom one was decided and developed  for the project</a:t>
            </a:r>
          </a:p>
          <a:p>
            <a:pPr algn="just">
              <a:buFont typeface="Wingdings"/>
              <a:buChar char="Ø"/>
            </a:pPr>
            <a:r>
              <a:rPr lang="en-US" sz="1800" dirty="0"/>
              <a:t>A second </a:t>
            </a:r>
            <a:r>
              <a:rPr lang="en-US" sz="1800" dirty="0" err="1"/>
              <a:t>SoM</a:t>
            </a:r>
            <a:r>
              <a:rPr lang="en-US" sz="1800" dirty="0"/>
              <a:t> is designed for </a:t>
            </a:r>
            <a:r>
              <a:rPr lang="en-US" sz="1800" dirty="0" err="1"/>
              <a:t>GateMate</a:t>
            </a:r>
            <a:r>
              <a:rPr lang="en-US" sz="1800" dirty="0"/>
              <a:t> FPGA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Radiation test to check BRAM sensitivity is scheduled at CHARM next week with </a:t>
            </a:r>
            <a:r>
              <a:rPr lang="en-US" sz="1800" dirty="0" err="1"/>
              <a:t>CRaTeBo</a:t>
            </a:r>
            <a:endParaRPr lang="en-US" sz="1800" dirty="0"/>
          </a:p>
          <a:p>
            <a:pPr lvl="1" algn="just">
              <a:buFont typeface="Wingdings"/>
              <a:buChar char="Ø"/>
            </a:pPr>
            <a:r>
              <a:rPr lang="en-US" sz="1800" dirty="0"/>
              <a:t>In collaboration with </a:t>
            </a:r>
            <a:r>
              <a:rPr lang="en-US" sz="1800" dirty="0" err="1"/>
              <a:t>Fachhochschule</a:t>
            </a:r>
            <a:r>
              <a:rPr lang="en-US" sz="1800" dirty="0"/>
              <a:t> Dortmund</a:t>
            </a:r>
          </a:p>
          <a:p>
            <a:pPr algn="just">
              <a:buFont typeface="Wingdings"/>
              <a:buChar char="Ø"/>
            </a:pPr>
            <a:endParaRPr lang="en-US" sz="1800" dirty="0"/>
          </a:p>
          <a:p>
            <a:pPr algn="just">
              <a:buFont typeface="Wingdings"/>
              <a:buChar char="Ø"/>
            </a:pPr>
            <a:endParaRPr lang="en-US" sz="1800" dirty="0"/>
          </a:p>
          <a:p>
            <a:pPr algn="just">
              <a:buFont typeface="Wingdings"/>
              <a:buChar char="Ø"/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A26E0-B6BD-4DC5-BC59-30CA9A32EAC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9E1C2-9E15-4A9B-B2C5-911F47D2AFC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b="1" dirty="0" err="1"/>
              <a:t>CRaTeBo</a:t>
            </a:r>
            <a:r>
              <a:rPr lang="en-GB" b="1" dirty="0"/>
              <a:t>, an FPGA radiation-testing platform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F33AE-AA4F-4CAD-9B71-557300DCE3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BCCF2F-2DB5-443A-87DC-4F550F20734B}"/>
              </a:ext>
            </a:extLst>
          </p:cNvPr>
          <p:cNvSpPr txBox="1"/>
          <p:nvPr/>
        </p:nvSpPr>
        <p:spPr>
          <a:xfrm>
            <a:off x="1816227" y="5889665"/>
            <a:ext cx="46730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 err="1"/>
              <a:t>PolaFIre</a:t>
            </a:r>
            <a:r>
              <a:rPr lang="en-GB" b="1" dirty="0"/>
              <a:t> MPF300TS-1FCG1152I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E3BE19-1F33-1BF6-CD55-E8D060655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184785" y="3802936"/>
            <a:ext cx="2109567" cy="21258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59CBBF-386C-E99D-624A-B03BEABB00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1439059" y="3811057"/>
            <a:ext cx="2125669" cy="21095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02B71B-295A-B5AB-FE9E-F50259B7E4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2087" y="3798163"/>
            <a:ext cx="2125813" cy="21142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C062D5-57A0-C0A1-9E37-56457FE54000}"/>
              </a:ext>
            </a:extLst>
          </p:cNvPr>
          <p:cNvSpPr txBox="1"/>
          <p:nvPr/>
        </p:nvSpPr>
        <p:spPr>
          <a:xfrm>
            <a:off x="7851666" y="5825110"/>
            <a:ext cx="1320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/>
              <a:t>GateMate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20CA06-CB9C-BF61-1444-D9D28F389C83}"/>
              </a:ext>
            </a:extLst>
          </p:cNvPr>
          <p:cNvSpPr txBox="1"/>
          <p:nvPr/>
        </p:nvSpPr>
        <p:spPr>
          <a:xfrm>
            <a:off x="9488275" y="3736197"/>
            <a:ext cx="2632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More information about </a:t>
            </a:r>
            <a:r>
              <a:rPr lang="en-US" dirty="0" err="1"/>
              <a:t>GateMate</a:t>
            </a:r>
            <a:r>
              <a:rPr lang="en-US" dirty="0"/>
              <a:t> FPGA on the next presentation by Rudy Ferraro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87479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8.1|0.3|2.5|1.7|1.7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8.1|0.3|2.5|1.7|1.7|1.5"/>
</p:tagLst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34908</TotalTime>
  <Words>1607</Words>
  <Application>Microsoft Office PowerPoint</Application>
  <PresentationFormat>Widescreen</PresentationFormat>
  <Paragraphs>266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Office Theme</vt:lpstr>
      <vt:lpstr>CRaTeBo, an FPGA radiation-testing platform</vt:lpstr>
      <vt:lpstr>Context</vt:lpstr>
      <vt:lpstr>Motivations</vt:lpstr>
      <vt:lpstr>Our proposal</vt:lpstr>
      <vt:lpstr>PowerPoint Presentation</vt:lpstr>
      <vt:lpstr>PowerPoint Presentation</vt:lpstr>
      <vt:lpstr>Test Board Concept</vt:lpstr>
      <vt:lpstr>Communication module</vt:lpstr>
      <vt:lpstr>FPGA System on Module (SoM)</vt:lpstr>
      <vt:lpstr>Carrier Architecture</vt:lpstr>
      <vt:lpstr>Back-end system</vt:lpstr>
      <vt:lpstr>Back-end firmware architecture</vt:lpstr>
      <vt:lpstr>Status, testing and pending actions</vt:lpstr>
      <vt:lpstr>Conclusions</vt:lpstr>
      <vt:lpstr>PowerPoint Presentation</vt:lpstr>
      <vt:lpstr>Powering Module(s)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Panagiotis Gkountoumis</cp:lastModifiedBy>
  <cp:revision>1300</cp:revision>
  <dcterms:created xsi:type="dcterms:W3CDTF">2019-11-06T09:35:48Z</dcterms:created>
  <dcterms:modified xsi:type="dcterms:W3CDTF">2022-09-21T11:06:09Z</dcterms:modified>
</cp:coreProperties>
</file>