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0" r:id="rId1"/>
    <p:sldMasterId id="2147483671" r:id="rId2"/>
  </p:sldMasterIdLst>
  <p:notesMasterIdLst>
    <p:notesMasterId r:id="rId4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embeddedFontLst>
    <p:embeddedFont>
      <p:font typeface="Roboto" panose="020B0604020202020204" charset="0"/>
      <p:regular r:id="rId47"/>
      <p:bold r:id="rId48"/>
      <p:italic r:id="rId49"/>
      <p:boldItalic r:id="rId50"/>
    </p:embeddedFont>
    <p:embeddedFont>
      <p:font typeface="Calibri" panose="020F0502020204030204" pitchFamily="34"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30" y="43"/>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7.fntdata"/><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2.fntdata"/><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font" Target="fonts/font5.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3.fntdata"/><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139c2733d53_0_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139c2733d53_0_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139c2733d53_0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139c2733d53_0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39c2733d53_0_3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39c2733d53_0_3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39c2733d53_0_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139c2733d53_0_3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139c2733d53_0_3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139c2733d53_0_3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139c2733d53_0_3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139c2733d53_0_3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139c2733d53_0_3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139c2733d53_0_3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0a0d83558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10a0d83558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10b7328eb8b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10b7328eb8b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10b92a6dc64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10b92a6dc64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1067ee18642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1067ee18642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a:t>copper target, Iron, Concrete</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10a0d83558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 name="Google Shape;365;g10a0d83558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d190e7b949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d190e7b949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d190e7b949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d190e7b949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108155662d4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108155662d4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139c2733d53_0_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139c2733d53_0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139c2733d53_0_2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5" name="Google Shape;415;g139c2733d53_0_2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10a23b4634b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8" name="Google Shape;428;g10a23b4634b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139c2733d53_0_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139c2733d53_0_3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139c2733d53_0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 name="Google Shape;444;g139c2733d53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139c2733d53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139c2733d53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d190e7b949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d190e7b949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10ad1347b5d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0" name="Google Shape;460;g10ad1347b5d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10b92a6dc6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1" name="Google Shape;471;g10b92a6dc6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10a23b4634b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1" name="Google Shape;481;g10a23b4634b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10a23b4634b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 name="Google Shape;489;g10a23b4634b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10b6f73b8c2_1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8" name="Google Shape;498;g10b6f73b8c2_1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g10b7328eb8b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4" name="Google Shape;504;g10b7328eb8b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139c2733d53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139c2733d53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139c2733d53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2" name="Google Shape;522;g139c2733d53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g139c2733d53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9" name="Google Shape;529;g139c2733d53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39c2733d53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8" name="Google Shape;538;g139c2733d53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0a23b4634b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10a23b4634b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g139c2733d53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1" name="Google Shape;551;g139c2733d53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139c2733d53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2" name="Google Shape;562;g139c2733d53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g139c2733d53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3" name="Google Shape;573;g139c2733d53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g139c2733d53_0_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4" name="Google Shape;584;g139c2733d53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39c2733d53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39c2733d53_0_2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139c2733d53_0_2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139c2733d53_0_2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39c2733d53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139c2733d53_0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139c2733d53_0_2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139c2733d53_0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139c2733d53_0_2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139c2733d53_0_2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58" name="Google Shape;58;p14"/>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59" name="Google Shape;59;p1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0" name="Google Shape;60;p1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1" name="Google Shape;61;p1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4" name="Google Shape;64;p15"/>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5" name="Google Shape;65;p15"/>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6" name="Google Shape;66;p1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7" name="Google Shape;67;p1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0" name="Google Shape;70;p16"/>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71" name="Google Shape;71;p1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2" name="Google Shape;72;p1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3" name="Google Shape;73;p16"/>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6" name="Google Shape;76;p17"/>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7" name="Google Shape;77;p17"/>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8" name="Google Shape;78;p1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9" name="Google Shape;79;p1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0" name="Google Shape;80;p17"/>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629841"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3" name="Google Shape;83;p18"/>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84" name="Google Shape;84;p18"/>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5" name="Google Shape;85;p18"/>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86" name="Google Shape;86;p18"/>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7" name="Google Shape;87;p18"/>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8" name="Google Shape;88;p1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9" name="Google Shape;89;p1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2" name="Google Shape;92;p19"/>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3" name="Google Shape;93;p19"/>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4" name="Google Shape;94;p1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5"/>
        <p:cNvGrpSpPr/>
        <p:nvPr/>
      </p:nvGrpSpPr>
      <p:grpSpPr>
        <a:xfrm>
          <a:off x="0" y="0"/>
          <a:ext cx="0" cy="0"/>
          <a:chOff x="0" y="0"/>
          <a:chExt cx="0" cy="0"/>
        </a:xfrm>
      </p:grpSpPr>
      <p:sp>
        <p:nvSpPr>
          <p:cNvPr id="96" name="Google Shape;96;p20"/>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7" name="Google Shape;97;p20"/>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8" name="Google Shape;98;p20"/>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1" name="Google Shape;101;p21"/>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norm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102" name="Google Shape;102;p21"/>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03" name="Google Shape;103;p2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4" name="Google Shape;104;p2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5" name="Google Shape;105;p2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8" name="Google Shape;108;p22"/>
          <p:cNvSpPr>
            <a:spLocks noGrp="1"/>
          </p:cNvSpPr>
          <p:nvPr>
            <p:ph type="pic" idx="2"/>
          </p:nvPr>
        </p:nvSpPr>
        <p:spPr>
          <a:xfrm>
            <a:off x="3887391" y="740569"/>
            <a:ext cx="4629150" cy="3655219"/>
          </a:xfrm>
          <a:prstGeom prst="rect">
            <a:avLst/>
          </a:prstGeom>
          <a:noFill/>
          <a:ln>
            <a:noFill/>
          </a:ln>
        </p:spPr>
      </p:sp>
      <p:sp>
        <p:nvSpPr>
          <p:cNvPr id="109" name="Google Shape;109;p22"/>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10" name="Google Shape;110;p2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1" name="Google Shape;111;p2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2" name="Google Shape;112;p2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5" name="Google Shape;115;p23"/>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6" name="Google Shape;116;p2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7" name="Google Shape;117;p2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8" name="Google Shape;118;p2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350073" y="1467446"/>
            <a:ext cx="4358879" cy="1971675"/>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1" name="Google Shape;121;p24"/>
          <p:cNvSpPr txBox="1">
            <a:spLocks noGrp="1"/>
          </p:cNvSpPr>
          <p:nvPr>
            <p:ph type="body" idx="1"/>
          </p:nvPr>
        </p:nvSpPr>
        <p:spPr>
          <a:xfrm rot="5400000">
            <a:off x="1349573" y="-447079"/>
            <a:ext cx="4358879" cy="5800725"/>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2" name="Google Shape;122;p2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3" name="Google Shape;123;p2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4" name="Google Shape;124;p2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s://edms.cern.ch/ui/#!master/navigator/document?D:100997075:100997075:subDoc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43.png"/><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hyperlink" Target="https://edms.cern.ch/ui/#!master/navigator/document?D:100997075:100997075:subDocs"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9.png"/></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icrosemi.com/document-portal/doc_download/1244460-polarfire-neutron-see-test-report"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s://edms.cern.ch/ui/#!master/navigator/document?D:100764438:100764438:subDoc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5"/>
          <p:cNvSpPr txBox="1">
            <a:spLocks noGrp="1"/>
          </p:cNvSpPr>
          <p:nvPr>
            <p:ph type="ctrTitle"/>
          </p:nvPr>
        </p:nvSpPr>
        <p:spPr>
          <a:xfrm>
            <a:off x="92700" y="176925"/>
            <a:ext cx="5130900" cy="250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s" sz="2780"/>
              <a:t>Irradiation at CHARM of a HL-LHC prototype board for the CMS Muon DT On detector electronics based on the PolarFire FPGA</a:t>
            </a:r>
            <a:endParaRPr sz="2780"/>
          </a:p>
        </p:txBody>
      </p:sp>
      <p:pic>
        <p:nvPicPr>
          <p:cNvPr id="130" name="Google Shape;130;p25"/>
          <p:cNvPicPr preferRelativeResize="0"/>
          <p:nvPr/>
        </p:nvPicPr>
        <p:blipFill>
          <a:blip r:embed="rId3">
            <a:alphaModFix/>
          </a:blip>
          <a:stretch>
            <a:fillRect/>
          </a:stretch>
        </p:blipFill>
        <p:spPr>
          <a:xfrm>
            <a:off x="5223588" y="0"/>
            <a:ext cx="3857626" cy="5143501"/>
          </a:xfrm>
          <a:prstGeom prst="rect">
            <a:avLst/>
          </a:prstGeom>
          <a:noFill/>
          <a:ln>
            <a:noFill/>
          </a:ln>
        </p:spPr>
      </p:pic>
      <p:sp>
        <p:nvSpPr>
          <p:cNvPr id="131" name="Google Shape;131;p25"/>
          <p:cNvSpPr txBox="1"/>
          <p:nvPr/>
        </p:nvSpPr>
        <p:spPr>
          <a:xfrm>
            <a:off x="3370125" y="2679225"/>
            <a:ext cx="1807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2 OBDT-v1 boards</a:t>
            </a:r>
            <a:endParaRPr/>
          </a:p>
        </p:txBody>
      </p:sp>
      <p:cxnSp>
        <p:nvCxnSpPr>
          <p:cNvPr id="132" name="Google Shape;132;p25"/>
          <p:cNvCxnSpPr/>
          <p:nvPr/>
        </p:nvCxnSpPr>
        <p:spPr>
          <a:xfrm rot="10800000" flipH="1">
            <a:off x="4906000" y="2424600"/>
            <a:ext cx="1544100" cy="276600"/>
          </a:xfrm>
          <a:prstGeom prst="straightConnector1">
            <a:avLst/>
          </a:prstGeom>
          <a:noFill/>
          <a:ln w="38100" cap="flat" cmpd="sng">
            <a:solidFill>
              <a:srgbClr val="38761D"/>
            </a:solidFill>
            <a:prstDash val="solid"/>
            <a:round/>
            <a:headEnd type="none" w="med" len="med"/>
            <a:tailEnd type="triangle" w="med" len="med"/>
          </a:ln>
          <a:effectLst>
            <a:outerShdw blurRad="57150" dist="19050" dir="5400000" algn="bl" rotWithShape="0">
              <a:srgbClr val="000000">
                <a:alpha val="50000"/>
              </a:srgbClr>
            </a:outerShdw>
            <a:reflection endPos="30000" dist="38100" dir="5400000" fadeDir="5400012" sy="-100000" algn="bl" rotWithShape="0"/>
          </a:effectLst>
        </p:spPr>
      </p:cxnSp>
      <p:sp>
        <p:nvSpPr>
          <p:cNvPr id="133" name="Google Shape;133;p25"/>
          <p:cNvSpPr txBox="1"/>
          <p:nvPr/>
        </p:nvSpPr>
        <p:spPr>
          <a:xfrm>
            <a:off x="769175" y="3687300"/>
            <a:ext cx="3981900" cy="8313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1000"/>
              </a:spcBef>
              <a:spcAft>
                <a:spcPts val="0"/>
              </a:spcAft>
              <a:buNone/>
            </a:pPr>
            <a:r>
              <a:rPr lang="es" b="1">
                <a:solidFill>
                  <a:schemeClr val="dk1"/>
                </a:solidFill>
                <a:latin typeface="Calibri"/>
                <a:ea typeface="Calibri"/>
                <a:cs typeface="Calibri"/>
                <a:sym typeface="Calibri"/>
              </a:rPr>
              <a:t>C.F. Bedoya, I. Redondo, A. Navarro, J. Sastre, D. Redondo, C. de Lara, J. León, J.M. Cela, C. Carrillo  (CIEMAT)</a:t>
            </a:r>
            <a:endParaRPr b="1">
              <a:solidFill>
                <a:schemeClr val="dk1"/>
              </a:solidFill>
              <a:latin typeface="Calibri"/>
              <a:ea typeface="Calibri"/>
              <a:cs typeface="Calibri"/>
              <a:sym typeface="Calibri"/>
            </a:endParaRPr>
          </a:p>
        </p:txBody>
      </p:sp>
      <p:pic>
        <p:nvPicPr>
          <p:cNvPr id="7" name="Imagen 6"/>
          <p:cNvPicPr>
            <a:picLocks noChangeAspect="1"/>
          </p:cNvPicPr>
          <p:nvPr/>
        </p:nvPicPr>
        <p:blipFill>
          <a:blip r:embed="rId4"/>
          <a:stretch>
            <a:fillRect/>
          </a:stretch>
        </p:blipFill>
        <p:spPr>
          <a:xfrm>
            <a:off x="0" y="4518600"/>
            <a:ext cx="1869587" cy="63055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4"/>
          <p:cNvSpPr txBox="1"/>
          <p:nvPr/>
        </p:nvSpPr>
        <p:spPr>
          <a:xfrm>
            <a:off x="38625" y="0"/>
            <a:ext cx="7329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600" b="1" i="1" u="sng">
                <a:solidFill>
                  <a:schemeClr val="dk1"/>
                </a:solidFill>
              </a:rPr>
              <a:t>FLASH  MT25QL01GBBB8ESF-0SIT</a:t>
            </a:r>
            <a:endParaRPr sz="1600" b="1" i="1" u="sng">
              <a:solidFill>
                <a:schemeClr val="dk1"/>
              </a:solidFill>
            </a:endParaRPr>
          </a:p>
        </p:txBody>
      </p:sp>
      <p:sp>
        <p:nvSpPr>
          <p:cNvPr id="264" name="Google Shape;264;p34"/>
          <p:cNvSpPr txBox="1"/>
          <p:nvPr/>
        </p:nvSpPr>
        <p:spPr>
          <a:xfrm>
            <a:off x="476475" y="486150"/>
            <a:ext cx="6453300" cy="398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300">
                <a:solidFill>
                  <a:schemeClr val="dk1"/>
                </a:solidFill>
              </a:rPr>
              <a:t>* </a:t>
            </a:r>
            <a:r>
              <a:rPr lang="es" sz="1300" u="sng">
                <a:solidFill>
                  <a:schemeClr val="dk1"/>
                </a:solidFill>
              </a:rPr>
              <a:t>Before CHARM:</a:t>
            </a:r>
            <a:endParaRPr sz="1300" u="sng">
              <a:solidFill>
                <a:schemeClr val="dk1"/>
              </a:solidFill>
            </a:endParaRPr>
          </a:p>
          <a:p>
            <a:pPr marL="0" lvl="0" indent="0" algn="l" rtl="0">
              <a:spcBef>
                <a:spcPts val="0"/>
              </a:spcBef>
              <a:spcAft>
                <a:spcPts val="0"/>
              </a:spcAft>
              <a:buNone/>
            </a:pPr>
            <a:r>
              <a:rPr lang="es" sz="1300">
                <a:solidFill>
                  <a:schemeClr val="dk1"/>
                </a:solidFill>
              </a:rPr>
              <a:t>we could reload the Polarfire with the fw stored on the flash, it worked fine (we load a different fws and verify that they have changed)</a:t>
            </a:r>
            <a:endParaRPr sz="1300">
              <a:solidFill>
                <a:schemeClr val="dk1"/>
              </a:solidFill>
            </a:endParaRPr>
          </a:p>
          <a:p>
            <a:pPr marL="0" lvl="0" indent="0" algn="l" rtl="0">
              <a:spcBef>
                <a:spcPts val="0"/>
              </a:spcBef>
              <a:spcAft>
                <a:spcPts val="0"/>
              </a:spcAft>
              <a:buNone/>
            </a:pPr>
            <a:endParaRPr sz="1300">
              <a:solidFill>
                <a:schemeClr val="dk1"/>
              </a:solidFill>
            </a:endParaRPr>
          </a:p>
          <a:p>
            <a:pPr marL="0" lvl="0" indent="0" algn="l" rtl="0">
              <a:spcBef>
                <a:spcPts val="0"/>
              </a:spcBef>
              <a:spcAft>
                <a:spcPts val="0"/>
              </a:spcAft>
              <a:buNone/>
            </a:pPr>
            <a:r>
              <a:rPr lang="es" sz="1300">
                <a:solidFill>
                  <a:schemeClr val="dk1"/>
                </a:solidFill>
              </a:rPr>
              <a:t>* </a:t>
            </a:r>
            <a:r>
              <a:rPr lang="es" sz="1300" u="sng">
                <a:solidFill>
                  <a:schemeClr val="dk1"/>
                </a:solidFill>
              </a:rPr>
              <a:t>During CHARM:</a:t>
            </a:r>
            <a:endParaRPr sz="1300" u="sng">
              <a:solidFill>
                <a:schemeClr val="dk1"/>
              </a:solidFill>
            </a:endParaRPr>
          </a:p>
          <a:p>
            <a:pPr marL="0" lvl="0" indent="0" algn="l" rtl="0">
              <a:spcBef>
                <a:spcPts val="0"/>
              </a:spcBef>
              <a:spcAft>
                <a:spcPts val="0"/>
              </a:spcAft>
              <a:buNone/>
            </a:pPr>
            <a:r>
              <a:rPr lang="es" sz="1300">
                <a:solidFill>
                  <a:schemeClr val="dk1"/>
                </a:solidFill>
              </a:rPr>
              <a:t>we did not load the Polarfire because we did not want to break the test in the middle of the irradiation period</a:t>
            </a:r>
            <a:endParaRPr sz="1300">
              <a:solidFill>
                <a:schemeClr val="dk1"/>
              </a:solidFill>
            </a:endParaRPr>
          </a:p>
          <a:p>
            <a:pPr marL="0" lvl="0" indent="0" algn="l" rtl="0">
              <a:spcBef>
                <a:spcPts val="0"/>
              </a:spcBef>
              <a:spcAft>
                <a:spcPts val="0"/>
              </a:spcAft>
              <a:buNone/>
            </a:pPr>
            <a:endParaRPr sz="1300">
              <a:solidFill>
                <a:schemeClr val="dk1"/>
              </a:solidFill>
            </a:endParaRPr>
          </a:p>
          <a:p>
            <a:pPr marL="0" lvl="0" indent="0" algn="l" rtl="0">
              <a:spcBef>
                <a:spcPts val="0"/>
              </a:spcBef>
              <a:spcAft>
                <a:spcPts val="0"/>
              </a:spcAft>
              <a:buNone/>
            </a:pPr>
            <a:r>
              <a:rPr lang="es" sz="1300">
                <a:solidFill>
                  <a:schemeClr val="dk1"/>
                </a:solidFill>
              </a:rPr>
              <a:t>* </a:t>
            </a:r>
            <a:r>
              <a:rPr lang="es" sz="1300" u="sng">
                <a:solidFill>
                  <a:schemeClr val="dk1"/>
                </a:solidFill>
              </a:rPr>
              <a:t>Last day of CHARM (Nov 12th):</a:t>
            </a:r>
            <a:endParaRPr sz="1300" u="sng">
              <a:solidFill>
                <a:schemeClr val="dk1"/>
              </a:solidFill>
            </a:endParaRPr>
          </a:p>
          <a:p>
            <a:pPr marL="0" lvl="0" indent="0" algn="l" rtl="0">
              <a:spcBef>
                <a:spcPts val="0"/>
              </a:spcBef>
              <a:spcAft>
                <a:spcPts val="0"/>
              </a:spcAft>
              <a:buNone/>
            </a:pPr>
            <a:r>
              <a:rPr lang="es" sz="1300">
                <a:solidFill>
                  <a:schemeClr val="dk1"/>
                </a:solidFill>
              </a:rPr>
              <a:t>Tried to load the Polarfire from the Flash: </a:t>
            </a:r>
            <a:endParaRPr sz="1300">
              <a:solidFill>
                <a:schemeClr val="dk1"/>
              </a:solidFill>
            </a:endParaRPr>
          </a:p>
          <a:p>
            <a:pPr marL="457200" lvl="0" indent="-311150" algn="l" rtl="0">
              <a:spcBef>
                <a:spcPts val="0"/>
              </a:spcBef>
              <a:spcAft>
                <a:spcPts val="0"/>
              </a:spcAft>
              <a:buClr>
                <a:schemeClr val="dk1"/>
              </a:buClr>
              <a:buSzPts val="1300"/>
              <a:buChar char="●"/>
            </a:pPr>
            <a:r>
              <a:rPr lang="es" sz="1300">
                <a:solidFill>
                  <a:schemeClr val="dk1"/>
                </a:solidFill>
              </a:rPr>
              <a:t>it did not work during radiation time</a:t>
            </a:r>
            <a:endParaRPr sz="1300">
              <a:solidFill>
                <a:schemeClr val="dk1"/>
              </a:solidFill>
            </a:endParaRPr>
          </a:p>
          <a:p>
            <a:pPr marL="457200" lvl="0" indent="-311150" algn="l" rtl="0">
              <a:spcBef>
                <a:spcPts val="0"/>
              </a:spcBef>
              <a:spcAft>
                <a:spcPts val="0"/>
              </a:spcAft>
              <a:buClr>
                <a:schemeClr val="dk1"/>
              </a:buClr>
              <a:buSzPts val="1300"/>
              <a:buChar char="●"/>
            </a:pPr>
            <a:r>
              <a:rPr lang="es" sz="1300">
                <a:solidFill>
                  <a:schemeClr val="dk1"/>
                </a:solidFill>
              </a:rPr>
              <a:t>it did not work once radiation was over</a:t>
            </a:r>
            <a:endParaRPr sz="1300">
              <a:solidFill>
                <a:schemeClr val="dk1"/>
              </a:solidFill>
            </a:endParaRPr>
          </a:p>
          <a:p>
            <a:pPr marL="0" lvl="0" indent="0" algn="l" rtl="0">
              <a:spcBef>
                <a:spcPts val="0"/>
              </a:spcBef>
              <a:spcAft>
                <a:spcPts val="0"/>
              </a:spcAft>
              <a:buNone/>
            </a:pPr>
            <a:endParaRPr sz="1300">
              <a:solidFill>
                <a:schemeClr val="dk1"/>
              </a:solidFill>
            </a:endParaRPr>
          </a:p>
          <a:p>
            <a:pPr marL="0" lvl="0" indent="0" algn="l" rtl="0">
              <a:spcBef>
                <a:spcPts val="0"/>
              </a:spcBef>
              <a:spcAft>
                <a:spcPts val="0"/>
              </a:spcAft>
              <a:buNone/>
            </a:pPr>
            <a:r>
              <a:rPr lang="es" sz="1300">
                <a:solidFill>
                  <a:schemeClr val="dk1"/>
                </a:solidFill>
              </a:rPr>
              <a:t>Polarfire is loaded in Master mode. It could be the Polarfire logic that was not working or it could be the flash being dead. </a:t>
            </a:r>
            <a:endParaRPr sz="1300">
              <a:solidFill>
                <a:schemeClr val="dk1"/>
              </a:solidFill>
            </a:endParaRPr>
          </a:p>
          <a:p>
            <a:pPr marL="0" lvl="0" indent="0" algn="l" rtl="0">
              <a:spcBef>
                <a:spcPts val="0"/>
              </a:spcBef>
              <a:spcAft>
                <a:spcPts val="0"/>
              </a:spcAft>
              <a:buNone/>
            </a:pPr>
            <a:r>
              <a:rPr lang="es" sz="1300">
                <a:solidFill>
                  <a:schemeClr val="dk1"/>
                </a:solidFill>
              </a:rPr>
              <a:t>However the Polarfire could be programmed through JTAG at the end of the irradiation.</a:t>
            </a:r>
            <a:endParaRPr sz="1300">
              <a:solidFill>
                <a:schemeClr val="dk1"/>
              </a:solidFill>
            </a:endParaRPr>
          </a:p>
          <a:p>
            <a:pPr marL="0" lvl="0" indent="0" algn="l" rtl="0">
              <a:spcBef>
                <a:spcPts val="0"/>
              </a:spcBef>
              <a:spcAft>
                <a:spcPts val="0"/>
              </a:spcAft>
              <a:buNone/>
            </a:pPr>
            <a:r>
              <a:rPr lang="es" sz="1300">
                <a:solidFill>
                  <a:schemeClr val="dk1"/>
                </a:solidFill>
              </a:rPr>
              <a:t>Summary, the mechanism did not work after the full irradiation (109.8 Gy). Further radiation tests devoted specifically to the FLASH will be required.</a:t>
            </a:r>
            <a:endParaRPr sz="1300">
              <a:solidFill>
                <a:schemeClr val="dk1"/>
              </a:solidFill>
            </a:endParaRPr>
          </a:p>
        </p:txBody>
      </p:sp>
      <p:pic>
        <p:nvPicPr>
          <p:cNvPr id="265" name="Google Shape;265;p34"/>
          <p:cNvPicPr preferRelativeResize="0"/>
          <p:nvPr/>
        </p:nvPicPr>
        <p:blipFill rotWithShape="1">
          <a:blip r:embed="rId3">
            <a:alphaModFix/>
          </a:blip>
          <a:srcRect l="3540" t="49998" r="74034" b="13383"/>
          <a:stretch/>
        </p:blipFill>
        <p:spPr>
          <a:xfrm>
            <a:off x="6796800" y="1537775"/>
            <a:ext cx="2050526" cy="1883450"/>
          </a:xfrm>
          <a:prstGeom prst="rect">
            <a:avLst/>
          </a:prstGeom>
          <a:noFill/>
          <a:ln>
            <a:noFill/>
          </a:ln>
        </p:spPr>
      </p:pic>
      <p:sp>
        <p:nvSpPr>
          <p:cNvPr id="266" name="Google Shape;266;p34"/>
          <p:cNvSpPr/>
          <p:nvPr/>
        </p:nvSpPr>
        <p:spPr>
          <a:xfrm>
            <a:off x="6796800" y="1410000"/>
            <a:ext cx="870600" cy="332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10</a:t>
            </a:fld>
            <a:endParaRPr/>
          </a:p>
        </p:txBody>
      </p:sp>
      <p:sp>
        <p:nvSpPr>
          <p:cNvPr id="268" name="Google Shape;268;p34"/>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5"/>
          <p:cNvSpPr txBox="1"/>
          <p:nvPr/>
        </p:nvSpPr>
        <p:spPr>
          <a:xfrm>
            <a:off x="91625" y="0"/>
            <a:ext cx="58110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900" b="1" i="1" u="sng">
                <a:solidFill>
                  <a:schemeClr val="dk1"/>
                </a:solidFill>
              </a:rPr>
              <a:t>Polarfire &amp; OBDT: Timing test counters</a:t>
            </a:r>
            <a:endParaRPr sz="1900" b="1" i="1" u="sng">
              <a:solidFill>
                <a:schemeClr val="dk1"/>
              </a:solidFill>
            </a:endParaRPr>
          </a:p>
        </p:txBody>
      </p:sp>
      <p:pic>
        <p:nvPicPr>
          <p:cNvPr id="274" name="Google Shape;274;p35"/>
          <p:cNvPicPr preferRelativeResize="0"/>
          <p:nvPr/>
        </p:nvPicPr>
        <p:blipFill rotWithShape="1">
          <a:blip r:embed="rId3">
            <a:alphaModFix/>
          </a:blip>
          <a:srcRect l="8418" t="15195" r="31453" b="4702"/>
          <a:stretch/>
        </p:blipFill>
        <p:spPr>
          <a:xfrm>
            <a:off x="381075" y="477000"/>
            <a:ext cx="6227088" cy="4666499"/>
          </a:xfrm>
          <a:prstGeom prst="rect">
            <a:avLst/>
          </a:prstGeom>
          <a:noFill/>
          <a:ln>
            <a:noFill/>
          </a:ln>
        </p:spPr>
      </p:pic>
      <p:sp>
        <p:nvSpPr>
          <p:cNvPr id="275" name="Google Shape;275;p35"/>
          <p:cNvSpPr txBox="1"/>
          <p:nvPr/>
        </p:nvSpPr>
        <p:spPr>
          <a:xfrm>
            <a:off x="5902625" y="72425"/>
            <a:ext cx="3183300" cy="20778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highlight>
                  <a:schemeClr val="lt1"/>
                </a:highlight>
              </a:rPr>
              <a:t>Hit errors counters: </a:t>
            </a:r>
            <a:endParaRPr>
              <a:highlight>
                <a:schemeClr val="lt1"/>
              </a:highlight>
            </a:endParaRPr>
          </a:p>
          <a:p>
            <a:pPr marL="457200" lvl="0" indent="-317500" algn="l" rtl="0">
              <a:spcBef>
                <a:spcPts val="1000"/>
              </a:spcBef>
              <a:spcAft>
                <a:spcPts val="0"/>
              </a:spcAft>
              <a:buSzPts val="1400"/>
              <a:buChar char="●"/>
            </a:pPr>
            <a:r>
              <a:rPr lang="es">
                <a:highlight>
                  <a:schemeClr val="lt1"/>
                </a:highlight>
              </a:rPr>
              <a:t>an expected hit it is not received, </a:t>
            </a:r>
            <a:endParaRPr>
              <a:highlight>
                <a:schemeClr val="lt1"/>
              </a:highlight>
            </a:endParaRPr>
          </a:p>
          <a:p>
            <a:pPr marL="457200" lvl="0" indent="-317500" algn="l" rtl="0">
              <a:spcBef>
                <a:spcPts val="1000"/>
              </a:spcBef>
              <a:spcAft>
                <a:spcPts val="0"/>
              </a:spcAft>
              <a:buSzPts val="1400"/>
              <a:buChar char="●"/>
            </a:pPr>
            <a:r>
              <a:rPr lang="es">
                <a:highlight>
                  <a:schemeClr val="lt1"/>
                </a:highlight>
              </a:rPr>
              <a:t>the hit is received with wrong timing</a:t>
            </a:r>
            <a:endParaRPr>
              <a:highlight>
                <a:schemeClr val="lt1"/>
              </a:highlight>
            </a:endParaRPr>
          </a:p>
          <a:p>
            <a:pPr marL="457200" lvl="0" indent="-317500" algn="l" rtl="0">
              <a:spcBef>
                <a:spcPts val="1000"/>
              </a:spcBef>
              <a:spcAft>
                <a:spcPts val="0"/>
              </a:spcAft>
              <a:buSzPts val="1400"/>
              <a:buChar char="●"/>
            </a:pPr>
            <a:r>
              <a:rPr lang="es">
                <a:highlight>
                  <a:schemeClr val="lt1"/>
                </a:highlight>
              </a:rPr>
              <a:t>or there is more than one hit received in a time window.</a:t>
            </a:r>
            <a:endParaRPr>
              <a:highlight>
                <a:schemeClr val="lt1"/>
              </a:highlight>
            </a:endParaRPr>
          </a:p>
        </p:txBody>
      </p:sp>
      <p:sp>
        <p:nvSpPr>
          <p:cNvPr id="276" name="Google Shape;276;p35"/>
          <p:cNvSpPr txBox="1"/>
          <p:nvPr/>
        </p:nvSpPr>
        <p:spPr>
          <a:xfrm>
            <a:off x="5822525" y="2295050"/>
            <a:ext cx="3263400" cy="272430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s"/>
              <a:t>Triple counters monitoring:</a:t>
            </a:r>
            <a:endParaRPr/>
          </a:p>
          <a:p>
            <a:pPr marL="457200" lvl="0" indent="-317500" algn="l" rtl="0">
              <a:spcBef>
                <a:spcPts val="1000"/>
              </a:spcBef>
              <a:spcAft>
                <a:spcPts val="0"/>
              </a:spcAft>
              <a:buSzPts val="1400"/>
              <a:buChar char="●"/>
            </a:pPr>
            <a:r>
              <a:rPr lang="es"/>
              <a:t>A: Hits read through link 3 from OBDT 2 (normal optical readout) and error counters implemented in the VC707</a:t>
            </a:r>
            <a:endParaRPr/>
          </a:p>
          <a:p>
            <a:pPr marL="457200" lvl="0" indent="-317500" algn="l" rtl="0">
              <a:spcBef>
                <a:spcPts val="1000"/>
              </a:spcBef>
              <a:spcAft>
                <a:spcPts val="0"/>
              </a:spcAft>
              <a:buSzPts val="1400"/>
              <a:buChar char="●"/>
            </a:pPr>
            <a:r>
              <a:rPr lang="es"/>
              <a:t>B: Error counters implemented in Polarfire and read through link 3</a:t>
            </a:r>
            <a:endParaRPr/>
          </a:p>
          <a:p>
            <a:pPr marL="457200" lvl="0" indent="-317500" algn="l" rtl="0">
              <a:spcBef>
                <a:spcPts val="1000"/>
              </a:spcBef>
              <a:spcAft>
                <a:spcPts val="0"/>
              </a:spcAft>
              <a:buSzPts val="1400"/>
              <a:buChar char="●"/>
            </a:pPr>
            <a:r>
              <a:rPr lang="es"/>
              <a:t>C: Error counters implemented </a:t>
            </a:r>
            <a:r>
              <a:rPr lang="es">
                <a:solidFill>
                  <a:schemeClr val="dk1"/>
                </a:solidFill>
              </a:rPr>
              <a:t>in Polarfire and read through an electrical link</a:t>
            </a:r>
            <a:endParaRPr/>
          </a:p>
        </p:txBody>
      </p:sp>
      <p:cxnSp>
        <p:nvCxnSpPr>
          <p:cNvPr id="277" name="Google Shape;277;p35"/>
          <p:cNvCxnSpPr/>
          <p:nvPr/>
        </p:nvCxnSpPr>
        <p:spPr>
          <a:xfrm flipH="1">
            <a:off x="537625" y="3351975"/>
            <a:ext cx="1391400" cy="12300"/>
          </a:xfrm>
          <a:prstGeom prst="straightConnector1">
            <a:avLst/>
          </a:prstGeom>
          <a:noFill/>
          <a:ln w="9525" cap="flat" cmpd="sng">
            <a:solidFill>
              <a:schemeClr val="dk2"/>
            </a:solidFill>
            <a:prstDash val="solid"/>
            <a:round/>
            <a:headEnd type="none" w="med" len="med"/>
            <a:tailEnd type="none" w="med" len="med"/>
          </a:ln>
        </p:spPr>
      </p:cxnSp>
      <p:cxnSp>
        <p:nvCxnSpPr>
          <p:cNvPr id="278" name="Google Shape;278;p35"/>
          <p:cNvCxnSpPr/>
          <p:nvPr/>
        </p:nvCxnSpPr>
        <p:spPr>
          <a:xfrm flipH="1">
            <a:off x="537625" y="3429850"/>
            <a:ext cx="1391400" cy="12300"/>
          </a:xfrm>
          <a:prstGeom prst="straightConnector1">
            <a:avLst/>
          </a:prstGeom>
          <a:noFill/>
          <a:ln w="9525" cap="flat" cmpd="sng">
            <a:solidFill>
              <a:schemeClr val="dk2"/>
            </a:solidFill>
            <a:prstDash val="solid"/>
            <a:round/>
            <a:headEnd type="none" w="med" len="med"/>
            <a:tailEnd type="none" w="med" len="med"/>
          </a:ln>
        </p:spPr>
      </p:cxnSp>
      <p:sp>
        <p:nvSpPr>
          <p:cNvPr id="279" name="Google Shape;279;p35"/>
          <p:cNvSpPr txBox="1"/>
          <p:nvPr/>
        </p:nvSpPr>
        <p:spPr>
          <a:xfrm>
            <a:off x="91625" y="3041950"/>
            <a:ext cx="1565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electrical link</a:t>
            </a:r>
            <a:endParaRPr/>
          </a:p>
        </p:txBody>
      </p:sp>
      <p:sp>
        <p:nvSpPr>
          <p:cNvPr id="280" name="Google Shape;280;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11</a:t>
            </a:fld>
            <a:endParaRPr/>
          </a:p>
        </p:txBody>
      </p:sp>
      <p:sp>
        <p:nvSpPr>
          <p:cNvPr id="281" name="Google Shape;281;p35"/>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Google Shape;286;p36"/>
          <p:cNvPicPr preferRelativeResize="0"/>
          <p:nvPr/>
        </p:nvPicPr>
        <p:blipFill rotWithShape="1">
          <a:blip r:embed="rId3">
            <a:alphaModFix/>
          </a:blip>
          <a:srcRect l="44967" t="55888" r="24014" b="24614"/>
          <a:stretch/>
        </p:blipFill>
        <p:spPr>
          <a:xfrm>
            <a:off x="351150" y="477000"/>
            <a:ext cx="4437730" cy="1568924"/>
          </a:xfrm>
          <a:prstGeom prst="rect">
            <a:avLst/>
          </a:prstGeom>
          <a:noFill/>
          <a:ln>
            <a:noFill/>
          </a:ln>
        </p:spPr>
      </p:pic>
      <p:sp>
        <p:nvSpPr>
          <p:cNvPr id="287" name="Google Shape;287;p36"/>
          <p:cNvSpPr txBox="1"/>
          <p:nvPr/>
        </p:nvSpPr>
        <p:spPr>
          <a:xfrm>
            <a:off x="5450100" y="179900"/>
            <a:ext cx="36939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100"/>
              <a:t>November 3</a:t>
            </a:r>
            <a:r>
              <a:rPr lang="es" sz="1100" baseline="30000"/>
              <a:t>rd</a:t>
            </a:r>
            <a:r>
              <a:rPr lang="es" sz="1100"/>
              <a:t>, 2021 to November 12</a:t>
            </a:r>
            <a:r>
              <a:rPr lang="es" sz="1100" baseline="30000"/>
              <a:t>th</a:t>
            </a:r>
            <a:r>
              <a:rPr lang="es" sz="1100"/>
              <a:t>, 2021</a:t>
            </a:r>
            <a:endParaRPr sz="1100"/>
          </a:p>
        </p:txBody>
      </p:sp>
      <p:sp>
        <p:nvSpPr>
          <p:cNvPr id="288" name="Google Shape;288;p36"/>
          <p:cNvSpPr txBox="1"/>
          <p:nvPr/>
        </p:nvSpPr>
        <p:spPr>
          <a:xfrm>
            <a:off x="104050" y="0"/>
            <a:ext cx="58110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900" b="1" i="1" u="sng">
                <a:solidFill>
                  <a:schemeClr val="dk1"/>
                </a:solidFill>
              </a:rPr>
              <a:t>Dose collected during the test at CHARM</a:t>
            </a:r>
            <a:endParaRPr sz="1900" b="1" i="1" u="sng">
              <a:solidFill>
                <a:schemeClr val="dk1"/>
              </a:solidFill>
            </a:endParaRPr>
          </a:p>
        </p:txBody>
      </p:sp>
      <p:pic>
        <p:nvPicPr>
          <p:cNvPr id="289" name="Google Shape;289;p36"/>
          <p:cNvPicPr preferRelativeResize="0"/>
          <p:nvPr/>
        </p:nvPicPr>
        <p:blipFill>
          <a:blip r:embed="rId4">
            <a:alphaModFix/>
          </a:blip>
          <a:stretch>
            <a:fillRect/>
          </a:stretch>
        </p:blipFill>
        <p:spPr>
          <a:xfrm>
            <a:off x="4968700" y="656375"/>
            <a:ext cx="4493950" cy="3047625"/>
          </a:xfrm>
          <a:prstGeom prst="rect">
            <a:avLst/>
          </a:prstGeom>
          <a:noFill/>
          <a:ln>
            <a:noFill/>
          </a:ln>
        </p:spPr>
      </p:pic>
      <p:sp>
        <p:nvSpPr>
          <p:cNvPr id="290" name="Google Shape;290;p36"/>
          <p:cNvSpPr txBox="1"/>
          <p:nvPr/>
        </p:nvSpPr>
        <p:spPr>
          <a:xfrm>
            <a:off x="6079950" y="3704000"/>
            <a:ext cx="24342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a:t>Black: Total integrated dose</a:t>
            </a:r>
            <a:endParaRPr sz="1200"/>
          </a:p>
          <a:p>
            <a:pPr marL="0" lvl="0" indent="0" algn="l" rtl="0">
              <a:spcBef>
                <a:spcPts val="0"/>
              </a:spcBef>
              <a:spcAft>
                <a:spcPts val="0"/>
              </a:spcAft>
              <a:buNone/>
            </a:pPr>
            <a:r>
              <a:rPr lang="es" sz="1200">
                <a:solidFill>
                  <a:srgbClr val="0000FF"/>
                </a:solidFill>
              </a:rPr>
              <a:t>Blue: Dose with good monitoring</a:t>
            </a:r>
            <a:endParaRPr sz="1200">
              <a:solidFill>
                <a:srgbClr val="0000FF"/>
              </a:solidFill>
            </a:endParaRPr>
          </a:p>
        </p:txBody>
      </p:sp>
      <p:sp>
        <p:nvSpPr>
          <p:cNvPr id="291" name="Google Shape;291;p36"/>
          <p:cNvSpPr txBox="1"/>
          <p:nvPr/>
        </p:nvSpPr>
        <p:spPr>
          <a:xfrm>
            <a:off x="176300" y="1962600"/>
            <a:ext cx="5039700" cy="285780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s" sz="1200"/>
              <a:t>During this period (10 days 24h shift) there are times in which the data is not reliable and has been removed.</a:t>
            </a:r>
            <a:endParaRPr sz="1200"/>
          </a:p>
          <a:p>
            <a:pPr marL="0" lvl="0" indent="0" algn="l" rtl="0">
              <a:spcBef>
                <a:spcPts val="1000"/>
              </a:spcBef>
              <a:spcAft>
                <a:spcPts val="0"/>
              </a:spcAft>
              <a:buNone/>
            </a:pPr>
            <a:r>
              <a:rPr lang="es" sz="1200"/>
              <a:t>Basically there are the following causes in which the monitoring was not operational (</a:t>
            </a:r>
            <a:r>
              <a:rPr lang="es" sz="1200">
                <a:solidFill>
                  <a:schemeClr val="dk1"/>
                </a:solidFill>
              </a:rPr>
              <a:t>efficiency 85%)</a:t>
            </a:r>
            <a:r>
              <a:rPr lang="es" sz="1200"/>
              <a:t>:</a:t>
            </a:r>
            <a:endParaRPr sz="1200"/>
          </a:p>
          <a:p>
            <a:pPr marL="457200" lvl="0" indent="-304800" algn="l" rtl="0">
              <a:spcBef>
                <a:spcPts val="1000"/>
              </a:spcBef>
              <a:spcAft>
                <a:spcPts val="0"/>
              </a:spcAft>
              <a:buSzPts val="1200"/>
              <a:buChar char="-"/>
            </a:pPr>
            <a:r>
              <a:rPr lang="es" sz="1200"/>
              <a:t>Monitoring routines crashed but we did not realize from the dashboard or not properly launched</a:t>
            </a:r>
            <a:endParaRPr sz="1200"/>
          </a:p>
          <a:p>
            <a:pPr marL="457200" lvl="0" indent="-304800" algn="l" rtl="0">
              <a:spcBef>
                <a:spcPts val="1000"/>
              </a:spcBef>
              <a:spcAft>
                <a:spcPts val="0"/>
              </a:spcAft>
              <a:buSzPts val="1200"/>
              <a:buChar char="-"/>
            </a:pPr>
            <a:r>
              <a:rPr lang="es" sz="1200"/>
              <a:t>Measurement of optical power and wrong interconnection afterwards</a:t>
            </a:r>
            <a:endParaRPr sz="1200"/>
          </a:p>
          <a:p>
            <a:pPr marL="457200" lvl="0" indent="-304800" algn="l" rtl="0">
              <a:spcBef>
                <a:spcPts val="1000"/>
              </a:spcBef>
              <a:spcAft>
                <a:spcPts val="0"/>
              </a:spcAft>
              <a:buSzPts val="1200"/>
              <a:buChar char="-"/>
            </a:pPr>
            <a:r>
              <a:rPr lang="es" sz="1200"/>
              <a:t>Periods where verify or tests on purpose were being done</a:t>
            </a:r>
            <a:endParaRPr sz="1200"/>
          </a:p>
          <a:p>
            <a:pPr marL="457200" lvl="0" indent="-304800" algn="l" rtl="0">
              <a:spcBef>
                <a:spcPts val="1000"/>
              </a:spcBef>
              <a:spcAft>
                <a:spcPts val="0"/>
              </a:spcAft>
              <a:buSzPts val="1200"/>
              <a:buChar char="-"/>
            </a:pPr>
            <a:r>
              <a:rPr lang="es" sz="1200"/>
              <a:t>Periods where the SFP+ that recovered the clock was not working properly and the clock was unstable</a:t>
            </a:r>
            <a:endParaRPr sz="1200"/>
          </a:p>
        </p:txBody>
      </p:sp>
      <p:sp>
        <p:nvSpPr>
          <p:cNvPr id="292" name="Google Shape;292;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12</a:t>
            </a:fld>
            <a:endParaRPr/>
          </a:p>
        </p:txBody>
      </p:sp>
      <p:sp>
        <p:nvSpPr>
          <p:cNvPr id="293" name="Google Shape;293;p36"/>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37"/>
          <p:cNvSpPr txBox="1"/>
          <p:nvPr/>
        </p:nvSpPr>
        <p:spPr>
          <a:xfrm>
            <a:off x="91625" y="0"/>
            <a:ext cx="58110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900" b="1" i="1" u="sng">
                <a:solidFill>
                  <a:schemeClr val="dk1"/>
                </a:solidFill>
              </a:rPr>
              <a:t>Polarfire &amp; OBDT: Timing test counters</a:t>
            </a:r>
            <a:r>
              <a:rPr lang="es">
                <a:solidFill>
                  <a:schemeClr val="dk1"/>
                </a:solidFill>
              </a:rPr>
              <a:t>:</a:t>
            </a:r>
            <a:endParaRPr sz="1900" b="1" i="1" u="sng">
              <a:solidFill>
                <a:schemeClr val="dk1"/>
              </a:solidFill>
            </a:endParaRPr>
          </a:p>
        </p:txBody>
      </p:sp>
      <p:sp>
        <p:nvSpPr>
          <p:cNvPr id="299" name="Google Shape;299;p37"/>
          <p:cNvSpPr txBox="1"/>
          <p:nvPr/>
        </p:nvSpPr>
        <p:spPr>
          <a:xfrm>
            <a:off x="0" y="477000"/>
            <a:ext cx="4921500" cy="3827400"/>
          </a:xfrm>
          <a:prstGeom prst="rect">
            <a:avLst/>
          </a:prstGeom>
          <a:noFill/>
          <a:ln>
            <a:noFill/>
          </a:ln>
        </p:spPr>
        <p:txBody>
          <a:bodyPr spcFirstLastPara="1" wrap="square" lIns="91425" tIns="91425" rIns="91425" bIns="91425" anchor="t" anchorCtr="0">
            <a:spAutoFit/>
          </a:bodyPr>
          <a:lstStyle/>
          <a:p>
            <a:pPr marL="457200" lvl="0" indent="-311150" algn="l" rtl="0">
              <a:spcBef>
                <a:spcPts val="1000"/>
              </a:spcBef>
              <a:spcAft>
                <a:spcPts val="0"/>
              </a:spcAft>
              <a:buSzPts val="1300"/>
              <a:buChar char="●"/>
            </a:pPr>
            <a:r>
              <a:rPr lang="es" sz="1300"/>
              <a:t>Missing hit, wrong timing or duplicated hit all considered as failures of SEU type (could be in the OBDT or in the PUFO)</a:t>
            </a:r>
            <a:endParaRPr sz="1300"/>
          </a:p>
          <a:p>
            <a:pPr marL="457200" lvl="0" indent="-311150" algn="l" rtl="0">
              <a:spcBef>
                <a:spcPts val="1000"/>
              </a:spcBef>
              <a:spcAft>
                <a:spcPts val="0"/>
              </a:spcAft>
              <a:buSzPts val="1300"/>
              <a:buChar char="●"/>
            </a:pPr>
            <a:r>
              <a:rPr lang="es" sz="1300"/>
              <a:t>Typically all of the SEUs affected all of the channels simultaneously, meaning, the SEU was not on the time measurement itself but in the BC0, reset distribution or similar logic. </a:t>
            </a:r>
            <a:endParaRPr sz="1300"/>
          </a:p>
          <a:p>
            <a:pPr marL="457200" lvl="0" indent="-311150" algn="l" rtl="0">
              <a:spcBef>
                <a:spcPts val="1000"/>
              </a:spcBef>
              <a:spcAft>
                <a:spcPts val="0"/>
              </a:spcAft>
              <a:buSzPts val="1300"/>
              <a:buChar char="●"/>
            </a:pPr>
            <a:r>
              <a:rPr lang="es" sz="1300"/>
              <a:t>If all channels equal errors simultaneously =&gt; 1 SEU</a:t>
            </a:r>
            <a:endParaRPr sz="1300"/>
          </a:p>
          <a:p>
            <a:pPr marL="457200" lvl="0" indent="-311150" algn="l" rtl="0">
              <a:spcBef>
                <a:spcPts val="1000"/>
              </a:spcBef>
              <a:spcAft>
                <a:spcPts val="0"/>
              </a:spcAft>
              <a:buSzPts val="1300"/>
              <a:buChar char="●"/>
            </a:pPr>
            <a:r>
              <a:rPr lang="es" sz="1300"/>
              <a:t>Crosschecked the counters seen from the three different monitoring paths, coherent result. </a:t>
            </a:r>
            <a:endParaRPr sz="1300"/>
          </a:p>
          <a:p>
            <a:pPr marL="457200" lvl="0" indent="-311150" algn="l" rtl="0">
              <a:spcBef>
                <a:spcPts val="1000"/>
              </a:spcBef>
              <a:spcAft>
                <a:spcPts val="0"/>
              </a:spcAft>
              <a:buSzPts val="1300"/>
              <a:buChar char="●"/>
            </a:pPr>
            <a:r>
              <a:rPr lang="es" sz="1300"/>
              <a:t>Electrical path allowed to identify some burst of errors in the optical path that were not real SEUs (clearly due to link instabilities) (17 events)</a:t>
            </a:r>
            <a:endParaRPr sz="1300"/>
          </a:p>
          <a:p>
            <a:pPr marL="457200" lvl="0" indent="-311150" algn="l" rtl="0">
              <a:spcBef>
                <a:spcPts val="1000"/>
              </a:spcBef>
              <a:spcAft>
                <a:spcPts val="0"/>
              </a:spcAft>
              <a:buClr>
                <a:srgbClr val="0000FF"/>
              </a:buClr>
              <a:buSzPts val="1300"/>
              <a:buChar char="●"/>
            </a:pPr>
            <a:r>
              <a:rPr lang="es" sz="1300" b="1" u="sng">
                <a:solidFill>
                  <a:srgbClr val="0000FF"/>
                </a:solidFill>
              </a:rPr>
              <a:t>107 real SEUs counted through all the irradiation campaign</a:t>
            </a:r>
            <a:endParaRPr sz="1300" b="1" u="sng">
              <a:solidFill>
                <a:srgbClr val="0000FF"/>
              </a:solidFill>
            </a:endParaRPr>
          </a:p>
        </p:txBody>
      </p:sp>
      <p:pic>
        <p:nvPicPr>
          <p:cNvPr id="300" name="Google Shape;300;p37"/>
          <p:cNvPicPr preferRelativeResize="0"/>
          <p:nvPr/>
        </p:nvPicPr>
        <p:blipFill>
          <a:blip r:embed="rId3">
            <a:alphaModFix/>
          </a:blip>
          <a:stretch>
            <a:fillRect/>
          </a:stretch>
        </p:blipFill>
        <p:spPr>
          <a:xfrm>
            <a:off x="4717125" y="406375"/>
            <a:ext cx="4522276" cy="3066800"/>
          </a:xfrm>
          <a:prstGeom prst="rect">
            <a:avLst/>
          </a:prstGeom>
          <a:noFill/>
          <a:ln>
            <a:noFill/>
          </a:ln>
        </p:spPr>
      </p:pic>
      <p:sp>
        <p:nvSpPr>
          <p:cNvPr id="301" name="Google Shape;301;p37"/>
          <p:cNvSpPr txBox="1"/>
          <p:nvPr/>
        </p:nvSpPr>
        <p:spPr>
          <a:xfrm>
            <a:off x="4841550" y="3318425"/>
            <a:ext cx="4179600" cy="1385400"/>
          </a:xfrm>
          <a:prstGeom prst="rect">
            <a:avLst/>
          </a:prstGeom>
          <a:noFill/>
          <a:ln>
            <a:noFill/>
          </a:ln>
        </p:spPr>
        <p:txBody>
          <a:bodyPr spcFirstLastPara="1" wrap="square" lIns="91425" tIns="91425" rIns="91425" bIns="91425" anchor="t" anchorCtr="0">
            <a:spAutoFit/>
          </a:bodyPr>
          <a:lstStyle/>
          <a:p>
            <a:pPr marL="457200" lvl="0" indent="0" algn="l" rtl="0">
              <a:spcBef>
                <a:spcPts val="1000"/>
              </a:spcBef>
              <a:spcAft>
                <a:spcPts val="0"/>
              </a:spcAft>
              <a:buNone/>
            </a:pPr>
            <a:r>
              <a:rPr lang="es" sz="1300">
                <a:solidFill>
                  <a:schemeClr val="dk1"/>
                </a:solidFill>
              </a:rPr>
              <a:t>Caveat: the SEUs from the TX at the Polarfire are not accounted for in this test since optical links were not reliable. The rest of the logic could be considered very similar to the firmware to be used during HL-LHC (including TMR in logic and CRC mechanisms in RAMs).</a:t>
            </a:r>
            <a:endParaRPr/>
          </a:p>
        </p:txBody>
      </p:sp>
      <p:sp>
        <p:nvSpPr>
          <p:cNvPr id="302" name="Google Shape;302;p37"/>
          <p:cNvSpPr txBox="1"/>
          <p:nvPr/>
        </p:nvSpPr>
        <p:spPr>
          <a:xfrm>
            <a:off x="1364125" y="3989100"/>
            <a:ext cx="37602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The cross section obtained with this number of failures and the amount of logic contained in the Polarfire firmwares is 2.33 10</a:t>
            </a:r>
            <a:r>
              <a:rPr lang="es" baseline="30000"/>
              <a:t>-15</a:t>
            </a:r>
            <a:r>
              <a:rPr lang="es"/>
              <a:t> cm</a:t>
            </a:r>
            <a:r>
              <a:rPr lang="es" baseline="30000"/>
              <a:t>2</a:t>
            </a:r>
            <a:r>
              <a:rPr lang="es"/>
              <a:t>/bit</a:t>
            </a:r>
            <a:endParaRPr/>
          </a:p>
        </p:txBody>
      </p:sp>
      <p:sp>
        <p:nvSpPr>
          <p:cNvPr id="303" name="Google Shape;303;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13</a:t>
            </a:fld>
            <a:endParaRPr/>
          </a:p>
        </p:txBody>
      </p:sp>
      <p:sp>
        <p:nvSpPr>
          <p:cNvPr id="304" name="Google Shape;304;p37"/>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09" name="Google Shape;309;p38"/>
          <p:cNvPicPr preferRelativeResize="0"/>
          <p:nvPr/>
        </p:nvPicPr>
        <p:blipFill rotWithShape="1">
          <a:blip r:embed="rId3">
            <a:alphaModFix/>
          </a:blip>
          <a:srcRect l="6995" t="34433" r="58302" b="27286"/>
          <a:stretch/>
        </p:blipFill>
        <p:spPr>
          <a:xfrm>
            <a:off x="1502650" y="425550"/>
            <a:ext cx="5941123" cy="3686550"/>
          </a:xfrm>
          <a:prstGeom prst="rect">
            <a:avLst/>
          </a:prstGeom>
          <a:noFill/>
          <a:ln>
            <a:noFill/>
          </a:ln>
        </p:spPr>
      </p:pic>
      <p:sp>
        <p:nvSpPr>
          <p:cNvPr id="310" name="Google Shape;310;p38"/>
          <p:cNvSpPr/>
          <p:nvPr/>
        </p:nvSpPr>
        <p:spPr>
          <a:xfrm>
            <a:off x="1522925" y="3554300"/>
            <a:ext cx="2931900" cy="385500"/>
          </a:xfrm>
          <a:prstGeom prst="rect">
            <a:avLst/>
          </a:prstGeom>
          <a:noFill/>
          <a:ln w="38100"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8"/>
          <p:cNvSpPr txBox="1"/>
          <p:nvPr/>
        </p:nvSpPr>
        <p:spPr>
          <a:xfrm>
            <a:off x="112800" y="125275"/>
            <a:ext cx="5843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800" b="1" u="sng"/>
              <a:t>Polarfire extrapolation of SEUs to HL-LHC for DT</a:t>
            </a:r>
            <a:endParaRPr sz="1800" b="1" u="sng"/>
          </a:p>
        </p:txBody>
      </p:sp>
      <p:sp>
        <p:nvSpPr>
          <p:cNvPr id="312" name="Google Shape;312;p38"/>
          <p:cNvSpPr/>
          <p:nvPr/>
        </p:nvSpPr>
        <p:spPr>
          <a:xfrm>
            <a:off x="1640100" y="2184725"/>
            <a:ext cx="5756700" cy="276900"/>
          </a:xfrm>
          <a:prstGeom prst="rect">
            <a:avLst/>
          </a:prstGeom>
          <a:noFill/>
          <a:ln w="38100"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14</a:t>
            </a:fld>
            <a:endParaRPr/>
          </a:p>
        </p:txBody>
      </p:sp>
      <p:sp>
        <p:nvSpPr>
          <p:cNvPr id="314" name="Google Shape;314;p38"/>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39"/>
          <p:cNvSpPr txBox="1">
            <a:spLocks noGrp="1"/>
          </p:cNvSpPr>
          <p:nvPr>
            <p:ph type="title"/>
          </p:nvPr>
        </p:nvSpPr>
        <p:spPr>
          <a:xfrm>
            <a:off x="0" y="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s" sz="2620"/>
              <a:t>Summary</a:t>
            </a:r>
            <a:endParaRPr sz="2620"/>
          </a:p>
        </p:txBody>
      </p:sp>
      <p:sp>
        <p:nvSpPr>
          <p:cNvPr id="320" name="Google Shape;320;p39"/>
          <p:cNvSpPr txBox="1"/>
          <p:nvPr/>
        </p:nvSpPr>
        <p:spPr>
          <a:xfrm>
            <a:off x="491175" y="862350"/>
            <a:ext cx="8273400" cy="3668400"/>
          </a:xfrm>
          <a:prstGeom prst="rect">
            <a:avLst/>
          </a:prstGeom>
          <a:noFill/>
          <a:ln>
            <a:noFill/>
          </a:ln>
        </p:spPr>
        <p:txBody>
          <a:bodyPr spcFirstLastPara="1" wrap="square" lIns="91425" tIns="91425" rIns="91425" bIns="91425" anchor="t" anchorCtr="0">
            <a:spAutoFit/>
          </a:bodyPr>
          <a:lstStyle/>
          <a:p>
            <a:pPr marL="457200" lvl="0" indent="-317500" algn="l" rtl="0">
              <a:lnSpc>
                <a:spcPct val="100000"/>
              </a:lnSpc>
              <a:spcBef>
                <a:spcPts val="1000"/>
              </a:spcBef>
              <a:spcAft>
                <a:spcPts val="0"/>
              </a:spcAft>
              <a:buSzPts val="1400"/>
              <a:buChar char="●"/>
            </a:pPr>
            <a:r>
              <a:rPr lang="es"/>
              <a:t>The OBDT v1 with a firmware similar to what expected in HL-LHC has been tested under radiation at CHARM </a:t>
            </a:r>
            <a:endParaRPr/>
          </a:p>
          <a:p>
            <a:pPr marL="914400" lvl="1" indent="-317500" algn="l" rtl="0">
              <a:lnSpc>
                <a:spcPct val="100000"/>
              </a:lnSpc>
              <a:spcBef>
                <a:spcPts val="1000"/>
              </a:spcBef>
              <a:spcAft>
                <a:spcPts val="0"/>
              </a:spcAft>
              <a:buSzPts val="1400"/>
              <a:buChar char="○"/>
            </a:pPr>
            <a:r>
              <a:rPr lang="es"/>
              <a:t>The electronics could be very similar though we had commercial optical transceivers (dominant source of problems in this test)</a:t>
            </a:r>
            <a:endParaRPr/>
          </a:p>
          <a:p>
            <a:pPr marL="457200" lvl="0" indent="-317500" algn="l" rtl="0">
              <a:lnSpc>
                <a:spcPct val="100000"/>
              </a:lnSpc>
              <a:spcBef>
                <a:spcPts val="1000"/>
              </a:spcBef>
              <a:spcAft>
                <a:spcPts val="0"/>
              </a:spcAft>
              <a:buSzPts val="1400"/>
              <a:buChar char="●"/>
            </a:pPr>
            <a:r>
              <a:rPr lang="es"/>
              <a:t>No latch-up has been seen in the Polarfire FPGA</a:t>
            </a:r>
            <a:endParaRPr/>
          </a:p>
          <a:p>
            <a:pPr marL="457200" lvl="0" indent="-317500" algn="l" rtl="0">
              <a:lnSpc>
                <a:spcPct val="100000"/>
              </a:lnSpc>
              <a:spcBef>
                <a:spcPts val="1000"/>
              </a:spcBef>
              <a:spcAft>
                <a:spcPts val="0"/>
              </a:spcAft>
              <a:buSzPts val="1400"/>
              <a:buChar char="●"/>
            </a:pPr>
            <a:r>
              <a:rPr lang="es"/>
              <a:t>No loss of configuration has been seen.</a:t>
            </a:r>
            <a:endParaRPr/>
          </a:p>
          <a:p>
            <a:pPr marL="457200" lvl="0" indent="-317500" algn="l" rtl="0">
              <a:lnSpc>
                <a:spcPct val="100000"/>
              </a:lnSpc>
              <a:spcBef>
                <a:spcPts val="1000"/>
              </a:spcBef>
              <a:spcAft>
                <a:spcPts val="0"/>
              </a:spcAft>
              <a:buSzPts val="1400"/>
              <a:buChar char="●"/>
            </a:pPr>
            <a:r>
              <a:rPr lang="es"/>
              <a:t>No SEFI has been identified (electrical FF test has been operating correctly all the time).</a:t>
            </a:r>
            <a:endParaRPr/>
          </a:p>
          <a:p>
            <a:pPr marL="457200" lvl="0" indent="-317500" algn="l" rtl="0">
              <a:lnSpc>
                <a:spcPct val="100000"/>
              </a:lnSpc>
              <a:spcBef>
                <a:spcPts val="1000"/>
              </a:spcBef>
              <a:spcAft>
                <a:spcPts val="0"/>
              </a:spcAft>
              <a:buSzPts val="1400"/>
              <a:buChar char="●"/>
            </a:pPr>
            <a:r>
              <a:rPr lang="es"/>
              <a:t>Major sensitivity observed in the Optical transceivers and in the Flash</a:t>
            </a:r>
            <a:endParaRPr/>
          </a:p>
          <a:p>
            <a:pPr marL="457200" lvl="0" indent="-317500" algn="l" rtl="0">
              <a:lnSpc>
                <a:spcPct val="100000"/>
              </a:lnSpc>
              <a:spcBef>
                <a:spcPts val="1000"/>
              </a:spcBef>
              <a:spcAft>
                <a:spcPts val="0"/>
              </a:spcAft>
              <a:buSzPts val="1400"/>
              <a:buChar char="●"/>
            </a:pPr>
            <a:r>
              <a:rPr lang="es"/>
              <a:t>Cross sections have been measured in a benchmark system and with the expected firmware. Numbers are adequate for our application.</a:t>
            </a:r>
            <a:endParaRPr/>
          </a:p>
          <a:p>
            <a:pPr marL="457200" lvl="0" indent="-317500" algn="l" rtl="0">
              <a:lnSpc>
                <a:spcPct val="100000"/>
              </a:lnSpc>
              <a:spcBef>
                <a:spcPts val="1000"/>
              </a:spcBef>
              <a:spcAft>
                <a:spcPts val="1000"/>
              </a:spcAft>
              <a:buSzPts val="1400"/>
              <a:buChar char="●"/>
            </a:pPr>
            <a:r>
              <a:rPr lang="es"/>
              <a:t>Extrapolated number of errors to HL-LHC is acceptable for our application. (~4 days without SEU failures for the full system (it contains 1000 boards))</a:t>
            </a:r>
            <a:endParaRPr/>
          </a:p>
        </p:txBody>
      </p:sp>
      <p:sp>
        <p:nvSpPr>
          <p:cNvPr id="321" name="Google Shape;321;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15</a:t>
            </a:fld>
            <a:endParaRPr/>
          </a:p>
        </p:txBody>
      </p:sp>
      <p:sp>
        <p:nvSpPr>
          <p:cNvPr id="322" name="Google Shape;322;p39"/>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16</a:t>
            </a:fld>
            <a:endParaRPr/>
          </a:p>
        </p:txBody>
      </p:sp>
      <p:pic>
        <p:nvPicPr>
          <p:cNvPr id="328" name="Google Shape;328;p40"/>
          <p:cNvPicPr preferRelativeResize="0"/>
          <p:nvPr/>
        </p:nvPicPr>
        <p:blipFill rotWithShape="1">
          <a:blip r:embed="rId3">
            <a:alphaModFix/>
          </a:blip>
          <a:srcRect l="28207" t="22375" r="27203" b="14468"/>
          <a:stretch/>
        </p:blipFill>
        <p:spPr>
          <a:xfrm>
            <a:off x="1918600" y="206450"/>
            <a:ext cx="5959699" cy="4747850"/>
          </a:xfrm>
          <a:prstGeom prst="rect">
            <a:avLst/>
          </a:prstGeom>
          <a:noFill/>
          <a:ln>
            <a:noFill/>
          </a:ln>
        </p:spPr>
      </p:pic>
      <p:sp>
        <p:nvSpPr>
          <p:cNvPr id="329" name="Google Shape;329;p40"/>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41"/>
          <p:cNvSpPr txBox="1"/>
          <p:nvPr/>
        </p:nvSpPr>
        <p:spPr>
          <a:xfrm>
            <a:off x="200650" y="0"/>
            <a:ext cx="7329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600" b="1" i="1" u="sng">
                <a:solidFill>
                  <a:schemeClr val="dk1"/>
                </a:solidFill>
              </a:rPr>
              <a:t>FANS</a:t>
            </a:r>
            <a:endParaRPr sz="1600" b="1" i="1" u="sng">
              <a:solidFill>
                <a:schemeClr val="dk1"/>
              </a:solidFill>
            </a:endParaRPr>
          </a:p>
        </p:txBody>
      </p:sp>
      <p:sp>
        <p:nvSpPr>
          <p:cNvPr id="335" name="Google Shape;335;p41"/>
          <p:cNvSpPr txBox="1"/>
          <p:nvPr/>
        </p:nvSpPr>
        <p:spPr>
          <a:xfrm>
            <a:off x="364425" y="344900"/>
            <a:ext cx="8533800" cy="199080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s" sz="1200">
                <a:solidFill>
                  <a:schemeClr val="dk1"/>
                </a:solidFill>
              </a:rPr>
              <a:t>Two fans were installed in the setup to guarantee redundancy so that the cooling will work during the test (without cooling the boards had to be switched off)</a:t>
            </a:r>
            <a:endParaRPr sz="1200">
              <a:solidFill>
                <a:schemeClr val="dk1"/>
              </a:solidFill>
            </a:endParaRPr>
          </a:p>
          <a:p>
            <a:pPr marL="457200" lvl="0" indent="-304800" algn="l" rtl="0">
              <a:spcBef>
                <a:spcPts val="1000"/>
              </a:spcBef>
              <a:spcAft>
                <a:spcPts val="0"/>
              </a:spcAft>
              <a:buClr>
                <a:schemeClr val="dk1"/>
              </a:buClr>
              <a:buSzPts val="1200"/>
              <a:buChar char="●"/>
            </a:pPr>
            <a:r>
              <a:rPr lang="es" sz="1200">
                <a:solidFill>
                  <a:schemeClr val="dk1"/>
                </a:solidFill>
              </a:rPr>
              <a:t>One AC fan: Axial AC EBMPAPST 4650N</a:t>
            </a:r>
            <a:endParaRPr sz="1200">
              <a:solidFill>
                <a:schemeClr val="dk1"/>
              </a:solidFill>
            </a:endParaRPr>
          </a:p>
          <a:p>
            <a:pPr marL="457200" lvl="0" indent="-304800" algn="l" rtl="0">
              <a:spcBef>
                <a:spcPts val="1000"/>
              </a:spcBef>
              <a:spcAft>
                <a:spcPts val="0"/>
              </a:spcAft>
              <a:buClr>
                <a:schemeClr val="dk1"/>
              </a:buClr>
              <a:buSzPts val="1200"/>
              <a:buChar char="●"/>
            </a:pPr>
            <a:r>
              <a:rPr lang="es" sz="1200">
                <a:solidFill>
                  <a:schemeClr val="dk1"/>
                </a:solidFill>
              </a:rPr>
              <a:t>One DC fan (max 12 volts): DC brushless AFC1212DE delta electronics</a:t>
            </a:r>
            <a:endParaRPr sz="1200">
              <a:solidFill>
                <a:schemeClr val="dk1"/>
              </a:solidFill>
            </a:endParaRPr>
          </a:p>
          <a:p>
            <a:pPr marL="0" lvl="0" indent="0" algn="l" rtl="0">
              <a:spcBef>
                <a:spcPts val="1000"/>
              </a:spcBef>
              <a:spcAft>
                <a:spcPts val="0"/>
              </a:spcAft>
              <a:buNone/>
            </a:pPr>
            <a:r>
              <a:rPr lang="es" sz="1200">
                <a:solidFill>
                  <a:schemeClr val="dk1"/>
                </a:solidFill>
              </a:rPr>
              <a:t>Temperature was relatively stable, no issues of fans not working or degrading observed </a:t>
            </a:r>
            <a:endParaRPr sz="1200">
              <a:solidFill>
                <a:schemeClr val="dk1"/>
              </a:solidFill>
            </a:endParaRPr>
          </a:p>
          <a:p>
            <a:pPr marL="0" lvl="0" indent="0" algn="l" rtl="0">
              <a:spcBef>
                <a:spcPts val="1000"/>
              </a:spcBef>
              <a:spcAft>
                <a:spcPts val="0"/>
              </a:spcAft>
              <a:buClr>
                <a:schemeClr val="dk1"/>
              </a:buClr>
              <a:buSzPts val="1100"/>
              <a:buFont typeface="Arial"/>
              <a:buNone/>
            </a:pPr>
            <a:r>
              <a:rPr lang="es" sz="1200">
                <a:solidFill>
                  <a:schemeClr val="dk1"/>
                </a:solidFill>
              </a:rPr>
              <a:t>The current of the DC fan was not logged, but the current measured on the power supply display did not increase over the irradiation period.</a:t>
            </a:r>
            <a:endParaRPr sz="1200">
              <a:solidFill>
                <a:schemeClr val="dk1"/>
              </a:solidFill>
            </a:endParaRPr>
          </a:p>
        </p:txBody>
      </p:sp>
      <p:sp>
        <p:nvSpPr>
          <p:cNvPr id="336" name="Google Shape;336;p41"/>
          <p:cNvSpPr txBox="1"/>
          <p:nvPr/>
        </p:nvSpPr>
        <p:spPr>
          <a:xfrm>
            <a:off x="806125" y="4580175"/>
            <a:ext cx="833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Both fans worked satisfactorily throughout the test (109.8 Gy) and both remained operational </a:t>
            </a:r>
            <a:endParaRPr/>
          </a:p>
        </p:txBody>
      </p:sp>
      <p:pic>
        <p:nvPicPr>
          <p:cNvPr id="337" name="Google Shape;337;p41"/>
          <p:cNvPicPr preferRelativeResize="0"/>
          <p:nvPr/>
        </p:nvPicPr>
        <p:blipFill>
          <a:blip r:embed="rId3">
            <a:alphaModFix/>
          </a:blip>
          <a:stretch>
            <a:fillRect/>
          </a:stretch>
        </p:blipFill>
        <p:spPr>
          <a:xfrm>
            <a:off x="1205625" y="2181025"/>
            <a:ext cx="5917501" cy="2042800"/>
          </a:xfrm>
          <a:prstGeom prst="rect">
            <a:avLst/>
          </a:prstGeom>
          <a:noFill/>
          <a:ln>
            <a:noFill/>
          </a:ln>
        </p:spPr>
      </p:pic>
      <p:sp>
        <p:nvSpPr>
          <p:cNvPr id="338" name="Google Shape;338;p41"/>
          <p:cNvSpPr txBox="1"/>
          <p:nvPr/>
        </p:nvSpPr>
        <p:spPr>
          <a:xfrm>
            <a:off x="1725775" y="4270050"/>
            <a:ext cx="6987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Temperature drop due to increasing DC fan from 8 V to 11 V</a:t>
            </a:r>
            <a:endParaRPr/>
          </a:p>
        </p:txBody>
      </p:sp>
      <p:cxnSp>
        <p:nvCxnSpPr>
          <p:cNvPr id="339" name="Google Shape;339;p41"/>
          <p:cNvCxnSpPr/>
          <p:nvPr/>
        </p:nvCxnSpPr>
        <p:spPr>
          <a:xfrm rot="10800000" flipH="1">
            <a:off x="2575425" y="3526650"/>
            <a:ext cx="156000" cy="743400"/>
          </a:xfrm>
          <a:prstGeom prst="straightConnector1">
            <a:avLst/>
          </a:prstGeom>
          <a:noFill/>
          <a:ln w="9525" cap="flat" cmpd="sng">
            <a:solidFill>
              <a:schemeClr val="dk2"/>
            </a:solidFill>
            <a:prstDash val="solid"/>
            <a:round/>
            <a:headEnd type="none" w="med" len="med"/>
            <a:tailEnd type="triangle" w="med" len="med"/>
          </a:ln>
        </p:spPr>
      </p:cxnSp>
      <p:sp>
        <p:nvSpPr>
          <p:cNvPr id="340" name="Google Shape;340;p4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17</a:t>
            </a:fld>
            <a:endParaRPr/>
          </a:p>
        </p:txBody>
      </p:sp>
      <p:sp>
        <p:nvSpPr>
          <p:cNvPr id="341" name="Google Shape;341;p41"/>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42"/>
          <p:cNvSpPr txBox="1"/>
          <p:nvPr/>
        </p:nvSpPr>
        <p:spPr>
          <a:xfrm>
            <a:off x="152400" y="48650"/>
            <a:ext cx="73290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500" b="1" i="1" u="sng"/>
              <a:t>POWER SUPPLY CURRENTS </a:t>
            </a:r>
            <a:endParaRPr sz="1500" b="1" i="1" u="sng"/>
          </a:p>
        </p:txBody>
      </p:sp>
      <p:pic>
        <p:nvPicPr>
          <p:cNvPr id="347" name="Google Shape;347;p42"/>
          <p:cNvPicPr preferRelativeResize="0"/>
          <p:nvPr/>
        </p:nvPicPr>
        <p:blipFill>
          <a:blip r:embed="rId3">
            <a:alphaModFix/>
          </a:blip>
          <a:stretch>
            <a:fillRect/>
          </a:stretch>
        </p:blipFill>
        <p:spPr>
          <a:xfrm>
            <a:off x="304800" y="2018250"/>
            <a:ext cx="8839204" cy="3051424"/>
          </a:xfrm>
          <a:prstGeom prst="rect">
            <a:avLst/>
          </a:prstGeom>
          <a:noFill/>
          <a:ln>
            <a:noFill/>
          </a:ln>
        </p:spPr>
      </p:pic>
      <p:pic>
        <p:nvPicPr>
          <p:cNvPr id="348" name="Google Shape;348;p42"/>
          <p:cNvPicPr preferRelativeResize="0"/>
          <p:nvPr/>
        </p:nvPicPr>
        <p:blipFill rotWithShape="1">
          <a:blip r:embed="rId4">
            <a:alphaModFix/>
          </a:blip>
          <a:srcRect l="42879" t="42494" r="35447" b="29442"/>
          <a:stretch/>
        </p:blipFill>
        <p:spPr>
          <a:xfrm>
            <a:off x="5650600" y="48650"/>
            <a:ext cx="2955499" cy="2152575"/>
          </a:xfrm>
          <a:prstGeom prst="rect">
            <a:avLst/>
          </a:prstGeom>
          <a:noFill/>
          <a:ln>
            <a:noFill/>
          </a:ln>
        </p:spPr>
      </p:pic>
      <p:sp>
        <p:nvSpPr>
          <p:cNvPr id="349" name="Google Shape;349;p42"/>
          <p:cNvSpPr txBox="1"/>
          <p:nvPr/>
        </p:nvSpPr>
        <p:spPr>
          <a:xfrm>
            <a:off x="304800" y="448850"/>
            <a:ext cx="5104200" cy="1313400"/>
          </a:xfrm>
          <a:prstGeom prst="rect">
            <a:avLst/>
          </a:prstGeom>
          <a:noFill/>
          <a:ln>
            <a:noFill/>
          </a:ln>
        </p:spPr>
        <p:txBody>
          <a:bodyPr spcFirstLastPara="1" wrap="square" lIns="91425" tIns="91425" rIns="91425" bIns="91425" anchor="t" anchorCtr="0">
            <a:spAutoFit/>
          </a:bodyPr>
          <a:lstStyle/>
          <a:p>
            <a:pPr marL="457200" lvl="0" indent="-311150" algn="l" rtl="0">
              <a:spcBef>
                <a:spcPts val="1000"/>
              </a:spcBef>
              <a:spcAft>
                <a:spcPts val="0"/>
              </a:spcAft>
              <a:buSzPts val="1300"/>
              <a:buChar char="●"/>
            </a:pPr>
            <a:r>
              <a:rPr lang="es" sz="1300"/>
              <a:t>Besides of the sporadic increases related with malfunctioning of the optical modules, the average current increase in the system has been approximately a 3% in both power rails.</a:t>
            </a:r>
            <a:endParaRPr sz="1300"/>
          </a:p>
          <a:p>
            <a:pPr marL="457200" lvl="0" indent="-311150" algn="l" rtl="0">
              <a:spcBef>
                <a:spcPts val="1000"/>
              </a:spcBef>
              <a:spcAft>
                <a:spcPts val="0"/>
              </a:spcAft>
              <a:buSzPts val="1300"/>
              <a:buChar char="●"/>
            </a:pPr>
            <a:r>
              <a:rPr lang="es" sz="1300"/>
              <a:t>(Regulators GND current?)</a:t>
            </a:r>
            <a:endParaRPr sz="1300"/>
          </a:p>
        </p:txBody>
      </p:sp>
      <p:cxnSp>
        <p:nvCxnSpPr>
          <p:cNvPr id="350" name="Google Shape;350;p42"/>
          <p:cNvCxnSpPr/>
          <p:nvPr/>
        </p:nvCxnSpPr>
        <p:spPr>
          <a:xfrm flipH="1">
            <a:off x="611425" y="2512050"/>
            <a:ext cx="321600" cy="57300"/>
          </a:xfrm>
          <a:prstGeom prst="straightConnector1">
            <a:avLst/>
          </a:prstGeom>
          <a:noFill/>
          <a:ln w="9525" cap="flat" cmpd="sng">
            <a:solidFill>
              <a:schemeClr val="dk2"/>
            </a:solidFill>
            <a:prstDash val="solid"/>
            <a:round/>
            <a:headEnd type="none" w="med" len="med"/>
            <a:tailEnd type="triangle" w="med" len="med"/>
          </a:ln>
        </p:spPr>
      </p:cxnSp>
      <p:cxnSp>
        <p:nvCxnSpPr>
          <p:cNvPr id="351" name="Google Shape;351;p42"/>
          <p:cNvCxnSpPr/>
          <p:nvPr/>
        </p:nvCxnSpPr>
        <p:spPr>
          <a:xfrm rot="10800000" flipH="1">
            <a:off x="2815925" y="2661250"/>
            <a:ext cx="5706000" cy="34500"/>
          </a:xfrm>
          <a:prstGeom prst="straightConnector1">
            <a:avLst/>
          </a:prstGeom>
          <a:noFill/>
          <a:ln w="9525" cap="flat" cmpd="sng">
            <a:solidFill>
              <a:schemeClr val="dk2"/>
            </a:solidFill>
            <a:prstDash val="solid"/>
            <a:round/>
            <a:headEnd type="none" w="med" len="med"/>
            <a:tailEnd type="triangle" w="med" len="med"/>
          </a:ln>
        </p:spPr>
      </p:cxnSp>
      <p:sp>
        <p:nvSpPr>
          <p:cNvPr id="352" name="Google Shape;352;p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18</a:t>
            </a:fld>
            <a:endParaRPr/>
          </a:p>
        </p:txBody>
      </p:sp>
      <p:sp>
        <p:nvSpPr>
          <p:cNvPr id="353" name="Google Shape;353;p42"/>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pic>
        <p:nvPicPr>
          <p:cNvPr id="358" name="Google Shape;358;p43"/>
          <p:cNvPicPr preferRelativeResize="0"/>
          <p:nvPr/>
        </p:nvPicPr>
        <p:blipFill>
          <a:blip r:embed="rId3">
            <a:alphaModFix/>
          </a:blip>
          <a:stretch>
            <a:fillRect/>
          </a:stretch>
        </p:blipFill>
        <p:spPr>
          <a:xfrm>
            <a:off x="444224" y="1652375"/>
            <a:ext cx="8295649" cy="2929576"/>
          </a:xfrm>
          <a:prstGeom prst="rect">
            <a:avLst/>
          </a:prstGeom>
          <a:noFill/>
          <a:ln>
            <a:noFill/>
          </a:ln>
        </p:spPr>
      </p:pic>
      <p:sp>
        <p:nvSpPr>
          <p:cNvPr id="359" name="Google Shape;359;p43"/>
          <p:cNvSpPr txBox="1"/>
          <p:nvPr/>
        </p:nvSpPr>
        <p:spPr>
          <a:xfrm>
            <a:off x="152400" y="48650"/>
            <a:ext cx="73290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500" b="1" i="1" u="sng"/>
              <a:t>POWER SUPPLY VOLTAGES</a:t>
            </a:r>
            <a:endParaRPr sz="1500" b="1" i="1" u="sng"/>
          </a:p>
        </p:txBody>
      </p:sp>
      <p:sp>
        <p:nvSpPr>
          <p:cNvPr id="360" name="Google Shape;360;p43"/>
          <p:cNvSpPr txBox="1"/>
          <p:nvPr/>
        </p:nvSpPr>
        <p:spPr>
          <a:xfrm>
            <a:off x="383300" y="464150"/>
            <a:ext cx="8243700" cy="959400"/>
          </a:xfrm>
          <a:prstGeom prst="rect">
            <a:avLst/>
          </a:prstGeom>
          <a:noFill/>
          <a:ln>
            <a:noFill/>
          </a:ln>
        </p:spPr>
        <p:txBody>
          <a:bodyPr spcFirstLastPara="1" wrap="square" lIns="91425" tIns="91425" rIns="91425" bIns="91425" anchor="t" anchorCtr="0">
            <a:spAutoFit/>
          </a:bodyPr>
          <a:lstStyle/>
          <a:p>
            <a:pPr marL="457200" lvl="0" indent="-317500" algn="l" rtl="0">
              <a:spcBef>
                <a:spcPts val="1000"/>
              </a:spcBef>
              <a:spcAft>
                <a:spcPts val="0"/>
              </a:spcAft>
              <a:buSzPts val="1400"/>
              <a:buChar char="●"/>
            </a:pPr>
            <a:r>
              <a:rPr lang="es"/>
              <a:t>Voltages at the output of the Micrel MIC69502WR regulator also seen an increase &lt;1% throughout the radiation period</a:t>
            </a:r>
            <a:endParaRPr/>
          </a:p>
          <a:p>
            <a:pPr marL="457200" lvl="0" indent="-317500" algn="l" rtl="0">
              <a:spcBef>
                <a:spcPts val="1000"/>
              </a:spcBef>
              <a:spcAft>
                <a:spcPts val="0"/>
              </a:spcAft>
              <a:buSzPts val="1400"/>
              <a:buChar char="●"/>
            </a:pPr>
            <a:r>
              <a:rPr lang="es"/>
              <a:t>Compatible with previous irradiation tests of this technology</a:t>
            </a:r>
            <a:endParaRPr/>
          </a:p>
        </p:txBody>
      </p:sp>
      <p:sp>
        <p:nvSpPr>
          <p:cNvPr id="361" name="Google Shape;361;p43"/>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s"/>
              <a:t>19</a:t>
            </a:fld>
            <a:endParaRPr/>
          </a:p>
        </p:txBody>
      </p:sp>
      <p:sp>
        <p:nvSpPr>
          <p:cNvPr id="362" name="Google Shape;362;p43"/>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Google Shape;138;p26"/>
          <p:cNvPicPr preferRelativeResize="0"/>
          <p:nvPr/>
        </p:nvPicPr>
        <p:blipFill rotWithShape="1">
          <a:blip r:embed="rId3">
            <a:alphaModFix/>
          </a:blip>
          <a:srcRect l="6620" t="11961" r="3061" b="4447"/>
          <a:stretch/>
        </p:blipFill>
        <p:spPr>
          <a:xfrm>
            <a:off x="-73800" y="334800"/>
            <a:ext cx="4484101" cy="2363775"/>
          </a:xfrm>
          <a:prstGeom prst="rect">
            <a:avLst/>
          </a:prstGeom>
          <a:noFill/>
          <a:ln>
            <a:noFill/>
          </a:ln>
        </p:spPr>
      </p:pic>
      <p:pic>
        <p:nvPicPr>
          <p:cNvPr id="139" name="Google Shape;139;p26"/>
          <p:cNvPicPr preferRelativeResize="0"/>
          <p:nvPr/>
        </p:nvPicPr>
        <p:blipFill>
          <a:blip r:embed="rId4">
            <a:alphaModFix/>
          </a:blip>
          <a:stretch>
            <a:fillRect/>
          </a:stretch>
        </p:blipFill>
        <p:spPr>
          <a:xfrm>
            <a:off x="6179075" y="1096825"/>
            <a:ext cx="2964925" cy="4051401"/>
          </a:xfrm>
          <a:prstGeom prst="rect">
            <a:avLst/>
          </a:prstGeom>
          <a:noFill/>
          <a:ln>
            <a:noFill/>
          </a:ln>
        </p:spPr>
      </p:pic>
      <p:sp>
        <p:nvSpPr>
          <p:cNvPr id="140" name="Google Shape;140;p26"/>
          <p:cNvSpPr txBox="1"/>
          <p:nvPr/>
        </p:nvSpPr>
        <p:spPr>
          <a:xfrm>
            <a:off x="-73800" y="0"/>
            <a:ext cx="65982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700" b="1" i="1" u="sng"/>
              <a:t>CHARM FACILITY AND DOSIMETRY</a:t>
            </a:r>
            <a:endParaRPr sz="1700" b="1" i="1" u="sng"/>
          </a:p>
        </p:txBody>
      </p:sp>
      <p:pic>
        <p:nvPicPr>
          <p:cNvPr id="141" name="Google Shape;141;p26"/>
          <p:cNvPicPr preferRelativeResize="0"/>
          <p:nvPr/>
        </p:nvPicPr>
        <p:blipFill rotWithShape="1">
          <a:blip r:embed="rId5">
            <a:alphaModFix/>
          </a:blip>
          <a:srcRect t="5695"/>
          <a:stretch/>
        </p:blipFill>
        <p:spPr>
          <a:xfrm>
            <a:off x="3463497" y="446400"/>
            <a:ext cx="5769628" cy="736650"/>
          </a:xfrm>
          <a:prstGeom prst="rect">
            <a:avLst/>
          </a:prstGeom>
          <a:noFill/>
          <a:ln>
            <a:noFill/>
          </a:ln>
        </p:spPr>
      </p:pic>
      <p:pic>
        <p:nvPicPr>
          <p:cNvPr id="142" name="Google Shape;142;p26"/>
          <p:cNvPicPr preferRelativeResize="0"/>
          <p:nvPr/>
        </p:nvPicPr>
        <p:blipFill rotWithShape="1">
          <a:blip r:embed="rId6">
            <a:alphaModFix/>
          </a:blip>
          <a:srcRect l="30763" t="28730" r="30002" b="12006"/>
          <a:stretch/>
        </p:blipFill>
        <p:spPr>
          <a:xfrm>
            <a:off x="3024274" y="2290701"/>
            <a:ext cx="3262200" cy="2771650"/>
          </a:xfrm>
          <a:prstGeom prst="rect">
            <a:avLst/>
          </a:prstGeom>
          <a:noFill/>
          <a:ln>
            <a:noFill/>
          </a:ln>
        </p:spPr>
      </p:pic>
      <p:sp>
        <p:nvSpPr>
          <p:cNvPr id="143" name="Google Shape;143;p26"/>
          <p:cNvSpPr/>
          <p:nvPr/>
        </p:nvSpPr>
        <p:spPr>
          <a:xfrm>
            <a:off x="5225850" y="3189075"/>
            <a:ext cx="497100" cy="2130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6"/>
          <p:cNvSpPr txBox="1"/>
          <p:nvPr/>
        </p:nvSpPr>
        <p:spPr>
          <a:xfrm>
            <a:off x="100475" y="2571750"/>
            <a:ext cx="2923800" cy="2619600"/>
          </a:xfrm>
          <a:prstGeom prst="rect">
            <a:avLst/>
          </a:prstGeom>
          <a:noFill/>
          <a:ln>
            <a:noFill/>
          </a:ln>
        </p:spPr>
        <p:txBody>
          <a:bodyPr spcFirstLastPara="1" wrap="square" lIns="91425" tIns="91425" rIns="91425" bIns="91425" anchor="t" anchorCtr="0">
            <a:spAutoFit/>
          </a:bodyPr>
          <a:lstStyle/>
          <a:p>
            <a:pPr marL="179999" lvl="0" indent="-298450" algn="l" rtl="0">
              <a:lnSpc>
                <a:spcPct val="115000"/>
              </a:lnSpc>
              <a:spcBef>
                <a:spcPts val="1000"/>
              </a:spcBef>
              <a:spcAft>
                <a:spcPts val="0"/>
              </a:spcAft>
              <a:buSzPts val="1100"/>
              <a:buChar char="●"/>
            </a:pPr>
            <a:r>
              <a:rPr lang="es" sz="1100"/>
              <a:t>Dosimetry provided  by CHARM facility through</a:t>
            </a:r>
            <a:r>
              <a:rPr lang="es" sz="1100" u="sng">
                <a:solidFill>
                  <a:schemeClr val="hlink"/>
                </a:solidFill>
                <a:hlinkClick r:id="rId7"/>
              </a:rPr>
              <a:t> this report</a:t>
            </a:r>
            <a:r>
              <a:rPr lang="es" sz="1100"/>
              <a:t>.</a:t>
            </a:r>
            <a:endParaRPr sz="1100"/>
          </a:p>
          <a:p>
            <a:pPr marL="360000" lvl="2" indent="-298450" algn="l" rtl="0">
              <a:lnSpc>
                <a:spcPct val="115000"/>
              </a:lnSpc>
              <a:spcBef>
                <a:spcPts val="1000"/>
              </a:spcBef>
              <a:spcAft>
                <a:spcPts val="0"/>
              </a:spcAft>
              <a:buSzPts val="1100"/>
              <a:buChar char="■"/>
            </a:pPr>
            <a:r>
              <a:rPr lang="es" sz="1100"/>
              <a:t>Thanks  to M. Brucoli and S. Danzeca for providing data vs. time .</a:t>
            </a:r>
            <a:endParaRPr sz="1100"/>
          </a:p>
          <a:p>
            <a:pPr marL="179999" lvl="0" indent="-298450" algn="l" rtl="0">
              <a:lnSpc>
                <a:spcPct val="115000"/>
              </a:lnSpc>
              <a:spcBef>
                <a:spcPts val="1000"/>
              </a:spcBef>
              <a:spcAft>
                <a:spcPts val="0"/>
              </a:spcAft>
              <a:buSzPts val="1100"/>
              <a:buChar char="●"/>
            </a:pPr>
            <a:r>
              <a:rPr lang="es" sz="1100"/>
              <a:t>Most of the time without shielding, but for the first night with the </a:t>
            </a:r>
            <a:r>
              <a:rPr lang="es" sz="1100" b="1">
                <a:solidFill>
                  <a:schemeClr val="dk1"/>
                </a:solidFill>
                <a:latin typeface="Calibri"/>
                <a:ea typeface="Calibri"/>
                <a:cs typeface="Calibri"/>
                <a:sym typeface="Calibri"/>
              </a:rPr>
              <a:t>CuOOIC </a:t>
            </a:r>
            <a:r>
              <a:rPr lang="es" sz="1100">
                <a:solidFill>
                  <a:schemeClr val="dk1"/>
                </a:solidFill>
                <a:latin typeface="Calibri"/>
                <a:ea typeface="Calibri"/>
                <a:cs typeface="Calibri"/>
                <a:sym typeface="Calibri"/>
              </a:rPr>
              <a:t> </a:t>
            </a:r>
            <a:r>
              <a:rPr lang="es" sz="1100"/>
              <a:t>shielding</a:t>
            </a:r>
            <a:endParaRPr sz="1100"/>
          </a:p>
          <a:p>
            <a:pPr marL="179999" lvl="1" indent="-298450" algn="l" rtl="0">
              <a:lnSpc>
                <a:spcPct val="115000"/>
              </a:lnSpc>
              <a:spcBef>
                <a:spcPts val="1000"/>
              </a:spcBef>
              <a:spcAft>
                <a:spcPts val="0"/>
              </a:spcAft>
              <a:buSzPts val="1100"/>
              <a:buChar char="○"/>
            </a:pPr>
            <a:r>
              <a:rPr lang="es" sz="1100"/>
              <a:t> 1 % of the dose received at lower rate (1/5</a:t>
            </a:r>
            <a:r>
              <a:rPr lang="es" sz="1100" b="1"/>
              <a:t> </a:t>
            </a:r>
            <a:r>
              <a:rPr lang="es" sz="1100"/>
              <a:t>of the TID rate), larger relative  fraction of  neutrons.</a:t>
            </a:r>
            <a:endParaRPr sz="1100"/>
          </a:p>
          <a:p>
            <a:pPr marL="179999" lvl="0" indent="-228600" algn="l" rtl="0">
              <a:lnSpc>
                <a:spcPct val="115000"/>
              </a:lnSpc>
              <a:spcBef>
                <a:spcPts val="1000"/>
              </a:spcBef>
              <a:spcAft>
                <a:spcPts val="0"/>
              </a:spcAft>
              <a:buNone/>
            </a:pPr>
            <a:endParaRPr sz="1100"/>
          </a:p>
        </p:txBody>
      </p:sp>
      <p:sp>
        <p:nvSpPr>
          <p:cNvPr id="145" name="Google Shape;145;p26"/>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
        <p:nvSpPr>
          <p:cNvPr id="146" name="Google Shape;146;p26"/>
          <p:cNvSpPr txBox="1"/>
          <p:nvPr/>
        </p:nvSpPr>
        <p:spPr>
          <a:xfrm>
            <a:off x="5028025" y="1633075"/>
            <a:ext cx="10551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a:t>~12 days</a:t>
            </a:r>
            <a:endParaRPr sz="12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44"/>
          <p:cNvSpPr txBox="1"/>
          <p:nvPr/>
        </p:nvSpPr>
        <p:spPr>
          <a:xfrm>
            <a:off x="277150" y="117350"/>
            <a:ext cx="7329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600" b="1" i="1" u="sng">
                <a:solidFill>
                  <a:schemeClr val="dk1"/>
                </a:solidFill>
              </a:rPr>
              <a:t>OPTICAL TRANSCEIVERS</a:t>
            </a:r>
            <a:endParaRPr sz="1600" b="1" i="1" u="sng">
              <a:solidFill>
                <a:schemeClr val="dk1"/>
              </a:solidFill>
            </a:endParaRPr>
          </a:p>
        </p:txBody>
      </p:sp>
      <p:sp>
        <p:nvSpPr>
          <p:cNvPr id="368" name="Google Shape;368;p44"/>
          <p:cNvSpPr txBox="1"/>
          <p:nvPr/>
        </p:nvSpPr>
        <p:spPr>
          <a:xfrm>
            <a:off x="598575" y="493000"/>
            <a:ext cx="8481300" cy="288600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s">
                <a:solidFill>
                  <a:schemeClr val="dk1"/>
                </a:solidFill>
              </a:rPr>
              <a:t>These devices are not radiation tolerant, indeed it was clear that they were the main source of troubles during the test</a:t>
            </a:r>
            <a:endParaRPr>
              <a:solidFill>
                <a:schemeClr val="dk1"/>
              </a:solidFill>
            </a:endParaRPr>
          </a:p>
          <a:p>
            <a:pPr marL="0" lvl="0" indent="0" algn="l" rtl="0">
              <a:spcBef>
                <a:spcPts val="1000"/>
              </a:spcBef>
              <a:spcAft>
                <a:spcPts val="0"/>
              </a:spcAft>
              <a:buNone/>
            </a:pPr>
            <a:r>
              <a:rPr lang="es">
                <a:solidFill>
                  <a:schemeClr val="dk1"/>
                </a:solidFill>
              </a:rPr>
              <a:t>An parallel electrical link was developed to read Polarfire (OBDT and PUFO) status from remote.</a:t>
            </a:r>
            <a:endParaRPr>
              <a:solidFill>
                <a:schemeClr val="dk1"/>
              </a:solidFill>
            </a:endParaRPr>
          </a:p>
          <a:p>
            <a:pPr marL="0" lvl="0" indent="0" algn="l" rtl="0">
              <a:spcBef>
                <a:spcPts val="1000"/>
              </a:spcBef>
              <a:spcAft>
                <a:spcPts val="0"/>
              </a:spcAft>
              <a:buNone/>
            </a:pPr>
            <a:r>
              <a:rPr lang="es">
                <a:solidFill>
                  <a:schemeClr val="dk1"/>
                </a:solidFill>
              </a:rPr>
              <a:t>Commercial optical transceivers installed on the OBDTs:</a:t>
            </a:r>
            <a:endParaRPr>
              <a:solidFill>
                <a:schemeClr val="dk1"/>
              </a:solidFill>
            </a:endParaRPr>
          </a:p>
          <a:p>
            <a:pPr marL="457200" lvl="0" indent="-317500" algn="l" rtl="0">
              <a:lnSpc>
                <a:spcPct val="115000"/>
              </a:lnSpc>
              <a:spcBef>
                <a:spcPts val="0"/>
              </a:spcBef>
              <a:spcAft>
                <a:spcPts val="0"/>
              </a:spcAft>
              <a:buClr>
                <a:schemeClr val="dk1"/>
              </a:buClr>
              <a:buSzPts val="1400"/>
              <a:buChar char="-"/>
            </a:pPr>
            <a:r>
              <a:rPr lang="es">
                <a:solidFill>
                  <a:schemeClr val="dk1"/>
                </a:solidFill>
              </a:rPr>
              <a:t>SFP+ OBDT: AA13323A3ME (Avago)</a:t>
            </a:r>
            <a:endParaRPr>
              <a:solidFill>
                <a:schemeClr val="dk1"/>
              </a:solidFill>
            </a:endParaRPr>
          </a:p>
          <a:p>
            <a:pPr marL="457200" lvl="0" indent="-317500" algn="l" rtl="0">
              <a:lnSpc>
                <a:spcPct val="115000"/>
              </a:lnSpc>
              <a:spcBef>
                <a:spcPts val="0"/>
              </a:spcBef>
              <a:spcAft>
                <a:spcPts val="0"/>
              </a:spcAft>
              <a:buClr>
                <a:schemeClr val="dk1"/>
              </a:buClr>
              <a:buSzPts val="1400"/>
              <a:buChar char="-"/>
            </a:pPr>
            <a:r>
              <a:rPr lang="es">
                <a:solidFill>
                  <a:schemeClr val="dk1"/>
                </a:solidFill>
              </a:rPr>
              <a:t>SFP+ PUFO: FTLX8574D3BCL (Finisar)</a:t>
            </a:r>
            <a:endParaRPr>
              <a:solidFill>
                <a:schemeClr val="dk1"/>
              </a:solidFill>
            </a:endParaRPr>
          </a:p>
          <a:p>
            <a:pPr marL="457200" lvl="0" indent="-317500" algn="l" rtl="0">
              <a:lnSpc>
                <a:spcPct val="115000"/>
              </a:lnSpc>
              <a:spcBef>
                <a:spcPts val="0"/>
              </a:spcBef>
              <a:spcAft>
                <a:spcPts val="0"/>
              </a:spcAft>
              <a:buClr>
                <a:schemeClr val="dk1"/>
              </a:buClr>
              <a:buSzPts val="1400"/>
              <a:buChar char="-"/>
            </a:pPr>
            <a:r>
              <a:rPr lang="es">
                <a:solidFill>
                  <a:schemeClr val="dk1"/>
                </a:solidFill>
              </a:rPr>
              <a:t>QSFP OBDT: FTL414QB2C (Finisar), beige handle</a:t>
            </a:r>
            <a:endParaRPr>
              <a:solidFill>
                <a:schemeClr val="dk1"/>
              </a:solidFill>
            </a:endParaRPr>
          </a:p>
          <a:p>
            <a:pPr marL="457200" lvl="0" indent="-317500" algn="l" rtl="0">
              <a:lnSpc>
                <a:spcPct val="115000"/>
              </a:lnSpc>
              <a:spcBef>
                <a:spcPts val="0"/>
              </a:spcBef>
              <a:spcAft>
                <a:spcPts val="0"/>
              </a:spcAft>
              <a:buClr>
                <a:schemeClr val="dk1"/>
              </a:buClr>
              <a:buSzPts val="1400"/>
              <a:buChar char="-"/>
            </a:pPr>
            <a:r>
              <a:rPr lang="es">
                <a:solidFill>
                  <a:schemeClr val="dk1"/>
                </a:solidFill>
              </a:rPr>
              <a:t>QSFP PUFO: FTL410QD4C (Finisar), orange handle. </a:t>
            </a:r>
            <a:r>
              <a:rPr lang="es" b="1" u="sng">
                <a:solidFill>
                  <a:schemeClr val="dk1"/>
                </a:solidFill>
              </a:rPr>
              <a:t>Internal I2C temperature reading failed</a:t>
            </a:r>
            <a:r>
              <a:rPr lang="es">
                <a:solidFill>
                  <a:schemeClr val="dk1"/>
                </a:solidFill>
              </a:rPr>
              <a:t> since the beginning of the test. Currents sporadically increased because of it.</a:t>
            </a:r>
            <a:endParaRPr>
              <a:solidFill>
                <a:schemeClr val="dk1"/>
              </a:solidFill>
            </a:endParaRPr>
          </a:p>
          <a:p>
            <a:pPr marL="0" lvl="0" indent="0" algn="l" rtl="0">
              <a:spcBef>
                <a:spcPts val="1000"/>
              </a:spcBef>
              <a:spcAft>
                <a:spcPts val="0"/>
              </a:spcAft>
              <a:buNone/>
            </a:pPr>
            <a:endParaRPr>
              <a:solidFill>
                <a:schemeClr val="dk1"/>
              </a:solidFill>
            </a:endParaRPr>
          </a:p>
        </p:txBody>
      </p:sp>
      <p:pic>
        <p:nvPicPr>
          <p:cNvPr id="369" name="Google Shape;369;p44"/>
          <p:cNvPicPr preferRelativeResize="0"/>
          <p:nvPr/>
        </p:nvPicPr>
        <p:blipFill>
          <a:blip r:embed="rId3">
            <a:alphaModFix/>
          </a:blip>
          <a:stretch>
            <a:fillRect/>
          </a:stretch>
        </p:blipFill>
        <p:spPr>
          <a:xfrm>
            <a:off x="850975" y="3343600"/>
            <a:ext cx="2151398" cy="1613549"/>
          </a:xfrm>
          <a:prstGeom prst="rect">
            <a:avLst/>
          </a:prstGeom>
          <a:noFill/>
          <a:ln>
            <a:noFill/>
          </a:ln>
        </p:spPr>
      </p:pic>
      <p:pic>
        <p:nvPicPr>
          <p:cNvPr id="370" name="Google Shape;370;p44"/>
          <p:cNvPicPr preferRelativeResize="0"/>
          <p:nvPr/>
        </p:nvPicPr>
        <p:blipFill rotWithShape="1">
          <a:blip r:embed="rId4">
            <a:alphaModFix/>
          </a:blip>
          <a:srcRect t="9657" r="40999"/>
          <a:stretch/>
        </p:blipFill>
        <p:spPr>
          <a:xfrm>
            <a:off x="3434000" y="2952900"/>
            <a:ext cx="3923625" cy="2074050"/>
          </a:xfrm>
          <a:prstGeom prst="rect">
            <a:avLst/>
          </a:prstGeom>
          <a:noFill/>
          <a:ln>
            <a:noFill/>
          </a:ln>
        </p:spPr>
      </p:pic>
      <p:cxnSp>
        <p:nvCxnSpPr>
          <p:cNvPr id="371" name="Google Shape;371;p44"/>
          <p:cNvCxnSpPr/>
          <p:nvPr/>
        </p:nvCxnSpPr>
        <p:spPr>
          <a:xfrm flipH="1">
            <a:off x="5274725" y="2639725"/>
            <a:ext cx="2283600" cy="1617300"/>
          </a:xfrm>
          <a:prstGeom prst="straightConnector1">
            <a:avLst/>
          </a:prstGeom>
          <a:noFill/>
          <a:ln w="38100" cap="flat" cmpd="sng">
            <a:solidFill>
              <a:srgbClr val="FF0000"/>
            </a:solidFill>
            <a:prstDash val="solid"/>
            <a:round/>
            <a:headEnd type="none" w="med" len="med"/>
            <a:tailEnd type="triangle" w="med" len="med"/>
          </a:ln>
        </p:spPr>
      </p:cxnSp>
      <p:sp>
        <p:nvSpPr>
          <p:cNvPr id="372" name="Google Shape;372;p4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20</a:t>
            </a:fld>
            <a:endParaRPr/>
          </a:p>
        </p:txBody>
      </p:sp>
      <p:sp>
        <p:nvSpPr>
          <p:cNvPr id="373" name="Google Shape;373;p44"/>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45"/>
          <p:cNvSpPr txBox="1"/>
          <p:nvPr/>
        </p:nvSpPr>
        <p:spPr>
          <a:xfrm>
            <a:off x="-4837" y="3162250"/>
            <a:ext cx="9045600" cy="1662300"/>
          </a:xfrm>
          <a:prstGeom prst="rect">
            <a:avLst/>
          </a:prstGeom>
          <a:noFill/>
          <a:ln>
            <a:noFill/>
          </a:ln>
        </p:spPr>
        <p:txBody>
          <a:bodyPr spcFirstLastPara="1" wrap="square" lIns="91425" tIns="91425" rIns="91425" bIns="91425" anchor="t" anchorCtr="0">
            <a:spAutoFit/>
          </a:bodyPr>
          <a:lstStyle/>
          <a:p>
            <a:pPr marL="457200" lvl="0" indent="-304800" algn="l" rtl="0">
              <a:spcBef>
                <a:spcPts val="0"/>
              </a:spcBef>
              <a:spcAft>
                <a:spcPts val="0"/>
              </a:spcAft>
              <a:buSzPts val="1200"/>
              <a:buChar char="●"/>
            </a:pPr>
            <a:r>
              <a:rPr lang="es" sz="1200">
                <a:solidFill>
                  <a:schemeClr val="dk1"/>
                </a:solidFill>
              </a:rPr>
              <a:t>PUFO optics´s temperature in grey (read from a PT1000 which is nearby) has increased significantly following the input currents. </a:t>
            </a:r>
            <a:endParaRPr sz="1200">
              <a:solidFill>
                <a:schemeClr val="dk1"/>
              </a:solidFill>
            </a:endParaRPr>
          </a:p>
          <a:p>
            <a:pPr marL="457200" lvl="0" indent="-304800" algn="l" rtl="0">
              <a:spcBef>
                <a:spcPts val="0"/>
              </a:spcBef>
              <a:spcAft>
                <a:spcPts val="0"/>
              </a:spcAft>
              <a:buSzPts val="1200"/>
              <a:buChar char="●"/>
            </a:pPr>
            <a:r>
              <a:rPr lang="es" sz="1200"/>
              <a:t>This temperatures increases are correlated with </a:t>
            </a:r>
            <a:r>
              <a:rPr lang="es" sz="1200" b="1" u="sng"/>
              <a:t>increases in the input current</a:t>
            </a:r>
            <a:r>
              <a:rPr lang="es" sz="1200"/>
              <a:t> (red) that, among others, serves the QSFP</a:t>
            </a:r>
            <a:endParaRPr sz="1200"/>
          </a:p>
          <a:p>
            <a:pPr marL="457200" lvl="0" indent="-304800" algn="l" rtl="0">
              <a:spcBef>
                <a:spcPts val="0"/>
              </a:spcBef>
              <a:spcAft>
                <a:spcPts val="0"/>
              </a:spcAft>
              <a:buSzPts val="1200"/>
              <a:buChar char="●"/>
            </a:pPr>
            <a:r>
              <a:rPr lang="es" sz="1200"/>
              <a:t>Total current is increased by 0.4 A. This increases the voltage drop of the incoming power cables and thus, the voltage seen at the PUFO 3.3V input is lower (though large enough for the board to operate). </a:t>
            </a:r>
            <a:endParaRPr sz="1200"/>
          </a:p>
          <a:p>
            <a:pPr marL="457200" lvl="0" indent="-304800" algn="l" rtl="0">
              <a:spcBef>
                <a:spcPts val="0"/>
              </a:spcBef>
              <a:spcAft>
                <a:spcPts val="0"/>
              </a:spcAft>
              <a:buSzPts val="1200"/>
              <a:buChar char="●"/>
            </a:pPr>
            <a:r>
              <a:rPr lang="es" sz="1200"/>
              <a:t>The PUFO SCA temperature is much smoother  (green)</a:t>
            </a:r>
            <a:endParaRPr sz="1200"/>
          </a:p>
          <a:p>
            <a:pPr marL="457200" lvl="0" indent="-304800" algn="l" rtl="0">
              <a:spcBef>
                <a:spcPts val="0"/>
              </a:spcBef>
              <a:spcAft>
                <a:spcPts val="0"/>
              </a:spcAft>
              <a:buSzPts val="1200"/>
              <a:buChar char="●"/>
            </a:pPr>
            <a:r>
              <a:rPr lang="es" sz="1200"/>
              <a:t>The rest of the test metrics was unaltered during the high current period and SEUs could be measured correctly.</a:t>
            </a:r>
            <a:endParaRPr sz="1200"/>
          </a:p>
          <a:p>
            <a:pPr marL="457200" lvl="0" indent="-304800" algn="l" rtl="0">
              <a:spcBef>
                <a:spcPts val="0"/>
              </a:spcBef>
              <a:spcAft>
                <a:spcPts val="0"/>
              </a:spcAft>
              <a:buClr>
                <a:schemeClr val="dk1"/>
              </a:buClr>
              <a:buSzPts val="1200"/>
              <a:buChar char="●"/>
            </a:pPr>
            <a:r>
              <a:rPr lang="es" sz="1200">
                <a:solidFill>
                  <a:schemeClr val="dk1"/>
                </a:solidFill>
              </a:rPr>
              <a:t>Currents and temperatures recover after a power cycle</a:t>
            </a:r>
            <a:endParaRPr sz="1200">
              <a:solidFill>
                <a:schemeClr val="dk1"/>
              </a:solidFill>
            </a:endParaRPr>
          </a:p>
        </p:txBody>
      </p:sp>
      <p:sp>
        <p:nvSpPr>
          <p:cNvPr id="379" name="Google Shape;379;p45"/>
          <p:cNvSpPr txBox="1"/>
          <p:nvPr/>
        </p:nvSpPr>
        <p:spPr>
          <a:xfrm>
            <a:off x="0" y="0"/>
            <a:ext cx="36459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s" b="1" i="1" u="sng">
                <a:solidFill>
                  <a:schemeClr val="dk1"/>
                </a:solidFill>
              </a:rPr>
              <a:t>QSFP PUFO: FTL410QD4C (Finisar)</a:t>
            </a:r>
            <a:endParaRPr b="1" i="1" u="sng"/>
          </a:p>
        </p:txBody>
      </p:sp>
      <p:pic>
        <p:nvPicPr>
          <p:cNvPr id="380" name="Google Shape;380;p45"/>
          <p:cNvPicPr preferRelativeResize="0"/>
          <p:nvPr/>
        </p:nvPicPr>
        <p:blipFill>
          <a:blip r:embed="rId3">
            <a:alphaModFix/>
          </a:blip>
          <a:stretch>
            <a:fillRect/>
          </a:stretch>
        </p:blipFill>
        <p:spPr>
          <a:xfrm>
            <a:off x="590775" y="304800"/>
            <a:ext cx="6665211" cy="2857451"/>
          </a:xfrm>
          <a:prstGeom prst="rect">
            <a:avLst/>
          </a:prstGeom>
          <a:noFill/>
          <a:ln>
            <a:noFill/>
          </a:ln>
        </p:spPr>
      </p:pic>
      <p:cxnSp>
        <p:nvCxnSpPr>
          <p:cNvPr id="381" name="Google Shape;381;p45"/>
          <p:cNvCxnSpPr/>
          <p:nvPr/>
        </p:nvCxnSpPr>
        <p:spPr>
          <a:xfrm rot="10800000">
            <a:off x="3061675" y="982825"/>
            <a:ext cx="1766400" cy="2310600"/>
          </a:xfrm>
          <a:prstGeom prst="straightConnector1">
            <a:avLst/>
          </a:prstGeom>
          <a:noFill/>
          <a:ln w="9525" cap="flat" cmpd="sng">
            <a:solidFill>
              <a:schemeClr val="dk2"/>
            </a:solidFill>
            <a:prstDash val="solid"/>
            <a:round/>
            <a:headEnd type="none" w="med" len="med"/>
            <a:tailEnd type="triangle" w="med" len="med"/>
          </a:ln>
        </p:spPr>
      </p:cxnSp>
      <p:cxnSp>
        <p:nvCxnSpPr>
          <p:cNvPr id="382" name="Google Shape;382;p45"/>
          <p:cNvCxnSpPr/>
          <p:nvPr/>
        </p:nvCxnSpPr>
        <p:spPr>
          <a:xfrm rot="10800000">
            <a:off x="2916325" y="2246500"/>
            <a:ext cx="2287500" cy="1531500"/>
          </a:xfrm>
          <a:prstGeom prst="straightConnector1">
            <a:avLst/>
          </a:prstGeom>
          <a:noFill/>
          <a:ln w="9525" cap="flat" cmpd="sng">
            <a:solidFill>
              <a:schemeClr val="dk2"/>
            </a:solidFill>
            <a:prstDash val="solid"/>
            <a:round/>
            <a:headEnd type="none" w="med" len="med"/>
            <a:tailEnd type="triangle" w="med" len="med"/>
          </a:ln>
        </p:spPr>
      </p:cxnSp>
      <p:sp>
        <p:nvSpPr>
          <p:cNvPr id="383" name="Google Shape;383;p4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21</a:t>
            </a:fld>
            <a:endParaRPr/>
          </a:p>
        </p:txBody>
      </p:sp>
      <p:sp>
        <p:nvSpPr>
          <p:cNvPr id="384" name="Google Shape;384;p45"/>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46"/>
          <p:cNvSpPr txBox="1"/>
          <p:nvPr/>
        </p:nvSpPr>
        <p:spPr>
          <a:xfrm>
            <a:off x="295600" y="555000"/>
            <a:ext cx="4056000" cy="4187400"/>
          </a:xfrm>
          <a:prstGeom prst="rect">
            <a:avLst/>
          </a:prstGeom>
          <a:noFill/>
          <a:ln>
            <a:noFill/>
          </a:ln>
        </p:spPr>
        <p:txBody>
          <a:bodyPr spcFirstLastPara="1" wrap="square" lIns="91425" tIns="91425" rIns="91425" bIns="91425" anchor="t" anchorCtr="0">
            <a:spAutoFit/>
          </a:bodyPr>
          <a:lstStyle/>
          <a:p>
            <a:pPr marL="457200" lvl="0" indent="-311150" algn="l" rtl="0">
              <a:spcBef>
                <a:spcPts val="0"/>
              </a:spcBef>
              <a:spcAft>
                <a:spcPts val="0"/>
              </a:spcAft>
              <a:buClr>
                <a:srgbClr val="FF0000"/>
              </a:buClr>
              <a:buSzPts val="1300"/>
              <a:buChar char="●"/>
            </a:pPr>
            <a:r>
              <a:rPr lang="es" sz="1300">
                <a:solidFill>
                  <a:srgbClr val="FF0000"/>
                </a:solidFill>
              </a:rPr>
              <a:t>Power cycles (red)</a:t>
            </a:r>
            <a:endParaRPr sz="1300">
              <a:solidFill>
                <a:srgbClr val="FF0000"/>
              </a:solidFill>
            </a:endParaRPr>
          </a:p>
          <a:p>
            <a:pPr marL="457200" lvl="0" indent="-311150" algn="l" rtl="0">
              <a:spcBef>
                <a:spcPts val="0"/>
              </a:spcBef>
              <a:spcAft>
                <a:spcPts val="0"/>
              </a:spcAft>
              <a:buClr>
                <a:srgbClr val="0000FF"/>
              </a:buClr>
              <a:buSzPts val="1300"/>
              <a:buChar char="●"/>
            </a:pPr>
            <a:r>
              <a:rPr lang="es" sz="1300">
                <a:solidFill>
                  <a:srgbClr val="0000FF"/>
                </a:solidFill>
              </a:rPr>
              <a:t>Exclusive configurations (blue)</a:t>
            </a:r>
            <a:endParaRPr sz="1300">
              <a:solidFill>
                <a:srgbClr val="0000FF"/>
              </a:solidFill>
            </a:endParaRPr>
          </a:p>
          <a:p>
            <a:pPr marL="457200" lvl="0" indent="0" algn="l" rtl="0">
              <a:lnSpc>
                <a:spcPct val="115000"/>
              </a:lnSpc>
              <a:spcBef>
                <a:spcPts val="0"/>
              </a:spcBef>
              <a:spcAft>
                <a:spcPts val="0"/>
              </a:spcAft>
              <a:buNone/>
            </a:pPr>
            <a:endParaRPr sz="1300">
              <a:solidFill>
                <a:schemeClr val="dk1"/>
              </a:solidFill>
            </a:endParaRPr>
          </a:p>
          <a:p>
            <a:pPr marL="457200" lvl="0" indent="-317500" algn="l" rtl="0">
              <a:lnSpc>
                <a:spcPct val="115000"/>
              </a:lnSpc>
              <a:spcBef>
                <a:spcPts val="1200"/>
              </a:spcBef>
              <a:spcAft>
                <a:spcPts val="0"/>
              </a:spcAft>
              <a:buClr>
                <a:schemeClr val="dk1"/>
              </a:buClr>
              <a:buSzPts val="1400"/>
              <a:buChar char="●"/>
            </a:pPr>
            <a:r>
              <a:rPr lang="es">
                <a:solidFill>
                  <a:schemeClr val="dk1"/>
                </a:solidFill>
              </a:rPr>
              <a:t>All these power cycles belong to two types:</a:t>
            </a:r>
            <a:endParaRPr>
              <a:solidFill>
                <a:schemeClr val="dk1"/>
              </a:solidFill>
            </a:endParaRPr>
          </a:p>
          <a:p>
            <a:pPr marL="914400" lvl="1" indent="-317500" algn="l" rtl="0">
              <a:lnSpc>
                <a:spcPct val="115000"/>
              </a:lnSpc>
              <a:spcBef>
                <a:spcPts val="0"/>
              </a:spcBef>
              <a:spcAft>
                <a:spcPts val="0"/>
              </a:spcAft>
              <a:buClr>
                <a:schemeClr val="dk1"/>
              </a:buClr>
              <a:buSzPts val="1400"/>
              <a:buChar char="○"/>
            </a:pPr>
            <a:r>
              <a:rPr lang="es">
                <a:solidFill>
                  <a:schemeClr val="dk1"/>
                </a:solidFill>
              </a:rPr>
              <a:t>Interventions (17) to recover commercial optical transceivers.</a:t>
            </a:r>
            <a:endParaRPr>
              <a:solidFill>
                <a:schemeClr val="dk1"/>
              </a:solidFill>
            </a:endParaRPr>
          </a:p>
          <a:p>
            <a:pPr marL="914400" lvl="1" indent="-317500" algn="l" rtl="0">
              <a:lnSpc>
                <a:spcPct val="115000"/>
              </a:lnSpc>
              <a:spcBef>
                <a:spcPts val="0"/>
              </a:spcBef>
              <a:spcAft>
                <a:spcPts val="0"/>
              </a:spcAft>
              <a:buClr>
                <a:schemeClr val="dk1"/>
              </a:buClr>
              <a:buSzPts val="1400"/>
              <a:buChar char="○"/>
            </a:pPr>
            <a:r>
              <a:rPr lang="es">
                <a:solidFill>
                  <a:schemeClr val="dk1"/>
                </a:solidFill>
              </a:rPr>
              <a:t>Shifter actions without system malfunctioning (making verifies, etc)</a:t>
            </a:r>
            <a:endParaRPr>
              <a:solidFill>
                <a:schemeClr val="dk1"/>
              </a:solidFill>
            </a:endParaRPr>
          </a:p>
          <a:p>
            <a:pPr marL="457200" lvl="0" indent="0" algn="l" rtl="0">
              <a:lnSpc>
                <a:spcPct val="115000"/>
              </a:lnSpc>
              <a:spcBef>
                <a:spcPts val="1200"/>
              </a:spcBef>
              <a:spcAft>
                <a:spcPts val="0"/>
              </a:spcAft>
              <a:buNone/>
            </a:pPr>
            <a:endParaRPr sz="1200">
              <a:solidFill>
                <a:schemeClr val="dk1"/>
              </a:solidFill>
            </a:endParaRPr>
          </a:p>
          <a:p>
            <a:pPr marL="457200" lvl="0" indent="-304800" algn="l" rtl="0">
              <a:lnSpc>
                <a:spcPct val="115000"/>
              </a:lnSpc>
              <a:spcBef>
                <a:spcPts val="1200"/>
              </a:spcBef>
              <a:spcAft>
                <a:spcPts val="0"/>
              </a:spcAft>
              <a:buClr>
                <a:schemeClr val="dk1"/>
              </a:buClr>
              <a:buSzPts val="1200"/>
              <a:buChar char="●"/>
            </a:pPr>
            <a:r>
              <a:rPr lang="es" sz="1200">
                <a:solidFill>
                  <a:schemeClr val="dk1"/>
                </a:solidFill>
              </a:rPr>
              <a:t>If we were to operate with these optical transceivers: for a total dose of 109,8 Gy it would result in 3,67 power cycles/year. (Using the actual dose expected per chamber)</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s" sz="1200">
                <a:solidFill>
                  <a:schemeClr val="dk1"/>
                </a:solidFill>
              </a:rPr>
              <a:t>(Note however that the actual BER of this optical transceivers is larger than just these power cycles, so still, we would not recommend to use them)</a:t>
            </a:r>
            <a:endParaRPr sz="1200">
              <a:solidFill>
                <a:schemeClr val="dk1"/>
              </a:solidFill>
            </a:endParaRPr>
          </a:p>
        </p:txBody>
      </p:sp>
      <p:pic>
        <p:nvPicPr>
          <p:cNvPr id="390" name="Google Shape;390;p46"/>
          <p:cNvPicPr preferRelativeResize="0"/>
          <p:nvPr/>
        </p:nvPicPr>
        <p:blipFill>
          <a:blip r:embed="rId3">
            <a:alphaModFix/>
          </a:blip>
          <a:stretch>
            <a:fillRect/>
          </a:stretch>
        </p:blipFill>
        <p:spPr>
          <a:xfrm>
            <a:off x="4234575" y="700624"/>
            <a:ext cx="4786576" cy="3435499"/>
          </a:xfrm>
          <a:prstGeom prst="rect">
            <a:avLst/>
          </a:prstGeom>
          <a:noFill/>
          <a:ln>
            <a:noFill/>
          </a:ln>
        </p:spPr>
      </p:pic>
      <p:sp>
        <p:nvSpPr>
          <p:cNvPr id="391" name="Google Shape;391;p46"/>
          <p:cNvSpPr txBox="1"/>
          <p:nvPr/>
        </p:nvSpPr>
        <p:spPr>
          <a:xfrm>
            <a:off x="146150" y="0"/>
            <a:ext cx="73290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900" b="1" i="1" u="sng">
                <a:solidFill>
                  <a:schemeClr val="dk1"/>
                </a:solidFill>
              </a:rPr>
              <a:t>Manual Interventions: Power cycles and reconfigurations</a:t>
            </a:r>
            <a:endParaRPr sz="1900" b="1" i="1" u="sng">
              <a:solidFill>
                <a:schemeClr val="dk1"/>
              </a:solidFill>
            </a:endParaRPr>
          </a:p>
        </p:txBody>
      </p:sp>
      <p:sp>
        <p:nvSpPr>
          <p:cNvPr id="392" name="Google Shape;392;p4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22</a:t>
            </a:fld>
            <a:endParaRPr/>
          </a:p>
        </p:txBody>
      </p:sp>
      <p:sp>
        <p:nvSpPr>
          <p:cNvPr id="393" name="Google Shape;393;p46"/>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47"/>
          <p:cNvSpPr txBox="1"/>
          <p:nvPr/>
        </p:nvSpPr>
        <p:spPr>
          <a:xfrm>
            <a:off x="166875" y="114950"/>
            <a:ext cx="732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u="sng"/>
              <a:t>ESTIMATION OF THE FAILURE RATE OF THE OPTICAL TRANSCEIVERS</a:t>
            </a:r>
            <a:endParaRPr u="sng"/>
          </a:p>
        </p:txBody>
      </p:sp>
      <p:sp>
        <p:nvSpPr>
          <p:cNvPr id="399" name="Google Shape;399;p47"/>
          <p:cNvSpPr txBox="1"/>
          <p:nvPr/>
        </p:nvSpPr>
        <p:spPr>
          <a:xfrm>
            <a:off x="234950" y="515150"/>
            <a:ext cx="8573700" cy="16419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s" sz="1300">
                <a:solidFill>
                  <a:schemeClr val="dk1"/>
                </a:solidFill>
              </a:rPr>
              <a:t>Beyond the power cycles, made an estimation of the failure rate based on two variables (none of them is perfect):</a:t>
            </a:r>
            <a:endParaRPr sz="1300">
              <a:solidFill>
                <a:schemeClr val="dk1"/>
              </a:solidFill>
            </a:endParaRPr>
          </a:p>
          <a:p>
            <a:pPr marL="914400" lvl="0" indent="-311150" algn="l" rtl="0">
              <a:spcBef>
                <a:spcPts val="1000"/>
              </a:spcBef>
              <a:spcAft>
                <a:spcPts val="0"/>
              </a:spcAft>
              <a:buClr>
                <a:schemeClr val="dk1"/>
              </a:buClr>
              <a:buSzPts val="1300"/>
              <a:buChar char="●"/>
            </a:pPr>
            <a:r>
              <a:rPr lang="es" sz="1300">
                <a:solidFill>
                  <a:schemeClr val="dk1"/>
                </a:solidFill>
              </a:rPr>
              <a:t>LOS (Loss of signal) at the VC707 side, no light at the optical receiver</a:t>
            </a:r>
            <a:endParaRPr sz="1300">
              <a:solidFill>
                <a:schemeClr val="dk1"/>
              </a:solidFill>
            </a:endParaRPr>
          </a:p>
          <a:p>
            <a:pPr marL="914400" lvl="0" indent="-311150" algn="l" rtl="0">
              <a:spcBef>
                <a:spcPts val="1000"/>
              </a:spcBef>
              <a:spcAft>
                <a:spcPts val="0"/>
              </a:spcAft>
              <a:buClr>
                <a:schemeClr val="dk1"/>
              </a:buClr>
              <a:buSzPts val="1300"/>
              <a:buChar char="●"/>
            </a:pPr>
            <a:r>
              <a:rPr lang="es" sz="1300">
                <a:solidFill>
                  <a:schemeClr val="dk1"/>
                </a:solidFill>
              </a:rPr>
              <a:t>RX_data_error variable provided by the GBT VHDL as data received being corrected (data is then valid. This variable is only relevant during periods when LOS is ok)</a:t>
            </a:r>
            <a:endParaRPr sz="1300">
              <a:solidFill>
                <a:schemeClr val="dk1"/>
              </a:solidFill>
            </a:endParaRPr>
          </a:p>
          <a:p>
            <a:pPr marL="914400" lvl="0" indent="0" algn="l" rtl="0">
              <a:spcBef>
                <a:spcPts val="0"/>
              </a:spcBef>
              <a:spcAft>
                <a:spcPts val="0"/>
              </a:spcAft>
              <a:buNone/>
            </a:pPr>
            <a:endParaRPr sz="1300">
              <a:solidFill>
                <a:schemeClr val="dk1"/>
              </a:solidFill>
            </a:endParaRPr>
          </a:p>
        </p:txBody>
      </p:sp>
      <p:pic>
        <p:nvPicPr>
          <p:cNvPr id="400" name="Google Shape;400;p47"/>
          <p:cNvPicPr preferRelativeResize="0"/>
          <p:nvPr/>
        </p:nvPicPr>
        <p:blipFill rotWithShape="1">
          <a:blip r:embed="rId3">
            <a:alphaModFix/>
          </a:blip>
          <a:srcRect l="25197" t="42203" r="15819" b="37595"/>
          <a:stretch/>
        </p:blipFill>
        <p:spPr>
          <a:xfrm>
            <a:off x="976425" y="3043675"/>
            <a:ext cx="6931152" cy="1335325"/>
          </a:xfrm>
          <a:prstGeom prst="rect">
            <a:avLst/>
          </a:prstGeom>
          <a:noFill/>
          <a:ln>
            <a:noFill/>
          </a:ln>
        </p:spPr>
      </p:pic>
      <p:pic>
        <p:nvPicPr>
          <p:cNvPr id="401" name="Google Shape;401;p47"/>
          <p:cNvPicPr preferRelativeResize="0"/>
          <p:nvPr/>
        </p:nvPicPr>
        <p:blipFill rotWithShape="1">
          <a:blip r:embed="rId4">
            <a:alphaModFix/>
          </a:blip>
          <a:srcRect l="4500" t="45166" r="62384" b="43057"/>
          <a:stretch/>
        </p:blipFill>
        <p:spPr>
          <a:xfrm>
            <a:off x="1119425" y="1941700"/>
            <a:ext cx="6299602" cy="1260101"/>
          </a:xfrm>
          <a:prstGeom prst="rect">
            <a:avLst/>
          </a:prstGeom>
          <a:noFill/>
          <a:ln>
            <a:noFill/>
          </a:ln>
        </p:spPr>
      </p:pic>
      <p:sp>
        <p:nvSpPr>
          <p:cNvPr id="402" name="Google Shape;402;p47"/>
          <p:cNvSpPr txBox="1"/>
          <p:nvPr/>
        </p:nvSpPr>
        <p:spPr>
          <a:xfrm>
            <a:off x="755450" y="4235400"/>
            <a:ext cx="75327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300">
                <a:solidFill>
                  <a:schemeClr val="dk1"/>
                </a:solidFill>
              </a:rPr>
              <a:t>Some of the SFP+ LOS events had some impact because the clock was lost, this data has been removed from the measurements </a:t>
            </a:r>
            <a:endParaRPr sz="1300">
              <a:solidFill>
                <a:schemeClr val="dk1"/>
              </a:solidFill>
            </a:endParaRPr>
          </a:p>
        </p:txBody>
      </p:sp>
      <p:sp>
        <p:nvSpPr>
          <p:cNvPr id="403" name="Google Shape;403;p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23</a:t>
            </a:fld>
            <a:endParaRPr/>
          </a:p>
        </p:txBody>
      </p:sp>
      <p:sp>
        <p:nvSpPr>
          <p:cNvPr id="404" name="Google Shape;404;p47"/>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4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24</a:t>
            </a:fld>
            <a:endParaRPr/>
          </a:p>
        </p:txBody>
      </p:sp>
      <p:pic>
        <p:nvPicPr>
          <p:cNvPr id="410" name="Google Shape;410;p48"/>
          <p:cNvPicPr preferRelativeResize="0"/>
          <p:nvPr/>
        </p:nvPicPr>
        <p:blipFill>
          <a:blip r:embed="rId3">
            <a:alphaModFix/>
          </a:blip>
          <a:stretch>
            <a:fillRect/>
          </a:stretch>
        </p:blipFill>
        <p:spPr>
          <a:xfrm>
            <a:off x="2171350" y="295600"/>
            <a:ext cx="5062574" cy="3409700"/>
          </a:xfrm>
          <a:prstGeom prst="rect">
            <a:avLst/>
          </a:prstGeom>
          <a:noFill/>
          <a:ln>
            <a:noFill/>
          </a:ln>
        </p:spPr>
      </p:pic>
      <p:sp>
        <p:nvSpPr>
          <p:cNvPr id="411" name="Google Shape;411;p48"/>
          <p:cNvSpPr txBox="1"/>
          <p:nvPr/>
        </p:nvSpPr>
        <p:spPr>
          <a:xfrm>
            <a:off x="208488" y="3763825"/>
            <a:ext cx="8564400" cy="1293000"/>
          </a:xfrm>
          <a:prstGeom prst="rect">
            <a:avLst/>
          </a:prstGeom>
          <a:noFill/>
          <a:ln>
            <a:noFill/>
          </a:ln>
        </p:spPr>
        <p:txBody>
          <a:bodyPr spcFirstLastPara="1" wrap="square" lIns="91425" tIns="91425" rIns="91425" bIns="91425" anchor="t" anchorCtr="0">
            <a:spAutoFit/>
          </a:bodyPr>
          <a:lstStyle/>
          <a:p>
            <a:pPr marL="457200" lvl="0" indent="-304800" algn="l" rtl="0">
              <a:spcBef>
                <a:spcPts val="0"/>
              </a:spcBef>
              <a:spcAft>
                <a:spcPts val="0"/>
              </a:spcAft>
              <a:buClr>
                <a:schemeClr val="dk1"/>
              </a:buClr>
              <a:buSzPts val="1200"/>
              <a:buChar char="●"/>
            </a:pPr>
            <a:r>
              <a:rPr lang="es" sz="1200">
                <a:solidFill>
                  <a:schemeClr val="dk1"/>
                </a:solidFill>
              </a:rPr>
              <a:t>35 meters long cables are installed between the power supply and the OBDT boards. The section of the cables was 1.5 mm</a:t>
            </a:r>
            <a:r>
              <a:rPr lang="es" sz="1200" baseline="30000">
                <a:solidFill>
                  <a:schemeClr val="dk1"/>
                </a:solidFill>
              </a:rPr>
              <a:t>2</a:t>
            </a:r>
            <a:r>
              <a:rPr lang="es" sz="1200">
                <a:solidFill>
                  <a:schemeClr val="dk1"/>
                </a:solidFill>
              </a:rPr>
              <a:t> and this implied that a significant voltage drop (maximized the number of cables that we could use)</a:t>
            </a:r>
            <a:endParaRPr sz="1200">
              <a:solidFill>
                <a:schemeClr val="dk1"/>
              </a:solidFill>
            </a:endParaRPr>
          </a:p>
          <a:p>
            <a:pPr marL="457200" lvl="0" indent="-304800" algn="l" rtl="0">
              <a:spcBef>
                <a:spcPts val="0"/>
              </a:spcBef>
              <a:spcAft>
                <a:spcPts val="0"/>
              </a:spcAft>
              <a:buClr>
                <a:schemeClr val="dk1"/>
              </a:buClr>
              <a:buSzPts val="1200"/>
              <a:buChar char="●"/>
            </a:pPr>
            <a:r>
              <a:rPr lang="es" sz="1200">
                <a:solidFill>
                  <a:schemeClr val="dk1"/>
                </a:solidFill>
              </a:rPr>
              <a:t>Voltage drop is dependent on the current and current consumption (configured and locking to the clock). Current between 1 Amp to 2.4 Amps =&gt; voltage drop from 1.3 volts to 3.2 volts</a:t>
            </a:r>
            <a:endParaRPr sz="1200">
              <a:solidFill>
                <a:schemeClr val="dk1"/>
              </a:solidFill>
            </a:endParaRPr>
          </a:p>
          <a:p>
            <a:pPr marL="457200" lvl="0" indent="-304800" algn="l" rtl="0">
              <a:spcBef>
                <a:spcPts val="0"/>
              </a:spcBef>
              <a:spcAft>
                <a:spcPts val="0"/>
              </a:spcAft>
              <a:buClr>
                <a:schemeClr val="dk1"/>
              </a:buClr>
              <a:buSzPts val="1200"/>
              <a:buChar char="●"/>
            </a:pPr>
            <a:r>
              <a:rPr lang="es" sz="1200">
                <a:solidFill>
                  <a:schemeClr val="dk1"/>
                </a:solidFill>
              </a:rPr>
              <a:t>Maximum input voltage is 6 volts for the regulators.</a:t>
            </a:r>
            <a:endParaRPr sz="1200">
              <a:solidFill>
                <a:schemeClr val="dk1"/>
              </a:solidFill>
            </a:endParaRPr>
          </a:p>
          <a:p>
            <a:pPr marL="457200" lvl="0" indent="-304800" algn="l" rtl="0">
              <a:spcBef>
                <a:spcPts val="0"/>
              </a:spcBef>
              <a:spcAft>
                <a:spcPts val="0"/>
              </a:spcAft>
              <a:buClr>
                <a:schemeClr val="dk1"/>
              </a:buClr>
              <a:buSzPts val="1200"/>
              <a:buChar char="●"/>
            </a:pPr>
            <a:r>
              <a:rPr lang="es" sz="1200">
                <a:solidFill>
                  <a:schemeClr val="dk1"/>
                </a:solidFill>
              </a:rPr>
              <a:t>Problems with the grounding for the secondary link (copper)</a:t>
            </a:r>
            <a:endParaRPr sz="1200">
              <a:solidFill>
                <a:schemeClr val="dk1"/>
              </a:solidFill>
            </a:endParaRPr>
          </a:p>
        </p:txBody>
      </p:sp>
      <p:sp>
        <p:nvSpPr>
          <p:cNvPr id="412" name="Google Shape;412;p48"/>
          <p:cNvSpPr txBox="1"/>
          <p:nvPr/>
        </p:nvSpPr>
        <p:spPr>
          <a:xfrm>
            <a:off x="-53100" y="0"/>
            <a:ext cx="58434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600" b="1" i="1"/>
              <a:t>Power distribution, ground problems</a:t>
            </a:r>
            <a:endParaRPr sz="1600" b="1" i="1"/>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pic>
        <p:nvPicPr>
          <p:cNvPr id="417" name="Google Shape;417;p49"/>
          <p:cNvPicPr preferRelativeResize="0"/>
          <p:nvPr/>
        </p:nvPicPr>
        <p:blipFill>
          <a:blip r:embed="rId3">
            <a:alphaModFix/>
          </a:blip>
          <a:stretch>
            <a:fillRect/>
          </a:stretch>
        </p:blipFill>
        <p:spPr>
          <a:xfrm>
            <a:off x="3415325" y="150150"/>
            <a:ext cx="5509658" cy="2684874"/>
          </a:xfrm>
          <a:prstGeom prst="rect">
            <a:avLst/>
          </a:prstGeom>
          <a:noFill/>
          <a:ln>
            <a:noFill/>
          </a:ln>
        </p:spPr>
      </p:pic>
      <p:sp>
        <p:nvSpPr>
          <p:cNvPr id="418" name="Google Shape;418;p49"/>
          <p:cNvSpPr txBox="1"/>
          <p:nvPr/>
        </p:nvSpPr>
        <p:spPr>
          <a:xfrm>
            <a:off x="7114850" y="1048638"/>
            <a:ext cx="1075800" cy="1262100"/>
          </a:xfrm>
          <a:prstGeom prst="rect">
            <a:avLst/>
          </a:prstGeom>
          <a:solidFill>
            <a:schemeClr val="lt1"/>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a:solidFill>
                  <a:srgbClr val="980000"/>
                </a:solidFill>
              </a:rPr>
              <a:t>SCA saturated, end of scale values </a:t>
            </a:r>
            <a:endParaRPr>
              <a:solidFill>
                <a:srgbClr val="980000"/>
              </a:solidFill>
            </a:endParaRPr>
          </a:p>
        </p:txBody>
      </p:sp>
      <p:pic>
        <p:nvPicPr>
          <p:cNvPr id="419" name="Google Shape;419;p49"/>
          <p:cNvPicPr preferRelativeResize="0"/>
          <p:nvPr/>
        </p:nvPicPr>
        <p:blipFill rotWithShape="1">
          <a:blip r:embed="rId4">
            <a:alphaModFix/>
          </a:blip>
          <a:srcRect l="40560" t="24673" r="9951" b="25661"/>
          <a:stretch/>
        </p:blipFill>
        <p:spPr>
          <a:xfrm>
            <a:off x="4149638" y="2835025"/>
            <a:ext cx="4041024" cy="2281200"/>
          </a:xfrm>
          <a:prstGeom prst="rect">
            <a:avLst/>
          </a:prstGeom>
          <a:noFill/>
          <a:ln>
            <a:noFill/>
          </a:ln>
        </p:spPr>
      </p:pic>
      <p:sp>
        <p:nvSpPr>
          <p:cNvPr id="420" name="Google Shape;420;p49"/>
          <p:cNvSpPr txBox="1"/>
          <p:nvPr/>
        </p:nvSpPr>
        <p:spPr>
          <a:xfrm>
            <a:off x="0" y="695100"/>
            <a:ext cx="3415200" cy="4192800"/>
          </a:xfrm>
          <a:prstGeom prst="rect">
            <a:avLst/>
          </a:prstGeom>
          <a:noFill/>
          <a:ln>
            <a:noFill/>
          </a:ln>
        </p:spPr>
        <p:txBody>
          <a:bodyPr spcFirstLastPara="1" wrap="square" lIns="91425" tIns="91425" rIns="91425" bIns="91425" anchor="t" anchorCtr="0">
            <a:spAutoFit/>
          </a:bodyPr>
          <a:lstStyle/>
          <a:p>
            <a:pPr marL="457200" lvl="0" indent="-304800" algn="l" rtl="0">
              <a:lnSpc>
                <a:spcPct val="115000"/>
              </a:lnSpc>
              <a:spcBef>
                <a:spcPts val="0"/>
              </a:spcBef>
              <a:spcAft>
                <a:spcPts val="0"/>
              </a:spcAft>
              <a:buSzPts val="1200"/>
              <a:buChar char="●"/>
            </a:pPr>
            <a:r>
              <a:rPr lang="es" sz="1200"/>
              <a:t>Last da</a:t>
            </a:r>
            <a:r>
              <a:rPr lang="es" sz="1200">
                <a:solidFill>
                  <a:schemeClr val="dk1"/>
                </a:solidFill>
              </a:rPr>
              <a:t>y (November 12th at around 02:46, after 98.77 Gy):</a:t>
            </a:r>
            <a:endParaRPr sz="1200">
              <a:solidFill>
                <a:schemeClr val="dk1"/>
              </a:solidFill>
            </a:endParaRPr>
          </a:p>
          <a:p>
            <a:pPr marL="457200" lvl="0" indent="-304800" algn="l" rtl="0">
              <a:lnSpc>
                <a:spcPct val="115000"/>
              </a:lnSpc>
              <a:spcBef>
                <a:spcPts val="0"/>
              </a:spcBef>
              <a:spcAft>
                <a:spcPts val="0"/>
              </a:spcAft>
              <a:buSzPts val="1200"/>
              <a:buChar char="●"/>
            </a:pPr>
            <a:r>
              <a:rPr lang="es" sz="1200">
                <a:solidFill>
                  <a:schemeClr val="dk1"/>
                </a:solidFill>
              </a:rPr>
              <a:t>Temperatures and voltages of the OBDT as measured by the SCA started to </a:t>
            </a:r>
            <a:r>
              <a:rPr lang="es" sz="1200" u="sng">
                <a:solidFill>
                  <a:schemeClr val="dk1"/>
                </a:solidFill>
              </a:rPr>
              <a:t>increase gradually until they reached satu</a:t>
            </a:r>
            <a:r>
              <a:rPr lang="es" sz="1200" u="sng"/>
              <a:t>ration point (unphysical temperatures)</a:t>
            </a:r>
            <a:endParaRPr sz="1200" u="sng"/>
          </a:p>
          <a:p>
            <a:pPr marL="457200" lvl="0" indent="-304800" algn="l" rtl="0">
              <a:lnSpc>
                <a:spcPct val="115000"/>
              </a:lnSpc>
              <a:spcBef>
                <a:spcPts val="0"/>
              </a:spcBef>
              <a:spcAft>
                <a:spcPts val="0"/>
              </a:spcAft>
              <a:buSzPts val="1200"/>
              <a:buChar char="●"/>
            </a:pPr>
            <a:r>
              <a:rPr lang="es" sz="1200"/>
              <a:t>It did not seem a real increase, </a:t>
            </a:r>
            <a:r>
              <a:rPr lang="es" sz="1200" u="sng"/>
              <a:t>currents were stable</a:t>
            </a:r>
            <a:r>
              <a:rPr lang="es" sz="1200"/>
              <a:t>, temperature from the remote sensor was stable, it was an </a:t>
            </a:r>
            <a:r>
              <a:rPr lang="es" sz="1200" u="sng"/>
              <a:t>SCA artifact</a:t>
            </a:r>
            <a:endParaRPr sz="1200" u="sng"/>
          </a:p>
          <a:p>
            <a:pPr marL="457200" lvl="0" indent="-304800" algn="l" rtl="0">
              <a:lnSpc>
                <a:spcPct val="115000"/>
              </a:lnSpc>
              <a:spcBef>
                <a:spcPts val="0"/>
              </a:spcBef>
              <a:spcAft>
                <a:spcPts val="0"/>
              </a:spcAft>
              <a:buSzPts val="1200"/>
              <a:buChar char="●"/>
            </a:pPr>
            <a:r>
              <a:rPr lang="es" sz="1200"/>
              <a:t>ADC values were incorrect but the </a:t>
            </a:r>
            <a:r>
              <a:rPr lang="es" sz="1200" u="sng"/>
              <a:t>rest of the SCA functionality was intact</a:t>
            </a:r>
            <a:endParaRPr sz="1200" u="sng"/>
          </a:p>
          <a:p>
            <a:pPr marL="457200" lvl="0" indent="-304800" algn="l" rtl="0">
              <a:lnSpc>
                <a:spcPct val="115000"/>
              </a:lnSpc>
              <a:spcBef>
                <a:spcPts val="0"/>
              </a:spcBef>
              <a:spcAft>
                <a:spcPts val="0"/>
              </a:spcAft>
              <a:buSzPts val="1200"/>
              <a:buChar char="●"/>
            </a:pPr>
            <a:r>
              <a:rPr lang="es" sz="1200"/>
              <a:t>Similar behaviour as when a high voltage is present at SCA pins input and the ADC saturates. </a:t>
            </a:r>
            <a:endParaRPr sz="1200"/>
          </a:p>
          <a:p>
            <a:pPr marL="457200" lvl="0" indent="-304800" algn="l" rtl="0">
              <a:lnSpc>
                <a:spcPct val="115000"/>
              </a:lnSpc>
              <a:spcBef>
                <a:spcPts val="0"/>
              </a:spcBef>
              <a:spcAft>
                <a:spcPts val="0"/>
              </a:spcAft>
              <a:buSzPts val="1200"/>
              <a:buChar char="●"/>
            </a:pPr>
            <a:r>
              <a:rPr lang="es" sz="1200"/>
              <a:t>Post mortem analysis of the OBDT would be needed to understand why this happened </a:t>
            </a:r>
            <a:endParaRPr sz="1200"/>
          </a:p>
        </p:txBody>
      </p:sp>
      <p:sp>
        <p:nvSpPr>
          <p:cNvPr id="421" name="Google Shape;421;p49"/>
          <p:cNvSpPr txBox="1"/>
          <p:nvPr/>
        </p:nvSpPr>
        <p:spPr>
          <a:xfrm>
            <a:off x="85875" y="150150"/>
            <a:ext cx="7329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600" b="1" i="1" u="sng"/>
              <a:t>CERN´s SCA event</a:t>
            </a:r>
            <a:endParaRPr sz="1600" b="1" i="1" u="sng"/>
          </a:p>
        </p:txBody>
      </p:sp>
      <p:sp>
        <p:nvSpPr>
          <p:cNvPr id="422" name="Google Shape;422;p49"/>
          <p:cNvSpPr txBox="1"/>
          <p:nvPr/>
        </p:nvSpPr>
        <p:spPr>
          <a:xfrm>
            <a:off x="5456650" y="820325"/>
            <a:ext cx="18147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a:solidFill>
                  <a:srgbClr val="980000"/>
                </a:solidFill>
              </a:rPr>
              <a:t>Ramping </a:t>
            </a:r>
            <a:endParaRPr>
              <a:solidFill>
                <a:srgbClr val="980000"/>
              </a:solidFill>
            </a:endParaRPr>
          </a:p>
        </p:txBody>
      </p:sp>
      <p:sp>
        <p:nvSpPr>
          <p:cNvPr id="423" name="Google Shape;423;p49"/>
          <p:cNvSpPr/>
          <p:nvPr/>
        </p:nvSpPr>
        <p:spPr>
          <a:xfrm flipH="1">
            <a:off x="5656050" y="695100"/>
            <a:ext cx="265800" cy="1466400"/>
          </a:xfrm>
          <a:prstGeom prst="leftBrace">
            <a:avLst>
              <a:gd name="adj1" fmla="val 50000"/>
              <a:gd name="adj2" fmla="val 23142"/>
            </a:avLst>
          </a:prstGeom>
          <a:noFill/>
          <a:ln w="381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25</a:t>
            </a:fld>
            <a:endParaRPr/>
          </a:p>
        </p:txBody>
      </p:sp>
      <p:sp>
        <p:nvSpPr>
          <p:cNvPr id="425" name="Google Shape;425;p49"/>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50"/>
          <p:cNvSpPr txBox="1">
            <a:spLocks noGrp="1"/>
          </p:cNvSpPr>
          <p:nvPr>
            <p:ph type="title"/>
          </p:nvPr>
        </p:nvSpPr>
        <p:spPr>
          <a:xfrm>
            <a:off x="2710650" y="139375"/>
            <a:ext cx="5006100" cy="168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s" sz="7200"/>
              <a:t>Backup</a:t>
            </a:r>
            <a:endParaRPr sz="7200"/>
          </a:p>
        </p:txBody>
      </p:sp>
      <p:sp>
        <p:nvSpPr>
          <p:cNvPr id="431" name="Google Shape;431;p5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26</a:t>
            </a:fld>
            <a:endParaRPr/>
          </a:p>
        </p:txBody>
      </p:sp>
      <p:sp>
        <p:nvSpPr>
          <p:cNvPr id="432" name="Google Shape;432;p50"/>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pic>
        <p:nvPicPr>
          <p:cNvPr id="433" name="Google Shape;433;p50"/>
          <p:cNvPicPr preferRelativeResize="0"/>
          <p:nvPr/>
        </p:nvPicPr>
        <p:blipFill>
          <a:blip r:embed="rId3">
            <a:alphaModFix/>
          </a:blip>
          <a:stretch>
            <a:fillRect/>
          </a:stretch>
        </p:blipFill>
        <p:spPr>
          <a:xfrm>
            <a:off x="2432574" y="1435225"/>
            <a:ext cx="4513577" cy="33851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51"/>
          <p:cNvSpPr txBox="1"/>
          <p:nvPr/>
        </p:nvSpPr>
        <p:spPr>
          <a:xfrm>
            <a:off x="0" y="0"/>
            <a:ext cx="7329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800" b="1" i="1" u="sng">
                <a:solidFill>
                  <a:schemeClr val="dk1"/>
                </a:solidFill>
              </a:rPr>
              <a:t>RESULTS</a:t>
            </a:r>
            <a:endParaRPr sz="1800" b="1" i="1" u="sng">
              <a:solidFill>
                <a:schemeClr val="dk1"/>
              </a:solidFill>
            </a:endParaRPr>
          </a:p>
        </p:txBody>
      </p:sp>
      <p:sp>
        <p:nvSpPr>
          <p:cNvPr id="439" name="Google Shape;439;p51"/>
          <p:cNvSpPr txBox="1"/>
          <p:nvPr/>
        </p:nvSpPr>
        <p:spPr>
          <a:xfrm>
            <a:off x="517875" y="542550"/>
            <a:ext cx="8429700" cy="4197000"/>
          </a:xfrm>
          <a:prstGeom prst="rect">
            <a:avLst/>
          </a:prstGeom>
          <a:noFill/>
          <a:ln>
            <a:noFill/>
          </a:ln>
        </p:spPr>
        <p:txBody>
          <a:bodyPr spcFirstLastPara="1" wrap="square" lIns="91425" tIns="91425" rIns="91425" bIns="91425" anchor="t" anchorCtr="0">
            <a:spAutoFit/>
          </a:bodyPr>
          <a:lstStyle/>
          <a:p>
            <a:pPr marL="457200" lvl="0" indent="-311150" algn="l" rtl="0">
              <a:spcBef>
                <a:spcPts val="1000"/>
              </a:spcBef>
              <a:spcAft>
                <a:spcPts val="0"/>
              </a:spcAft>
              <a:buClr>
                <a:schemeClr val="dk1"/>
              </a:buClr>
              <a:buSzPts val="1300"/>
              <a:buChar char="-"/>
            </a:pPr>
            <a:r>
              <a:rPr lang="es" sz="1300">
                <a:solidFill>
                  <a:schemeClr val="dk1"/>
                </a:solidFill>
              </a:rPr>
              <a:t>Fans</a:t>
            </a:r>
            <a:endParaRPr sz="1300">
              <a:solidFill>
                <a:schemeClr val="dk1"/>
              </a:solidFill>
            </a:endParaRPr>
          </a:p>
          <a:p>
            <a:pPr marL="457200" lvl="0" indent="-311150" algn="l" rtl="0">
              <a:spcBef>
                <a:spcPts val="1000"/>
              </a:spcBef>
              <a:spcAft>
                <a:spcPts val="0"/>
              </a:spcAft>
              <a:buClr>
                <a:schemeClr val="dk1"/>
              </a:buClr>
              <a:buSzPts val="1300"/>
              <a:buChar char="-"/>
            </a:pPr>
            <a:r>
              <a:rPr lang="es" sz="1300">
                <a:solidFill>
                  <a:schemeClr val="dk1"/>
                </a:solidFill>
              </a:rPr>
              <a:t>Currents, voltages, temperature. SCA event (in the backup)</a:t>
            </a:r>
            <a:endParaRPr sz="1300">
              <a:solidFill>
                <a:schemeClr val="dk1"/>
              </a:solidFill>
            </a:endParaRPr>
          </a:p>
          <a:p>
            <a:pPr marL="457200" lvl="0" indent="-311150" algn="l" rtl="0">
              <a:spcBef>
                <a:spcPts val="1000"/>
              </a:spcBef>
              <a:spcAft>
                <a:spcPts val="0"/>
              </a:spcAft>
              <a:buClr>
                <a:schemeClr val="dk1"/>
              </a:buClr>
              <a:buSzPts val="1300"/>
              <a:buChar char="-"/>
            </a:pPr>
            <a:r>
              <a:rPr lang="es" sz="1300">
                <a:solidFill>
                  <a:schemeClr val="dk1"/>
                </a:solidFill>
              </a:rPr>
              <a:t>Optical transceivers</a:t>
            </a:r>
            <a:endParaRPr sz="1300">
              <a:solidFill>
                <a:schemeClr val="dk1"/>
              </a:solidFill>
            </a:endParaRPr>
          </a:p>
          <a:p>
            <a:pPr marL="457200" lvl="0" indent="-311150" algn="l" rtl="0">
              <a:spcBef>
                <a:spcPts val="1000"/>
              </a:spcBef>
              <a:spcAft>
                <a:spcPts val="0"/>
              </a:spcAft>
              <a:buClr>
                <a:schemeClr val="dk1"/>
              </a:buClr>
              <a:buSzPts val="1300"/>
              <a:buChar char="-"/>
            </a:pPr>
            <a:r>
              <a:rPr lang="es" sz="1300">
                <a:solidFill>
                  <a:schemeClr val="dk1"/>
                </a:solidFill>
              </a:rPr>
              <a:t>Flash</a:t>
            </a:r>
            <a:endParaRPr sz="1300">
              <a:solidFill>
                <a:schemeClr val="dk1"/>
              </a:solidFill>
            </a:endParaRPr>
          </a:p>
          <a:p>
            <a:pPr marL="457200" lvl="0" indent="-311150" algn="l" rtl="0">
              <a:spcBef>
                <a:spcPts val="1000"/>
              </a:spcBef>
              <a:spcAft>
                <a:spcPts val="0"/>
              </a:spcAft>
              <a:buClr>
                <a:schemeClr val="dk1"/>
              </a:buClr>
              <a:buSzPts val="1300"/>
              <a:buChar char="-"/>
            </a:pPr>
            <a:r>
              <a:rPr lang="es" sz="1300">
                <a:solidFill>
                  <a:schemeClr val="dk1"/>
                </a:solidFill>
              </a:rPr>
              <a:t>Polarfire firmware verification</a:t>
            </a:r>
            <a:endParaRPr sz="1300">
              <a:solidFill>
                <a:schemeClr val="dk1"/>
              </a:solidFill>
            </a:endParaRPr>
          </a:p>
          <a:p>
            <a:pPr marL="457200" lvl="0" indent="-311150" algn="l" rtl="0">
              <a:spcBef>
                <a:spcPts val="1000"/>
              </a:spcBef>
              <a:spcAft>
                <a:spcPts val="0"/>
              </a:spcAft>
              <a:buClr>
                <a:schemeClr val="dk1"/>
              </a:buClr>
              <a:buSzPts val="1300"/>
              <a:buChar char="-"/>
            </a:pPr>
            <a:r>
              <a:rPr lang="es" sz="1300">
                <a:solidFill>
                  <a:schemeClr val="dk1"/>
                </a:solidFill>
              </a:rPr>
              <a:t>Polarfire: Reference SEU test:</a:t>
            </a:r>
            <a:endParaRPr sz="1300">
              <a:solidFill>
                <a:schemeClr val="dk1"/>
              </a:solidFill>
            </a:endParaRPr>
          </a:p>
          <a:p>
            <a:pPr marL="914400" lvl="1" indent="-311150" algn="l" rtl="0">
              <a:spcBef>
                <a:spcPts val="1000"/>
              </a:spcBef>
              <a:spcAft>
                <a:spcPts val="0"/>
              </a:spcAft>
              <a:buClr>
                <a:schemeClr val="dk1"/>
              </a:buClr>
              <a:buSzPts val="1300"/>
              <a:buChar char="-"/>
            </a:pPr>
            <a:r>
              <a:rPr lang="es" sz="1300">
                <a:solidFill>
                  <a:schemeClr val="dk1"/>
                </a:solidFill>
              </a:rPr>
              <a:t>Part of the OBDT and PUFO logic devoted to a specific firmware implementation used by CERN and Microsemi</a:t>
            </a:r>
            <a:endParaRPr sz="1300">
              <a:solidFill>
                <a:schemeClr val="dk1"/>
              </a:solidFill>
            </a:endParaRPr>
          </a:p>
          <a:p>
            <a:pPr marL="914400" lvl="1" indent="-311150" algn="l" rtl="0">
              <a:spcBef>
                <a:spcPts val="1000"/>
              </a:spcBef>
              <a:spcAft>
                <a:spcPts val="0"/>
              </a:spcAft>
              <a:buClr>
                <a:schemeClr val="dk1"/>
              </a:buClr>
              <a:buSzPts val="1300"/>
              <a:buChar char="-"/>
            </a:pPr>
            <a:r>
              <a:rPr lang="es" sz="1300">
                <a:solidFill>
                  <a:schemeClr val="dk1"/>
                </a:solidFill>
              </a:rPr>
              <a:t>Obtain cross-section of errors in the device and validate the irradiation performed</a:t>
            </a:r>
            <a:endParaRPr sz="1300">
              <a:solidFill>
                <a:schemeClr val="dk1"/>
              </a:solidFill>
            </a:endParaRPr>
          </a:p>
          <a:p>
            <a:pPr marL="457200" lvl="0" indent="-311150" algn="l" rtl="0">
              <a:spcBef>
                <a:spcPts val="1000"/>
              </a:spcBef>
              <a:spcAft>
                <a:spcPts val="0"/>
              </a:spcAft>
              <a:buClr>
                <a:schemeClr val="dk1"/>
              </a:buClr>
              <a:buSzPts val="1300"/>
              <a:buChar char="-"/>
            </a:pPr>
            <a:r>
              <a:rPr lang="es" sz="1300">
                <a:solidFill>
                  <a:schemeClr val="dk1"/>
                </a:solidFill>
              </a:rPr>
              <a:t>Polarfire &amp; OBDT: Timing test counters:</a:t>
            </a:r>
            <a:endParaRPr sz="1300">
              <a:solidFill>
                <a:schemeClr val="dk1"/>
              </a:solidFill>
            </a:endParaRPr>
          </a:p>
          <a:p>
            <a:pPr marL="914400" lvl="1" indent="-311150" algn="l" rtl="0">
              <a:spcBef>
                <a:spcPts val="1000"/>
              </a:spcBef>
              <a:spcAft>
                <a:spcPts val="0"/>
              </a:spcAft>
              <a:buClr>
                <a:schemeClr val="dk1"/>
              </a:buClr>
              <a:buSzPts val="1300"/>
              <a:buChar char="-"/>
            </a:pPr>
            <a:r>
              <a:rPr lang="es" sz="1300">
                <a:solidFill>
                  <a:schemeClr val="dk1"/>
                </a:solidFill>
              </a:rPr>
              <a:t>measure time digitization in all the channels every orbit.</a:t>
            </a:r>
            <a:endParaRPr sz="1300">
              <a:solidFill>
                <a:schemeClr val="dk1"/>
              </a:solidFill>
            </a:endParaRPr>
          </a:p>
          <a:p>
            <a:pPr marL="914400" lvl="1" indent="-311150" algn="l" rtl="0">
              <a:spcBef>
                <a:spcPts val="1000"/>
              </a:spcBef>
              <a:spcAft>
                <a:spcPts val="0"/>
              </a:spcAft>
              <a:buClr>
                <a:schemeClr val="dk1"/>
              </a:buClr>
              <a:buSzPts val="1300"/>
              <a:buChar char="-"/>
            </a:pPr>
            <a:r>
              <a:rPr lang="es" sz="1300">
                <a:solidFill>
                  <a:schemeClr val="dk1"/>
                </a:solidFill>
              </a:rPr>
              <a:t>Behaviour of the OBDT in standard operation mode </a:t>
            </a:r>
            <a:endParaRPr sz="1300">
              <a:solidFill>
                <a:schemeClr val="dk1"/>
              </a:solidFill>
            </a:endParaRPr>
          </a:p>
          <a:p>
            <a:pPr marL="914400" lvl="1" indent="-311150" algn="l" rtl="0">
              <a:spcBef>
                <a:spcPts val="1000"/>
              </a:spcBef>
              <a:spcAft>
                <a:spcPts val="0"/>
              </a:spcAft>
              <a:buClr>
                <a:schemeClr val="dk1"/>
              </a:buClr>
              <a:buSzPts val="1300"/>
              <a:buChar char="-"/>
            </a:pPr>
            <a:r>
              <a:rPr lang="es" sz="1300">
                <a:solidFill>
                  <a:schemeClr val="dk1"/>
                </a:solidFill>
              </a:rPr>
              <a:t>Extrapolating number of errors seen in the radiation test to the expectations during HL-LHC</a:t>
            </a:r>
            <a:endParaRPr sz="1300">
              <a:solidFill>
                <a:schemeClr val="dk1"/>
              </a:solidFill>
            </a:endParaRPr>
          </a:p>
        </p:txBody>
      </p:sp>
      <p:sp>
        <p:nvSpPr>
          <p:cNvPr id="440" name="Google Shape;440;p5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27</a:t>
            </a:fld>
            <a:endParaRPr/>
          </a:p>
        </p:txBody>
      </p:sp>
      <p:sp>
        <p:nvSpPr>
          <p:cNvPr id="441" name="Google Shape;441;p51"/>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5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28</a:t>
            </a:fld>
            <a:endParaRPr/>
          </a:p>
        </p:txBody>
      </p:sp>
      <p:pic>
        <p:nvPicPr>
          <p:cNvPr id="447" name="Google Shape;447;p52"/>
          <p:cNvPicPr preferRelativeResize="0"/>
          <p:nvPr/>
        </p:nvPicPr>
        <p:blipFill>
          <a:blip r:embed="rId3">
            <a:alphaModFix/>
          </a:blip>
          <a:stretch>
            <a:fillRect/>
          </a:stretch>
        </p:blipFill>
        <p:spPr>
          <a:xfrm>
            <a:off x="1024875" y="2724150"/>
            <a:ext cx="6307985" cy="2419350"/>
          </a:xfrm>
          <a:prstGeom prst="rect">
            <a:avLst/>
          </a:prstGeom>
          <a:noFill/>
          <a:ln>
            <a:noFill/>
          </a:ln>
        </p:spPr>
      </p:pic>
      <p:pic>
        <p:nvPicPr>
          <p:cNvPr id="448" name="Google Shape;448;p52"/>
          <p:cNvPicPr preferRelativeResize="0"/>
          <p:nvPr/>
        </p:nvPicPr>
        <p:blipFill>
          <a:blip r:embed="rId4">
            <a:alphaModFix/>
          </a:blip>
          <a:stretch>
            <a:fillRect/>
          </a:stretch>
        </p:blipFill>
        <p:spPr>
          <a:xfrm>
            <a:off x="4572000" y="724925"/>
            <a:ext cx="4387150" cy="1764150"/>
          </a:xfrm>
          <a:prstGeom prst="rect">
            <a:avLst/>
          </a:prstGeom>
          <a:noFill/>
          <a:ln>
            <a:noFill/>
          </a:ln>
        </p:spPr>
      </p:pic>
      <p:pic>
        <p:nvPicPr>
          <p:cNvPr id="449" name="Google Shape;449;p52"/>
          <p:cNvPicPr preferRelativeResize="0"/>
          <p:nvPr/>
        </p:nvPicPr>
        <p:blipFill>
          <a:blip r:embed="rId5">
            <a:alphaModFix/>
          </a:blip>
          <a:stretch>
            <a:fillRect/>
          </a:stretch>
        </p:blipFill>
        <p:spPr>
          <a:xfrm>
            <a:off x="-137725" y="545548"/>
            <a:ext cx="4709722" cy="17641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5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455" name="Google Shape;455;p5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
        <p:nvSpPr>
          <p:cNvPr id="456" name="Google Shape;456;p5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29</a:t>
            </a:fld>
            <a:endParaRPr/>
          </a:p>
        </p:txBody>
      </p:sp>
      <p:pic>
        <p:nvPicPr>
          <p:cNvPr id="457" name="Google Shape;457;p53"/>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grpSp>
        <p:nvGrpSpPr>
          <p:cNvPr id="151" name="Google Shape;151;p27"/>
          <p:cNvGrpSpPr/>
          <p:nvPr/>
        </p:nvGrpSpPr>
        <p:grpSpPr>
          <a:xfrm>
            <a:off x="1959174" y="2571741"/>
            <a:ext cx="7813358" cy="2537828"/>
            <a:chOff x="189675" y="2042000"/>
            <a:chExt cx="8405075" cy="2875400"/>
          </a:xfrm>
        </p:grpSpPr>
        <p:pic>
          <p:nvPicPr>
            <p:cNvPr id="152" name="Google Shape;152;p27"/>
            <p:cNvPicPr preferRelativeResize="0"/>
            <p:nvPr/>
          </p:nvPicPr>
          <p:blipFill>
            <a:blip r:embed="rId3">
              <a:alphaModFix/>
            </a:blip>
            <a:stretch>
              <a:fillRect/>
            </a:stretch>
          </p:blipFill>
          <p:spPr>
            <a:xfrm>
              <a:off x="189675" y="2476775"/>
              <a:ext cx="5865175" cy="2440625"/>
            </a:xfrm>
            <a:prstGeom prst="rect">
              <a:avLst/>
            </a:prstGeom>
            <a:noFill/>
            <a:ln>
              <a:noFill/>
            </a:ln>
          </p:spPr>
        </p:pic>
        <p:sp>
          <p:nvSpPr>
            <p:cNvPr id="153" name="Google Shape;153;p27"/>
            <p:cNvSpPr txBox="1"/>
            <p:nvPr/>
          </p:nvSpPr>
          <p:spPr>
            <a:xfrm>
              <a:off x="6140750" y="3588050"/>
              <a:ext cx="2454000" cy="592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300">
                  <a:solidFill>
                    <a:srgbClr val="666666"/>
                  </a:solidFill>
                </a:rPr>
                <a:t>SFP+ </a:t>
              </a:r>
              <a:r>
                <a:rPr lang="es" sz="900">
                  <a:solidFill>
                    <a:srgbClr val="666666"/>
                  </a:solidFill>
                </a:rPr>
                <a:t>(TCDS, clock and synchronization commands)</a:t>
              </a:r>
              <a:endParaRPr sz="900">
                <a:solidFill>
                  <a:srgbClr val="666666"/>
                </a:solidFill>
              </a:endParaRPr>
            </a:p>
          </p:txBody>
        </p:sp>
        <p:sp>
          <p:nvSpPr>
            <p:cNvPr id="154" name="Google Shape;154;p27"/>
            <p:cNvSpPr txBox="1"/>
            <p:nvPr/>
          </p:nvSpPr>
          <p:spPr>
            <a:xfrm>
              <a:off x="6140750" y="4100725"/>
              <a:ext cx="1733100" cy="73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a:solidFill>
                    <a:srgbClr val="666666"/>
                  </a:solidFill>
                </a:rPr>
                <a:t>QSFP </a:t>
              </a:r>
              <a:r>
                <a:rPr lang="es" sz="900">
                  <a:solidFill>
                    <a:srgbClr val="666666"/>
                  </a:solidFill>
                </a:rPr>
                <a:t>(output readout data in GBTx protocol but from FPGA)</a:t>
              </a:r>
              <a:endParaRPr sz="900">
                <a:solidFill>
                  <a:srgbClr val="666666"/>
                </a:solidFill>
              </a:endParaRPr>
            </a:p>
          </p:txBody>
        </p:sp>
        <p:sp>
          <p:nvSpPr>
            <p:cNvPr id="155" name="Google Shape;155;p27"/>
            <p:cNvSpPr txBox="1"/>
            <p:nvPr/>
          </p:nvSpPr>
          <p:spPr>
            <a:xfrm>
              <a:off x="3249275" y="2257550"/>
              <a:ext cx="678300" cy="435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300">
                  <a:solidFill>
                    <a:srgbClr val="666666"/>
                  </a:solidFill>
                </a:rPr>
                <a:t>SCA</a:t>
              </a:r>
              <a:endParaRPr sz="1300">
                <a:solidFill>
                  <a:srgbClr val="666666"/>
                </a:solidFill>
              </a:endParaRPr>
            </a:p>
          </p:txBody>
        </p:sp>
        <p:sp>
          <p:nvSpPr>
            <p:cNvPr id="156" name="Google Shape;156;p27"/>
            <p:cNvSpPr txBox="1"/>
            <p:nvPr/>
          </p:nvSpPr>
          <p:spPr>
            <a:xfrm>
              <a:off x="4383175" y="2257550"/>
              <a:ext cx="678300" cy="418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a:solidFill>
                    <a:srgbClr val="666666"/>
                  </a:solidFill>
                </a:rPr>
                <a:t>GBTx</a:t>
              </a:r>
              <a:endParaRPr sz="1200">
                <a:solidFill>
                  <a:srgbClr val="666666"/>
                </a:solidFill>
              </a:endParaRPr>
            </a:p>
          </p:txBody>
        </p:sp>
        <p:sp>
          <p:nvSpPr>
            <p:cNvPr id="157" name="Google Shape;157;p27"/>
            <p:cNvSpPr txBox="1"/>
            <p:nvPr/>
          </p:nvSpPr>
          <p:spPr>
            <a:xfrm>
              <a:off x="3249275" y="3639900"/>
              <a:ext cx="877200" cy="40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100" b="1"/>
                <a:t>Polarfire</a:t>
              </a:r>
              <a:endParaRPr sz="1100" b="1"/>
            </a:p>
          </p:txBody>
        </p:sp>
        <p:sp>
          <p:nvSpPr>
            <p:cNvPr id="158" name="Google Shape;158;p27"/>
            <p:cNvSpPr txBox="1"/>
            <p:nvPr/>
          </p:nvSpPr>
          <p:spPr>
            <a:xfrm>
              <a:off x="6321275" y="2785975"/>
              <a:ext cx="877200" cy="83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a:solidFill>
                    <a:srgbClr val="666666"/>
                  </a:solidFill>
                </a:rPr>
                <a:t>Optics Temp senso</a:t>
              </a:r>
              <a:r>
                <a:rPr lang="es" sz="1200"/>
                <a:t>r</a:t>
              </a:r>
              <a:endParaRPr sz="1200"/>
            </a:p>
          </p:txBody>
        </p:sp>
        <p:sp>
          <p:nvSpPr>
            <p:cNvPr id="159" name="Google Shape;159;p27"/>
            <p:cNvSpPr txBox="1"/>
            <p:nvPr/>
          </p:nvSpPr>
          <p:spPr>
            <a:xfrm>
              <a:off x="1702900" y="2042000"/>
              <a:ext cx="1143900" cy="62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a:solidFill>
                    <a:srgbClr val="666666"/>
                  </a:solidFill>
                </a:rPr>
                <a:t>Power temp sensor</a:t>
              </a:r>
              <a:endParaRPr sz="1200">
                <a:solidFill>
                  <a:srgbClr val="666666"/>
                </a:solidFill>
              </a:endParaRPr>
            </a:p>
          </p:txBody>
        </p:sp>
        <p:cxnSp>
          <p:nvCxnSpPr>
            <p:cNvPr id="160" name="Google Shape;160;p27"/>
            <p:cNvCxnSpPr/>
            <p:nvPr/>
          </p:nvCxnSpPr>
          <p:spPr>
            <a:xfrm flipH="1">
              <a:off x="1989475" y="2503825"/>
              <a:ext cx="509400" cy="435000"/>
            </a:xfrm>
            <a:prstGeom prst="straightConnector1">
              <a:avLst/>
            </a:prstGeom>
            <a:noFill/>
            <a:ln w="28575" cap="flat" cmpd="sng">
              <a:solidFill>
                <a:srgbClr val="FF0000"/>
              </a:solidFill>
              <a:prstDash val="solid"/>
              <a:round/>
              <a:headEnd type="none" w="med" len="med"/>
              <a:tailEnd type="triangle" w="med" len="med"/>
            </a:ln>
          </p:spPr>
        </p:cxnSp>
        <p:cxnSp>
          <p:nvCxnSpPr>
            <p:cNvPr id="161" name="Google Shape;161;p27"/>
            <p:cNvCxnSpPr/>
            <p:nvPr/>
          </p:nvCxnSpPr>
          <p:spPr>
            <a:xfrm flipH="1">
              <a:off x="3505125" y="2590700"/>
              <a:ext cx="115200" cy="596400"/>
            </a:xfrm>
            <a:prstGeom prst="straightConnector1">
              <a:avLst/>
            </a:prstGeom>
            <a:noFill/>
            <a:ln w="28575" cap="flat" cmpd="sng">
              <a:solidFill>
                <a:srgbClr val="FF0000"/>
              </a:solidFill>
              <a:prstDash val="solid"/>
              <a:round/>
              <a:headEnd type="none" w="med" len="med"/>
              <a:tailEnd type="triangle" w="med" len="med"/>
            </a:ln>
          </p:spPr>
        </p:cxnSp>
        <p:cxnSp>
          <p:nvCxnSpPr>
            <p:cNvPr id="162" name="Google Shape;162;p27"/>
            <p:cNvCxnSpPr/>
            <p:nvPr/>
          </p:nvCxnSpPr>
          <p:spPr>
            <a:xfrm flipH="1">
              <a:off x="4598438" y="2590700"/>
              <a:ext cx="43200" cy="795300"/>
            </a:xfrm>
            <a:prstGeom prst="straightConnector1">
              <a:avLst/>
            </a:prstGeom>
            <a:noFill/>
            <a:ln w="28575" cap="flat" cmpd="sng">
              <a:solidFill>
                <a:srgbClr val="FF0000"/>
              </a:solidFill>
              <a:prstDash val="solid"/>
              <a:round/>
              <a:headEnd type="none" w="med" len="med"/>
              <a:tailEnd type="triangle" w="med" len="med"/>
            </a:ln>
          </p:spPr>
        </p:cxnSp>
        <p:cxnSp>
          <p:nvCxnSpPr>
            <p:cNvPr id="163" name="Google Shape;163;p27"/>
            <p:cNvCxnSpPr>
              <a:stCxn id="158" idx="1"/>
            </p:cNvCxnSpPr>
            <p:nvPr/>
          </p:nvCxnSpPr>
          <p:spPr>
            <a:xfrm flipH="1">
              <a:off x="4700675" y="3204475"/>
              <a:ext cx="1620600" cy="379800"/>
            </a:xfrm>
            <a:prstGeom prst="straightConnector1">
              <a:avLst/>
            </a:prstGeom>
            <a:noFill/>
            <a:ln w="28575" cap="flat" cmpd="sng">
              <a:solidFill>
                <a:srgbClr val="FF0000"/>
              </a:solidFill>
              <a:prstDash val="solid"/>
              <a:round/>
              <a:headEnd type="none" w="med" len="med"/>
              <a:tailEnd type="triangle" w="med" len="med"/>
            </a:ln>
          </p:spPr>
        </p:cxnSp>
        <p:cxnSp>
          <p:nvCxnSpPr>
            <p:cNvPr id="164" name="Google Shape;164;p27"/>
            <p:cNvCxnSpPr>
              <a:stCxn id="153" idx="1"/>
            </p:cNvCxnSpPr>
            <p:nvPr/>
          </p:nvCxnSpPr>
          <p:spPr>
            <a:xfrm rot="10800000">
              <a:off x="5280050" y="3784850"/>
              <a:ext cx="860700" cy="99600"/>
            </a:xfrm>
            <a:prstGeom prst="straightConnector1">
              <a:avLst/>
            </a:prstGeom>
            <a:noFill/>
            <a:ln w="28575" cap="flat" cmpd="sng">
              <a:solidFill>
                <a:srgbClr val="FF0000"/>
              </a:solidFill>
              <a:prstDash val="solid"/>
              <a:round/>
              <a:headEnd type="none" w="med" len="med"/>
              <a:tailEnd type="triangle" w="med" len="med"/>
            </a:ln>
          </p:spPr>
        </p:cxnSp>
        <p:cxnSp>
          <p:nvCxnSpPr>
            <p:cNvPr id="165" name="Google Shape;165;p27"/>
            <p:cNvCxnSpPr/>
            <p:nvPr/>
          </p:nvCxnSpPr>
          <p:spPr>
            <a:xfrm rot="10800000">
              <a:off x="5381750" y="4226175"/>
              <a:ext cx="759000" cy="74700"/>
            </a:xfrm>
            <a:prstGeom prst="straightConnector1">
              <a:avLst/>
            </a:prstGeom>
            <a:noFill/>
            <a:ln w="28575" cap="flat" cmpd="sng">
              <a:solidFill>
                <a:srgbClr val="FF0000"/>
              </a:solidFill>
              <a:prstDash val="solid"/>
              <a:round/>
              <a:headEnd type="none" w="med" len="med"/>
              <a:tailEnd type="triangle" w="med" len="med"/>
            </a:ln>
          </p:spPr>
        </p:cxnSp>
      </p:grpSp>
      <p:sp>
        <p:nvSpPr>
          <p:cNvPr id="166" name="Google Shape;166;p27"/>
          <p:cNvSpPr txBox="1"/>
          <p:nvPr/>
        </p:nvSpPr>
        <p:spPr>
          <a:xfrm>
            <a:off x="0" y="0"/>
            <a:ext cx="66729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000" b="1" i="1" u="sng"/>
              <a:t>The OBDT (On-detector Board  for Drift Tubes)</a:t>
            </a:r>
            <a:endParaRPr sz="2000" b="1" i="1" u="sng"/>
          </a:p>
        </p:txBody>
      </p:sp>
      <p:sp>
        <p:nvSpPr>
          <p:cNvPr id="167" name="Google Shape;167;p27"/>
          <p:cNvSpPr txBox="1"/>
          <p:nvPr/>
        </p:nvSpPr>
        <p:spPr>
          <a:xfrm>
            <a:off x="1522925" y="348188"/>
            <a:ext cx="32238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666666"/>
                </a:solidFill>
              </a:rPr>
              <a:t>Time digitization (~1 ns) of DT cells</a:t>
            </a:r>
            <a:endParaRPr sz="1200" i="1">
              <a:solidFill>
                <a:srgbClr val="666666"/>
              </a:solidFill>
            </a:endParaRPr>
          </a:p>
        </p:txBody>
      </p:sp>
      <p:sp>
        <p:nvSpPr>
          <p:cNvPr id="168" name="Google Shape;168;p27"/>
          <p:cNvSpPr txBox="1"/>
          <p:nvPr/>
        </p:nvSpPr>
        <p:spPr>
          <a:xfrm>
            <a:off x="-14300" y="1708125"/>
            <a:ext cx="4230000" cy="985200"/>
          </a:xfrm>
          <a:prstGeom prst="rect">
            <a:avLst/>
          </a:prstGeom>
          <a:noFill/>
          <a:ln>
            <a:noFill/>
          </a:ln>
        </p:spPr>
        <p:txBody>
          <a:bodyPr spcFirstLastPara="1" wrap="square" lIns="91425" tIns="91425" rIns="91425" bIns="91425" anchor="t" anchorCtr="0">
            <a:spAutoFit/>
          </a:bodyPr>
          <a:lstStyle/>
          <a:p>
            <a:pPr marL="457200" lvl="0" indent="-304800" algn="l" rtl="0">
              <a:spcBef>
                <a:spcPts val="0"/>
              </a:spcBef>
              <a:spcAft>
                <a:spcPts val="0"/>
              </a:spcAft>
              <a:buClr>
                <a:schemeClr val="dk1"/>
              </a:buClr>
              <a:buSzPts val="1200"/>
              <a:buChar char="●"/>
            </a:pPr>
            <a:r>
              <a:rPr lang="es" sz="1200">
                <a:solidFill>
                  <a:schemeClr val="dk1"/>
                </a:solidFill>
              </a:rPr>
              <a:t>Microsemi Polarfire FPGA (MPF300T-1FCG1152E)</a:t>
            </a:r>
            <a:endParaRPr sz="1200">
              <a:solidFill>
                <a:schemeClr val="dk1"/>
              </a:solidFill>
            </a:endParaRPr>
          </a:p>
          <a:p>
            <a:pPr marL="914400" lvl="1" indent="-292100" algn="l" rtl="0">
              <a:spcBef>
                <a:spcPts val="0"/>
              </a:spcBef>
              <a:spcAft>
                <a:spcPts val="0"/>
              </a:spcAft>
              <a:buClr>
                <a:schemeClr val="dk1"/>
              </a:buClr>
              <a:buSzPts val="1000"/>
              <a:buChar char="○"/>
            </a:pPr>
            <a:r>
              <a:rPr lang="es" sz="1000">
                <a:solidFill>
                  <a:schemeClr val="dk1"/>
                </a:solidFill>
              </a:rPr>
              <a:t>Time digitization through ISERDES</a:t>
            </a:r>
            <a:endParaRPr sz="1000">
              <a:solidFill>
                <a:schemeClr val="dk1"/>
              </a:solidFill>
            </a:endParaRPr>
          </a:p>
          <a:p>
            <a:pPr marL="914400" lvl="1" indent="-292100" algn="l" rtl="0">
              <a:spcBef>
                <a:spcPts val="0"/>
              </a:spcBef>
              <a:spcAft>
                <a:spcPts val="0"/>
              </a:spcAft>
              <a:buClr>
                <a:schemeClr val="dk1"/>
              </a:buClr>
              <a:buSzPts val="1000"/>
              <a:buChar char="○"/>
            </a:pPr>
            <a:r>
              <a:rPr lang="es" sz="1000">
                <a:solidFill>
                  <a:schemeClr val="dk1"/>
                </a:solidFill>
              </a:rPr>
              <a:t>Buffer and data funneling </a:t>
            </a:r>
            <a:endParaRPr sz="1000">
              <a:solidFill>
                <a:schemeClr val="dk1"/>
              </a:solidFill>
            </a:endParaRPr>
          </a:p>
          <a:p>
            <a:pPr marL="914400" lvl="1" indent="-292100" algn="l" rtl="0">
              <a:spcBef>
                <a:spcPts val="0"/>
              </a:spcBef>
              <a:spcAft>
                <a:spcPts val="0"/>
              </a:spcAft>
              <a:buClr>
                <a:schemeClr val="dk1"/>
              </a:buClr>
              <a:buSzPts val="1000"/>
              <a:buChar char="○"/>
            </a:pPr>
            <a:r>
              <a:rPr lang="es" sz="1000">
                <a:solidFill>
                  <a:schemeClr val="dk1"/>
                </a:solidFill>
              </a:rPr>
              <a:t>Data transmission through GBTx protocol </a:t>
            </a:r>
            <a:endParaRPr sz="1000">
              <a:solidFill>
                <a:schemeClr val="dk1"/>
              </a:solidFill>
            </a:endParaRPr>
          </a:p>
          <a:p>
            <a:pPr marL="914400" lvl="1" indent="-292100" algn="l" rtl="0">
              <a:spcBef>
                <a:spcPts val="0"/>
              </a:spcBef>
              <a:spcAft>
                <a:spcPts val="0"/>
              </a:spcAft>
              <a:buClr>
                <a:schemeClr val="dk1"/>
              </a:buClr>
              <a:buSzPts val="1000"/>
              <a:buChar char="○"/>
            </a:pPr>
            <a:r>
              <a:rPr lang="es" sz="1000">
                <a:solidFill>
                  <a:schemeClr val="dk1"/>
                </a:solidFill>
              </a:rPr>
              <a:t>elink for fast synchronization and slow control</a:t>
            </a:r>
            <a:endParaRPr sz="1000">
              <a:solidFill>
                <a:schemeClr val="dk1"/>
              </a:solidFill>
            </a:endParaRPr>
          </a:p>
        </p:txBody>
      </p:sp>
      <p:sp>
        <p:nvSpPr>
          <p:cNvPr id="169" name="Google Shape;169;p27"/>
          <p:cNvSpPr txBox="1"/>
          <p:nvPr/>
        </p:nvSpPr>
        <p:spPr>
          <a:xfrm>
            <a:off x="80175" y="623700"/>
            <a:ext cx="3000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600" b="1" u="sng">
                <a:solidFill>
                  <a:schemeClr val="dk1"/>
                </a:solidFill>
              </a:rPr>
              <a:t>OBDT v1:</a:t>
            </a:r>
            <a:endParaRPr sz="1800" b="1" u="sng"/>
          </a:p>
        </p:txBody>
      </p:sp>
      <p:sp>
        <p:nvSpPr>
          <p:cNvPr id="170" name="Google Shape;170;p27"/>
          <p:cNvSpPr txBox="1"/>
          <p:nvPr/>
        </p:nvSpPr>
        <p:spPr>
          <a:xfrm>
            <a:off x="0" y="717500"/>
            <a:ext cx="44142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200">
              <a:solidFill>
                <a:schemeClr val="dk1"/>
              </a:solidFill>
            </a:endParaRPr>
          </a:p>
          <a:p>
            <a:pPr marL="457200" lvl="0" indent="-304800" algn="l" rtl="0">
              <a:spcBef>
                <a:spcPts val="0"/>
              </a:spcBef>
              <a:spcAft>
                <a:spcPts val="0"/>
              </a:spcAft>
              <a:buClr>
                <a:schemeClr val="dk1"/>
              </a:buClr>
              <a:buSzPts val="1200"/>
              <a:buChar char="●"/>
            </a:pPr>
            <a:r>
              <a:rPr lang="es" sz="1200">
                <a:solidFill>
                  <a:schemeClr val="dk1"/>
                </a:solidFill>
              </a:rPr>
              <a:t>240 input differential channels</a:t>
            </a:r>
            <a:endParaRPr sz="1200">
              <a:solidFill>
                <a:schemeClr val="dk1"/>
              </a:solidFill>
            </a:endParaRPr>
          </a:p>
          <a:p>
            <a:pPr marL="457200" lvl="0" indent="-304800" algn="l" rtl="0">
              <a:spcBef>
                <a:spcPts val="0"/>
              </a:spcBef>
              <a:spcAft>
                <a:spcPts val="0"/>
              </a:spcAft>
              <a:buClr>
                <a:schemeClr val="dk1"/>
              </a:buClr>
              <a:buSzPts val="1200"/>
              <a:buChar char="●"/>
            </a:pPr>
            <a:r>
              <a:rPr lang="es" sz="1200">
                <a:solidFill>
                  <a:schemeClr val="dk1"/>
                </a:solidFill>
              </a:rPr>
              <a:t>3.3V and 5V power (linear regulators)</a:t>
            </a:r>
            <a:endParaRPr sz="1200">
              <a:solidFill>
                <a:schemeClr val="dk1"/>
              </a:solidFill>
            </a:endParaRPr>
          </a:p>
          <a:p>
            <a:pPr marL="457200" lvl="0" indent="-304800" algn="l" rtl="0">
              <a:spcBef>
                <a:spcPts val="0"/>
              </a:spcBef>
              <a:spcAft>
                <a:spcPts val="0"/>
              </a:spcAft>
              <a:buClr>
                <a:schemeClr val="dk1"/>
              </a:buClr>
              <a:buSzPts val="1200"/>
              <a:buChar char="●"/>
            </a:pPr>
            <a:r>
              <a:rPr lang="es" sz="1200">
                <a:solidFill>
                  <a:schemeClr val="dk1"/>
                </a:solidFill>
              </a:rPr>
              <a:t>CERN´s GBTx for communication</a:t>
            </a:r>
            <a:endParaRPr sz="1200">
              <a:solidFill>
                <a:schemeClr val="dk1"/>
              </a:solidFill>
            </a:endParaRPr>
          </a:p>
          <a:p>
            <a:pPr marL="457200" lvl="0" indent="-304800" algn="l" rtl="0">
              <a:spcBef>
                <a:spcPts val="0"/>
              </a:spcBef>
              <a:spcAft>
                <a:spcPts val="0"/>
              </a:spcAft>
              <a:buClr>
                <a:schemeClr val="dk1"/>
              </a:buClr>
              <a:buSzPts val="1200"/>
              <a:buChar char="●"/>
            </a:pPr>
            <a:r>
              <a:rPr lang="es" sz="1200">
                <a:solidFill>
                  <a:schemeClr val="dk1"/>
                </a:solidFill>
              </a:rPr>
              <a:t>CERN´s SCA chip for slow control and monitoring</a:t>
            </a:r>
            <a:endParaRPr sz="1200">
              <a:solidFill>
                <a:schemeClr val="dk1"/>
              </a:solidFill>
            </a:endParaRPr>
          </a:p>
          <a:p>
            <a:pPr marL="457200" lvl="0" indent="0" algn="l" rtl="0">
              <a:spcBef>
                <a:spcPts val="0"/>
              </a:spcBef>
              <a:spcAft>
                <a:spcPts val="0"/>
              </a:spcAft>
              <a:buNone/>
            </a:pPr>
            <a:endParaRPr sz="1200">
              <a:solidFill>
                <a:schemeClr val="dk1"/>
              </a:solidFill>
            </a:endParaRPr>
          </a:p>
        </p:txBody>
      </p:sp>
      <p:sp>
        <p:nvSpPr>
          <p:cNvPr id="171" name="Google Shape;171;p27"/>
          <p:cNvSpPr txBox="1"/>
          <p:nvPr/>
        </p:nvSpPr>
        <p:spPr>
          <a:xfrm>
            <a:off x="141050" y="3222350"/>
            <a:ext cx="1623300" cy="1236600"/>
          </a:xfrm>
          <a:prstGeom prst="rect">
            <a:avLst/>
          </a:prstGeom>
          <a:solidFill>
            <a:srgbClr val="FFF2CC"/>
          </a:solid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s" sz="1200">
                <a:solidFill>
                  <a:schemeClr val="dk1"/>
                </a:solidFill>
              </a:rPr>
              <a:t>Firmware included TMR in logic and CRC in RAMs </a:t>
            </a:r>
            <a:endParaRPr sz="1200">
              <a:solidFill>
                <a:schemeClr val="dk1"/>
              </a:solidFill>
            </a:endParaRPr>
          </a:p>
          <a:p>
            <a:pPr marL="0" lvl="0" indent="0" algn="l" rtl="0">
              <a:spcBef>
                <a:spcPts val="1000"/>
              </a:spcBef>
              <a:spcAft>
                <a:spcPts val="0"/>
              </a:spcAft>
              <a:buNone/>
            </a:pPr>
            <a:r>
              <a:rPr lang="es" sz="1200">
                <a:solidFill>
                  <a:schemeClr val="dk1"/>
                </a:solidFill>
              </a:rPr>
              <a:t>(nothing on iserdes and TX/RX)</a:t>
            </a:r>
            <a:endParaRPr sz="1200"/>
          </a:p>
        </p:txBody>
      </p:sp>
      <p:sp>
        <p:nvSpPr>
          <p:cNvPr id="172" name="Google Shape;172;p27"/>
          <p:cNvSpPr txBox="1"/>
          <p:nvPr/>
        </p:nvSpPr>
        <p:spPr>
          <a:xfrm>
            <a:off x="4676675" y="1341525"/>
            <a:ext cx="4414200" cy="1293000"/>
          </a:xfrm>
          <a:prstGeom prst="rect">
            <a:avLst/>
          </a:prstGeom>
          <a:noFill/>
          <a:ln>
            <a:noFill/>
          </a:ln>
        </p:spPr>
        <p:txBody>
          <a:bodyPr spcFirstLastPara="1" wrap="square" lIns="91425" tIns="91425" rIns="91425" bIns="91425" anchor="t" anchorCtr="0">
            <a:spAutoFit/>
          </a:bodyPr>
          <a:lstStyle/>
          <a:p>
            <a:pPr marL="457200" lvl="0" indent="-304800" algn="l" rtl="0">
              <a:lnSpc>
                <a:spcPct val="100000"/>
              </a:lnSpc>
              <a:spcBef>
                <a:spcPts val="0"/>
              </a:spcBef>
              <a:spcAft>
                <a:spcPts val="0"/>
              </a:spcAft>
              <a:buSzPts val="1200"/>
              <a:buChar char="●"/>
            </a:pPr>
            <a:r>
              <a:rPr lang="es" sz="1200" u="sng"/>
              <a:t>OBDT v1 board but with a different firmware</a:t>
            </a:r>
            <a:endParaRPr sz="1200" u="sng"/>
          </a:p>
          <a:p>
            <a:pPr marL="457200" lvl="0" indent="-304800" algn="l" rtl="0">
              <a:lnSpc>
                <a:spcPct val="100000"/>
              </a:lnSpc>
              <a:spcBef>
                <a:spcPts val="0"/>
              </a:spcBef>
              <a:spcAft>
                <a:spcPts val="0"/>
              </a:spcAft>
              <a:buSzPts val="1200"/>
              <a:buChar char="●"/>
            </a:pPr>
            <a:r>
              <a:rPr lang="es" sz="1200"/>
              <a:t>Firmware from OBDT modified to use the </a:t>
            </a:r>
            <a:r>
              <a:rPr lang="es" sz="1200" b="1" u="sng"/>
              <a:t>input signals as output signals</a:t>
            </a:r>
            <a:endParaRPr sz="1200" b="1" u="sng"/>
          </a:p>
          <a:p>
            <a:pPr marL="457200" lvl="0" indent="-304800" algn="l" rtl="0">
              <a:lnSpc>
                <a:spcPct val="100000"/>
              </a:lnSpc>
              <a:spcBef>
                <a:spcPts val="0"/>
              </a:spcBef>
              <a:spcAft>
                <a:spcPts val="0"/>
              </a:spcAft>
              <a:buSzPts val="1200"/>
              <a:buChar char="●"/>
            </a:pPr>
            <a:r>
              <a:rPr lang="es" sz="1200"/>
              <a:t>Hits are produced at a fixed value with respect to the arrival of the BC0 (117 signals GPIO)</a:t>
            </a:r>
            <a:endParaRPr sz="1200"/>
          </a:p>
          <a:p>
            <a:pPr marL="457200" lvl="0" indent="-304800" algn="l" rtl="0">
              <a:lnSpc>
                <a:spcPct val="100000"/>
              </a:lnSpc>
              <a:spcBef>
                <a:spcPts val="0"/>
              </a:spcBef>
              <a:spcAft>
                <a:spcPts val="0"/>
              </a:spcAft>
              <a:buSzPts val="1200"/>
              <a:buChar char="●"/>
            </a:pPr>
            <a:r>
              <a:rPr lang="es" sz="1200"/>
              <a:t>Rest of the logic is the same as the OBDT </a:t>
            </a:r>
            <a:endParaRPr sz="1200"/>
          </a:p>
        </p:txBody>
      </p:sp>
      <p:sp>
        <p:nvSpPr>
          <p:cNvPr id="173" name="Google Shape;173;p27"/>
          <p:cNvSpPr txBox="1"/>
          <p:nvPr/>
        </p:nvSpPr>
        <p:spPr>
          <a:xfrm>
            <a:off x="5591048" y="1000525"/>
            <a:ext cx="1237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u="sng">
                <a:solidFill>
                  <a:schemeClr val="dk1"/>
                </a:solidFill>
              </a:rPr>
              <a:t>PUFO fw:</a:t>
            </a:r>
            <a:endParaRPr sz="1600" b="1" u="sng"/>
          </a:p>
        </p:txBody>
      </p:sp>
      <p:pic>
        <p:nvPicPr>
          <p:cNvPr id="174" name="Google Shape;174;p27"/>
          <p:cNvPicPr preferRelativeResize="0"/>
          <p:nvPr/>
        </p:nvPicPr>
        <p:blipFill rotWithShape="1">
          <a:blip r:embed="rId4">
            <a:alphaModFix/>
          </a:blip>
          <a:srcRect t="14336" b="13768"/>
          <a:stretch/>
        </p:blipFill>
        <p:spPr>
          <a:xfrm>
            <a:off x="7182175" y="0"/>
            <a:ext cx="1866000" cy="1341524"/>
          </a:xfrm>
          <a:prstGeom prst="rect">
            <a:avLst/>
          </a:prstGeom>
          <a:noFill/>
          <a:ln>
            <a:noFill/>
          </a:ln>
        </p:spPr>
      </p:pic>
      <p:sp>
        <p:nvSpPr>
          <p:cNvPr id="175" name="Google Shape;175;p27"/>
          <p:cNvSpPr/>
          <p:nvPr/>
        </p:nvSpPr>
        <p:spPr>
          <a:xfrm>
            <a:off x="7051950" y="-16750"/>
            <a:ext cx="1318800" cy="8787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7"/>
          <p:cNvSpPr txBox="1"/>
          <p:nvPr/>
        </p:nvSpPr>
        <p:spPr>
          <a:xfrm>
            <a:off x="6046125" y="50025"/>
            <a:ext cx="1237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i="1">
                <a:solidFill>
                  <a:srgbClr val="666666"/>
                </a:solidFill>
              </a:rPr>
              <a:t>Muon DT electronics</a:t>
            </a:r>
            <a:endParaRPr i="1">
              <a:solidFill>
                <a:srgbClr val="666666"/>
              </a:solidFill>
            </a:endParaRPr>
          </a:p>
        </p:txBody>
      </p:sp>
      <p:sp>
        <p:nvSpPr>
          <p:cNvPr id="177" name="Google Shape;177;p27"/>
          <p:cNvSpPr txBox="1"/>
          <p:nvPr/>
        </p:nvSpPr>
        <p:spPr>
          <a:xfrm>
            <a:off x="6975900" y="908400"/>
            <a:ext cx="16233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solidFill>
                  <a:schemeClr val="dk1"/>
                </a:solidFill>
              </a:rPr>
              <a:t>CMS long. view</a:t>
            </a:r>
            <a:endParaRPr sz="900"/>
          </a:p>
        </p:txBody>
      </p:sp>
      <p:sp>
        <p:nvSpPr>
          <p:cNvPr id="178" name="Google Shape;178;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a:t>
            </a:fld>
            <a:endParaRPr/>
          </a:p>
        </p:txBody>
      </p:sp>
      <p:sp>
        <p:nvSpPr>
          <p:cNvPr id="179" name="Google Shape;179;p27"/>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cxnSp>
        <p:nvCxnSpPr>
          <p:cNvPr id="180" name="Google Shape;180;p27"/>
          <p:cNvCxnSpPr/>
          <p:nvPr/>
        </p:nvCxnSpPr>
        <p:spPr>
          <a:xfrm flipH="1">
            <a:off x="5122350" y="3591000"/>
            <a:ext cx="737700" cy="11700"/>
          </a:xfrm>
          <a:prstGeom prst="straightConnector1">
            <a:avLst/>
          </a:prstGeom>
          <a:noFill/>
          <a:ln w="28575" cap="flat" cmpd="sng">
            <a:solidFill>
              <a:srgbClr val="FFFF00"/>
            </a:solidFill>
            <a:prstDash val="solid"/>
            <a:round/>
            <a:headEnd type="none" w="med" len="med"/>
            <a:tailEnd type="triangle" w="med" len="med"/>
          </a:ln>
          <a:effectLst>
            <a:outerShdw blurRad="42863" dist="104775" dir="3300000" algn="bl" rotWithShape="0">
              <a:schemeClr val="dk1">
                <a:alpha val="86000"/>
              </a:schemeClr>
            </a:outerShdw>
          </a:effectLst>
        </p:spPr>
      </p:cxnSp>
      <p:cxnSp>
        <p:nvCxnSpPr>
          <p:cNvPr id="181" name="Google Shape;181;p27"/>
          <p:cNvCxnSpPr/>
          <p:nvPr/>
        </p:nvCxnSpPr>
        <p:spPr>
          <a:xfrm rot="10800000">
            <a:off x="6054225" y="3803575"/>
            <a:ext cx="0" cy="353700"/>
          </a:xfrm>
          <a:prstGeom prst="straightConnector1">
            <a:avLst/>
          </a:prstGeom>
          <a:noFill/>
          <a:ln w="28575" cap="flat" cmpd="sng">
            <a:solidFill>
              <a:srgbClr val="FFFF00"/>
            </a:solidFill>
            <a:prstDash val="solid"/>
            <a:round/>
            <a:headEnd type="none" w="med" len="med"/>
            <a:tailEnd type="triangle" w="med" len="med"/>
          </a:ln>
          <a:effectLst>
            <a:outerShdw blurRad="42863" dist="104775" dir="3300000" algn="bl" rotWithShape="0">
              <a:schemeClr val="dk1">
                <a:alpha val="86000"/>
              </a:schemeClr>
            </a:outerShdw>
          </a:effectLst>
        </p:spPr>
      </p:cxnSp>
      <p:cxnSp>
        <p:nvCxnSpPr>
          <p:cNvPr id="182" name="Google Shape;182;p27"/>
          <p:cNvCxnSpPr/>
          <p:nvPr/>
        </p:nvCxnSpPr>
        <p:spPr>
          <a:xfrm flipH="1">
            <a:off x="5417275" y="3685400"/>
            <a:ext cx="483600" cy="392100"/>
          </a:xfrm>
          <a:prstGeom prst="bentConnector3">
            <a:avLst>
              <a:gd name="adj1" fmla="val 50000"/>
            </a:avLst>
          </a:prstGeom>
          <a:noFill/>
          <a:ln w="28575" cap="flat" cmpd="sng">
            <a:solidFill>
              <a:srgbClr val="FFFF00"/>
            </a:solidFill>
            <a:prstDash val="solid"/>
            <a:round/>
            <a:headEnd type="none" w="med" len="med"/>
            <a:tailEnd type="triangle" w="med" len="med"/>
          </a:ln>
          <a:effectLst>
            <a:outerShdw blurRad="42863" dist="104775" dir="3300000" algn="bl" rotWithShape="0">
              <a:schemeClr val="dk1">
                <a:alpha val="86000"/>
              </a:schemeClr>
            </a:outerShdw>
          </a:effectLst>
        </p:spPr>
      </p:cxnSp>
      <p:cxnSp>
        <p:nvCxnSpPr>
          <p:cNvPr id="183" name="Google Shape;183;p27"/>
          <p:cNvCxnSpPr>
            <a:stCxn id="157" idx="2"/>
          </p:cNvCxnSpPr>
          <p:nvPr/>
        </p:nvCxnSpPr>
        <p:spPr>
          <a:xfrm rot="-5400000" flipH="1">
            <a:off x="5610100" y="3937059"/>
            <a:ext cx="198600" cy="996600"/>
          </a:xfrm>
          <a:prstGeom prst="bentConnector2">
            <a:avLst/>
          </a:prstGeom>
          <a:noFill/>
          <a:ln w="28575" cap="flat" cmpd="sng">
            <a:solidFill>
              <a:srgbClr val="FFFF00"/>
            </a:solidFill>
            <a:prstDash val="solid"/>
            <a:round/>
            <a:headEnd type="none" w="med" len="med"/>
            <a:tailEnd type="triangle" w="med" len="med"/>
          </a:ln>
          <a:effectLst>
            <a:outerShdw blurRad="42863" dist="104775" dir="3300000" algn="bl" rotWithShape="0">
              <a:schemeClr val="dk1">
                <a:alpha val="86000"/>
              </a:schemeClr>
            </a:outerShdw>
          </a:effectLst>
        </p:spPr>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54"/>
          <p:cNvSpPr txBox="1"/>
          <p:nvPr/>
        </p:nvSpPr>
        <p:spPr>
          <a:xfrm>
            <a:off x="0" y="0"/>
            <a:ext cx="36459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s" b="1" i="1" u="sng">
                <a:solidFill>
                  <a:schemeClr val="dk1"/>
                </a:solidFill>
              </a:rPr>
              <a:t>QSFP PUFO: FTL410QD4C (Finisar)</a:t>
            </a:r>
            <a:endParaRPr b="1" i="1" u="sng"/>
          </a:p>
        </p:txBody>
      </p:sp>
      <p:pic>
        <p:nvPicPr>
          <p:cNvPr id="463" name="Google Shape;463;p54"/>
          <p:cNvPicPr preferRelativeResize="0"/>
          <p:nvPr/>
        </p:nvPicPr>
        <p:blipFill>
          <a:blip r:embed="rId3">
            <a:alphaModFix/>
          </a:blip>
          <a:stretch>
            <a:fillRect/>
          </a:stretch>
        </p:blipFill>
        <p:spPr>
          <a:xfrm>
            <a:off x="152400" y="552600"/>
            <a:ext cx="8839204" cy="3051424"/>
          </a:xfrm>
          <a:prstGeom prst="rect">
            <a:avLst/>
          </a:prstGeom>
          <a:noFill/>
          <a:ln>
            <a:noFill/>
          </a:ln>
        </p:spPr>
      </p:pic>
      <p:sp>
        <p:nvSpPr>
          <p:cNvPr id="464" name="Google Shape;464;p54"/>
          <p:cNvSpPr txBox="1"/>
          <p:nvPr/>
        </p:nvSpPr>
        <p:spPr>
          <a:xfrm>
            <a:off x="243625" y="3835300"/>
            <a:ext cx="38949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PUFO QSFP temperature reading not working.</a:t>
            </a:r>
            <a:endParaRPr/>
          </a:p>
          <a:p>
            <a:pPr marL="0" lvl="0" indent="0" algn="l" rtl="0">
              <a:spcBef>
                <a:spcPts val="0"/>
              </a:spcBef>
              <a:spcAft>
                <a:spcPts val="0"/>
              </a:spcAft>
              <a:buNone/>
            </a:pPr>
            <a:r>
              <a:rPr lang="es"/>
              <a:t>Recovered briefly just right after power cycles.</a:t>
            </a:r>
            <a:endParaRPr/>
          </a:p>
        </p:txBody>
      </p:sp>
      <p:cxnSp>
        <p:nvCxnSpPr>
          <p:cNvPr id="465" name="Google Shape;465;p54"/>
          <p:cNvCxnSpPr/>
          <p:nvPr/>
        </p:nvCxnSpPr>
        <p:spPr>
          <a:xfrm rot="10800000" flipH="1">
            <a:off x="1125700" y="2861675"/>
            <a:ext cx="698700" cy="950700"/>
          </a:xfrm>
          <a:prstGeom prst="straightConnector1">
            <a:avLst/>
          </a:prstGeom>
          <a:noFill/>
          <a:ln w="9525" cap="flat" cmpd="sng">
            <a:solidFill>
              <a:srgbClr val="FF0000"/>
            </a:solidFill>
            <a:prstDash val="solid"/>
            <a:round/>
            <a:headEnd type="none" w="med" len="med"/>
            <a:tailEnd type="triangle" w="med" len="med"/>
          </a:ln>
        </p:spPr>
      </p:cxnSp>
      <p:sp>
        <p:nvSpPr>
          <p:cNvPr id="466" name="Google Shape;466;p54"/>
          <p:cNvSpPr txBox="1"/>
          <p:nvPr/>
        </p:nvSpPr>
        <p:spPr>
          <a:xfrm>
            <a:off x="4623100" y="3835300"/>
            <a:ext cx="43686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Temperature of PUFO optics had sporadic increases which seemed real (and they were correlated with total currents increases). This sensor is a PT1000 read by the SCA which is placed close to the PUFO QSFP (and to the SPF+)</a:t>
            </a:r>
            <a:endParaRPr/>
          </a:p>
        </p:txBody>
      </p:sp>
      <p:cxnSp>
        <p:nvCxnSpPr>
          <p:cNvPr id="467" name="Google Shape;467;p54"/>
          <p:cNvCxnSpPr/>
          <p:nvPr/>
        </p:nvCxnSpPr>
        <p:spPr>
          <a:xfrm rot="10800000">
            <a:off x="2366300" y="1799775"/>
            <a:ext cx="2688600" cy="2092800"/>
          </a:xfrm>
          <a:prstGeom prst="straightConnector1">
            <a:avLst/>
          </a:prstGeom>
          <a:noFill/>
          <a:ln w="9525" cap="flat" cmpd="sng">
            <a:solidFill>
              <a:srgbClr val="FF0000"/>
            </a:solidFill>
            <a:prstDash val="solid"/>
            <a:round/>
            <a:headEnd type="none" w="med" len="med"/>
            <a:tailEnd type="triangle" w="med" len="med"/>
          </a:ln>
        </p:spPr>
      </p:cxnSp>
      <p:sp>
        <p:nvSpPr>
          <p:cNvPr id="468" name="Google Shape;468;p5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pic>
        <p:nvPicPr>
          <p:cNvPr id="473" name="Google Shape;473;p55"/>
          <p:cNvPicPr preferRelativeResize="0"/>
          <p:nvPr/>
        </p:nvPicPr>
        <p:blipFill>
          <a:blip r:embed="rId3">
            <a:alphaModFix/>
          </a:blip>
          <a:stretch>
            <a:fillRect/>
          </a:stretch>
        </p:blipFill>
        <p:spPr>
          <a:xfrm>
            <a:off x="152400" y="400200"/>
            <a:ext cx="8839204" cy="3051424"/>
          </a:xfrm>
          <a:prstGeom prst="rect">
            <a:avLst/>
          </a:prstGeom>
          <a:noFill/>
          <a:ln>
            <a:noFill/>
          </a:ln>
        </p:spPr>
      </p:pic>
      <p:sp>
        <p:nvSpPr>
          <p:cNvPr id="474" name="Google Shape;474;p55"/>
          <p:cNvSpPr txBox="1"/>
          <p:nvPr/>
        </p:nvSpPr>
        <p:spPr>
          <a:xfrm>
            <a:off x="1104900" y="3272925"/>
            <a:ext cx="77514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a:t>Not clear why but PUFO SCA temp increases a lot when a remote Polarfire FPGA Verify is performed and does not recover afterwards</a:t>
            </a:r>
            <a:endParaRPr sz="1200"/>
          </a:p>
          <a:p>
            <a:pPr marL="0" lvl="0" indent="0" algn="l" rtl="0">
              <a:spcBef>
                <a:spcPts val="0"/>
              </a:spcBef>
              <a:spcAft>
                <a:spcPts val="0"/>
              </a:spcAft>
              <a:buNone/>
            </a:pPr>
            <a:r>
              <a:rPr lang="es" sz="1200"/>
              <a:t>OBDT SCA temp is not altered and no other symptom is detected</a:t>
            </a:r>
            <a:endParaRPr sz="1200"/>
          </a:p>
        </p:txBody>
      </p:sp>
      <p:cxnSp>
        <p:nvCxnSpPr>
          <p:cNvPr id="475" name="Google Shape;475;p55"/>
          <p:cNvCxnSpPr/>
          <p:nvPr/>
        </p:nvCxnSpPr>
        <p:spPr>
          <a:xfrm rot="10800000" flipH="1">
            <a:off x="5352750" y="1579775"/>
            <a:ext cx="236400" cy="1861800"/>
          </a:xfrm>
          <a:prstGeom prst="straightConnector1">
            <a:avLst/>
          </a:prstGeom>
          <a:noFill/>
          <a:ln w="9525" cap="flat" cmpd="sng">
            <a:solidFill>
              <a:schemeClr val="dk2"/>
            </a:solidFill>
            <a:prstDash val="solid"/>
            <a:round/>
            <a:headEnd type="none" w="med" len="med"/>
            <a:tailEnd type="triangle" w="med" len="med"/>
          </a:ln>
        </p:spPr>
      </p:cxnSp>
      <p:sp>
        <p:nvSpPr>
          <p:cNvPr id="476" name="Google Shape;476;p55"/>
          <p:cNvSpPr txBox="1"/>
          <p:nvPr/>
        </p:nvSpPr>
        <p:spPr>
          <a:xfrm>
            <a:off x="287700" y="4058025"/>
            <a:ext cx="85686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a:t>Remote FPGA verify worked fine before the radiation test (bunker zone)</a:t>
            </a:r>
            <a:endParaRPr sz="1200"/>
          </a:p>
          <a:p>
            <a:pPr marL="0" lvl="0" indent="0" algn="l" rtl="0">
              <a:spcBef>
                <a:spcPts val="0"/>
              </a:spcBef>
              <a:spcAft>
                <a:spcPts val="0"/>
              </a:spcAft>
              <a:buNone/>
            </a:pPr>
            <a:r>
              <a:rPr lang="es" sz="1200"/>
              <a:t>First time it was tried was on Fr</a:t>
            </a:r>
            <a:r>
              <a:rPr lang="es" sz="1200">
                <a:solidFill>
                  <a:schemeClr val="dk1"/>
                </a:solidFill>
              </a:rPr>
              <a:t>iday Nov. 5th at 13:00, after 15.55 Gy, and it was not working. </a:t>
            </a:r>
            <a:endParaRPr sz="1200">
              <a:solidFill>
                <a:schemeClr val="dk1"/>
              </a:solidFill>
            </a:endParaRPr>
          </a:p>
          <a:p>
            <a:pPr marL="0" lvl="0" indent="0" algn="l" rtl="0">
              <a:spcBef>
                <a:spcPts val="0"/>
              </a:spcBef>
              <a:spcAft>
                <a:spcPts val="0"/>
              </a:spcAft>
              <a:buNone/>
            </a:pPr>
            <a:r>
              <a:rPr lang="es" sz="1200">
                <a:solidFill>
                  <a:schemeClr val="dk1"/>
                </a:solidFill>
              </a:rPr>
              <a:t>IDCODEs were being read properly but the verification w</a:t>
            </a:r>
            <a:r>
              <a:rPr lang="es" sz="1200"/>
              <a:t>as failing at 66% and 45% of the process on each FPGA respectively each time we performed it during the irradiation</a:t>
            </a:r>
            <a:endParaRPr sz="1200"/>
          </a:p>
          <a:p>
            <a:pPr marL="0" lvl="0" indent="0" algn="l" rtl="0">
              <a:spcBef>
                <a:spcPts val="0"/>
              </a:spcBef>
              <a:spcAft>
                <a:spcPts val="0"/>
              </a:spcAft>
              <a:buNone/>
            </a:pPr>
            <a:r>
              <a:rPr lang="es" sz="1200"/>
              <a:t>However at the end of the irradiation period we were capable of loading the firmware remotely… </a:t>
            </a:r>
            <a:endParaRPr sz="1200"/>
          </a:p>
        </p:txBody>
      </p:sp>
      <p:sp>
        <p:nvSpPr>
          <p:cNvPr id="477" name="Google Shape;477;p55"/>
          <p:cNvSpPr txBox="1"/>
          <p:nvPr/>
        </p:nvSpPr>
        <p:spPr>
          <a:xfrm>
            <a:off x="0" y="0"/>
            <a:ext cx="5181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s" u="sng">
                <a:solidFill>
                  <a:schemeClr val="dk1"/>
                </a:solidFill>
              </a:rPr>
              <a:t>POLARFIRE FPGA FIRMWARE´s VERIFICATION</a:t>
            </a:r>
            <a:endParaRPr u="sng"/>
          </a:p>
        </p:txBody>
      </p:sp>
      <p:sp>
        <p:nvSpPr>
          <p:cNvPr id="478" name="Google Shape;478;p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31</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5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a:t>Manual interventions: Power cycles</a:t>
            </a:r>
            <a:endParaRPr/>
          </a:p>
        </p:txBody>
      </p:sp>
      <p:sp>
        <p:nvSpPr>
          <p:cNvPr id="484" name="Google Shape;484;p56"/>
          <p:cNvSpPr txBox="1">
            <a:spLocks noGrp="1"/>
          </p:cNvSpPr>
          <p:nvPr>
            <p:ph type="body" idx="1"/>
          </p:nvPr>
        </p:nvSpPr>
        <p:spPr>
          <a:xfrm>
            <a:off x="311700" y="1314250"/>
            <a:ext cx="3521400" cy="3255300"/>
          </a:xfrm>
          <a:prstGeom prst="rect">
            <a:avLst/>
          </a:prstGeom>
        </p:spPr>
        <p:txBody>
          <a:bodyPr spcFirstLastPara="1" wrap="square" lIns="91425" tIns="91425" rIns="91425" bIns="91425" anchor="t" anchorCtr="0">
            <a:normAutofit fontScale="92500" lnSpcReduction="20000"/>
          </a:bodyPr>
          <a:lstStyle/>
          <a:p>
            <a:pPr marL="457200" lvl="0" indent="-334327" algn="l" rtl="0">
              <a:spcBef>
                <a:spcPts val="0"/>
              </a:spcBef>
              <a:spcAft>
                <a:spcPts val="0"/>
              </a:spcAft>
              <a:buSzPct val="100000"/>
              <a:buChar char="●"/>
            </a:pPr>
            <a:r>
              <a:rPr lang="es"/>
              <a:t>Most of the interventions (17) to recover commercial optical transceivers.</a:t>
            </a:r>
            <a:endParaRPr/>
          </a:p>
          <a:p>
            <a:pPr marL="457200" lvl="0" indent="-334327" algn="l" rtl="0">
              <a:spcBef>
                <a:spcPts val="0"/>
              </a:spcBef>
              <a:spcAft>
                <a:spcPts val="0"/>
              </a:spcAft>
              <a:buSzPct val="100000"/>
              <a:buChar char="●"/>
            </a:pPr>
            <a:r>
              <a:rPr lang="es"/>
              <a:t>Rest due to shifter actions (making verifies, fixing sw, etc)</a:t>
            </a:r>
            <a:endParaRPr/>
          </a:p>
          <a:p>
            <a:pPr marL="457200" lvl="0" indent="0" algn="l" rtl="0">
              <a:spcBef>
                <a:spcPts val="1200"/>
              </a:spcBef>
              <a:spcAft>
                <a:spcPts val="0"/>
              </a:spcAft>
              <a:buNone/>
            </a:pPr>
            <a:endParaRPr/>
          </a:p>
          <a:p>
            <a:pPr marL="457200" lvl="0" indent="-334327" algn="l" rtl="0">
              <a:spcBef>
                <a:spcPts val="1200"/>
              </a:spcBef>
              <a:spcAft>
                <a:spcPts val="0"/>
              </a:spcAft>
              <a:buSzPct val="100000"/>
              <a:buChar char="●"/>
            </a:pPr>
            <a:r>
              <a:rPr lang="es"/>
              <a:t>I</a:t>
            </a:r>
            <a:r>
              <a:rPr lang="es">
                <a:solidFill>
                  <a:srgbClr val="FF0000"/>
                </a:solidFill>
              </a:rPr>
              <a:t>f total dose is 200 Gy (tbc) it would result in one power cycle every 4x HL-LHC dose in our hottest area.</a:t>
            </a:r>
            <a:endParaRPr>
              <a:solidFill>
                <a:srgbClr val="FF0000"/>
              </a:solidFill>
            </a:endParaRPr>
          </a:p>
        </p:txBody>
      </p:sp>
      <p:pic>
        <p:nvPicPr>
          <p:cNvPr id="485" name="Google Shape;485;p56"/>
          <p:cNvPicPr preferRelativeResize="0"/>
          <p:nvPr/>
        </p:nvPicPr>
        <p:blipFill>
          <a:blip r:embed="rId3">
            <a:alphaModFix/>
          </a:blip>
          <a:stretch>
            <a:fillRect/>
          </a:stretch>
        </p:blipFill>
        <p:spPr>
          <a:xfrm>
            <a:off x="3749061" y="1152475"/>
            <a:ext cx="5394939" cy="3898675"/>
          </a:xfrm>
          <a:prstGeom prst="rect">
            <a:avLst/>
          </a:prstGeom>
          <a:noFill/>
          <a:ln>
            <a:noFill/>
          </a:ln>
        </p:spPr>
      </p:pic>
      <p:sp>
        <p:nvSpPr>
          <p:cNvPr id="486" name="Google Shape;486;p5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32</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5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a:t>Manual interventions: Configurations</a:t>
            </a:r>
            <a:endParaRPr/>
          </a:p>
        </p:txBody>
      </p:sp>
      <p:sp>
        <p:nvSpPr>
          <p:cNvPr id="492" name="Google Shape;492;p57"/>
          <p:cNvSpPr txBox="1">
            <a:spLocks noGrp="1"/>
          </p:cNvSpPr>
          <p:nvPr>
            <p:ph type="body" idx="1"/>
          </p:nvPr>
        </p:nvSpPr>
        <p:spPr>
          <a:xfrm>
            <a:off x="633250" y="1163925"/>
            <a:ext cx="2999400" cy="3416400"/>
          </a:xfrm>
          <a:prstGeom prst="rect">
            <a:avLst/>
          </a:prstGeom>
        </p:spPr>
        <p:txBody>
          <a:bodyPr spcFirstLastPara="1" wrap="square" lIns="91425" tIns="91425" rIns="91425" bIns="91425" anchor="t" anchorCtr="0">
            <a:normAutofit fontScale="92500" lnSpcReduction="20000"/>
          </a:bodyPr>
          <a:lstStyle/>
          <a:p>
            <a:pPr marL="457200" lvl="0" indent="-334327" algn="l" rtl="0">
              <a:spcBef>
                <a:spcPts val="0"/>
              </a:spcBef>
              <a:spcAft>
                <a:spcPts val="0"/>
              </a:spcAft>
              <a:buSzPct val="100000"/>
              <a:buChar char="●"/>
            </a:pPr>
            <a:r>
              <a:rPr lang="es"/>
              <a:t>Configuraciones exclusivas</a:t>
            </a:r>
            <a:endParaRPr/>
          </a:p>
          <a:p>
            <a:pPr marL="457200" lvl="0" indent="-334327" algn="l" rtl="0">
              <a:spcBef>
                <a:spcPts val="0"/>
              </a:spcBef>
              <a:spcAft>
                <a:spcPts val="0"/>
              </a:spcAft>
              <a:buSzPct val="100000"/>
              <a:buChar char="●"/>
            </a:pPr>
            <a:r>
              <a:rPr lang="es"/>
              <a:t>Clara ha hecho este plot, lo ha juntando con el de los power cycles, aqui en rojo (siguiente slide) para ponerlo en el mismo plot</a:t>
            </a:r>
            <a:endParaRPr/>
          </a:p>
          <a:p>
            <a:pPr marL="457200" lvl="0" indent="0" algn="l" rtl="0">
              <a:spcBef>
                <a:spcPts val="1200"/>
              </a:spcBef>
              <a:spcAft>
                <a:spcPts val="1200"/>
              </a:spcAft>
              <a:buNone/>
            </a:pPr>
            <a:r>
              <a:rPr lang="es"/>
              <a:t> (notese que las configuraciones empiezan mas tarde)</a:t>
            </a:r>
            <a:endParaRPr/>
          </a:p>
        </p:txBody>
      </p:sp>
      <p:pic>
        <p:nvPicPr>
          <p:cNvPr id="493" name="Google Shape;493;p57"/>
          <p:cNvPicPr preferRelativeResize="0"/>
          <p:nvPr/>
        </p:nvPicPr>
        <p:blipFill>
          <a:blip r:embed="rId3">
            <a:alphaModFix/>
          </a:blip>
          <a:stretch>
            <a:fillRect/>
          </a:stretch>
        </p:blipFill>
        <p:spPr>
          <a:xfrm>
            <a:off x="3784250" y="1063550"/>
            <a:ext cx="4833300" cy="3346125"/>
          </a:xfrm>
          <a:prstGeom prst="rect">
            <a:avLst/>
          </a:prstGeom>
          <a:noFill/>
          <a:ln>
            <a:noFill/>
          </a:ln>
        </p:spPr>
      </p:pic>
      <p:sp>
        <p:nvSpPr>
          <p:cNvPr id="494" name="Google Shape;494;p57"/>
          <p:cNvSpPr txBox="1"/>
          <p:nvPr/>
        </p:nvSpPr>
        <p:spPr>
          <a:xfrm>
            <a:off x="6028625" y="315725"/>
            <a:ext cx="32304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Power cycles (red)</a:t>
            </a:r>
            <a:endParaRPr/>
          </a:p>
          <a:p>
            <a:pPr marL="0" lvl="0" indent="0" algn="l" rtl="0">
              <a:spcBef>
                <a:spcPts val="0"/>
              </a:spcBef>
              <a:spcAft>
                <a:spcPts val="0"/>
              </a:spcAft>
              <a:buNone/>
            </a:pPr>
            <a:r>
              <a:rPr lang="es"/>
              <a:t>Exclusive configurations (blue)</a:t>
            </a:r>
            <a:endParaRPr/>
          </a:p>
          <a:p>
            <a:pPr marL="0" lvl="0" indent="0" algn="l" rtl="0">
              <a:spcBef>
                <a:spcPts val="0"/>
              </a:spcBef>
              <a:spcAft>
                <a:spcPts val="0"/>
              </a:spcAft>
              <a:buNone/>
            </a:pPr>
            <a:endParaRPr/>
          </a:p>
        </p:txBody>
      </p:sp>
      <p:sp>
        <p:nvSpPr>
          <p:cNvPr id="495" name="Google Shape;495;p5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33</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pic>
        <p:nvPicPr>
          <p:cNvPr id="500" name="Google Shape;500;p58"/>
          <p:cNvPicPr preferRelativeResize="0"/>
          <p:nvPr/>
        </p:nvPicPr>
        <p:blipFill rotWithShape="1">
          <a:blip r:embed="rId3">
            <a:alphaModFix/>
          </a:blip>
          <a:srcRect l="17816" t="27355" r="37874" b="27357"/>
          <a:stretch/>
        </p:blipFill>
        <p:spPr>
          <a:xfrm>
            <a:off x="1087819" y="65654"/>
            <a:ext cx="6538749" cy="5012191"/>
          </a:xfrm>
          <a:prstGeom prst="rect">
            <a:avLst/>
          </a:prstGeom>
          <a:noFill/>
          <a:ln>
            <a:noFill/>
          </a:ln>
        </p:spPr>
      </p:pic>
      <p:sp>
        <p:nvSpPr>
          <p:cNvPr id="501" name="Google Shape;501;p58"/>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s"/>
              <a:t>34</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pic>
        <p:nvPicPr>
          <p:cNvPr id="506" name="Google Shape;506;p59"/>
          <p:cNvPicPr preferRelativeResize="0"/>
          <p:nvPr/>
        </p:nvPicPr>
        <p:blipFill>
          <a:blip r:embed="rId3">
            <a:alphaModFix/>
          </a:blip>
          <a:stretch>
            <a:fillRect/>
          </a:stretch>
        </p:blipFill>
        <p:spPr>
          <a:xfrm>
            <a:off x="152400" y="152400"/>
            <a:ext cx="6451598" cy="4838699"/>
          </a:xfrm>
          <a:prstGeom prst="rect">
            <a:avLst/>
          </a:prstGeom>
          <a:noFill/>
          <a:ln>
            <a:noFill/>
          </a:ln>
        </p:spPr>
      </p:pic>
      <p:sp>
        <p:nvSpPr>
          <p:cNvPr id="507" name="Google Shape;507;p59"/>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s"/>
              <a:t>35</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60"/>
          <p:cNvSpPr txBox="1"/>
          <p:nvPr/>
        </p:nvSpPr>
        <p:spPr>
          <a:xfrm>
            <a:off x="77375" y="170900"/>
            <a:ext cx="23871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000" b="1" i="1" u="sng"/>
              <a:t>Dosimetry</a:t>
            </a:r>
            <a:endParaRPr sz="2000" b="1" i="1" u="sng"/>
          </a:p>
        </p:txBody>
      </p:sp>
      <p:sp>
        <p:nvSpPr>
          <p:cNvPr id="513" name="Google Shape;513;p60"/>
          <p:cNvSpPr txBox="1"/>
          <p:nvPr/>
        </p:nvSpPr>
        <p:spPr>
          <a:xfrm>
            <a:off x="1652650" y="0"/>
            <a:ext cx="7365300" cy="1031400"/>
          </a:xfrm>
          <a:prstGeom prst="rect">
            <a:avLst/>
          </a:prstGeom>
          <a:noFill/>
          <a:ln>
            <a:noFill/>
          </a:ln>
        </p:spPr>
        <p:txBody>
          <a:bodyPr spcFirstLastPara="1" wrap="square" lIns="91425" tIns="91425" rIns="91425" bIns="91425" anchor="t" anchorCtr="0">
            <a:spAutoFit/>
          </a:bodyPr>
          <a:lstStyle/>
          <a:p>
            <a:pPr marL="457200" lvl="0" indent="-298450" algn="l" rtl="0">
              <a:spcBef>
                <a:spcPts val="0"/>
              </a:spcBef>
              <a:spcAft>
                <a:spcPts val="0"/>
              </a:spcAft>
              <a:buSzPts val="1100"/>
              <a:buChar char="●"/>
            </a:pPr>
            <a:r>
              <a:rPr lang="es" sz="1100"/>
              <a:t>Dosimetry provided  by CHARM facility through</a:t>
            </a:r>
            <a:r>
              <a:rPr lang="es" sz="1100" u="sng">
                <a:solidFill>
                  <a:schemeClr val="hlink"/>
                </a:solidFill>
                <a:hlinkClick r:id="rId3"/>
              </a:rPr>
              <a:t> this report</a:t>
            </a:r>
            <a:r>
              <a:rPr lang="es" sz="1100"/>
              <a:t>.</a:t>
            </a:r>
            <a:endParaRPr sz="1100"/>
          </a:p>
          <a:p>
            <a:pPr marL="914400" lvl="1" indent="-298450" algn="l" rtl="0">
              <a:spcBef>
                <a:spcPts val="0"/>
              </a:spcBef>
              <a:spcAft>
                <a:spcPts val="0"/>
              </a:spcAft>
              <a:buSzPts val="1100"/>
              <a:buChar char="○"/>
            </a:pPr>
            <a:r>
              <a:rPr lang="es" sz="1100"/>
              <a:t>Thanks  to M. Brucoli and S. Danzeca for providing data vs. time .</a:t>
            </a:r>
            <a:endParaRPr sz="1100"/>
          </a:p>
          <a:p>
            <a:pPr marL="457200" lvl="0" indent="-298450" algn="l" rtl="0">
              <a:spcBef>
                <a:spcPts val="0"/>
              </a:spcBef>
              <a:spcAft>
                <a:spcPts val="0"/>
              </a:spcAft>
              <a:buSzPts val="1100"/>
              <a:buChar char="●"/>
            </a:pPr>
            <a:r>
              <a:rPr lang="es" sz="1100"/>
              <a:t>Most of the time without shielding, but for the first night with the </a:t>
            </a:r>
            <a:r>
              <a:rPr lang="es" sz="1100" b="1">
                <a:solidFill>
                  <a:schemeClr val="dk1"/>
                </a:solidFill>
                <a:latin typeface="Calibri"/>
                <a:ea typeface="Calibri"/>
                <a:cs typeface="Calibri"/>
                <a:sym typeface="Calibri"/>
              </a:rPr>
              <a:t>CuOOIC </a:t>
            </a:r>
            <a:r>
              <a:rPr lang="es" sz="1100">
                <a:solidFill>
                  <a:schemeClr val="dk1"/>
                </a:solidFill>
                <a:latin typeface="Calibri"/>
                <a:ea typeface="Calibri"/>
                <a:cs typeface="Calibri"/>
                <a:sym typeface="Calibri"/>
              </a:rPr>
              <a:t> </a:t>
            </a:r>
            <a:r>
              <a:rPr lang="es" sz="1100"/>
              <a:t>shielding</a:t>
            </a:r>
            <a:endParaRPr sz="1100"/>
          </a:p>
          <a:p>
            <a:pPr marL="914400" lvl="1" indent="-298450" algn="l" rtl="0">
              <a:spcBef>
                <a:spcPts val="0"/>
              </a:spcBef>
              <a:spcAft>
                <a:spcPts val="0"/>
              </a:spcAft>
              <a:buSzPts val="1100"/>
              <a:buChar char="○"/>
            </a:pPr>
            <a:r>
              <a:rPr lang="es" sz="1100"/>
              <a:t> 1 % of the dose received at lower rate (1/5</a:t>
            </a:r>
            <a:r>
              <a:rPr lang="es" sz="1100" b="1"/>
              <a:t> </a:t>
            </a:r>
            <a:r>
              <a:rPr lang="es" sz="1100"/>
              <a:t>of the TID rate), larger relative  fraction of  neutrons.</a:t>
            </a:r>
            <a:endParaRPr sz="1100"/>
          </a:p>
          <a:p>
            <a:pPr marL="0" lvl="0" indent="0" algn="l" rtl="0">
              <a:spcBef>
                <a:spcPts val="0"/>
              </a:spcBef>
              <a:spcAft>
                <a:spcPts val="0"/>
              </a:spcAft>
              <a:buNone/>
            </a:pPr>
            <a:endParaRPr sz="1100"/>
          </a:p>
        </p:txBody>
      </p:sp>
      <p:pic>
        <p:nvPicPr>
          <p:cNvPr id="514" name="Google Shape;514;p60"/>
          <p:cNvPicPr preferRelativeResize="0"/>
          <p:nvPr/>
        </p:nvPicPr>
        <p:blipFill>
          <a:blip r:embed="rId4">
            <a:alphaModFix/>
          </a:blip>
          <a:stretch>
            <a:fillRect/>
          </a:stretch>
        </p:blipFill>
        <p:spPr>
          <a:xfrm>
            <a:off x="292440" y="2176625"/>
            <a:ext cx="4552135" cy="2526125"/>
          </a:xfrm>
          <a:prstGeom prst="rect">
            <a:avLst/>
          </a:prstGeom>
          <a:noFill/>
          <a:ln>
            <a:noFill/>
          </a:ln>
        </p:spPr>
      </p:pic>
      <p:pic>
        <p:nvPicPr>
          <p:cNvPr id="515" name="Google Shape;515;p60"/>
          <p:cNvPicPr preferRelativeResize="0"/>
          <p:nvPr/>
        </p:nvPicPr>
        <p:blipFill rotWithShape="1">
          <a:blip r:embed="rId5">
            <a:alphaModFix/>
          </a:blip>
          <a:srcRect t="5695"/>
          <a:stretch/>
        </p:blipFill>
        <p:spPr>
          <a:xfrm>
            <a:off x="436225" y="988963"/>
            <a:ext cx="8078394" cy="1031400"/>
          </a:xfrm>
          <a:prstGeom prst="rect">
            <a:avLst/>
          </a:prstGeom>
          <a:noFill/>
          <a:ln>
            <a:noFill/>
          </a:ln>
        </p:spPr>
      </p:pic>
      <p:sp>
        <p:nvSpPr>
          <p:cNvPr id="516" name="Google Shape;516;p60"/>
          <p:cNvSpPr txBox="1"/>
          <p:nvPr/>
        </p:nvSpPr>
        <p:spPr>
          <a:xfrm>
            <a:off x="679250" y="2317238"/>
            <a:ext cx="3778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                      </a:t>
            </a:r>
            <a:r>
              <a:rPr lang="es" sz="900"/>
              <a:t> MB7 closer to our boards</a:t>
            </a:r>
            <a:endParaRPr sz="900"/>
          </a:p>
        </p:txBody>
      </p:sp>
      <p:pic>
        <p:nvPicPr>
          <p:cNvPr id="517" name="Google Shape;517;p60"/>
          <p:cNvPicPr preferRelativeResize="0"/>
          <p:nvPr/>
        </p:nvPicPr>
        <p:blipFill rotWithShape="1">
          <a:blip r:embed="rId6">
            <a:alphaModFix/>
          </a:blip>
          <a:srcRect l="30763" t="28730" r="30002" b="12006"/>
          <a:stretch/>
        </p:blipFill>
        <p:spPr>
          <a:xfrm>
            <a:off x="5164700" y="2112500"/>
            <a:ext cx="3413702" cy="2900375"/>
          </a:xfrm>
          <a:prstGeom prst="rect">
            <a:avLst/>
          </a:prstGeom>
          <a:noFill/>
          <a:ln>
            <a:noFill/>
          </a:ln>
        </p:spPr>
      </p:pic>
      <p:sp>
        <p:nvSpPr>
          <p:cNvPr id="518" name="Google Shape;518;p60"/>
          <p:cNvSpPr txBox="1"/>
          <p:nvPr/>
        </p:nvSpPr>
        <p:spPr>
          <a:xfrm>
            <a:off x="5454150" y="2249900"/>
            <a:ext cx="1575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latin typeface="Calibri"/>
                <a:ea typeface="Calibri"/>
                <a:cs typeface="Calibri"/>
                <a:sym typeface="Calibri"/>
              </a:rPr>
              <a:t>TOTAL received</a:t>
            </a:r>
            <a:endParaRPr b="1">
              <a:latin typeface="Calibri"/>
              <a:ea typeface="Calibri"/>
              <a:cs typeface="Calibri"/>
              <a:sym typeface="Calibri"/>
            </a:endParaRPr>
          </a:p>
        </p:txBody>
      </p:sp>
      <p:sp>
        <p:nvSpPr>
          <p:cNvPr id="519" name="Google Shape;519;p6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36</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pic>
        <p:nvPicPr>
          <p:cNvPr id="524" name="Google Shape;524;p61"/>
          <p:cNvPicPr preferRelativeResize="0"/>
          <p:nvPr/>
        </p:nvPicPr>
        <p:blipFill>
          <a:blip r:embed="rId3">
            <a:alphaModFix/>
          </a:blip>
          <a:stretch>
            <a:fillRect/>
          </a:stretch>
        </p:blipFill>
        <p:spPr>
          <a:xfrm>
            <a:off x="152400" y="839725"/>
            <a:ext cx="8839204" cy="3051424"/>
          </a:xfrm>
          <a:prstGeom prst="rect">
            <a:avLst/>
          </a:prstGeom>
          <a:noFill/>
          <a:ln>
            <a:noFill/>
          </a:ln>
        </p:spPr>
      </p:pic>
      <p:sp>
        <p:nvSpPr>
          <p:cNvPr id="525" name="Google Shape;525;p61"/>
          <p:cNvSpPr txBox="1"/>
          <p:nvPr/>
        </p:nvSpPr>
        <p:spPr>
          <a:xfrm>
            <a:off x="464425" y="178050"/>
            <a:ext cx="7329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600" b="1" i="1" u="sng">
                <a:solidFill>
                  <a:schemeClr val="dk1"/>
                </a:solidFill>
              </a:rPr>
              <a:t>TEMPERATURES</a:t>
            </a:r>
            <a:endParaRPr sz="1600" b="1" i="1" u="sng">
              <a:solidFill>
                <a:schemeClr val="dk1"/>
              </a:solidFill>
            </a:endParaRPr>
          </a:p>
        </p:txBody>
      </p:sp>
      <p:sp>
        <p:nvSpPr>
          <p:cNvPr id="526" name="Google Shape;526;p6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37</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pic>
        <p:nvPicPr>
          <p:cNvPr id="531" name="Google Shape;531;p62"/>
          <p:cNvPicPr preferRelativeResize="0"/>
          <p:nvPr/>
        </p:nvPicPr>
        <p:blipFill>
          <a:blip r:embed="rId3">
            <a:alphaModFix/>
          </a:blip>
          <a:stretch>
            <a:fillRect/>
          </a:stretch>
        </p:blipFill>
        <p:spPr>
          <a:xfrm>
            <a:off x="152400" y="152400"/>
            <a:ext cx="8095904" cy="4838699"/>
          </a:xfrm>
          <a:prstGeom prst="rect">
            <a:avLst/>
          </a:prstGeom>
          <a:noFill/>
          <a:ln>
            <a:noFill/>
          </a:ln>
        </p:spPr>
      </p:pic>
      <p:sp>
        <p:nvSpPr>
          <p:cNvPr id="532" name="Google Shape;532;p62"/>
          <p:cNvSpPr txBox="1"/>
          <p:nvPr/>
        </p:nvSpPr>
        <p:spPr>
          <a:xfrm>
            <a:off x="2420150" y="152400"/>
            <a:ext cx="55215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700" b="1" u="sng">
                <a:latin typeface="Calibri"/>
                <a:ea typeface="Calibri"/>
                <a:cs typeface="Calibri"/>
                <a:sym typeface="Calibri"/>
              </a:rPr>
              <a:t>FURTHER DETAILS ABOUT THE POWER CYCLES</a:t>
            </a:r>
            <a:endParaRPr sz="1700" b="1" u="sng">
              <a:latin typeface="Calibri"/>
              <a:ea typeface="Calibri"/>
              <a:cs typeface="Calibri"/>
              <a:sym typeface="Calibri"/>
            </a:endParaRPr>
          </a:p>
        </p:txBody>
      </p:sp>
      <p:sp>
        <p:nvSpPr>
          <p:cNvPr id="533" name="Google Shape;533;p62"/>
          <p:cNvSpPr txBox="1"/>
          <p:nvPr/>
        </p:nvSpPr>
        <p:spPr>
          <a:xfrm>
            <a:off x="7288725" y="175500"/>
            <a:ext cx="1145700" cy="400200"/>
          </a:xfrm>
          <a:prstGeom prst="rect">
            <a:avLst/>
          </a:prstGeom>
          <a:noFill/>
          <a:ln w="38100" cap="flat" cmpd="sng">
            <a:solidFill>
              <a:srgbClr val="9FC5E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a:latin typeface="Calibri"/>
                <a:ea typeface="Calibri"/>
                <a:cs typeface="Calibri"/>
                <a:sym typeface="Calibri"/>
              </a:rPr>
              <a:t>Day 3</a:t>
            </a:r>
            <a:r>
              <a:rPr lang="es" baseline="30000">
                <a:latin typeface="Calibri"/>
                <a:ea typeface="Calibri"/>
                <a:cs typeface="Calibri"/>
                <a:sym typeface="Calibri"/>
              </a:rPr>
              <a:t>rd</a:t>
            </a:r>
            <a:r>
              <a:rPr lang="es">
                <a:latin typeface="Calibri"/>
                <a:ea typeface="Calibri"/>
                <a:cs typeface="Calibri"/>
                <a:sym typeface="Calibri"/>
              </a:rPr>
              <a:t> to 6</a:t>
            </a:r>
            <a:r>
              <a:rPr lang="es" baseline="30000">
                <a:latin typeface="Calibri"/>
                <a:ea typeface="Calibri"/>
                <a:cs typeface="Calibri"/>
                <a:sym typeface="Calibri"/>
              </a:rPr>
              <a:t>th</a:t>
            </a:r>
            <a:endParaRPr baseline="30000">
              <a:latin typeface="Calibri"/>
              <a:ea typeface="Calibri"/>
              <a:cs typeface="Calibri"/>
              <a:sym typeface="Calibri"/>
            </a:endParaRPr>
          </a:p>
        </p:txBody>
      </p:sp>
      <p:sp>
        <p:nvSpPr>
          <p:cNvPr id="534" name="Google Shape;534;p62"/>
          <p:cNvSpPr/>
          <p:nvPr/>
        </p:nvSpPr>
        <p:spPr>
          <a:xfrm>
            <a:off x="1997150" y="3811775"/>
            <a:ext cx="731100" cy="7044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62"/>
          <p:cNvSpPr/>
          <p:nvPr/>
        </p:nvSpPr>
        <p:spPr>
          <a:xfrm>
            <a:off x="3834800" y="3884450"/>
            <a:ext cx="731100" cy="7044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pic>
        <p:nvPicPr>
          <p:cNvPr id="540" name="Google Shape;540;p63"/>
          <p:cNvPicPr preferRelativeResize="0"/>
          <p:nvPr/>
        </p:nvPicPr>
        <p:blipFill>
          <a:blip r:embed="rId3">
            <a:alphaModFix/>
          </a:blip>
          <a:stretch>
            <a:fillRect/>
          </a:stretch>
        </p:blipFill>
        <p:spPr>
          <a:xfrm>
            <a:off x="152400" y="152400"/>
            <a:ext cx="8839200" cy="4170218"/>
          </a:xfrm>
          <a:prstGeom prst="rect">
            <a:avLst/>
          </a:prstGeom>
          <a:noFill/>
          <a:ln>
            <a:noFill/>
          </a:ln>
        </p:spPr>
      </p:pic>
      <p:sp>
        <p:nvSpPr>
          <p:cNvPr id="541" name="Google Shape;541;p63"/>
          <p:cNvSpPr txBox="1"/>
          <p:nvPr/>
        </p:nvSpPr>
        <p:spPr>
          <a:xfrm>
            <a:off x="6028600" y="54975"/>
            <a:ext cx="1122600" cy="400200"/>
          </a:xfrm>
          <a:prstGeom prst="rect">
            <a:avLst/>
          </a:prstGeom>
          <a:noFill/>
          <a:ln w="38100" cap="flat" cmpd="sng">
            <a:solidFill>
              <a:srgbClr val="6FA8DC"/>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a:latin typeface="Calibri"/>
                <a:ea typeface="Calibri"/>
                <a:cs typeface="Calibri"/>
                <a:sym typeface="Calibri"/>
              </a:rPr>
              <a:t>Day 6</a:t>
            </a:r>
            <a:r>
              <a:rPr lang="es" baseline="30000">
                <a:latin typeface="Calibri"/>
                <a:ea typeface="Calibri"/>
                <a:cs typeface="Calibri"/>
                <a:sym typeface="Calibri"/>
              </a:rPr>
              <a:t>th </a:t>
            </a:r>
            <a:r>
              <a:rPr lang="es">
                <a:solidFill>
                  <a:schemeClr val="dk1"/>
                </a:solidFill>
                <a:latin typeface="Calibri"/>
                <a:ea typeface="Calibri"/>
                <a:cs typeface="Calibri"/>
                <a:sym typeface="Calibri"/>
              </a:rPr>
              <a:t>to 8</a:t>
            </a:r>
            <a:r>
              <a:rPr lang="es" baseline="30000">
                <a:solidFill>
                  <a:schemeClr val="dk1"/>
                </a:solidFill>
                <a:latin typeface="Calibri"/>
                <a:ea typeface="Calibri"/>
                <a:cs typeface="Calibri"/>
                <a:sym typeface="Calibri"/>
              </a:rPr>
              <a:t>th</a:t>
            </a:r>
            <a:r>
              <a:rPr lang="es">
                <a:solidFill>
                  <a:schemeClr val="dk1"/>
                </a:solidFill>
                <a:latin typeface="Calibri"/>
                <a:ea typeface="Calibri"/>
                <a:cs typeface="Calibri"/>
                <a:sym typeface="Calibri"/>
              </a:rPr>
              <a:t> </a:t>
            </a:r>
            <a:endParaRPr baseline="30000">
              <a:latin typeface="Calibri"/>
              <a:ea typeface="Calibri"/>
              <a:cs typeface="Calibri"/>
              <a:sym typeface="Calibri"/>
            </a:endParaRPr>
          </a:p>
        </p:txBody>
      </p:sp>
      <p:sp>
        <p:nvSpPr>
          <p:cNvPr id="542" name="Google Shape;542;p63"/>
          <p:cNvSpPr/>
          <p:nvPr/>
        </p:nvSpPr>
        <p:spPr>
          <a:xfrm>
            <a:off x="242775" y="3067500"/>
            <a:ext cx="731100" cy="6261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63"/>
          <p:cNvSpPr/>
          <p:nvPr/>
        </p:nvSpPr>
        <p:spPr>
          <a:xfrm>
            <a:off x="1338800" y="3166725"/>
            <a:ext cx="731100" cy="6261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63"/>
          <p:cNvSpPr/>
          <p:nvPr/>
        </p:nvSpPr>
        <p:spPr>
          <a:xfrm>
            <a:off x="3338625" y="3166725"/>
            <a:ext cx="904800" cy="8976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63"/>
          <p:cNvSpPr/>
          <p:nvPr/>
        </p:nvSpPr>
        <p:spPr>
          <a:xfrm>
            <a:off x="5512150" y="3245600"/>
            <a:ext cx="904800" cy="6261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63"/>
          <p:cNvSpPr/>
          <p:nvPr/>
        </p:nvSpPr>
        <p:spPr>
          <a:xfrm>
            <a:off x="6528425" y="3166725"/>
            <a:ext cx="1064100" cy="11559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63"/>
          <p:cNvSpPr/>
          <p:nvPr/>
        </p:nvSpPr>
        <p:spPr>
          <a:xfrm>
            <a:off x="7704000" y="3166725"/>
            <a:ext cx="1191000" cy="8178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63"/>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s"/>
              <a:t>39</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8"/>
          <p:cNvSpPr txBox="1"/>
          <p:nvPr/>
        </p:nvSpPr>
        <p:spPr>
          <a:xfrm>
            <a:off x="-58975" y="-12"/>
            <a:ext cx="29499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2000" b="1" i="1" u="sng"/>
              <a:t>Irradiation Test Stand</a:t>
            </a:r>
            <a:endParaRPr sz="2000" b="1" i="1" u="sng"/>
          </a:p>
        </p:txBody>
      </p:sp>
      <p:pic>
        <p:nvPicPr>
          <p:cNvPr id="189" name="Google Shape;189;p28"/>
          <p:cNvPicPr preferRelativeResize="0"/>
          <p:nvPr/>
        </p:nvPicPr>
        <p:blipFill rotWithShape="1">
          <a:blip r:embed="rId3">
            <a:alphaModFix/>
          </a:blip>
          <a:srcRect l="35952" t="23702" r="8643" b="12321"/>
          <a:stretch/>
        </p:blipFill>
        <p:spPr>
          <a:xfrm>
            <a:off x="2154050" y="1324711"/>
            <a:ext cx="4805726" cy="3121224"/>
          </a:xfrm>
          <a:prstGeom prst="rect">
            <a:avLst/>
          </a:prstGeom>
          <a:noFill/>
          <a:ln>
            <a:noFill/>
          </a:ln>
        </p:spPr>
      </p:pic>
      <p:pic>
        <p:nvPicPr>
          <p:cNvPr id="190" name="Google Shape;190;p28"/>
          <p:cNvPicPr preferRelativeResize="0"/>
          <p:nvPr/>
        </p:nvPicPr>
        <p:blipFill rotWithShape="1">
          <a:blip r:embed="rId4">
            <a:alphaModFix/>
          </a:blip>
          <a:srcRect l="36884" t="24045" r="38775" b="31986"/>
          <a:stretch/>
        </p:blipFill>
        <p:spPr>
          <a:xfrm>
            <a:off x="6814725" y="1167888"/>
            <a:ext cx="2378827" cy="2417024"/>
          </a:xfrm>
          <a:prstGeom prst="rect">
            <a:avLst/>
          </a:prstGeom>
          <a:noFill/>
          <a:ln>
            <a:noFill/>
          </a:ln>
        </p:spPr>
      </p:pic>
      <p:pic>
        <p:nvPicPr>
          <p:cNvPr id="191" name="Google Shape;191;p28"/>
          <p:cNvPicPr preferRelativeResize="0"/>
          <p:nvPr/>
        </p:nvPicPr>
        <p:blipFill rotWithShape="1">
          <a:blip r:embed="rId4">
            <a:alphaModFix/>
          </a:blip>
          <a:srcRect l="65863" t="23770" r="11803" b="28725"/>
          <a:stretch/>
        </p:blipFill>
        <p:spPr>
          <a:xfrm>
            <a:off x="239150" y="509762"/>
            <a:ext cx="1913050" cy="2288750"/>
          </a:xfrm>
          <a:prstGeom prst="rect">
            <a:avLst/>
          </a:prstGeom>
          <a:noFill/>
          <a:ln>
            <a:noFill/>
          </a:ln>
        </p:spPr>
      </p:pic>
      <p:pic>
        <p:nvPicPr>
          <p:cNvPr id="192" name="Google Shape;192;p28"/>
          <p:cNvPicPr preferRelativeResize="0"/>
          <p:nvPr/>
        </p:nvPicPr>
        <p:blipFill rotWithShape="1">
          <a:blip r:embed="rId4">
            <a:alphaModFix/>
          </a:blip>
          <a:srcRect l="36882" t="73980" r="11001" b="10801"/>
          <a:stretch/>
        </p:blipFill>
        <p:spPr>
          <a:xfrm>
            <a:off x="3331900" y="245749"/>
            <a:ext cx="4464149" cy="733201"/>
          </a:xfrm>
          <a:prstGeom prst="rect">
            <a:avLst/>
          </a:prstGeom>
          <a:noFill/>
          <a:ln>
            <a:noFill/>
          </a:ln>
        </p:spPr>
      </p:pic>
      <p:cxnSp>
        <p:nvCxnSpPr>
          <p:cNvPr id="193" name="Google Shape;193;p28"/>
          <p:cNvCxnSpPr/>
          <p:nvPr/>
        </p:nvCxnSpPr>
        <p:spPr>
          <a:xfrm flipH="1">
            <a:off x="4073025" y="1182238"/>
            <a:ext cx="561300" cy="733200"/>
          </a:xfrm>
          <a:prstGeom prst="straightConnector1">
            <a:avLst/>
          </a:prstGeom>
          <a:noFill/>
          <a:ln w="28575" cap="flat" cmpd="sng">
            <a:solidFill>
              <a:srgbClr val="FF0000"/>
            </a:solidFill>
            <a:prstDash val="solid"/>
            <a:round/>
            <a:headEnd type="none" w="med" len="med"/>
            <a:tailEnd type="triangle" w="med" len="med"/>
          </a:ln>
        </p:spPr>
      </p:cxnSp>
      <p:cxnSp>
        <p:nvCxnSpPr>
          <p:cNvPr id="194" name="Google Shape;194;p28"/>
          <p:cNvCxnSpPr/>
          <p:nvPr/>
        </p:nvCxnSpPr>
        <p:spPr>
          <a:xfrm flipH="1">
            <a:off x="6396325" y="2366475"/>
            <a:ext cx="1274100" cy="283200"/>
          </a:xfrm>
          <a:prstGeom prst="straightConnector1">
            <a:avLst/>
          </a:prstGeom>
          <a:noFill/>
          <a:ln w="28575" cap="flat" cmpd="sng">
            <a:solidFill>
              <a:srgbClr val="FF0000"/>
            </a:solidFill>
            <a:prstDash val="solid"/>
            <a:round/>
            <a:headEnd type="none" w="med" len="med"/>
            <a:tailEnd type="triangle" w="med" len="med"/>
          </a:ln>
        </p:spPr>
      </p:cxnSp>
      <p:sp>
        <p:nvSpPr>
          <p:cNvPr id="195" name="Google Shape;195;p28"/>
          <p:cNvSpPr/>
          <p:nvPr/>
        </p:nvSpPr>
        <p:spPr>
          <a:xfrm>
            <a:off x="1999550" y="1477238"/>
            <a:ext cx="309300" cy="3121200"/>
          </a:xfrm>
          <a:prstGeom prst="leftBrace">
            <a:avLst>
              <a:gd name="adj1" fmla="val 50000"/>
              <a:gd name="adj2" fmla="val 50000"/>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8"/>
          <p:cNvSpPr txBox="1">
            <a:spLocks noGrp="1"/>
          </p:cNvSpPr>
          <p:nvPr>
            <p:ph type="sldNum" idx="12"/>
          </p:nvPr>
        </p:nvSpPr>
        <p:spPr>
          <a:xfrm>
            <a:off x="8644858" y="4749892"/>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a:t>
            </a:fld>
            <a:endParaRPr/>
          </a:p>
        </p:txBody>
      </p:sp>
      <p:sp>
        <p:nvSpPr>
          <p:cNvPr id="197" name="Google Shape;197;p28"/>
          <p:cNvSpPr txBox="1"/>
          <p:nvPr/>
        </p:nvSpPr>
        <p:spPr>
          <a:xfrm>
            <a:off x="84350" y="2899088"/>
            <a:ext cx="2069700" cy="1990800"/>
          </a:xfrm>
          <a:prstGeom prst="rect">
            <a:avLst/>
          </a:prstGeom>
          <a:noFill/>
          <a:ln>
            <a:noFill/>
          </a:ln>
        </p:spPr>
        <p:txBody>
          <a:bodyPr spcFirstLastPara="1" wrap="square" lIns="91425" tIns="91425" rIns="91425" bIns="91425" anchor="t" anchorCtr="0">
            <a:spAutoFit/>
          </a:bodyPr>
          <a:lstStyle/>
          <a:p>
            <a:pPr marL="0" lvl="0" indent="-166199" algn="l" rtl="0">
              <a:lnSpc>
                <a:spcPct val="100000"/>
              </a:lnSpc>
              <a:spcBef>
                <a:spcPts val="1000"/>
              </a:spcBef>
              <a:spcAft>
                <a:spcPts val="0"/>
              </a:spcAft>
              <a:buSzPts val="1200"/>
              <a:buChar char="●"/>
            </a:pPr>
            <a:r>
              <a:rPr lang="es" sz="1200"/>
              <a:t>VC707 evaluation board</a:t>
            </a:r>
            <a:endParaRPr sz="1200"/>
          </a:p>
          <a:p>
            <a:pPr marL="0" lvl="0" indent="-166199" algn="l" rtl="0">
              <a:lnSpc>
                <a:spcPct val="100000"/>
              </a:lnSpc>
              <a:spcBef>
                <a:spcPts val="1000"/>
              </a:spcBef>
              <a:spcAft>
                <a:spcPts val="0"/>
              </a:spcAft>
              <a:buSzPts val="1200"/>
              <a:buChar char="●"/>
            </a:pPr>
            <a:r>
              <a:rPr lang="es" sz="1200"/>
              <a:t>FM-S14 optical expansor</a:t>
            </a:r>
            <a:endParaRPr sz="1200"/>
          </a:p>
          <a:p>
            <a:pPr marL="0" lvl="0" indent="-166199" algn="l" rtl="0">
              <a:lnSpc>
                <a:spcPct val="100000"/>
              </a:lnSpc>
              <a:spcBef>
                <a:spcPts val="1000"/>
              </a:spcBef>
              <a:spcAft>
                <a:spcPts val="0"/>
              </a:spcAft>
              <a:buSzPts val="1200"/>
              <a:buChar char="●"/>
            </a:pPr>
            <a:r>
              <a:rPr lang="es" sz="1200"/>
              <a:t>XM105 for copper link</a:t>
            </a:r>
            <a:endParaRPr sz="1200"/>
          </a:p>
          <a:p>
            <a:pPr marL="0" lvl="0" indent="-166199" algn="l" rtl="0">
              <a:lnSpc>
                <a:spcPct val="100000"/>
              </a:lnSpc>
              <a:spcBef>
                <a:spcPts val="1000"/>
              </a:spcBef>
              <a:spcAft>
                <a:spcPts val="0"/>
              </a:spcAft>
              <a:buSzPts val="1200"/>
              <a:buChar char="●"/>
            </a:pPr>
            <a:r>
              <a:rPr lang="es" sz="1200"/>
              <a:t>Rasp. pi for remote reconfiguration </a:t>
            </a:r>
            <a:endParaRPr sz="1200"/>
          </a:p>
          <a:p>
            <a:pPr marL="0" lvl="0" indent="-166199" algn="l" rtl="0">
              <a:lnSpc>
                <a:spcPct val="100000"/>
              </a:lnSpc>
              <a:spcBef>
                <a:spcPts val="1000"/>
              </a:spcBef>
              <a:spcAft>
                <a:spcPts val="0"/>
              </a:spcAft>
              <a:buSzPts val="1200"/>
              <a:buChar char="●"/>
            </a:pPr>
            <a:r>
              <a:rPr lang="es" sz="1200"/>
              <a:t>Custom PCBs for voltage translation</a:t>
            </a:r>
            <a:endParaRPr sz="1200"/>
          </a:p>
        </p:txBody>
      </p:sp>
      <p:sp>
        <p:nvSpPr>
          <p:cNvPr id="198" name="Google Shape;198;p28"/>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pic>
        <p:nvPicPr>
          <p:cNvPr id="199" name="Google Shape;199;p28"/>
          <p:cNvPicPr preferRelativeResize="0"/>
          <p:nvPr/>
        </p:nvPicPr>
        <p:blipFill>
          <a:blip r:embed="rId5">
            <a:alphaModFix/>
          </a:blip>
          <a:stretch>
            <a:fillRect/>
          </a:stretch>
        </p:blipFill>
        <p:spPr>
          <a:xfrm>
            <a:off x="5843401" y="3051505"/>
            <a:ext cx="262400" cy="393600"/>
          </a:xfrm>
          <a:prstGeom prst="rect">
            <a:avLst/>
          </a:prstGeom>
          <a:noFill/>
          <a:ln>
            <a:noFill/>
          </a:ln>
        </p:spPr>
      </p:pic>
      <p:cxnSp>
        <p:nvCxnSpPr>
          <p:cNvPr id="200" name="Google Shape;200;p28"/>
          <p:cNvCxnSpPr/>
          <p:nvPr/>
        </p:nvCxnSpPr>
        <p:spPr>
          <a:xfrm>
            <a:off x="5794700" y="3492200"/>
            <a:ext cx="542700" cy="13200"/>
          </a:xfrm>
          <a:prstGeom prst="straightConnector1">
            <a:avLst/>
          </a:prstGeom>
          <a:noFill/>
          <a:ln w="38100" cap="flat" cmpd="sng">
            <a:solidFill>
              <a:srgbClr val="0000FF"/>
            </a:solidFill>
            <a:prstDash val="solid"/>
            <a:round/>
            <a:headEnd type="none" w="med" len="med"/>
            <a:tailEnd type="triangle" w="med" len="med"/>
          </a:ln>
        </p:spPr>
      </p:cxnSp>
      <p:sp>
        <p:nvSpPr>
          <p:cNvPr id="201" name="Google Shape;201;p28"/>
          <p:cNvSpPr txBox="1"/>
          <p:nvPr/>
        </p:nvSpPr>
        <p:spPr>
          <a:xfrm>
            <a:off x="3924900" y="4312200"/>
            <a:ext cx="5219100" cy="8313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es"/>
              <a:t>Hits were sent from PUFO to OBDT</a:t>
            </a:r>
            <a:endParaRPr/>
          </a:p>
          <a:p>
            <a:pPr marL="457200" lvl="0" indent="-317500" algn="l" rtl="0">
              <a:spcBef>
                <a:spcPts val="0"/>
              </a:spcBef>
              <a:spcAft>
                <a:spcPts val="0"/>
              </a:spcAft>
              <a:buSzPts val="1400"/>
              <a:buChar char="●"/>
            </a:pPr>
            <a:r>
              <a:rPr lang="es"/>
              <a:t>OBDT time digitized and forward to VC707 simultaneously through optical link and copper link</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pic>
        <p:nvPicPr>
          <p:cNvPr id="553" name="Google Shape;553;p64"/>
          <p:cNvPicPr preferRelativeResize="0"/>
          <p:nvPr/>
        </p:nvPicPr>
        <p:blipFill>
          <a:blip r:embed="rId3">
            <a:alphaModFix/>
          </a:blip>
          <a:stretch>
            <a:fillRect/>
          </a:stretch>
        </p:blipFill>
        <p:spPr>
          <a:xfrm>
            <a:off x="152400" y="152400"/>
            <a:ext cx="8839202" cy="4747531"/>
          </a:xfrm>
          <a:prstGeom prst="rect">
            <a:avLst/>
          </a:prstGeom>
          <a:noFill/>
          <a:ln>
            <a:noFill/>
          </a:ln>
        </p:spPr>
      </p:pic>
      <p:sp>
        <p:nvSpPr>
          <p:cNvPr id="554" name="Google Shape;554;p64"/>
          <p:cNvSpPr txBox="1"/>
          <p:nvPr/>
        </p:nvSpPr>
        <p:spPr>
          <a:xfrm>
            <a:off x="7025225" y="77875"/>
            <a:ext cx="1191300" cy="400200"/>
          </a:xfrm>
          <a:prstGeom prst="rect">
            <a:avLst/>
          </a:prstGeom>
          <a:noFill/>
          <a:ln w="38100" cap="flat" cmpd="sng">
            <a:solidFill>
              <a:srgbClr val="9FC5E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a:latin typeface="Calibri"/>
                <a:ea typeface="Calibri"/>
                <a:cs typeface="Calibri"/>
                <a:sym typeface="Calibri"/>
              </a:rPr>
              <a:t>Day 8</a:t>
            </a:r>
            <a:r>
              <a:rPr lang="es" baseline="30000">
                <a:latin typeface="Calibri"/>
                <a:ea typeface="Calibri"/>
                <a:cs typeface="Calibri"/>
                <a:sym typeface="Calibri"/>
              </a:rPr>
              <a:t>th </a:t>
            </a:r>
            <a:r>
              <a:rPr lang="es">
                <a:solidFill>
                  <a:schemeClr val="dk1"/>
                </a:solidFill>
                <a:latin typeface="Calibri"/>
                <a:ea typeface="Calibri"/>
                <a:cs typeface="Calibri"/>
                <a:sym typeface="Calibri"/>
              </a:rPr>
              <a:t>to 10</a:t>
            </a:r>
            <a:r>
              <a:rPr lang="es" baseline="30000">
                <a:solidFill>
                  <a:schemeClr val="dk1"/>
                </a:solidFill>
                <a:latin typeface="Calibri"/>
                <a:ea typeface="Calibri"/>
                <a:cs typeface="Calibri"/>
                <a:sym typeface="Calibri"/>
              </a:rPr>
              <a:t>th</a:t>
            </a:r>
            <a:r>
              <a:rPr lang="es">
                <a:solidFill>
                  <a:schemeClr val="dk1"/>
                </a:solidFill>
                <a:latin typeface="Calibri"/>
                <a:ea typeface="Calibri"/>
                <a:cs typeface="Calibri"/>
                <a:sym typeface="Calibri"/>
              </a:rPr>
              <a:t> </a:t>
            </a:r>
            <a:endParaRPr baseline="30000">
              <a:latin typeface="Calibri"/>
              <a:ea typeface="Calibri"/>
              <a:cs typeface="Calibri"/>
              <a:sym typeface="Calibri"/>
            </a:endParaRPr>
          </a:p>
        </p:txBody>
      </p:sp>
      <p:sp>
        <p:nvSpPr>
          <p:cNvPr id="555" name="Google Shape;555;p64"/>
          <p:cNvSpPr/>
          <p:nvPr/>
        </p:nvSpPr>
        <p:spPr>
          <a:xfrm>
            <a:off x="860375" y="3418375"/>
            <a:ext cx="870900" cy="12306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64"/>
          <p:cNvSpPr/>
          <p:nvPr/>
        </p:nvSpPr>
        <p:spPr>
          <a:xfrm>
            <a:off x="3910150" y="3265075"/>
            <a:ext cx="870900" cy="10386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64"/>
          <p:cNvSpPr/>
          <p:nvPr/>
        </p:nvSpPr>
        <p:spPr>
          <a:xfrm>
            <a:off x="4781050" y="3736475"/>
            <a:ext cx="1191300" cy="11634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64"/>
          <p:cNvSpPr/>
          <p:nvPr/>
        </p:nvSpPr>
        <p:spPr>
          <a:xfrm>
            <a:off x="5972350" y="3202675"/>
            <a:ext cx="743100" cy="9282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64"/>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s"/>
              <a:t>40</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pic>
        <p:nvPicPr>
          <p:cNvPr id="564" name="Google Shape;564;p65"/>
          <p:cNvPicPr preferRelativeResize="0"/>
          <p:nvPr/>
        </p:nvPicPr>
        <p:blipFill>
          <a:blip r:embed="rId3">
            <a:alphaModFix/>
          </a:blip>
          <a:stretch>
            <a:fillRect/>
          </a:stretch>
        </p:blipFill>
        <p:spPr>
          <a:xfrm>
            <a:off x="266950" y="201113"/>
            <a:ext cx="8431996" cy="4838700"/>
          </a:xfrm>
          <a:prstGeom prst="rect">
            <a:avLst/>
          </a:prstGeom>
          <a:noFill/>
          <a:ln>
            <a:noFill/>
          </a:ln>
        </p:spPr>
      </p:pic>
      <p:sp>
        <p:nvSpPr>
          <p:cNvPr id="565" name="Google Shape;565;p65"/>
          <p:cNvSpPr txBox="1"/>
          <p:nvPr/>
        </p:nvSpPr>
        <p:spPr>
          <a:xfrm>
            <a:off x="6807550" y="103688"/>
            <a:ext cx="1340400" cy="400200"/>
          </a:xfrm>
          <a:prstGeom prst="rect">
            <a:avLst/>
          </a:prstGeom>
          <a:noFill/>
          <a:ln w="38100" cap="flat" cmpd="sng">
            <a:solidFill>
              <a:srgbClr val="9FC5E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a:latin typeface="Calibri"/>
                <a:ea typeface="Calibri"/>
                <a:cs typeface="Calibri"/>
                <a:sym typeface="Calibri"/>
              </a:rPr>
              <a:t>Day 10</a:t>
            </a:r>
            <a:r>
              <a:rPr lang="es" baseline="30000">
                <a:latin typeface="Calibri"/>
                <a:ea typeface="Calibri"/>
                <a:cs typeface="Calibri"/>
                <a:sym typeface="Calibri"/>
              </a:rPr>
              <a:t>th </a:t>
            </a:r>
            <a:r>
              <a:rPr lang="es">
                <a:solidFill>
                  <a:schemeClr val="dk1"/>
                </a:solidFill>
                <a:latin typeface="Calibri"/>
                <a:ea typeface="Calibri"/>
                <a:cs typeface="Calibri"/>
                <a:sym typeface="Calibri"/>
              </a:rPr>
              <a:t>to 12</a:t>
            </a:r>
            <a:r>
              <a:rPr lang="es" baseline="30000">
                <a:solidFill>
                  <a:schemeClr val="dk1"/>
                </a:solidFill>
                <a:latin typeface="Calibri"/>
                <a:ea typeface="Calibri"/>
                <a:cs typeface="Calibri"/>
                <a:sym typeface="Calibri"/>
              </a:rPr>
              <a:t>th</a:t>
            </a:r>
            <a:r>
              <a:rPr lang="es">
                <a:solidFill>
                  <a:schemeClr val="dk1"/>
                </a:solidFill>
                <a:latin typeface="Calibri"/>
                <a:ea typeface="Calibri"/>
                <a:cs typeface="Calibri"/>
                <a:sym typeface="Calibri"/>
              </a:rPr>
              <a:t> </a:t>
            </a:r>
            <a:endParaRPr baseline="30000">
              <a:latin typeface="Calibri"/>
              <a:ea typeface="Calibri"/>
              <a:cs typeface="Calibri"/>
              <a:sym typeface="Calibri"/>
            </a:endParaRPr>
          </a:p>
        </p:txBody>
      </p:sp>
      <p:sp>
        <p:nvSpPr>
          <p:cNvPr id="566" name="Google Shape;566;p65"/>
          <p:cNvSpPr/>
          <p:nvPr/>
        </p:nvSpPr>
        <p:spPr>
          <a:xfrm>
            <a:off x="266950" y="3083050"/>
            <a:ext cx="879600" cy="7419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65"/>
          <p:cNvSpPr/>
          <p:nvPr/>
        </p:nvSpPr>
        <p:spPr>
          <a:xfrm>
            <a:off x="3476200" y="3275325"/>
            <a:ext cx="793500" cy="5496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65"/>
          <p:cNvSpPr/>
          <p:nvPr/>
        </p:nvSpPr>
        <p:spPr>
          <a:xfrm>
            <a:off x="4904500" y="3083050"/>
            <a:ext cx="1425300" cy="5496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65"/>
          <p:cNvSpPr/>
          <p:nvPr/>
        </p:nvSpPr>
        <p:spPr>
          <a:xfrm>
            <a:off x="4269700" y="3938975"/>
            <a:ext cx="1023600" cy="1100700"/>
          </a:xfrm>
          <a:prstGeom prst="rect">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65"/>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s"/>
              <a:t>41</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66"/>
          <p:cNvSpPr txBox="1"/>
          <p:nvPr/>
        </p:nvSpPr>
        <p:spPr>
          <a:xfrm>
            <a:off x="220700" y="146550"/>
            <a:ext cx="65982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900" b="1" i="1" u="sng">
                <a:solidFill>
                  <a:schemeClr val="dk1"/>
                </a:solidFill>
              </a:rPr>
              <a:t>Polarfire SEU-reference test</a:t>
            </a:r>
            <a:endParaRPr sz="1900" b="1" i="1" u="sng">
              <a:solidFill>
                <a:schemeClr val="dk1"/>
              </a:solidFill>
            </a:endParaRPr>
          </a:p>
        </p:txBody>
      </p:sp>
      <p:sp>
        <p:nvSpPr>
          <p:cNvPr id="576" name="Google Shape;576;p66"/>
          <p:cNvSpPr txBox="1"/>
          <p:nvPr/>
        </p:nvSpPr>
        <p:spPr>
          <a:xfrm>
            <a:off x="3496075" y="1337050"/>
            <a:ext cx="2074800" cy="1908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A few examples of how the number of SEUs in this reference test where increasing versus the integrated dose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pic>
        <p:nvPicPr>
          <p:cNvPr id="577" name="Google Shape;577;p66"/>
          <p:cNvPicPr preferRelativeResize="0"/>
          <p:nvPr/>
        </p:nvPicPr>
        <p:blipFill>
          <a:blip r:embed="rId3">
            <a:alphaModFix/>
          </a:blip>
          <a:stretch>
            <a:fillRect/>
          </a:stretch>
        </p:blipFill>
        <p:spPr>
          <a:xfrm>
            <a:off x="5539875" y="358883"/>
            <a:ext cx="3534751" cy="2397117"/>
          </a:xfrm>
          <a:prstGeom prst="rect">
            <a:avLst/>
          </a:prstGeom>
          <a:noFill/>
          <a:ln>
            <a:noFill/>
          </a:ln>
        </p:spPr>
      </p:pic>
      <p:pic>
        <p:nvPicPr>
          <p:cNvPr id="578" name="Google Shape;578;p66"/>
          <p:cNvPicPr preferRelativeResize="0"/>
          <p:nvPr/>
        </p:nvPicPr>
        <p:blipFill>
          <a:blip r:embed="rId4">
            <a:alphaModFix/>
          </a:blip>
          <a:stretch>
            <a:fillRect/>
          </a:stretch>
        </p:blipFill>
        <p:spPr>
          <a:xfrm>
            <a:off x="5539878" y="2728538"/>
            <a:ext cx="3649335" cy="2474825"/>
          </a:xfrm>
          <a:prstGeom prst="rect">
            <a:avLst/>
          </a:prstGeom>
          <a:noFill/>
          <a:ln>
            <a:noFill/>
          </a:ln>
        </p:spPr>
      </p:pic>
      <p:pic>
        <p:nvPicPr>
          <p:cNvPr id="579" name="Google Shape;579;p66"/>
          <p:cNvPicPr preferRelativeResize="0"/>
          <p:nvPr/>
        </p:nvPicPr>
        <p:blipFill>
          <a:blip r:embed="rId5">
            <a:alphaModFix/>
          </a:blip>
          <a:stretch>
            <a:fillRect/>
          </a:stretch>
        </p:blipFill>
        <p:spPr>
          <a:xfrm>
            <a:off x="152187" y="525075"/>
            <a:ext cx="3343889" cy="2267674"/>
          </a:xfrm>
          <a:prstGeom prst="rect">
            <a:avLst/>
          </a:prstGeom>
          <a:noFill/>
          <a:ln>
            <a:noFill/>
          </a:ln>
        </p:spPr>
      </p:pic>
      <p:pic>
        <p:nvPicPr>
          <p:cNvPr id="580" name="Google Shape;580;p66"/>
          <p:cNvPicPr preferRelativeResize="0"/>
          <p:nvPr/>
        </p:nvPicPr>
        <p:blipFill>
          <a:blip r:embed="rId6">
            <a:alphaModFix/>
          </a:blip>
          <a:stretch>
            <a:fillRect/>
          </a:stretch>
        </p:blipFill>
        <p:spPr>
          <a:xfrm>
            <a:off x="152175" y="2792758"/>
            <a:ext cx="3343901" cy="2267717"/>
          </a:xfrm>
          <a:prstGeom prst="rect">
            <a:avLst/>
          </a:prstGeom>
          <a:noFill/>
          <a:ln>
            <a:noFill/>
          </a:ln>
        </p:spPr>
      </p:pic>
      <p:sp>
        <p:nvSpPr>
          <p:cNvPr id="581" name="Google Shape;581;p6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42</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67"/>
          <p:cNvSpPr txBox="1"/>
          <p:nvPr/>
        </p:nvSpPr>
        <p:spPr>
          <a:xfrm>
            <a:off x="91625" y="0"/>
            <a:ext cx="58110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900" b="1" i="1" u="sng">
                <a:solidFill>
                  <a:schemeClr val="dk1"/>
                </a:solidFill>
              </a:rPr>
              <a:t>Polarfire &amp; OBDT: Timing test counters</a:t>
            </a:r>
            <a:r>
              <a:rPr lang="es">
                <a:solidFill>
                  <a:schemeClr val="dk1"/>
                </a:solidFill>
              </a:rPr>
              <a:t>:</a:t>
            </a:r>
            <a:endParaRPr sz="1900" b="1" i="1" u="sng">
              <a:solidFill>
                <a:schemeClr val="dk1"/>
              </a:solidFill>
            </a:endParaRPr>
          </a:p>
        </p:txBody>
      </p:sp>
      <p:sp>
        <p:nvSpPr>
          <p:cNvPr id="587" name="Google Shape;587;p67"/>
          <p:cNvSpPr txBox="1"/>
          <p:nvPr/>
        </p:nvSpPr>
        <p:spPr>
          <a:xfrm>
            <a:off x="4572000" y="4570050"/>
            <a:ext cx="42399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Expected SEU rate in the detector during HL-LHC with the firmware used at CHARM (TMR included)</a:t>
            </a:r>
            <a:endParaRPr/>
          </a:p>
        </p:txBody>
      </p:sp>
      <p:sp>
        <p:nvSpPr>
          <p:cNvPr id="588" name="Google Shape;588;p67"/>
          <p:cNvSpPr txBox="1"/>
          <p:nvPr/>
        </p:nvSpPr>
        <p:spPr>
          <a:xfrm>
            <a:off x="289450" y="477000"/>
            <a:ext cx="4357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Expected dose in the CMS detector during HL-LHC</a:t>
            </a:r>
            <a:endParaRPr/>
          </a:p>
        </p:txBody>
      </p:sp>
      <p:sp>
        <p:nvSpPr>
          <p:cNvPr id="589" name="Google Shape;589;p67"/>
          <p:cNvSpPr txBox="1"/>
          <p:nvPr/>
        </p:nvSpPr>
        <p:spPr>
          <a:xfrm>
            <a:off x="567800" y="3473450"/>
            <a:ext cx="42399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The cross section obtained with this number of failures and the amount of logic contained in the Polarfire firmwares is 2.33 10</a:t>
            </a:r>
            <a:r>
              <a:rPr lang="es" baseline="30000"/>
              <a:t>-15</a:t>
            </a:r>
            <a:r>
              <a:rPr lang="es"/>
              <a:t> cm</a:t>
            </a:r>
            <a:r>
              <a:rPr lang="es" baseline="30000"/>
              <a:t>2</a:t>
            </a:r>
            <a:r>
              <a:rPr lang="es"/>
              <a:t>/bit</a:t>
            </a:r>
            <a:endParaRPr/>
          </a:p>
        </p:txBody>
      </p:sp>
      <p:pic>
        <p:nvPicPr>
          <p:cNvPr id="590" name="Google Shape;590;p67"/>
          <p:cNvPicPr preferRelativeResize="0"/>
          <p:nvPr/>
        </p:nvPicPr>
        <p:blipFill rotWithShape="1">
          <a:blip r:embed="rId3">
            <a:alphaModFix/>
          </a:blip>
          <a:srcRect l="10106" t="45008" r="71788" b="16977"/>
          <a:stretch/>
        </p:blipFill>
        <p:spPr>
          <a:xfrm>
            <a:off x="5585625" y="656775"/>
            <a:ext cx="3161198" cy="3733476"/>
          </a:xfrm>
          <a:prstGeom prst="rect">
            <a:avLst/>
          </a:prstGeom>
          <a:noFill/>
          <a:ln>
            <a:noFill/>
          </a:ln>
        </p:spPr>
      </p:pic>
      <p:cxnSp>
        <p:nvCxnSpPr>
          <p:cNvPr id="591" name="Google Shape;591;p67"/>
          <p:cNvCxnSpPr/>
          <p:nvPr/>
        </p:nvCxnSpPr>
        <p:spPr>
          <a:xfrm rot="10800000" flipH="1">
            <a:off x="6565925" y="3894175"/>
            <a:ext cx="1200600" cy="744600"/>
          </a:xfrm>
          <a:prstGeom prst="straightConnector1">
            <a:avLst/>
          </a:prstGeom>
          <a:noFill/>
          <a:ln w="38100" cap="flat" cmpd="sng">
            <a:solidFill>
              <a:srgbClr val="FF0000"/>
            </a:solidFill>
            <a:prstDash val="solid"/>
            <a:round/>
            <a:headEnd type="none" w="med" len="med"/>
            <a:tailEnd type="triangle" w="med" len="med"/>
          </a:ln>
        </p:spPr>
      </p:cxnSp>
      <p:sp>
        <p:nvSpPr>
          <p:cNvPr id="592" name="Google Shape;592;p67"/>
          <p:cNvSpPr txBox="1"/>
          <p:nvPr/>
        </p:nvSpPr>
        <p:spPr>
          <a:xfrm>
            <a:off x="5537500" y="416450"/>
            <a:ext cx="31029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b="1"/>
              <a:t>Extrapolation of the #SEUs for the OBDT at HL-LHC</a:t>
            </a:r>
            <a:endParaRPr b="1"/>
          </a:p>
        </p:txBody>
      </p:sp>
      <p:pic>
        <p:nvPicPr>
          <p:cNvPr id="593" name="Google Shape;593;p67"/>
          <p:cNvPicPr preferRelativeResize="0"/>
          <p:nvPr/>
        </p:nvPicPr>
        <p:blipFill rotWithShape="1">
          <a:blip r:embed="rId4">
            <a:alphaModFix/>
          </a:blip>
          <a:srcRect l="41210" t="40697" r="15447" b="32436"/>
          <a:stretch/>
        </p:blipFill>
        <p:spPr>
          <a:xfrm>
            <a:off x="328325" y="764600"/>
            <a:ext cx="4479374" cy="1561726"/>
          </a:xfrm>
          <a:prstGeom prst="rect">
            <a:avLst/>
          </a:prstGeom>
          <a:noFill/>
          <a:ln>
            <a:noFill/>
          </a:ln>
        </p:spPr>
      </p:pic>
      <p:sp>
        <p:nvSpPr>
          <p:cNvPr id="594" name="Google Shape;594;p67"/>
          <p:cNvSpPr txBox="1"/>
          <p:nvPr/>
        </p:nvSpPr>
        <p:spPr>
          <a:xfrm>
            <a:off x="3947875" y="2154575"/>
            <a:ext cx="5154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000" b="1"/>
              <a:t>Gy</a:t>
            </a:r>
            <a:endParaRPr sz="1000" b="1"/>
          </a:p>
        </p:txBody>
      </p:sp>
      <p:sp>
        <p:nvSpPr>
          <p:cNvPr id="595" name="Google Shape;595;p6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43</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9"/>
          <p:cNvSpPr txBox="1"/>
          <p:nvPr/>
        </p:nvSpPr>
        <p:spPr>
          <a:xfrm>
            <a:off x="49700" y="447600"/>
            <a:ext cx="4270200" cy="4248300"/>
          </a:xfrm>
          <a:prstGeom prst="rect">
            <a:avLst/>
          </a:prstGeom>
          <a:noFill/>
          <a:ln>
            <a:noFill/>
          </a:ln>
        </p:spPr>
        <p:txBody>
          <a:bodyPr spcFirstLastPara="1" wrap="square" lIns="91425" tIns="91425" rIns="91425" bIns="91425" anchor="t" anchorCtr="0">
            <a:spAutoFit/>
          </a:bodyPr>
          <a:lstStyle/>
          <a:p>
            <a:pPr marL="457200" lvl="0" indent="-304800" algn="l" rtl="0">
              <a:spcBef>
                <a:spcPts val="0"/>
              </a:spcBef>
              <a:spcAft>
                <a:spcPts val="0"/>
              </a:spcAft>
              <a:buSzPts val="1200"/>
              <a:buChar char="●"/>
            </a:pPr>
            <a:r>
              <a:rPr lang="es" sz="1200"/>
              <a:t>We built a system to program and verify remotely the Polarfire´s FPGAs firmware (that could cope with the 35 meters which prevented Flashpro/USB cables or expansors)</a:t>
            </a:r>
            <a:endParaRPr sz="1200"/>
          </a:p>
          <a:p>
            <a:pPr marL="457200" lvl="0" indent="0" algn="l" rtl="0">
              <a:spcBef>
                <a:spcPts val="0"/>
              </a:spcBef>
              <a:spcAft>
                <a:spcPts val="0"/>
              </a:spcAft>
              <a:buNone/>
            </a:pPr>
            <a:endParaRPr sz="1200"/>
          </a:p>
          <a:p>
            <a:pPr marL="457200" lvl="0" indent="-304800" algn="l" rtl="0">
              <a:spcBef>
                <a:spcPts val="0"/>
              </a:spcBef>
              <a:spcAft>
                <a:spcPts val="0"/>
              </a:spcAft>
              <a:buSzPts val="1200"/>
              <a:buChar char="●"/>
            </a:pPr>
            <a:r>
              <a:rPr lang="es" sz="1200"/>
              <a:t>Remote FPGA verify worked fine before the radiation test (bunker zone)</a:t>
            </a:r>
            <a:endParaRPr sz="1200"/>
          </a:p>
          <a:p>
            <a:pPr marL="457200" lvl="0" indent="0" algn="l" rtl="0">
              <a:spcBef>
                <a:spcPts val="0"/>
              </a:spcBef>
              <a:spcAft>
                <a:spcPts val="0"/>
              </a:spcAft>
              <a:buNone/>
            </a:pPr>
            <a:endParaRPr sz="1200"/>
          </a:p>
          <a:p>
            <a:pPr marL="457200" lvl="0" indent="-304800" algn="l" rtl="0">
              <a:spcBef>
                <a:spcPts val="0"/>
              </a:spcBef>
              <a:spcAft>
                <a:spcPts val="0"/>
              </a:spcAft>
              <a:buSzPts val="1200"/>
              <a:buChar char="●"/>
            </a:pPr>
            <a:r>
              <a:rPr lang="es" sz="1200"/>
              <a:t>First time we tried a verify during radiation was on Fr</a:t>
            </a:r>
            <a:r>
              <a:rPr lang="es" sz="1200">
                <a:solidFill>
                  <a:schemeClr val="dk1"/>
                </a:solidFill>
              </a:rPr>
              <a:t>iday Nov. 5th at 13:00, </a:t>
            </a:r>
            <a:r>
              <a:rPr lang="es" sz="1200" b="1">
                <a:solidFill>
                  <a:schemeClr val="dk1"/>
                </a:solidFill>
              </a:rPr>
              <a:t>after 15.55 Gy, and firmware verification was NOT working. </a:t>
            </a:r>
            <a:endParaRPr sz="1200" b="1">
              <a:solidFill>
                <a:schemeClr val="dk1"/>
              </a:solidFill>
            </a:endParaRPr>
          </a:p>
          <a:p>
            <a:pPr marL="457200" lvl="0" indent="0" algn="l" rtl="0">
              <a:spcBef>
                <a:spcPts val="0"/>
              </a:spcBef>
              <a:spcAft>
                <a:spcPts val="0"/>
              </a:spcAft>
              <a:buNone/>
            </a:pPr>
            <a:endParaRPr sz="1200">
              <a:solidFill>
                <a:schemeClr val="dk1"/>
              </a:solidFill>
            </a:endParaRPr>
          </a:p>
          <a:p>
            <a:pPr marL="457200" lvl="0" indent="-304800" algn="l" rtl="0">
              <a:spcBef>
                <a:spcPts val="0"/>
              </a:spcBef>
              <a:spcAft>
                <a:spcPts val="0"/>
              </a:spcAft>
              <a:buSzPts val="1200"/>
              <a:buChar char="●"/>
            </a:pPr>
            <a:r>
              <a:rPr lang="es" sz="1200">
                <a:solidFill>
                  <a:schemeClr val="dk1"/>
                </a:solidFill>
              </a:rPr>
              <a:t>IDCODEs were being read properly but the verification w</a:t>
            </a:r>
            <a:r>
              <a:rPr lang="es" sz="1200"/>
              <a:t>as failing at 66% and 45% of the process on each FPGA respectively. Same issue happened a couple more times we tried (some times not at 66% but at other values) </a:t>
            </a:r>
            <a:endParaRPr sz="1200"/>
          </a:p>
          <a:p>
            <a:pPr marL="457200" lvl="0" indent="0" algn="l" rtl="0">
              <a:spcBef>
                <a:spcPts val="0"/>
              </a:spcBef>
              <a:spcAft>
                <a:spcPts val="0"/>
              </a:spcAft>
              <a:buNone/>
            </a:pPr>
            <a:endParaRPr sz="1200"/>
          </a:p>
          <a:p>
            <a:pPr marL="457200" lvl="0" indent="-304800" algn="l" rtl="0">
              <a:spcBef>
                <a:spcPts val="0"/>
              </a:spcBef>
              <a:spcAft>
                <a:spcPts val="0"/>
              </a:spcAft>
              <a:buSzPts val="1200"/>
              <a:buChar char="●"/>
            </a:pPr>
            <a:r>
              <a:rPr lang="es" sz="1200"/>
              <a:t>However at the end of the irradiation period we were capable of loading the </a:t>
            </a:r>
            <a:r>
              <a:rPr lang="es" sz="1200" b="1"/>
              <a:t>firmware remotely so the programming system seemed to work fine after 109,8 Gy</a:t>
            </a:r>
            <a:r>
              <a:rPr lang="es" sz="1200"/>
              <a:t> (though still the verify was incorrect)</a:t>
            </a:r>
            <a:endParaRPr sz="1200"/>
          </a:p>
        </p:txBody>
      </p:sp>
      <p:sp>
        <p:nvSpPr>
          <p:cNvPr id="207" name="Google Shape;207;p29"/>
          <p:cNvSpPr txBox="1"/>
          <p:nvPr/>
        </p:nvSpPr>
        <p:spPr>
          <a:xfrm>
            <a:off x="-103650" y="0"/>
            <a:ext cx="5181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s" b="1" i="1" u="sng">
                <a:solidFill>
                  <a:schemeClr val="dk1"/>
                </a:solidFill>
              </a:rPr>
              <a:t>POLARFIRE FPGA FIRMWARE´s VERIFICATION</a:t>
            </a:r>
            <a:endParaRPr b="1" i="1" u="sng"/>
          </a:p>
        </p:txBody>
      </p:sp>
      <p:pic>
        <p:nvPicPr>
          <p:cNvPr id="208" name="Google Shape;208;p29"/>
          <p:cNvPicPr preferRelativeResize="0"/>
          <p:nvPr/>
        </p:nvPicPr>
        <p:blipFill>
          <a:blip r:embed="rId3">
            <a:alphaModFix/>
          </a:blip>
          <a:stretch>
            <a:fillRect/>
          </a:stretch>
        </p:blipFill>
        <p:spPr>
          <a:xfrm>
            <a:off x="4385650" y="908051"/>
            <a:ext cx="4758350" cy="3568749"/>
          </a:xfrm>
          <a:prstGeom prst="rect">
            <a:avLst/>
          </a:prstGeom>
          <a:noFill/>
          <a:ln>
            <a:noFill/>
          </a:ln>
        </p:spPr>
      </p:pic>
      <p:sp>
        <p:nvSpPr>
          <p:cNvPr id="209" name="Google Shape;209;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5</a:t>
            </a:fld>
            <a:endParaRPr/>
          </a:p>
        </p:txBody>
      </p:sp>
      <p:sp>
        <p:nvSpPr>
          <p:cNvPr id="210" name="Google Shape;210;p29"/>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
        <p:nvSpPr>
          <p:cNvPr id="211" name="Google Shape;211;p29"/>
          <p:cNvSpPr txBox="1"/>
          <p:nvPr/>
        </p:nvSpPr>
        <p:spPr>
          <a:xfrm>
            <a:off x="4385650" y="106025"/>
            <a:ext cx="45942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0000FF"/>
                </a:solidFill>
              </a:rPr>
              <a:t>Raspberry pi running Direct C libraries from Microsemi+ custom TTl to LVDS and LVDS to TTL converters (DS90LV048 and DS90LV047 had already been validated under radiation)</a:t>
            </a:r>
            <a:endParaRPr sz="1200" i="1">
              <a:solidFill>
                <a:srgbClr val="0000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0"/>
          <p:cNvSpPr txBox="1">
            <a:spLocks noGrp="1"/>
          </p:cNvSpPr>
          <p:nvPr>
            <p:ph type="body" idx="1"/>
          </p:nvPr>
        </p:nvSpPr>
        <p:spPr>
          <a:xfrm>
            <a:off x="102700" y="1013125"/>
            <a:ext cx="8982300" cy="27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1300">
                <a:solidFill>
                  <a:schemeClr val="dk1"/>
                </a:solidFill>
                <a:highlight>
                  <a:srgbClr val="FFFFFF"/>
                </a:highlight>
                <a:latin typeface="Roboto"/>
                <a:ea typeface="Roboto"/>
                <a:cs typeface="Roboto"/>
                <a:sym typeface="Roboto"/>
              </a:rPr>
              <a:t>Firmware logic structures of the SEU reference test:</a:t>
            </a:r>
            <a:endParaRPr sz="1300">
              <a:solidFill>
                <a:schemeClr val="dk1"/>
              </a:solidFill>
              <a:highlight>
                <a:srgbClr val="FFFFFF"/>
              </a:highlight>
              <a:latin typeface="Roboto"/>
              <a:ea typeface="Roboto"/>
              <a:cs typeface="Roboto"/>
              <a:sym typeface="Roboto"/>
            </a:endParaRPr>
          </a:p>
          <a:p>
            <a:pPr marL="457200" lvl="0" indent="-311150" algn="l" rtl="0">
              <a:spcBef>
                <a:spcPts val="1000"/>
              </a:spcBef>
              <a:spcAft>
                <a:spcPts val="0"/>
              </a:spcAft>
              <a:buClr>
                <a:schemeClr val="dk1"/>
              </a:buClr>
              <a:buSzPts val="1300"/>
              <a:buFont typeface="Roboto"/>
              <a:buChar char="-"/>
            </a:pPr>
            <a:r>
              <a:rPr lang="es" sz="1300">
                <a:solidFill>
                  <a:schemeClr val="dk1"/>
                </a:solidFill>
                <a:highlight>
                  <a:srgbClr val="FFFFFF"/>
                </a:highlight>
                <a:latin typeface="Roboto"/>
                <a:ea typeface="Roboto"/>
                <a:cs typeface="Roboto"/>
                <a:sym typeface="Roboto"/>
              </a:rPr>
              <a:t>FF All 1s : Flip-flop chain feed with 1s </a:t>
            </a:r>
            <a:endParaRPr sz="1300">
              <a:solidFill>
                <a:schemeClr val="dk1"/>
              </a:solidFill>
              <a:highlight>
                <a:srgbClr val="FFFFFF"/>
              </a:highlight>
              <a:latin typeface="Roboto"/>
              <a:ea typeface="Roboto"/>
              <a:cs typeface="Roboto"/>
              <a:sym typeface="Roboto"/>
            </a:endParaRPr>
          </a:p>
          <a:p>
            <a:pPr marL="457200" lvl="0" indent="-311150" algn="l" rtl="0">
              <a:spcBef>
                <a:spcPts val="1000"/>
              </a:spcBef>
              <a:spcAft>
                <a:spcPts val="0"/>
              </a:spcAft>
              <a:buClr>
                <a:schemeClr val="dk1"/>
              </a:buClr>
              <a:buSzPts val="1300"/>
              <a:buFont typeface="Roboto"/>
              <a:buChar char="-"/>
            </a:pPr>
            <a:r>
              <a:rPr lang="es" sz="1300">
                <a:solidFill>
                  <a:schemeClr val="dk1"/>
                </a:solidFill>
                <a:highlight>
                  <a:schemeClr val="lt1"/>
                </a:highlight>
                <a:latin typeface="Roboto"/>
                <a:ea typeface="Roboto"/>
                <a:cs typeface="Roboto"/>
                <a:sym typeface="Roboto"/>
              </a:rPr>
              <a:t>FF All 0s </a:t>
            </a:r>
            <a:r>
              <a:rPr lang="es" sz="1300">
                <a:solidFill>
                  <a:schemeClr val="dk1"/>
                </a:solidFill>
                <a:highlight>
                  <a:srgbClr val="FFFFFF"/>
                </a:highlight>
                <a:latin typeface="Roboto"/>
                <a:ea typeface="Roboto"/>
                <a:cs typeface="Roboto"/>
                <a:sym typeface="Roboto"/>
              </a:rPr>
              <a:t>: </a:t>
            </a:r>
            <a:r>
              <a:rPr lang="es" sz="1300">
                <a:solidFill>
                  <a:schemeClr val="dk1"/>
                </a:solidFill>
                <a:highlight>
                  <a:schemeClr val="lt1"/>
                </a:highlight>
                <a:latin typeface="Roboto"/>
                <a:ea typeface="Roboto"/>
                <a:cs typeface="Roboto"/>
                <a:sym typeface="Roboto"/>
              </a:rPr>
              <a:t>Flip-flop chain feed with 0s </a:t>
            </a:r>
            <a:endParaRPr sz="1300">
              <a:solidFill>
                <a:schemeClr val="dk1"/>
              </a:solidFill>
              <a:highlight>
                <a:srgbClr val="FFFFFF"/>
              </a:highlight>
              <a:latin typeface="Roboto"/>
              <a:ea typeface="Roboto"/>
              <a:cs typeface="Roboto"/>
              <a:sym typeface="Roboto"/>
            </a:endParaRPr>
          </a:p>
          <a:p>
            <a:pPr marL="457200" lvl="0" indent="-311150" algn="l" rtl="0">
              <a:spcBef>
                <a:spcPts val="1000"/>
              </a:spcBef>
              <a:spcAft>
                <a:spcPts val="0"/>
              </a:spcAft>
              <a:buClr>
                <a:schemeClr val="dk1"/>
              </a:buClr>
              <a:buSzPts val="1300"/>
              <a:buFont typeface="Roboto"/>
              <a:buChar char="-"/>
            </a:pPr>
            <a:r>
              <a:rPr lang="es" sz="1300">
                <a:solidFill>
                  <a:schemeClr val="dk1"/>
                </a:solidFill>
                <a:highlight>
                  <a:schemeClr val="lt1"/>
                </a:highlight>
                <a:latin typeface="Roboto"/>
                <a:ea typeface="Roboto"/>
                <a:cs typeface="Roboto"/>
                <a:sym typeface="Roboto"/>
              </a:rPr>
              <a:t>CKBRD 40 MHZ</a:t>
            </a:r>
            <a:r>
              <a:rPr lang="es" sz="1300">
                <a:solidFill>
                  <a:schemeClr val="dk1"/>
                </a:solidFill>
                <a:highlight>
                  <a:srgbClr val="FFFFFF"/>
                </a:highlight>
                <a:latin typeface="Roboto"/>
                <a:ea typeface="Roboto"/>
                <a:cs typeface="Roboto"/>
                <a:sym typeface="Roboto"/>
              </a:rPr>
              <a:t>: </a:t>
            </a:r>
            <a:r>
              <a:rPr lang="es" sz="1300">
                <a:solidFill>
                  <a:schemeClr val="dk1"/>
                </a:solidFill>
                <a:highlight>
                  <a:schemeClr val="lt1"/>
                </a:highlight>
                <a:latin typeface="Roboto"/>
                <a:ea typeface="Roboto"/>
                <a:cs typeface="Roboto"/>
                <a:sym typeface="Roboto"/>
              </a:rPr>
              <a:t>Flip-flop chain feed with a fast checkerboard </a:t>
            </a:r>
            <a:r>
              <a:rPr lang="es" sz="1300">
                <a:solidFill>
                  <a:schemeClr val="dk1"/>
                </a:solidFill>
                <a:highlight>
                  <a:srgbClr val="FFFFFF"/>
                </a:highlight>
                <a:latin typeface="Roboto"/>
                <a:ea typeface="Roboto"/>
                <a:cs typeface="Roboto"/>
                <a:sym typeface="Roboto"/>
              </a:rPr>
              <a:t>1010101 @40 MHz</a:t>
            </a:r>
            <a:endParaRPr sz="1300">
              <a:solidFill>
                <a:schemeClr val="dk1"/>
              </a:solidFill>
              <a:highlight>
                <a:srgbClr val="FFFFFF"/>
              </a:highlight>
              <a:latin typeface="Roboto"/>
              <a:ea typeface="Roboto"/>
              <a:cs typeface="Roboto"/>
              <a:sym typeface="Roboto"/>
            </a:endParaRPr>
          </a:p>
          <a:p>
            <a:pPr marL="457200" lvl="0" indent="-311150" algn="l" rtl="0">
              <a:spcBef>
                <a:spcPts val="1000"/>
              </a:spcBef>
              <a:spcAft>
                <a:spcPts val="0"/>
              </a:spcAft>
              <a:buClr>
                <a:schemeClr val="dk1"/>
              </a:buClr>
              <a:buSzPts val="1300"/>
              <a:buFont typeface="Roboto"/>
              <a:buChar char="-"/>
            </a:pPr>
            <a:r>
              <a:rPr lang="es" sz="1300">
                <a:solidFill>
                  <a:schemeClr val="dk1"/>
                </a:solidFill>
                <a:highlight>
                  <a:schemeClr val="lt1"/>
                </a:highlight>
                <a:latin typeface="Roboto"/>
                <a:ea typeface="Roboto"/>
                <a:cs typeface="Roboto"/>
                <a:sym typeface="Roboto"/>
              </a:rPr>
              <a:t>CKBRD 10 MHZ</a:t>
            </a:r>
            <a:r>
              <a:rPr lang="es" sz="1300">
                <a:solidFill>
                  <a:schemeClr val="dk1"/>
                </a:solidFill>
                <a:highlight>
                  <a:srgbClr val="FFFFFF"/>
                </a:highlight>
                <a:latin typeface="Roboto"/>
                <a:ea typeface="Roboto"/>
                <a:cs typeface="Roboto"/>
                <a:sym typeface="Roboto"/>
              </a:rPr>
              <a:t>: </a:t>
            </a:r>
            <a:r>
              <a:rPr lang="es" sz="1300">
                <a:solidFill>
                  <a:schemeClr val="dk1"/>
                </a:solidFill>
                <a:highlight>
                  <a:schemeClr val="lt1"/>
                </a:highlight>
                <a:latin typeface="Roboto"/>
                <a:ea typeface="Roboto"/>
                <a:cs typeface="Roboto"/>
                <a:sym typeface="Roboto"/>
              </a:rPr>
              <a:t>Flip-flop chain feed with a fast checkerboard </a:t>
            </a:r>
            <a:r>
              <a:rPr lang="es" sz="1300">
                <a:solidFill>
                  <a:schemeClr val="dk1"/>
                </a:solidFill>
                <a:highlight>
                  <a:srgbClr val="FFFFFF"/>
                </a:highlight>
                <a:latin typeface="Roboto"/>
                <a:ea typeface="Roboto"/>
                <a:cs typeface="Roboto"/>
                <a:sym typeface="Roboto"/>
              </a:rPr>
              <a:t>111100001111000011110000 @ 40 MHz</a:t>
            </a:r>
            <a:endParaRPr sz="1300">
              <a:solidFill>
                <a:schemeClr val="dk1"/>
              </a:solidFill>
              <a:highlight>
                <a:srgbClr val="FFFFFF"/>
              </a:highlight>
              <a:latin typeface="Roboto"/>
              <a:ea typeface="Roboto"/>
              <a:cs typeface="Roboto"/>
              <a:sym typeface="Roboto"/>
            </a:endParaRPr>
          </a:p>
          <a:p>
            <a:pPr marL="457200" lvl="0" indent="-311150" algn="l" rtl="0">
              <a:spcBef>
                <a:spcPts val="1000"/>
              </a:spcBef>
              <a:spcAft>
                <a:spcPts val="0"/>
              </a:spcAft>
              <a:buClr>
                <a:schemeClr val="dk1"/>
              </a:buClr>
              <a:buSzPts val="1300"/>
              <a:buFont typeface="Roboto"/>
              <a:buChar char="-"/>
            </a:pPr>
            <a:r>
              <a:rPr lang="es" sz="1300">
                <a:solidFill>
                  <a:schemeClr val="dk1"/>
                </a:solidFill>
                <a:highlight>
                  <a:srgbClr val="FFFFFF"/>
                </a:highlight>
                <a:latin typeface="Roboto"/>
                <a:ea typeface="Roboto"/>
                <a:cs typeface="Roboto"/>
                <a:sym typeface="Roboto"/>
              </a:rPr>
              <a:t>LSRAM: Errors detected in 17 bit words in a 2</a:t>
            </a:r>
            <a:r>
              <a:rPr lang="es" sz="1300" baseline="30000">
                <a:solidFill>
                  <a:schemeClr val="dk1"/>
                </a:solidFill>
                <a:highlight>
                  <a:srgbClr val="FFFFFF"/>
                </a:highlight>
                <a:latin typeface="Roboto"/>
                <a:ea typeface="Roboto"/>
                <a:cs typeface="Roboto"/>
                <a:sym typeface="Roboto"/>
              </a:rPr>
              <a:t>17</a:t>
            </a:r>
            <a:r>
              <a:rPr lang="es" sz="1300">
                <a:solidFill>
                  <a:schemeClr val="dk1"/>
                </a:solidFill>
                <a:highlight>
                  <a:srgbClr val="FFFFFF"/>
                </a:highlight>
                <a:latin typeface="Roboto"/>
                <a:ea typeface="Roboto"/>
                <a:cs typeface="Roboto"/>
                <a:sym typeface="Roboto"/>
              </a:rPr>
              <a:t> positions RAM memory. Errors detected when scrubbing all the RAM.</a:t>
            </a:r>
            <a:endParaRPr sz="1300">
              <a:solidFill>
                <a:schemeClr val="dk1"/>
              </a:solidFill>
            </a:endParaRPr>
          </a:p>
        </p:txBody>
      </p:sp>
      <p:sp>
        <p:nvSpPr>
          <p:cNvPr id="217" name="Google Shape;217;p30"/>
          <p:cNvSpPr txBox="1"/>
          <p:nvPr/>
        </p:nvSpPr>
        <p:spPr>
          <a:xfrm>
            <a:off x="0" y="20050"/>
            <a:ext cx="65982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900" b="1" i="1" u="sng">
                <a:solidFill>
                  <a:schemeClr val="dk1"/>
                </a:solidFill>
              </a:rPr>
              <a:t>Polarfire SEU-reference test</a:t>
            </a:r>
            <a:endParaRPr sz="1900" b="1" i="1" u="sng">
              <a:solidFill>
                <a:schemeClr val="dk1"/>
              </a:solidFill>
            </a:endParaRPr>
          </a:p>
        </p:txBody>
      </p:sp>
      <p:sp>
        <p:nvSpPr>
          <p:cNvPr id="218" name="Google Shape;218;p30"/>
          <p:cNvSpPr txBox="1"/>
          <p:nvPr/>
        </p:nvSpPr>
        <p:spPr>
          <a:xfrm>
            <a:off x="414750" y="497050"/>
            <a:ext cx="85686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300">
                <a:solidFill>
                  <a:schemeClr val="dk1"/>
                </a:solidFill>
              </a:rPr>
              <a:t>A reference logic was implemented both in OBDT and PUFO to obtain SEU values comparable to the ones reported in the literature[ref]</a:t>
            </a:r>
            <a:endParaRPr sz="1300">
              <a:solidFill>
                <a:schemeClr val="dk1"/>
              </a:solidFill>
            </a:endParaRPr>
          </a:p>
        </p:txBody>
      </p:sp>
      <p:pic>
        <p:nvPicPr>
          <p:cNvPr id="219" name="Google Shape;219;p30"/>
          <p:cNvPicPr preferRelativeResize="0"/>
          <p:nvPr/>
        </p:nvPicPr>
        <p:blipFill rotWithShape="1">
          <a:blip r:embed="rId3">
            <a:alphaModFix/>
          </a:blip>
          <a:srcRect l="9918" t="42883" r="15897" b="33927"/>
          <a:stretch/>
        </p:blipFill>
        <p:spPr>
          <a:xfrm>
            <a:off x="1096625" y="3612875"/>
            <a:ext cx="6783451" cy="1192701"/>
          </a:xfrm>
          <a:prstGeom prst="rect">
            <a:avLst/>
          </a:prstGeom>
          <a:noFill/>
          <a:ln>
            <a:noFill/>
          </a:ln>
        </p:spPr>
      </p:pic>
      <p:sp>
        <p:nvSpPr>
          <p:cNvPr id="220" name="Google Shape;220;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6</a:t>
            </a:fld>
            <a:endParaRPr/>
          </a:p>
        </p:txBody>
      </p:sp>
      <p:sp>
        <p:nvSpPr>
          <p:cNvPr id="221" name="Google Shape;221;p30"/>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1"/>
          <p:cNvSpPr txBox="1"/>
          <p:nvPr/>
        </p:nvSpPr>
        <p:spPr>
          <a:xfrm>
            <a:off x="0" y="0"/>
            <a:ext cx="65982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900" b="1" i="1" u="sng">
                <a:solidFill>
                  <a:schemeClr val="dk1"/>
                </a:solidFill>
              </a:rPr>
              <a:t>Polarfire SEU-reference test</a:t>
            </a:r>
            <a:endParaRPr sz="1900" b="1" i="1" u="sng">
              <a:solidFill>
                <a:schemeClr val="dk1"/>
              </a:solidFill>
            </a:endParaRPr>
          </a:p>
        </p:txBody>
      </p:sp>
      <p:sp>
        <p:nvSpPr>
          <p:cNvPr id="227" name="Google Shape;227;p31"/>
          <p:cNvSpPr txBox="1"/>
          <p:nvPr/>
        </p:nvSpPr>
        <p:spPr>
          <a:xfrm>
            <a:off x="169325" y="623550"/>
            <a:ext cx="5175300" cy="147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Unfortunately there was a problem with the logging of the data until November 6th and this reference test was not working during the low dose period</a:t>
            </a:r>
            <a:endParaRPr/>
          </a:p>
          <a:p>
            <a:pPr marL="0" lvl="0" indent="0" algn="l" rtl="0">
              <a:spcBef>
                <a:spcPts val="0"/>
              </a:spcBef>
              <a:spcAft>
                <a:spcPts val="0"/>
              </a:spcAft>
              <a:buNone/>
            </a:pPr>
            <a:endParaRPr/>
          </a:p>
          <a:p>
            <a:pPr marL="0" lvl="0" indent="0" algn="l" rtl="0">
              <a:spcBef>
                <a:spcPts val="0"/>
              </a:spcBef>
              <a:spcAft>
                <a:spcPts val="0"/>
              </a:spcAft>
              <a:buNone/>
            </a:pPr>
            <a:r>
              <a:rPr lang="es"/>
              <a:t>Other periods where the monitoring was not working have also been removed.</a:t>
            </a:r>
            <a:endParaRPr/>
          </a:p>
        </p:txBody>
      </p:sp>
      <p:pic>
        <p:nvPicPr>
          <p:cNvPr id="228" name="Google Shape;228;p31"/>
          <p:cNvPicPr preferRelativeResize="0"/>
          <p:nvPr/>
        </p:nvPicPr>
        <p:blipFill rotWithShape="1">
          <a:blip r:embed="rId3">
            <a:alphaModFix/>
          </a:blip>
          <a:srcRect l="36362" t="61113" r="37454" b="16971"/>
          <a:stretch/>
        </p:blipFill>
        <p:spPr>
          <a:xfrm>
            <a:off x="5344850" y="359725"/>
            <a:ext cx="3708077" cy="1745774"/>
          </a:xfrm>
          <a:prstGeom prst="rect">
            <a:avLst/>
          </a:prstGeom>
          <a:noFill/>
          <a:ln>
            <a:noFill/>
          </a:ln>
        </p:spPr>
      </p:pic>
      <p:pic>
        <p:nvPicPr>
          <p:cNvPr id="229" name="Google Shape;229;p31"/>
          <p:cNvPicPr preferRelativeResize="0"/>
          <p:nvPr/>
        </p:nvPicPr>
        <p:blipFill>
          <a:blip r:embed="rId4">
            <a:alphaModFix/>
          </a:blip>
          <a:stretch>
            <a:fillRect/>
          </a:stretch>
        </p:blipFill>
        <p:spPr>
          <a:xfrm>
            <a:off x="4519025" y="4298725"/>
            <a:ext cx="1777269" cy="832400"/>
          </a:xfrm>
          <a:prstGeom prst="rect">
            <a:avLst/>
          </a:prstGeom>
          <a:noFill/>
          <a:ln>
            <a:noFill/>
          </a:ln>
        </p:spPr>
      </p:pic>
      <p:sp>
        <p:nvSpPr>
          <p:cNvPr id="230" name="Google Shape;230;p31"/>
          <p:cNvSpPr/>
          <p:nvPr/>
        </p:nvSpPr>
        <p:spPr>
          <a:xfrm>
            <a:off x="5249000" y="1331402"/>
            <a:ext cx="1633800" cy="2235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1"/>
          <p:cNvSpPr txBox="1"/>
          <p:nvPr/>
        </p:nvSpPr>
        <p:spPr>
          <a:xfrm>
            <a:off x="3037925" y="4456025"/>
            <a:ext cx="1481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Cross section</a:t>
            </a:r>
            <a:endParaRPr/>
          </a:p>
        </p:txBody>
      </p:sp>
      <p:pic>
        <p:nvPicPr>
          <p:cNvPr id="232" name="Google Shape;232;p31"/>
          <p:cNvPicPr preferRelativeResize="0"/>
          <p:nvPr/>
        </p:nvPicPr>
        <p:blipFill rotWithShape="1">
          <a:blip r:embed="rId5">
            <a:alphaModFix/>
          </a:blip>
          <a:srcRect l="12340" t="37456" r="25427" b="34865"/>
          <a:stretch/>
        </p:blipFill>
        <p:spPr>
          <a:xfrm>
            <a:off x="326887" y="2332025"/>
            <a:ext cx="8490221" cy="2124001"/>
          </a:xfrm>
          <a:prstGeom prst="rect">
            <a:avLst/>
          </a:prstGeom>
          <a:noFill/>
          <a:ln>
            <a:noFill/>
          </a:ln>
        </p:spPr>
      </p:pic>
      <p:sp>
        <p:nvSpPr>
          <p:cNvPr id="233" name="Google Shape;233;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7</a:t>
            </a:fld>
            <a:endParaRPr/>
          </a:p>
        </p:txBody>
      </p:sp>
      <p:sp>
        <p:nvSpPr>
          <p:cNvPr id="234" name="Google Shape;234;p31"/>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2"/>
          <p:cNvSpPr txBox="1"/>
          <p:nvPr/>
        </p:nvSpPr>
        <p:spPr>
          <a:xfrm>
            <a:off x="0" y="0"/>
            <a:ext cx="65982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900" b="1" i="1" u="sng">
                <a:solidFill>
                  <a:schemeClr val="dk1"/>
                </a:solidFill>
              </a:rPr>
              <a:t>Polarfire SEU-reference test</a:t>
            </a:r>
            <a:endParaRPr sz="1900" b="1" i="1" u="sng">
              <a:solidFill>
                <a:schemeClr val="dk1"/>
              </a:solidFill>
            </a:endParaRPr>
          </a:p>
        </p:txBody>
      </p:sp>
      <p:sp>
        <p:nvSpPr>
          <p:cNvPr id="240" name="Google Shape;240;p32"/>
          <p:cNvSpPr txBox="1"/>
          <p:nvPr/>
        </p:nvSpPr>
        <p:spPr>
          <a:xfrm>
            <a:off x="509550" y="3252425"/>
            <a:ext cx="7986300" cy="1518600"/>
          </a:xfrm>
          <a:prstGeom prst="rect">
            <a:avLst/>
          </a:prstGeom>
          <a:noFill/>
          <a:ln>
            <a:noFill/>
          </a:ln>
        </p:spPr>
        <p:txBody>
          <a:bodyPr spcFirstLastPara="1" wrap="square" lIns="91425" tIns="91425" rIns="91425" bIns="91425" anchor="t" anchorCtr="0">
            <a:spAutoFit/>
          </a:bodyPr>
          <a:lstStyle/>
          <a:p>
            <a:pPr marL="457200" lvl="0" indent="-317500" algn="l" rtl="0">
              <a:spcBef>
                <a:spcPts val="1000"/>
              </a:spcBef>
              <a:spcAft>
                <a:spcPts val="0"/>
              </a:spcAft>
              <a:buSzPts val="1400"/>
              <a:buChar char="●"/>
            </a:pPr>
            <a:r>
              <a:rPr lang="es"/>
              <a:t>Few times we could find that the LSRAM error counter has a very high value, </a:t>
            </a:r>
            <a:r>
              <a:rPr lang="es">
                <a:solidFill>
                  <a:schemeClr val="dk1"/>
                </a:solidFill>
              </a:rPr>
              <a:t>manifested as a crazy running of the SEU counter.</a:t>
            </a:r>
            <a:endParaRPr/>
          </a:p>
          <a:p>
            <a:pPr marL="457200" lvl="0" indent="-317500" algn="l" rtl="0">
              <a:spcBef>
                <a:spcPts val="1000"/>
              </a:spcBef>
              <a:spcAft>
                <a:spcPts val="0"/>
              </a:spcAft>
              <a:buClr>
                <a:schemeClr val="dk1"/>
              </a:buClr>
              <a:buSzPts val="1400"/>
              <a:buChar char="●"/>
            </a:pPr>
            <a:r>
              <a:rPr lang="es">
                <a:solidFill>
                  <a:schemeClr val="dk1"/>
                </a:solidFill>
              </a:rPr>
              <a:t>Could be SEFI but in reality the rest of the system was working fine. More likely is part of the logic that affects the SEU-reference counters</a:t>
            </a:r>
            <a:endParaRPr>
              <a:solidFill>
                <a:schemeClr val="dk1"/>
              </a:solidFill>
            </a:endParaRPr>
          </a:p>
          <a:p>
            <a:pPr marL="457200" lvl="0" indent="-317500" algn="l" rtl="0">
              <a:spcBef>
                <a:spcPts val="1000"/>
              </a:spcBef>
              <a:spcAft>
                <a:spcPts val="0"/>
              </a:spcAft>
              <a:buSzPts val="1400"/>
              <a:buChar char="●"/>
            </a:pPr>
            <a:r>
              <a:rPr lang="es"/>
              <a:t>We are cataloguing those as MBU (Multiple Bit Upsets) or larger logic upsets</a:t>
            </a:r>
            <a:endParaRPr/>
          </a:p>
        </p:txBody>
      </p:sp>
      <p:sp>
        <p:nvSpPr>
          <p:cNvPr id="241" name="Google Shape;241;p32"/>
          <p:cNvSpPr txBox="1"/>
          <p:nvPr/>
        </p:nvSpPr>
        <p:spPr>
          <a:xfrm>
            <a:off x="220700" y="354800"/>
            <a:ext cx="8411400" cy="1272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000"/>
              </a:spcBef>
              <a:spcAft>
                <a:spcPts val="0"/>
              </a:spcAft>
              <a:buNone/>
            </a:pPr>
            <a:r>
              <a:rPr lang="es">
                <a:solidFill>
                  <a:schemeClr val="dk1"/>
                </a:solidFill>
                <a:highlight>
                  <a:schemeClr val="lt1"/>
                </a:highlight>
                <a:latin typeface="Roboto"/>
                <a:ea typeface="Roboto"/>
                <a:cs typeface="Roboto"/>
                <a:sym typeface="Roboto"/>
              </a:rPr>
              <a:t>LSRAM error counters:</a:t>
            </a:r>
            <a:endParaRPr>
              <a:solidFill>
                <a:schemeClr val="dk1"/>
              </a:solidFill>
              <a:highlight>
                <a:schemeClr val="lt1"/>
              </a:highlight>
              <a:latin typeface="Roboto"/>
              <a:ea typeface="Roboto"/>
              <a:cs typeface="Roboto"/>
              <a:sym typeface="Roboto"/>
            </a:endParaRPr>
          </a:p>
          <a:p>
            <a:pPr marL="457200" lvl="0" indent="-317500" algn="l" rtl="0">
              <a:lnSpc>
                <a:spcPct val="115000"/>
              </a:lnSpc>
              <a:spcBef>
                <a:spcPts val="1000"/>
              </a:spcBef>
              <a:spcAft>
                <a:spcPts val="0"/>
              </a:spcAft>
              <a:buClr>
                <a:schemeClr val="dk1"/>
              </a:buClr>
              <a:buSzPts val="1400"/>
              <a:buFont typeface="Roboto"/>
              <a:buChar char="●"/>
            </a:pPr>
            <a:r>
              <a:rPr lang="es">
                <a:solidFill>
                  <a:schemeClr val="dk1"/>
                </a:solidFill>
                <a:highlight>
                  <a:schemeClr val="lt1"/>
                </a:highlight>
                <a:latin typeface="Roboto"/>
                <a:ea typeface="Roboto"/>
                <a:cs typeface="Roboto"/>
                <a:sym typeface="Roboto"/>
              </a:rPr>
              <a:t>Instantiated one LSRAM with  2</a:t>
            </a:r>
            <a:r>
              <a:rPr lang="es" baseline="30000">
                <a:solidFill>
                  <a:schemeClr val="dk1"/>
                </a:solidFill>
                <a:highlight>
                  <a:schemeClr val="lt1"/>
                </a:highlight>
                <a:latin typeface="Roboto"/>
                <a:ea typeface="Roboto"/>
                <a:cs typeface="Roboto"/>
                <a:sym typeface="Roboto"/>
              </a:rPr>
              <a:t>17</a:t>
            </a:r>
            <a:r>
              <a:rPr lang="es">
                <a:solidFill>
                  <a:schemeClr val="dk1"/>
                </a:solidFill>
                <a:highlight>
                  <a:schemeClr val="lt1"/>
                </a:highlight>
                <a:latin typeface="Roboto"/>
                <a:ea typeface="Roboto"/>
                <a:cs typeface="Roboto"/>
                <a:sym typeface="Roboto"/>
              </a:rPr>
              <a:t> positions of 17 bit word each. </a:t>
            </a:r>
            <a:endParaRPr>
              <a:solidFill>
                <a:schemeClr val="dk1"/>
              </a:solidFill>
              <a:highlight>
                <a:schemeClr val="lt1"/>
              </a:highlight>
              <a:latin typeface="Roboto"/>
              <a:ea typeface="Roboto"/>
              <a:cs typeface="Roboto"/>
              <a:sym typeface="Roboto"/>
            </a:endParaRPr>
          </a:p>
          <a:p>
            <a:pPr marL="457200" lvl="0" indent="-317500" algn="l" rtl="0">
              <a:lnSpc>
                <a:spcPct val="115000"/>
              </a:lnSpc>
              <a:spcBef>
                <a:spcPts val="0"/>
              </a:spcBef>
              <a:spcAft>
                <a:spcPts val="0"/>
              </a:spcAft>
              <a:buClr>
                <a:schemeClr val="dk1"/>
              </a:buClr>
              <a:buSzPts val="1400"/>
              <a:buFont typeface="Roboto"/>
              <a:buChar char="●"/>
            </a:pPr>
            <a:r>
              <a:rPr lang="es">
                <a:solidFill>
                  <a:schemeClr val="dk1"/>
                </a:solidFill>
                <a:highlight>
                  <a:schemeClr val="lt1"/>
                </a:highlight>
                <a:latin typeface="Roboto"/>
                <a:ea typeface="Roboto"/>
                <a:cs typeface="Roboto"/>
                <a:sym typeface="Roboto"/>
              </a:rPr>
              <a:t>The firmware was scrubbing all the RAM memory and counting when the word was not the one expected. </a:t>
            </a:r>
            <a:endParaRPr>
              <a:solidFill>
                <a:schemeClr val="dk1"/>
              </a:solidFill>
            </a:endParaRPr>
          </a:p>
        </p:txBody>
      </p:sp>
      <p:pic>
        <p:nvPicPr>
          <p:cNvPr id="242" name="Google Shape;242;p32"/>
          <p:cNvPicPr preferRelativeResize="0"/>
          <p:nvPr/>
        </p:nvPicPr>
        <p:blipFill rotWithShape="1">
          <a:blip r:embed="rId3">
            <a:alphaModFix/>
          </a:blip>
          <a:srcRect l="12774" t="38278" r="25363" b="36826"/>
          <a:stretch/>
        </p:blipFill>
        <p:spPr>
          <a:xfrm>
            <a:off x="645800" y="1506225"/>
            <a:ext cx="7713802" cy="1746209"/>
          </a:xfrm>
          <a:prstGeom prst="rect">
            <a:avLst/>
          </a:prstGeom>
          <a:noFill/>
          <a:ln>
            <a:noFill/>
          </a:ln>
        </p:spPr>
      </p:pic>
      <p:sp>
        <p:nvSpPr>
          <p:cNvPr id="243" name="Google Shape;243;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8</a:t>
            </a:fld>
            <a:endParaRPr/>
          </a:p>
        </p:txBody>
      </p:sp>
      <p:sp>
        <p:nvSpPr>
          <p:cNvPr id="244" name="Google Shape;244;p32"/>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3"/>
          <p:cNvSpPr txBox="1"/>
          <p:nvPr/>
        </p:nvSpPr>
        <p:spPr>
          <a:xfrm>
            <a:off x="0" y="0"/>
            <a:ext cx="65982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900" b="1" i="1" u="sng">
                <a:solidFill>
                  <a:schemeClr val="dk1"/>
                </a:solidFill>
              </a:rPr>
              <a:t>Polarfire SEU-reference test: LSRAM results</a:t>
            </a:r>
            <a:endParaRPr sz="1900" b="1" i="1" u="sng">
              <a:solidFill>
                <a:schemeClr val="dk1"/>
              </a:solidFill>
            </a:endParaRPr>
          </a:p>
        </p:txBody>
      </p:sp>
      <p:sp>
        <p:nvSpPr>
          <p:cNvPr id="250" name="Google Shape;250;p33"/>
          <p:cNvSpPr txBox="1"/>
          <p:nvPr/>
        </p:nvSpPr>
        <p:spPr>
          <a:xfrm>
            <a:off x="1179325" y="1123213"/>
            <a:ext cx="5496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u="sng">
                <a:solidFill>
                  <a:schemeClr val="hlink"/>
                </a:solidFill>
                <a:hlinkClick r:id="rId3"/>
              </a:rPr>
              <a:t>https://www.microsemi.com/document-portal/doc_download/1244460-polarfire-neutron-see-test-report</a:t>
            </a:r>
            <a:endParaRPr sz="900"/>
          </a:p>
        </p:txBody>
      </p:sp>
      <p:sp>
        <p:nvSpPr>
          <p:cNvPr id="251" name="Google Shape;251;p33"/>
          <p:cNvSpPr txBox="1"/>
          <p:nvPr/>
        </p:nvSpPr>
        <p:spPr>
          <a:xfrm>
            <a:off x="201750" y="565600"/>
            <a:ext cx="8740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Qualitative comparison with other irradiation tests on Polarfire devices with same or very similar reference logic:</a:t>
            </a:r>
            <a:endParaRPr/>
          </a:p>
        </p:txBody>
      </p:sp>
      <p:sp>
        <p:nvSpPr>
          <p:cNvPr id="252" name="Google Shape;252;p33"/>
          <p:cNvSpPr txBox="1"/>
          <p:nvPr/>
        </p:nvSpPr>
        <p:spPr>
          <a:xfrm>
            <a:off x="1062300" y="876475"/>
            <a:ext cx="46617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Microsemi results can be found</a:t>
            </a:r>
            <a:r>
              <a:rPr lang="es" sz="1500"/>
              <a:t>: </a:t>
            </a:r>
            <a:r>
              <a:rPr lang="es" sz="1500">
                <a:solidFill>
                  <a:schemeClr val="dk1"/>
                </a:solidFill>
              </a:rPr>
              <a:t>&gt;10 MeV neutron field </a:t>
            </a:r>
            <a:endParaRPr sz="1500"/>
          </a:p>
        </p:txBody>
      </p:sp>
      <p:sp>
        <p:nvSpPr>
          <p:cNvPr id="253" name="Google Shape;253;p33"/>
          <p:cNvSpPr txBox="1"/>
          <p:nvPr/>
        </p:nvSpPr>
        <p:spPr>
          <a:xfrm>
            <a:off x="909150" y="1374000"/>
            <a:ext cx="7325700" cy="754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PSI CERN results can be found:  200 MeV protons</a:t>
            </a:r>
            <a:endParaRPr/>
          </a:p>
          <a:p>
            <a:pPr marL="457200" lvl="0" indent="0" algn="l" rtl="0">
              <a:spcBef>
                <a:spcPts val="0"/>
              </a:spcBef>
              <a:spcAft>
                <a:spcPts val="0"/>
              </a:spcAft>
              <a:buNone/>
            </a:pPr>
            <a:r>
              <a:rPr lang="es" sz="900" u="sng">
                <a:solidFill>
                  <a:schemeClr val="hlink"/>
                </a:solidFill>
                <a:hlinkClick r:id="rId4"/>
              </a:rPr>
              <a:t>https://edms.cern.ch/ui/#!master/navigator/document?D:100764438:100764438:subDocs</a:t>
            </a:r>
            <a:endParaRPr sz="900"/>
          </a:p>
          <a:p>
            <a:pPr marL="0" lvl="0" indent="0" algn="l" rtl="0">
              <a:spcBef>
                <a:spcPts val="0"/>
              </a:spcBef>
              <a:spcAft>
                <a:spcPts val="0"/>
              </a:spcAft>
              <a:buNone/>
            </a:pPr>
            <a:endParaRPr/>
          </a:p>
        </p:txBody>
      </p:sp>
      <p:pic>
        <p:nvPicPr>
          <p:cNvPr id="254" name="Google Shape;254;p33"/>
          <p:cNvPicPr preferRelativeResize="0"/>
          <p:nvPr/>
        </p:nvPicPr>
        <p:blipFill rotWithShape="1">
          <a:blip r:embed="rId5">
            <a:alphaModFix/>
          </a:blip>
          <a:srcRect l="33217" t="38243" r="33150" b="26756"/>
          <a:stretch/>
        </p:blipFill>
        <p:spPr>
          <a:xfrm>
            <a:off x="4754278" y="1843523"/>
            <a:ext cx="4138498" cy="2422499"/>
          </a:xfrm>
          <a:prstGeom prst="rect">
            <a:avLst/>
          </a:prstGeom>
          <a:noFill/>
          <a:ln>
            <a:noFill/>
          </a:ln>
        </p:spPr>
      </p:pic>
      <p:pic>
        <p:nvPicPr>
          <p:cNvPr id="255" name="Google Shape;255;p33"/>
          <p:cNvPicPr preferRelativeResize="0"/>
          <p:nvPr/>
        </p:nvPicPr>
        <p:blipFill rotWithShape="1">
          <a:blip r:embed="rId6">
            <a:alphaModFix/>
          </a:blip>
          <a:srcRect l="45199" t="29934" r="10312" b="18754"/>
          <a:stretch/>
        </p:blipFill>
        <p:spPr>
          <a:xfrm>
            <a:off x="220699" y="1946000"/>
            <a:ext cx="4547323" cy="2950074"/>
          </a:xfrm>
          <a:prstGeom prst="rect">
            <a:avLst/>
          </a:prstGeom>
          <a:noFill/>
          <a:ln>
            <a:noFill/>
          </a:ln>
        </p:spPr>
      </p:pic>
      <p:sp>
        <p:nvSpPr>
          <p:cNvPr id="256" name="Google Shape;256;p33"/>
          <p:cNvSpPr txBox="1"/>
          <p:nvPr/>
        </p:nvSpPr>
        <p:spPr>
          <a:xfrm>
            <a:off x="4685725" y="4266025"/>
            <a:ext cx="42756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t>Caveats: different particles, energies, different clock frequencies, different firmware implementations…</a:t>
            </a:r>
            <a:endParaRPr/>
          </a:p>
        </p:txBody>
      </p:sp>
      <p:sp>
        <p:nvSpPr>
          <p:cNvPr id="257" name="Google Shape;257;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9</a:t>
            </a:fld>
            <a:endParaRPr/>
          </a:p>
        </p:txBody>
      </p:sp>
      <p:sp>
        <p:nvSpPr>
          <p:cNvPr id="258" name="Google Shape;258;p33"/>
          <p:cNvSpPr txBox="1"/>
          <p:nvPr/>
        </p:nvSpPr>
        <p:spPr>
          <a:xfrm>
            <a:off x="0" y="4820400"/>
            <a:ext cx="5843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i="1"/>
              <a:t>C. F. Bedoya  - Twepp 2022 FPGA Working group</a:t>
            </a:r>
            <a:endParaRPr sz="900" i="1"/>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3349</Words>
  <Application>Microsoft Office PowerPoint</Application>
  <PresentationFormat>Presentación en pantalla (16:9)</PresentationFormat>
  <Paragraphs>319</Paragraphs>
  <Slides>43</Slides>
  <Notes>43</Notes>
  <HiddenSlides>0</HiddenSlides>
  <MMClips>0</MMClips>
  <ScaleCrop>false</ScaleCrop>
  <HeadingPairs>
    <vt:vector size="6" baseType="variant">
      <vt:variant>
        <vt:lpstr>Fuentes usadas</vt:lpstr>
      </vt:variant>
      <vt:variant>
        <vt:i4>3</vt:i4>
      </vt:variant>
      <vt:variant>
        <vt:lpstr>Tema</vt:lpstr>
      </vt:variant>
      <vt:variant>
        <vt:i4>2</vt:i4>
      </vt:variant>
      <vt:variant>
        <vt:lpstr>Títulos de diapositiva</vt:lpstr>
      </vt:variant>
      <vt:variant>
        <vt:i4>43</vt:i4>
      </vt:variant>
    </vt:vector>
  </HeadingPairs>
  <TitlesOfParts>
    <vt:vector size="48" baseType="lpstr">
      <vt:lpstr>Roboto</vt:lpstr>
      <vt:lpstr>Arial</vt:lpstr>
      <vt:lpstr>Calibri</vt:lpstr>
      <vt:lpstr>Simple Light</vt:lpstr>
      <vt:lpstr>Office Theme</vt:lpstr>
      <vt:lpstr>Irradiation at CHARM of a HL-LHC prototype board for the CMS Muon DT On detector electronics based on the PolarFire FPGA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Summary</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Backup</vt:lpstr>
      <vt:lpstr>Presentación de PowerPoint</vt:lpstr>
      <vt:lpstr>Presentación de PowerPoint</vt:lpstr>
      <vt:lpstr>Presentación de PowerPoint</vt:lpstr>
      <vt:lpstr>Presentación de PowerPoint</vt:lpstr>
      <vt:lpstr>Presentación de PowerPoint</vt:lpstr>
      <vt:lpstr>Manual interventions: Power cycles</vt:lpstr>
      <vt:lpstr>Manual interventions: Configurations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Irradiation at CHARM of a HL-LHC prototype board for the CMS Muon DT On detector electronics based on the PolarFire FPGA</dc:title>
  <cp:lastModifiedBy>Cris Fernandez bedoya</cp:lastModifiedBy>
  <cp:revision>1</cp:revision>
  <dcterms:modified xsi:type="dcterms:W3CDTF">2024-01-27T11:52:01Z</dcterms:modified>
</cp:coreProperties>
</file>