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3"/>
  </p:notesMasterIdLst>
  <p:sldIdLst>
    <p:sldId id="256" r:id="rId2"/>
    <p:sldId id="323" r:id="rId3"/>
    <p:sldId id="355" r:id="rId4"/>
    <p:sldId id="354" r:id="rId5"/>
    <p:sldId id="329" r:id="rId6"/>
    <p:sldId id="324" r:id="rId7"/>
    <p:sldId id="325" r:id="rId8"/>
    <p:sldId id="356" r:id="rId9"/>
    <p:sldId id="265" r:id="rId10"/>
    <p:sldId id="337" r:id="rId11"/>
    <p:sldId id="330" r:id="rId12"/>
    <p:sldId id="327" r:id="rId13"/>
    <p:sldId id="328" r:id="rId14"/>
    <p:sldId id="293" r:id="rId15"/>
    <p:sldId id="357" r:id="rId16"/>
    <p:sldId id="290" r:id="rId17"/>
    <p:sldId id="297" r:id="rId18"/>
    <p:sldId id="272" r:id="rId19"/>
    <p:sldId id="273" r:id="rId20"/>
    <p:sldId id="274" r:id="rId21"/>
    <p:sldId id="334" r:id="rId22"/>
    <p:sldId id="321" r:id="rId23"/>
    <p:sldId id="276" r:id="rId24"/>
    <p:sldId id="277" r:id="rId25"/>
    <p:sldId id="278" r:id="rId26"/>
    <p:sldId id="279" r:id="rId27"/>
    <p:sldId id="335" r:id="rId28"/>
    <p:sldId id="358" r:id="rId29"/>
    <p:sldId id="301" r:id="rId30"/>
    <p:sldId id="338" r:id="rId31"/>
    <p:sldId id="299" r:id="rId32"/>
    <p:sldId id="336" r:id="rId33"/>
    <p:sldId id="331" r:id="rId34"/>
    <p:sldId id="359" r:id="rId35"/>
    <p:sldId id="311" r:id="rId36"/>
    <p:sldId id="316" r:id="rId37"/>
    <p:sldId id="315" r:id="rId38"/>
    <p:sldId id="317" r:id="rId39"/>
    <p:sldId id="313" r:id="rId40"/>
    <p:sldId id="319" r:id="rId41"/>
    <p:sldId id="362" r:id="rId42"/>
    <p:sldId id="320" r:id="rId43"/>
    <p:sldId id="363" r:id="rId44"/>
    <p:sldId id="364" r:id="rId45"/>
    <p:sldId id="360" r:id="rId46"/>
    <p:sldId id="339" r:id="rId47"/>
    <p:sldId id="332" r:id="rId48"/>
    <p:sldId id="342" r:id="rId49"/>
    <p:sldId id="341" r:id="rId50"/>
    <p:sldId id="343" r:id="rId51"/>
    <p:sldId id="344" r:id="rId52"/>
    <p:sldId id="345" r:id="rId53"/>
    <p:sldId id="346" r:id="rId54"/>
    <p:sldId id="347" r:id="rId55"/>
    <p:sldId id="348" r:id="rId56"/>
    <p:sldId id="349" r:id="rId57"/>
    <p:sldId id="350" r:id="rId58"/>
    <p:sldId id="351" r:id="rId59"/>
    <p:sldId id="352" r:id="rId60"/>
    <p:sldId id="353" r:id="rId61"/>
    <p:sldId id="361" r:id="rId62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7713"/>
    <a:srgbClr val="002B82"/>
    <a:srgbClr val="B90F95"/>
    <a:srgbClr val="EFD4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36" autoAdjust="0"/>
    <p:restoredTop sz="96837" autoAdjust="0"/>
  </p:normalViewPr>
  <p:slideViewPr>
    <p:cSldViewPr snapToGrid="0">
      <p:cViewPr varScale="1">
        <p:scale>
          <a:sx n="75" d="100"/>
          <a:sy n="75" d="100"/>
        </p:scale>
        <p:origin x="60" y="1320"/>
      </p:cViewPr>
      <p:guideLst/>
    </p:cSldViewPr>
  </p:slideViewPr>
  <p:outlineViewPr>
    <p:cViewPr>
      <p:scale>
        <a:sx n="33" d="100"/>
        <a:sy n="33" d="100"/>
      </p:scale>
      <p:origin x="0" y="-165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image" Target="../media/image74.emf"/><Relationship Id="rId1" Type="http://schemas.openxmlformats.org/officeDocument/2006/relationships/image" Target="../media/image73.emf"/><Relationship Id="rId4" Type="http://schemas.openxmlformats.org/officeDocument/2006/relationships/image" Target="../media/image7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3BA4A-6DD9-444A-ACB8-17BF013AA582}" type="datetimeFigureOut">
              <a:rPr lang="en-GB" smtClean="0"/>
              <a:t>18/02/2022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0517CE-68A1-4DF0-BEE1-497999C7CB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255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574C5-2502-42AD-B952-F64F33F1D4D3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9442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574C5-2502-42AD-B952-F64F33F1D4D3}" type="slidenum">
              <a:rPr lang="en-GB" smtClean="0"/>
              <a:t>60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2162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574C5-2502-42AD-B952-F64F33F1D4D3}" type="slidenum">
              <a:rPr lang="en-GB" smtClean="0"/>
              <a:t>61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0630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574C5-2502-42AD-B952-F64F33F1D4D3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19855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574C5-2502-42AD-B952-F64F33F1D4D3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6728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574C5-2502-42AD-B952-F64F33F1D4D3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684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574C5-2502-42AD-B952-F64F33F1D4D3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389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574C5-2502-42AD-B952-F64F33F1D4D3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15507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574C5-2502-42AD-B952-F64F33F1D4D3}" type="slidenum">
              <a:rPr lang="en-GB" smtClean="0"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8817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574C5-2502-42AD-B952-F64F33F1D4D3}" type="slidenum">
              <a:rPr lang="en-GB" smtClean="0"/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19024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574C5-2502-42AD-B952-F64F33F1D4D3}" type="slidenum">
              <a:rPr lang="en-GB" smtClean="0"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140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6338616"/>
            <a:ext cx="12192000" cy="522000"/>
          </a:xfrm>
          <a:prstGeom prst="rect">
            <a:avLst/>
          </a:prstGeom>
          <a:gradFill flip="none" rotWithShape="1">
            <a:gsLst>
              <a:gs pos="6000">
                <a:schemeClr val="tx1">
                  <a:lumMod val="75000"/>
                  <a:lumOff val="25000"/>
                </a:schemeClr>
              </a:gs>
              <a:gs pos="100000">
                <a:schemeClr val="tx1"/>
              </a:gs>
            </a:gsLst>
            <a:lin ang="10800000" scaled="1"/>
            <a:tileRect/>
          </a:gradFill>
          <a:ln w="952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-8888"/>
            <a:ext cx="12192000" cy="516455"/>
          </a:xfrm>
          <a:prstGeom prst="rect">
            <a:avLst/>
          </a:prstGeom>
          <a:gradFill flip="none" rotWithShape="1">
            <a:gsLst>
              <a:gs pos="14000">
                <a:schemeClr val="tx1">
                  <a:lumMod val="65000"/>
                  <a:lumOff val="35000"/>
                </a:schemeClr>
              </a:gs>
              <a:gs pos="100000">
                <a:schemeClr val="tx1"/>
              </a:gs>
            </a:gsLst>
            <a:lin ang="10800000" scaled="1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517719"/>
            <a:ext cx="12192000" cy="0"/>
          </a:xfrm>
          <a:prstGeom prst="line">
            <a:avLst/>
          </a:prstGeom>
          <a:ln w="44450">
            <a:gradFill flip="none" rotWithShape="1">
              <a:gsLst>
                <a:gs pos="0">
                  <a:schemeClr val="accent4"/>
                </a:gs>
                <a:gs pos="63000">
                  <a:schemeClr val="accent2">
                    <a:lumMod val="75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0" y="6338616"/>
            <a:ext cx="12192000" cy="0"/>
          </a:xfrm>
          <a:prstGeom prst="line">
            <a:avLst/>
          </a:prstGeom>
          <a:ln w="44450">
            <a:gradFill flip="none" rotWithShape="1">
              <a:gsLst>
                <a:gs pos="0">
                  <a:schemeClr val="accent4"/>
                </a:gs>
                <a:gs pos="63000">
                  <a:schemeClr val="accent2">
                    <a:lumMod val="75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10261600" y="6407527"/>
            <a:ext cx="1206500" cy="365125"/>
          </a:xfrm>
          <a:ln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0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26/11/2021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582400" y="6407527"/>
            <a:ext cx="6096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C8D1C96F-A8F4-45BA-9F34-902DB14CD0A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0"/>
                    </a14:imgEffect>
                    <a14:imgEffect>
                      <a14:saturation sat="0"/>
                    </a14:imgEffect>
                    <a14:imgEffect>
                      <a14:brightnessContrast bright="6000" contrast="100000"/>
                    </a14:imgEffect>
                  </a14:imgLayer>
                </a14:imgProps>
              </a:ext>
            </a:extLst>
          </a:blip>
          <a:srcRect l="3874" t="9627" r="72981" b="9876"/>
          <a:stretch/>
        </p:blipFill>
        <p:spPr>
          <a:xfrm>
            <a:off x="194555" y="6371058"/>
            <a:ext cx="534887" cy="48955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0"/>
                    </a14:imgEffect>
                    <a14:imgEffect>
                      <a14:saturation sat="0"/>
                    </a14:imgEffect>
                    <a14:imgEffect>
                      <a14:brightnessContrast bright="6000" contrast="100000"/>
                    </a14:imgEffect>
                  </a14:imgLayer>
                </a14:imgProps>
              </a:ext>
            </a:extLst>
          </a:blip>
          <a:srcRect l="40553" t="10497" r="4626" b="16460"/>
          <a:stretch/>
        </p:blipFill>
        <p:spPr>
          <a:xfrm>
            <a:off x="1034786" y="6402905"/>
            <a:ext cx="1122054" cy="393421"/>
          </a:xfrm>
          <a:prstGeom prst="rect">
            <a:avLst/>
          </a:prstGeom>
        </p:spPr>
      </p:pic>
      <p:pic>
        <p:nvPicPr>
          <p:cNvPr id="15" name="Picture 2" descr="https://attract-eu.com/wp-content/uploads/2021/04/card_logokit.jpg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00000"/>
                    </a14:imgEffect>
                    <a14:imgEffect>
                      <a14:colorTemperature colorTemp="6298"/>
                    </a14:imgEffect>
                    <a14:imgEffect>
                      <a14:saturation sat="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607" t="26955" r="18836" b="34820"/>
          <a:stretch/>
        </p:blipFill>
        <p:spPr bwMode="auto">
          <a:xfrm>
            <a:off x="2475420" y="6429156"/>
            <a:ext cx="1026538" cy="343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407527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9701921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91382-E4AC-4ABC-8A04-537A90FD5461}" type="datetime1">
              <a:rPr lang="en-GB" smtClean="0"/>
              <a:t>18/02/2022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8884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84C06-E682-4C57-BEA7-7A59B5FF7F8A}" type="datetime1">
              <a:rPr lang="en-GB" smtClean="0"/>
              <a:t>18/02/2022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8852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680D16-6748-41B6-8486-39AC57F6CE1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lide Number Placeholder 1"/>
          <p:cNvSpPr txBox="1">
            <a:spLocks/>
          </p:cNvSpPr>
          <p:nvPr userDrawn="1"/>
        </p:nvSpPr>
        <p:spPr>
          <a:xfrm>
            <a:off x="11345619" y="6308688"/>
            <a:ext cx="730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2000" kern="1200">
                <a:solidFill>
                  <a:srgbClr val="CCCCCC"/>
                </a:solidFill>
                <a:latin typeface="Rockwell" panose="02060603020205020403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B2361E6-5602-4A2E-AC96-B978A674F03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8574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22 June 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EO DC BPM for SPS</a:t>
            </a:r>
            <a:endParaRPr lang="en-US" dirty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345619" y="6308688"/>
            <a:ext cx="730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CCCCCC"/>
                </a:solidFill>
                <a:latin typeface="Rockwell" panose="02060603020205020403" pitchFamily="18" charset="0"/>
              </a:defRPr>
            </a:lvl1pPr>
          </a:lstStyle>
          <a:p>
            <a:fld id="{BB2361E6-5602-4A2E-AC96-B978A674F03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7891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4100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E6CA-AC0A-4B84-8E20-B55C40DF5C72}" type="datetime1">
              <a:rPr lang="en-GB" smtClean="0"/>
              <a:t>18/02/2022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8741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664E-C9AF-40AC-9431-59F9930F2D37}" type="datetime1">
              <a:rPr lang="en-GB" smtClean="0"/>
              <a:t>18/02/2022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4863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3F00C-B2C0-461C-AE69-5A79313C2C55}" type="datetime1">
              <a:rPr lang="en-GB" smtClean="0"/>
              <a:t>18/02/2022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6755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AFB5-2B7B-4C7C-B511-A0312788382D}" type="datetime1">
              <a:rPr lang="en-GB" smtClean="0"/>
              <a:t>18/02/2022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2053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D05EF-514C-41BF-A647-89D89E9336EB}" type="datetime1">
              <a:rPr lang="en-GB" smtClean="0"/>
              <a:t>18/02/2022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3809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F03CF-E7C3-4241-A7C2-22D7228FA897}" type="datetime1">
              <a:rPr lang="en-GB" smtClean="0"/>
              <a:t>18/02/2022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0162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3B0F0-FB8B-41EE-93F0-C8BCA0F5066E}" type="datetime1">
              <a:rPr lang="en-GB" smtClean="0"/>
              <a:t>18/02/2022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3771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C3EEF-2AED-457F-BD16-08D64346AA45}" type="datetime1">
              <a:rPr lang="en-GB" smtClean="0"/>
              <a:t>18/02/2022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361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6337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jpeg"/><Relationship Id="rId4" Type="http://schemas.openxmlformats.org/officeDocument/2006/relationships/image" Target="../media/image24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8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2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10" Type="http://schemas.openxmlformats.org/officeDocument/2006/relationships/image" Target="../media/image65.png"/><Relationship Id="rId4" Type="http://schemas.openxmlformats.org/officeDocument/2006/relationships/image" Target="../media/image59.png"/><Relationship Id="rId9" Type="http://schemas.openxmlformats.org/officeDocument/2006/relationships/image" Target="../media/image64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orlabs.com/newgrouppage9.cfm?objectgroup_id=3328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9.png"/><Relationship Id="rId4" Type="http://schemas.openxmlformats.org/officeDocument/2006/relationships/image" Target="../media/image6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2.png"/><Relationship Id="rId4" Type="http://schemas.openxmlformats.org/officeDocument/2006/relationships/image" Target="../media/image71.emf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74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76.emf"/><Relationship Id="rId5" Type="http://schemas.openxmlformats.org/officeDocument/2006/relationships/image" Target="../media/image73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7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2514555" y="2127842"/>
            <a:ext cx="7166066" cy="133572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400" b="1" dirty="0" smtClean="0">
                <a:latin typeface="Rockwell" panose="02060603020205020403" pitchFamily="18" charset="0"/>
              </a:rPr>
              <a:t>Electro – optical DC Beam Position Monitor</a:t>
            </a:r>
          </a:p>
          <a:p>
            <a:pPr algn="ctr"/>
            <a:endParaRPr lang="en-US" sz="4400" b="1" dirty="0" smtClean="0">
              <a:latin typeface="Rockwell" panose="02060603020205020403" pitchFamily="18" charset="0"/>
            </a:endParaRPr>
          </a:p>
          <a:p>
            <a:pPr algn="ctr"/>
            <a:endParaRPr lang="en-US" sz="4400" b="1" dirty="0" smtClean="0">
              <a:latin typeface="Rockwell" panose="02060603020205020403" pitchFamily="18" charset="0"/>
            </a:endParaRPr>
          </a:p>
          <a:p>
            <a:pPr algn="ctr"/>
            <a:endParaRPr lang="en-US" sz="4400" b="1" dirty="0" smtClean="0">
              <a:latin typeface="Rockwell" panose="02060603020205020403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67130" y="3463565"/>
            <a:ext cx="4260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>
                <a:latin typeface="Rockwell" panose="02060603020205020403" pitchFamily="18" charset="0"/>
              </a:rPr>
              <a:t>Antonio Cristiano</a:t>
            </a:r>
            <a:r>
              <a:rPr lang="en-US" dirty="0" smtClean="0">
                <a:latin typeface="Rockwell" panose="02060603020205020403" pitchFamily="18" charset="0"/>
              </a:rPr>
              <a:t>, </a:t>
            </a:r>
            <a:r>
              <a:rPr lang="en-GB" dirty="0" err="1" smtClean="0">
                <a:latin typeface="Rockwell" panose="02060603020205020403" pitchFamily="18" charset="0"/>
              </a:rPr>
              <a:t>Michał</a:t>
            </a:r>
            <a:r>
              <a:rPr lang="en-US" dirty="0" smtClean="0">
                <a:latin typeface="Rockwell" panose="02060603020205020403" pitchFamily="18" charset="0"/>
              </a:rPr>
              <a:t> Krupa</a:t>
            </a:r>
          </a:p>
          <a:p>
            <a:pPr algn="ctr"/>
            <a:r>
              <a:rPr lang="en-US" dirty="0" smtClean="0">
                <a:latin typeface="Rockwell" panose="02060603020205020403" pitchFamily="18" charset="0"/>
              </a:rPr>
              <a:t> SY-BI-BP</a:t>
            </a:r>
            <a:endParaRPr lang="en-GB" dirty="0">
              <a:latin typeface="Rockwell" panose="02060603020205020403" pitchFamily="18" charset="0"/>
            </a:endParaRPr>
          </a:p>
        </p:txBody>
      </p:sp>
      <p:pic>
        <p:nvPicPr>
          <p:cNvPr id="1026" name="Picture 2" descr="Logo outlin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76" t="5602" r="68764" b="84391"/>
          <a:stretch/>
        </p:blipFill>
        <p:spPr bwMode="auto">
          <a:xfrm>
            <a:off x="5540134" y="4555537"/>
            <a:ext cx="974525" cy="968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681" t="4518" r="11882" b="13651"/>
          <a:stretch/>
        </p:blipFill>
        <p:spPr>
          <a:xfrm>
            <a:off x="2265265" y="4555537"/>
            <a:ext cx="1730552" cy="968902"/>
          </a:xfrm>
          <a:prstGeom prst="rect">
            <a:avLst/>
          </a:prstGeom>
        </p:spPr>
      </p:pic>
      <p:pic>
        <p:nvPicPr>
          <p:cNvPr id="1030" name="Picture 6" descr="Media Room - ATTRACT Project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6" t="12849" r="9656" b="28678"/>
          <a:stretch/>
        </p:blipFill>
        <p:spPr bwMode="auto">
          <a:xfrm>
            <a:off x="7950069" y="4798939"/>
            <a:ext cx="1730552" cy="543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158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10</a:t>
            </a:fld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4944065" y="3893829"/>
            <a:ext cx="1067781" cy="61003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>
              <a:rot lat="600000" lon="3600000" rev="120000"/>
            </a:camera>
            <a:lightRig rig="chilly" dir="t">
              <a:rot lat="0" lon="0" rev="0"/>
            </a:lightRig>
          </a:scene3d>
          <a:sp3d extrusionH="1682750" contourW="2540" prstMaterial="matte">
            <a:extrusionClr>
              <a:schemeClr val="tx1"/>
            </a:extrusionClr>
            <a:contourClr>
              <a:schemeClr val="bg1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5672897" y="1568192"/>
            <a:ext cx="1895961" cy="625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917427" y="2968660"/>
            <a:ext cx="1043999" cy="864000"/>
          </a:xfrm>
          <a:prstGeom prst="rect">
            <a:avLst/>
          </a:prstGeom>
          <a:solidFill>
            <a:srgbClr val="0083E6"/>
          </a:solidFill>
          <a:ln>
            <a:noFill/>
          </a:ln>
          <a:scene3d>
            <a:camera prst="orthographicFront">
              <a:rot lat="600000" lon="3600000" rev="120000"/>
            </a:camera>
            <a:lightRig rig="chilly" dir="t">
              <a:rot lat="0" lon="0" rev="0"/>
            </a:lightRig>
          </a:scene3d>
          <a:sp3d extrusionH="1682750" contourW="2540" prstMaterial="clear">
            <a:extrusionClr>
              <a:srgbClr val="0083E6"/>
            </a:extrusionClr>
            <a:contourClr>
              <a:srgbClr val="0083E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4897218" y="2850445"/>
            <a:ext cx="1067781" cy="61003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>
              <a:rot lat="600000" lon="3600000" rev="120000"/>
            </a:camera>
            <a:lightRig rig="chilly" dir="t">
              <a:rot lat="0" lon="0" rev="0"/>
            </a:lightRig>
          </a:scene3d>
          <a:sp3d extrusionH="1682750" contourW="2540" prstMaterial="matte">
            <a:extrusionClr>
              <a:schemeClr val="tx1"/>
            </a:extrusionClr>
            <a:contourClr>
              <a:schemeClr val="bg1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Connector 46"/>
          <p:cNvCxnSpPr/>
          <p:nvPr/>
        </p:nvCxnSpPr>
        <p:spPr>
          <a:xfrm>
            <a:off x="6247899" y="3896082"/>
            <a:ext cx="0" cy="3660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>
            <a:off x="6247899" y="4079091"/>
            <a:ext cx="0" cy="3660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>
            <a:off x="6244340" y="4228972"/>
            <a:ext cx="0" cy="24401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5400000">
            <a:off x="6240782" y="4378105"/>
            <a:ext cx="0" cy="1220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6212144" y="1787892"/>
            <a:ext cx="0" cy="976051"/>
          </a:xfrm>
          <a:prstGeom prst="line">
            <a:avLst/>
          </a:prstGeom>
          <a:ln w="25400">
            <a:solidFill>
              <a:schemeClr val="tx1"/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Electro-Optical crystals and </a:t>
            </a:r>
            <a:r>
              <a:rPr lang="en-US" sz="2400" dirty="0" err="1" smtClean="0">
                <a:solidFill>
                  <a:schemeClr val="bg1"/>
                </a:solidFill>
                <a:latin typeface="Rockwell" panose="02060603020205020403" pitchFamily="18" charset="0"/>
              </a:rPr>
              <a:t>Pockels</a:t>
            </a:r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 effect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15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  <p:sp>
        <p:nvSpPr>
          <p:cNvPr id="6" name="Freeform 5"/>
          <p:cNvSpPr/>
          <p:nvPr/>
        </p:nvSpPr>
        <p:spPr>
          <a:xfrm>
            <a:off x="7256834" y="2837551"/>
            <a:ext cx="77821" cy="972766"/>
          </a:xfrm>
          <a:custGeom>
            <a:avLst/>
            <a:gdLst>
              <a:gd name="connsiteX0" fmla="*/ 0 w 185715"/>
              <a:gd name="connsiteY0" fmla="*/ 0 h 972766"/>
              <a:gd name="connsiteX1" fmla="*/ 184826 w 185715"/>
              <a:gd name="connsiteY1" fmla="*/ 447473 h 972766"/>
              <a:gd name="connsiteX2" fmla="*/ 68094 w 185715"/>
              <a:gd name="connsiteY2" fmla="*/ 972766 h 972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5715" h="972766">
                <a:moveTo>
                  <a:pt x="0" y="0"/>
                </a:moveTo>
                <a:cubicBezTo>
                  <a:pt x="86738" y="142673"/>
                  <a:pt x="173477" y="285346"/>
                  <a:pt x="184826" y="447473"/>
                </a:cubicBezTo>
                <a:cubicBezTo>
                  <a:pt x="196175" y="609600"/>
                  <a:pt x="95656" y="870626"/>
                  <a:pt x="68094" y="972766"/>
                </a:cubicBezTo>
              </a:path>
            </a:pathLst>
          </a:custGeom>
          <a:noFill/>
          <a:ln w="15875">
            <a:solidFill>
              <a:schemeClr val="tx1"/>
            </a:solidFill>
            <a:prstDash val="sysDash"/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430909" y="2285210"/>
            <a:ext cx="1895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E=V/d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Left Brace 6"/>
          <p:cNvSpPr/>
          <p:nvPr/>
        </p:nvSpPr>
        <p:spPr>
          <a:xfrm>
            <a:off x="4994540" y="2850445"/>
            <a:ext cx="122209" cy="959872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4615486" y="2538159"/>
            <a:ext cx="657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01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reeform 39"/>
          <p:cNvSpPr/>
          <p:nvPr/>
        </p:nvSpPr>
        <p:spPr>
          <a:xfrm>
            <a:off x="7256834" y="2837551"/>
            <a:ext cx="77821" cy="972766"/>
          </a:xfrm>
          <a:custGeom>
            <a:avLst/>
            <a:gdLst>
              <a:gd name="connsiteX0" fmla="*/ 0 w 185715"/>
              <a:gd name="connsiteY0" fmla="*/ 0 h 972766"/>
              <a:gd name="connsiteX1" fmla="*/ 184826 w 185715"/>
              <a:gd name="connsiteY1" fmla="*/ 447473 h 972766"/>
              <a:gd name="connsiteX2" fmla="*/ 68094 w 185715"/>
              <a:gd name="connsiteY2" fmla="*/ 972766 h 972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5715" h="972766">
                <a:moveTo>
                  <a:pt x="0" y="0"/>
                </a:moveTo>
                <a:cubicBezTo>
                  <a:pt x="86738" y="142673"/>
                  <a:pt x="173477" y="285346"/>
                  <a:pt x="184826" y="447473"/>
                </a:cubicBezTo>
                <a:cubicBezTo>
                  <a:pt x="196175" y="609600"/>
                  <a:pt x="95656" y="870626"/>
                  <a:pt x="68094" y="972766"/>
                </a:cubicBezTo>
              </a:path>
            </a:pathLst>
          </a:custGeom>
          <a:noFill/>
          <a:ln w="15875">
            <a:solidFill>
              <a:schemeClr val="tx1"/>
            </a:solidFill>
            <a:prstDash val="sysDash"/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6430909" y="2285210"/>
            <a:ext cx="1895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E=V/d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Left Brace 41"/>
          <p:cNvSpPr/>
          <p:nvPr/>
        </p:nvSpPr>
        <p:spPr>
          <a:xfrm>
            <a:off x="4994540" y="2850445"/>
            <a:ext cx="122209" cy="959872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/>
          <p:cNvSpPr txBox="1"/>
          <p:nvPr/>
        </p:nvSpPr>
        <p:spPr>
          <a:xfrm>
            <a:off x="4615486" y="2538159"/>
            <a:ext cx="657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11</a:t>
            </a:fld>
            <a:endParaRPr lang="en-GB" dirty="0"/>
          </a:p>
        </p:txBody>
      </p:sp>
      <p:sp>
        <p:nvSpPr>
          <p:cNvPr id="66" name="TextBox 65"/>
          <p:cNvSpPr txBox="1"/>
          <p:nvPr/>
        </p:nvSpPr>
        <p:spPr>
          <a:xfrm>
            <a:off x="3094591" y="2071040"/>
            <a:ext cx="2016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Input</a:t>
            </a: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Polarization state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944065" y="3893829"/>
            <a:ext cx="1067781" cy="61003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>
              <a:rot lat="600000" lon="3600000" rev="120000"/>
            </a:camera>
            <a:lightRig rig="chilly" dir="t">
              <a:rot lat="0" lon="0" rev="0"/>
            </a:lightRig>
          </a:scene3d>
          <a:sp3d extrusionH="1682750" contourW="2540" prstMaterial="matte">
            <a:extrusionClr>
              <a:schemeClr val="tx1"/>
            </a:extrusionClr>
            <a:contourClr>
              <a:schemeClr val="bg1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3977224" y="3332285"/>
            <a:ext cx="4880252" cy="0"/>
          </a:xfrm>
          <a:prstGeom prst="line">
            <a:avLst/>
          </a:prstGeom>
          <a:ln w="50800" cap="rnd">
            <a:solidFill>
              <a:srgbClr val="A20000"/>
            </a:solidFill>
            <a:round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1719777" y="3946402"/>
            <a:ext cx="732038" cy="0"/>
          </a:xfrm>
          <a:prstGeom prst="line">
            <a:avLst/>
          </a:prstGeom>
          <a:ln w="50800" cap="rnd">
            <a:solidFill>
              <a:srgbClr val="A20000"/>
            </a:solidFill>
            <a:prstDash val="sysDash"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9920000">
            <a:off x="4738806" y="3081601"/>
            <a:ext cx="0" cy="976051"/>
          </a:xfrm>
          <a:prstGeom prst="line">
            <a:avLst/>
          </a:prstGeom>
          <a:ln w="31750">
            <a:solidFill>
              <a:srgbClr val="A20000"/>
            </a:solidFill>
            <a:prstDash val="solid"/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830318" y="3051791"/>
            <a:ext cx="12262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err="1" smtClean="0">
                <a:solidFill>
                  <a:srgbClr val="A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000" b="1" i="1" baseline="30000" dirty="0" err="1" smtClean="0">
                <a:solidFill>
                  <a:srgbClr val="A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</a:t>
            </a:r>
            <a:endParaRPr lang="en-GB" b="1" i="1" dirty="0">
              <a:solidFill>
                <a:srgbClr val="A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72897" y="1568192"/>
            <a:ext cx="1895961" cy="625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917427" y="2968660"/>
            <a:ext cx="1043999" cy="864000"/>
          </a:xfrm>
          <a:prstGeom prst="rect">
            <a:avLst/>
          </a:prstGeom>
          <a:solidFill>
            <a:srgbClr val="0083E6"/>
          </a:solidFill>
          <a:ln>
            <a:noFill/>
          </a:ln>
          <a:scene3d>
            <a:camera prst="orthographicFront">
              <a:rot lat="600000" lon="3600000" rev="120000"/>
            </a:camera>
            <a:lightRig rig="chilly" dir="t">
              <a:rot lat="0" lon="0" rev="0"/>
            </a:lightRig>
          </a:scene3d>
          <a:sp3d extrusionH="1682750" contourW="2540" prstMaterial="clear">
            <a:extrusionClr>
              <a:srgbClr val="0083E6"/>
            </a:extrusionClr>
            <a:contourClr>
              <a:srgbClr val="0083E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 flipV="1">
            <a:off x="3698485" y="3595649"/>
            <a:ext cx="1708088" cy="0"/>
          </a:xfrm>
          <a:prstGeom prst="line">
            <a:avLst/>
          </a:prstGeom>
          <a:ln w="50800" cap="rnd">
            <a:solidFill>
              <a:srgbClr val="A20000"/>
            </a:solidFill>
            <a:round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2484560" y="3803828"/>
            <a:ext cx="1220063" cy="0"/>
          </a:xfrm>
          <a:prstGeom prst="line">
            <a:avLst/>
          </a:prstGeom>
          <a:ln w="50800" cap="rnd">
            <a:solidFill>
              <a:srgbClr val="A20000"/>
            </a:solidFill>
            <a:miter lim="800000"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4897218" y="2850445"/>
            <a:ext cx="1067781" cy="61003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>
              <a:rot lat="600000" lon="3600000" rev="120000"/>
            </a:camera>
            <a:lightRig rig="chilly" dir="t">
              <a:rot lat="0" lon="0" rev="0"/>
            </a:lightRig>
          </a:scene3d>
          <a:sp3d extrusionH="1682750" contourW="2540" prstMaterial="matte">
            <a:extrusionClr>
              <a:schemeClr val="tx1"/>
            </a:extrusionClr>
            <a:contourClr>
              <a:schemeClr val="bg1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Connector 46"/>
          <p:cNvCxnSpPr/>
          <p:nvPr/>
        </p:nvCxnSpPr>
        <p:spPr>
          <a:xfrm>
            <a:off x="6247899" y="3896082"/>
            <a:ext cx="0" cy="3660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>
            <a:off x="6247899" y="4079091"/>
            <a:ext cx="0" cy="3660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>
            <a:off x="6244340" y="4228972"/>
            <a:ext cx="0" cy="24401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5400000">
            <a:off x="6240782" y="4378105"/>
            <a:ext cx="0" cy="1220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6212144" y="1787892"/>
            <a:ext cx="0" cy="976051"/>
          </a:xfrm>
          <a:prstGeom prst="line">
            <a:avLst/>
          </a:prstGeom>
          <a:ln w="25400">
            <a:solidFill>
              <a:schemeClr val="tx1"/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8812283" y="2940501"/>
            <a:ext cx="732038" cy="0"/>
          </a:xfrm>
          <a:prstGeom prst="line">
            <a:avLst/>
          </a:prstGeom>
          <a:ln w="50800" cap="rnd">
            <a:solidFill>
              <a:srgbClr val="A20000"/>
            </a:solidFill>
            <a:prstDash val="sysDash"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7610106" y="2751005"/>
            <a:ext cx="262048" cy="866565"/>
            <a:chOff x="4386244" y="2063955"/>
            <a:chExt cx="154643" cy="511389"/>
          </a:xfrm>
        </p:grpSpPr>
        <p:sp>
          <p:nvSpPr>
            <p:cNvPr id="60" name="Oval 59"/>
            <p:cNvSpPr/>
            <p:nvPr/>
          </p:nvSpPr>
          <p:spPr>
            <a:xfrm rot="21000000">
              <a:off x="4386244" y="2063955"/>
              <a:ext cx="154643" cy="511389"/>
            </a:xfrm>
            <a:prstGeom prst="ellipse">
              <a:avLst/>
            </a:prstGeom>
            <a:noFill/>
            <a:ln w="25400">
              <a:solidFill>
                <a:srgbClr val="A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1" name="Straight Arrow Connector 60"/>
            <p:cNvCxnSpPr/>
            <p:nvPr/>
          </p:nvCxnSpPr>
          <p:spPr>
            <a:xfrm rot="21000000">
              <a:off x="4500128" y="2154980"/>
              <a:ext cx="13214" cy="49554"/>
            </a:xfrm>
            <a:prstGeom prst="straightConnector1">
              <a:avLst/>
            </a:prstGeom>
            <a:ln w="38100">
              <a:solidFill>
                <a:srgbClr val="A2000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rot="21000000" flipH="1" flipV="1">
              <a:off x="4407095" y="2385361"/>
              <a:ext cx="104" cy="41264"/>
            </a:xfrm>
            <a:prstGeom prst="straightConnector1">
              <a:avLst/>
            </a:prstGeom>
            <a:ln w="38100">
              <a:solidFill>
                <a:srgbClr val="A2000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Freeform 62"/>
          <p:cNvSpPr/>
          <p:nvPr/>
        </p:nvSpPr>
        <p:spPr>
          <a:xfrm rot="18645269" flipH="1">
            <a:off x="7366627" y="3880514"/>
            <a:ext cx="662608" cy="287574"/>
          </a:xfrm>
          <a:custGeom>
            <a:avLst/>
            <a:gdLst>
              <a:gd name="connsiteX0" fmla="*/ 209550 w 209550"/>
              <a:gd name="connsiteY0" fmla="*/ 143489 h 143794"/>
              <a:gd name="connsiteX1" fmla="*/ 119062 w 209550"/>
              <a:gd name="connsiteY1" fmla="*/ 124439 h 143794"/>
              <a:gd name="connsiteX2" fmla="*/ 90487 w 209550"/>
              <a:gd name="connsiteY2" fmla="*/ 19664 h 143794"/>
              <a:gd name="connsiteX3" fmla="*/ 0 w 209550"/>
              <a:gd name="connsiteY3" fmla="*/ 614 h 14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550" h="143794">
                <a:moveTo>
                  <a:pt x="209550" y="143489"/>
                </a:moveTo>
                <a:cubicBezTo>
                  <a:pt x="174228" y="144283"/>
                  <a:pt x="138906" y="145077"/>
                  <a:pt x="119062" y="124439"/>
                </a:cubicBezTo>
                <a:cubicBezTo>
                  <a:pt x="99218" y="103801"/>
                  <a:pt x="110331" y="40301"/>
                  <a:pt x="90487" y="19664"/>
                </a:cubicBezTo>
                <a:cubicBezTo>
                  <a:pt x="70643" y="-973"/>
                  <a:pt x="33337" y="-973"/>
                  <a:pt x="0" y="614"/>
                </a:cubicBezTo>
              </a:path>
            </a:pathLst>
          </a:custGeom>
          <a:noFill/>
          <a:ln w="19050">
            <a:solidFill>
              <a:schemeClr val="tx1"/>
            </a:solidFill>
            <a:head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/>
          <p:cNvSpPr txBox="1"/>
          <p:nvPr/>
        </p:nvSpPr>
        <p:spPr>
          <a:xfrm>
            <a:off x="6417350" y="4285338"/>
            <a:ext cx="2191406" cy="64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Output </a:t>
            </a: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Polarization state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Freeform 66"/>
          <p:cNvSpPr/>
          <p:nvPr/>
        </p:nvSpPr>
        <p:spPr>
          <a:xfrm rot="16699839" flipV="1">
            <a:off x="4364535" y="2804386"/>
            <a:ext cx="457320" cy="285696"/>
          </a:xfrm>
          <a:custGeom>
            <a:avLst/>
            <a:gdLst>
              <a:gd name="connsiteX0" fmla="*/ 209550 w 209550"/>
              <a:gd name="connsiteY0" fmla="*/ 143489 h 143794"/>
              <a:gd name="connsiteX1" fmla="*/ 119062 w 209550"/>
              <a:gd name="connsiteY1" fmla="*/ 124439 h 143794"/>
              <a:gd name="connsiteX2" fmla="*/ 90487 w 209550"/>
              <a:gd name="connsiteY2" fmla="*/ 19664 h 143794"/>
              <a:gd name="connsiteX3" fmla="*/ 0 w 209550"/>
              <a:gd name="connsiteY3" fmla="*/ 614 h 14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550" h="143794">
                <a:moveTo>
                  <a:pt x="209550" y="143489"/>
                </a:moveTo>
                <a:cubicBezTo>
                  <a:pt x="174228" y="144283"/>
                  <a:pt x="138906" y="145077"/>
                  <a:pt x="119062" y="124439"/>
                </a:cubicBezTo>
                <a:cubicBezTo>
                  <a:pt x="99218" y="103801"/>
                  <a:pt x="110331" y="40301"/>
                  <a:pt x="90487" y="19664"/>
                </a:cubicBezTo>
                <a:cubicBezTo>
                  <a:pt x="70643" y="-973"/>
                  <a:pt x="33337" y="-973"/>
                  <a:pt x="0" y="614"/>
                </a:cubicBezTo>
              </a:path>
            </a:pathLst>
          </a:custGeom>
          <a:noFill/>
          <a:ln w="19050">
            <a:solidFill>
              <a:schemeClr val="tx1"/>
            </a:solidFill>
            <a:head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609290" y="4491575"/>
            <a:ext cx="2016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Laser beam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Freeform 33"/>
          <p:cNvSpPr/>
          <p:nvPr/>
        </p:nvSpPr>
        <p:spPr>
          <a:xfrm rot="6585614" flipV="1">
            <a:off x="1830779" y="4121565"/>
            <a:ext cx="440419" cy="379514"/>
          </a:xfrm>
          <a:custGeom>
            <a:avLst/>
            <a:gdLst>
              <a:gd name="connsiteX0" fmla="*/ 209550 w 209550"/>
              <a:gd name="connsiteY0" fmla="*/ 143489 h 143794"/>
              <a:gd name="connsiteX1" fmla="*/ 119062 w 209550"/>
              <a:gd name="connsiteY1" fmla="*/ 124439 h 143794"/>
              <a:gd name="connsiteX2" fmla="*/ 90487 w 209550"/>
              <a:gd name="connsiteY2" fmla="*/ 19664 h 143794"/>
              <a:gd name="connsiteX3" fmla="*/ 0 w 209550"/>
              <a:gd name="connsiteY3" fmla="*/ 614 h 14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550" h="143794">
                <a:moveTo>
                  <a:pt x="209550" y="143489"/>
                </a:moveTo>
                <a:cubicBezTo>
                  <a:pt x="174228" y="144283"/>
                  <a:pt x="138906" y="145077"/>
                  <a:pt x="119062" y="124439"/>
                </a:cubicBezTo>
                <a:cubicBezTo>
                  <a:pt x="99218" y="103801"/>
                  <a:pt x="110331" y="40301"/>
                  <a:pt x="90487" y="19664"/>
                </a:cubicBezTo>
                <a:cubicBezTo>
                  <a:pt x="70643" y="-973"/>
                  <a:pt x="33337" y="-973"/>
                  <a:pt x="0" y="614"/>
                </a:cubicBezTo>
              </a:path>
            </a:pathLst>
          </a:custGeom>
          <a:noFill/>
          <a:ln w="19050">
            <a:solidFill>
              <a:schemeClr val="tx1"/>
            </a:solidFill>
            <a:head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Electro-Optical crystals and </a:t>
            </a:r>
            <a:r>
              <a:rPr lang="en-US" sz="2400" dirty="0" err="1" smtClean="0">
                <a:solidFill>
                  <a:schemeClr val="bg1"/>
                </a:solidFill>
                <a:latin typeface="Rockwell" panose="02060603020205020403" pitchFamily="18" charset="0"/>
              </a:rPr>
              <a:t>Pockels</a:t>
            </a:r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 effect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36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01322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12</a:t>
            </a:fld>
            <a:endParaRPr lang="en-GB" dirty="0"/>
          </a:p>
        </p:txBody>
      </p:sp>
      <p:sp>
        <p:nvSpPr>
          <p:cNvPr id="66" name="TextBox 65"/>
          <p:cNvSpPr txBox="1"/>
          <p:nvPr/>
        </p:nvSpPr>
        <p:spPr>
          <a:xfrm>
            <a:off x="3094591" y="2071040"/>
            <a:ext cx="2016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Input</a:t>
            </a: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Polarization state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944065" y="3893829"/>
            <a:ext cx="1067781" cy="61003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>
              <a:rot lat="600000" lon="3600000" rev="120000"/>
            </a:camera>
            <a:lightRig rig="chilly" dir="t">
              <a:rot lat="0" lon="0" rev="0"/>
            </a:lightRig>
          </a:scene3d>
          <a:sp3d extrusionH="1682750" contourW="2540" prstMaterial="matte">
            <a:extrusionClr>
              <a:schemeClr val="tx1"/>
            </a:extrusionClr>
            <a:contourClr>
              <a:schemeClr val="bg1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3977224" y="3332285"/>
            <a:ext cx="4880252" cy="0"/>
          </a:xfrm>
          <a:prstGeom prst="line">
            <a:avLst/>
          </a:prstGeom>
          <a:ln w="50800" cap="rnd">
            <a:solidFill>
              <a:srgbClr val="A20000"/>
            </a:solidFill>
            <a:round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1719777" y="3946402"/>
            <a:ext cx="732038" cy="0"/>
          </a:xfrm>
          <a:prstGeom prst="line">
            <a:avLst/>
          </a:prstGeom>
          <a:ln w="50800" cap="rnd">
            <a:solidFill>
              <a:srgbClr val="A20000"/>
            </a:solidFill>
            <a:prstDash val="sysDash"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9920000">
            <a:off x="4738806" y="3081601"/>
            <a:ext cx="0" cy="976051"/>
          </a:xfrm>
          <a:prstGeom prst="line">
            <a:avLst/>
          </a:prstGeom>
          <a:ln w="31750">
            <a:solidFill>
              <a:srgbClr val="A20000"/>
            </a:solidFill>
            <a:prstDash val="solid"/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021477" y="2862120"/>
            <a:ext cx="12262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err="1" smtClean="0">
                <a:solidFill>
                  <a:srgbClr val="A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000" b="1" i="1" baseline="30000" dirty="0" err="1" smtClean="0">
                <a:solidFill>
                  <a:srgbClr val="A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</a:t>
            </a:r>
            <a:endParaRPr lang="en-GB" b="1" i="1" dirty="0">
              <a:solidFill>
                <a:srgbClr val="A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72897" y="1568192"/>
            <a:ext cx="1895961" cy="625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917427" y="2968660"/>
            <a:ext cx="1043999" cy="864000"/>
          </a:xfrm>
          <a:prstGeom prst="rect">
            <a:avLst/>
          </a:prstGeom>
          <a:solidFill>
            <a:srgbClr val="0083E6"/>
          </a:solidFill>
          <a:ln>
            <a:noFill/>
          </a:ln>
          <a:scene3d>
            <a:camera prst="orthographicFront">
              <a:rot lat="600000" lon="3600000" rev="120000"/>
            </a:camera>
            <a:lightRig rig="chilly" dir="t">
              <a:rot lat="0" lon="0" rev="0"/>
            </a:lightRig>
          </a:scene3d>
          <a:sp3d extrusionH="1682750" contourW="2540" prstMaterial="clear">
            <a:extrusionClr>
              <a:srgbClr val="0083E6"/>
            </a:extrusionClr>
            <a:contourClr>
              <a:srgbClr val="0083E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 flipV="1">
            <a:off x="3698485" y="3595649"/>
            <a:ext cx="1708088" cy="0"/>
          </a:xfrm>
          <a:prstGeom prst="line">
            <a:avLst/>
          </a:prstGeom>
          <a:ln w="50800" cap="rnd">
            <a:solidFill>
              <a:srgbClr val="A20000"/>
            </a:solidFill>
            <a:round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4897218" y="2850445"/>
            <a:ext cx="1067781" cy="61003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>
              <a:rot lat="600000" lon="3600000" rev="120000"/>
            </a:camera>
            <a:lightRig rig="chilly" dir="t">
              <a:rot lat="0" lon="0" rev="0"/>
            </a:lightRig>
          </a:scene3d>
          <a:sp3d extrusionH="1682750" contourW="2540" prstMaterial="matte">
            <a:extrusionClr>
              <a:schemeClr val="tx1"/>
            </a:extrusionClr>
            <a:contourClr>
              <a:schemeClr val="bg1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Connector 46"/>
          <p:cNvCxnSpPr/>
          <p:nvPr/>
        </p:nvCxnSpPr>
        <p:spPr>
          <a:xfrm>
            <a:off x="6247899" y="3896082"/>
            <a:ext cx="0" cy="3660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>
            <a:off x="6247899" y="4079091"/>
            <a:ext cx="0" cy="3660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>
            <a:off x="6244340" y="4228972"/>
            <a:ext cx="0" cy="24401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5400000">
            <a:off x="6240782" y="4378105"/>
            <a:ext cx="0" cy="1220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6212144" y="1787892"/>
            <a:ext cx="0" cy="976051"/>
          </a:xfrm>
          <a:prstGeom prst="line">
            <a:avLst/>
          </a:prstGeom>
          <a:ln w="25400">
            <a:solidFill>
              <a:schemeClr val="tx1"/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8812283" y="2940501"/>
            <a:ext cx="732038" cy="0"/>
          </a:xfrm>
          <a:prstGeom prst="line">
            <a:avLst/>
          </a:prstGeom>
          <a:ln w="50800" cap="rnd">
            <a:solidFill>
              <a:srgbClr val="A20000"/>
            </a:solidFill>
            <a:prstDash val="sysDash"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7610106" y="2751005"/>
            <a:ext cx="262048" cy="866565"/>
            <a:chOff x="4386244" y="2063955"/>
            <a:chExt cx="154643" cy="511389"/>
          </a:xfrm>
        </p:grpSpPr>
        <p:sp>
          <p:nvSpPr>
            <p:cNvPr id="60" name="Oval 59"/>
            <p:cNvSpPr/>
            <p:nvPr/>
          </p:nvSpPr>
          <p:spPr>
            <a:xfrm rot="21000000">
              <a:off x="4386244" y="2063955"/>
              <a:ext cx="154643" cy="511389"/>
            </a:xfrm>
            <a:prstGeom prst="ellipse">
              <a:avLst/>
            </a:prstGeom>
            <a:noFill/>
            <a:ln w="25400">
              <a:solidFill>
                <a:srgbClr val="A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1" name="Straight Arrow Connector 60"/>
            <p:cNvCxnSpPr/>
            <p:nvPr/>
          </p:nvCxnSpPr>
          <p:spPr>
            <a:xfrm rot="21000000">
              <a:off x="4500128" y="2154980"/>
              <a:ext cx="13214" cy="49554"/>
            </a:xfrm>
            <a:prstGeom prst="straightConnector1">
              <a:avLst/>
            </a:prstGeom>
            <a:ln w="38100">
              <a:solidFill>
                <a:srgbClr val="A2000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rot="21000000" flipH="1" flipV="1">
              <a:off x="4407095" y="2385361"/>
              <a:ext cx="104" cy="41264"/>
            </a:xfrm>
            <a:prstGeom prst="straightConnector1">
              <a:avLst/>
            </a:prstGeom>
            <a:ln w="38100">
              <a:solidFill>
                <a:srgbClr val="A2000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Freeform 62"/>
          <p:cNvSpPr/>
          <p:nvPr/>
        </p:nvSpPr>
        <p:spPr>
          <a:xfrm rot="18645269" flipH="1">
            <a:off x="7366627" y="3880514"/>
            <a:ext cx="662608" cy="287574"/>
          </a:xfrm>
          <a:custGeom>
            <a:avLst/>
            <a:gdLst>
              <a:gd name="connsiteX0" fmla="*/ 209550 w 209550"/>
              <a:gd name="connsiteY0" fmla="*/ 143489 h 143794"/>
              <a:gd name="connsiteX1" fmla="*/ 119062 w 209550"/>
              <a:gd name="connsiteY1" fmla="*/ 124439 h 143794"/>
              <a:gd name="connsiteX2" fmla="*/ 90487 w 209550"/>
              <a:gd name="connsiteY2" fmla="*/ 19664 h 143794"/>
              <a:gd name="connsiteX3" fmla="*/ 0 w 209550"/>
              <a:gd name="connsiteY3" fmla="*/ 614 h 14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550" h="143794">
                <a:moveTo>
                  <a:pt x="209550" y="143489"/>
                </a:moveTo>
                <a:cubicBezTo>
                  <a:pt x="174228" y="144283"/>
                  <a:pt x="138906" y="145077"/>
                  <a:pt x="119062" y="124439"/>
                </a:cubicBezTo>
                <a:cubicBezTo>
                  <a:pt x="99218" y="103801"/>
                  <a:pt x="110331" y="40301"/>
                  <a:pt x="90487" y="19664"/>
                </a:cubicBezTo>
                <a:cubicBezTo>
                  <a:pt x="70643" y="-973"/>
                  <a:pt x="33337" y="-973"/>
                  <a:pt x="0" y="614"/>
                </a:cubicBezTo>
              </a:path>
            </a:pathLst>
          </a:custGeom>
          <a:noFill/>
          <a:ln w="19050">
            <a:solidFill>
              <a:schemeClr val="tx1"/>
            </a:solidFill>
            <a:head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/>
          <p:cNvSpPr txBox="1"/>
          <p:nvPr/>
        </p:nvSpPr>
        <p:spPr>
          <a:xfrm>
            <a:off x="6417350" y="4285338"/>
            <a:ext cx="2191406" cy="64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Output </a:t>
            </a: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Polarization state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Freeform 66"/>
          <p:cNvSpPr/>
          <p:nvPr/>
        </p:nvSpPr>
        <p:spPr>
          <a:xfrm rot="16699839" flipV="1">
            <a:off x="4364535" y="2804386"/>
            <a:ext cx="457320" cy="285696"/>
          </a:xfrm>
          <a:custGeom>
            <a:avLst/>
            <a:gdLst>
              <a:gd name="connsiteX0" fmla="*/ 209550 w 209550"/>
              <a:gd name="connsiteY0" fmla="*/ 143489 h 143794"/>
              <a:gd name="connsiteX1" fmla="*/ 119062 w 209550"/>
              <a:gd name="connsiteY1" fmla="*/ 124439 h 143794"/>
              <a:gd name="connsiteX2" fmla="*/ 90487 w 209550"/>
              <a:gd name="connsiteY2" fmla="*/ 19664 h 143794"/>
              <a:gd name="connsiteX3" fmla="*/ 0 w 209550"/>
              <a:gd name="connsiteY3" fmla="*/ 614 h 14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550" h="143794">
                <a:moveTo>
                  <a:pt x="209550" y="143489"/>
                </a:moveTo>
                <a:cubicBezTo>
                  <a:pt x="174228" y="144283"/>
                  <a:pt x="138906" y="145077"/>
                  <a:pt x="119062" y="124439"/>
                </a:cubicBezTo>
                <a:cubicBezTo>
                  <a:pt x="99218" y="103801"/>
                  <a:pt x="110331" y="40301"/>
                  <a:pt x="90487" y="19664"/>
                </a:cubicBezTo>
                <a:cubicBezTo>
                  <a:pt x="70643" y="-973"/>
                  <a:pt x="33337" y="-973"/>
                  <a:pt x="0" y="614"/>
                </a:cubicBezTo>
              </a:path>
            </a:pathLst>
          </a:custGeom>
          <a:noFill/>
          <a:ln w="19050">
            <a:solidFill>
              <a:schemeClr val="tx1"/>
            </a:solidFill>
            <a:head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4116727" y="3807874"/>
            <a:ext cx="264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GB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11362" y="2777813"/>
            <a:ext cx="264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lang="en-GB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3115074" y="3335805"/>
            <a:ext cx="0" cy="923603"/>
          </a:xfrm>
          <a:prstGeom prst="line">
            <a:avLst/>
          </a:prstGeom>
          <a:ln w="31750">
            <a:solidFill>
              <a:srgbClr val="A20000"/>
            </a:solidFill>
            <a:prstDash val="solid"/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323153" y="3239528"/>
            <a:ext cx="723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 smtClean="0">
                <a:solidFill>
                  <a:srgbClr val="A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b="1" i="1" baseline="30000" dirty="0" err="1" smtClean="0">
                <a:solidFill>
                  <a:srgbClr val="A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</a:t>
            </a:r>
            <a:endParaRPr lang="en-GB" sz="1600" b="1" i="1" dirty="0">
              <a:solidFill>
                <a:srgbClr val="A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311258" y="2373134"/>
            <a:ext cx="13776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Random polarization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Freeform 51"/>
          <p:cNvSpPr/>
          <p:nvPr/>
        </p:nvSpPr>
        <p:spPr>
          <a:xfrm rot="13700214" flipV="1">
            <a:off x="2437829" y="2973121"/>
            <a:ext cx="590702" cy="404263"/>
          </a:xfrm>
          <a:custGeom>
            <a:avLst/>
            <a:gdLst>
              <a:gd name="connsiteX0" fmla="*/ 209550 w 209550"/>
              <a:gd name="connsiteY0" fmla="*/ 143489 h 143794"/>
              <a:gd name="connsiteX1" fmla="*/ 119062 w 209550"/>
              <a:gd name="connsiteY1" fmla="*/ 124439 h 143794"/>
              <a:gd name="connsiteX2" fmla="*/ 90487 w 209550"/>
              <a:gd name="connsiteY2" fmla="*/ 19664 h 143794"/>
              <a:gd name="connsiteX3" fmla="*/ 0 w 209550"/>
              <a:gd name="connsiteY3" fmla="*/ 614 h 14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550" h="143794">
                <a:moveTo>
                  <a:pt x="209550" y="143489"/>
                </a:moveTo>
                <a:cubicBezTo>
                  <a:pt x="174228" y="144283"/>
                  <a:pt x="138906" y="145077"/>
                  <a:pt x="119062" y="124439"/>
                </a:cubicBezTo>
                <a:cubicBezTo>
                  <a:pt x="99218" y="103801"/>
                  <a:pt x="110331" y="40301"/>
                  <a:pt x="90487" y="19664"/>
                </a:cubicBezTo>
                <a:cubicBezTo>
                  <a:pt x="70643" y="-973"/>
                  <a:pt x="33337" y="-973"/>
                  <a:pt x="0" y="614"/>
                </a:cubicBezTo>
              </a:path>
            </a:pathLst>
          </a:custGeom>
          <a:noFill/>
          <a:ln w="19050">
            <a:solidFill>
              <a:schemeClr val="tx1"/>
            </a:solidFill>
            <a:head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/>
          <p:cNvSpPr txBox="1"/>
          <p:nvPr/>
        </p:nvSpPr>
        <p:spPr>
          <a:xfrm>
            <a:off x="2712492" y="4369136"/>
            <a:ext cx="1706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Transmission</a:t>
            </a: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direction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3235839" y="3232748"/>
            <a:ext cx="965315" cy="965315"/>
          </a:xfrm>
          <a:prstGeom prst="ellipse">
            <a:avLst/>
          </a:prstGeom>
          <a:solidFill>
            <a:srgbClr val="F7C39F">
              <a:alpha val="78824"/>
            </a:srgbClr>
          </a:solidFill>
          <a:ln>
            <a:noFill/>
          </a:ln>
          <a:scene3d>
            <a:camera prst="orthographicFront">
              <a:rot lat="600000" lon="3600000" rev="120000"/>
            </a:camera>
            <a:lightRig rig="threePt" dir="t"/>
          </a:scene3d>
          <a:sp3d extrusionH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5" name="Straight Connector 64"/>
          <p:cNvCxnSpPr/>
          <p:nvPr/>
        </p:nvCxnSpPr>
        <p:spPr>
          <a:xfrm rot="8940000">
            <a:off x="3711547" y="3336933"/>
            <a:ext cx="0" cy="79200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Freeform 67"/>
          <p:cNvSpPr/>
          <p:nvPr/>
        </p:nvSpPr>
        <p:spPr>
          <a:xfrm rot="6287820">
            <a:off x="3301092" y="4025712"/>
            <a:ext cx="598078" cy="241125"/>
          </a:xfrm>
          <a:custGeom>
            <a:avLst/>
            <a:gdLst>
              <a:gd name="connsiteX0" fmla="*/ 209550 w 209550"/>
              <a:gd name="connsiteY0" fmla="*/ 143489 h 143794"/>
              <a:gd name="connsiteX1" fmla="*/ 119062 w 209550"/>
              <a:gd name="connsiteY1" fmla="*/ 124439 h 143794"/>
              <a:gd name="connsiteX2" fmla="*/ 90487 w 209550"/>
              <a:gd name="connsiteY2" fmla="*/ 19664 h 143794"/>
              <a:gd name="connsiteX3" fmla="*/ 0 w 209550"/>
              <a:gd name="connsiteY3" fmla="*/ 614 h 14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550" h="143794">
                <a:moveTo>
                  <a:pt x="209550" y="143489"/>
                </a:moveTo>
                <a:cubicBezTo>
                  <a:pt x="174228" y="144283"/>
                  <a:pt x="138906" y="145077"/>
                  <a:pt x="119062" y="124439"/>
                </a:cubicBezTo>
                <a:cubicBezTo>
                  <a:pt x="99218" y="103801"/>
                  <a:pt x="110331" y="40301"/>
                  <a:pt x="90487" y="19664"/>
                </a:cubicBezTo>
                <a:cubicBezTo>
                  <a:pt x="70643" y="-973"/>
                  <a:pt x="33337" y="-973"/>
                  <a:pt x="0" y="614"/>
                </a:cubicBezTo>
              </a:path>
            </a:pathLst>
          </a:custGeom>
          <a:noFill/>
          <a:ln w="19050">
            <a:solidFill>
              <a:schemeClr val="tx1"/>
            </a:solidFill>
            <a:head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Straight Connector 44"/>
          <p:cNvCxnSpPr/>
          <p:nvPr/>
        </p:nvCxnSpPr>
        <p:spPr>
          <a:xfrm flipV="1">
            <a:off x="2484560" y="3803828"/>
            <a:ext cx="1220063" cy="0"/>
          </a:xfrm>
          <a:prstGeom prst="line">
            <a:avLst/>
          </a:prstGeom>
          <a:ln w="50800" cap="rnd">
            <a:solidFill>
              <a:srgbClr val="A20000"/>
            </a:solidFill>
            <a:miter lim="800000"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703370" y="2940492"/>
            <a:ext cx="720000" cy="883041"/>
            <a:chOff x="3703370" y="2940492"/>
            <a:chExt cx="720000" cy="883041"/>
          </a:xfrm>
        </p:grpSpPr>
        <p:cxnSp>
          <p:nvCxnSpPr>
            <p:cNvPr id="41" name="Straight Arrow Connector 40"/>
            <p:cNvCxnSpPr/>
            <p:nvPr/>
          </p:nvCxnSpPr>
          <p:spPr>
            <a:xfrm rot="21480000" flipH="1" flipV="1">
              <a:off x="3706895" y="2940492"/>
              <a:ext cx="0" cy="79484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rot="6300000" flipH="1" flipV="1">
              <a:off x="4063370" y="3463533"/>
              <a:ext cx="0" cy="7200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Box 53"/>
          <p:cNvSpPr txBox="1"/>
          <p:nvPr/>
        </p:nvSpPr>
        <p:spPr>
          <a:xfrm>
            <a:off x="609290" y="4491575"/>
            <a:ext cx="2016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Laser beam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Freeform 54"/>
          <p:cNvSpPr/>
          <p:nvPr/>
        </p:nvSpPr>
        <p:spPr>
          <a:xfrm rot="6585614" flipV="1">
            <a:off x="1830779" y="4121565"/>
            <a:ext cx="440419" cy="379514"/>
          </a:xfrm>
          <a:custGeom>
            <a:avLst/>
            <a:gdLst>
              <a:gd name="connsiteX0" fmla="*/ 209550 w 209550"/>
              <a:gd name="connsiteY0" fmla="*/ 143489 h 143794"/>
              <a:gd name="connsiteX1" fmla="*/ 119062 w 209550"/>
              <a:gd name="connsiteY1" fmla="*/ 124439 h 143794"/>
              <a:gd name="connsiteX2" fmla="*/ 90487 w 209550"/>
              <a:gd name="connsiteY2" fmla="*/ 19664 h 143794"/>
              <a:gd name="connsiteX3" fmla="*/ 0 w 209550"/>
              <a:gd name="connsiteY3" fmla="*/ 614 h 14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550" h="143794">
                <a:moveTo>
                  <a:pt x="209550" y="143489"/>
                </a:moveTo>
                <a:cubicBezTo>
                  <a:pt x="174228" y="144283"/>
                  <a:pt x="138906" y="145077"/>
                  <a:pt x="119062" y="124439"/>
                </a:cubicBezTo>
                <a:cubicBezTo>
                  <a:pt x="99218" y="103801"/>
                  <a:pt x="110331" y="40301"/>
                  <a:pt x="90487" y="19664"/>
                </a:cubicBezTo>
                <a:cubicBezTo>
                  <a:pt x="70643" y="-973"/>
                  <a:pt x="33337" y="-973"/>
                  <a:pt x="0" y="614"/>
                </a:cubicBezTo>
              </a:path>
            </a:pathLst>
          </a:custGeom>
          <a:noFill/>
          <a:ln w="19050">
            <a:solidFill>
              <a:schemeClr val="tx1"/>
            </a:solidFill>
            <a:head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Electro-Optical crystals and </a:t>
            </a:r>
            <a:r>
              <a:rPr lang="en-US" sz="2400" dirty="0" err="1" smtClean="0">
                <a:solidFill>
                  <a:schemeClr val="bg1"/>
                </a:solidFill>
                <a:latin typeface="Rockwell" panose="02060603020205020403" pitchFamily="18" charset="0"/>
              </a:rPr>
              <a:t>Pockels</a:t>
            </a:r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 effect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56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  <p:sp>
        <p:nvSpPr>
          <p:cNvPr id="69" name="Freeform 68"/>
          <p:cNvSpPr/>
          <p:nvPr/>
        </p:nvSpPr>
        <p:spPr>
          <a:xfrm>
            <a:off x="7256834" y="2837551"/>
            <a:ext cx="77821" cy="972766"/>
          </a:xfrm>
          <a:custGeom>
            <a:avLst/>
            <a:gdLst>
              <a:gd name="connsiteX0" fmla="*/ 0 w 185715"/>
              <a:gd name="connsiteY0" fmla="*/ 0 h 972766"/>
              <a:gd name="connsiteX1" fmla="*/ 184826 w 185715"/>
              <a:gd name="connsiteY1" fmla="*/ 447473 h 972766"/>
              <a:gd name="connsiteX2" fmla="*/ 68094 w 185715"/>
              <a:gd name="connsiteY2" fmla="*/ 972766 h 972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5715" h="972766">
                <a:moveTo>
                  <a:pt x="0" y="0"/>
                </a:moveTo>
                <a:cubicBezTo>
                  <a:pt x="86738" y="142673"/>
                  <a:pt x="173477" y="285346"/>
                  <a:pt x="184826" y="447473"/>
                </a:cubicBezTo>
                <a:cubicBezTo>
                  <a:pt x="196175" y="609600"/>
                  <a:pt x="95656" y="870626"/>
                  <a:pt x="68094" y="972766"/>
                </a:cubicBezTo>
              </a:path>
            </a:pathLst>
          </a:custGeom>
          <a:noFill/>
          <a:ln w="15875">
            <a:solidFill>
              <a:schemeClr val="tx1"/>
            </a:solidFill>
            <a:prstDash val="sysDash"/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TextBox 69"/>
          <p:cNvSpPr txBox="1"/>
          <p:nvPr/>
        </p:nvSpPr>
        <p:spPr>
          <a:xfrm>
            <a:off x="6430909" y="2285210"/>
            <a:ext cx="1895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E=V/d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Left Brace 70"/>
          <p:cNvSpPr/>
          <p:nvPr/>
        </p:nvSpPr>
        <p:spPr>
          <a:xfrm>
            <a:off x="4994540" y="2850445"/>
            <a:ext cx="122209" cy="959872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TextBox 71"/>
          <p:cNvSpPr txBox="1"/>
          <p:nvPr/>
        </p:nvSpPr>
        <p:spPr>
          <a:xfrm>
            <a:off x="4615486" y="2538159"/>
            <a:ext cx="657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86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/>
          <p:nvPr/>
        </p:nvGrpSpPr>
        <p:grpSpPr>
          <a:xfrm>
            <a:off x="9153346" y="2587193"/>
            <a:ext cx="606985" cy="606985"/>
            <a:chOff x="6035587" y="3894632"/>
            <a:chExt cx="606985" cy="606985"/>
          </a:xfrm>
        </p:grpSpPr>
        <p:sp>
          <p:nvSpPr>
            <p:cNvPr id="54" name="Oval 53"/>
            <p:cNvSpPr/>
            <p:nvPr/>
          </p:nvSpPr>
          <p:spPr>
            <a:xfrm>
              <a:off x="6035587" y="3894632"/>
              <a:ext cx="606985" cy="606985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  <a:scene3d>
              <a:camera prst="orthographicFront">
                <a:rot lat="600000" lon="3600000" rev="120000"/>
              </a:camera>
              <a:lightRig rig="flat" dir="t"/>
            </a:scene3d>
            <a:sp3d extrusionH="152400" contourW="12700">
              <a:extrusionClr>
                <a:srgbClr val="002060"/>
              </a:extrusionClr>
              <a:contourClr>
                <a:srgbClr val="00206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Oval 54"/>
            <p:cNvSpPr/>
            <p:nvPr/>
          </p:nvSpPr>
          <p:spPr>
            <a:xfrm>
              <a:off x="6208991" y="4062768"/>
              <a:ext cx="270711" cy="27071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>
                <a:rot lat="600000" lon="3600000" rev="120000"/>
              </a:camera>
              <a:lightRig rig="threePt" dir="t"/>
            </a:scene3d>
            <a:sp3d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56" name="Straight Connector 55"/>
          <p:cNvCxnSpPr/>
          <p:nvPr/>
        </p:nvCxnSpPr>
        <p:spPr>
          <a:xfrm flipV="1">
            <a:off x="8799315" y="2950408"/>
            <a:ext cx="648000" cy="0"/>
          </a:xfrm>
          <a:prstGeom prst="line">
            <a:avLst/>
          </a:prstGeom>
          <a:ln w="50800" cap="rnd">
            <a:solidFill>
              <a:srgbClr val="A20000"/>
            </a:solidFill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 56"/>
          <p:cNvGrpSpPr/>
          <p:nvPr/>
        </p:nvGrpSpPr>
        <p:grpSpPr>
          <a:xfrm>
            <a:off x="8374767" y="2463535"/>
            <a:ext cx="965315" cy="965315"/>
            <a:chOff x="5154360" y="1555691"/>
            <a:chExt cx="762000" cy="762000"/>
          </a:xfrm>
        </p:grpSpPr>
        <p:sp>
          <p:nvSpPr>
            <p:cNvPr id="59" name="Oval 58"/>
            <p:cNvSpPr/>
            <p:nvPr/>
          </p:nvSpPr>
          <p:spPr>
            <a:xfrm>
              <a:off x="5154360" y="1555691"/>
              <a:ext cx="762000" cy="762000"/>
            </a:xfrm>
            <a:prstGeom prst="ellipse">
              <a:avLst/>
            </a:prstGeom>
            <a:solidFill>
              <a:srgbClr val="F7C39F">
                <a:alpha val="78824"/>
              </a:srgbClr>
            </a:solidFill>
            <a:ln>
              <a:noFill/>
            </a:ln>
            <a:scene3d>
              <a:camera prst="orthographicFront">
                <a:rot lat="600000" lon="3600000" rev="120000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5" name="Straight Connector 64"/>
            <p:cNvCxnSpPr/>
            <p:nvPr/>
          </p:nvCxnSpPr>
          <p:spPr>
            <a:xfrm rot="12840000">
              <a:off x="5539373" y="1695032"/>
              <a:ext cx="0" cy="504000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Freeform 67"/>
          <p:cNvSpPr/>
          <p:nvPr/>
        </p:nvSpPr>
        <p:spPr>
          <a:xfrm rot="14090697" flipH="1" flipV="1">
            <a:off x="8577119" y="3540137"/>
            <a:ext cx="672433" cy="314125"/>
          </a:xfrm>
          <a:custGeom>
            <a:avLst/>
            <a:gdLst>
              <a:gd name="connsiteX0" fmla="*/ 209550 w 209550"/>
              <a:gd name="connsiteY0" fmla="*/ 143489 h 143794"/>
              <a:gd name="connsiteX1" fmla="*/ 119062 w 209550"/>
              <a:gd name="connsiteY1" fmla="*/ 124439 h 143794"/>
              <a:gd name="connsiteX2" fmla="*/ 90487 w 209550"/>
              <a:gd name="connsiteY2" fmla="*/ 19664 h 143794"/>
              <a:gd name="connsiteX3" fmla="*/ 0 w 209550"/>
              <a:gd name="connsiteY3" fmla="*/ 614 h 14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550" h="143794">
                <a:moveTo>
                  <a:pt x="209550" y="143489"/>
                </a:moveTo>
                <a:cubicBezTo>
                  <a:pt x="174228" y="144283"/>
                  <a:pt x="138906" y="145077"/>
                  <a:pt x="119062" y="124439"/>
                </a:cubicBezTo>
                <a:cubicBezTo>
                  <a:pt x="99218" y="103801"/>
                  <a:pt x="110331" y="40301"/>
                  <a:pt x="90487" y="19664"/>
                </a:cubicBezTo>
                <a:cubicBezTo>
                  <a:pt x="70643" y="-973"/>
                  <a:pt x="33337" y="-973"/>
                  <a:pt x="0" y="614"/>
                </a:cubicBezTo>
              </a:path>
            </a:pathLst>
          </a:custGeom>
          <a:noFill/>
          <a:ln w="19050">
            <a:solidFill>
              <a:schemeClr val="tx1"/>
            </a:solidFill>
            <a:head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Freeform 68"/>
          <p:cNvSpPr/>
          <p:nvPr/>
        </p:nvSpPr>
        <p:spPr>
          <a:xfrm rot="5097622" flipV="1">
            <a:off x="9701514" y="3172247"/>
            <a:ext cx="269880" cy="168599"/>
          </a:xfrm>
          <a:custGeom>
            <a:avLst/>
            <a:gdLst>
              <a:gd name="connsiteX0" fmla="*/ 209550 w 209550"/>
              <a:gd name="connsiteY0" fmla="*/ 143489 h 143794"/>
              <a:gd name="connsiteX1" fmla="*/ 119062 w 209550"/>
              <a:gd name="connsiteY1" fmla="*/ 124439 h 143794"/>
              <a:gd name="connsiteX2" fmla="*/ 90487 w 209550"/>
              <a:gd name="connsiteY2" fmla="*/ 19664 h 143794"/>
              <a:gd name="connsiteX3" fmla="*/ 0 w 209550"/>
              <a:gd name="connsiteY3" fmla="*/ 614 h 14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550" h="143794">
                <a:moveTo>
                  <a:pt x="209550" y="143489"/>
                </a:moveTo>
                <a:cubicBezTo>
                  <a:pt x="174228" y="144283"/>
                  <a:pt x="138906" y="145077"/>
                  <a:pt x="119062" y="124439"/>
                </a:cubicBezTo>
                <a:cubicBezTo>
                  <a:pt x="99218" y="103801"/>
                  <a:pt x="110331" y="40301"/>
                  <a:pt x="90487" y="19664"/>
                </a:cubicBezTo>
                <a:cubicBezTo>
                  <a:pt x="70643" y="-973"/>
                  <a:pt x="33337" y="-973"/>
                  <a:pt x="0" y="614"/>
                </a:cubicBezTo>
              </a:path>
            </a:pathLst>
          </a:custGeom>
          <a:noFill/>
          <a:ln w="19050">
            <a:solidFill>
              <a:schemeClr val="tx1"/>
            </a:solidFill>
            <a:head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3977224" y="3332285"/>
            <a:ext cx="4880252" cy="0"/>
          </a:xfrm>
          <a:prstGeom prst="line">
            <a:avLst/>
          </a:prstGeom>
          <a:ln w="50800" cap="rnd">
            <a:solidFill>
              <a:srgbClr val="A20000"/>
            </a:solidFill>
            <a:round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13</a:t>
            </a:fld>
            <a:endParaRPr lang="en-GB" dirty="0"/>
          </a:p>
        </p:txBody>
      </p:sp>
      <p:sp>
        <p:nvSpPr>
          <p:cNvPr id="66" name="TextBox 65"/>
          <p:cNvSpPr txBox="1"/>
          <p:nvPr/>
        </p:nvSpPr>
        <p:spPr>
          <a:xfrm>
            <a:off x="3094591" y="2071040"/>
            <a:ext cx="2016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Input</a:t>
            </a: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Polarization state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944065" y="3893829"/>
            <a:ext cx="1067781" cy="61003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>
              <a:rot lat="600000" lon="3600000" rev="120000"/>
            </a:camera>
            <a:lightRig rig="chilly" dir="t">
              <a:rot lat="0" lon="0" rev="0"/>
            </a:lightRig>
          </a:scene3d>
          <a:sp3d extrusionH="1682750" contourW="2540" prstMaterial="matte">
            <a:extrusionClr>
              <a:schemeClr val="tx1"/>
            </a:extrusionClr>
            <a:contourClr>
              <a:schemeClr val="bg1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1719777" y="3946402"/>
            <a:ext cx="732038" cy="0"/>
          </a:xfrm>
          <a:prstGeom prst="line">
            <a:avLst/>
          </a:prstGeom>
          <a:ln w="50800" cap="rnd">
            <a:solidFill>
              <a:srgbClr val="A20000"/>
            </a:solidFill>
            <a:prstDash val="sysDash"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9920000">
            <a:off x="4738806" y="3081601"/>
            <a:ext cx="0" cy="976051"/>
          </a:xfrm>
          <a:prstGeom prst="line">
            <a:avLst/>
          </a:prstGeom>
          <a:ln w="31750">
            <a:solidFill>
              <a:srgbClr val="A20000"/>
            </a:solidFill>
            <a:prstDash val="solid"/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672897" y="1568192"/>
            <a:ext cx="1895961" cy="625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917427" y="2968660"/>
            <a:ext cx="1043999" cy="864000"/>
          </a:xfrm>
          <a:prstGeom prst="rect">
            <a:avLst/>
          </a:prstGeom>
          <a:solidFill>
            <a:srgbClr val="0083E6"/>
          </a:solidFill>
          <a:ln>
            <a:noFill/>
          </a:ln>
          <a:scene3d>
            <a:camera prst="orthographicFront">
              <a:rot lat="600000" lon="3600000" rev="120000"/>
            </a:camera>
            <a:lightRig rig="chilly" dir="t">
              <a:rot lat="0" lon="0" rev="0"/>
            </a:lightRig>
          </a:scene3d>
          <a:sp3d extrusionH="1682750" contourW="2540" prstMaterial="clear">
            <a:extrusionClr>
              <a:srgbClr val="0083E6"/>
            </a:extrusionClr>
            <a:contourClr>
              <a:srgbClr val="0083E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 flipV="1">
            <a:off x="3698485" y="3595649"/>
            <a:ext cx="1708088" cy="0"/>
          </a:xfrm>
          <a:prstGeom prst="line">
            <a:avLst/>
          </a:prstGeom>
          <a:ln w="50800" cap="rnd">
            <a:solidFill>
              <a:srgbClr val="A20000"/>
            </a:solidFill>
            <a:round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4897218" y="2850445"/>
            <a:ext cx="1067781" cy="61003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>
              <a:rot lat="600000" lon="3600000" rev="120000"/>
            </a:camera>
            <a:lightRig rig="chilly" dir="t">
              <a:rot lat="0" lon="0" rev="0"/>
            </a:lightRig>
          </a:scene3d>
          <a:sp3d extrusionH="1682750" contourW="2540" prstMaterial="matte">
            <a:extrusionClr>
              <a:schemeClr val="tx1"/>
            </a:extrusionClr>
            <a:contourClr>
              <a:schemeClr val="bg1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Connector 46"/>
          <p:cNvCxnSpPr/>
          <p:nvPr/>
        </p:nvCxnSpPr>
        <p:spPr>
          <a:xfrm>
            <a:off x="6247899" y="3896082"/>
            <a:ext cx="0" cy="3660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>
            <a:off x="6247899" y="4079091"/>
            <a:ext cx="0" cy="3660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>
            <a:off x="6244340" y="4228972"/>
            <a:ext cx="0" cy="24401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5400000">
            <a:off x="6240782" y="4378105"/>
            <a:ext cx="0" cy="1220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6212144" y="1787892"/>
            <a:ext cx="0" cy="976051"/>
          </a:xfrm>
          <a:prstGeom prst="line">
            <a:avLst/>
          </a:prstGeom>
          <a:ln w="25400">
            <a:solidFill>
              <a:schemeClr val="tx1"/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7610106" y="2751005"/>
            <a:ext cx="262048" cy="866565"/>
            <a:chOff x="4386244" y="2063955"/>
            <a:chExt cx="154643" cy="511389"/>
          </a:xfrm>
        </p:grpSpPr>
        <p:sp>
          <p:nvSpPr>
            <p:cNvPr id="60" name="Oval 59"/>
            <p:cNvSpPr/>
            <p:nvPr/>
          </p:nvSpPr>
          <p:spPr>
            <a:xfrm rot="21000000">
              <a:off x="4386244" y="2063955"/>
              <a:ext cx="154643" cy="511389"/>
            </a:xfrm>
            <a:prstGeom prst="ellipse">
              <a:avLst/>
            </a:prstGeom>
            <a:noFill/>
            <a:ln w="25400">
              <a:solidFill>
                <a:srgbClr val="A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1" name="Straight Arrow Connector 60"/>
            <p:cNvCxnSpPr/>
            <p:nvPr/>
          </p:nvCxnSpPr>
          <p:spPr>
            <a:xfrm rot="21000000">
              <a:off x="4500128" y="2154980"/>
              <a:ext cx="13214" cy="49554"/>
            </a:xfrm>
            <a:prstGeom prst="straightConnector1">
              <a:avLst/>
            </a:prstGeom>
            <a:ln w="38100">
              <a:solidFill>
                <a:srgbClr val="A2000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rot="21000000" flipH="1" flipV="1">
              <a:off x="4407095" y="2385361"/>
              <a:ext cx="104" cy="41264"/>
            </a:xfrm>
            <a:prstGeom prst="straightConnector1">
              <a:avLst/>
            </a:prstGeom>
            <a:ln w="38100">
              <a:solidFill>
                <a:srgbClr val="A2000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Freeform 62"/>
          <p:cNvSpPr/>
          <p:nvPr/>
        </p:nvSpPr>
        <p:spPr>
          <a:xfrm rot="18645269" flipH="1">
            <a:off x="7366627" y="3880514"/>
            <a:ext cx="662608" cy="287574"/>
          </a:xfrm>
          <a:custGeom>
            <a:avLst/>
            <a:gdLst>
              <a:gd name="connsiteX0" fmla="*/ 209550 w 209550"/>
              <a:gd name="connsiteY0" fmla="*/ 143489 h 143794"/>
              <a:gd name="connsiteX1" fmla="*/ 119062 w 209550"/>
              <a:gd name="connsiteY1" fmla="*/ 124439 h 143794"/>
              <a:gd name="connsiteX2" fmla="*/ 90487 w 209550"/>
              <a:gd name="connsiteY2" fmla="*/ 19664 h 143794"/>
              <a:gd name="connsiteX3" fmla="*/ 0 w 209550"/>
              <a:gd name="connsiteY3" fmla="*/ 614 h 14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550" h="143794">
                <a:moveTo>
                  <a:pt x="209550" y="143489"/>
                </a:moveTo>
                <a:cubicBezTo>
                  <a:pt x="174228" y="144283"/>
                  <a:pt x="138906" y="145077"/>
                  <a:pt x="119062" y="124439"/>
                </a:cubicBezTo>
                <a:cubicBezTo>
                  <a:pt x="99218" y="103801"/>
                  <a:pt x="110331" y="40301"/>
                  <a:pt x="90487" y="19664"/>
                </a:cubicBezTo>
                <a:cubicBezTo>
                  <a:pt x="70643" y="-973"/>
                  <a:pt x="33337" y="-973"/>
                  <a:pt x="0" y="614"/>
                </a:cubicBezTo>
              </a:path>
            </a:pathLst>
          </a:custGeom>
          <a:noFill/>
          <a:ln w="19050">
            <a:solidFill>
              <a:schemeClr val="tx1"/>
            </a:solidFill>
            <a:head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/>
          <p:cNvSpPr txBox="1"/>
          <p:nvPr/>
        </p:nvSpPr>
        <p:spPr>
          <a:xfrm>
            <a:off x="6417350" y="4285338"/>
            <a:ext cx="2191406" cy="64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Output </a:t>
            </a: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Polarization state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Freeform 66"/>
          <p:cNvSpPr/>
          <p:nvPr/>
        </p:nvSpPr>
        <p:spPr>
          <a:xfrm rot="16699839" flipV="1">
            <a:off x="4364535" y="2804386"/>
            <a:ext cx="457320" cy="285696"/>
          </a:xfrm>
          <a:custGeom>
            <a:avLst/>
            <a:gdLst>
              <a:gd name="connsiteX0" fmla="*/ 209550 w 209550"/>
              <a:gd name="connsiteY0" fmla="*/ 143489 h 143794"/>
              <a:gd name="connsiteX1" fmla="*/ 119062 w 209550"/>
              <a:gd name="connsiteY1" fmla="*/ 124439 h 143794"/>
              <a:gd name="connsiteX2" fmla="*/ 90487 w 209550"/>
              <a:gd name="connsiteY2" fmla="*/ 19664 h 143794"/>
              <a:gd name="connsiteX3" fmla="*/ 0 w 209550"/>
              <a:gd name="connsiteY3" fmla="*/ 614 h 14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550" h="143794">
                <a:moveTo>
                  <a:pt x="209550" y="143489"/>
                </a:moveTo>
                <a:cubicBezTo>
                  <a:pt x="174228" y="144283"/>
                  <a:pt x="138906" y="145077"/>
                  <a:pt x="119062" y="124439"/>
                </a:cubicBezTo>
                <a:cubicBezTo>
                  <a:pt x="99218" y="103801"/>
                  <a:pt x="110331" y="40301"/>
                  <a:pt x="90487" y="19664"/>
                </a:cubicBezTo>
                <a:cubicBezTo>
                  <a:pt x="70643" y="-973"/>
                  <a:pt x="33337" y="-973"/>
                  <a:pt x="0" y="614"/>
                </a:cubicBezTo>
              </a:path>
            </a:pathLst>
          </a:custGeom>
          <a:noFill/>
          <a:ln w="19050">
            <a:solidFill>
              <a:schemeClr val="tx1"/>
            </a:solidFill>
            <a:head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4116727" y="3807874"/>
            <a:ext cx="264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GB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11362" y="2777813"/>
            <a:ext cx="264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lang="en-GB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3115074" y="3335805"/>
            <a:ext cx="0" cy="923603"/>
          </a:xfrm>
          <a:prstGeom prst="line">
            <a:avLst/>
          </a:prstGeom>
          <a:ln w="31750">
            <a:solidFill>
              <a:srgbClr val="A20000"/>
            </a:solidFill>
            <a:prstDash val="solid"/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323153" y="3239528"/>
            <a:ext cx="723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 smtClean="0">
                <a:solidFill>
                  <a:srgbClr val="A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b="1" i="1" baseline="30000" dirty="0" err="1" smtClean="0">
                <a:solidFill>
                  <a:srgbClr val="A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</a:t>
            </a:r>
            <a:endParaRPr lang="en-GB" sz="1600" b="1" i="1" dirty="0">
              <a:solidFill>
                <a:srgbClr val="A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712492" y="4369136"/>
            <a:ext cx="1706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Transmission</a:t>
            </a: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direction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3235839" y="3232748"/>
            <a:ext cx="965315" cy="965315"/>
          </a:xfrm>
          <a:prstGeom prst="ellipse">
            <a:avLst/>
          </a:prstGeom>
          <a:solidFill>
            <a:srgbClr val="F7C39F">
              <a:alpha val="78824"/>
            </a:srgbClr>
          </a:solidFill>
          <a:ln>
            <a:noFill/>
          </a:ln>
          <a:scene3d>
            <a:camera prst="orthographicFront">
              <a:rot lat="600000" lon="3600000" rev="120000"/>
            </a:camera>
            <a:lightRig rig="threePt" dir="t"/>
          </a:scene3d>
          <a:sp3d extrusionH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Connector 39"/>
          <p:cNvCxnSpPr/>
          <p:nvPr/>
        </p:nvCxnSpPr>
        <p:spPr>
          <a:xfrm rot="8940000">
            <a:off x="3711547" y="3336933"/>
            <a:ext cx="0" cy="79200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21480000" flipH="1" flipV="1">
            <a:off x="3706895" y="2940492"/>
            <a:ext cx="0" cy="79484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6300000" flipH="1" flipV="1">
            <a:off x="4063370" y="3463533"/>
            <a:ext cx="0" cy="7200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reeform 42"/>
          <p:cNvSpPr/>
          <p:nvPr/>
        </p:nvSpPr>
        <p:spPr>
          <a:xfrm rot="6287820">
            <a:off x="3301092" y="4025712"/>
            <a:ext cx="598078" cy="241125"/>
          </a:xfrm>
          <a:custGeom>
            <a:avLst/>
            <a:gdLst>
              <a:gd name="connsiteX0" fmla="*/ 209550 w 209550"/>
              <a:gd name="connsiteY0" fmla="*/ 143489 h 143794"/>
              <a:gd name="connsiteX1" fmla="*/ 119062 w 209550"/>
              <a:gd name="connsiteY1" fmla="*/ 124439 h 143794"/>
              <a:gd name="connsiteX2" fmla="*/ 90487 w 209550"/>
              <a:gd name="connsiteY2" fmla="*/ 19664 h 143794"/>
              <a:gd name="connsiteX3" fmla="*/ 0 w 209550"/>
              <a:gd name="connsiteY3" fmla="*/ 614 h 14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550" h="143794">
                <a:moveTo>
                  <a:pt x="209550" y="143489"/>
                </a:moveTo>
                <a:cubicBezTo>
                  <a:pt x="174228" y="144283"/>
                  <a:pt x="138906" y="145077"/>
                  <a:pt x="119062" y="124439"/>
                </a:cubicBezTo>
                <a:cubicBezTo>
                  <a:pt x="99218" y="103801"/>
                  <a:pt x="110331" y="40301"/>
                  <a:pt x="90487" y="19664"/>
                </a:cubicBezTo>
                <a:cubicBezTo>
                  <a:pt x="70643" y="-973"/>
                  <a:pt x="33337" y="-973"/>
                  <a:pt x="0" y="614"/>
                </a:cubicBezTo>
              </a:path>
            </a:pathLst>
          </a:custGeom>
          <a:noFill/>
          <a:ln w="19050">
            <a:solidFill>
              <a:schemeClr val="tx1"/>
            </a:solidFill>
            <a:head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/>
          <p:cNvSpPr txBox="1"/>
          <p:nvPr/>
        </p:nvSpPr>
        <p:spPr>
          <a:xfrm>
            <a:off x="1311258" y="2373134"/>
            <a:ext cx="13776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Random polarization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Freeform 51"/>
          <p:cNvSpPr/>
          <p:nvPr/>
        </p:nvSpPr>
        <p:spPr>
          <a:xfrm rot="13700214" flipV="1">
            <a:off x="2437829" y="2973121"/>
            <a:ext cx="590702" cy="404263"/>
          </a:xfrm>
          <a:custGeom>
            <a:avLst/>
            <a:gdLst>
              <a:gd name="connsiteX0" fmla="*/ 209550 w 209550"/>
              <a:gd name="connsiteY0" fmla="*/ 143489 h 143794"/>
              <a:gd name="connsiteX1" fmla="*/ 119062 w 209550"/>
              <a:gd name="connsiteY1" fmla="*/ 124439 h 143794"/>
              <a:gd name="connsiteX2" fmla="*/ 90487 w 209550"/>
              <a:gd name="connsiteY2" fmla="*/ 19664 h 143794"/>
              <a:gd name="connsiteX3" fmla="*/ 0 w 209550"/>
              <a:gd name="connsiteY3" fmla="*/ 614 h 14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550" h="143794">
                <a:moveTo>
                  <a:pt x="209550" y="143489"/>
                </a:moveTo>
                <a:cubicBezTo>
                  <a:pt x="174228" y="144283"/>
                  <a:pt x="138906" y="145077"/>
                  <a:pt x="119062" y="124439"/>
                </a:cubicBezTo>
                <a:cubicBezTo>
                  <a:pt x="99218" y="103801"/>
                  <a:pt x="110331" y="40301"/>
                  <a:pt x="90487" y="19664"/>
                </a:cubicBezTo>
                <a:cubicBezTo>
                  <a:pt x="70643" y="-973"/>
                  <a:pt x="33337" y="-973"/>
                  <a:pt x="0" y="614"/>
                </a:cubicBezTo>
              </a:path>
            </a:pathLst>
          </a:custGeom>
          <a:noFill/>
          <a:ln w="19050">
            <a:solidFill>
              <a:schemeClr val="tx1"/>
            </a:solidFill>
            <a:head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Straight Connector 44"/>
          <p:cNvCxnSpPr/>
          <p:nvPr/>
        </p:nvCxnSpPr>
        <p:spPr>
          <a:xfrm flipV="1">
            <a:off x="2484560" y="3803828"/>
            <a:ext cx="1220063" cy="0"/>
          </a:xfrm>
          <a:prstGeom prst="line">
            <a:avLst/>
          </a:prstGeom>
          <a:ln w="50800" cap="rnd">
            <a:solidFill>
              <a:srgbClr val="A20000"/>
            </a:solidFill>
            <a:miter lim="800000"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9147962" y="3353499"/>
            <a:ext cx="1465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Photodetector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8608756" y="3989547"/>
            <a:ext cx="1706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Transmission</a:t>
            </a: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direction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021477" y="2862120"/>
            <a:ext cx="12262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err="1" smtClean="0">
                <a:solidFill>
                  <a:srgbClr val="A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000" b="1" i="1" baseline="30000" dirty="0" err="1" smtClean="0">
                <a:solidFill>
                  <a:srgbClr val="A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</a:t>
            </a:r>
            <a:endParaRPr lang="en-GB" b="1" i="1" dirty="0">
              <a:solidFill>
                <a:srgbClr val="A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9290" y="4491575"/>
            <a:ext cx="2016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Laser beam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Freeform 72"/>
          <p:cNvSpPr/>
          <p:nvPr/>
        </p:nvSpPr>
        <p:spPr>
          <a:xfrm rot="6585614" flipV="1">
            <a:off x="1830779" y="4121565"/>
            <a:ext cx="440419" cy="379514"/>
          </a:xfrm>
          <a:custGeom>
            <a:avLst/>
            <a:gdLst>
              <a:gd name="connsiteX0" fmla="*/ 209550 w 209550"/>
              <a:gd name="connsiteY0" fmla="*/ 143489 h 143794"/>
              <a:gd name="connsiteX1" fmla="*/ 119062 w 209550"/>
              <a:gd name="connsiteY1" fmla="*/ 124439 h 143794"/>
              <a:gd name="connsiteX2" fmla="*/ 90487 w 209550"/>
              <a:gd name="connsiteY2" fmla="*/ 19664 h 143794"/>
              <a:gd name="connsiteX3" fmla="*/ 0 w 209550"/>
              <a:gd name="connsiteY3" fmla="*/ 614 h 14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550" h="143794">
                <a:moveTo>
                  <a:pt x="209550" y="143489"/>
                </a:moveTo>
                <a:cubicBezTo>
                  <a:pt x="174228" y="144283"/>
                  <a:pt x="138906" y="145077"/>
                  <a:pt x="119062" y="124439"/>
                </a:cubicBezTo>
                <a:cubicBezTo>
                  <a:pt x="99218" y="103801"/>
                  <a:pt x="110331" y="40301"/>
                  <a:pt x="90487" y="19664"/>
                </a:cubicBezTo>
                <a:cubicBezTo>
                  <a:pt x="70643" y="-973"/>
                  <a:pt x="33337" y="-973"/>
                  <a:pt x="0" y="614"/>
                </a:cubicBezTo>
              </a:path>
            </a:pathLst>
          </a:custGeom>
          <a:noFill/>
          <a:ln w="19050">
            <a:solidFill>
              <a:schemeClr val="tx1"/>
            </a:solidFill>
            <a:head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Electro-Optical crystals and </a:t>
            </a:r>
            <a:r>
              <a:rPr lang="en-US" sz="2400" dirty="0" err="1" smtClean="0">
                <a:solidFill>
                  <a:schemeClr val="bg1"/>
                </a:solidFill>
                <a:latin typeface="Rockwell" panose="02060603020205020403" pitchFamily="18" charset="0"/>
              </a:rPr>
              <a:t>Pockels</a:t>
            </a:r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 effect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76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  <p:sp>
        <p:nvSpPr>
          <p:cNvPr id="77" name="Freeform 76"/>
          <p:cNvSpPr/>
          <p:nvPr/>
        </p:nvSpPr>
        <p:spPr>
          <a:xfrm>
            <a:off x="7256834" y="2837551"/>
            <a:ext cx="77821" cy="972766"/>
          </a:xfrm>
          <a:custGeom>
            <a:avLst/>
            <a:gdLst>
              <a:gd name="connsiteX0" fmla="*/ 0 w 185715"/>
              <a:gd name="connsiteY0" fmla="*/ 0 h 972766"/>
              <a:gd name="connsiteX1" fmla="*/ 184826 w 185715"/>
              <a:gd name="connsiteY1" fmla="*/ 447473 h 972766"/>
              <a:gd name="connsiteX2" fmla="*/ 68094 w 185715"/>
              <a:gd name="connsiteY2" fmla="*/ 972766 h 972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5715" h="972766">
                <a:moveTo>
                  <a:pt x="0" y="0"/>
                </a:moveTo>
                <a:cubicBezTo>
                  <a:pt x="86738" y="142673"/>
                  <a:pt x="173477" y="285346"/>
                  <a:pt x="184826" y="447473"/>
                </a:cubicBezTo>
                <a:cubicBezTo>
                  <a:pt x="196175" y="609600"/>
                  <a:pt x="95656" y="870626"/>
                  <a:pt x="68094" y="972766"/>
                </a:cubicBezTo>
              </a:path>
            </a:pathLst>
          </a:custGeom>
          <a:noFill/>
          <a:ln w="15875">
            <a:solidFill>
              <a:schemeClr val="tx1"/>
            </a:solidFill>
            <a:prstDash val="sysDash"/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/>
          <p:cNvSpPr txBox="1"/>
          <p:nvPr/>
        </p:nvSpPr>
        <p:spPr>
          <a:xfrm>
            <a:off x="6430909" y="2285210"/>
            <a:ext cx="1895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E=V/d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Left Brace 78"/>
          <p:cNvSpPr/>
          <p:nvPr/>
        </p:nvSpPr>
        <p:spPr>
          <a:xfrm>
            <a:off x="4994540" y="2850445"/>
            <a:ext cx="122209" cy="959872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TextBox 79"/>
          <p:cNvSpPr txBox="1"/>
          <p:nvPr/>
        </p:nvSpPr>
        <p:spPr>
          <a:xfrm>
            <a:off x="4615486" y="2538159"/>
            <a:ext cx="657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89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14</a:t>
            </a:fld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5365623" y="2351811"/>
            <a:ext cx="630133" cy="36000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>
              <a:rot lat="600000" lon="3600000" rev="120000"/>
            </a:camera>
            <a:lightRig rig="chilly" dir="t">
              <a:rot lat="0" lon="0" rev="0"/>
            </a:lightRig>
          </a:scene3d>
          <a:sp3d extrusionH="996950" contourW="2540" prstMaterial="matte">
            <a:extrusionClr>
              <a:schemeClr val="tx1"/>
            </a:extrusionClr>
            <a:contourClr>
              <a:schemeClr val="bg1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" name="Group 17"/>
          <p:cNvGrpSpPr/>
          <p:nvPr/>
        </p:nvGrpSpPr>
        <p:grpSpPr>
          <a:xfrm>
            <a:off x="7980708" y="1414118"/>
            <a:ext cx="606985" cy="606985"/>
            <a:chOff x="6035587" y="3894632"/>
            <a:chExt cx="606985" cy="606985"/>
          </a:xfrm>
        </p:grpSpPr>
        <p:sp>
          <p:nvSpPr>
            <p:cNvPr id="19" name="Oval 18"/>
            <p:cNvSpPr/>
            <p:nvPr/>
          </p:nvSpPr>
          <p:spPr>
            <a:xfrm>
              <a:off x="6035587" y="3894632"/>
              <a:ext cx="606985" cy="606985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  <a:scene3d>
              <a:camera prst="orthographicFront">
                <a:rot lat="600000" lon="3600000" rev="120000"/>
              </a:camera>
              <a:lightRig rig="flat" dir="t"/>
            </a:scene3d>
            <a:sp3d extrusionH="152400" contourW="12700">
              <a:extrusionClr>
                <a:srgbClr val="002060"/>
              </a:extrusionClr>
              <a:contourClr>
                <a:srgbClr val="00206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6208991" y="4062768"/>
              <a:ext cx="270711" cy="27071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>
                <a:rot lat="600000" lon="3600000" rev="120000"/>
              </a:camera>
              <a:lightRig rig="threePt" dir="t"/>
            </a:scene3d>
            <a:sp3d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1" name="Straight Connector 20"/>
          <p:cNvCxnSpPr/>
          <p:nvPr/>
        </p:nvCxnSpPr>
        <p:spPr>
          <a:xfrm flipV="1">
            <a:off x="7626677" y="1777333"/>
            <a:ext cx="648000" cy="0"/>
          </a:xfrm>
          <a:prstGeom prst="line">
            <a:avLst/>
          </a:prstGeom>
          <a:ln w="50800" cap="rnd">
            <a:solidFill>
              <a:srgbClr val="A20000"/>
            </a:solidFill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7306803" y="1404911"/>
            <a:ext cx="762000" cy="762000"/>
            <a:chOff x="5154360" y="1555691"/>
            <a:chExt cx="762000" cy="762000"/>
          </a:xfrm>
        </p:grpSpPr>
        <p:sp>
          <p:nvSpPr>
            <p:cNvPr id="23" name="Oval 22"/>
            <p:cNvSpPr/>
            <p:nvPr/>
          </p:nvSpPr>
          <p:spPr>
            <a:xfrm>
              <a:off x="5154360" y="1555691"/>
              <a:ext cx="762000" cy="762000"/>
            </a:xfrm>
            <a:prstGeom prst="ellipse">
              <a:avLst/>
            </a:prstGeom>
            <a:solidFill>
              <a:srgbClr val="F7C39F">
                <a:alpha val="78824"/>
              </a:srgbClr>
            </a:solidFill>
            <a:ln>
              <a:noFill/>
            </a:ln>
            <a:scene3d>
              <a:camera prst="orthographicFront">
                <a:rot lat="600000" lon="3600000" rev="120000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4" name="Straight Connector 23"/>
            <p:cNvCxnSpPr/>
            <p:nvPr/>
          </p:nvCxnSpPr>
          <p:spPr>
            <a:xfrm rot="12840000">
              <a:off x="5539373" y="1695032"/>
              <a:ext cx="0" cy="504000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Connector 26"/>
          <p:cNvCxnSpPr/>
          <p:nvPr/>
        </p:nvCxnSpPr>
        <p:spPr>
          <a:xfrm flipV="1">
            <a:off x="4795058" y="2020425"/>
            <a:ext cx="2880000" cy="0"/>
          </a:xfrm>
          <a:prstGeom prst="line">
            <a:avLst/>
          </a:prstGeom>
          <a:ln w="50800" cap="rnd">
            <a:solidFill>
              <a:srgbClr val="A20000"/>
            </a:solidFill>
            <a:round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3099770" y="2435414"/>
            <a:ext cx="432000" cy="0"/>
          </a:xfrm>
          <a:prstGeom prst="line">
            <a:avLst/>
          </a:prstGeom>
          <a:ln w="50800" cap="rnd">
            <a:solidFill>
              <a:srgbClr val="A20000"/>
            </a:solidFill>
            <a:prstDash val="sysDash"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667985" y="2384743"/>
            <a:ext cx="264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GB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962620" y="1354682"/>
            <a:ext cx="264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lang="en-GB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3666332" y="2022402"/>
            <a:ext cx="0" cy="756000"/>
          </a:xfrm>
          <a:prstGeom prst="line">
            <a:avLst/>
          </a:prstGeom>
          <a:ln w="31750">
            <a:solidFill>
              <a:srgbClr val="A20000"/>
            </a:solidFill>
            <a:prstDash val="solid"/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263010" y="1749361"/>
            <a:ext cx="723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 smtClean="0">
                <a:solidFill>
                  <a:srgbClr val="A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b="1" i="1" baseline="30000" dirty="0" err="1" smtClean="0">
                <a:solidFill>
                  <a:srgbClr val="A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</a:t>
            </a:r>
            <a:endParaRPr lang="en-GB" sz="1600" b="1" i="1" dirty="0">
              <a:solidFill>
                <a:srgbClr val="A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531718" y="2639394"/>
            <a:ext cx="11188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Transmission</a:t>
            </a:r>
          </a:p>
          <a:p>
            <a:pPr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direction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Freeform 33"/>
          <p:cNvSpPr/>
          <p:nvPr/>
        </p:nvSpPr>
        <p:spPr>
          <a:xfrm rot="12689305" flipH="1" flipV="1">
            <a:off x="7508681" y="2030727"/>
            <a:ext cx="340509" cy="252374"/>
          </a:xfrm>
          <a:custGeom>
            <a:avLst/>
            <a:gdLst>
              <a:gd name="connsiteX0" fmla="*/ 209550 w 209550"/>
              <a:gd name="connsiteY0" fmla="*/ 143489 h 143794"/>
              <a:gd name="connsiteX1" fmla="*/ 119062 w 209550"/>
              <a:gd name="connsiteY1" fmla="*/ 124439 h 143794"/>
              <a:gd name="connsiteX2" fmla="*/ 90487 w 209550"/>
              <a:gd name="connsiteY2" fmla="*/ 19664 h 143794"/>
              <a:gd name="connsiteX3" fmla="*/ 0 w 209550"/>
              <a:gd name="connsiteY3" fmla="*/ 614 h 14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550" h="143794">
                <a:moveTo>
                  <a:pt x="209550" y="143489"/>
                </a:moveTo>
                <a:cubicBezTo>
                  <a:pt x="174228" y="144283"/>
                  <a:pt x="138906" y="145077"/>
                  <a:pt x="119062" y="124439"/>
                </a:cubicBezTo>
                <a:cubicBezTo>
                  <a:pt x="99218" y="103801"/>
                  <a:pt x="110331" y="40301"/>
                  <a:pt x="90487" y="19664"/>
                </a:cubicBezTo>
                <a:cubicBezTo>
                  <a:pt x="70643" y="-973"/>
                  <a:pt x="33337" y="-973"/>
                  <a:pt x="0" y="614"/>
                </a:cubicBezTo>
              </a:path>
            </a:pathLst>
          </a:custGeom>
          <a:noFill/>
          <a:ln w="9525">
            <a:solidFill>
              <a:schemeClr val="tx1"/>
            </a:solidFill>
            <a:head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7202002" y="2276994"/>
            <a:ext cx="11188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Transmission</a:t>
            </a:r>
          </a:p>
          <a:p>
            <a:pPr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direction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Freeform 35"/>
          <p:cNvSpPr/>
          <p:nvPr/>
        </p:nvSpPr>
        <p:spPr>
          <a:xfrm rot="5097622" flipV="1">
            <a:off x="8528876" y="1999172"/>
            <a:ext cx="269880" cy="168599"/>
          </a:xfrm>
          <a:custGeom>
            <a:avLst/>
            <a:gdLst>
              <a:gd name="connsiteX0" fmla="*/ 209550 w 209550"/>
              <a:gd name="connsiteY0" fmla="*/ 143489 h 143794"/>
              <a:gd name="connsiteX1" fmla="*/ 119062 w 209550"/>
              <a:gd name="connsiteY1" fmla="*/ 124439 h 143794"/>
              <a:gd name="connsiteX2" fmla="*/ 90487 w 209550"/>
              <a:gd name="connsiteY2" fmla="*/ 19664 h 143794"/>
              <a:gd name="connsiteX3" fmla="*/ 0 w 209550"/>
              <a:gd name="connsiteY3" fmla="*/ 614 h 14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550" h="143794">
                <a:moveTo>
                  <a:pt x="209550" y="143489"/>
                </a:moveTo>
                <a:cubicBezTo>
                  <a:pt x="174228" y="144283"/>
                  <a:pt x="138906" y="145077"/>
                  <a:pt x="119062" y="124439"/>
                </a:cubicBezTo>
                <a:cubicBezTo>
                  <a:pt x="99218" y="103801"/>
                  <a:pt x="110331" y="40301"/>
                  <a:pt x="90487" y="19664"/>
                </a:cubicBezTo>
                <a:cubicBezTo>
                  <a:pt x="70643" y="-973"/>
                  <a:pt x="33337" y="-973"/>
                  <a:pt x="0" y="614"/>
                </a:cubicBezTo>
              </a:path>
            </a:pathLst>
          </a:custGeom>
          <a:noFill/>
          <a:ln w="9525">
            <a:solidFill>
              <a:schemeClr val="tx1"/>
            </a:solidFill>
            <a:head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8060663" y="2145764"/>
            <a:ext cx="11188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Photodetector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349903" y="1805838"/>
            <a:ext cx="630133" cy="515564"/>
          </a:xfrm>
          <a:prstGeom prst="rect">
            <a:avLst/>
          </a:prstGeom>
          <a:solidFill>
            <a:srgbClr val="0083E6"/>
          </a:solidFill>
          <a:ln>
            <a:noFill/>
          </a:ln>
          <a:scene3d>
            <a:camera prst="orthographicFront">
              <a:rot lat="600000" lon="3600000" rev="120000"/>
            </a:camera>
            <a:lightRig rig="chilly" dir="t">
              <a:rot lat="0" lon="0" rev="0"/>
            </a:lightRig>
          </a:scene3d>
          <a:sp3d extrusionH="996950" contourW="2540" prstMaterial="clear">
            <a:extrusionClr>
              <a:srgbClr val="0083E6"/>
            </a:extrusionClr>
            <a:contourClr>
              <a:srgbClr val="0083E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 flipV="1">
            <a:off x="4196585" y="2206862"/>
            <a:ext cx="1440000" cy="0"/>
          </a:xfrm>
          <a:prstGeom prst="line">
            <a:avLst/>
          </a:prstGeom>
          <a:ln w="50800" cap="rnd">
            <a:solidFill>
              <a:srgbClr val="A20000"/>
            </a:solidFill>
            <a:round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3891771" y="1924068"/>
            <a:ext cx="762000" cy="762000"/>
          </a:xfrm>
          <a:prstGeom prst="ellipse">
            <a:avLst/>
          </a:prstGeom>
          <a:solidFill>
            <a:srgbClr val="F7C39F">
              <a:alpha val="78824"/>
            </a:srgbClr>
          </a:solidFill>
          <a:ln>
            <a:noFill/>
          </a:ln>
          <a:scene3d>
            <a:camera prst="orthographicFront">
              <a:rot lat="600000" lon="3600000" rev="120000"/>
            </a:camera>
            <a:lightRig rig="threePt" dir="t"/>
          </a:scene3d>
          <a:sp3d extrusionH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Connector 40"/>
          <p:cNvCxnSpPr/>
          <p:nvPr/>
        </p:nvCxnSpPr>
        <p:spPr>
          <a:xfrm rot="8940000">
            <a:off x="4269409" y="1981478"/>
            <a:ext cx="0" cy="64800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21480000" flipH="1" flipV="1">
            <a:off x="4258153" y="1517361"/>
            <a:ext cx="0" cy="79484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6300000" flipH="1" flipV="1">
            <a:off x="4614628" y="2040402"/>
            <a:ext cx="0" cy="7200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reeform 43"/>
          <p:cNvSpPr/>
          <p:nvPr/>
        </p:nvSpPr>
        <p:spPr>
          <a:xfrm rot="6287820">
            <a:off x="4085397" y="2479034"/>
            <a:ext cx="269880" cy="185193"/>
          </a:xfrm>
          <a:custGeom>
            <a:avLst/>
            <a:gdLst>
              <a:gd name="connsiteX0" fmla="*/ 209550 w 209550"/>
              <a:gd name="connsiteY0" fmla="*/ 143489 h 143794"/>
              <a:gd name="connsiteX1" fmla="*/ 119062 w 209550"/>
              <a:gd name="connsiteY1" fmla="*/ 124439 h 143794"/>
              <a:gd name="connsiteX2" fmla="*/ 90487 w 209550"/>
              <a:gd name="connsiteY2" fmla="*/ 19664 h 143794"/>
              <a:gd name="connsiteX3" fmla="*/ 0 w 209550"/>
              <a:gd name="connsiteY3" fmla="*/ 614 h 14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550" h="143794">
                <a:moveTo>
                  <a:pt x="209550" y="143489"/>
                </a:moveTo>
                <a:cubicBezTo>
                  <a:pt x="174228" y="144283"/>
                  <a:pt x="138906" y="145077"/>
                  <a:pt x="119062" y="124439"/>
                </a:cubicBezTo>
                <a:cubicBezTo>
                  <a:pt x="99218" y="103801"/>
                  <a:pt x="110331" y="40301"/>
                  <a:pt x="90487" y="19664"/>
                </a:cubicBezTo>
                <a:cubicBezTo>
                  <a:pt x="70643" y="-973"/>
                  <a:pt x="33337" y="-973"/>
                  <a:pt x="0" y="614"/>
                </a:cubicBezTo>
              </a:path>
            </a:pathLst>
          </a:custGeom>
          <a:noFill/>
          <a:ln w="9525">
            <a:solidFill>
              <a:schemeClr val="tx1"/>
            </a:solidFill>
            <a:head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Straight Connector 44"/>
          <p:cNvCxnSpPr/>
          <p:nvPr/>
        </p:nvCxnSpPr>
        <p:spPr>
          <a:xfrm flipV="1">
            <a:off x="3534425" y="2351276"/>
            <a:ext cx="720000" cy="0"/>
          </a:xfrm>
          <a:prstGeom prst="line">
            <a:avLst/>
          </a:prstGeom>
          <a:ln w="50800" cap="rnd">
            <a:solidFill>
              <a:srgbClr val="A20000"/>
            </a:solidFill>
            <a:miter lim="800000"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5337977" y="1736075"/>
            <a:ext cx="630133" cy="36000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>
              <a:rot lat="600000" lon="3600000" rev="120000"/>
            </a:camera>
            <a:lightRig rig="chilly" dir="t">
              <a:rot lat="0" lon="0" rev="0"/>
            </a:lightRig>
          </a:scene3d>
          <a:sp3d extrusionH="996950" contourW="2540" prstMaterial="matte">
            <a:extrusionClr>
              <a:schemeClr val="tx1"/>
            </a:extrusionClr>
            <a:contourClr>
              <a:schemeClr val="bg1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Connector 46"/>
          <p:cNvCxnSpPr/>
          <p:nvPr/>
        </p:nvCxnSpPr>
        <p:spPr>
          <a:xfrm>
            <a:off x="6135059" y="2353140"/>
            <a:ext cx="0" cy="21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>
            <a:off x="6135059" y="2461140"/>
            <a:ext cx="0" cy="21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>
            <a:off x="6132959" y="2549590"/>
            <a:ext cx="0" cy="144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5400000">
            <a:off x="6130859" y="2637598"/>
            <a:ext cx="0" cy="72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6113959" y="1109027"/>
            <a:ext cx="0" cy="576000"/>
          </a:xfrm>
          <a:prstGeom prst="line">
            <a:avLst/>
          </a:prstGeom>
          <a:ln w="25400">
            <a:solidFill>
              <a:schemeClr val="tx1"/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795731" y="979375"/>
            <a:ext cx="1118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849223" y="1513662"/>
            <a:ext cx="723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 smtClean="0">
                <a:solidFill>
                  <a:srgbClr val="A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b="1" i="1" baseline="30000" dirty="0" err="1" smtClean="0">
                <a:solidFill>
                  <a:srgbClr val="A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</a:t>
            </a:r>
            <a:endParaRPr lang="en-GB" sz="1600" b="1" i="1" dirty="0">
              <a:solidFill>
                <a:srgbClr val="A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6939417" y="1675486"/>
            <a:ext cx="154643" cy="511389"/>
            <a:chOff x="4386244" y="2063955"/>
            <a:chExt cx="154643" cy="511389"/>
          </a:xfrm>
        </p:grpSpPr>
        <p:sp>
          <p:nvSpPr>
            <p:cNvPr id="57" name="Oval 56"/>
            <p:cNvSpPr/>
            <p:nvPr/>
          </p:nvSpPr>
          <p:spPr>
            <a:xfrm rot="21000000">
              <a:off x="4386244" y="2063955"/>
              <a:ext cx="154643" cy="511389"/>
            </a:xfrm>
            <a:prstGeom prst="ellipse">
              <a:avLst/>
            </a:prstGeom>
            <a:noFill/>
            <a:ln w="25400">
              <a:solidFill>
                <a:srgbClr val="A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8" name="Straight Arrow Connector 57"/>
            <p:cNvCxnSpPr/>
            <p:nvPr/>
          </p:nvCxnSpPr>
          <p:spPr>
            <a:xfrm rot="21000000">
              <a:off x="4500128" y="2154980"/>
              <a:ext cx="13214" cy="49554"/>
            </a:xfrm>
            <a:prstGeom prst="straightConnector1">
              <a:avLst/>
            </a:prstGeom>
            <a:ln w="38100">
              <a:solidFill>
                <a:srgbClr val="A2000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rot="21000000" flipH="1" flipV="1">
              <a:off x="4407095" y="2385361"/>
              <a:ext cx="104" cy="41264"/>
            </a:xfrm>
            <a:prstGeom prst="straightConnector1">
              <a:avLst/>
            </a:prstGeom>
            <a:ln w="38100">
              <a:solidFill>
                <a:srgbClr val="A2000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Freeform 59"/>
          <p:cNvSpPr/>
          <p:nvPr/>
        </p:nvSpPr>
        <p:spPr>
          <a:xfrm rot="6680098" flipH="1">
            <a:off x="6874663" y="1386727"/>
            <a:ext cx="391027" cy="169707"/>
          </a:xfrm>
          <a:custGeom>
            <a:avLst/>
            <a:gdLst>
              <a:gd name="connsiteX0" fmla="*/ 209550 w 209550"/>
              <a:gd name="connsiteY0" fmla="*/ 143489 h 143794"/>
              <a:gd name="connsiteX1" fmla="*/ 119062 w 209550"/>
              <a:gd name="connsiteY1" fmla="*/ 124439 h 143794"/>
              <a:gd name="connsiteX2" fmla="*/ 90487 w 209550"/>
              <a:gd name="connsiteY2" fmla="*/ 19664 h 143794"/>
              <a:gd name="connsiteX3" fmla="*/ 0 w 209550"/>
              <a:gd name="connsiteY3" fmla="*/ 614 h 14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550" h="143794">
                <a:moveTo>
                  <a:pt x="209550" y="143489"/>
                </a:moveTo>
                <a:cubicBezTo>
                  <a:pt x="174228" y="144283"/>
                  <a:pt x="138906" y="145077"/>
                  <a:pt x="119062" y="124439"/>
                </a:cubicBezTo>
                <a:cubicBezTo>
                  <a:pt x="99218" y="103801"/>
                  <a:pt x="110331" y="40301"/>
                  <a:pt x="90487" y="19664"/>
                </a:cubicBezTo>
                <a:cubicBezTo>
                  <a:pt x="70643" y="-973"/>
                  <a:pt x="33337" y="-973"/>
                  <a:pt x="0" y="614"/>
                </a:cubicBezTo>
              </a:path>
            </a:pathLst>
          </a:custGeom>
          <a:noFill/>
          <a:ln w="9525">
            <a:solidFill>
              <a:schemeClr val="tx1"/>
            </a:solidFill>
            <a:head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/>
          <p:cNvSpPr txBox="1"/>
          <p:nvPr/>
        </p:nvSpPr>
        <p:spPr>
          <a:xfrm>
            <a:off x="6413297" y="852352"/>
            <a:ext cx="129322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Output </a:t>
            </a:r>
          </a:p>
          <a:p>
            <a:pPr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Polarization state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048217" y="852353"/>
            <a:ext cx="12655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Input</a:t>
            </a:r>
          </a:p>
          <a:p>
            <a:pPr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Polarization state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Freeform 62"/>
          <p:cNvSpPr/>
          <p:nvPr/>
        </p:nvSpPr>
        <p:spPr>
          <a:xfrm rot="16699839" flipV="1">
            <a:off x="4739546" y="1292309"/>
            <a:ext cx="269880" cy="168599"/>
          </a:xfrm>
          <a:custGeom>
            <a:avLst/>
            <a:gdLst>
              <a:gd name="connsiteX0" fmla="*/ 209550 w 209550"/>
              <a:gd name="connsiteY0" fmla="*/ 143489 h 143794"/>
              <a:gd name="connsiteX1" fmla="*/ 119062 w 209550"/>
              <a:gd name="connsiteY1" fmla="*/ 124439 h 143794"/>
              <a:gd name="connsiteX2" fmla="*/ 90487 w 209550"/>
              <a:gd name="connsiteY2" fmla="*/ 19664 h 143794"/>
              <a:gd name="connsiteX3" fmla="*/ 0 w 209550"/>
              <a:gd name="connsiteY3" fmla="*/ 614 h 14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550" h="143794">
                <a:moveTo>
                  <a:pt x="209550" y="143489"/>
                </a:moveTo>
                <a:cubicBezTo>
                  <a:pt x="174228" y="144283"/>
                  <a:pt x="138906" y="145077"/>
                  <a:pt x="119062" y="124439"/>
                </a:cubicBezTo>
                <a:cubicBezTo>
                  <a:pt x="99218" y="103801"/>
                  <a:pt x="110331" y="40301"/>
                  <a:pt x="90487" y="19664"/>
                </a:cubicBezTo>
                <a:cubicBezTo>
                  <a:pt x="70643" y="-973"/>
                  <a:pt x="33337" y="-973"/>
                  <a:pt x="0" y="614"/>
                </a:cubicBezTo>
              </a:path>
            </a:pathLst>
          </a:custGeom>
          <a:noFill/>
          <a:ln w="9525">
            <a:solidFill>
              <a:schemeClr val="tx1"/>
            </a:solidFill>
            <a:head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4" name="Straight Connector 63"/>
          <p:cNvCxnSpPr/>
          <p:nvPr/>
        </p:nvCxnSpPr>
        <p:spPr>
          <a:xfrm rot="-1680000">
            <a:off x="5244967" y="1870582"/>
            <a:ext cx="0" cy="576000"/>
          </a:xfrm>
          <a:prstGeom prst="line">
            <a:avLst/>
          </a:prstGeom>
          <a:ln w="31750">
            <a:solidFill>
              <a:srgbClr val="A20000"/>
            </a:solidFill>
            <a:prstDash val="solid"/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3033544" y="1105415"/>
            <a:ext cx="12655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Random polarization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Freeform 65"/>
          <p:cNvSpPr/>
          <p:nvPr/>
        </p:nvSpPr>
        <p:spPr>
          <a:xfrm rot="18332755" flipV="1">
            <a:off x="3551309" y="1588403"/>
            <a:ext cx="389305" cy="342417"/>
          </a:xfrm>
          <a:custGeom>
            <a:avLst/>
            <a:gdLst>
              <a:gd name="connsiteX0" fmla="*/ 209550 w 209550"/>
              <a:gd name="connsiteY0" fmla="*/ 143489 h 143794"/>
              <a:gd name="connsiteX1" fmla="*/ 119062 w 209550"/>
              <a:gd name="connsiteY1" fmla="*/ 124439 h 143794"/>
              <a:gd name="connsiteX2" fmla="*/ 90487 w 209550"/>
              <a:gd name="connsiteY2" fmla="*/ 19664 h 143794"/>
              <a:gd name="connsiteX3" fmla="*/ 0 w 209550"/>
              <a:gd name="connsiteY3" fmla="*/ 614 h 14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550" h="143794">
                <a:moveTo>
                  <a:pt x="209550" y="143489"/>
                </a:moveTo>
                <a:cubicBezTo>
                  <a:pt x="174228" y="144283"/>
                  <a:pt x="138906" y="145077"/>
                  <a:pt x="119062" y="124439"/>
                </a:cubicBezTo>
                <a:cubicBezTo>
                  <a:pt x="99218" y="103801"/>
                  <a:pt x="110331" y="40301"/>
                  <a:pt x="90487" y="19664"/>
                </a:cubicBezTo>
                <a:cubicBezTo>
                  <a:pt x="70643" y="-973"/>
                  <a:pt x="33337" y="-973"/>
                  <a:pt x="0" y="614"/>
                </a:cubicBezTo>
              </a:path>
            </a:pathLst>
          </a:custGeom>
          <a:noFill/>
          <a:ln w="9525">
            <a:solidFill>
              <a:schemeClr val="tx1"/>
            </a:solidFill>
            <a:head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424" y="3093333"/>
            <a:ext cx="3848256" cy="28861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4" name="TextBox 53"/>
          <p:cNvSpPr txBox="1"/>
          <p:nvPr/>
        </p:nvSpPr>
        <p:spPr>
          <a:xfrm>
            <a:off x="2025208" y="3020946"/>
            <a:ext cx="20166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Laser beam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Freeform 66"/>
          <p:cNvSpPr/>
          <p:nvPr/>
        </p:nvSpPr>
        <p:spPr>
          <a:xfrm rot="6585614" flipV="1">
            <a:off x="3037171" y="2651000"/>
            <a:ext cx="440419" cy="379514"/>
          </a:xfrm>
          <a:custGeom>
            <a:avLst/>
            <a:gdLst>
              <a:gd name="connsiteX0" fmla="*/ 209550 w 209550"/>
              <a:gd name="connsiteY0" fmla="*/ 143489 h 143794"/>
              <a:gd name="connsiteX1" fmla="*/ 119062 w 209550"/>
              <a:gd name="connsiteY1" fmla="*/ 124439 h 143794"/>
              <a:gd name="connsiteX2" fmla="*/ 90487 w 209550"/>
              <a:gd name="connsiteY2" fmla="*/ 19664 h 143794"/>
              <a:gd name="connsiteX3" fmla="*/ 0 w 209550"/>
              <a:gd name="connsiteY3" fmla="*/ 614 h 14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550" h="143794">
                <a:moveTo>
                  <a:pt x="209550" y="143489"/>
                </a:moveTo>
                <a:cubicBezTo>
                  <a:pt x="174228" y="144283"/>
                  <a:pt x="138906" y="145077"/>
                  <a:pt x="119062" y="124439"/>
                </a:cubicBezTo>
                <a:cubicBezTo>
                  <a:pt x="99218" y="103801"/>
                  <a:pt x="110331" y="40301"/>
                  <a:pt x="90487" y="19664"/>
                </a:cubicBezTo>
                <a:cubicBezTo>
                  <a:pt x="70643" y="-973"/>
                  <a:pt x="33337" y="-973"/>
                  <a:pt x="0" y="614"/>
                </a:cubicBezTo>
              </a:path>
            </a:pathLst>
          </a:custGeom>
          <a:noFill/>
          <a:ln w="19050">
            <a:solidFill>
              <a:schemeClr val="tx1"/>
            </a:solidFill>
            <a:head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Electro-Optical crystals and </a:t>
            </a:r>
            <a:r>
              <a:rPr lang="en-US" sz="2400" dirty="0" err="1" smtClean="0">
                <a:solidFill>
                  <a:schemeClr val="bg1"/>
                </a:solidFill>
                <a:latin typeface="Rockwell" panose="02060603020205020403" pitchFamily="18" charset="0"/>
              </a:rPr>
              <a:t>Pockels</a:t>
            </a:r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 effect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69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  <p:sp>
        <p:nvSpPr>
          <p:cNvPr id="70" name="Freeform 69"/>
          <p:cNvSpPr/>
          <p:nvPr/>
        </p:nvSpPr>
        <p:spPr>
          <a:xfrm>
            <a:off x="6747143" y="1710035"/>
            <a:ext cx="46673" cy="597192"/>
          </a:xfrm>
          <a:custGeom>
            <a:avLst/>
            <a:gdLst>
              <a:gd name="connsiteX0" fmla="*/ 0 w 185715"/>
              <a:gd name="connsiteY0" fmla="*/ 0 h 972766"/>
              <a:gd name="connsiteX1" fmla="*/ 184826 w 185715"/>
              <a:gd name="connsiteY1" fmla="*/ 447473 h 972766"/>
              <a:gd name="connsiteX2" fmla="*/ 68094 w 185715"/>
              <a:gd name="connsiteY2" fmla="*/ 972766 h 972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5715" h="972766">
                <a:moveTo>
                  <a:pt x="0" y="0"/>
                </a:moveTo>
                <a:cubicBezTo>
                  <a:pt x="86738" y="142673"/>
                  <a:pt x="173477" y="285346"/>
                  <a:pt x="184826" y="447473"/>
                </a:cubicBezTo>
                <a:cubicBezTo>
                  <a:pt x="196175" y="609600"/>
                  <a:pt x="95656" y="870626"/>
                  <a:pt x="68094" y="972766"/>
                </a:cubicBezTo>
              </a:path>
            </a:pathLst>
          </a:custGeom>
          <a:noFill/>
          <a:ln w="15875">
            <a:solidFill>
              <a:schemeClr val="tx1"/>
            </a:solidFill>
            <a:prstDash val="sysDash"/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/>
          <p:cNvSpPr txBox="1"/>
          <p:nvPr/>
        </p:nvSpPr>
        <p:spPr>
          <a:xfrm>
            <a:off x="5623855" y="1263812"/>
            <a:ext cx="18959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E=V/d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Left Brace 71"/>
          <p:cNvSpPr/>
          <p:nvPr/>
        </p:nvSpPr>
        <p:spPr>
          <a:xfrm>
            <a:off x="5416323" y="1785911"/>
            <a:ext cx="81595" cy="507426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TextBox 72"/>
          <p:cNvSpPr txBox="1"/>
          <p:nvPr/>
        </p:nvSpPr>
        <p:spPr>
          <a:xfrm>
            <a:off x="5165300" y="1429440"/>
            <a:ext cx="657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77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Outline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15</a:t>
            </a:fld>
            <a:endParaRPr lang="en-GB" dirty="0"/>
          </a:p>
        </p:txBody>
      </p:sp>
      <p:sp>
        <p:nvSpPr>
          <p:cNvPr id="17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  <p:sp>
        <p:nvSpPr>
          <p:cNvPr id="12" name="TextBox 11"/>
          <p:cNvSpPr txBox="1"/>
          <p:nvPr/>
        </p:nvSpPr>
        <p:spPr>
          <a:xfrm>
            <a:off x="49054" y="667439"/>
            <a:ext cx="11609798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Introduction: Evaluation of unbunched beam position </a:t>
            </a:r>
            <a:endParaRPr lang="en-US" sz="2200" dirty="0" smtClean="0">
              <a:solidFill>
                <a:srgbClr val="DB7713">
                  <a:alpha val="40000"/>
                </a:srgbClr>
              </a:solidFill>
              <a:latin typeface="Rockwell" panose="02060603020205020403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/>
                </a:solidFill>
                <a:latin typeface="Rockwell" panose="02060603020205020403" pitchFamily="18" charset="0"/>
              </a:rPr>
              <a:t>Working principles: </a:t>
            </a:r>
          </a:p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	</a:t>
            </a: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- </a:t>
            </a:r>
            <a:r>
              <a:rPr lang="en-US" sz="2200" dirty="0" err="1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Pockels</a:t>
            </a: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 effect </a:t>
            </a:r>
          </a:p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	</a:t>
            </a:r>
            <a:r>
              <a:rPr lang="en-US" sz="2200" dirty="0" smtClean="0">
                <a:solidFill>
                  <a:srgbClr val="DB7713"/>
                </a:solidFill>
                <a:latin typeface="Rockwell" panose="02060603020205020403" pitchFamily="18" charset="0"/>
              </a:rPr>
              <a:t>- DC electric field detection in the frequency domain</a:t>
            </a:r>
            <a:endParaRPr lang="en-US" sz="2200" dirty="0">
              <a:solidFill>
                <a:srgbClr val="DB7713"/>
              </a:solidFill>
              <a:latin typeface="Rockwell" panose="02060603020205020403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Proof of concept laboratory test bench and its results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Current status</a:t>
            </a:r>
            <a:endParaRPr lang="en-US" sz="2200" dirty="0" smtClean="0">
              <a:solidFill>
                <a:srgbClr val="DB7713">
                  <a:alpha val="40000"/>
                </a:srgbClr>
              </a:solidFill>
              <a:latin typeface="Rockwell" panose="02060603020205020403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Summary</a:t>
            </a:r>
            <a:endParaRPr lang="en-US" sz="2200" dirty="0" smtClean="0">
              <a:solidFill>
                <a:srgbClr val="DB7713">
                  <a:alpha val="40000"/>
                </a:srgbClr>
              </a:solidFill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41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Table 17"/>
          <p:cNvGraphicFramePr>
            <a:graphicFrameLocks noGrp="1"/>
          </p:cNvGraphicFramePr>
          <p:nvPr>
            <p:extLst/>
          </p:nvPr>
        </p:nvGraphicFramePr>
        <p:xfrm>
          <a:off x="9528474" y="1585520"/>
          <a:ext cx="2127720" cy="1387162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261446">
                  <a:extLst>
                    <a:ext uri="{9D8B030D-6E8A-4147-A177-3AD203B41FA5}">
                      <a16:colId xmlns:a16="http://schemas.microsoft.com/office/drawing/2014/main" val="2561421163"/>
                    </a:ext>
                  </a:extLst>
                </a:gridCol>
                <a:gridCol w="866274">
                  <a:extLst>
                    <a:ext uri="{9D8B030D-6E8A-4147-A177-3AD203B41FA5}">
                      <a16:colId xmlns:a16="http://schemas.microsoft.com/office/drawing/2014/main" val="3239306129"/>
                    </a:ext>
                  </a:extLst>
                </a:gridCol>
              </a:tblGrid>
              <a:tr h="367284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Bias field</a:t>
                      </a:r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85.3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512365"/>
                  </a:ext>
                </a:extLst>
              </a:tr>
              <a:tr h="4727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Externa</a:t>
                      </a:r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 field 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716274"/>
                  </a:ext>
                </a:extLst>
              </a:tr>
              <a:tr h="367284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Feedback field</a:t>
                      </a:r>
                    </a:p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058130"/>
                  </a:ext>
                </a:extLst>
              </a:tr>
            </a:tbl>
          </a:graphicData>
        </a:graphic>
      </p:graphicFrame>
      <p:grpSp>
        <p:nvGrpSpPr>
          <p:cNvPr id="50" name="Group 49"/>
          <p:cNvGrpSpPr/>
          <p:nvPr/>
        </p:nvGrpSpPr>
        <p:grpSpPr>
          <a:xfrm>
            <a:off x="1568151" y="694174"/>
            <a:ext cx="7762202" cy="2528990"/>
            <a:chOff x="1568151" y="694174"/>
            <a:chExt cx="7762202" cy="2528990"/>
          </a:xfrm>
        </p:grpSpPr>
        <p:sp>
          <p:nvSpPr>
            <p:cNvPr id="53" name="Freeform 52"/>
            <p:cNvSpPr/>
            <p:nvPr/>
          </p:nvSpPr>
          <p:spPr>
            <a:xfrm>
              <a:off x="7517078" y="1621096"/>
              <a:ext cx="858218" cy="405022"/>
            </a:xfrm>
            <a:custGeom>
              <a:avLst/>
              <a:gdLst>
                <a:gd name="connsiteX0" fmla="*/ 0 w 529389"/>
                <a:gd name="connsiteY0" fmla="*/ 344905 h 574923"/>
                <a:gd name="connsiteX1" fmla="*/ 208547 w 529389"/>
                <a:gd name="connsiteY1" fmla="*/ 561473 h 574923"/>
                <a:gd name="connsiteX2" fmla="*/ 529389 w 529389"/>
                <a:gd name="connsiteY2" fmla="*/ 0 h 574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9389" h="574923">
                  <a:moveTo>
                    <a:pt x="0" y="344905"/>
                  </a:moveTo>
                  <a:cubicBezTo>
                    <a:pt x="60158" y="481931"/>
                    <a:pt x="120316" y="618957"/>
                    <a:pt x="208547" y="561473"/>
                  </a:cubicBezTo>
                  <a:cubicBezTo>
                    <a:pt x="296778" y="503989"/>
                    <a:pt x="445168" y="1337"/>
                    <a:pt x="529389" y="0"/>
                  </a:cubicBezTo>
                </a:path>
              </a:pathLst>
            </a:custGeom>
            <a:noFill/>
            <a:ln w="19050">
              <a:solidFill>
                <a:schemeClr val="bg2">
                  <a:lumMod val="50000"/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6" name="Straight Connector 75"/>
            <p:cNvCxnSpPr>
              <a:stCxn id="115" idx="2"/>
            </p:cNvCxnSpPr>
            <p:nvPr/>
          </p:nvCxnSpPr>
          <p:spPr>
            <a:xfrm flipH="1">
              <a:off x="4110797" y="1001951"/>
              <a:ext cx="1" cy="446649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>
              <a:stCxn id="117" idx="3"/>
            </p:cNvCxnSpPr>
            <p:nvPr/>
          </p:nvCxnSpPr>
          <p:spPr>
            <a:xfrm>
              <a:off x="3650726" y="1331979"/>
              <a:ext cx="477815" cy="12680"/>
            </a:xfrm>
            <a:prstGeom prst="line">
              <a:avLst/>
            </a:prstGeom>
            <a:ln w="19050">
              <a:solidFill>
                <a:srgbClr val="C00000">
                  <a:alpha val="30000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Rectangle 77"/>
            <p:cNvSpPr/>
            <p:nvPr/>
          </p:nvSpPr>
          <p:spPr>
            <a:xfrm>
              <a:off x="3364612" y="2596134"/>
              <a:ext cx="630133" cy="36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>
                <a:rot lat="600000" lon="3600000" rev="120000"/>
              </a:camera>
              <a:lightRig rig="chilly" dir="t">
                <a:rot lat="0" lon="0" rev="0"/>
              </a:lightRig>
            </a:scene3d>
            <a:sp3d extrusionH="996950" contourW="2540" prstMaterial="matte">
              <a:extrusionClr>
                <a:schemeClr val="tx1"/>
              </a:extrusionClr>
              <a:contourClr>
                <a:schemeClr val="bg1">
                  <a:lumMod val="5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9" name="Group 78"/>
            <p:cNvGrpSpPr/>
            <p:nvPr/>
          </p:nvGrpSpPr>
          <p:grpSpPr>
            <a:xfrm>
              <a:off x="6991147" y="1487225"/>
              <a:ext cx="606985" cy="606985"/>
              <a:chOff x="6035587" y="3894632"/>
              <a:chExt cx="606985" cy="606985"/>
            </a:xfrm>
          </p:grpSpPr>
          <p:sp>
            <p:nvSpPr>
              <p:cNvPr id="129" name="Oval 128"/>
              <p:cNvSpPr/>
              <p:nvPr/>
            </p:nvSpPr>
            <p:spPr>
              <a:xfrm>
                <a:off x="6035587" y="3894632"/>
                <a:ext cx="606985" cy="606985"/>
              </a:xfrm>
              <a:prstGeom prst="ellipse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  <a:scene3d>
                <a:camera prst="orthographicFront">
                  <a:rot lat="600000" lon="3600000" rev="120000"/>
                </a:camera>
                <a:lightRig rig="flat" dir="t"/>
              </a:scene3d>
              <a:sp3d extrusionH="152400" contourW="12700">
                <a:extrusionClr>
                  <a:srgbClr val="002060"/>
                </a:extrusionClr>
                <a:contourClr>
                  <a:srgbClr val="002060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6208991" y="4062768"/>
                <a:ext cx="270711" cy="27071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threePt" dir="t"/>
              </a:scene3d>
              <a:sp3d>
                <a:extrusionClr>
                  <a:schemeClr val="bg1"/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80" name="Straight Connector 79"/>
            <p:cNvCxnSpPr/>
            <p:nvPr/>
          </p:nvCxnSpPr>
          <p:spPr>
            <a:xfrm flipV="1">
              <a:off x="6637116" y="1850440"/>
              <a:ext cx="648000" cy="0"/>
            </a:xfrm>
            <a:prstGeom prst="line">
              <a:avLst/>
            </a:prstGeom>
            <a:ln w="50800" cap="rnd">
              <a:solidFill>
                <a:srgbClr val="A20000"/>
              </a:solidFill>
            </a:ln>
            <a:scene3d>
              <a:camera prst="orthographicFront">
                <a:rot lat="0" lon="0" rev="48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1" name="Group 80"/>
            <p:cNvGrpSpPr/>
            <p:nvPr/>
          </p:nvGrpSpPr>
          <p:grpSpPr>
            <a:xfrm>
              <a:off x="6317242" y="1485638"/>
              <a:ext cx="762000" cy="762000"/>
              <a:chOff x="5154360" y="1555691"/>
              <a:chExt cx="762000" cy="762000"/>
            </a:xfrm>
          </p:grpSpPr>
          <p:sp>
            <p:nvSpPr>
              <p:cNvPr id="127" name="Oval 126"/>
              <p:cNvSpPr/>
              <p:nvPr/>
            </p:nvSpPr>
            <p:spPr>
              <a:xfrm>
                <a:off x="5154360" y="1555691"/>
                <a:ext cx="762000" cy="762000"/>
              </a:xfrm>
              <a:prstGeom prst="ellipse">
                <a:avLst/>
              </a:prstGeom>
              <a:solidFill>
                <a:srgbClr val="F7C39F">
                  <a:alpha val="78824"/>
                </a:srgbClr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threePt" dir="t"/>
              </a:scene3d>
              <a:sp3d extrusionH="63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8" name="Straight Connector 127"/>
              <p:cNvCxnSpPr/>
              <p:nvPr/>
            </p:nvCxnSpPr>
            <p:spPr>
              <a:xfrm rot="12840000">
                <a:off x="5539373" y="1695032"/>
                <a:ext cx="0" cy="50400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2" name="Straight Connector 81"/>
            <p:cNvCxnSpPr/>
            <p:nvPr/>
          </p:nvCxnSpPr>
          <p:spPr>
            <a:xfrm flipV="1">
              <a:off x="4637376" y="2037584"/>
              <a:ext cx="2052000" cy="0"/>
            </a:xfrm>
            <a:prstGeom prst="line">
              <a:avLst/>
            </a:prstGeom>
            <a:ln w="50800" cap="rnd">
              <a:solidFill>
                <a:srgbClr val="A20000"/>
              </a:solidFill>
            </a:ln>
            <a:scene3d>
              <a:camera prst="orthographicFront">
                <a:rot lat="0" lon="0" rev="48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Rectangle 83"/>
            <p:cNvSpPr/>
            <p:nvPr/>
          </p:nvSpPr>
          <p:spPr>
            <a:xfrm>
              <a:off x="4606787" y="1960580"/>
              <a:ext cx="854924" cy="29985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scene3d>
              <a:camera prst="orthographicFront">
                <a:rot lat="600000" lon="3600000" rev="120000"/>
              </a:camera>
              <a:lightRig rig="chilly" dir="t"/>
            </a:scene3d>
            <a:sp3d extrusionH="996950" prstMaterial="clear">
              <a:extrusionClr>
                <a:srgbClr val="0070C0"/>
              </a:extrusionClr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5" name="Straight Connector 84"/>
            <p:cNvCxnSpPr/>
            <p:nvPr/>
          </p:nvCxnSpPr>
          <p:spPr>
            <a:xfrm flipV="1">
              <a:off x="3206289" y="2256493"/>
              <a:ext cx="1836000" cy="0"/>
            </a:xfrm>
            <a:prstGeom prst="line">
              <a:avLst/>
            </a:prstGeom>
            <a:ln w="50800" cap="rnd">
              <a:solidFill>
                <a:srgbClr val="A20000"/>
              </a:solidFill>
              <a:round/>
            </a:ln>
            <a:scene3d>
              <a:camera prst="orthographicFront">
                <a:rot lat="0" lon="0" rev="48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V="1">
              <a:off x="1568151" y="2588297"/>
              <a:ext cx="432000" cy="0"/>
            </a:xfrm>
            <a:prstGeom prst="line">
              <a:avLst/>
            </a:prstGeom>
            <a:ln w="50800" cap="rnd">
              <a:solidFill>
                <a:srgbClr val="A20000"/>
              </a:solidFill>
              <a:prstDash val="sysDash"/>
            </a:ln>
            <a:scene3d>
              <a:camera prst="orthographicFront">
                <a:rot lat="0" lon="0" rev="48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Box 86"/>
            <p:cNvSpPr txBox="1"/>
            <p:nvPr/>
          </p:nvSpPr>
          <p:spPr>
            <a:xfrm>
              <a:off x="3136366" y="2537626"/>
              <a:ext cx="26476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en-GB" sz="20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2431001" y="1507565"/>
              <a:ext cx="26476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endParaRPr lang="en-GB" sz="20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0" name="Straight Connector 89"/>
            <p:cNvCxnSpPr/>
            <p:nvPr/>
          </p:nvCxnSpPr>
          <p:spPr>
            <a:xfrm>
              <a:off x="2134713" y="2175285"/>
              <a:ext cx="0" cy="756000"/>
            </a:xfrm>
            <a:prstGeom prst="line">
              <a:avLst/>
            </a:prstGeom>
            <a:ln w="31750">
              <a:solidFill>
                <a:srgbClr val="A20000"/>
              </a:solidFill>
              <a:prstDash val="solid"/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/>
            <p:cNvSpPr txBox="1"/>
            <p:nvPr/>
          </p:nvSpPr>
          <p:spPr>
            <a:xfrm>
              <a:off x="1731391" y="1902244"/>
              <a:ext cx="7236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 err="1" smtClean="0">
                  <a:solidFill>
                    <a:srgbClr val="A2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US" b="1" i="1" baseline="30000" dirty="0" err="1" smtClean="0">
                  <a:solidFill>
                    <a:srgbClr val="A2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Opt</a:t>
              </a:r>
              <a:endParaRPr lang="en-GB" sz="1600" b="1" i="1" dirty="0">
                <a:solidFill>
                  <a:srgbClr val="A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2000099" y="2792277"/>
              <a:ext cx="111887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Transmission</a:t>
              </a:r>
            </a:p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direction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" name="Freeform 96"/>
            <p:cNvSpPr/>
            <p:nvPr/>
          </p:nvSpPr>
          <p:spPr>
            <a:xfrm rot="12689305" flipH="1" flipV="1">
              <a:off x="6519120" y="2103834"/>
              <a:ext cx="340509" cy="252374"/>
            </a:xfrm>
            <a:custGeom>
              <a:avLst/>
              <a:gdLst>
                <a:gd name="connsiteX0" fmla="*/ 209550 w 209550"/>
                <a:gd name="connsiteY0" fmla="*/ 143489 h 143794"/>
                <a:gd name="connsiteX1" fmla="*/ 119062 w 209550"/>
                <a:gd name="connsiteY1" fmla="*/ 124439 h 143794"/>
                <a:gd name="connsiteX2" fmla="*/ 90487 w 209550"/>
                <a:gd name="connsiteY2" fmla="*/ 19664 h 143794"/>
                <a:gd name="connsiteX3" fmla="*/ 0 w 209550"/>
                <a:gd name="connsiteY3" fmla="*/ 614 h 14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50" h="143794">
                  <a:moveTo>
                    <a:pt x="209550" y="143489"/>
                  </a:moveTo>
                  <a:cubicBezTo>
                    <a:pt x="174228" y="144283"/>
                    <a:pt x="138906" y="145077"/>
                    <a:pt x="119062" y="124439"/>
                  </a:cubicBezTo>
                  <a:cubicBezTo>
                    <a:pt x="99218" y="103801"/>
                    <a:pt x="110331" y="40301"/>
                    <a:pt x="90487" y="19664"/>
                  </a:cubicBezTo>
                  <a:cubicBezTo>
                    <a:pt x="70643" y="-973"/>
                    <a:pt x="33337" y="-973"/>
                    <a:pt x="0" y="61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head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6212441" y="2355181"/>
              <a:ext cx="111887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Transmission</a:t>
              </a:r>
            </a:p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direction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5097622" flipV="1">
              <a:off x="7539315" y="2072279"/>
              <a:ext cx="269880" cy="168599"/>
            </a:xfrm>
            <a:custGeom>
              <a:avLst/>
              <a:gdLst>
                <a:gd name="connsiteX0" fmla="*/ 209550 w 209550"/>
                <a:gd name="connsiteY0" fmla="*/ 143489 h 143794"/>
                <a:gd name="connsiteX1" fmla="*/ 119062 w 209550"/>
                <a:gd name="connsiteY1" fmla="*/ 124439 h 143794"/>
                <a:gd name="connsiteX2" fmla="*/ 90487 w 209550"/>
                <a:gd name="connsiteY2" fmla="*/ 19664 h 143794"/>
                <a:gd name="connsiteX3" fmla="*/ 0 w 209550"/>
                <a:gd name="connsiteY3" fmla="*/ 614 h 14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50" h="143794">
                  <a:moveTo>
                    <a:pt x="209550" y="143489"/>
                  </a:moveTo>
                  <a:cubicBezTo>
                    <a:pt x="174228" y="144283"/>
                    <a:pt x="138906" y="145077"/>
                    <a:pt x="119062" y="124439"/>
                  </a:cubicBezTo>
                  <a:cubicBezTo>
                    <a:pt x="99218" y="103801"/>
                    <a:pt x="110331" y="40301"/>
                    <a:pt x="90487" y="19664"/>
                  </a:cubicBezTo>
                  <a:cubicBezTo>
                    <a:pt x="70643" y="-973"/>
                    <a:pt x="33337" y="-973"/>
                    <a:pt x="0" y="61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head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7071102" y="2214426"/>
              <a:ext cx="111887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Photodetector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3348892" y="2050161"/>
              <a:ext cx="630133" cy="515564"/>
            </a:xfrm>
            <a:prstGeom prst="rect">
              <a:avLst/>
            </a:prstGeom>
            <a:solidFill>
              <a:srgbClr val="0083E6"/>
            </a:solidFill>
            <a:ln>
              <a:noFill/>
            </a:ln>
            <a:scene3d>
              <a:camera prst="orthographicFront">
                <a:rot lat="600000" lon="3600000" rev="120000"/>
              </a:camera>
              <a:lightRig rig="chilly" dir="t">
                <a:rot lat="0" lon="0" rev="0"/>
              </a:lightRig>
            </a:scene3d>
            <a:sp3d extrusionH="996950" contourW="2540" prstMaterial="clear">
              <a:extrusionClr>
                <a:srgbClr val="0083E6"/>
              </a:extrusionClr>
              <a:contourClr>
                <a:srgbClr val="0083E6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2" name="Straight Connector 101"/>
            <p:cNvCxnSpPr/>
            <p:nvPr/>
          </p:nvCxnSpPr>
          <p:spPr>
            <a:xfrm flipV="1">
              <a:off x="2671633" y="2392003"/>
              <a:ext cx="972000" cy="0"/>
            </a:xfrm>
            <a:prstGeom prst="line">
              <a:avLst/>
            </a:prstGeom>
            <a:ln w="50800" cap="rnd">
              <a:solidFill>
                <a:srgbClr val="A20000"/>
              </a:solidFill>
              <a:round/>
            </a:ln>
            <a:scene3d>
              <a:camera prst="orthographicFront">
                <a:rot lat="0" lon="0" rev="48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Oval 102"/>
            <p:cNvSpPr/>
            <p:nvPr/>
          </p:nvSpPr>
          <p:spPr>
            <a:xfrm>
              <a:off x="2360152" y="2076951"/>
              <a:ext cx="762000" cy="762000"/>
            </a:xfrm>
            <a:prstGeom prst="ellipse">
              <a:avLst/>
            </a:prstGeom>
            <a:solidFill>
              <a:srgbClr val="F7C39F">
                <a:alpha val="78824"/>
              </a:srgbClr>
            </a:solidFill>
            <a:ln>
              <a:noFill/>
            </a:ln>
            <a:scene3d>
              <a:camera prst="orthographicFront">
                <a:rot lat="600000" lon="3600000" rev="120000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4" name="Straight Connector 103"/>
            <p:cNvCxnSpPr/>
            <p:nvPr/>
          </p:nvCxnSpPr>
          <p:spPr>
            <a:xfrm rot="8940000">
              <a:off x="2737790" y="2134361"/>
              <a:ext cx="0" cy="648000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/>
            <p:nvPr/>
          </p:nvCxnSpPr>
          <p:spPr>
            <a:xfrm rot="21480000" flipH="1" flipV="1">
              <a:off x="2726534" y="1670244"/>
              <a:ext cx="0" cy="79484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Arrow Connector 105"/>
            <p:cNvCxnSpPr/>
            <p:nvPr/>
          </p:nvCxnSpPr>
          <p:spPr>
            <a:xfrm rot="6300000" flipH="1" flipV="1">
              <a:off x="3083009" y="2193285"/>
              <a:ext cx="0" cy="7200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Freeform 106"/>
            <p:cNvSpPr/>
            <p:nvPr/>
          </p:nvSpPr>
          <p:spPr>
            <a:xfrm rot="6287820">
              <a:off x="2553778" y="2631917"/>
              <a:ext cx="269880" cy="185193"/>
            </a:xfrm>
            <a:custGeom>
              <a:avLst/>
              <a:gdLst>
                <a:gd name="connsiteX0" fmla="*/ 209550 w 209550"/>
                <a:gd name="connsiteY0" fmla="*/ 143489 h 143794"/>
                <a:gd name="connsiteX1" fmla="*/ 119062 w 209550"/>
                <a:gd name="connsiteY1" fmla="*/ 124439 h 143794"/>
                <a:gd name="connsiteX2" fmla="*/ 90487 w 209550"/>
                <a:gd name="connsiteY2" fmla="*/ 19664 h 143794"/>
                <a:gd name="connsiteX3" fmla="*/ 0 w 209550"/>
                <a:gd name="connsiteY3" fmla="*/ 614 h 14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50" h="143794">
                  <a:moveTo>
                    <a:pt x="209550" y="143489"/>
                  </a:moveTo>
                  <a:cubicBezTo>
                    <a:pt x="174228" y="144283"/>
                    <a:pt x="138906" y="145077"/>
                    <a:pt x="119062" y="124439"/>
                  </a:cubicBezTo>
                  <a:cubicBezTo>
                    <a:pt x="99218" y="103801"/>
                    <a:pt x="110331" y="40301"/>
                    <a:pt x="90487" y="19664"/>
                  </a:cubicBezTo>
                  <a:cubicBezTo>
                    <a:pt x="70643" y="-973"/>
                    <a:pt x="33337" y="-973"/>
                    <a:pt x="0" y="61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head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8" name="Straight Connector 107"/>
            <p:cNvCxnSpPr/>
            <p:nvPr/>
          </p:nvCxnSpPr>
          <p:spPr>
            <a:xfrm flipV="1">
              <a:off x="2002806" y="2504159"/>
              <a:ext cx="720000" cy="0"/>
            </a:xfrm>
            <a:prstGeom prst="line">
              <a:avLst/>
            </a:prstGeom>
            <a:ln w="50800" cap="rnd">
              <a:solidFill>
                <a:srgbClr val="A20000"/>
              </a:solidFill>
              <a:miter lim="800000"/>
            </a:ln>
            <a:scene3d>
              <a:camera prst="orthographicFront">
                <a:rot lat="0" lon="0" rev="48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Rectangle 108"/>
            <p:cNvSpPr/>
            <p:nvPr/>
          </p:nvSpPr>
          <p:spPr>
            <a:xfrm>
              <a:off x="3336966" y="1980398"/>
              <a:ext cx="630133" cy="36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>
                <a:rot lat="600000" lon="3600000" rev="120000"/>
              </a:camera>
              <a:lightRig rig="chilly" dir="t">
                <a:rot lat="0" lon="0" rev="0"/>
              </a:lightRig>
            </a:scene3d>
            <a:sp3d extrusionH="996950" contourW="2540" prstMaterial="matte">
              <a:extrusionClr>
                <a:schemeClr val="tx1"/>
              </a:extrusionClr>
              <a:contourClr>
                <a:schemeClr val="bg1">
                  <a:lumMod val="5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0" name="Straight Connector 109"/>
            <p:cNvCxnSpPr/>
            <p:nvPr/>
          </p:nvCxnSpPr>
          <p:spPr>
            <a:xfrm>
              <a:off x="4134048" y="2597463"/>
              <a:ext cx="0" cy="216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 rot="5400000">
              <a:off x="4134048" y="2705463"/>
              <a:ext cx="0" cy="216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 rot="5400000">
              <a:off x="4131948" y="2793913"/>
              <a:ext cx="0" cy="144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 rot="5400000">
              <a:off x="4129848" y="2881921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>
              <a:off x="4112948" y="1353350"/>
              <a:ext cx="0" cy="576000"/>
            </a:xfrm>
            <a:prstGeom prst="line">
              <a:avLst/>
            </a:prstGeom>
            <a:ln w="25400">
              <a:solidFill>
                <a:schemeClr val="tx1"/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TextBox 114"/>
            <p:cNvSpPr txBox="1"/>
            <p:nvPr/>
          </p:nvSpPr>
          <p:spPr>
            <a:xfrm>
              <a:off x="3683161" y="694174"/>
              <a:ext cx="855273" cy="307777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DC Bias </a:t>
              </a:r>
              <a:endParaRPr lang="en-GB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7630537" y="1036320"/>
              <a:ext cx="1699816" cy="584775"/>
            </a:xfrm>
            <a:prstGeom prst="rect">
              <a:avLst/>
            </a:prstGeom>
            <a:noFill/>
            <a:ln w="22225">
              <a:solidFill>
                <a:schemeClr val="bg2">
                  <a:lumMod val="50000"/>
                  <a:alpha val="3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tx1">
                      <a:alpha val="3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Data processing system</a:t>
              </a:r>
              <a:endParaRPr lang="en-GB" sz="1600" b="1" dirty="0">
                <a:solidFill>
                  <a:schemeClr val="tx1">
                    <a:alpha val="3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2534824" y="1070369"/>
              <a:ext cx="1115902" cy="523220"/>
            </a:xfrm>
            <a:prstGeom prst="rect">
              <a:avLst/>
            </a:prstGeom>
            <a:noFill/>
            <a:ln w="12700" cmpd="sng">
              <a:solidFill>
                <a:srgbClr val="C00000">
                  <a:alpha val="30000"/>
                </a:srgb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C00000">
                      <a:alpha val="30000"/>
                    </a:srgb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Modulation</a:t>
              </a:r>
            </a:p>
            <a:p>
              <a:pPr algn="ctr"/>
              <a:r>
                <a:rPr lang="en-US" sz="1400" b="1" dirty="0" smtClean="0">
                  <a:solidFill>
                    <a:srgbClr val="C00000">
                      <a:alpha val="30000"/>
                    </a:srgb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signal</a:t>
              </a:r>
              <a:endParaRPr lang="en-GB" sz="1400" b="1" dirty="0">
                <a:solidFill>
                  <a:srgbClr val="C00000">
                    <a:alpha val="3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8" name="Straight Connector 117"/>
            <p:cNvCxnSpPr>
              <a:stCxn id="119" idx="3"/>
              <a:endCxn id="116" idx="1"/>
            </p:cNvCxnSpPr>
            <p:nvPr/>
          </p:nvCxnSpPr>
          <p:spPr>
            <a:xfrm flipV="1">
              <a:off x="5937787" y="1328708"/>
              <a:ext cx="1692750" cy="17231"/>
            </a:xfrm>
            <a:prstGeom prst="line">
              <a:avLst/>
            </a:prstGeom>
            <a:ln w="19050">
              <a:solidFill>
                <a:schemeClr val="bg2">
                  <a:lumMod val="50000"/>
                  <a:alpha val="30000"/>
                </a:schemeClr>
              </a:solidFill>
              <a:prstDash val="dash"/>
              <a:head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TextBox 118"/>
            <p:cNvSpPr txBox="1"/>
            <p:nvPr/>
          </p:nvSpPr>
          <p:spPr>
            <a:xfrm>
              <a:off x="4974863" y="1084329"/>
              <a:ext cx="962924" cy="523220"/>
            </a:xfrm>
            <a:prstGeom prst="rect">
              <a:avLst/>
            </a:prstGeom>
            <a:noFill/>
            <a:ln w="12700">
              <a:solidFill>
                <a:schemeClr val="bg2">
                  <a:lumMod val="50000"/>
                  <a:alpha val="3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tx1">
                      <a:alpha val="3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Feedback signal</a:t>
              </a:r>
              <a:endParaRPr lang="en-GB" sz="1400" b="1" dirty="0">
                <a:solidFill>
                  <a:schemeClr val="tx1">
                    <a:alpha val="3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20" name="Straight Connector 119"/>
            <p:cNvCxnSpPr/>
            <p:nvPr/>
          </p:nvCxnSpPr>
          <p:spPr>
            <a:xfrm flipV="1">
              <a:off x="4131948" y="1330977"/>
              <a:ext cx="846375" cy="2820"/>
            </a:xfrm>
            <a:prstGeom prst="line">
              <a:avLst/>
            </a:prstGeom>
            <a:ln w="19050">
              <a:solidFill>
                <a:schemeClr val="tx1">
                  <a:alpha val="30000"/>
                </a:schemeClr>
              </a:solidFill>
              <a:prstDash val="dash"/>
              <a:head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16</a:t>
            </a:fld>
            <a:endParaRPr lang="en-GB" dirty="0"/>
          </a:p>
        </p:txBody>
      </p:sp>
      <p:sp>
        <p:nvSpPr>
          <p:cNvPr id="51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DC electric field detection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54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14131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icture 8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53" y="3057859"/>
            <a:ext cx="4095196" cy="3071397"/>
          </a:xfrm>
          <a:prstGeom prst="rect">
            <a:avLst/>
          </a:prstGeom>
        </p:spPr>
      </p:pic>
      <p:graphicFrame>
        <p:nvGraphicFramePr>
          <p:cNvPr id="18" name="Table 17"/>
          <p:cNvGraphicFramePr>
            <a:graphicFrameLocks noGrp="1"/>
          </p:cNvGraphicFramePr>
          <p:nvPr>
            <p:extLst/>
          </p:nvPr>
        </p:nvGraphicFramePr>
        <p:xfrm>
          <a:off x="9528474" y="1585520"/>
          <a:ext cx="2127720" cy="1387162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261446">
                  <a:extLst>
                    <a:ext uri="{9D8B030D-6E8A-4147-A177-3AD203B41FA5}">
                      <a16:colId xmlns:a16="http://schemas.microsoft.com/office/drawing/2014/main" val="2561421163"/>
                    </a:ext>
                  </a:extLst>
                </a:gridCol>
                <a:gridCol w="866274">
                  <a:extLst>
                    <a:ext uri="{9D8B030D-6E8A-4147-A177-3AD203B41FA5}">
                      <a16:colId xmlns:a16="http://schemas.microsoft.com/office/drawing/2014/main" val="3239306129"/>
                    </a:ext>
                  </a:extLst>
                </a:gridCol>
              </a:tblGrid>
              <a:tr h="367284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Bias field</a:t>
                      </a:r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85.3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512365"/>
                  </a:ext>
                </a:extLst>
              </a:tr>
              <a:tr h="4727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Externa</a:t>
                      </a:r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 field 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716274"/>
                  </a:ext>
                </a:extLst>
              </a:tr>
              <a:tr h="367284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Feedback field</a:t>
                      </a:r>
                    </a:p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058130"/>
                  </a:ext>
                </a:extLst>
              </a:tr>
            </a:tbl>
          </a:graphicData>
        </a:graphic>
      </p:graphicFrame>
      <p:grpSp>
        <p:nvGrpSpPr>
          <p:cNvPr id="50" name="Group 49"/>
          <p:cNvGrpSpPr/>
          <p:nvPr/>
        </p:nvGrpSpPr>
        <p:grpSpPr>
          <a:xfrm>
            <a:off x="1568151" y="694174"/>
            <a:ext cx="7762202" cy="2528990"/>
            <a:chOff x="1568151" y="694174"/>
            <a:chExt cx="7762202" cy="2528990"/>
          </a:xfrm>
        </p:grpSpPr>
        <p:sp>
          <p:nvSpPr>
            <p:cNvPr id="53" name="Freeform 52"/>
            <p:cNvSpPr/>
            <p:nvPr/>
          </p:nvSpPr>
          <p:spPr>
            <a:xfrm>
              <a:off x="7517078" y="1621096"/>
              <a:ext cx="858218" cy="405022"/>
            </a:xfrm>
            <a:custGeom>
              <a:avLst/>
              <a:gdLst>
                <a:gd name="connsiteX0" fmla="*/ 0 w 529389"/>
                <a:gd name="connsiteY0" fmla="*/ 344905 h 574923"/>
                <a:gd name="connsiteX1" fmla="*/ 208547 w 529389"/>
                <a:gd name="connsiteY1" fmla="*/ 561473 h 574923"/>
                <a:gd name="connsiteX2" fmla="*/ 529389 w 529389"/>
                <a:gd name="connsiteY2" fmla="*/ 0 h 574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9389" h="574923">
                  <a:moveTo>
                    <a:pt x="0" y="344905"/>
                  </a:moveTo>
                  <a:cubicBezTo>
                    <a:pt x="60158" y="481931"/>
                    <a:pt x="120316" y="618957"/>
                    <a:pt x="208547" y="561473"/>
                  </a:cubicBezTo>
                  <a:cubicBezTo>
                    <a:pt x="296778" y="503989"/>
                    <a:pt x="445168" y="1337"/>
                    <a:pt x="529389" y="0"/>
                  </a:cubicBezTo>
                </a:path>
              </a:pathLst>
            </a:custGeom>
            <a:noFill/>
            <a:ln w="19050">
              <a:solidFill>
                <a:schemeClr val="bg2">
                  <a:lumMod val="50000"/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6" name="Straight Connector 75"/>
            <p:cNvCxnSpPr>
              <a:stCxn id="115" idx="2"/>
            </p:cNvCxnSpPr>
            <p:nvPr/>
          </p:nvCxnSpPr>
          <p:spPr>
            <a:xfrm flipH="1">
              <a:off x="4110797" y="1001951"/>
              <a:ext cx="1" cy="446649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>
              <a:stCxn id="117" idx="3"/>
            </p:cNvCxnSpPr>
            <p:nvPr/>
          </p:nvCxnSpPr>
          <p:spPr>
            <a:xfrm>
              <a:off x="3650726" y="1331979"/>
              <a:ext cx="477815" cy="12680"/>
            </a:xfrm>
            <a:prstGeom prst="line">
              <a:avLst/>
            </a:prstGeom>
            <a:ln w="19050">
              <a:solidFill>
                <a:srgbClr val="C00000">
                  <a:alpha val="30000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Rectangle 77"/>
            <p:cNvSpPr/>
            <p:nvPr/>
          </p:nvSpPr>
          <p:spPr>
            <a:xfrm>
              <a:off x="3364612" y="2596134"/>
              <a:ext cx="630133" cy="36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>
                <a:rot lat="600000" lon="3600000" rev="120000"/>
              </a:camera>
              <a:lightRig rig="chilly" dir="t">
                <a:rot lat="0" lon="0" rev="0"/>
              </a:lightRig>
            </a:scene3d>
            <a:sp3d extrusionH="996950" contourW="2540" prstMaterial="matte">
              <a:extrusionClr>
                <a:schemeClr val="tx1"/>
              </a:extrusionClr>
              <a:contourClr>
                <a:schemeClr val="bg1">
                  <a:lumMod val="5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9" name="Group 78"/>
            <p:cNvGrpSpPr/>
            <p:nvPr/>
          </p:nvGrpSpPr>
          <p:grpSpPr>
            <a:xfrm>
              <a:off x="6991147" y="1487225"/>
              <a:ext cx="606985" cy="606985"/>
              <a:chOff x="6035587" y="3894632"/>
              <a:chExt cx="606985" cy="606985"/>
            </a:xfrm>
          </p:grpSpPr>
          <p:sp>
            <p:nvSpPr>
              <p:cNvPr id="129" name="Oval 128"/>
              <p:cNvSpPr/>
              <p:nvPr/>
            </p:nvSpPr>
            <p:spPr>
              <a:xfrm>
                <a:off x="6035587" y="3894632"/>
                <a:ext cx="606985" cy="606985"/>
              </a:xfrm>
              <a:prstGeom prst="ellipse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  <a:scene3d>
                <a:camera prst="orthographicFront">
                  <a:rot lat="600000" lon="3600000" rev="120000"/>
                </a:camera>
                <a:lightRig rig="flat" dir="t"/>
              </a:scene3d>
              <a:sp3d extrusionH="152400" contourW="12700">
                <a:extrusionClr>
                  <a:srgbClr val="002060"/>
                </a:extrusionClr>
                <a:contourClr>
                  <a:srgbClr val="002060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6208991" y="4062768"/>
                <a:ext cx="270711" cy="27071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threePt" dir="t"/>
              </a:scene3d>
              <a:sp3d>
                <a:extrusionClr>
                  <a:schemeClr val="bg1"/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80" name="Straight Connector 79"/>
            <p:cNvCxnSpPr/>
            <p:nvPr/>
          </p:nvCxnSpPr>
          <p:spPr>
            <a:xfrm flipV="1">
              <a:off x="6637116" y="1850440"/>
              <a:ext cx="648000" cy="0"/>
            </a:xfrm>
            <a:prstGeom prst="line">
              <a:avLst/>
            </a:prstGeom>
            <a:ln w="50800" cap="rnd">
              <a:solidFill>
                <a:srgbClr val="A20000"/>
              </a:solidFill>
            </a:ln>
            <a:scene3d>
              <a:camera prst="orthographicFront">
                <a:rot lat="0" lon="0" rev="48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1" name="Group 80"/>
            <p:cNvGrpSpPr/>
            <p:nvPr/>
          </p:nvGrpSpPr>
          <p:grpSpPr>
            <a:xfrm>
              <a:off x="6317242" y="1485638"/>
              <a:ext cx="762000" cy="762000"/>
              <a:chOff x="5154360" y="1555691"/>
              <a:chExt cx="762000" cy="762000"/>
            </a:xfrm>
          </p:grpSpPr>
          <p:sp>
            <p:nvSpPr>
              <p:cNvPr id="127" name="Oval 126"/>
              <p:cNvSpPr/>
              <p:nvPr/>
            </p:nvSpPr>
            <p:spPr>
              <a:xfrm>
                <a:off x="5154360" y="1555691"/>
                <a:ext cx="762000" cy="762000"/>
              </a:xfrm>
              <a:prstGeom prst="ellipse">
                <a:avLst/>
              </a:prstGeom>
              <a:solidFill>
                <a:srgbClr val="F7C39F">
                  <a:alpha val="78824"/>
                </a:srgbClr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threePt" dir="t"/>
              </a:scene3d>
              <a:sp3d extrusionH="63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8" name="Straight Connector 127"/>
              <p:cNvCxnSpPr/>
              <p:nvPr/>
            </p:nvCxnSpPr>
            <p:spPr>
              <a:xfrm rot="12840000">
                <a:off x="5539373" y="1695032"/>
                <a:ext cx="0" cy="50400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2" name="Straight Connector 81"/>
            <p:cNvCxnSpPr/>
            <p:nvPr/>
          </p:nvCxnSpPr>
          <p:spPr>
            <a:xfrm flipV="1">
              <a:off x="4637376" y="2037584"/>
              <a:ext cx="2052000" cy="0"/>
            </a:xfrm>
            <a:prstGeom prst="line">
              <a:avLst/>
            </a:prstGeom>
            <a:ln w="50800" cap="rnd">
              <a:solidFill>
                <a:srgbClr val="A20000"/>
              </a:solidFill>
            </a:ln>
            <a:scene3d>
              <a:camera prst="orthographicFront">
                <a:rot lat="0" lon="0" rev="48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Rectangle 83"/>
            <p:cNvSpPr/>
            <p:nvPr/>
          </p:nvSpPr>
          <p:spPr>
            <a:xfrm>
              <a:off x="4606787" y="1960580"/>
              <a:ext cx="854924" cy="29985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scene3d>
              <a:camera prst="orthographicFront">
                <a:rot lat="600000" lon="3600000" rev="120000"/>
              </a:camera>
              <a:lightRig rig="chilly" dir="t"/>
            </a:scene3d>
            <a:sp3d extrusionH="996950" prstMaterial="clear">
              <a:extrusionClr>
                <a:srgbClr val="0070C0"/>
              </a:extrusionClr>
              <a:contourClr>
                <a:srgbClr val="0070C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5" name="Straight Connector 84"/>
            <p:cNvCxnSpPr/>
            <p:nvPr/>
          </p:nvCxnSpPr>
          <p:spPr>
            <a:xfrm flipV="1">
              <a:off x="3206289" y="2256493"/>
              <a:ext cx="1836000" cy="0"/>
            </a:xfrm>
            <a:prstGeom prst="line">
              <a:avLst/>
            </a:prstGeom>
            <a:ln w="50800" cap="rnd">
              <a:solidFill>
                <a:srgbClr val="A20000"/>
              </a:solidFill>
              <a:round/>
            </a:ln>
            <a:scene3d>
              <a:camera prst="orthographicFront">
                <a:rot lat="0" lon="0" rev="48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V="1">
              <a:off x="1568151" y="2588297"/>
              <a:ext cx="432000" cy="0"/>
            </a:xfrm>
            <a:prstGeom prst="line">
              <a:avLst/>
            </a:prstGeom>
            <a:ln w="50800" cap="rnd">
              <a:solidFill>
                <a:srgbClr val="A20000"/>
              </a:solidFill>
              <a:prstDash val="sysDash"/>
            </a:ln>
            <a:scene3d>
              <a:camera prst="orthographicFront">
                <a:rot lat="0" lon="0" rev="48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Box 86"/>
            <p:cNvSpPr txBox="1"/>
            <p:nvPr/>
          </p:nvSpPr>
          <p:spPr>
            <a:xfrm>
              <a:off x="3136366" y="2537626"/>
              <a:ext cx="26476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en-GB" sz="20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2431001" y="1507565"/>
              <a:ext cx="26476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endParaRPr lang="en-GB" sz="20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0" name="Straight Connector 89"/>
            <p:cNvCxnSpPr/>
            <p:nvPr/>
          </p:nvCxnSpPr>
          <p:spPr>
            <a:xfrm>
              <a:off x="2134713" y="2175285"/>
              <a:ext cx="0" cy="756000"/>
            </a:xfrm>
            <a:prstGeom prst="line">
              <a:avLst/>
            </a:prstGeom>
            <a:ln w="31750">
              <a:solidFill>
                <a:srgbClr val="A20000"/>
              </a:solidFill>
              <a:prstDash val="solid"/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/>
            <p:cNvSpPr txBox="1"/>
            <p:nvPr/>
          </p:nvSpPr>
          <p:spPr>
            <a:xfrm>
              <a:off x="1731391" y="1902244"/>
              <a:ext cx="7236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 err="1" smtClean="0">
                  <a:solidFill>
                    <a:srgbClr val="A2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US" b="1" i="1" baseline="30000" dirty="0" err="1" smtClean="0">
                  <a:solidFill>
                    <a:srgbClr val="A2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Opt</a:t>
              </a:r>
              <a:endParaRPr lang="en-GB" sz="1600" b="1" i="1" dirty="0">
                <a:solidFill>
                  <a:srgbClr val="A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2000099" y="2792277"/>
              <a:ext cx="111887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Transmission</a:t>
              </a:r>
            </a:p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direction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" name="Freeform 96"/>
            <p:cNvSpPr/>
            <p:nvPr/>
          </p:nvSpPr>
          <p:spPr>
            <a:xfrm rot="12689305" flipH="1" flipV="1">
              <a:off x="6519120" y="2103834"/>
              <a:ext cx="340509" cy="252374"/>
            </a:xfrm>
            <a:custGeom>
              <a:avLst/>
              <a:gdLst>
                <a:gd name="connsiteX0" fmla="*/ 209550 w 209550"/>
                <a:gd name="connsiteY0" fmla="*/ 143489 h 143794"/>
                <a:gd name="connsiteX1" fmla="*/ 119062 w 209550"/>
                <a:gd name="connsiteY1" fmla="*/ 124439 h 143794"/>
                <a:gd name="connsiteX2" fmla="*/ 90487 w 209550"/>
                <a:gd name="connsiteY2" fmla="*/ 19664 h 143794"/>
                <a:gd name="connsiteX3" fmla="*/ 0 w 209550"/>
                <a:gd name="connsiteY3" fmla="*/ 614 h 14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50" h="143794">
                  <a:moveTo>
                    <a:pt x="209550" y="143489"/>
                  </a:moveTo>
                  <a:cubicBezTo>
                    <a:pt x="174228" y="144283"/>
                    <a:pt x="138906" y="145077"/>
                    <a:pt x="119062" y="124439"/>
                  </a:cubicBezTo>
                  <a:cubicBezTo>
                    <a:pt x="99218" y="103801"/>
                    <a:pt x="110331" y="40301"/>
                    <a:pt x="90487" y="19664"/>
                  </a:cubicBezTo>
                  <a:cubicBezTo>
                    <a:pt x="70643" y="-973"/>
                    <a:pt x="33337" y="-973"/>
                    <a:pt x="0" y="61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head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6212441" y="2355181"/>
              <a:ext cx="111887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Transmission</a:t>
              </a:r>
            </a:p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direction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5097622" flipV="1">
              <a:off x="7539315" y="2072279"/>
              <a:ext cx="269880" cy="168599"/>
            </a:xfrm>
            <a:custGeom>
              <a:avLst/>
              <a:gdLst>
                <a:gd name="connsiteX0" fmla="*/ 209550 w 209550"/>
                <a:gd name="connsiteY0" fmla="*/ 143489 h 143794"/>
                <a:gd name="connsiteX1" fmla="*/ 119062 w 209550"/>
                <a:gd name="connsiteY1" fmla="*/ 124439 h 143794"/>
                <a:gd name="connsiteX2" fmla="*/ 90487 w 209550"/>
                <a:gd name="connsiteY2" fmla="*/ 19664 h 143794"/>
                <a:gd name="connsiteX3" fmla="*/ 0 w 209550"/>
                <a:gd name="connsiteY3" fmla="*/ 614 h 14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50" h="143794">
                  <a:moveTo>
                    <a:pt x="209550" y="143489"/>
                  </a:moveTo>
                  <a:cubicBezTo>
                    <a:pt x="174228" y="144283"/>
                    <a:pt x="138906" y="145077"/>
                    <a:pt x="119062" y="124439"/>
                  </a:cubicBezTo>
                  <a:cubicBezTo>
                    <a:pt x="99218" y="103801"/>
                    <a:pt x="110331" y="40301"/>
                    <a:pt x="90487" y="19664"/>
                  </a:cubicBezTo>
                  <a:cubicBezTo>
                    <a:pt x="70643" y="-973"/>
                    <a:pt x="33337" y="-973"/>
                    <a:pt x="0" y="61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head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7071102" y="2214426"/>
              <a:ext cx="111887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Photodetector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3348892" y="2050161"/>
              <a:ext cx="630133" cy="515564"/>
            </a:xfrm>
            <a:prstGeom prst="rect">
              <a:avLst/>
            </a:prstGeom>
            <a:solidFill>
              <a:srgbClr val="0083E6"/>
            </a:solidFill>
            <a:ln>
              <a:noFill/>
            </a:ln>
            <a:scene3d>
              <a:camera prst="orthographicFront">
                <a:rot lat="600000" lon="3600000" rev="120000"/>
              </a:camera>
              <a:lightRig rig="chilly" dir="t">
                <a:rot lat="0" lon="0" rev="0"/>
              </a:lightRig>
            </a:scene3d>
            <a:sp3d extrusionH="996950" contourW="2540" prstMaterial="clear">
              <a:extrusionClr>
                <a:srgbClr val="0083E6"/>
              </a:extrusionClr>
              <a:contourClr>
                <a:srgbClr val="0083E6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2" name="Straight Connector 101"/>
            <p:cNvCxnSpPr/>
            <p:nvPr/>
          </p:nvCxnSpPr>
          <p:spPr>
            <a:xfrm flipV="1">
              <a:off x="2671633" y="2392003"/>
              <a:ext cx="972000" cy="0"/>
            </a:xfrm>
            <a:prstGeom prst="line">
              <a:avLst/>
            </a:prstGeom>
            <a:ln w="50800" cap="rnd">
              <a:solidFill>
                <a:srgbClr val="A20000"/>
              </a:solidFill>
              <a:round/>
            </a:ln>
            <a:scene3d>
              <a:camera prst="orthographicFront">
                <a:rot lat="0" lon="0" rev="48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Oval 102"/>
            <p:cNvSpPr/>
            <p:nvPr/>
          </p:nvSpPr>
          <p:spPr>
            <a:xfrm>
              <a:off x="2360152" y="2076951"/>
              <a:ext cx="762000" cy="762000"/>
            </a:xfrm>
            <a:prstGeom prst="ellipse">
              <a:avLst/>
            </a:prstGeom>
            <a:solidFill>
              <a:srgbClr val="F7C39F">
                <a:alpha val="78824"/>
              </a:srgbClr>
            </a:solidFill>
            <a:ln>
              <a:noFill/>
            </a:ln>
            <a:scene3d>
              <a:camera prst="orthographicFront">
                <a:rot lat="600000" lon="3600000" rev="120000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4" name="Straight Connector 103"/>
            <p:cNvCxnSpPr/>
            <p:nvPr/>
          </p:nvCxnSpPr>
          <p:spPr>
            <a:xfrm rot="8940000">
              <a:off x="2737790" y="2134361"/>
              <a:ext cx="0" cy="648000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/>
            <p:nvPr/>
          </p:nvCxnSpPr>
          <p:spPr>
            <a:xfrm rot="21480000" flipH="1" flipV="1">
              <a:off x="2726534" y="1670244"/>
              <a:ext cx="0" cy="79484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Arrow Connector 105"/>
            <p:cNvCxnSpPr/>
            <p:nvPr/>
          </p:nvCxnSpPr>
          <p:spPr>
            <a:xfrm rot="6300000" flipH="1" flipV="1">
              <a:off x="3083009" y="2193285"/>
              <a:ext cx="0" cy="7200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Freeform 106"/>
            <p:cNvSpPr/>
            <p:nvPr/>
          </p:nvSpPr>
          <p:spPr>
            <a:xfrm rot="6287820">
              <a:off x="2553778" y="2631917"/>
              <a:ext cx="269880" cy="185193"/>
            </a:xfrm>
            <a:custGeom>
              <a:avLst/>
              <a:gdLst>
                <a:gd name="connsiteX0" fmla="*/ 209550 w 209550"/>
                <a:gd name="connsiteY0" fmla="*/ 143489 h 143794"/>
                <a:gd name="connsiteX1" fmla="*/ 119062 w 209550"/>
                <a:gd name="connsiteY1" fmla="*/ 124439 h 143794"/>
                <a:gd name="connsiteX2" fmla="*/ 90487 w 209550"/>
                <a:gd name="connsiteY2" fmla="*/ 19664 h 143794"/>
                <a:gd name="connsiteX3" fmla="*/ 0 w 209550"/>
                <a:gd name="connsiteY3" fmla="*/ 614 h 14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50" h="143794">
                  <a:moveTo>
                    <a:pt x="209550" y="143489"/>
                  </a:moveTo>
                  <a:cubicBezTo>
                    <a:pt x="174228" y="144283"/>
                    <a:pt x="138906" y="145077"/>
                    <a:pt x="119062" y="124439"/>
                  </a:cubicBezTo>
                  <a:cubicBezTo>
                    <a:pt x="99218" y="103801"/>
                    <a:pt x="110331" y="40301"/>
                    <a:pt x="90487" y="19664"/>
                  </a:cubicBezTo>
                  <a:cubicBezTo>
                    <a:pt x="70643" y="-973"/>
                    <a:pt x="33337" y="-973"/>
                    <a:pt x="0" y="61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head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8" name="Straight Connector 107"/>
            <p:cNvCxnSpPr/>
            <p:nvPr/>
          </p:nvCxnSpPr>
          <p:spPr>
            <a:xfrm flipV="1">
              <a:off x="2002806" y="2504159"/>
              <a:ext cx="720000" cy="0"/>
            </a:xfrm>
            <a:prstGeom prst="line">
              <a:avLst/>
            </a:prstGeom>
            <a:ln w="50800" cap="rnd">
              <a:solidFill>
                <a:srgbClr val="A20000"/>
              </a:solidFill>
              <a:miter lim="800000"/>
            </a:ln>
            <a:scene3d>
              <a:camera prst="orthographicFront">
                <a:rot lat="0" lon="0" rev="48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Rectangle 108"/>
            <p:cNvSpPr/>
            <p:nvPr/>
          </p:nvSpPr>
          <p:spPr>
            <a:xfrm>
              <a:off x="3336966" y="1980398"/>
              <a:ext cx="630133" cy="36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>
                <a:rot lat="600000" lon="3600000" rev="120000"/>
              </a:camera>
              <a:lightRig rig="chilly" dir="t">
                <a:rot lat="0" lon="0" rev="0"/>
              </a:lightRig>
            </a:scene3d>
            <a:sp3d extrusionH="996950" contourW="2540" prstMaterial="matte">
              <a:extrusionClr>
                <a:schemeClr val="tx1"/>
              </a:extrusionClr>
              <a:contourClr>
                <a:schemeClr val="bg1">
                  <a:lumMod val="5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0" name="Straight Connector 109"/>
            <p:cNvCxnSpPr/>
            <p:nvPr/>
          </p:nvCxnSpPr>
          <p:spPr>
            <a:xfrm>
              <a:off x="4134048" y="2597463"/>
              <a:ext cx="0" cy="216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 rot="5400000">
              <a:off x="4134048" y="2705463"/>
              <a:ext cx="0" cy="216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 rot="5400000">
              <a:off x="4131948" y="2793913"/>
              <a:ext cx="0" cy="144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 rot="5400000">
              <a:off x="4129848" y="2881921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>
              <a:off x="4112948" y="1353350"/>
              <a:ext cx="0" cy="576000"/>
            </a:xfrm>
            <a:prstGeom prst="line">
              <a:avLst/>
            </a:prstGeom>
            <a:ln w="25400">
              <a:solidFill>
                <a:schemeClr val="tx1"/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TextBox 114"/>
            <p:cNvSpPr txBox="1"/>
            <p:nvPr/>
          </p:nvSpPr>
          <p:spPr>
            <a:xfrm>
              <a:off x="3683161" y="694174"/>
              <a:ext cx="855273" cy="307777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DC Bias </a:t>
              </a:r>
              <a:endParaRPr lang="en-GB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7630537" y="1036320"/>
              <a:ext cx="1699816" cy="584775"/>
            </a:xfrm>
            <a:prstGeom prst="rect">
              <a:avLst/>
            </a:prstGeom>
            <a:noFill/>
            <a:ln w="22225">
              <a:solidFill>
                <a:schemeClr val="bg2">
                  <a:lumMod val="50000"/>
                  <a:alpha val="3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tx1">
                      <a:alpha val="3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Data processing system</a:t>
              </a:r>
              <a:endParaRPr lang="en-GB" sz="1600" b="1" dirty="0">
                <a:solidFill>
                  <a:schemeClr val="tx1">
                    <a:alpha val="3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2534824" y="1070369"/>
              <a:ext cx="1115902" cy="523220"/>
            </a:xfrm>
            <a:prstGeom prst="rect">
              <a:avLst/>
            </a:prstGeom>
            <a:noFill/>
            <a:ln w="12700" cmpd="sng">
              <a:solidFill>
                <a:srgbClr val="C00000">
                  <a:alpha val="30000"/>
                </a:srgb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C00000">
                      <a:alpha val="30000"/>
                    </a:srgb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Modulation</a:t>
              </a:r>
            </a:p>
            <a:p>
              <a:pPr algn="ctr"/>
              <a:r>
                <a:rPr lang="en-US" sz="1400" b="1" dirty="0" smtClean="0">
                  <a:solidFill>
                    <a:srgbClr val="C00000">
                      <a:alpha val="30000"/>
                    </a:srgb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signal</a:t>
              </a:r>
              <a:endParaRPr lang="en-GB" sz="1400" b="1" dirty="0">
                <a:solidFill>
                  <a:srgbClr val="C00000">
                    <a:alpha val="3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8" name="Straight Connector 117"/>
            <p:cNvCxnSpPr>
              <a:stCxn id="119" idx="3"/>
              <a:endCxn id="116" idx="1"/>
            </p:cNvCxnSpPr>
            <p:nvPr/>
          </p:nvCxnSpPr>
          <p:spPr>
            <a:xfrm flipV="1">
              <a:off x="5937787" y="1328708"/>
              <a:ext cx="1692750" cy="17231"/>
            </a:xfrm>
            <a:prstGeom prst="line">
              <a:avLst/>
            </a:prstGeom>
            <a:ln w="19050">
              <a:solidFill>
                <a:schemeClr val="bg2">
                  <a:lumMod val="50000"/>
                  <a:alpha val="30000"/>
                </a:schemeClr>
              </a:solidFill>
              <a:prstDash val="dash"/>
              <a:head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TextBox 118"/>
            <p:cNvSpPr txBox="1"/>
            <p:nvPr/>
          </p:nvSpPr>
          <p:spPr>
            <a:xfrm>
              <a:off x="4974863" y="1084329"/>
              <a:ext cx="962924" cy="523220"/>
            </a:xfrm>
            <a:prstGeom prst="rect">
              <a:avLst/>
            </a:prstGeom>
            <a:noFill/>
            <a:ln w="12700">
              <a:solidFill>
                <a:schemeClr val="bg2">
                  <a:lumMod val="50000"/>
                  <a:alpha val="3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tx1">
                      <a:alpha val="3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Feedback signal</a:t>
              </a:r>
              <a:endParaRPr lang="en-GB" sz="1400" b="1" dirty="0">
                <a:solidFill>
                  <a:schemeClr val="tx1">
                    <a:alpha val="3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20" name="Straight Connector 119"/>
            <p:cNvCxnSpPr/>
            <p:nvPr/>
          </p:nvCxnSpPr>
          <p:spPr>
            <a:xfrm flipV="1">
              <a:off x="4131948" y="1330977"/>
              <a:ext cx="846375" cy="2820"/>
            </a:xfrm>
            <a:prstGeom prst="line">
              <a:avLst/>
            </a:prstGeom>
            <a:ln w="19050">
              <a:solidFill>
                <a:schemeClr val="tx1">
                  <a:alpha val="30000"/>
                </a:schemeClr>
              </a:solidFill>
              <a:prstDash val="dash"/>
              <a:head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17</a:t>
            </a:fld>
            <a:endParaRPr lang="en-GB" dirty="0"/>
          </a:p>
        </p:txBody>
      </p:sp>
      <p:sp>
        <p:nvSpPr>
          <p:cNvPr id="51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DC electric field detection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54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10516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icture 8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02" y="3008490"/>
            <a:ext cx="4176048" cy="3132036"/>
          </a:xfrm>
          <a:prstGeom prst="rect">
            <a:avLst/>
          </a:prstGeom>
        </p:spPr>
      </p:pic>
      <p:graphicFrame>
        <p:nvGraphicFramePr>
          <p:cNvPr id="18" name="Table 17"/>
          <p:cNvGraphicFramePr>
            <a:graphicFrameLocks noGrp="1"/>
          </p:cNvGraphicFramePr>
          <p:nvPr>
            <p:extLst/>
          </p:nvPr>
        </p:nvGraphicFramePr>
        <p:xfrm>
          <a:off x="9528474" y="1585520"/>
          <a:ext cx="2127720" cy="1387162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261446">
                  <a:extLst>
                    <a:ext uri="{9D8B030D-6E8A-4147-A177-3AD203B41FA5}">
                      <a16:colId xmlns:a16="http://schemas.microsoft.com/office/drawing/2014/main" val="2561421163"/>
                    </a:ext>
                  </a:extLst>
                </a:gridCol>
                <a:gridCol w="866274">
                  <a:extLst>
                    <a:ext uri="{9D8B030D-6E8A-4147-A177-3AD203B41FA5}">
                      <a16:colId xmlns:a16="http://schemas.microsoft.com/office/drawing/2014/main" val="3239306129"/>
                    </a:ext>
                  </a:extLst>
                </a:gridCol>
              </a:tblGrid>
              <a:tr h="367284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Bias field</a:t>
                      </a:r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85.3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512365"/>
                  </a:ext>
                </a:extLst>
              </a:tr>
              <a:tr h="4727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Externa</a:t>
                      </a:r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 field 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716274"/>
                  </a:ext>
                </a:extLst>
              </a:tr>
              <a:tr h="367284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Feedback field</a:t>
                      </a:r>
                    </a:p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058130"/>
                  </a:ext>
                </a:extLst>
              </a:tr>
            </a:tbl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1568151" y="694174"/>
            <a:ext cx="7762202" cy="2528990"/>
            <a:chOff x="1568151" y="694174"/>
            <a:chExt cx="7762202" cy="2528990"/>
          </a:xfrm>
        </p:grpSpPr>
        <p:grpSp>
          <p:nvGrpSpPr>
            <p:cNvPr id="50" name="Group 49"/>
            <p:cNvGrpSpPr/>
            <p:nvPr/>
          </p:nvGrpSpPr>
          <p:grpSpPr>
            <a:xfrm>
              <a:off x="1568151" y="694174"/>
              <a:ext cx="7762202" cy="2243562"/>
              <a:chOff x="1568151" y="694174"/>
              <a:chExt cx="7762202" cy="2243562"/>
            </a:xfrm>
          </p:grpSpPr>
          <p:sp>
            <p:nvSpPr>
              <p:cNvPr id="53" name="Freeform 52"/>
              <p:cNvSpPr/>
              <p:nvPr/>
            </p:nvSpPr>
            <p:spPr>
              <a:xfrm>
                <a:off x="7517078" y="1621096"/>
                <a:ext cx="858218" cy="405022"/>
              </a:xfrm>
              <a:custGeom>
                <a:avLst/>
                <a:gdLst>
                  <a:gd name="connsiteX0" fmla="*/ 0 w 529389"/>
                  <a:gd name="connsiteY0" fmla="*/ 344905 h 574923"/>
                  <a:gd name="connsiteX1" fmla="*/ 208547 w 529389"/>
                  <a:gd name="connsiteY1" fmla="*/ 561473 h 574923"/>
                  <a:gd name="connsiteX2" fmla="*/ 529389 w 529389"/>
                  <a:gd name="connsiteY2" fmla="*/ 0 h 574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9389" h="574923">
                    <a:moveTo>
                      <a:pt x="0" y="344905"/>
                    </a:moveTo>
                    <a:cubicBezTo>
                      <a:pt x="60158" y="481931"/>
                      <a:pt x="120316" y="618957"/>
                      <a:pt x="208547" y="561473"/>
                    </a:cubicBezTo>
                    <a:cubicBezTo>
                      <a:pt x="296778" y="503989"/>
                      <a:pt x="445168" y="1337"/>
                      <a:pt x="529389" y="0"/>
                    </a:cubicBezTo>
                  </a:path>
                </a:pathLst>
              </a:custGeom>
              <a:noFill/>
              <a:ln w="19050">
                <a:solidFill>
                  <a:schemeClr val="bg2">
                    <a:lumMod val="50000"/>
                    <a:alpha val="3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6" name="Straight Connector 75"/>
              <p:cNvCxnSpPr>
                <a:stCxn id="115" idx="2"/>
              </p:cNvCxnSpPr>
              <p:nvPr/>
            </p:nvCxnSpPr>
            <p:spPr>
              <a:xfrm flipH="1">
                <a:off x="4110797" y="1001951"/>
                <a:ext cx="1" cy="446649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>
                <a:stCxn id="117" idx="3"/>
              </p:cNvCxnSpPr>
              <p:nvPr/>
            </p:nvCxnSpPr>
            <p:spPr>
              <a:xfrm>
                <a:off x="3650726" y="1331979"/>
                <a:ext cx="477815" cy="12680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Rectangle 77"/>
              <p:cNvSpPr/>
              <p:nvPr/>
            </p:nvSpPr>
            <p:spPr>
              <a:xfrm>
                <a:off x="3364612" y="2596134"/>
                <a:ext cx="630133" cy="36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matte">
                <a:extrusionClr>
                  <a:schemeClr val="tx1"/>
                </a:extrusionClr>
                <a:contourClr>
                  <a:schemeClr val="bg1">
                    <a:lumMod val="50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9" name="Group 78"/>
              <p:cNvGrpSpPr/>
              <p:nvPr/>
            </p:nvGrpSpPr>
            <p:grpSpPr>
              <a:xfrm>
                <a:off x="6991147" y="1487225"/>
                <a:ext cx="606985" cy="606985"/>
                <a:chOff x="6035587" y="3894632"/>
                <a:chExt cx="606985" cy="606985"/>
              </a:xfrm>
            </p:grpSpPr>
            <p:sp>
              <p:nvSpPr>
                <p:cNvPr id="129" name="Oval 128"/>
                <p:cNvSpPr/>
                <p:nvPr/>
              </p:nvSpPr>
              <p:spPr>
                <a:xfrm>
                  <a:off x="6035587" y="3894632"/>
                  <a:ext cx="606985" cy="606985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solidFill>
                    <a:srgbClr val="002060"/>
                  </a:solidFill>
                </a:ln>
                <a:scene3d>
                  <a:camera prst="orthographicFront">
                    <a:rot lat="600000" lon="3600000" rev="120000"/>
                  </a:camera>
                  <a:lightRig rig="flat" dir="t"/>
                </a:scene3d>
                <a:sp3d extrusionH="152400" contourW="12700">
                  <a:extrusionClr>
                    <a:srgbClr val="002060"/>
                  </a:extrusionClr>
                  <a:contourClr>
                    <a:srgbClr val="002060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0" name="Oval 129"/>
                <p:cNvSpPr/>
                <p:nvPr/>
              </p:nvSpPr>
              <p:spPr>
                <a:xfrm>
                  <a:off x="6208991" y="4062768"/>
                  <a:ext cx="270711" cy="2707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scene3d>
                  <a:camera prst="orthographicFront">
                    <a:rot lat="600000" lon="3600000" rev="120000"/>
                  </a:camera>
                  <a:lightRig rig="threePt" dir="t"/>
                </a:scene3d>
                <a:sp3d>
                  <a:extrusionClr>
                    <a:schemeClr val="bg1"/>
                  </a:extrusionClr>
                  <a:contourClr>
                    <a:schemeClr val="bg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80" name="Straight Connector 79"/>
              <p:cNvCxnSpPr/>
              <p:nvPr/>
            </p:nvCxnSpPr>
            <p:spPr>
              <a:xfrm flipV="1">
                <a:off x="6637116" y="1850440"/>
                <a:ext cx="648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1" name="Group 80"/>
              <p:cNvGrpSpPr/>
              <p:nvPr/>
            </p:nvGrpSpPr>
            <p:grpSpPr>
              <a:xfrm>
                <a:off x="6317242" y="1485638"/>
                <a:ext cx="762000" cy="762000"/>
                <a:chOff x="5154360" y="1555691"/>
                <a:chExt cx="762000" cy="762000"/>
              </a:xfrm>
            </p:grpSpPr>
            <p:sp>
              <p:nvSpPr>
                <p:cNvPr id="127" name="Oval 126"/>
                <p:cNvSpPr/>
                <p:nvPr/>
              </p:nvSpPr>
              <p:spPr>
                <a:xfrm>
                  <a:off x="5154360" y="1555691"/>
                  <a:ext cx="762000" cy="762000"/>
                </a:xfrm>
                <a:prstGeom prst="ellipse">
                  <a:avLst/>
                </a:prstGeom>
                <a:solidFill>
                  <a:srgbClr val="F7C39F">
                    <a:alpha val="78824"/>
                  </a:srgbClr>
                </a:solidFill>
                <a:ln>
                  <a:noFill/>
                </a:ln>
                <a:scene3d>
                  <a:camera prst="orthographicFront">
                    <a:rot lat="600000" lon="3600000" rev="120000"/>
                  </a:camera>
                  <a:lightRig rig="threePt" dir="t"/>
                </a:scene3d>
                <a:sp3d extrusionH="63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28" name="Straight Connector 127"/>
                <p:cNvCxnSpPr/>
                <p:nvPr/>
              </p:nvCxnSpPr>
              <p:spPr>
                <a:xfrm rot="12840000">
                  <a:off x="5539373" y="1695032"/>
                  <a:ext cx="0" cy="504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2" name="Straight Connector 81"/>
              <p:cNvCxnSpPr/>
              <p:nvPr/>
            </p:nvCxnSpPr>
            <p:spPr>
              <a:xfrm flipV="1">
                <a:off x="4637376" y="2037584"/>
                <a:ext cx="205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Rectangle 83"/>
              <p:cNvSpPr/>
              <p:nvPr/>
            </p:nvSpPr>
            <p:spPr>
              <a:xfrm>
                <a:off x="4606787" y="1960580"/>
                <a:ext cx="854924" cy="29985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chilly" dir="t"/>
              </a:scene3d>
              <a:sp3d extrusionH="996950" prstMaterial="clear">
                <a:extrusionClr>
                  <a:srgbClr val="0070C0"/>
                </a:extrusionClr>
                <a:contourClr>
                  <a:srgbClr val="0070C0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5" name="Straight Connector 84"/>
              <p:cNvCxnSpPr/>
              <p:nvPr/>
            </p:nvCxnSpPr>
            <p:spPr>
              <a:xfrm flipV="1">
                <a:off x="3206289" y="2256493"/>
                <a:ext cx="1836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round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flipV="1">
                <a:off x="1568151" y="2588297"/>
                <a:ext cx="43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prstDash val="sysDash"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TextBox 86"/>
              <p:cNvSpPr txBox="1"/>
              <p:nvPr/>
            </p:nvSpPr>
            <p:spPr>
              <a:xfrm>
                <a:off x="3136366" y="2537626"/>
                <a:ext cx="26476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endParaRPr lang="en-GB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2431001" y="1507565"/>
                <a:ext cx="26476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endParaRPr lang="en-GB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90" name="Straight Connector 89"/>
              <p:cNvCxnSpPr/>
              <p:nvPr/>
            </p:nvCxnSpPr>
            <p:spPr>
              <a:xfrm>
                <a:off x="2134713" y="2175285"/>
                <a:ext cx="0" cy="756000"/>
              </a:xfrm>
              <a:prstGeom prst="line">
                <a:avLst/>
              </a:prstGeom>
              <a:ln w="31750">
                <a:solidFill>
                  <a:srgbClr val="A20000"/>
                </a:solidFill>
                <a:prstDash val="solid"/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TextBox 91"/>
              <p:cNvSpPr txBox="1"/>
              <p:nvPr/>
            </p:nvSpPr>
            <p:spPr>
              <a:xfrm>
                <a:off x="1731391" y="1902244"/>
                <a:ext cx="7236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i="1" dirty="0" err="1" smtClean="0">
                    <a:solidFill>
                      <a:srgbClr val="A2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b="1" i="1" baseline="30000" dirty="0" err="1" smtClean="0">
                    <a:solidFill>
                      <a:srgbClr val="A2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Opt</a:t>
                </a:r>
                <a:endParaRPr lang="en-GB" sz="1600" b="1" i="1" dirty="0">
                  <a:solidFill>
                    <a:srgbClr val="A2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" name="Freeform 96"/>
              <p:cNvSpPr/>
              <p:nvPr/>
            </p:nvSpPr>
            <p:spPr>
              <a:xfrm rot="12689305" flipH="1" flipV="1">
                <a:off x="6519120" y="2103834"/>
                <a:ext cx="340509" cy="252374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" name="Freeform 98"/>
              <p:cNvSpPr/>
              <p:nvPr/>
            </p:nvSpPr>
            <p:spPr>
              <a:xfrm rot="5097622" flipV="1">
                <a:off x="7539315" y="2072279"/>
                <a:ext cx="269880" cy="168599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3348892" y="2050161"/>
                <a:ext cx="630133" cy="515564"/>
              </a:xfrm>
              <a:prstGeom prst="rect">
                <a:avLst/>
              </a:prstGeom>
              <a:solidFill>
                <a:srgbClr val="0083E6"/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clear">
                <a:extrusionClr>
                  <a:srgbClr val="0083E6"/>
                </a:extrusionClr>
                <a:contourClr>
                  <a:srgbClr val="0083E6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2" name="Straight Connector 101"/>
              <p:cNvCxnSpPr/>
              <p:nvPr/>
            </p:nvCxnSpPr>
            <p:spPr>
              <a:xfrm flipV="1">
                <a:off x="2671633" y="2392003"/>
                <a:ext cx="97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round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" name="Oval 102"/>
              <p:cNvSpPr/>
              <p:nvPr/>
            </p:nvSpPr>
            <p:spPr>
              <a:xfrm>
                <a:off x="2360152" y="2076951"/>
                <a:ext cx="762000" cy="762000"/>
              </a:xfrm>
              <a:prstGeom prst="ellipse">
                <a:avLst/>
              </a:prstGeom>
              <a:solidFill>
                <a:srgbClr val="F7C39F">
                  <a:alpha val="78824"/>
                </a:srgbClr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threePt" dir="t"/>
              </a:scene3d>
              <a:sp3d extrusionH="63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4" name="Straight Connector 103"/>
              <p:cNvCxnSpPr/>
              <p:nvPr/>
            </p:nvCxnSpPr>
            <p:spPr>
              <a:xfrm rot="8940000">
                <a:off x="2737790" y="2134361"/>
                <a:ext cx="0" cy="64800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Arrow Connector 104"/>
              <p:cNvCxnSpPr/>
              <p:nvPr/>
            </p:nvCxnSpPr>
            <p:spPr>
              <a:xfrm rot="21480000" flipH="1" flipV="1">
                <a:off x="2726534" y="1670244"/>
                <a:ext cx="0" cy="794849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Arrow Connector 105"/>
              <p:cNvCxnSpPr/>
              <p:nvPr/>
            </p:nvCxnSpPr>
            <p:spPr>
              <a:xfrm rot="6300000" flipH="1" flipV="1">
                <a:off x="3083009" y="2193285"/>
                <a:ext cx="0" cy="720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Freeform 106"/>
              <p:cNvSpPr/>
              <p:nvPr/>
            </p:nvSpPr>
            <p:spPr>
              <a:xfrm rot="6287820">
                <a:off x="2553778" y="2631917"/>
                <a:ext cx="269880" cy="185193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8" name="Straight Connector 107"/>
              <p:cNvCxnSpPr/>
              <p:nvPr/>
            </p:nvCxnSpPr>
            <p:spPr>
              <a:xfrm flipV="1">
                <a:off x="2002806" y="2504159"/>
                <a:ext cx="720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miter lim="800000"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9" name="Rectangle 108"/>
              <p:cNvSpPr/>
              <p:nvPr/>
            </p:nvSpPr>
            <p:spPr>
              <a:xfrm>
                <a:off x="3336966" y="1980398"/>
                <a:ext cx="630133" cy="36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matte">
                <a:extrusionClr>
                  <a:schemeClr val="tx1"/>
                </a:extrusionClr>
                <a:contourClr>
                  <a:schemeClr val="bg1">
                    <a:lumMod val="50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0" name="Straight Connector 109"/>
              <p:cNvCxnSpPr/>
              <p:nvPr/>
            </p:nvCxnSpPr>
            <p:spPr>
              <a:xfrm>
                <a:off x="4134048" y="2597463"/>
                <a:ext cx="0" cy="216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 rot="5400000">
                <a:off x="4134048" y="2705463"/>
                <a:ext cx="0" cy="216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rot="5400000">
                <a:off x="4131948" y="2793913"/>
                <a:ext cx="0" cy="144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 rot="5400000">
                <a:off x="4129848" y="2881921"/>
                <a:ext cx="0" cy="72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>
                <a:off x="4112948" y="1353350"/>
                <a:ext cx="0" cy="576000"/>
              </a:xfrm>
              <a:prstGeom prst="line">
                <a:avLst/>
              </a:prstGeom>
              <a:ln w="25400">
                <a:solidFill>
                  <a:schemeClr val="tx1"/>
                </a:solidFill>
                <a:head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TextBox 114"/>
              <p:cNvSpPr txBox="1"/>
              <p:nvPr/>
            </p:nvSpPr>
            <p:spPr>
              <a:xfrm>
                <a:off x="3683161" y="694174"/>
                <a:ext cx="855273" cy="307777"/>
              </a:xfrm>
              <a:prstGeom prst="rect">
                <a:avLst/>
              </a:prstGeom>
              <a:noFill/>
              <a:ln w="12700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DC Bias </a:t>
                </a:r>
                <a:endParaRPr lang="en-GB" sz="14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7630537" y="1036320"/>
                <a:ext cx="1699816" cy="584775"/>
              </a:xfrm>
              <a:prstGeom prst="rect">
                <a:avLst/>
              </a:prstGeom>
              <a:noFill/>
              <a:ln w="22225">
                <a:solidFill>
                  <a:schemeClr val="bg2">
                    <a:lumMod val="50000"/>
                    <a:alpha val="3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solidFill>
                      <a:schemeClr val="tx1">
                        <a:alpha val="3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Data processing system</a:t>
                </a:r>
                <a:endParaRPr lang="en-GB" sz="1600" b="1" dirty="0">
                  <a:solidFill>
                    <a:schemeClr val="tx1">
                      <a:alpha val="3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2534824" y="1070369"/>
                <a:ext cx="1115902" cy="523220"/>
              </a:xfrm>
              <a:prstGeom prst="rect">
                <a:avLst/>
              </a:prstGeom>
              <a:noFill/>
              <a:ln w="12700" cmpd="sng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Modulation</a:t>
                </a:r>
              </a:p>
              <a:p>
                <a:pPr algn="ctr"/>
                <a:r>
                  <a:rPr lang="en-US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signal</a:t>
                </a:r>
                <a:endParaRPr lang="en-GB" sz="14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18" name="Straight Connector 117"/>
              <p:cNvCxnSpPr>
                <a:stCxn id="119" idx="3"/>
                <a:endCxn id="116" idx="1"/>
              </p:cNvCxnSpPr>
              <p:nvPr/>
            </p:nvCxnSpPr>
            <p:spPr>
              <a:xfrm flipV="1">
                <a:off x="5937787" y="1328708"/>
                <a:ext cx="1692750" cy="17231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  <a:alpha val="30000"/>
                  </a:schemeClr>
                </a:solidFill>
                <a:prstDash val="dash"/>
                <a:headEnd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9" name="TextBox 118"/>
              <p:cNvSpPr txBox="1"/>
              <p:nvPr/>
            </p:nvSpPr>
            <p:spPr>
              <a:xfrm>
                <a:off x="4974863" y="1084329"/>
                <a:ext cx="962924" cy="523220"/>
              </a:xfrm>
              <a:prstGeom prst="rect">
                <a:avLst/>
              </a:prstGeom>
              <a:noFill/>
              <a:ln w="12700">
                <a:solidFill>
                  <a:schemeClr val="bg2">
                    <a:lumMod val="50000"/>
                    <a:alpha val="3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tx1">
                        <a:alpha val="3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Feedback signal</a:t>
                </a:r>
                <a:endParaRPr lang="en-GB" sz="1400" b="1" dirty="0">
                  <a:solidFill>
                    <a:schemeClr val="tx1">
                      <a:alpha val="3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20" name="Straight Connector 119"/>
              <p:cNvCxnSpPr/>
              <p:nvPr/>
            </p:nvCxnSpPr>
            <p:spPr>
              <a:xfrm flipV="1">
                <a:off x="4131948" y="1330977"/>
                <a:ext cx="846375" cy="2820"/>
              </a:xfrm>
              <a:prstGeom prst="line">
                <a:avLst/>
              </a:prstGeom>
              <a:ln w="19050">
                <a:solidFill>
                  <a:schemeClr val="tx1">
                    <a:alpha val="30000"/>
                  </a:schemeClr>
                </a:solidFill>
                <a:prstDash val="dash"/>
                <a:headEnd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" name="TextBox 51"/>
            <p:cNvSpPr txBox="1"/>
            <p:nvPr/>
          </p:nvSpPr>
          <p:spPr>
            <a:xfrm>
              <a:off x="2000099" y="2792277"/>
              <a:ext cx="111887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Transmission</a:t>
              </a:r>
            </a:p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direction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212441" y="2355181"/>
              <a:ext cx="111887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Transmission</a:t>
              </a:r>
            </a:p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direction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071102" y="2214426"/>
              <a:ext cx="111887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Photodetector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18</a:t>
            </a:fld>
            <a:endParaRPr lang="en-GB" dirty="0"/>
          </a:p>
        </p:txBody>
      </p:sp>
      <p:sp>
        <p:nvSpPr>
          <p:cNvPr id="57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DC electric field detection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58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7488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icture 8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53" y="3057859"/>
            <a:ext cx="4095196" cy="3071397"/>
          </a:xfrm>
          <a:prstGeom prst="rect">
            <a:avLst/>
          </a:prstGeom>
        </p:spPr>
      </p:pic>
      <p:graphicFrame>
        <p:nvGraphicFramePr>
          <p:cNvPr id="18" name="Table 17"/>
          <p:cNvGraphicFramePr>
            <a:graphicFrameLocks noGrp="1"/>
          </p:cNvGraphicFramePr>
          <p:nvPr>
            <p:extLst/>
          </p:nvPr>
        </p:nvGraphicFramePr>
        <p:xfrm>
          <a:off x="9528474" y="1585520"/>
          <a:ext cx="2127720" cy="1387162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261446">
                  <a:extLst>
                    <a:ext uri="{9D8B030D-6E8A-4147-A177-3AD203B41FA5}">
                      <a16:colId xmlns:a16="http://schemas.microsoft.com/office/drawing/2014/main" val="2561421163"/>
                    </a:ext>
                  </a:extLst>
                </a:gridCol>
                <a:gridCol w="866274">
                  <a:extLst>
                    <a:ext uri="{9D8B030D-6E8A-4147-A177-3AD203B41FA5}">
                      <a16:colId xmlns:a16="http://schemas.microsoft.com/office/drawing/2014/main" val="3239306129"/>
                    </a:ext>
                  </a:extLst>
                </a:gridCol>
              </a:tblGrid>
              <a:tr h="367284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Bias field</a:t>
                      </a:r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85.3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512365"/>
                  </a:ext>
                </a:extLst>
              </a:tr>
              <a:tr h="4727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Externa</a:t>
                      </a:r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 field 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716274"/>
                  </a:ext>
                </a:extLst>
              </a:tr>
              <a:tr h="367284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Feedback field</a:t>
                      </a:r>
                    </a:p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058130"/>
                  </a:ext>
                </a:extLst>
              </a:tr>
            </a:tbl>
          </a:graphicData>
        </a:graphic>
      </p:graphicFrame>
      <p:pic>
        <p:nvPicPr>
          <p:cNvPr id="51" name="Picture 5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7040" y="3077102"/>
            <a:ext cx="4095198" cy="3071398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V="1">
            <a:off x="4407749" y="4739375"/>
            <a:ext cx="839291" cy="299350"/>
          </a:xfrm>
          <a:prstGeom prst="straightConnector1">
            <a:avLst/>
          </a:prstGeom>
          <a:ln w="15875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2671633" y="4305299"/>
            <a:ext cx="1699382" cy="1464593"/>
          </a:xfrm>
          <a:prstGeom prst="ellipse">
            <a:avLst/>
          </a:prstGeom>
          <a:noFill/>
          <a:ln w="158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5" name="Straight Arrow Connector 54"/>
          <p:cNvCxnSpPr>
            <a:endCxn id="51" idx="1"/>
          </p:cNvCxnSpPr>
          <p:nvPr/>
        </p:nvCxnSpPr>
        <p:spPr>
          <a:xfrm>
            <a:off x="3004709" y="3810528"/>
            <a:ext cx="2242331" cy="802273"/>
          </a:xfrm>
          <a:prstGeom prst="straightConnector1">
            <a:avLst/>
          </a:prstGeom>
          <a:ln w="15875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1268593" y="3077102"/>
            <a:ext cx="1699382" cy="1464593"/>
          </a:xfrm>
          <a:prstGeom prst="ellipse">
            <a:avLst/>
          </a:prstGeom>
          <a:noFill/>
          <a:ln w="158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1" name="Group 60"/>
          <p:cNvGrpSpPr/>
          <p:nvPr/>
        </p:nvGrpSpPr>
        <p:grpSpPr>
          <a:xfrm>
            <a:off x="1568151" y="694174"/>
            <a:ext cx="7762202" cy="2528990"/>
            <a:chOff x="1568151" y="694174"/>
            <a:chExt cx="7762202" cy="2528990"/>
          </a:xfrm>
        </p:grpSpPr>
        <p:grpSp>
          <p:nvGrpSpPr>
            <p:cNvPr id="62" name="Group 61"/>
            <p:cNvGrpSpPr/>
            <p:nvPr/>
          </p:nvGrpSpPr>
          <p:grpSpPr>
            <a:xfrm>
              <a:off x="1568151" y="694174"/>
              <a:ext cx="7762202" cy="2243562"/>
              <a:chOff x="1568151" y="694174"/>
              <a:chExt cx="7762202" cy="2243562"/>
            </a:xfrm>
          </p:grpSpPr>
          <p:sp>
            <p:nvSpPr>
              <p:cNvPr id="66" name="Freeform 65"/>
              <p:cNvSpPr/>
              <p:nvPr/>
            </p:nvSpPr>
            <p:spPr>
              <a:xfrm>
                <a:off x="7517078" y="1621096"/>
                <a:ext cx="858218" cy="405022"/>
              </a:xfrm>
              <a:custGeom>
                <a:avLst/>
                <a:gdLst>
                  <a:gd name="connsiteX0" fmla="*/ 0 w 529389"/>
                  <a:gd name="connsiteY0" fmla="*/ 344905 h 574923"/>
                  <a:gd name="connsiteX1" fmla="*/ 208547 w 529389"/>
                  <a:gd name="connsiteY1" fmla="*/ 561473 h 574923"/>
                  <a:gd name="connsiteX2" fmla="*/ 529389 w 529389"/>
                  <a:gd name="connsiteY2" fmla="*/ 0 h 574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9389" h="574923">
                    <a:moveTo>
                      <a:pt x="0" y="344905"/>
                    </a:moveTo>
                    <a:cubicBezTo>
                      <a:pt x="60158" y="481931"/>
                      <a:pt x="120316" y="618957"/>
                      <a:pt x="208547" y="561473"/>
                    </a:cubicBezTo>
                    <a:cubicBezTo>
                      <a:pt x="296778" y="503989"/>
                      <a:pt x="445168" y="1337"/>
                      <a:pt x="529389" y="0"/>
                    </a:cubicBezTo>
                  </a:path>
                </a:pathLst>
              </a:custGeom>
              <a:noFill/>
              <a:ln w="19050">
                <a:solidFill>
                  <a:schemeClr val="bg2">
                    <a:lumMod val="50000"/>
                    <a:alpha val="3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7" name="Straight Connector 66"/>
              <p:cNvCxnSpPr>
                <a:stCxn id="141" idx="2"/>
              </p:cNvCxnSpPr>
              <p:nvPr/>
            </p:nvCxnSpPr>
            <p:spPr>
              <a:xfrm flipH="1">
                <a:off x="4110797" y="1001951"/>
                <a:ext cx="1" cy="446649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>
                <a:stCxn id="143" idx="3"/>
              </p:cNvCxnSpPr>
              <p:nvPr/>
            </p:nvCxnSpPr>
            <p:spPr>
              <a:xfrm>
                <a:off x="3650726" y="1331979"/>
                <a:ext cx="477815" cy="12680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Rectangle 68"/>
              <p:cNvSpPr/>
              <p:nvPr/>
            </p:nvSpPr>
            <p:spPr>
              <a:xfrm>
                <a:off x="3364612" y="2596134"/>
                <a:ext cx="630133" cy="36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matte">
                <a:extrusionClr>
                  <a:schemeClr val="tx1"/>
                </a:extrusionClr>
                <a:contourClr>
                  <a:schemeClr val="bg1">
                    <a:lumMod val="50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0" name="Group 69"/>
              <p:cNvGrpSpPr/>
              <p:nvPr/>
            </p:nvGrpSpPr>
            <p:grpSpPr>
              <a:xfrm>
                <a:off x="6991147" y="1487225"/>
                <a:ext cx="606985" cy="606985"/>
                <a:chOff x="6035587" y="3894632"/>
                <a:chExt cx="606985" cy="606985"/>
              </a:xfrm>
            </p:grpSpPr>
            <p:sp>
              <p:nvSpPr>
                <p:cNvPr id="149" name="Oval 148"/>
                <p:cNvSpPr/>
                <p:nvPr/>
              </p:nvSpPr>
              <p:spPr>
                <a:xfrm>
                  <a:off x="6035587" y="3894632"/>
                  <a:ext cx="606985" cy="606985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solidFill>
                    <a:srgbClr val="002060"/>
                  </a:solidFill>
                </a:ln>
                <a:scene3d>
                  <a:camera prst="orthographicFront">
                    <a:rot lat="600000" lon="3600000" rev="120000"/>
                  </a:camera>
                  <a:lightRig rig="flat" dir="t"/>
                </a:scene3d>
                <a:sp3d extrusionH="152400" contourW="12700">
                  <a:extrusionClr>
                    <a:srgbClr val="002060"/>
                  </a:extrusionClr>
                  <a:contourClr>
                    <a:srgbClr val="002060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0" name="Oval 149"/>
                <p:cNvSpPr/>
                <p:nvPr/>
              </p:nvSpPr>
              <p:spPr>
                <a:xfrm>
                  <a:off x="6208991" y="4062768"/>
                  <a:ext cx="270711" cy="2707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scene3d>
                  <a:camera prst="orthographicFront">
                    <a:rot lat="600000" lon="3600000" rev="120000"/>
                  </a:camera>
                  <a:lightRig rig="threePt" dir="t"/>
                </a:scene3d>
                <a:sp3d>
                  <a:extrusionClr>
                    <a:schemeClr val="bg1"/>
                  </a:extrusionClr>
                  <a:contourClr>
                    <a:schemeClr val="bg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71" name="Straight Connector 70"/>
              <p:cNvCxnSpPr/>
              <p:nvPr/>
            </p:nvCxnSpPr>
            <p:spPr>
              <a:xfrm flipV="1">
                <a:off x="6637116" y="1850440"/>
                <a:ext cx="648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2" name="Group 71"/>
              <p:cNvGrpSpPr/>
              <p:nvPr/>
            </p:nvGrpSpPr>
            <p:grpSpPr>
              <a:xfrm>
                <a:off x="6317242" y="1485638"/>
                <a:ext cx="762000" cy="762000"/>
                <a:chOff x="5154360" y="1555691"/>
                <a:chExt cx="762000" cy="762000"/>
              </a:xfrm>
            </p:grpSpPr>
            <p:sp>
              <p:nvSpPr>
                <p:cNvPr id="147" name="Oval 146"/>
                <p:cNvSpPr/>
                <p:nvPr/>
              </p:nvSpPr>
              <p:spPr>
                <a:xfrm>
                  <a:off x="5154360" y="1555691"/>
                  <a:ext cx="762000" cy="762000"/>
                </a:xfrm>
                <a:prstGeom prst="ellipse">
                  <a:avLst/>
                </a:prstGeom>
                <a:solidFill>
                  <a:srgbClr val="F7C39F">
                    <a:alpha val="78824"/>
                  </a:srgbClr>
                </a:solidFill>
                <a:ln>
                  <a:noFill/>
                </a:ln>
                <a:scene3d>
                  <a:camera prst="orthographicFront">
                    <a:rot lat="600000" lon="3600000" rev="120000"/>
                  </a:camera>
                  <a:lightRig rig="threePt" dir="t"/>
                </a:scene3d>
                <a:sp3d extrusionH="63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48" name="Straight Connector 147"/>
                <p:cNvCxnSpPr/>
                <p:nvPr/>
              </p:nvCxnSpPr>
              <p:spPr>
                <a:xfrm rot="12840000">
                  <a:off x="5539373" y="1695032"/>
                  <a:ext cx="0" cy="504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3" name="Straight Connector 72"/>
              <p:cNvCxnSpPr/>
              <p:nvPr/>
            </p:nvCxnSpPr>
            <p:spPr>
              <a:xfrm flipV="1">
                <a:off x="4637376" y="2037584"/>
                <a:ext cx="205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Rectangle 73"/>
              <p:cNvSpPr/>
              <p:nvPr/>
            </p:nvSpPr>
            <p:spPr>
              <a:xfrm>
                <a:off x="4606787" y="1960580"/>
                <a:ext cx="854924" cy="29985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chilly" dir="t"/>
              </a:scene3d>
              <a:sp3d extrusionH="996950" prstMaterial="clear">
                <a:extrusionClr>
                  <a:srgbClr val="0070C0"/>
                </a:extrusionClr>
                <a:contourClr>
                  <a:srgbClr val="0070C0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5" name="Straight Connector 74"/>
              <p:cNvCxnSpPr/>
              <p:nvPr/>
            </p:nvCxnSpPr>
            <p:spPr>
              <a:xfrm flipV="1">
                <a:off x="3206289" y="2256493"/>
                <a:ext cx="1836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round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 flipV="1">
                <a:off x="1568151" y="2588297"/>
                <a:ext cx="43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prstDash val="sysDash"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TextBox 90"/>
              <p:cNvSpPr txBox="1"/>
              <p:nvPr/>
            </p:nvSpPr>
            <p:spPr>
              <a:xfrm>
                <a:off x="3136366" y="2537626"/>
                <a:ext cx="26476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endParaRPr lang="en-GB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2431001" y="1507565"/>
                <a:ext cx="26476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endParaRPr lang="en-GB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94" name="Straight Connector 93"/>
              <p:cNvCxnSpPr/>
              <p:nvPr/>
            </p:nvCxnSpPr>
            <p:spPr>
              <a:xfrm>
                <a:off x="2134713" y="2175285"/>
                <a:ext cx="0" cy="756000"/>
              </a:xfrm>
              <a:prstGeom prst="line">
                <a:avLst/>
              </a:prstGeom>
              <a:ln w="31750">
                <a:solidFill>
                  <a:srgbClr val="A20000"/>
                </a:solidFill>
                <a:prstDash val="solid"/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TextBox 94"/>
              <p:cNvSpPr txBox="1"/>
              <p:nvPr/>
            </p:nvSpPr>
            <p:spPr>
              <a:xfrm>
                <a:off x="1731391" y="1902244"/>
                <a:ext cx="7236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i="1" dirty="0" err="1" smtClean="0">
                    <a:solidFill>
                      <a:srgbClr val="A2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b="1" i="1" baseline="30000" dirty="0" err="1" smtClean="0">
                    <a:solidFill>
                      <a:srgbClr val="A2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Opt</a:t>
                </a:r>
                <a:endParaRPr lang="en-GB" sz="1600" b="1" i="1" dirty="0">
                  <a:solidFill>
                    <a:srgbClr val="A2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1" name="Freeform 120"/>
              <p:cNvSpPr/>
              <p:nvPr/>
            </p:nvSpPr>
            <p:spPr>
              <a:xfrm rot="12689305" flipH="1" flipV="1">
                <a:off x="6519120" y="2103834"/>
                <a:ext cx="340509" cy="252374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2" name="Freeform 121"/>
              <p:cNvSpPr/>
              <p:nvPr/>
            </p:nvSpPr>
            <p:spPr>
              <a:xfrm rot="5097622" flipV="1">
                <a:off x="7539315" y="2072279"/>
                <a:ext cx="269880" cy="168599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3" name="Rectangle 122"/>
              <p:cNvSpPr/>
              <p:nvPr/>
            </p:nvSpPr>
            <p:spPr>
              <a:xfrm>
                <a:off x="3348892" y="2050161"/>
                <a:ext cx="630133" cy="515564"/>
              </a:xfrm>
              <a:prstGeom prst="rect">
                <a:avLst/>
              </a:prstGeom>
              <a:solidFill>
                <a:srgbClr val="0083E6"/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clear">
                <a:extrusionClr>
                  <a:srgbClr val="0083E6"/>
                </a:extrusionClr>
                <a:contourClr>
                  <a:srgbClr val="0083E6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4" name="Straight Connector 123"/>
              <p:cNvCxnSpPr/>
              <p:nvPr/>
            </p:nvCxnSpPr>
            <p:spPr>
              <a:xfrm flipV="1">
                <a:off x="2671633" y="2392003"/>
                <a:ext cx="97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round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5" name="Oval 124"/>
              <p:cNvSpPr/>
              <p:nvPr/>
            </p:nvSpPr>
            <p:spPr>
              <a:xfrm>
                <a:off x="2360152" y="2076951"/>
                <a:ext cx="762000" cy="762000"/>
              </a:xfrm>
              <a:prstGeom prst="ellipse">
                <a:avLst/>
              </a:prstGeom>
              <a:solidFill>
                <a:srgbClr val="F7C39F">
                  <a:alpha val="78824"/>
                </a:srgbClr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threePt" dir="t"/>
              </a:scene3d>
              <a:sp3d extrusionH="63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6" name="Straight Connector 125"/>
              <p:cNvCxnSpPr/>
              <p:nvPr/>
            </p:nvCxnSpPr>
            <p:spPr>
              <a:xfrm rot="8940000">
                <a:off x="2737790" y="2134361"/>
                <a:ext cx="0" cy="64800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Arrow Connector 130"/>
              <p:cNvCxnSpPr/>
              <p:nvPr/>
            </p:nvCxnSpPr>
            <p:spPr>
              <a:xfrm rot="21480000" flipH="1" flipV="1">
                <a:off x="2726534" y="1670244"/>
                <a:ext cx="0" cy="794849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Arrow Connector 131"/>
              <p:cNvCxnSpPr/>
              <p:nvPr/>
            </p:nvCxnSpPr>
            <p:spPr>
              <a:xfrm rot="6300000" flipH="1" flipV="1">
                <a:off x="3083009" y="2193285"/>
                <a:ext cx="0" cy="720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" name="Freeform 132"/>
              <p:cNvSpPr/>
              <p:nvPr/>
            </p:nvSpPr>
            <p:spPr>
              <a:xfrm rot="6287820">
                <a:off x="2553778" y="2631917"/>
                <a:ext cx="269880" cy="185193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4" name="Straight Connector 133"/>
              <p:cNvCxnSpPr/>
              <p:nvPr/>
            </p:nvCxnSpPr>
            <p:spPr>
              <a:xfrm flipV="1">
                <a:off x="2002806" y="2504159"/>
                <a:ext cx="720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miter lim="800000"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5" name="Rectangle 134"/>
              <p:cNvSpPr/>
              <p:nvPr/>
            </p:nvSpPr>
            <p:spPr>
              <a:xfrm>
                <a:off x="3336966" y="1980398"/>
                <a:ext cx="630133" cy="36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matte">
                <a:extrusionClr>
                  <a:schemeClr val="tx1"/>
                </a:extrusionClr>
                <a:contourClr>
                  <a:schemeClr val="bg1">
                    <a:lumMod val="50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6" name="Straight Connector 135"/>
              <p:cNvCxnSpPr/>
              <p:nvPr/>
            </p:nvCxnSpPr>
            <p:spPr>
              <a:xfrm>
                <a:off x="4134048" y="2597463"/>
                <a:ext cx="0" cy="216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 rot="5400000">
                <a:off x="4134048" y="2705463"/>
                <a:ext cx="0" cy="216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 rot="5400000">
                <a:off x="4131948" y="2793913"/>
                <a:ext cx="0" cy="144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>
              <a:xfrm rot="5400000">
                <a:off x="4129848" y="2881921"/>
                <a:ext cx="0" cy="72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>
                <a:off x="4112948" y="1353350"/>
                <a:ext cx="0" cy="576000"/>
              </a:xfrm>
              <a:prstGeom prst="line">
                <a:avLst/>
              </a:prstGeom>
              <a:ln w="25400">
                <a:solidFill>
                  <a:schemeClr val="tx1"/>
                </a:solidFill>
                <a:head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TextBox 140"/>
              <p:cNvSpPr txBox="1"/>
              <p:nvPr/>
            </p:nvSpPr>
            <p:spPr>
              <a:xfrm>
                <a:off x="3683161" y="694174"/>
                <a:ext cx="855273" cy="307777"/>
              </a:xfrm>
              <a:prstGeom prst="rect">
                <a:avLst/>
              </a:prstGeom>
              <a:noFill/>
              <a:ln w="12700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DC Bias </a:t>
                </a:r>
                <a:endParaRPr lang="en-GB" sz="14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7630537" y="1036320"/>
                <a:ext cx="1699816" cy="584775"/>
              </a:xfrm>
              <a:prstGeom prst="rect">
                <a:avLst/>
              </a:prstGeom>
              <a:noFill/>
              <a:ln w="22225">
                <a:solidFill>
                  <a:schemeClr val="bg2">
                    <a:lumMod val="50000"/>
                    <a:alpha val="3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solidFill>
                      <a:schemeClr val="tx1">
                        <a:alpha val="3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Data processing system</a:t>
                </a:r>
                <a:endParaRPr lang="en-GB" sz="1600" b="1" dirty="0">
                  <a:solidFill>
                    <a:schemeClr val="tx1">
                      <a:alpha val="3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2534824" y="1070369"/>
                <a:ext cx="1115902" cy="523220"/>
              </a:xfrm>
              <a:prstGeom prst="rect">
                <a:avLst/>
              </a:prstGeom>
              <a:noFill/>
              <a:ln w="12700" cmpd="sng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Modulation</a:t>
                </a:r>
              </a:p>
              <a:p>
                <a:pPr algn="ctr"/>
                <a:r>
                  <a:rPr lang="en-US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signal</a:t>
                </a:r>
                <a:endParaRPr lang="en-GB" sz="14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44" name="Straight Connector 143"/>
              <p:cNvCxnSpPr>
                <a:stCxn id="145" idx="3"/>
                <a:endCxn id="142" idx="1"/>
              </p:cNvCxnSpPr>
              <p:nvPr/>
            </p:nvCxnSpPr>
            <p:spPr>
              <a:xfrm flipV="1">
                <a:off x="5937787" y="1328708"/>
                <a:ext cx="1692750" cy="17231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  <a:alpha val="30000"/>
                  </a:schemeClr>
                </a:solidFill>
                <a:prstDash val="dash"/>
                <a:headEnd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5" name="TextBox 144"/>
              <p:cNvSpPr txBox="1"/>
              <p:nvPr/>
            </p:nvSpPr>
            <p:spPr>
              <a:xfrm>
                <a:off x="4974863" y="1084329"/>
                <a:ext cx="962924" cy="523220"/>
              </a:xfrm>
              <a:prstGeom prst="rect">
                <a:avLst/>
              </a:prstGeom>
              <a:noFill/>
              <a:ln w="12700">
                <a:solidFill>
                  <a:schemeClr val="bg2">
                    <a:lumMod val="50000"/>
                    <a:alpha val="3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tx1">
                        <a:alpha val="3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Feedback signal</a:t>
                </a:r>
                <a:endParaRPr lang="en-GB" sz="1400" b="1" dirty="0">
                  <a:solidFill>
                    <a:schemeClr val="tx1">
                      <a:alpha val="3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46" name="Straight Connector 145"/>
              <p:cNvCxnSpPr/>
              <p:nvPr/>
            </p:nvCxnSpPr>
            <p:spPr>
              <a:xfrm flipV="1">
                <a:off x="4131948" y="1330977"/>
                <a:ext cx="846375" cy="2820"/>
              </a:xfrm>
              <a:prstGeom prst="line">
                <a:avLst/>
              </a:prstGeom>
              <a:ln w="19050">
                <a:solidFill>
                  <a:schemeClr val="tx1">
                    <a:alpha val="30000"/>
                  </a:schemeClr>
                </a:solidFill>
                <a:prstDash val="dash"/>
                <a:headEnd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3" name="TextBox 62"/>
            <p:cNvSpPr txBox="1"/>
            <p:nvPr/>
          </p:nvSpPr>
          <p:spPr>
            <a:xfrm>
              <a:off x="2000099" y="2792277"/>
              <a:ext cx="111887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Transmission</a:t>
              </a:r>
            </a:p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direction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212441" y="2355181"/>
              <a:ext cx="111887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Transmission</a:t>
              </a:r>
            </a:p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direction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071102" y="2214426"/>
              <a:ext cx="111887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Photodetector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19</a:t>
            </a:fld>
            <a:endParaRPr lang="en-GB" dirty="0"/>
          </a:p>
        </p:txBody>
      </p:sp>
      <p:sp>
        <p:nvSpPr>
          <p:cNvPr id="57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DC electric field detection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58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52050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Outline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2</a:t>
            </a:fld>
            <a:endParaRPr lang="en-GB" dirty="0"/>
          </a:p>
        </p:txBody>
      </p:sp>
      <p:sp>
        <p:nvSpPr>
          <p:cNvPr id="17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  <p:sp>
        <p:nvSpPr>
          <p:cNvPr id="12" name="TextBox 11"/>
          <p:cNvSpPr txBox="1"/>
          <p:nvPr/>
        </p:nvSpPr>
        <p:spPr>
          <a:xfrm>
            <a:off x="49054" y="667439"/>
            <a:ext cx="11609798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/>
                </a:solidFill>
                <a:latin typeface="Rockwell" panose="02060603020205020403" pitchFamily="18" charset="0"/>
              </a:rPr>
              <a:t>Introduction: Evaluation of unbunched beam position </a:t>
            </a:r>
            <a:endParaRPr lang="en-US" sz="2200" dirty="0" smtClean="0">
              <a:solidFill>
                <a:srgbClr val="DB7713"/>
              </a:solidFill>
              <a:latin typeface="Rockwell" panose="02060603020205020403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/>
                </a:solidFill>
                <a:latin typeface="Rockwell" panose="02060603020205020403" pitchFamily="18" charset="0"/>
              </a:rPr>
              <a:t>Working principles: </a:t>
            </a:r>
          </a:p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DB7713"/>
                </a:solidFill>
                <a:latin typeface="Rockwell" panose="02060603020205020403" pitchFamily="18" charset="0"/>
              </a:rPr>
              <a:t>	</a:t>
            </a:r>
            <a:r>
              <a:rPr lang="en-US" sz="2200" dirty="0" smtClean="0">
                <a:solidFill>
                  <a:srgbClr val="DB7713"/>
                </a:solidFill>
                <a:latin typeface="Rockwell" panose="02060603020205020403" pitchFamily="18" charset="0"/>
              </a:rPr>
              <a:t>- </a:t>
            </a:r>
            <a:r>
              <a:rPr lang="en-US" sz="2200" dirty="0" err="1" smtClean="0">
                <a:solidFill>
                  <a:srgbClr val="DB7713"/>
                </a:solidFill>
                <a:latin typeface="Rockwell" panose="02060603020205020403" pitchFamily="18" charset="0"/>
              </a:rPr>
              <a:t>Pockels</a:t>
            </a:r>
            <a:r>
              <a:rPr lang="en-US" sz="2200" dirty="0" smtClean="0">
                <a:solidFill>
                  <a:srgbClr val="DB7713"/>
                </a:solidFill>
                <a:latin typeface="Rockwell" panose="02060603020205020403" pitchFamily="18" charset="0"/>
              </a:rPr>
              <a:t> effect </a:t>
            </a:r>
          </a:p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DB7713"/>
                </a:solidFill>
                <a:latin typeface="Rockwell" panose="02060603020205020403" pitchFamily="18" charset="0"/>
              </a:rPr>
              <a:t>	</a:t>
            </a:r>
            <a:r>
              <a:rPr lang="en-US" sz="2200" dirty="0" smtClean="0">
                <a:solidFill>
                  <a:srgbClr val="DB7713"/>
                </a:solidFill>
                <a:latin typeface="Rockwell" panose="02060603020205020403" pitchFamily="18" charset="0"/>
              </a:rPr>
              <a:t>- DC electric field detection in the frequency domain</a:t>
            </a:r>
            <a:endParaRPr lang="en-US" sz="2200" dirty="0">
              <a:solidFill>
                <a:srgbClr val="DB7713"/>
              </a:solidFill>
              <a:latin typeface="Rockwell" panose="02060603020205020403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/>
                </a:solidFill>
                <a:latin typeface="Rockwell" panose="02060603020205020403" pitchFamily="18" charset="0"/>
              </a:rPr>
              <a:t>Proof of concept laboratory test bench and its results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/>
                </a:solidFill>
                <a:latin typeface="Rockwell" panose="02060603020205020403" pitchFamily="18" charset="0"/>
              </a:rPr>
              <a:t>Current status</a:t>
            </a:r>
            <a:endParaRPr lang="en-US" sz="2200" dirty="0" smtClean="0">
              <a:solidFill>
                <a:srgbClr val="DB7713"/>
              </a:solidFill>
              <a:latin typeface="Rockwell" panose="02060603020205020403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DB7713"/>
                </a:solidFill>
                <a:latin typeface="Rockwell" panose="02060603020205020403" pitchFamily="18" charset="0"/>
              </a:rPr>
              <a:t>S</a:t>
            </a:r>
            <a:r>
              <a:rPr lang="en-US" sz="2200" dirty="0" smtClean="0">
                <a:solidFill>
                  <a:srgbClr val="DB7713"/>
                </a:solidFill>
                <a:latin typeface="Rockwell" panose="02060603020205020403" pitchFamily="18" charset="0"/>
              </a:rPr>
              <a:t>ummary</a:t>
            </a:r>
            <a:endParaRPr lang="en-US" sz="2200" dirty="0" smtClean="0">
              <a:solidFill>
                <a:srgbClr val="DB7713"/>
              </a:solidFill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7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wn Arrow 1"/>
          <p:cNvSpPr/>
          <p:nvPr/>
        </p:nvSpPr>
        <p:spPr>
          <a:xfrm flipV="1">
            <a:off x="5637521" y="3851697"/>
            <a:ext cx="202655" cy="1060265"/>
          </a:xfrm>
          <a:prstGeom prst="downArrow">
            <a:avLst/>
          </a:prstGeom>
          <a:gradFill>
            <a:gsLst>
              <a:gs pos="0">
                <a:srgbClr val="FF0000"/>
              </a:gs>
              <a:gs pos="51000">
                <a:srgbClr val="FFFF00"/>
              </a:gs>
              <a:gs pos="100000">
                <a:srgbClr val="00B05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Down Arrow 50"/>
          <p:cNvSpPr/>
          <p:nvPr/>
        </p:nvSpPr>
        <p:spPr>
          <a:xfrm flipV="1">
            <a:off x="6122843" y="3891543"/>
            <a:ext cx="199378" cy="959126"/>
          </a:xfrm>
          <a:prstGeom prst="downArrow">
            <a:avLst/>
          </a:prstGeom>
          <a:gradFill>
            <a:gsLst>
              <a:gs pos="0">
                <a:srgbClr val="FF0000"/>
              </a:gs>
              <a:gs pos="51000">
                <a:srgbClr val="FFFF00"/>
              </a:gs>
              <a:gs pos="100000">
                <a:srgbClr val="00B05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Down Arrow 51"/>
          <p:cNvSpPr/>
          <p:nvPr/>
        </p:nvSpPr>
        <p:spPr>
          <a:xfrm flipV="1">
            <a:off x="6530033" y="3808216"/>
            <a:ext cx="199378" cy="959126"/>
          </a:xfrm>
          <a:prstGeom prst="downArrow">
            <a:avLst/>
          </a:prstGeom>
          <a:gradFill>
            <a:gsLst>
              <a:gs pos="0">
                <a:srgbClr val="FF0000"/>
              </a:gs>
              <a:gs pos="51000">
                <a:srgbClr val="FFFF00"/>
              </a:gs>
              <a:gs pos="100000">
                <a:srgbClr val="00B05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7" name="Group 56"/>
          <p:cNvGrpSpPr/>
          <p:nvPr/>
        </p:nvGrpSpPr>
        <p:grpSpPr>
          <a:xfrm>
            <a:off x="726367" y="1571422"/>
            <a:ext cx="11018300" cy="3589854"/>
            <a:chOff x="1568151" y="694174"/>
            <a:chExt cx="7762202" cy="2528990"/>
          </a:xfrm>
        </p:grpSpPr>
        <p:grpSp>
          <p:nvGrpSpPr>
            <p:cNvPr id="59" name="Group 58"/>
            <p:cNvGrpSpPr/>
            <p:nvPr/>
          </p:nvGrpSpPr>
          <p:grpSpPr>
            <a:xfrm>
              <a:off x="1568151" y="694174"/>
              <a:ext cx="7762202" cy="2243562"/>
              <a:chOff x="1568151" y="694174"/>
              <a:chExt cx="7762202" cy="2243562"/>
            </a:xfrm>
          </p:grpSpPr>
          <p:sp>
            <p:nvSpPr>
              <p:cNvPr id="63" name="Freeform 62"/>
              <p:cNvSpPr/>
              <p:nvPr/>
            </p:nvSpPr>
            <p:spPr>
              <a:xfrm>
                <a:off x="7517078" y="1621096"/>
                <a:ext cx="858218" cy="405022"/>
              </a:xfrm>
              <a:custGeom>
                <a:avLst/>
                <a:gdLst>
                  <a:gd name="connsiteX0" fmla="*/ 0 w 529389"/>
                  <a:gd name="connsiteY0" fmla="*/ 344905 h 574923"/>
                  <a:gd name="connsiteX1" fmla="*/ 208547 w 529389"/>
                  <a:gd name="connsiteY1" fmla="*/ 561473 h 574923"/>
                  <a:gd name="connsiteX2" fmla="*/ 529389 w 529389"/>
                  <a:gd name="connsiteY2" fmla="*/ 0 h 574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9389" h="574923">
                    <a:moveTo>
                      <a:pt x="0" y="344905"/>
                    </a:moveTo>
                    <a:cubicBezTo>
                      <a:pt x="60158" y="481931"/>
                      <a:pt x="120316" y="618957"/>
                      <a:pt x="208547" y="561473"/>
                    </a:cubicBezTo>
                    <a:cubicBezTo>
                      <a:pt x="296778" y="503989"/>
                      <a:pt x="445168" y="1337"/>
                      <a:pt x="529389" y="0"/>
                    </a:cubicBezTo>
                  </a:path>
                </a:pathLst>
              </a:custGeom>
              <a:noFill/>
              <a:ln w="19050">
                <a:solidFill>
                  <a:schemeClr val="bg2">
                    <a:lumMod val="50000"/>
                    <a:alpha val="3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4" name="Straight Connector 63"/>
              <p:cNvCxnSpPr>
                <a:stCxn id="138" idx="2"/>
              </p:cNvCxnSpPr>
              <p:nvPr/>
            </p:nvCxnSpPr>
            <p:spPr>
              <a:xfrm flipH="1">
                <a:off x="4110797" y="1001951"/>
                <a:ext cx="1" cy="446649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>
                <a:stCxn id="140" idx="3"/>
              </p:cNvCxnSpPr>
              <p:nvPr/>
            </p:nvCxnSpPr>
            <p:spPr>
              <a:xfrm>
                <a:off x="3650726" y="1331979"/>
                <a:ext cx="477815" cy="12680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Rectangle 65"/>
              <p:cNvSpPr/>
              <p:nvPr/>
            </p:nvSpPr>
            <p:spPr>
              <a:xfrm>
                <a:off x="3364612" y="2596134"/>
                <a:ext cx="630133" cy="36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matte">
                <a:extrusionClr>
                  <a:schemeClr val="tx1"/>
                </a:extrusionClr>
                <a:contourClr>
                  <a:schemeClr val="bg1">
                    <a:lumMod val="50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7" name="Group 66"/>
              <p:cNvGrpSpPr/>
              <p:nvPr/>
            </p:nvGrpSpPr>
            <p:grpSpPr>
              <a:xfrm>
                <a:off x="6991147" y="1487225"/>
                <a:ext cx="606985" cy="606985"/>
                <a:chOff x="6035587" y="3894632"/>
                <a:chExt cx="606985" cy="606985"/>
              </a:xfrm>
            </p:grpSpPr>
            <p:sp>
              <p:nvSpPr>
                <p:cNvPr id="146" name="Oval 145"/>
                <p:cNvSpPr/>
                <p:nvPr/>
              </p:nvSpPr>
              <p:spPr>
                <a:xfrm>
                  <a:off x="6035587" y="3894632"/>
                  <a:ext cx="606985" cy="606985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solidFill>
                    <a:srgbClr val="002060"/>
                  </a:solidFill>
                </a:ln>
                <a:scene3d>
                  <a:camera prst="orthographicFront">
                    <a:rot lat="600000" lon="3600000" rev="120000"/>
                  </a:camera>
                  <a:lightRig rig="flat" dir="t"/>
                </a:scene3d>
                <a:sp3d extrusionH="152400" contourW="12700">
                  <a:extrusionClr>
                    <a:srgbClr val="002060"/>
                  </a:extrusionClr>
                  <a:contourClr>
                    <a:srgbClr val="002060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7" name="Oval 146"/>
                <p:cNvSpPr/>
                <p:nvPr/>
              </p:nvSpPr>
              <p:spPr>
                <a:xfrm>
                  <a:off x="6208991" y="4062768"/>
                  <a:ext cx="270711" cy="2707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scene3d>
                  <a:camera prst="orthographicFront">
                    <a:rot lat="600000" lon="3600000" rev="120000"/>
                  </a:camera>
                  <a:lightRig rig="threePt" dir="t"/>
                </a:scene3d>
                <a:sp3d>
                  <a:extrusionClr>
                    <a:schemeClr val="bg1"/>
                  </a:extrusionClr>
                  <a:contourClr>
                    <a:schemeClr val="bg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68" name="Straight Connector 67"/>
              <p:cNvCxnSpPr/>
              <p:nvPr/>
            </p:nvCxnSpPr>
            <p:spPr>
              <a:xfrm flipV="1">
                <a:off x="6637116" y="1850440"/>
                <a:ext cx="648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9" name="Group 68"/>
              <p:cNvGrpSpPr/>
              <p:nvPr/>
            </p:nvGrpSpPr>
            <p:grpSpPr>
              <a:xfrm>
                <a:off x="6317242" y="1485638"/>
                <a:ext cx="762000" cy="762000"/>
                <a:chOff x="5154360" y="1555691"/>
                <a:chExt cx="762000" cy="762000"/>
              </a:xfrm>
            </p:grpSpPr>
            <p:sp>
              <p:nvSpPr>
                <p:cNvPr id="144" name="Oval 143"/>
                <p:cNvSpPr/>
                <p:nvPr/>
              </p:nvSpPr>
              <p:spPr>
                <a:xfrm>
                  <a:off x="5154360" y="1555691"/>
                  <a:ext cx="762000" cy="762000"/>
                </a:xfrm>
                <a:prstGeom prst="ellipse">
                  <a:avLst/>
                </a:prstGeom>
                <a:solidFill>
                  <a:srgbClr val="F7C39F">
                    <a:alpha val="78824"/>
                  </a:srgbClr>
                </a:solidFill>
                <a:ln>
                  <a:noFill/>
                </a:ln>
                <a:scene3d>
                  <a:camera prst="orthographicFront">
                    <a:rot lat="600000" lon="3600000" rev="120000"/>
                  </a:camera>
                  <a:lightRig rig="threePt" dir="t"/>
                </a:scene3d>
                <a:sp3d extrusionH="63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45" name="Straight Connector 144"/>
                <p:cNvCxnSpPr/>
                <p:nvPr/>
              </p:nvCxnSpPr>
              <p:spPr>
                <a:xfrm rot="12840000">
                  <a:off x="5539373" y="1695032"/>
                  <a:ext cx="0" cy="504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0" name="Straight Connector 69"/>
              <p:cNvCxnSpPr/>
              <p:nvPr/>
            </p:nvCxnSpPr>
            <p:spPr>
              <a:xfrm flipV="1">
                <a:off x="4637376" y="2037584"/>
                <a:ext cx="205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Rectangle 70"/>
              <p:cNvSpPr/>
              <p:nvPr/>
            </p:nvSpPr>
            <p:spPr>
              <a:xfrm>
                <a:off x="4606787" y="1960580"/>
                <a:ext cx="854924" cy="29985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chilly" dir="t"/>
              </a:scene3d>
              <a:sp3d extrusionH="996950" prstMaterial="clear">
                <a:extrusionClr>
                  <a:srgbClr val="0070C0"/>
                </a:extrusionClr>
                <a:contourClr>
                  <a:srgbClr val="0070C0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2" name="Straight Connector 71"/>
              <p:cNvCxnSpPr/>
              <p:nvPr/>
            </p:nvCxnSpPr>
            <p:spPr>
              <a:xfrm flipV="1">
                <a:off x="3206289" y="2256493"/>
                <a:ext cx="1836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round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flipV="1">
                <a:off x="1568151" y="2588297"/>
                <a:ext cx="43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prstDash val="sysDash"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TextBox 73"/>
              <p:cNvSpPr txBox="1"/>
              <p:nvPr/>
            </p:nvSpPr>
            <p:spPr>
              <a:xfrm>
                <a:off x="3136366" y="2537626"/>
                <a:ext cx="26476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endParaRPr lang="en-GB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2431001" y="1507565"/>
                <a:ext cx="26476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endParaRPr lang="en-GB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89" name="Straight Connector 88"/>
              <p:cNvCxnSpPr/>
              <p:nvPr/>
            </p:nvCxnSpPr>
            <p:spPr>
              <a:xfrm>
                <a:off x="2134713" y="2175285"/>
                <a:ext cx="0" cy="756000"/>
              </a:xfrm>
              <a:prstGeom prst="line">
                <a:avLst/>
              </a:prstGeom>
              <a:ln w="31750">
                <a:solidFill>
                  <a:srgbClr val="A20000"/>
                </a:solidFill>
                <a:prstDash val="solid"/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TextBox 90"/>
              <p:cNvSpPr txBox="1"/>
              <p:nvPr/>
            </p:nvSpPr>
            <p:spPr>
              <a:xfrm>
                <a:off x="1731391" y="1902244"/>
                <a:ext cx="7236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i="1" dirty="0" err="1" smtClean="0">
                    <a:solidFill>
                      <a:srgbClr val="A2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b="1" i="1" baseline="30000" dirty="0" err="1" smtClean="0">
                    <a:solidFill>
                      <a:srgbClr val="A2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Opt</a:t>
                </a:r>
                <a:endParaRPr lang="en-GB" sz="1600" b="1" i="1" dirty="0">
                  <a:solidFill>
                    <a:srgbClr val="A2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" name="Freeform 92"/>
              <p:cNvSpPr/>
              <p:nvPr/>
            </p:nvSpPr>
            <p:spPr>
              <a:xfrm rot="12689305" flipH="1" flipV="1">
                <a:off x="6519120" y="2103834"/>
                <a:ext cx="340509" cy="252374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4" name="Freeform 93"/>
              <p:cNvSpPr/>
              <p:nvPr/>
            </p:nvSpPr>
            <p:spPr>
              <a:xfrm rot="5097622" flipV="1">
                <a:off x="7539315" y="2072279"/>
                <a:ext cx="269880" cy="168599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3348892" y="2050161"/>
                <a:ext cx="630133" cy="515564"/>
              </a:xfrm>
              <a:prstGeom prst="rect">
                <a:avLst/>
              </a:prstGeom>
              <a:solidFill>
                <a:srgbClr val="0083E6"/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clear">
                <a:extrusionClr>
                  <a:srgbClr val="0083E6"/>
                </a:extrusionClr>
                <a:contourClr>
                  <a:srgbClr val="0083E6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1" name="Straight Connector 120"/>
              <p:cNvCxnSpPr/>
              <p:nvPr/>
            </p:nvCxnSpPr>
            <p:spPr>
              <a:xfrm flipV="1">
                <a:off x="2671633" y="2392003"/>
                <a:ext cx="97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round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Oval 121"/>
              <p:cNvSpPr/>
              <p:nvPr/>
            </p:nvSpPr>
            <p:spPr>
              <a:xfrm>
                <a:off x="2360152" y="2076951"/>
                <a:ext cx="762000" cy="762000"/>
              </a:xfrm>
              <a:prstGeom prst="ellipse">
                <a:avLst/>
              </a:prstGeom>
              <a:solidFill>
                <a:srgbClr val="F7C39F">
                  <a:alpha val="78824"/>
                </a:srgbClr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threePt" dir="t"/>
              </a:scene3d>
              <a:sp3d extrusionH="63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3" name="Straight Connector 122"/>
              <p:cNvCxnSpPr/>
              <p:nvPr/>
            </p:nvCxnSpPr>
            <p:spPr>
              <a:xfrm rot="8940000">
                <a:off x="2737790" y="2134361"/>
                <a:ext cx="0" cy="64800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Arrow Connector 123"/>
              <p:cNvCxnSpPr/>
              <p:nvPr/>
            </p:nvCxnSpPr>
            <p:spPr>
              <a:xfrm rot="21480000" flipH="1" flipV="1">
                <a:off x="2726534" y="1670244"/>
                <a:ext cx="0" cy="794849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Arrow Connector 124"/>
              <p:cNvCxnSpPr/>
              <p:nvPr/>
            </p:nvCxnSpPr>
            <p:spPr>
              <a:xfrm rot="6300000" flipH="1" flipV="1">
                <a:off x="3083009" y="2193285"/>
                <a:ext cx="0" cy="720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6" name="Freeform 125"/>
              <p:cNvSpPr/>
              <p:nvPr/>
            </p:nvSpPr>
            <p:spPr>
              <a:xfrm rot="6287820">
                <a:off x="2553778" y="2631917"/>
                <a:ext cx="269880" cy="185193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1" name="Straight Connector 130"/>
              <p:cNvCxnSpPr/>
              <p:nvPr/>
            </p:nvCxnSpPr>
            <p:spPr>
              <a:xfrm flipV="1">
                <a:off x="2002806" y="2504159"/>
                <a:ext cx="720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miter lim="800000"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2" name="Rectangle 131"/>
              <p:cNvSpPr/>
              <p:nvPr/>
            </p:nvSpPr>
            <p:spPr>
              <a:xfrm>
                <a:off x="3336966" y="1980398"/>
                <a:ext cx="630133" cy="36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matte">
                <a:extrusionClr>
                  <a:schemeClr val="tx1"/>
                </a:extrusionClr>
                <a:contourClr>
                  <a:schemeClr val="bg1">
                    <a:lumMod val="50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3" name="Straight Connector 132"/>
              <p:cNvCxnSpPr/>
              <p:nvPr/>
            </p:nvCxnSpPr>
            <p:spPr>
              <a:xfrm>
                <a:off x="4134048" y="2597463"/>
                <a:ext cx="0" cy="216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 rot="5400000">
                <a:off x="4134048" y="2705463"/>
                <a:ext cx="0" cy="216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>
              <a:xfrm rot="5400000">
                <a:off x="4131948" y="2793913"/>
                <a:ext cx="0" cy="144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/>
              <p:nvPr/>
            </p:nvCxnSpPr>
            <p:spPr>
              <a:xfrm rot="5400000">
                <a:off x="4129848" y="2881921"/>
                <a:ext cx="0" cy="72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>
                <a:off x="4112948" y="1353350"/>
                <a:ext cx="0" cy="576000"/>
              </a:xfrm>
              <a:prstGeom prst="line">
                <a:avLst/>
              </a:prstGeom>
              <a:ln w="25400">
                <a:solidFill>
                  <a:schemeClr val="tx1"/>
                </a:solidFill>
                <a:head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8" name="TextBox 137"/>
              <p:cNvSpPr txBox="1"/>
              <p:nvPr/>
            </p:nvSpPr>
            <p:spPr>
              <a:xfrm>
                <a:off x="3683161" y="694174"/>
                <a:ext cx="855273" cy="307777"/>
              </a:xfrm>
              <a:prstGeom prst="rect">
                <a:avLst/>
              </a:prstGeom>
              <a:noFill/>
              <a:ln w="12700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DC Bias </a:t>
                </a:r>
                <a:endParaRPr lang="en-GB" sz="14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7630537" y="1036320"/>
                <a:ext cx="1699816" cy="584775"/>
              </a:xfrm>
              <a:prstGeom prst="rect">
                <a:avLst/>
              </a:prstGeom>
              <a:noFill/>
              <a:ln w="22225">
                <a:solidFill>
                  <a:schemeClr val="bg2">
                    <a:lumMod val="50000"/>
                    <a:alpha val="3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solidFill>
                      <a:schemeClr val="tx1">
                        <a:alpha val="3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Data processing system</a:t>
                </a:r>
                <a:endParaRPr lang="en-GB" sz="1600" b="1" dirty="0">
                  <a:solidFill>
                    <a:schemeClr val="tx1">
                      <a:alpha val="3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2534824" y="1070369"/>
                <a:ext cx="1115902" cy="523220"/>
              </a:xfrm>
              <a:prstGeom prst="rect">
                <a:avLst/>
              </a:prstGeom>
              <a:noFill/>
              <a:ln w="12700" cmpd="sng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Modulation</a:t>
                </a:r>
              </a:p>
              <a:p>
                <a:pPr algn="ctr"/>
                <a:r>
                  <a:rPr lang="en-US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signal</a:t>
                </a:r>
                <a:endParaRPr lang="en-GB" sz="14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41" name="Straight Connector 140"/>
              <p:cNvCxnSpPr>
                <a:stCxn id="142" idx="3"/>
                <a:endCxn id="139" idx="1"/>
              </p:cNvCxnSpPr>
              <p:nvPr/>
            </p:nvCxnSpPr>
            <p:spPr>
              <a:xfrm flipV="1">
                <a:off x="5937787" y="1328708"/>
                <a:ext cx="1692750" cy="17231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  <a:alpha val="30000"/>
                  </a:schemeClr>
                </a:solidFill>
                <a:prstDash val="dash"/>
                <a:headEnd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2" name="TextBox 141"/>
              <p:cNvSpPr txBox="1"/>
              <p:nvPr/>
            </p:nvSpPr>
            <p:spPr>
              <a:xfrm>
                <a:off x="4974863" y="1084329"/>
                <a:ext cx="962924" cy="523220"/>
              </a:xfrm>
              <a:prstGeom prst="rect">
                <a:avLst/>
              </a:prstGeom>
              <a:noFill/>
              <a:ln w="12700">
                <a:solidFill>
                  <a:schemeClr val="bg2">
                    <a:lumMod val="50000"/>
                    <a:alpha val="3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tx1">
                        <a:alpha val="3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Feedback signal</a:t>
                </a:r>
                <a:endParaRPr lang="en-GB" sz="1400" b="1" dirty="0">
                  <a:solidFill>
                    <a:schemeClr val="tx1">
                      <a:alpha val="3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43" name="Straight Connector 142"/>
              <p:cNvCxnSpPr/>
              <p:nvPr/>
            </p:nvCxnSpPr>
            <p:spPr>
              <a:xfrm flipV="1">
                <a:off x="4131948" y="1330977"/>
                <a:ext cx="846375" cy="2820"/>
              </a:xfrm>
              <a:prstGeom prst="line">
                <a:avLst/>
              </a:prstGeom>
              <a:ln w="19050">
                <a:solidFill>
                  <a:schemeClr val="tx1">
                    <a:alpha val="30000"/>
                  </a:schemeClr>
                </a:solidFill>
                <a:prstDash val="dash"/>
                <a:headEnd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0" name="TextBox 59"/>
            <p:cNvSpPr txBox="1"/>
            <p:nvPr/>
          </p:nvSpPr>
          <p:spPr>
            <a:xfrm>
              <a:off x="2000099" y="2792277"/>
              <a:ext cx="111887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Transmission</a:t>
              </a:r>
            </a:p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direction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212441" y="2355181"/>
              <a:ext cx="111887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Transmission</a:t>
              </a:r>
            </a:p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direction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071102" y="2214426"/>
              <a:ext cx="111887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Photodetector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20</a:t>
            </a:fld>
            <a:endParaRPr lang="en-GB" dirty="0"/>
          </a:p>
        </p:txBody>
      </p:sp>
      <p:grpSp>
        <p:nvGrpSpPr>
          <p:cNvPr id="98" name="Group 97"/>
          <p:cNvGrpSpPr/>
          <p:nvPr/>
        </p:nvGrpSpPr>
        <p:grpSpPr>
          <a:xfrm>
            <a:off x="5508026" y="4932333"/>
            <a:ext cx="801295" cy="132038"/>
            <a:chOff x="5057098" y="4777173"/>
            <a:chExt cx="1222339" cy="201419"/>
          </a:xfrm>
          <a:solidFill>
            <a:schemeClr val="accent2"/>
          </a:solidFill>
          <a:scene3d>
            <a:camera prst="orthographicFront">
              <a:rot lat="1211624" lon="8993040" rev="13520"/>
            </a:camera>
            <a:lightRig rig="chilly" dir="t"/>
          </a:scene3d>
        </p:grpSpPr>
        <p:sp>
          <p:nvSpPr>
            <p:cNvPr id="99" name="Oval 98"/>
            <p:cNvSpPr/>
            <p:nvPr/>
          </p:nvSpPr>
          <p:spPr>
            <a:xfrm>
              <a:off x="5057098" y="4789275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Oval 99"/>
            <p:cNvSpPr/>
            <p:nvPr/>
          </p:nvSpPr>
          <p:spPr>
            <a:xfrm>
              <a:off x="5262602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Oval 100"/>
            <p:cNvSpPr/>
            <p:nvPr/>
          </p:nvSpPr>
          <p:spPr>
            <a:xfrm>
              <a:off x="5468106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Oval 101"/>
            <p:cNvSpPr/>
            <p:nvPr/>
          </p:nvSpPr>
          <p:spPr>
            <a:xfrm>
              <a:off x="5679112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Oval 102"/>
            <p:cNvSpPr/>
            <p:nvPr/>
          </p:nvSpPr>
          <p:spPr>
            <a:xfrm>
              <a:off x="5884616" y="4777173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Oval 103"/>
            <p:cNvSpPr/>
            <p:nvPr/>
          </p:nvSpPr>
          <p:spPr>
            <a:xfrm>
              <a:off x="6090120" y="4777173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572407" y="4979889"/>
            <a:ext cx="801295" cy="132038"/>
            <a:chOff x="5057098" y="4777173"/>
            <a:chExt cx="1222339" cy="201419"/>
          </a:xfrm>
          <a:solidFill>
            <a:schemeClr val="accent2"/>
          </a:solidFill>
          <a:scene3d>
            <a:camera prst="orthographicFront">
              <a:rot lat="1211624" lon="8993040" rev="13520"/>
            </a:camera>
            <a:lightRig rig="chilly" dir="t"/>
          </a:scene3d>
        </p:grpSpPr>
        <p:sp>
          <p:nvSpPr>
            <p:cNvPr id="87" name="Oval 86"/>
            <p:cNvSpPr/>
            <p:nvPr/>
          </p:nvSpPr>
          <p:spPr>
            <a:xfrm>
              <a:off x="5057098" y="4789275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Oval 87"/>
            <p:cNvSpPr/>
            <p:nvPr/>
          </p:nvSpPr>
          <p:spPr>
            <a:xfrm>
              <a:off x="5262602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Oval 89"/>
            <p:cNvSpPr/>
            <p:nvPr/>
          </p:nvSpPr>
          <p:spPr>
            <a:xfrm>
              <a:off x="5468106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Oval 91"/>
            <p:cNvSpPr/>
            <p:nvPr/>
          </p:nvSpPr>
          <p:spPr>
            <a:xfrm>
              <a:off x="5679112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Oval 95"/>
            <p:cNvSpPr/>
            <p:nvPr/>
          </p:nvSpPr>
          <p:spPr>
            <a:xfrm>
              <a:off x="5884616" y="4777173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Oval 96"/>
            <p:cNvSpPr/>
            <p:nvPr/>
          </p:nvSpPr>
          <p:spPr>
            <a:xfrm>
              <a:off x="6090120" y="4777173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579516" y="4888109"/>
            <a:ext cx="801295" cy="132038"/>
            <a:chOff x="5057098" y="4777173"/>
            <a:chExt cx="1222339" cy="201419"/>
          </a:xfrm>
          <a:solidFill>
            <a:schemeClr val="accent2"/>
          </a:solidFill>
          <a:scene3d>
            <a:camera prst="orthographicFront">
              <a:rot lat="1211624" lon="8993040" rev="13520"/>
            </a:camera>
            <a:lightRig rig="chilly" dir="t"/>
          </a:scene3d>
        </p:grpSpPr>
        <p:sp>
          <p:nvSpPr>
            <p:cNvPr id="76" name="Oval 75"/>
            <p:cNvSpPr/>
            <p:nvPr/>
          </p:nvSpPr>
          <p:spPr>
            <a:xfrm>
              <a:off x="5057098" y="4789275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Oval 77"/>
            <p:cNvSpPr/>
            <p:nvPr/>
          </p:nvSpPr>
          <p:spPr>
            <a:xfrm>
              <a:off x="5262602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Oval 79"/>
            <p:cNvSpPr/>
            <p:nvPr/>
          </p:nvSpPr>
          <p:spPr>
            <a:xfrm>
              <a:off x="5468106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Oval 81"/>
            <p:cNvSpPr/>
            <p:nvPr/>
          </p:nvSpPr>
          <p:spPr>
            <a:xfrm>
              <a:off x="5679112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Oval 83"/>
            <p:cNvSpPr/>
            <p:nvPr/>
          </p:nvSpPr>
          <p:spPr>
            <a:xfrm>
              <a:off x="5884616" y="4777173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Oval 84"/>
            <p:cNvSpPr/>
            <p:nvPr/>
          </p:nvSpPr>
          <p:spPr>
            <a:xfrm>
              <a:off x="6090120" y="4777173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6188822" y="4791889"/>
            <a:ext cx="801295" cy="132038"/>
            <a:chOff x="5057098" y="4777173"/>
            <a:chExt cx="1222339" cy="201419"/>
          </a:xfrm>
          <a:solidFill>
            <a:schemeClr val="accent2"/>
          </a:solidFill>
          <a:scene3d>
            <a:camera prst="orthographicFront">
              <a:rot lat="1211624" lon="8993040" rev="13520"/>
            </a:camera>
            <a:lightRig rig="chilly" dir="t"/>
          </a:scene3d>
        </p:grpSpPr>
        <p:sp>
          <p:nvSpPr>
            <p:cNvPr id="106" name="Oval 105"/>
            <p:cNvSpPr/>
            <p:nvPr/>
          </p:nvSpPr>
          <p:spPr>
            <a:xfrm>
              <a:off x="5057098" y="4789275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Oval 106"/>
            <p:cNvSpPr/>
            <p:nvPr/>
          </p:nvSpPr>
          <p:spPr>
            <a:xfrm>
              <a:off x="5262602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" name="Oval 107"/>
            <p:cNvSpPr/>
            <p:nvPr/>
          </p:nvSpPr>
          <p:spPr>
            <a:xfrm>
              <a:off x="5468106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" name="Oval 108"/>
            <p:cNvSpPr/>
            <p:nvPr/>
          </p:nvSpPr>
          <p:spPr>
            <a:xfrm>
              <a:off x="5679112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" name="Oval 109"/>
            <p:cNvSpPr/>
            <p:nvPr/>
          </p:nvSpPr>
          <p:spPr>
            <a:xfrm>
              <a:off x="5884616" y="4777173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Oval 110"/>
            <p:cNvSpPr/>
            <p:nvPr/>
          </p:nvSpPr>
          <p:spPr>
            <a:xfrm>
              <a:off x="6090120" y="4777173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6253203" y="4839445"/>
            <a:ext cx="801295" cy="132038"/>
            <a:chOff x="5057098" y="4777173"/>
            <a:chExt cx="1222339" cy="201419"/>
          </a:xfrm>
          <a:solidFill>
            <a:schemeClr val="accent2"/>
          </a:solidFill>
          <a:scene3d>
            <a:camera prst="orthographicFront">
              <a:rot lat="1211624" lon="8993040" rev="13520"/>
            </a:camera>
            <a:lightRig rig="chilly" dir="t"/>
          </a:scene3d>
        </p:grpSpPr>
        <p:sp>
          <p:nvSpPr>
            <p:cNvPr id="113" name="Oval 112"/>
            <p:cNvSpPr/>
            <p:nvPr/>
          </p:nvSpPr>
          <p:spPr>
            <a:xfrm>
              <a:off x="5057098" y="4789275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" name="Oval 113"/>
            <p:cNvSpPr/>
            <p:nvPr/>
          </p:nvSpPr>
          <p:spPr>
            <a:xfrm>
              <a:off x="5262602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" name="Oval 114"/>
            <p:cNvSpPr/>
            <p:nvPr/>
          </p:nvSpPr>
          <p:spPr>
            <a:xfrm>
              <a:off x="5468106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" name="Oval 115"/>
            <p:cNvSpPr/>
            <p:nvPr/>
          </p:nvSpPr>
          <p:spPr>
            <a:xfrm>
              <a:off x="5679112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" name="Oval 116"/>
            <p:cNvSpPr/>
            <p:nvPr/>
          </p:nvSpPr>
          <p:spPr>
            <a:xfrm>
              <a:off x="5884616" y="4777173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" name="Oval 117"/>
            <p:cNvSpPr/>
            <p:nvPr/>
          </p:nvSpPr>
          <p:spPr>
            <a:xfrm>
              <a:off x="6090120" y="4777173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6260312" y="4747665"/>
            <a:ext cx="801295" cy="132038"/>
            <a:chOff x="5057098" y="4777173"/>
            <a:chExt cx="1222339" cy="201419"/>
          </a:xfrm>
          <a:solidFill>
            <a:schemeClr val="accent2"/>
          </a:solidFill>
          <a:scene3d>
            <a:camera prst="orthographicFront">
              <a:rot lat="1211624" lon="8993040" rev="13520"/>
            </a:camera>
            <a:lightRig rig="chilly" dir="t"/>
          </a:scene3d>
        </p:grpSpPr>
        <p:sp>
          <p:nvSpPr>
            <p:cNvPr id="120" name="Oval 119"/>
            <p:cNvSpPr/>
            <p:nvPr/>
          </p:nvSpPr>
          <p:spPr>
            <a:xfrm>
              <a:off x="5057098" y="4789275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" name="Oval 126"/>
            <p:cNvSpPr/>
            <p:nvPr/>
          </p:nvSpPr>
          <p:spPr>
            <a:xfrm>
              <a:off x="5262602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" name="Oval 127"/>
            <p:cNvSpPr/>
            <p:nvPr/>
          </p:nvSpPr>
          <p:spPr>
            <a:xfrm>
              <a:off x="5468106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" name="Oval 128"/>
            <p:cNvSpPr/>
            <p:nvPr/>
          </p:nvSpPr>
          <p:spPr>
            <a:xfrm>
              <a:off x="5679112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" name="Oval 129"/>
            <p:cNvSpPr/>
            <p:nvPr/>
          </p:nvSpPr>
          <p:spPr>
            <a:xfrm>
              <a:off x="5884616" y="4777173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" name="Oval 147"/>
            <p:cNvSpPr/>
            <p:nvPr/>
          </p:nvSpPr>
          <p:spPr>
            <a:xfrm>
              <a:off x="6090120" y="4777173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4827229" y="5060405"/>
            <a:ext cx="801295" cy="132038"/>
            <a:chOff x="5057098" y="4777173"/>
            <a:chExt cx="1222339" cy="201419"/>
          </a:xfrm>
          <a:solidFill>
            <a:schemeClr val="accent2">
              <a:alpha val="48000"/>
            </a:schemeClr>
          </a:solidFill>
          <a:scene3d>
            <a:camera prst="orthographicFront">
              <a:rot lat="1211624" lon="8993040" rev="13520"/>
            </a:camera>
            <a:lightRig rig="chilly" dir="t"/>
          </a:scene3d>
        </p:grpSpPr>
        <p:sp>
          <p:nvSpPr>
            <p:cNvPr id="150" name="Oval 149"/>
            <p:cNvSpPr/>
            <p:nvPr/>
          </p:nvSpPr>
          <p:spPr>
            <a:xfrm>
              <a:off x="5057098" y="4789275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" name="Oval 150"/>
            <p:cNvSpPr/>
            <p:nvPr/>
          </p:nvSpPr>
          <p:spPr>
            <a:xfrm>
              <a:off x="5262602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" name="Oval 151"/>
            <p:cNvSpPr/>
            <p:nvPr/>
          </p:nvSpPr>
          <p:spPr>
            <a:xfrm>
              <a:off x="5468106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" name="Oval 152"/>
            <p:cNvSpPr/>
            <p:nvPr/>
          </p:nvSpPr>
          <p:spPr>
            <a:xfrm>
              <a:off x="5679112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" name="Oval 153"/>
            <p:cNvSpPr/>
            <p:nvPr/>
          </p:nvSpPr>
          <p:spPr>
            <a:xfrm>
              <a:off x="5884616" y="4777173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" name="Oval 154"/>
            <p:cNvSpPr/>
            <p:nvPr/>
          </p:nvSpPr>
          <p:spPr>
            <a:xfrm>
              <a:off x="6090120" y="4777173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4891610" y="5107961"/>
            <a:ext cx="801295" cy="132038"/>
            <a:chOff x="5057098" y="4777173"/>
            <a:chExt cx="1222339" cy="201419"/>
          </a:xfrm>
          <a:solidFill>
            <a:schemeClr val="accent2">
              <a:alpha val="48000"/>
            </a:schemeClr>
          </a:solidFill>
          <a:scene3d>
            <a:camera prst="orthographicFront">
              <a:rot lat="1211624" lon="8993040" rev="13520"/>
            </a:camera>
            <a:lightRig rig="chilly" dir="t"/>
          </a:scene3d>
        </p:grpSpPr>
        <p:sp>
          <p:nvSpPr>
            <p:cNvPr id="157" name="Oval 156"/>
            <p:cNvSpPr/>
            <p:nvPr/>
          </p:nvSpPr>
          <p:spPr>
            <a:xfrm>
              <a:off x="5057098" y="4789275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8" name="Oval 157"/>
            <p:cNvSpPr/>
            <p:nvPr/>
          </p:nvSpPr>
          <p:spPr>
            <a:xfrm>
              <a:off x="5262602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" name="Oval 158"/>
            <p:cNvSpPr/>
            <p:nvPr/>
          </p:nvSpPr>
          <p:spPr>
            <a:xfrm>
              <a:off x="5468106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" name="Oval 159"/>
            <p:cNvSpPr/>
            <p:nvPr/>
          </p:nvSpPr>
          <p:spPr>
            <a:xfrm>
              <a:off x="5679112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" name="Oval 160"/>
            <p:cNvSpPr/>
            <p:nvPr/>
          </p:nvSpPr>
          <p:spPr>
            <a:xfrm>
              <a:off x="5884616" y="4777173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2" name="Oval 161"/>
            <p:cNvSpPr/>
            <p:nvPr/>
          </p:nvSpPr>
          <p:spPr>
            <a:xfrm>
              <a:off x="6090120" y="4777173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3" name="Group 162"/>
          <p:cNvGrpSpPr/>
          <p:nvPr/>
        </p:nvGrpSpPr>
        <p:grpSpPr>
          <a:xfrm>
            <a:off x="4898719" y="5016181"/>
            <a:ext cx="801295" cy="132038"/>
            <a:chOff x="5057098" y="4777173"/>
            <a:chExt cx="1222339" cy="201419"/>
          </a:xfrm>
          <a:solidFill>
            <a:schemeClr val="accent2">
              <a:alpha val="48000"/>
            </a:schemeClr>
          </a:solidFill>
          <a:scene3d>
            <a:camera prst="orthographicFront">
              <a:rot lat="1211624" lon="8993040" rev="13520"/>
            </a:camera>
            <a:lightRig rig="chilly" dir="t"/>
          </a:scene3d>
        </p:grpSpPr>
        <p:sp>
          <p:nvSpPr>
            <p:cNvPr id="164" name="Oval 163"/>
            <p:cNvSpPr/>
            <p:nvPr/>
          </p:nvSpPr>
          <p:spPr>
            <a:xfrm>
              <a:off x="5057098" y="4789275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5" name="Oval 164"/>
            <p:cNvSpPr/>
            <p:nvPr/>
          </p:nvSpPr>
          <p:spPr>
            <a:xfrm>
              <a:off x="5262602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6" name="Oval 165"/>
            <p:cNvSpPr/>
            <p:nvPr/>
          </p:nvSpPr>
          <p:spPr>
            <a:xfrm>
              <a:off x="5468106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7" name="Oval 166"/>
            <p:cNvSpPr/>
            <p:nvPr/>
          </p:nvSpPr>
          <p:spPr>
            <a:xfrm>
              <a:off x="5679112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8" name="Oval 167"/>
            <p:cNvSpPr/>
            <p:nvPr/>
          </p:nvSpPr>
          <p:spPr>
            <a:xfrm>
              <a:off x="5884616" y="4777173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9" name="Oval 168"/>
            <p:cNvSpPr/>
            <p:nvPr/>
          </p:nvSpPr>
          <p:spPr>
            <a:xfrm>
              <a:off x="6090120" y="4777173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0" name="Group 169"/>
          <p:cNvGrpSpPr/>
          <p:nvPr/>
        </p:nvGrpSpPr>
        <p:grpSpPr>
          <a:xfrm>
            <a:off x="6869618" y="4654805"/>
            <a:ext cx="801295" cy="132038"/>
            <a:chOff x="5057098" y="4777173"/>
            <a:chExt cx="1222339" cy="201419"/>
          </a:xfrm>
          <a:solidFill>
            <a:schemeClr val="accent2">
              <a:alpha val="48000"/>
            </a:schemeClr>
          </a:solidFill>
          <a:scene3d>
            <a:camera prst="orthographicFront">
              <a:rot lat="1211624" lon="8993040" rev="13520"/>
            </a:camera>
            <a:lightRig rig="chilly" dir="t"/>
          </a:scene3d>
        </p:grpSpPr>
        <p:sp>
          <p:nvSpPr>
            <p:cNvPr id="171" name="Oval 170"/>
            <p:cNvSpPr/>
            <p:nvPr/>
          </p:nvSpPr>
          <p:spPr>
            <a:xfrm>
              <a:off x="5057098" y="4789275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2" name="Oval 171"/>
            <p:cNvSpPr/>
            <p:nvPr/>
          </p:nvSpPr>
          <p:spPr>
            <a:xfrm>
              <a:off x="5262602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" name="Oval 172"/>
            <p:cNvSpPr/>
            <p:nvPr/>
          </p:nvSpPr>
          <p:spPr>
            <a:xfrm>
              <a:off x="5468106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4" name="Oval 173"/>
            <p:cNvSpPr/>
            <p:nvPr/>
          </p:nvSpPr>
          <p:spPr>
            <a:xfrm>
              <a:off x="5679112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5" name="Oval 174"/>
            <p:cNvSpPr/>
            <p:nvPr/>
          </p:nvSpPr>
          <p:spPr>
            <a:xfrm>
              <a:off x="5884616" y="4777173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6" name="Oval 175"/>
            <p:cNvSpPr/>
            <p:nvPr/>
          </p:nvSpPr>
          <p:spPr>
            <a:xfrm>
              <a:off x="6090120" y="4777173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933999" y="4702361"/>
            <a:ext cx="801295" cy="132038"/>
            <a:chOff x="5057098" y="4777173"/>
            <a:chExt cx="1222339" cy="201419"/>
          </a:xfrm>
          <a:solidFill>
            <a:schemeClr val="accent2">
              <a:alpha val="48000"/>
            </a:schemeClr>
          </a:solidFill>
          <a:scene3d>
            <a:camera prst="orthographicFront">
              <a:rot lat="1211624" lon="8993040" rev="13520"/>
            </a:camera>
            <a:lightRig rig="chilly" dir="t"/>
          </a:scene3d>
        </p:grpSpPr>
        <p:sp>
          <p:nvSpPr>
            <p:cNvPr id="178" name="Oval 177"/>
            <p:cNvSpPr/>
            <p:nvPr/>
          </p:nvSpPr>
          <p:spPr>
            <a:xfrm>
              <a:off x="5057098" y="4789275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9" name="Oval 178"/>
            <p:cNvSpPr/>
            <p:nvPr/>
          </p:nvSpPr>
          <p:spPr>
            <a:xfrm>
              <a:off x="5262602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0" name="Oval 179"/>
            <p:cNvSpPr/>
            <p:nvPr/>
          </p:nvSpPr>
          <p:spPr>
            <a:xfrm>
              <a:off x="5468106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" name="Oval 180"/>
            <p:cNvSpPr/>
            <p:nvPr/>
          </p:nvSpPr>
          <p:spPr>
            <a:xfrm>
              <a:off x="5679112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" name="Oval 181"/>
            <p:cNvSpPr/>
            <p:nvPr/>
          </p:nvSpPr>
          <p:spPr>
            <a:xfrm>
              <a:off x="5884616" y="4777173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" name="Oval 182"/>
            <p:cNvSpPr/>
            <p:nvPr/>
          </p:nvSpPr>
          <p:spPr>
            <a:xfrm>
              <a:off x="6090120" y="4777173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4" name="Group 183"/>
          <p:cNvGrpSpPr/>
          <p:nvPr/>
        </p:nvGrpSpPr>
        <p:grpSpPr>
          <a:xfrm>
            <a:off x="6941108" y="4610581"/>
            <a:ext cx="801295" cy="132038"/>
            <a:chOff x="5057098" y="4777173"/>
            <a:chExt cx="1222339" cy="201419"/>
          </a:xfrm>
          <a:solidFill>
            <a:schemeClr val="accent2">
              <a:alpha val="48000"/>
            </a:schemeClr>
          </a:solidFill>
          <a:scene3d>
            <a:camera prst="orthographicFront">
              <a:rot lat="1211624" lon="8993040" rev="13520"/>
            </a:camera>
            <a:lightRig rig="chilly" dir="t"/>
          </a:scene3d>
        </p:grpSpPr>
        <p:sp>
          <p:nvSpPr>
            <p:cNvPr id="185" name="Oval 184"/>
            <p:cNvSpPr/>
            <p:nvPr/>
          </p:nvSpPr>
          <p:spPr>
            <a:xfrm>
              <a:off x="5057098" y="4789275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6" name="Oval 185"/>
            <p:cNvSpPr/>
            <p:nvPr/>
          </p:nvSpPr>
          <p:spPr>
            <a:xfrm>
              <a:off x="5262602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7" name="Oval 186"/>
            <p:cNvSpPr/>
            <p:nvPr/>
          </p:nvSpPr>
          <p:spPr>
            <a:xfrm>
              <a:off x="5468106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8" name="Oval 187"/>
            <p:cNvSpPr/>
            <p:nvPr/>
          </p:nvSpPr>
          <p:spPr>
            <a:xfrm>
              <a:off x="5679112" y="4783224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9" name="Oval 188"/>
            <p:cNvSpPr/>
            <p:nvPr/>
          </p:nvSpPr>
          <p:spPr>
            <a:xfrm>
              <a:off x="5884616" y="4777173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0" name="Oval 189"/>
            <p:cNvSpPr/>
            <p:nvPr/>
          </p:nvSpPr>
          <p:spPr>
            <a:xfrm>
              <a:off x="6090120" y="4777173"/>
              <a:ext cx="189317" cy="189317"/>
            </a:xfrm>
            <a:prstGeom prst="ellipse">
              <a:avLst/>
            </a:prstGeom>
            <a:grpFill/>
            <a:ln>
              <a:noFill/>
            </a:ln>
            <a:sp3d prstMaterial="translucentPowder">
              <a:bevelT w="165100" prst="coolSlant"/>
              <a:bevelB/>
              <a:extrusionClr>
                <a:schemeClr val="accent1">
                  <a:lumMod val="75000"/>
                </a:schemeClr>
              </a:extrusionClr>
              <a:contourClr>
                <a:schemeClr val="accent4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1" name="TextBox 190"/>
          <p:cNvSpPr txBox="1"/>
          <p:nvPr/>
        </p:nvSpPr>
        <p:spPr>
          <a:xfrm>
            <a:off x="7295666" y="4864244"/>
            <a:ext cx="3758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en-GB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2" name="Straight Arrow Connector 191"/>
          <p:cNvCxnSpPr/>
          <p:nvPr/>
        </p:nvCxnSpPr>
        <p:spPr>
          <a:xfrm flipV="1">
            <a:off x="5224579" y="4929251"/>
            <a:ext cx="2428459" cy="48230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Freeform 192"/>
          <p:cNvSpPr/>
          <p:nvPr/>
        </p:nvSpPr>
        <p:spPr>
          <a:xfrm rot="18078154" flipH="1" flipV="1">
            <a:off x="4589343" y="4635085"/>
            <a:ext cx="1096828" cy="443774"/>
          </a:xfrm>
          <a:custGeom>
            <a:avLst/>
            <a:gdLst>
              <a:gd name="connsiteX0" fmla="*/ 209550 w 209550"/>
              <a:gd name="connsiteY0" fmla="*/ 143489 h 143794"/>
              <a:gd name="connsiteX1" fmla="*/ 119062 w 209550"/>
              <a:gd name="connsiteY1" fmla="*/ 124439 h 143794"/>
              <a:gd name="connsiteX2" fmla="*/ 90487 w 209550"/>
              <a:gd name="connsiteY2" fmla="*/ 19664 h 143794"/>
              <a:gd name="connsiteX3" fmla="*/ 0 w 209550"/>
              <a:gd name="connsiteY3" fmla="*/ 614 h 14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550" h="143794">
                <a:moveTo>
                  <a:pt x="209550" y="143489"/>
                </a:moveTo>
                <a:cubicBezTo>
                  <a:pt x="174228" y="144283"/>
                  <a:pt x="138906" y="145077"/>
                  <a:pt x="119062" y="124439"/>
                </a:cubicBezTo>
                <a:cubicBezTo>
                  <a:pt x="99218" y="103801"/>
                  <a:pt x="110331" y="40301"/>
                  <a:pt x="90487" y="19664"/>
                </a:cubicBezTo>
                <a:cubicBezTo>
                  <a:pt x="70643" y="-973"/>
                  <a:pt x="33337" y="-973"/>
                  <a:pt x="0" y="614"/>
                </a:cubicBezTo>
              </a:path>
            </a:pathLst>
          </a:custGeom>
          <a:noFill/>
          <a:ln w="22225">
            <a:solidFill>
              <a:schemeClr val="tx1"/>
            </a:solidFill>
            <a:head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4" name="TextBox 193"/>
          <p:cNvSpPr txBox="1"/>
          <p:nvPr/>
        </p:nvSpPr>
        <p:spPr>
          <a:xfrm>
            <a:off x="3413453" y="5130390"/>
            <a:ext cx="1588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field</a:t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measure</a:t>
            </a:r>
          </a:p>
        </p:txBody>
      </p:sp>
      <p:sp>
        <p:nvSpPr>
          <p:cNvPr id="195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DC electric field detection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196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82618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icture 8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02" y="3008490"/>
            <a:ext cx="4176048" cy="3132036"/>
          </a:xfrm>
          <a:prstGeom prst="rect">
            <a:avLst/>
          </a:prstGeom>
        </p:spPr>
      </p:pic>
      <p:graphicFrame>
        <p:nvGraphicFramePr>
          <p:cNvPr id="18" name="Table 17"/>
          <p:cNvGraphicFramePr>
            <a:graphicFrameLocks noGrp="1"/>
          </p:cNvGraphicFramePr>
          <p:nvPr>
            <p:extLst/>
          </p:nvPr>
        </p:nvGraphicFramePr>
        <p:xfrm>
          <a:off x="9528474" y="1585520"/>
          <a:ext cx="2127720" cy="1387162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261446">
                  <a:extLst>
                    <a:ext uri="{9D8B030D-6E8A-4147-A177-3AD203B41FA5}">
                      <a16:colId xmlns:a16="http://schemas.microsoft.com/office/drawing/2014/main" val="2561421163"/>
                    </a:ext>
                  </a:extLst>
                </a:gridCol>
                <a:gridCol w="866274">
                  <a:extLst>
                    <a:ext uri="{9D8B030D-6E8A-4147-A177-3AD203B41FA5}">
                      <a16:colId xmlns:a16="http://schemas.microsoft.com/office/drawing/2014/main" val="3239306129"/>
                    </a:ext>
                  </a:extLst>
                </a:gridCol>
              </a:tblGrid>
              <a:tr h="367284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Bias field</a:t>
                      </a:r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85.3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512365"/>
                  </a:ext>
                </a:extLst>
              </a:tr>
              <a:tr h="4727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Externa</a:t>
                      </a:r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 field 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716274"/>
                  </a:ext>
                </a:extLst>
              </a:tr>
              <a:tr h="367284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Feedback field</a:t>
                      </a:r>
                    </a:p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058130"/>
                  </a:ext>
                </a:extLst>
              </a:tr>
            </a:tbl>
          </a:graphicData>
        </a:graphic>
      </p:graphicFrame>
      <p:sp>
        <p:nvSpPr>
          <p:cNvPr id="54" name="TextBox 53"/>
          <p:cNvSpPr txBox="1"/>
          <p:nvPr/>
        </p:nvSpPr>
        <p:spPr>
          <a:xfrm>
            <a:off x="4941373" y="2399909"/>
            <a:ext cx="1495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field</a:t>
            </a:r>
          </a:p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measure</a:t>
            </a: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1568151" y="694174"/>
            <a:ext cx="7762202" cy="2528990"/>
            <a:chOff x="1568151" y="694174"/>
            <a:chExt cx="7762202" cy="2528990"/>
          </a:xfrm>
        </p:grpSpPr>
        <p:grpSp>
          <p:nvGrpSpPr>
            <p:cNvPr id="59" name="Group 58"/>
            <p:cNvGrpSpPr/>
            <p:nvPr/>
          </p:nvGrpSpPr>
          <p:grpSpPr>
            <a:xfrm>
              <a:off x="1568151" y="694174"/>
              <a:ext cx="7762202" cy="2243562"/>
              <a:chOff x="1568151" y="694174"/>
              <a:chExt cx="7762202" cy="2243562"/>
            </a:xfrm>
          </p:grpSpPr>
          <p:sp>
            <p:nvSpPr>
              <p:cNvPr id="63" name="Freeform 62"/>
              <p:cNvSpPr/>
              <p:nvPr/>
            </p:nvSpPr>
            <p:spPr>
              <a:xfrm>
                <a:off x="7517078" y="1621096"/>
                <a:ext cx="858218" cy="405022"/>
              </a:xfrm>
              <a:custGeom>
                <a:avLst/>
                <a:gdLst>
                  <a:gd name="connsiteX0" fmla="*/ 0 w 529389"/>
                  <a:gd name="connsiteY0" fmla="*/ 344905 h 574923"/>
                  <a:gd name="connsiteX1" fmla="*/ 208547 w 529389"/>
                  <a:gd name="connsiteY1" fmla="*/ 561473 h 574923"/>
                  <a:gd name="connsiteX2" fmla="*/ 529389 w 529389"/>
                  <a:gd name="connsiteY2" fmla="*/ 0 h 574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9389" h="574923">
                    <a:moveTo>
                      <a:pt x="0" y="344905"/>
                    </a:moveTo>
                    <a:cubicBezTo>
                      <a:pt x="60158" y="481931"/>
                      <a:pt x="120316" y="618957"/>
                      <a:pt x="208547" y="561473"/>
                    </a:cubicBezTo>
                    <a:cubicBezTo>
                      <a:pt x="296778" y="503989"/>
                      <a:pt x="445168" y="1337"/>
                      <a:pt x="529389" y="0"/>
                    </a:cubicBezTo>
                  </a:path>
                </a:pathLst>
              </a:custGeom>
              <a:noFill/>
              <a:ln w="19050">
                <a:solidFill>
                  <a:schemeClr val="bg2">
                    <a:lumMod val="50000"/>
                    <a:alpha val="3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4" name="Straight Connector 63"/>
              <p:cNvCxnSpPr>
                <a:stCxn id="138" idx="2"/>
              </p:cNvCxnSpPr>
              <p:nvPr/>
            </p:nvCxnSpPr>
            <p:spPr>
              <a:xfrm flipH="1">
                <a:off x="4110797" y="1001951"/>
                <a:ext cx="1" cy="446649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>
                <a:stCxn id="140" idx="3"/>
              </p:cNvCxnSpPr>
              <p:nvPr/>
            </p:nvCxnSpPr>
            <p:spPr>
              <a:xfrm>
                <a:off x="3650726" y="1331979"/>
                <a:ext cx="477815" cy="12680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Rectangle 65"/>
              <p:cNvSpPr/>
              <p:nvPr/>
            </p:nvSpPr>
            <p:spPr>
              <a:xfrm>
                <a:off x="3364612" y="2596134"/>
                <a:ext cx="630133" cy="36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matte">
                <a:extrusionClr>
                  <a:schemeClr val="tx1"/>
                </a:extrusionClr>
                <a:contourClr>
                  <a:schemeClr val="bg1">
                    <a:lumMod val="50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7" name="Group 66"/>
              <p:cNvGrpSpPr/>
              <p:nvPr/>
            </p:nvGrpSpPr>
            <p:grpSpPr>
              <a:xfrm>
                <a:off x="6991147" y="1487225"/>
                <a:ext cx="606985" cy="606985"/>
                <a:chOff x="6035587" y="3894632"/>
                <a:chExt cx="606985" cy="606985"/>
              </a:xfrm>
            </p:grpSpPr>
            <p:sp>
              <p:nvSpPr>
                <p:cNvPr id="146" name="Oval 145"/>
                <p:cNvSpPr/>
                <p:nvPr/>
              </p:nvSpPr>
              <p:spPr>
                <a:xfrm>
                  <a:off x="6035587" y="3894632"/>
                  <a:ext cx="606985" cy="606985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solidFill>
                    <a:srgbClr val="002060"/>
                  </a:solidFill>
                </a:ln>
                <a:scene3d>
                  <a:camera prst="orthographicFront">
                    <a:rot lat="600000" lon="3600000" rev="120000"/>
                  </a:camera>
                  <a:lightRig rig="flat" dir="t"/>
                </a:scene3d>
                <a:sp3d extrusionH="152400" contourW="12700">
                  <a:extrusionClr>
                    <a:srgbClr val="002060"/>
                  </a:extrusionClr>
                  <a:contourClr>
                    <a:srgbClr val="002060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7" name="Oval 146"/>
                <p:cNvSpPr/>
                <p:nvPr/>
              </p:nvSpPr>
              <p:spPr>
                <a:xfrm>
                  <a:off x="6208991" y="4062768"/>
                  <a:ext cx="270711" cy="2707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scene3d>
                  <a:camera prst="orthographicFront">
                    <a:rot lat="600000" lon="3600000" rev="120000"/>
                  </a:camera>
                  <a:lightRig rig="threePt" dir="t"/>
                </a:scene3d>
                <a:sp3d>
                  <a:extrusionClr>
                    <a:schemeClr val="bg1"/>
                  </a:extrusionClr>
                  <a:contourClr>
                    <a:schemeClr val="bg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68" name="Straight Connector 67"/>
              <p:cNvCxnSpPr/>
              <p:nvPr/>
            </p:nvCxnSpPr>
            <p:spPr>
              <a:xfrm flipV="1">
                <a:off x="6637116" y="1850440"/>
                <a:ext cx="648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9" name="Group 68"/>
              <p:cNvGrpSpPr/>
              <p:nvPr/>
            </p:nvGrpSpPr>
            <p:grpSpPr>
              <a:xfrm>
                <a:off x="6317242" y="1485638"/>
                <a:ext cx="762000" cy="762000"/>
                <a:chOff x="5154360" y="1555691"/>
                <a:chExt cx="762000" cy="762000"/>
              </a:xfrm>
            </p:grpSpPr>
            <p:sp>
              <p:nvSpPr>
                <p:cNvPr id="144" name="Oval 143"/>
                <p:cNvSpPr/>
                <p:nvPr/>
              </p:nvSpPr>
              <p:spPr>
                <a:xfrm>
                  <a:off x="5154360" y="1555691"/>
                  <a:ext cx="762000" cy="762000"/>
                </a:xfrm>
                <a:prstGeom prst="ellipse">
                  <a:avLst/>
                </a:prstGeom>
                <a:solidFill>
                  <a:srgbClr val="F7C39F">
                    <a:alpha val="78824"/>
                  </a:srgbClr>
                </a:solidFill>
                <a:ln>
                  <a:noFill/>
                </a:ln>
                <a:scene3d>
                  <a:camera prst="orthographicFront">
                    <a:rot lat="600000" lon="3600000" rev="120000"/>
                  </a:camera>
                  <a:lightRig rig="threePt" dir="t"/>
                </a:scene3d>
                <a:sp3d extrusionH="63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45" name="Straight Connector 144"/>
                <p:cNvCxnSpPr/>
                <p:nvPr/>
              </p:nvCxnSpPr>
              <p:spPr>
                <a:xfrm rot="12840000">
                  <a:off x="5539373" y="1695032"/>
                  <a:ext cx="0" cy="504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0" name="Straight Connector 69"/>
              <p:cNvCxnSpPr/>
              <p:nvPr/>
            </p:nvCxnSpPr>
            <p:spPr>
              <a:xfrm flipV="1">
                <a:off x="4637376" y="2037584"/>
                <a:ext cx="205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Rectangle 70"/>
              <p:cNvSpPr/>
              <p:nvPr/>
            </p:nvSpPr>
            <p:spPr>
              <a:xfrm>
                <a:off x="4606787" y="1960580"/>
                <a:ext cx="854924" cy="29985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chilly" dir="t"/>
              </a:scene3d>
              <a:sp3d extrusionH="996950" prstMaterial="clear">
                <a:extrusionClr>
                  <a:srgbClr val="0070C0"/>
                </a:extrusionClr>
                <a:contourClr>
                  <a:srgbClr val="0070C0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2" name="Straight Connector 71"/>
              <p:cNvCxnSpPr/>
              <p:nvPr/>
            </p:nvCxnSpPr>
            <p:spPr>
              <a:xfrm flipV="1">
                <a:off x="3206289" y="2256493"/>
                <a:ext cx="1836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round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flipV="1">
                <a:off x="1568151" y="2588297"/>
                <a:ext cx="43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prstDash val="sysDash"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TextBox 73"/>
              <p:cNvSpPr txBox="1"/>
              <p:nvPr/>
            </p:nvSpPr>
            <p:spPr>
              <a:xfrm>
                <a:off x="3136366" y="2537626"/>
                <a:ext cx="26476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endParaRPr lang="en-GB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2431001" y="1507565"/>
                <a:ext cx="26476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endParaRPr lang="en-GB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89" name="Straight Connector 88"/>
              <p:cNvCxnSpPr/>
              <p:nvPr/>
            </p:nvCxnSpPr>
            <p:spPr>
              <a:xfrm>
                <a:off x="2134713" y="2175285"/>
                <a:ext cx="0" cy="756000"/>
              </a:xfrm>
              <a:prstGeom prst="line">
                <a:avLst/>
              </a:prstGeom>
              <a:ln w="31750">
                <a:solidFill>
                  <a:srgbClr val="A20000"/>
                </a:solidFill>
                <a:prstDash val="solid"/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TextBox 90"/>
              <p:cNvSpPr txBox="1"/>
              <p:nvPr/>
            </p:nvSpPr>
            <p:spPr>
              <a:xfrm>
                <a:off x="1731391" y="1902244"/>
                <a:ext cx="7236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i="1" dirty="0" err="1" smtClean="0">
                    <a:solidFill>
                      <a:srgbClr val="A2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b="1" i="1" baseline="30000" dirty="0" err="1" smtClean="0">
                    <a:solidFill>
                      <a:srgbClr val="A2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Opt</a:t>
                </a:r>
                <a:endParaRPr lang="en-GB" sz="1600" b="1" i="1" dirty="0">
                  <a:solidFill>
                    <a:srgbClr val="A2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" name="Freeform 92"/>
              <p:cNvSpPr/>
              <p:nvPr/>
            </p:nvSpPr>
            <p:spPr>
              <a:xfrm rot="12689305" flipH="1" flipV="1">
                <a:off x="6519120" y="2103834"/>
                <a:ext cx="340509" cy="252374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4" name="Freeform 93"/>
              <p:cNvSpPr/>
              <p:nvPr/>
            </p:nvSpPr>
            <p:spPr>
              <a:xfrm rot="5097622" flipV="1">
                <a:off x="7539315" y="2072279"/>
                <a:ext cx="269880" cy="168599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3348892" y="2050161"/>
                <a:ext cx="630133" cy="515564"/>
              </a:xfrm>
              <a:prstGeom prst="rect">
                <a:avLst/>
              </a:prstGeom>
              <a:solidFill>
                <a:srgbClr val="0083E6"/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clear">
                <a:extrusionClr>
                  <a:srgbClr val="0083E6"/>
                </a:extrusionClr>
                <a:contourClr>
                  <a:srgbClr val="0083E6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1" name="Straight Connector 120"/>
              <p:cNvCxnSpPr/>
              <p:nvPr/>
            </p:nvCxnSpPr>
            <p:spPr>
              <a:xfrm flipV="1">
                <a:off x="2671633" y="2392003"/>
                <a:ext cx="97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round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Oval 121"/>
              <p:cNvSpPr/>
              <p:nvPr/>
            </p:nvSpPr>
            <p:spPr>
              <a:xfrm>
                <a:off x="2360152" y="2076951"/>
                <a:ext cx="762000" cy="762000"/>
              </a:xfrm>
              <a:prstGeom prst="ellipse">
                <a:avLst/>
              </a:prstGeom>
              <a:solidFill>
                <a:srgbClr val="F7C39F">
                  <a:alpha val="78824"/>
                </a:srgbClr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threePt" dir="t"/>
              </a:scene3d>
              <a:sp3d extrusionH="63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3" name="Straight Connector 122"/>
              <p:cNvCxnSpPr/>
              <p:nvPr/>
            </p:nvCxnSpPr>
            <p:spPr>
              <a:xfrm rot="8940000">
                <a:off x="2737790" y="2134361"/>
                <a:ext cx="0" cy="64800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Arrow Connector 123"/>
              <p:cNvCxnSpPr/>
              <p:nvPr/>
            </p:nvCxnSpPr>
            <p:spPr>
              <a:xfrm rot="21480000" flipH="1" flipV="1">
                <a:off x="2726534" y="1670244"/>
                <a:ext cx="0" cy="794849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Arrow Connector 124"/>
              <p:cNvCxnSpPr/>
              <p:nvPr/>
            </p:nvCxnSpPr>
            <p:spPr>
              <a:xfrm rot="6300000" flipH="1" flipV="1">
                <a:off x="3083009" y="2193285"/>
                <a:ext cx="0" cy="720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6" name="Freeform 125"/>
              <p:cNvSpPr/>
              <p:nvPr/>
            </p:nvSpPr>
            <p:spPr>
              <a:xfrm rot="6287820">
                <a:off x="2553778" y="2631917"/>
                <a:ext cx="269880" cy="185193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1" name="Straight Connector 130"/>
              <p:cNvCxnSpPr/>
              <p:nvPr/>
            </p:nvCxnSpPr>
            <p:spPr>
              <a:xfrm flipV="1">
                <a:off x="2002806" y="2504159"/>
                <a:ext cx="720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miter lim="800000"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2" name="Rectangle 131"/>
              <p:cNvSpPr/>
              <p:nvPr/>
            </p:nvSpPr>
            <p:spPr>
              <a:xfrm>
                <a:off x="3336966" y="1980398"/>
                <a:ext cx="630133" cy="36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matte">
                <a:extrusionClr>
                  <a:schemeClr val="tx1"/>
                </a:extrusionClr>
                <a:contourClr>
                  <a:schemeClr val="bg1">
                    <a:lumMod val="50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3" name="Straight Connector 132"/>
              <p:cNvCxnSpPr/>
              <p:nvPr/>
            </p:nvCxnSpPr>
            <p:spPr>
              <a:xfrm>
                <a:off x="4134048" y="2597463"/>
                <a:ext cx="0" cy="216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 rot="5400000">
                <a:off x="4134048" y="2705463"/>
                <a:ext cx="0" cy="216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>
              <a:xfrm rot="5400000">
                <a:off x="4131948" y="2793913"/>
                <a:ext cx="0" cy="144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/>
              <p:nvPr/>
            </p:nvCxnSpPr>
            <p:spPr>
              <a:xfrm rot="5400000">
                <a:off x="4129848" y="2881921"/>
                <a:ext cx="0" cy="72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>
                <a:off x="4112948" y="1353350"/>
                <a:ext cx="0" cy="576000"/>
              </a:xfrm>
              <a:prstGeom prst="line">
                <a:avLst/>
              </a:prstGeom>
              <a:ln w="25400">
                <a:solidFill>
                  <a:schemeClr val="tx1"/>
                </a:solidFill>
                <a:head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8" name="TextBox 137"/>
              <p:cNvSpPr txBox="1"/>
              <p:nvPr/>
            </p:nvSpPr>
            <p:spPr>
              <a:xfrm>
                <a:off x="3683161" y="694174"/>
                <a:ext cx="855273" cy="307777"/>
              </a:xfrm>
              <a:prstGeom prst="rect">
                <a:avLst/>
              </a:prstGeom>
              <a:noFill/>
              <a:ln w="12700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DC Bias </a:t>
                </a:r>
                <a:endParaRPr lang="en-GB" sz="14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7630537" y="1036320"/>
                <a:ext cx="1699816" cy="584775"/>
              </a:xfrm>
              <a:prstGeom prst="rect">
                <a:avLst/>
              </a:prstGeom>
              <a:noFill/>
              <a:ln w="22225">
                <a:solidFill>
                  <a:schemeClr val="bg2">
                    <a:lumMod val="50000"/>
                    <a:alpha val="3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solidFill>
                      <a:schemeClr val="tx1">
                        <a:alpha val="3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Data processing system</a:t>
                </a:r>
                <a:endParaRPr lang="en-GB" sz="1600" b="1" dirty="0">
                  <a:solidFill>
                    <a:schemeClr val="tx1">
                      <a:alpha val="3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2534824" y="1070369"/>
                <a:ext cx="1115902" cy="523220"/>
              </a:xfrm>
              <a:prstGeom prst="rect">
                <a:avLst/>
              </a:prstGeom>
              <a:noFill/>
              <a:ln w="12700" cmpd="sng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Modulation</a:t>
                </a:r>
              </a:p>
              <a:p>
                <a:pPr algn="ctr"/>
                <a:r>
                  <a:rPr lang="en-US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signal</a:t>
                </a:r>
                <a:endParaRPr lang="en-GB" sz="14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41" name="Straight Connector 140"/>
              <p:cNvCxnSpPr>
                <a:stCxn id="142" idx="3"/>
                <a:endCxn id="139" idx="1"/>
              </p:cNvCxnSpPr>
              <p:nvPr/>
            </p:nvCxnSpPr>
            <p:spPr>
              <a:xfrm flipV="1">
                <a:off x="5937787" y="1328708"/>
                <a:ext cx="1692750" cy="17231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  <a:alpha val="30000"/>
                  </a:schemeClr>
                </a:solidFill>
                <a:prstDash val="dash"/>
                <a:headEnd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2" name="TextBox 141"/>
              <p:cNvSpPr txBox="1"/>
              <p:nvPr/>
            </p:nvSpPr>
            <p:spPr>
              <a:xfrm>
                <a:off x="4974863" y="1084329"/>
                <a:ext cx="962924" cy="523220"/>
              </a:xfrm>
              <a:prstGeom prst="rect">
                <a:avLst/>
              </a:prstGeom>
              <a:noFill/>
              <a:ln w="12700">
                <a:solidFill>
                  <a:schemeClr val="bg2">
                    <a:lumMod val="50000"/>
                    <a:alpha val="3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tx1">
                        <a:alpha val="3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Feedback signal</a:t>
                </a:r>
                <a:endParaRPr lang="en-GB" sz="1400" b="1" dirty="0">
                  <a:solidFill>
                    <a:schemeClr val="tx1">
                      <a:alpha val="3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43" name="Straight Connector 142"/>
              <p:cNvCxnSpPr/>
              <p:nvPr/>
            </p:nvCxnSpPr>
            <p:spPr>
              <a:xfrm flipV="1">
                <a:off x="4131948" y="1330977"/>
                <a:ext cx="846375" cy="2820"/>
              </a:xfrm>
              <a:prstGeom prst="line">
                <a:avLst/>
              </a:prstGeom>
              <a:ln w="19050">
                <a:solidFill>
                  <a:schemeClr val="tx1">
                    <a:alpha val="30000"/>
                  </a:schemeClr>
                </a:solidFill>
                <a:prstDash val="dash"/>
                <a:headEnd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0" name="TextBox 59"/>
            <p:cNvSpPr txBox="1"/>
            <p:nvPr/>
          </p:nvSpPr>
          <p:spPr>
            <a:xfrm>
              <a:off x="2000099" y="2792277"/>
              <a:ext cx="111887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Transmission</a:t>
              </a:r>
            </a:p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direction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212441" y="2355181"/>
              <a:ext cx="111887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Transmission</a:t>
              </a:r>
            </a:p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direction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071102" y="2214426"/>
              <a:ext cx="111887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Photodetector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21</a:t>
            </a:fld>
            <a:endParaRPr lang="en-GB" dirty="0"/>
          </a:p>
        </p:txBody>
      </p:sp>
      <p:sp>
        <p:nvSpPr>
          <p:cNvPr id="56" name="Down Arrow 55"/>
          <p:cNvSpPr/>
          <p:nvPr/>
        </p:nvSpPr>
        <p:spPr>
          <a:xfrm flipV="1">
            <a:off x="5149792" y="2318384"/>
            <a:ext cx="161623" cy="180846"/>
          </a:xfrm>
          <a:prstGeom prst="downArrow">
            <a:avLst/>
          </a:prstGeom>
          <a:gradFill>
            <a:gsLst>
              <a:gs pos="0">
                <a:srgbClr val="FF0000"/>
              </a:gs>
              <a:gs pos="51000">
                <a:srgbClr val="FFFF00"/>
              </a:gs>
              <a:gs pos="100000">
                <a:srgbClr val="00B05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Down Arrow 75"/>
          <p:cNvSpPr/>
          <p:nvPr/>
        </p:nvSpPr>
        <p:spPr>
          <a:xfrm flipV="1">
            <a:off x="5493089" y="2263817"/>
            <a:ext cx="161623" cy="180846"/>
          </a:xfrm>
          <a:prstGeom prst="downArrow">
            <a:avLst/>
          </a:prstGeom>
          <a:gradFill>
            <a:gsLst>
              <a:gs pos="0">
                <a:srgbClr val="FF0000"/>
              </a:gs>
              <a:gs pos="51000">
                <a:srgbClr val="FFFF00"/>
              </a:gs>
              <a:gs pos="100000">
                <a:srgbClr val="00B05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Down Arrow 76"/>
          <p:cNvSpPr/>
          <p:nvPr/>
        </p:nvSpPr>
        <p:spPr>
          <a:xfrm flipV="1">
            <a:off x="5799273" y="2219063"/>
            <a:ext cx="161623" cy="180846"/>
          </a:xfrm>
          <a:prstGeom prst="downArrow">
            <a:avLst/>
          </a:prstGeom>
          <a:gradFill>
            <a:gsLst>
              <a:gs pos="0">
                <a:srgbClr val="FF0000"/>
              </a:gs>
              <a:gs pos="51000">
                <a:srgbClr val="FFFF00"/>
              </a:gs>
              <a:gs pos="100000">
                <a:srgbClr val="00B05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DC electric field detection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84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417455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icture 8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02" y="3008490"/>
            <a:ext cx="4176048" cy="3132036"/>
          </a:xfrm>
          <a:prstGeom prst="rect">
            <a:avLst/>
          </a:prstGeom>
        </p:spPr>
      </p:pic>
      <p:graphicFrame>
        <p:nvGraphicFramePr>
          <p:cNvPr id="18" name="Table 17"/>
          <p:cNvGraphicFramePr>
            <a:graphicFrameLocks noGrp="1"/>
          </p:cNvGraphicFramePr>
          <p:nvPr>
            <p:extLst/>
          </p:nvPr>
        </p:nvGraphicFramePr>
        <p:xfrm>
          <a:off x="9528474" y="1585520"/>
          <a:ext cx="2127720" cy="1387162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261446">
                  <a:extLst>
                    <a:ext uri="{9D8B030D-6E8A-4147-A177-3AD203B41FA5}">
                      <a16:colId xmlns:a16="http://schemas.microsoft.com/office/drawing/2014/main" val="2561421163"/>
                    </a:ext>
                  </a:extLst>
                </a:gridCol>
                <a:gridCol w="866274">
                  <a:extLst>
                    <a:ext uri="{9D8B030D-6E8A-4147-A177-3AD203B41FA5}">
                      <a16:colId xmlns:a16="http://schemas.microsoft.com/office/drawing/2014/main" val="3239306129"/>
                    </a:ext>
                  </a:extLst>
                </a:gridCol>
              </a:tblGrid>
              <a:tr h="367284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Bias field</a:t>
                      </a:r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85.3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512365"/>
                  </a:ext>
                </a:extLst>
              </a:tr>
              <a:tr h="4727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Externa</a:t>
                      </a:r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 field 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716274"/>
                  </a:ext>
                </a:extLst>
              </a:tr>
              <a:tr h="367284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Feedback field</a:t>
                      </a:r>
                    </a:p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058130"/>
                  </a:ext>
                </a:extLst>
              </a:tr>
            </a:tbl>
          </a:graphicData>
        </a:graphic>
      </p:graphicFrame>
      <p:grpSp>
        <p:nvGrpSpPr>
          <p:cNvPr id="57" name="Group 56"/>
          <p:cNvGrpSpPr/>
          <p:nvPr/>
        </p:nvGrpSpPr>
        <p:grpSpPr>
          <a:xfrm>
            <a:off x="1568151" y="694174"/>
            <a:ext cx="7762202" cy="2528990"/>
            <a:chOff x="1568151" y="694174"/>
            <a:chExt cx="7762202" cy="2528990"/>
          </a:xfrm>
        </p:grpSpPr>
        <p:grpSp>
          <p:nvGrpSpPr>
            <p:cNvPr id="59" name="Group 58"/>
            <p:cNvGrpSpPr/>
            <p:nvPr/>
          </p:nvGrpSpPr>
          <p:grpSpPr>
            <a:xfrm>
              <a:off x="1568151" y="694174"/>
              <a:ext cx="7762202" cy="2243562"/>
              <a:chOff x="1568151" y="694174"/>
              <a:chExt cx="7762202" cy="2243562"/>
            </a:xfrm>
          </p:grpSpPr>
          <p:sp>
            <p:nvSpPr>
              <p:cNvPr id="63" name="Freeform 62"/>
              <p:cNvSpPr/>
              <p:nvPr/>
            </p:nvSpPr>
            <p:spPr>
              <a:xfrm>
                <a:off x="7517078" y="1621096"/>
                <a:ext cx="858218" cy="405022"/>
              </a:xfrm>
              <a:custGeom>
                <a:avLst/>
                <a:gdLst>
                  <a:gd name="connsiteX0" fmla="*/ 0 w 529389"/>
                  <a:gd name="connsiteY0" fmla="*/ 344905 h 574923"/>
                  <a:gd name="connsiteX1" fmla="*/ 208547 w 529389"/>
                  <a:gd name="connsiteY1" fmla="*/ 561473 h 574923"/>
                  <a:gd name="connsiteX2" fmla="*/ 529389 w 529389"/>
                  <a:gd name="connsiteY2" fmla="*/ 0 h 574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9389" h="574923">
                    <a:moveTo>
                      <a:pt x="0" y="344905"/>
                    </a:moveTo>
                    <a:cubicBezTo>
                      <a:pt x="60158" y="481931"/>
                      <a:pt x="120316" y="618957"/>
                      <a:pt x="208547" y="561473"/>
                    </a:cubicBezTo>
                    <a:cubicBezTo>
                      <a:pt x="296778" y="503989"/>
                      <a:pt x="445168" y="1337"/>
                      <a:pt x="529389" y="0"/>
                    </a:cubicBezTo>
                  </a:path>
                </a:pathLst>
              </a:custGeom>
              <a:noFill/>
              <a:ln w="19050">
                <a:solidFill>
                  <a:schemeClr val="bg2">
                    <a:lumMod val="50000"/>
                    <a:alpha val="3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4" name="Straight Connector 63"/>
              <p:cNvCxnSpPr>
                <a:stCxn id="138" idx="2"/>
              </p:cNvCxnSpPr>
              <p:nvPr/>
            </p:nvCxnSpPr>
            <p:spPr>
              <a:xfrm flipH="1">
                <a:off x="4110797" y="1001951"/>
                <a:ext cx="1" cy="446649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>
                <a:stCxn id="140" idx="3"/>
              </p:cNvCxnSpPr>
              <p:nvPr/>
            </p:nvCxnSpPr>
            <p:spPr>
              <a:xfrm>
                <a:off x="3650726" y="1331979"/>
                <a:ext cx="477815" cy="12680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Rectangle 65"/>
              <p:cNvSpPr/>
              <p:nvPr/>
            </p:nvSpPr>
            <p:spPr>
              <a:xfrm>
                <a:off x="3364612" y="2596134"/>
                <a:ext cx="630133" cy="36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matte">
                <a:extrusionClr>
                  <a:schemeClr val="tx1"/>
                </a:extrusionClr>
                <a:contourClr>
                  <a:schemeClr val="bg1">
                    <a:lumMod val="50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7" name="Group 66"/>
              <p:cNvGrpSpPr/>
              <p:nvPr/>
            </p:nvGrpSpPr>
            <p:grpSpPr>
              <a:xfrm>
                <a:off x="6991147" y="1487225"/>
                <a:ext cx="606985" cy="606985"/>
                <a:chOff x="6035587" y="3894632"/>
                <a:chExt cx="606985" cy="606985"/>
              </a:xfrm>
            </p:grpSpPr>
            <p:sp>
              <p:nvSpPr>
                <p:cNvPr id="146" name="Oval 145"/>
                <p:cNvSpPr/>
                <p:nvPr/>
              </p:nvSpPr>
              <p:spPr>
                <a:xfrm>
                  <a:off x="6035587" y="3894632"/>
                  <a:ext cx="606985" cy="606985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solidFill>
                    <a:srgbClr val="002060"/>
                  </a:solidFill>
                </a:ln>
                <a:scene3d>
                  <a:camera prst="orthographicFront">
                    <a:rot lat="600000" lon="3600000" rev="120000"/>
                  </a:camera>
                  <a:lightRig rig="flat" dir="t"/>
                </a:scene3d>
                <a:sp3d extrusionH="152400" contourW="12700">
                  <a:extrusionClr>
                    <a:srgbClr val="002060"/>
                  </a:extrusionClr>
                  <a:contourClr>
                    <a:srgbClr val="002060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7" name="Oval 146"/>
                <p:cNvSpPr/>
                <p:nvPr/>
              </p:nvSpPr>
              <p:spPr>
                <a:xfrm>
                  <a:off x="6208991" y="4062768"/>
                  <a:ext cx="270711" cy="2707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scene3d>
                  <a:camera prst="orthographicFront">
                    <a:rot lat="600000" lon="3600000" rev="120000"/>
                  </a:camera>
                  <a:lightRig rig="threePt" dir="t"/>
                </a:scene3d>
                <a:sp3d>
                  <a:extrusionClr>
                    <a:schemeClr val="bg1"/>
                  </a:extrusionClr>
                  <a:contourClr>
                    <a:schemeClr val="bg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68" name="Straight Connector 67"/>
              <p:cNvCxnSpPr/>
              <p:nvPr/>
            </p:nvCxnSpPr>
            <p:spPr>
              <a:xfrm flipV="1">
                <a:off x="6637116" y="1850440"/>
                <a:ext cx="648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9" name="Group 68"/>
              <p:cNvGrpSpPr/>
              <p:nvPr/>
            </p:nvGrpSpPr>
            <p:grpSpPr>
              <a:xfrm>
                <a:off x="6317242" y="1485638"/>
                <a:ext cx="762000" cy="762000"/>
                <a:chOff x="5154360" y="1555691"/>
                <a:chExt cx="762000" cy="762000"/>
              </a:xfrm>
            </p:grpSpPr>
            <p:sp>
              <p:nvSpPr>
                <p:cNvPr id="144" name="Oval 143"/>
                <p:cNvSpPr/>
                <p:nvPr/>
              </p:nvSpPr>
              <p:spPr>
                <a:xfrm>
                  <a:off x="5154360" y="1555691"/>
                  <a:ext cx="762000" cy="762000"/>
                </a:xfrm>
                <a:prstGeom prst="ellipse">
                  <a:avLst/>
                </a:prstGeom>
                <a:solidFill>
                  <a:srgbClr val="F7C39F">
                    <a:alpha val="78824"/>
                  </a:srgbClr>
                </a:solidFill>
                <a:ln>
                  <a:noFill/>
                </a:ln>
                <a:scene3d>
                  <a:camera prst="orthographicFront">
                    <a:rot lat="600000" lon="3600000" rev="120000"/>
                  </a:camera>
                  <a:lightRig rig="threePt" dir="t"/>
                </a:scene3d>
                <a:sp3d extrusionH="63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45" name="Straight Connector 144"/>
                <p:cNvCxnSpPr/>
                <p:nvPr/>
              </p:nvCxnSpPr>
              <p:spPr>
                <a:xfrm rot="12840000">
                  <a:off x="5539373" y="1695032"/>
                  <a:ext cx="0" cy="504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0" name="Straight Connector 69"/>
              <p:cNvCxnSpPr/>
              <p:nvPr/>
            </p:nvCxnSpPr>
            <p:spPr>
              <a:xfrm flipV="1">
                <a:off x="4637376" y="2037584"/>
                <a:ext cx="205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Rectangle 70"/>
              <p:cNvSpPr/>
              <p:nvPr/>
            </p:nvSpPr>
            <p:spPr>
              <a:xfrm>
                <a:off x="4606787" y="1960580"/>
                <a:ext cx="854924" cy="29985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chilly" dir="t"/>
              </a:scene3d>
              <a:sp3d extrusionH="996950" prstMaterial="clear">
                <a:extrusionClr>
                  <a:srgbClr val="0070C0"/>
                </a:extrusionClr>
                <a:contourClr>
                  <a:srgbClr val="0070C0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2" name="Straight Connector 71"/>
              <p:cNvCxnSpPr/>
              <p:nvPr/>
            </p:nvCxnSpPr>
            <p:spPr>
              <a:xfrm flipV="1">
                <a:off x="3206289" y="2256493"/>
                <a:ext cx="1836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round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flipV="1">
                <a:off x="1568151" y="2588297"/>
                <a:ext cx="43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prstDash val="sysDash"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TextBox 73"/>
              <p:cNvSpPr txBox="1"/>
              <p:nvPr/>
            </p:nvSpPr>
            <p:spPr>
              <a:xfrm>
                <a:off x="3136366" y="2537626"/>
                <a:ext cx="26476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endParaRPr lang="en-GB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2431001" y="1507565"/>
                <a:ext cx="26476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endParaRPr lang="en-GB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89" name="Straight Connector 88"/>
              <p:cNvCxnSpPr/>
              <p:nvPr/>
            </p:nvCxnSpPr>
            <p:spPr>
              <a:xfrm>
                <a:off x="2134713" y="2175285"/>
                <a:ext cx="0" cy="756000"/>
              </a:xfrm>
              <a:prstGeom prst="line">
                <a:avLst/>
              </a:prstGeom>
              <a:ln w="31750">
                <a:solidFill>
                  <a:srgbClr val="A20000"/>
                </a:solidFill>
                <a:prstDash val="solid"/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TextBox 90"/>
              <p:cNvSpPr txBox="1"/>
              <p:nvPr/>
            </p:nvSpPr>
            <p:spPr>
              <a:xfrm>
                <a:off x="1731391" y="1902244"/>
                <a:ext cx="7236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i="1" dirty="0" err="1" smtClean="0">
                    <a:solidFill>
                      <a:srgbClr val="A2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b="1" i="1" baseline="30000" dirty="0" err="1" smtClean="0">
                    <a:solidFill>
                      <a:srgbClr val="A2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Opt</a:t>
                </a:r>
                <a:endParaRPr lang="en-GB" sz="1600" b="1" i="1" dirty="0">
                  <a:solidFill>
                    <a:srgbClr val="A2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" name="Freeform 92"/>
              <p:cNvSpPr/>
              <p:nvPr/>
            </p:nvSpPr>
            <p:spPr>
              <a:xfrm rot="12689305" flipH="1" flipV="1">
                <a:off x="6519120" y="2103834"/>
                <a:ext cx="340509" cy="252374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4" name="Freeform 93"/>
              <p:cNvSpPr/>
              <p:nvPr/>
            </p:nvSpPr>
            <p:spPr>
              <a:xfrm rot="5097622" flipV="1">
                <a:off x="7539315" y="2072279"/>
                <a:ext cx="269880" cy="168599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3348892" y="2050161"/>
                <a:ext cx="630133" cy="515564"/>
              </a:xfrm>
              <a:prstGeom prst="rect">
                <a:avLst/>
              </a:prstGeom>
              <a:solidFill>
                <a:srgbClr val="0083E6"/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clear">
                <a:extrusionClr>
                  <a:srgbClr val="0083E6"/>
                </a:extrusionClr>
                <a:contourClr>
                  <a:srgbClr val="0083E6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1" name="Straight Connector 120"/>
              <p:cNvCxnSpPr/>
              <p:nvPr/>
            </p:nvCxnSpPr>
            <p:spPr>
              <a:xfrm flipV="1">
                <a:off x="2671633" y="2392003"/>
                <a:ext cx="97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round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Oval 121"/>
              <p:cNvSpPr/>
              <p:nvPr/>
            </p:nvSpPr>
            <p:spPr>
              <a:xfrm>
                <a:off x="2360152" y="2076951"/>
                <a:ext cx="762000" cy="762000"/>
              </a:xfrm>
              <a:prstGeom prst="ellipse">
                <a:avLst/>
              </a:prstGeom>
              <a:solidFill>
                <a:srgbClr val="F7C39F">
                  <a:alpha val="78824"/>
                </a:srgbClr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threePt" dir="t"/>
              </a:scene3d>
              <a:sp3d extrusionH="63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3" name="Straight Connector 122"/>
              <p:cNvCxnSpPr/>
              <p:nvPr/>
            </p:nvCxnSpPr>
            <p:spPr>
              <a:xfrm rot="8940000">
                <a:off x="2737790" y="2134361"/>
                <a:ext cx="0" cy="64800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Arrow Connector 123"/>
              <p:cNvCxnSpPr/>
              <p:nvPr/>
            </p:nvCxnSpPr>
            <p:spPr>
              <a:xfrm rot="21480000" flipH="1" flipV="1">
                <a:off x="2726534" y="1670244"/>
                <a:ext cx="0" cy="794849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Arrow Connector 124"/>
              <p:cNvCxnSpPr/>
              <p:nvPr/>
            </p:nvCxnSpPr>
            <p:spPr>
              <a:xfrm rot="6300000" flipH="1" flipV="1">
                <a:off x="3083009" y="2193285"/>
                <a:ext cx="0" cy="720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6" name="Freeform 125"/>
              <p:cNvSpPr/>
              <p:nvPr/>
            </p:nvSpPr>
            <p:spPr>
              <a:xfrm rot="6287820">
                <a:off x="2553778" y="2631917"/>
                <a:ext cx="269880" cy="185193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1" name="Straight Connector 130"/>
              <p:cNvCxnSpPr/>
              <p:nvPr/>
            </p:nvCxnSpPr>
            <p:spPr>
              <a:xfrm flipV="1">
                <a:off x="2002806" y="2504159"/>
                <a:ext cx="720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miter lim="800000"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2" name="Rectangle 131"/>
              <p:cNvSpPr/>
              <p:nvPr/>
            </p:nvSpPr>
            <p:spPr>
              <a:xfrm>
                <a:off x="3336966" y="1980398"/>
                <a:ext cx="630133" cy="36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matte">
                <a:extrusionClr>
                  <a:schemeClr val="tx1"/>
                </a:extrusionClr>
                <a:contourClr>
                  <a:schemeClr val="bg1">
                    <a:lumMod val="50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3" name="Straight Connector 132"/>
              <p:cNvCxnSpPr/>
              <p:nvPr/>
            </p:nvCxnSpPr>
            <p:spPr>
              <a:xfrm>
                <a:off x="4134048" y="2597463"/>
                <a:ext cx="0" cy="216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 rot="5400000">
                <a:off x="4134048" y="2705463"/>
                <a:ext cx="0" cy="216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>
              <a:xfrm rot="5400000">
                <a:off x="4131948" y="2793913"/>
                <a:ext cx="0" cy="144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/>
              <p:nvPr/>
            </p:nvCxnSpPr>
            <p:spPr>
              <a:xfrm rot="5400000">
                <a:off x="4129848" y="2881921"/>
                <a:ext cx="0" cy="72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>
                <a:off x="4112948" y="1353350"/>
                <a:ext cx="0" cy="576000"/>
              </a:xfrm>
              <a:prstGeom prst="line">
                <a:avLst/>
              </a:prstGeom>
              <a:ln w="25400">
                <a:solidFill>
                  <a:schemeClr val="tx1"/>
                </a:solidFill>
                <a:head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8" name="TextBox 137"/>
              <p:cNvSpPr txBox="1"/>
              <p:nvPr/>
            </p:nvSpPr>
            <p:spPr>
              <a:xfrm>
                <a:off x="3683161" y="694174"/>
                <a:ext cx="855273" cy="307777"/>
              </a:xfrm>
              <a:prstGeom prst="rect">
                <a:avLst/>
              </a:prstGeom>
              <a:noFill/>
              <a:ln w="12700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DC Bias </a:t>
                </a:r>
                <a:endParaRPr lang="en-GB" sz="14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7630537" y="1036320"/>
                <a:ext cx="1699816" cy="584775"/>
              </a:xfrm>
              <a:prstGeom prst="rect">
                <a:avLst/>
              </a:prstGeom>
              <a:noFill/>
              <a:ln w="22225">
                <a:solidFill>
                  <a:schemeClr val="bg2">
                    <a:lumMod val="50000"/>
                    <a:alpha val="3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solidFill>
                      <a:schemeClr val="tx1">
                        <a:alpha val="3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Data processing system</a:t>
                </a:r>
                <a:endParaRPr lang="en-GB" sz="1600" b="1" dirty="0">
                  <a:solidFill>
                    <a:schemeClr val="tx1">
                      <a:alpha val="3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2534824" y="1070369"/>
                <a:ext cx="1115902" cy="523220"/>
              </a:xfrm>
              <a:prstGeom prst="rect">
                <a:avLst/>
              </a:prstGeom>
              <a:noFill/>
              <a:ln w="12700" cmpd="sng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Modulation</a:t>
                </a:r>
              </a:p>
              <a:p>
                <a:pPr algn="ctr"/>
                <a:r>
                  <a:rPr lang="en-US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signal</a:t>
                </a:r>
                <a:endParaRPr lang="en-GB" sz="14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41" name="Straight Connector 140"/>
              <p:cNvCxnSpPr>
                <a:stCxn id="142" idx="3"/>
                <a:endCxn id="139" idx="1"/>
              </p:cNvCxnSpPr>
              <p:nvPr/>
            </p:nvCxnSpPr>
            <p:spPr>
              <a:xfrm flipV="1">
                <a:off x="5937787" y="1328708"/>
                <a:ext cx="1692750" cy="17231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  <a:alpha val="30000"/>
                  </a:schemeClr>
                </a:solidFill>
                <a:prstDash val="dash"/>
                <a:headEnd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2" name="TextBox 141"/>
              <p:cNvSpPr txBox="1"/>
              <p:nvPr/>
            </p:nvSpPr>
            <p:spPr>
              <a:xfrm>
                <a:off x="4974863" y="1084329"/>
                <a:ext cx="962924" cy="523220"/>
              </a:xfrm>
              <a:prstGeom prst="rect">
                <a:avLst/>
              </a:prstGeom>
              <a:noFill/>
              <a:ln w="12700">
                <a:solidFill>
                  <a:schemeClr val="bg2">
                    <a:lumMod val="50000"/>
                    <a:alpha val="3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tx1">
                        <a:alpha val="3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Feedback signal</a:t>
                </a:r>
                <a:endParaRPr lang="en-GB" sz="1400" b="1" dirty="0">
                  <a:solidFill>
                    <a:schemeClr val="tx1">
                      <a:alpha val="3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43" name="Straight Connector 142"/>
              <p:cNvCxnSpPr/>
              <p:nvPr/>
            </p:nvCxnSpPr>
            <p:spPr>
              <a:xfrm flipV="1">
                <a:off x="4131948" y="1330977"/>
                <a:ext cx="846375" cy="2820"/>
              </a:xfrm>
              <a:prstGeom prst="line">
                <a:avLst/>
              </a:prstGeom>
              <a:ln w="19050">
                <a:solidFill>
                  <a:schemeClr val="tx1">
                    <a:alpha val="30000"/>
                  </a:schemeClr>
                </a:solidFill>
                <a:prstDash val="dash"/>
                <a:headEnd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0" name="TextBox 59"/>
            <p:cNvSpPr txBox="1"/>
            <p:nvPr/>
          </p:nvSpPr>
          <p:spPr>
            <a:xfrm>
              <a:off x="2000099" y="2792277"/>
              <a:ext cx="111887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Transmission</a:t>
              </a:r>
            </a:p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direction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212441" y="2355181"/>
              <a:ext cx="111887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Transmission</a:t>
              </a:r>
            </a:p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direction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071102" y="2214426"/>
              <a:ext cx="111887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Photodetector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22</a:t>
            </a:fld>
            <a:endParaRPr lang="en-GB" dirty="0"/>
          </a:p>
        </p:txBody>
      </p:sp>
      <p:sp>
        <p:nvSpPr>
          <p:cNvPr id="78" name="TextBox 77"/>
          <p:cNvSpPr txBox="1"/>
          <p:nvPr/>
        </p:nvSpPr>
        <p:spPr>
          <a:xfrm>
            <a:off x="4941373" y="2399909"/>
            <a:ext cx="1495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field</a:t>
            </a:r>
          </a:p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measure</a:t>
            </a: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Down Arrow 78"/>
          <p:cNvSpPr/>
          <p:nvPr/>
        </p:nvSpPr>
        <p:spPr>
          <a:xfrm flipV="1">
            <a:off x="5149792" y="2318384"/>
            <a:ext cx="161623" cy="180846"/>
          </a:xfrm>
          <a:prstGeom prst="downArrow">
            <a:avLst/>
          </a:prstGeom>
          <a:gradFill>
            <a:gsLst>
              <a:gs pos="0">
                <a:srgbClr val="FF0000"/>
              </a:gs>
              <a:gs pos="51000">
                <a:srgbClr val="FFFF00"/>
              </a:gs>
              <a:gs pos="100000">
                <a:srgbClr val="00B05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Down Arrow 79"/>
          <p:cNvSpPr/>
          <p:nvPr/>
        </p:nvSpPr>
        <p:spPr>
          <a:xfrm flipV="1">
            <a:off x="5493089" y="2263817"/>
            <a:ext cx="161623" cy="180846"/>
          </a:xfrm>
          <a:prstGeom prst="downArrow">
            <a:avLst/>
          </a:prstGeom>
          <a:gradFill>
            <a:gsLst>
              <a:gs pos="0">
                <a:srgbClr val="FF0000"/>
              </a:gs>
              <a:gs pos="51000">
                <a:srgbClr val="FFFF00"/>
              </a:gs>
              <a:gs pos="100000">
                <a:srgbClr val="00B05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Down Arrow 80"/>
          <p:cNvSpPr/>
          <p:nvPr/>
        </p:nvSpPr>
        <p:spPr>
          <a:xfrm flipV="1">
            <a:off x="5799273" y="2219063"/>
            <a:ext cx="161623" cy="180846"/>
          </a:xfrm>
          <a:prstGeom prst="downArrow">
            <a:avLst/>
          </a:prstGeom>
          <a:gradFill>
            <a:gsLst>
              <a:gs pos="0">
                <a:srgbClr val="FF0000"/>
              </a:gs>
              <a:gs pos="51000">
                <a:srgbClr val="FFFF00"/>
              </a:gs>
              <a:gs pos="100000">
                <a:srgbClr val="00B05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DC electric field detection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84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78874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7040" y="3075205"/>
            <a:ext cx="4095198" cy="3071398"/>
          </a:xfrm>
          <a:prstGeom prst="rect">
            <a:avLst/>
          </a:prstGeom>
        </p:spPr>
      </p:pic>
      <p:pic>
        <p:nvPicPr>
          <p:cNvPr id="83" name="Picture 8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53" y="3057859"/>
            <a:ext cx="4095196" cy="3071397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V="1">
            <a:off x="4407749" y="4750594"/>
            <a:ext cx="839291" cy="288131"/>
          </a:xfrm>
          <a:prstGeom prst="straightConnector1">
            <a:avLst/>
          </a:prstGeom>
          <a:ln w="15875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2722805" y="3718579"/>
            <a:ext cx="1648209" cy="1929746"/>
          </a:xfrm>
          <a:prstGeom prst="ellipse">
            <a:avLst/>
          </a:prstGeom>
          <a:noFill/>
          <a:ln w="158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5" name="Straight Arrow Connector 54"/>
          <p:cNvCxnSpPr>
            <a:endCxn id="51" idx="1"/>
          </p:cNvCxnSpPr>
          <p:nvPr/>
        </p:nvCxnSpPr>
        <p:spPr>
          <a:xfrm>
            <a:off x="3004709" y="3810528"/>
            <a:ext cx="2242331" cy="800376"/>
          </a:xfrm>
          <a:prstGeom prst="straightConnector1">
            <a:avLst/>
          </a:prstGeom>
          <a:ln w="15875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1268593" y="3077103"/>
            <a:ext cx="1636070" cy="1132948"/>
          </a:xfrm>
          <a:prstGeom prst="ellipse">
            <a:avLst/>
          </a:prstGeom>
          <a:noFill/>
          <a:ln w="158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1" name="Table 60"/>
          <p:cNvGraphicFramePr>
            <a:graphicFrameLocks noGrp="1"/>
          </p:cNvGraphicFramePr>
          <p:nvPr>
            <p:extLst/>
          </p:nvPr>
        </p:nvGraphicFramePr>
        <p:xfrm>
          <a:off x="9528474" y="1585520"/>
          <a:ext cx="2127720" cy="1387162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261446">
                  <a:extLst>
                    <a:ext uri="{9D8B030D-6E8A-4147-A177-3AD203B41FA5}">
                      <a16:colId xmlns:a16="http://schemas.microsoft.com/office/drawing/2014/main" val="2561421163"/>
                    </a:ext>
                  </a:extLst>
                </a:gridCol>
                <a:gridCol w="866274">
                  <a:extLst>
                    <a:ext uri="{9D8B030D-6E8A-4147-A177-3AD203B41FA5}">
                      <a16:colId xmlns:a16="http://schemas.microsoft.com/office/drawing/2014/main" val="3239306129"/>
                    </a:ext>
                  </a:extLst>
                </a:gridCol>
              </a:tblGrid>
              <a:tr h="367284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Bias field</a:t>
                      </a:r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85.3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512365"/>
                  </a:ext>
                </a:extLst>
              </a:tr>
              <a:tr h="4727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Externa</a:t>
                      </a:r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 field 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716274"/>
                  </a:ext>
                </a:extLst>
              </a:tr>
              <a:tr h="367284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Feedback field</a:t>
                      </a:r>
                    </a:p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058130"/>
                  </a:ext>
                </a:extLst>
              </a:tr>
            </a:tbl>
          </a:graphicData>
        </a:graphic>
      </p:graphicFrame>
      <p:grpSp>
        <p:nvGrpSpPr>
          <p:cNvPr id="64" name="Group 63"/>
          <p:cNvGrpSpPr/>
          <p:nvPr/>
        </p:nvGrpSpPr>
        <p:grpSpPr>
          <a:xfrm>
            <a:off x="1568151" y="694174"/>
            <a:ext cx="7762202" cy="2528990"/>
            <a:chOff x="1568151" y="694174"/>
            <a:chExt cx="7762202" cy="2528990"/>
          </a:xfrm>
        </p:grpSpPr>
        <p:grpSp>
          <p:nvGrpSpPr>
            <p:cNvPr id="66" name="Group 65"/>
            <p:cNvGrpSpPr/>
            <p:nvPr/>
          </p:nvGrpSpPr>
          <p:grpSpPr>
            <a:xfrm>
              <a:off x="1568151" y="694174"/>
              <a:ext cx="7762202" cy="2243562"/>
              <a:chOff x="1568151" y="694174"/>
              <a:chExt cx="7762202" cy="2243562"/>
            </a:xfrm>
          </p:grpSpPr>
          <p:sp>
            <p:nvSpPr>
              <p:cNvPr id="70" name="Freeform 69"/>
              <p:cNvSpPr/>
              <p:nvPr/>
            </p:nvSpPr>
            <p:spPr>
              <a:xfrm>
                <a:off x="7517078" y="1621096"/>
                <a:ext cx="858218" cy="405022"/>
              </a:xfrm>
              <a:custGeom>
                <a:avLst/>
                <a:gdLst>
                  <a:gd name="connsiteX0" fmla="*/ 0 w 529389"/>
                  <a:gd name="connsiteY0" fmla="*/ 344905 h 574923"/>
                  <a:gd name="connsiteX1" fmla="*/ 208547 w 529389"/>
                  <a:gd name="connsiteY1" fmla="*/ 561473 h 574923"/>
                  <a:gd name="connsiteX2" fmla="*/ 529389 w 529389"/>
                  <a:gd name="connsiteY2" fmla="*/ 0 h 574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9389" h="574923">
                    <a:moveTo>
                      <a:pt x="0" y="344905"/>
                    </a:moveTo>
                    <a:cubicBezTo>
                      <a:pt x="60158" y="481931"/>
                      <a:pt x="120316" y="618957"/>
                      <a:pt x="208547" y="561473"/>
                    </a:cubicBezTo>
                    <a:cubicBezTo>
                      <a:pt x="296778" y="503989"/>
                      <a:pt x="445168" y="1337"/>
                      <a:pt x="529389" y="0"/>
                    </a:cubicBezTo>
                  </a:path>
                </a:pathLst>
              </a:custGeom>
              <a:noFill/>
              <a:ln w="19050">
                <a:solidFill>
                  <a:schemeClr val="bg2">
                    <a:lumMod val="50000"/>
                    <a:alpha val="3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1" name="Straight Connector 70"/>
              <p:cNvCxnSpPr>
                <a:stCxn id="145" idx="2"/>
              </p:cNvCxnSpPr>
              <p:nvPr/>
            </p:nvCxnSpPr>
            <p:spPr>
              <a:xfrm flipH="1">
                <a:off x="4110797" y="1001951"/>
                <a:ext cx="1" cy="446649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>
                <a:stCxn id="147" idx="3"/>
              </p:cNvCxnSpPr>
              <p:nvPr/>
            </p:nvCxnSpPr>
            <p:spPr>
              <a:xfrm>
                <a:off x="3650726" y="1331979"/>
                <a:ext cx="477815" cy="12680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Rectangle 72"/>
              <p:cNvSpPr/>
              <p:nvPr/>
            </p:nvSpPr>
            <p:spPr>
              <a:xfrm>
                <a:off x="3364612" y="2596134"/>
                <a:ext cx="630133" cy="36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matte">
                <a:extrusionClr>
                  <a:schemeClr val="tx1"/>
                </a:extrusionClr>
                <a:contourClr>
                  <a:schemeClr val="bg1">
                    <a:lumMod val="50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4" name="Group 73"/>
              <p:cNvGrpSpPr/>
              <p:nvPr/>
            </p:nvGrpSpPr>
            <p:grpSpPr>
              <a:xfrm>
                <a:off x="6991147" y="1487225"/>
                <a:ext cx="606985" cy="606985"/>
                <a:chOff x="6035587" y="3894632"/>
                <a:chExt cx="606985" cy="606985"/>
              </a:xfrm>
            </p:grpSpPr>
            <p:sp>
              <p:nvSpPr>
                <p:cNvPr id="153" name="Oval 152"/>
                <p:cNvSpPr/>
                <p:nvPr/>
              </p:nvSpPr>
              <p:spPr>
                <a:xfrm>
                  <a:off x="6035587" y="3894632"/>
                  <a:ext cx="606985" cy="606985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solidFill>
                    <a:srgbClr val="002060"/>
                  </a:solidFill>
                </a:ln>
                <a:scene3d>
                  <a:camera prst="orthographicFront">
                    <a:rot lat="600000" lon="3600000" rev="120000"/>
                  </a:camera>
                  <a:lightRig rig="flat" dir="t"/>
                </a:scene3d>
                <a:sp3d extrusionH="152400" contourW="12700">
                  <a:extrusionClr>
                    <a:srgbClr val="002060"/>
                  </a:extrusionClr>
                  <a:contourClr>
                    <a:srgbClr val="002060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4" name="Oval 153"/>
                <p:cNvSpPr/>
                <p:nvPr/>
              </p:nvSpPr>
              <p:spPr>
                <a:xfrm>
                  <a:off x="6208991" y="4062768"/>
                  <a:ext cx="270711" cy="2707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scene3d>
                  <a:camera prst="orthographicFront">
                    <a:rot lat="600000" lon="3600000" rev="120000"/>
                  </a:camera>
                  <a:lightRig rig="threePt" dir="t"/>
                </a:scene3d>
                <a:sp3d>
                  <a:extrusionClr>
                    <a:schemeClr val="bg1"/>
                  </a:extrusionClr>
                  <a:contourClr>
                    <a:schemeClr val="bg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75" name="Straight Connector 74"/>
              <p:cNvCxnSpPr/>
              <p:nvPr/>
            </p:nvCxnSpPr>
            <p:spPr>
              <a:xfrm flipV="1">
                <a:off x="6637116" y="1850440"/>
                <a:ext cx="648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9" name="Group 88"/>
              <p:cNvGrpSpPr/>
              <p:nvPr/>
            </p:nvGrpSpPr>
            <p:grpSpPr>
              <a:xfrm>
                <a:off x="6317242" y="1485638"/>
                <a:ext cx="762000" cy="762000"/>
                <a:chOff x="5154360" y="1555691"/>
                <a:chExt cx="762000" cy="762000"/>
              </a:xfrm>
            </p:grpSpPr>
            <p:sp>
              <p:nvSpPr>
                <p:cNvPr id="151" name="Oval 150"/>
                <p:cNvSpPr/>
                <p:nvPr/>
              </p:nvSpPr>
              <p:spPr>
                <a:xfrm>
                  <a:off x="5154360" y="1555691"/>
                  <a:ext cx="762000" cy="762000"/>
                </a:xfrm>
                <a:prstGeom prst="ellipse">
                  <a:avLst/>
                </a:prstGeom>
                <a:solidFill>
                  <a:srgbClr val="F7C39F">
                    <a:alpha val="78824"/>
                  </a:srgbClr>
                </a:solidFill>
                <a:ln>
                  <a:noFill/>
                </a:ln>
                <a:scene3d>
                  <a:camera prst="orthographicFront">
                    <a:rot lat="600000" lon="3600000" rev="120000"/>
                  </a:camera>
                  <a:lightRig rig="threePt" dir="t"/>
                </a:scene3d>
                <a:sp3d extrusionH="63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52" name="Straight Connector 151"/>
                <p:cNvCxnSpPr/>
                <p:nvPr/>
              </p:nvCxnSpPr>
              <p:spPr>
                <a:xfrm rot="12840000">
                  <a:off x="5539373" y="1695032"/>
                  <a:ext cx="0" cy="504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1" name="Straight Connector 90"/>
              <p:cNvCxnSpPr/>
              <p:nvPr/>
            </p:nvCxnSpPr>
            <p:spPr>
              <a:xfrm flipV="1">
                <a:off x="4637376" y="2037584"/>
                <a:ext cx="205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Rectangle 92"/>
              <p:cNvSpPr/>
              <p:nvPr/>
            </p:nvSpPr>
            <p:spPr>
              <a:xfrm>
                <a:off x="4606787" y="1960580"/>
                <a:ext cx="854924" cy="29985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chilly" dir="t"/>
              </a:scene3d>
              <a:sp3d extrusionH="996950" prstMaterial="clear">
                <a:extrusionClr>
                  <a:srgbClr val="0070C0"/>
                </a:extrusionClr>
                <a:contourClr>
                  <a:srgbClr val="0070C0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4" name="Straight Connector 93"/>
              <p:cNvCxnSpPr/>
              <p:nvPr/>
            </p:nvCxnSpPr>
            <p:spPr>
              <a:xfrm flipV="1">
                <a:off x="3206289" y="2256493"/>
                <a:ext cx="1836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round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 flipV="1">
                <a:off x="1568151" y="2588297"/>
                <a:ext cx="43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prstDash val="sysDash"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1" name="TextBox 120"/>
              <p:cNvSpPr txBox="1"/>
              <p:nvPr/>
            </p:nvSpPr>
            <p:spPr>
              <a:xfrm>
                <a:off x="3136366" y="2537626"/>
                <a:ext cx="26476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endParaRPr lang="en-GB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2431001" y="1507565"/>
                <a:ext cx="26476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endParaRPr lang="en-GB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23" name="Straight Connector 122"/>
              <p:cNvCxnSpPr/>
              <p:nvPr/>
            </p:nvCxnSpPr>
            <p:spPr>
              <a:xfrm>
                <a:off x="2134713" y="2175285"/>
                <a:ext cx="0" cy="756000"/>
              </a:xfrm>
              <a:prstGeom prst="line">
                <a:avLst/>
              </a:prstGeom>
              <a:ln w="31750">
                <a:solidFill>
                  <a:srgbClr val="A20000"/>
                </a:solidFill>
                <a:prstDash val="solid"/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TextBox 123"/>
              <p:cNvSpPr txBox="1"/>
              <p:nvPr/>
            </p:nvSpPr>
            <p:spPr>
              <a:xfrm>
                <a:off x="1731391" y="1902244"/>
                <a:ext cx="7236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i="1" dirty="0" err="1" smtClean="0">
                    <a:solidFill>
                      <a:srgbClr val="A2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b="1" i="1" baseline="30000" dirty="0" err="1" smtClean="0">
                    <a:solidFill>
                      <a:srgbClr val="A2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Opt</a:t>
                </a:r>
                <a:endParaRPr lang="en-GB" sz="1600" b="1" i="1" dirty="0">
                  <a:solidFill>
                    <a:srgbClr val="A2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5" name="Freeform 124"/>
              <p:cNvSpPr/>
              <p:nvPr/>
            </p:nvSpPr>
            <p:spPr>
              <a:xfrm rot="12689305" flipH="1" flipV="1">
                <a:off x="6519120" y="2103834"/>
                <a:ext cx="340509" cy="252374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" name="Freeform 125"/>
              <p:cNvSpPr/>
              <p:nvPr/>
            </p:nvSpPr>
            <p:spPr>
              <a:xfrm rot="5097622" flipV="1">
                <a:off x="7539315" y="2072279"/>
                <a:ext cx="269880" cy="168599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3348892" y="2050161"/>
                <a:ext cx="630133" cy="515564"/>
              </a:xfrm>
              <a:prstGeom prst="rect">
                <a:avLst/>
              </a:prstGeom>
              <a:solidFill>
                <a:srgbClr val="0083E6"/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clear">
                <a:extrusionClr>
                  <a:srgbClr val="0083E6"/>
                </a:extrusionClr>
                <a:contourClr>
                  <a:srgbClr val="0083E6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2" name="Straight Connector 131"/>
              <p:cNvCxnSpPr/>
              <p:nvPr/>
            </p:nvCxnSpPr>
            <p:spPr>
              <a:xfrm flipV="1">
                <a:off x="2671633" y="2392003"/>
                <a:ext cx="97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round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" name="Oval 132"/>
              <p:cNvSpPr/>
              <p:nvPr/>
            </p:nvSpPr>
            <p:spPr>
              <a:xfrm>
                <a:off x="2360152" y="2076951"/>
                <a:ext cx="762000" cy="762000"/>
              </a:xfrm>
              <a:prstGeom prst="ellipse">
                <a:avLst/>
              </a:prstGeom>
              <a:solidFill>
                <a:srgbClr val="F7C39F">
                  <a:alpha val="78824"/>
                </a:srgbClr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threePt" dir="t"/>
              </a:scene3d>
              <a:sp3d extrusionH="63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4" name="Straight Connector 133"/>
              <p:cNvCxnSpPr/>
              <p:nvPr/>
            </p:nvCxnSpPr>
            <p:spPr>
              <a:xfrm rot="8940000">
                <a:off x="2737790" y="2134361"/>
                <a:ext cx="0" cy="64800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Arrow Connector 134"/>
              <p:cNvCxnSpPr/>
              <p:nvPr/>
            </p:nvCxnSpPr>
            <p:spPr>
              <a:xfrm rot="21480000" flipH="1" flipV="1">
                <a:off x="2726534" y="1670244"/>
                <a:ext cx="0" cy="794849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Arrow Connector 135"/>
              <p:cNvCxnSpPr/>
              <p:nvPr/>
            </p:nvCxnSpPr>
            <p:spPr>
              <a:xfrm rot="6300000" flipH="1" flipV="1">
                <a:off x="3083009" y="2193285"/>
                <a:ext cx="0" cy="720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7" name="Freeform 136"/>
              <p:cNvSpPr/>
              <p:nvPr/>
            </p:nvSpPr>
            <p:spPr>
              <a:xfrm rot="6287820">
                <a:off x="2553778" y="2631917"/>
                <a:ext cx="269880" cy="185193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8" name="Straight Connector 137"/>
              <p:cNvCxnSpPr/>
              <p:nvPr/>
            </p:nvCxnSpPr>
            <p:spPr>
              <a:xfrm flipV="1">
                <a:off x="2002806" y="2504159"/>
                <a:ext cx="720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miter lim="800000"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9" name="Rectangle 138"/>
              <p:cNvSpPr/>
              <p:nvPr/>
            </p:nvSpPr>
            <p:spPr>
              <a:xfrm>
                <a:off x="3336966" y="1980398"/>
                <a:ext cx="630133" cy="36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matte">
                <a:extrusionClr>
                  <a:schemeClr val="tx1"/>
                </a:extrusionClr>
                <a:contourClr>
                  <a:schemeClr val="bg1">
                    <a:lumMod val="50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40" name="Straight Connector 139"/>
              <p:cNvCxnSpPr/>
              <p:nvPr/>
            </p:nvCxnSpPr>
            <p:spPr>
              <a:xfrm>
                <a:off x="4134048" y="2597463"/>
                <a:ext cx="0" cy="216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 rot="5400000">
                <a:off x="4134048" y="2705463"/>
                <a:ext cx="0" cy="216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 rot="5400000">
                <a:off x="4131948" y="2793913"/>
                <a:ext cx="0" cy="144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 rot="5400000">
                <a:off x="4129848" y="2881921"/>
                <a:ext cx="0" cy="72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>
                <a:off x="4112948" y="1353350"/>
                <a:ext cx="0" cy="576000"/>
              </a:xfrm>
              <a:prstGeom prst="line">
                <a:avLst/>
              </a:prstGeom>
              <a:ln w="25400">
                <a:solidFill>
                  <a:schemeClr val="tx1"/>
                </a:solidFill>
                <a:head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5" name="TextBox 144"/>
              <p:cNvSpPr txBox="1"/>
              <p:nvPr/>
            </p:nvSpPr>
            <p:spPr>
              <a:xfrm>
                <a:off x="3683161" y="694174"/>
                <a:ext cx="855273" cy="307777"/>
              </a:xfrm>
              <a:prstGeom prst="rect">
                <a:avLst/>
              </a:prstGeom>
              <a:noFill/>
              <a:ln w="12700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DC Bias </a:t>
                </a:r>
                <a:endParaRPr lang="en-GB" sz="14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6" name="TextBox 145"/>
              <p:cNvSpPr txBox="1"/>
              <p:nvPr/>
            </p:nvSpPr>
            <p:spPr>
              <a:xfrm>
                <a:off x="7630537" y="1036320"/>
                <a:ext cx="1699816" cy="584775"/>
              </a:xfrm>
              <a:prstGeom prst="rect">
                <a:avLst/>
              </a:prstGeom>
              <a:noFill/>
              <a:ln w="22225">
                <a:solidFill>
                  <a:schemeClr val="bg2">
                    <a:lumMod val="50000"/>
                    <a:alpha val="3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solidFill>
                      <a:schemeClr val="tx1">
                        <a:alpha val="3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Data processing system</a:t>
                </a:r>
                <a:endParaRPr lang="en-GB" sz="1600" b="1" dirty="0">
                  <a:solidFill>
                    <a:schemeClr val="tx1">
                      <a:alpha val="3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>
                <a:off x="2534824" y="1070369"/>
                <a:ext cx="1115902" cy="523220"/>
              </a:xfrm>
              <a:prstGeom prst="rect">
                <a:avLst/>
              </a:prstGeom>
              <a:noFill/>
              <a:ln w="12700" cmpd="sng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Modulation</a:t>
                </a:r>
              </a:p>
              <a:p>
                <a:pPr algn="ctr"/>
                <a:r>
                  <a:rPr lang="en-US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signal</a:t>
                </a:r>
                <a:endParaRPr lang="en-GB" sz="14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48" name="Straight Connector 147"/>
              <p:cNvCxnSpPr>
                <a:stCxn id="149" idx="3"/>
                <a:endCxn id="146" idx="1"/>
              </p:cNvCxnSpPr>
              <p:nvPr/>
            </p:nvCxnSpPr>
            <p:spPr>
              <a:xfrm flipV="1">
                <a:off x="5937787" y="1328708"/>
                <a:ext cx="1692750" cy="17231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  <a:alpha val="30000"/>
                  </a:schemeClr>
                </a:solidFill>
                <a:prstDash val="dash"/>
                <a:headEnd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9" name="TextBox 148"/>
              <p:cNvSpPr txBox="1"/>
              <p:nvPr/>
            </p:nvSpPr>
            <p:spPr>
              <a:xfrm>
                <a:off x="4974863" y="1084329"/>
                <a:ext cx="962924" cy="523220"/>
              </a:xfrm>
              <a:prstGeom prst="rect">
                <a:avLst/>
              </a:prstGeom>
              <a:noFill/>
              <a:ln w="12700">
                <a:solidFill>
                  <a:schemeClr val="bg2">
                    <a:lumMod val="50000"/>
                    <a:alpha val="3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tx1">
                        <a:alpha val="3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Feedback signal</a:t>
                </a:r>
                <a:endParaRPr lang="en-GB" sz="1400" b="1" dirty="0">
                  <a:solidFill>
                    <a:schemeClr val="tx1">
                      <a:alpha val="3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50" name="Straight Connector 149"/>
              <p:cNvCxnSpPr/>
              <p:nvPr/>
            </p:nvCxnSpPr>
            <p:spPr>
              <a:xfrm flipV="1">
                <a:off x="4131948" y="1330977"/>
                <a:ext cx="846375" cy="2820"/>
              </a:xfrm>
              <a:prstGeom prst="line">
                <a:avLst/>
              </a:prstGeom>
              <a:ln w="19050">
                <a:solidFill>
                  <a:schemeClr val="tx1">
                    <a:alpha val="30000"/>
                  </a:schemeClr>
                </a:solidFill>
                <a:prstDash val="dash"/>
                <a:headEnd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" name="TextBox 66"/>
            <p:cNvSpPr txBox="1"/>
            <p:nvPr/>
          </p:nvSpPr>
          <p:spPr>
            <a:xfrm>
              <a:off x="2000099" y="2792277"/>
              <a:ext cx="111887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Transmission</a:t>
              </a:r>
            </a:p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direction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212441" y="2355181"/>
              <a:ext cx="111887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Transmission</a:t>
              </a:r>
            </a:p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direction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071102" y="2214426"/>
              <a:ext cx="111887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Photodetector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23</a:t>
            </a:fld>
            <a:endParaRPr lang="en-GB" dirty="0"/>
          </a:p>
        </p:txBody>
      </p:sp>
      <p:sp>
        <p:nvSpPr>
          <p:cNvPr id="62" name="Down Arrow 61"/>
          <p:cNvSpPr/>
          <p:nvPr/>
        </p:nvSpPr>
        <p:spPr>
          <a:xfrm flipV="1">
            <a:off x="5149792" y="2318384"/>
            <a:ext cx="161623" cy="180846"/>
          </a:xfrm>
          <a:prstGeom prst="downArrow">
            <a:avLst/>
          </a:prstGeom>
          <a:gradFill>
            <a:gsLst>
              <a:gs pos="0">
                <a:srgbClr val="FF0000"/>
              </a:gs>
              <a:gs pos="51000">
                <a:srgbClr val="FFFF00"/>
              </a:gs>
              <a:gs pos="100000">
                <a:srgbClr val="00B05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Down Arrow 62"/>
          <p:cNvSpPr/>
          <p:nvPr/>
        </p:nvSpPr>
        <p:spPr>
          <a:xfrm flipV="1">
            <a:off x="5493089" y="2263817"/>
            <a:ext cx="161623" cy="180846"/>
          </a:xfrm>
          <a:prstGeom prst="downArrow">
            <a:avLst/>
          </a:prstGeom>
          <a:gradFill>
            <a:gsLst>
              <a:gs pos="0">
                <a:srgbClr val="FF0000"/>
              </a:gs>
              <a:gs pos="51000">
                <a:srgbClr val="FFFF00"/>
              </a:gs>
              <a:gs pos="100000">
                <a:srgbClr val="00B05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Down Arrow 75"/>
          <p:cNvSpPr/>
          <p:nvPr/>
        </p:nvSpPr>
        <p:spPr>
          <a:xfrm flipV="1">
            <a:off x="5799273" y="2219063"/>
            <a:ext cx="161623" cy="180846"/>
          </a:xfrm>
          <a:prstGeom prst="downArrow">
            <a:avLst/>
          </a:prstGeom>
          <a:gradFill>
            <a:gsLst>
              <a:gs pos="0">
                <a:srgbClr val="FF0000"/>
              </a:gs>
              <a:gs pos="51000">
                <a:srgbClr val="FFFF00"/>
              </a:gs>
              <a:gs pos="100000">
                <a:srgbClr val="00B05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TextBox 76"/>
          <p:cNvSpPr txBox="1"/>
          <p:nvPr/>
        </p:nvSpPr>
        <p:spPr>
          <a:xfrm>
            <a:off x="4941373" y="2399909"/>
            <a:ext cx="1495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field</a:t>
            </a:r>
          </a:p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measure</a:t>
            </a: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DC electric field detection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79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21069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/>
        </p:nvSpPr>
        <p:spPr>
          <a:xfrm>
            <a:off x="5245165" y="3058286"/>
            <a:ext cx="4085188" cy="3089549"/>
          </a:xfrm>
          <a:prstGeom prst="rect">
            <a:avLst/>
          </a:prstGeom>
          <a:blipFill dpi="0" rotWithShape="1">
            <a:blip r:embed="rId2">
              <a:alphaModFix amt="3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3" name="Picture 8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53" y="3057859"/>
            <a:ext cx="4095196" cy="3071397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V="1">
            <a:off x="4407749" y="4729635"/>
            <a:ext cx="837416" cy="309090"/>
          </a:xfrm>
          <a:prstGeom prst="straightConnector1">
            <a:avLst/>
          </a:prstGeom>
          <a:ln w="15875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2722805" y="3718579"/>
            <a:ext cx="1648209" cy="1929746"/>
          </a:xfrm>
          <a:prstGeom prst="ellipse">
            <a:avLst/>
          </a:prstGeom>
          <a:noFill/>
          <a:ln w="158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5" name="Straight Arrow Connector 54"/>
          <p:cNvCxnSpPr>
            <a:endCxn id="61" idx="1"/>
          </p:cNvCxnSpPr>
          <p:nvPr/>
        </p:nvCxnSpPr>
        <p:spPr>
          <a:xfrm>
            <a:off x="3004709" y="3810528"/>
            <a:ext cx="2240456" cy="792533"/>
          </a:xfrm>
          <a:prstGeom prst="straightConnector1">
            <a:avLst/>
          </a:prstGeom>
          <a:ln w="15875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1268593" y="3077103"/>
            <a:ext cx="1636070" cy="1132948"/>
          </a:xfrm>
          <a:prstGeom prst="ellipse">
            <a:avLst/>
          </a:prstGeom>
          <a:noFill/>
          <a:ln w="158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5" name="Table 64"/>
          <p:cNvGraphicFramePr>
            <a:graphicFrameLocks noGrp="1"/>
          </p:cNvGraphicFramePr>
          <p:nvPr>
            <p:extLst/>
          </p:nvPr>
        </p:nvGraphicFramePr>
        <p:xfrm>
          <a:off x="9528474" y="1585520"/>
          <a:ext cx="2127720" cy="1387162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261446">
                  <a:extLst>
                    <a:ext uri="{9D8B030D-6E8A-4147-A177-3AD203B41FA5}">
                      <a16:colId xmlns:a16="http://schemas.microsoft.com/office/drawing/2014/main" val="2561421163"/>
                    </a:ext>
                  </a:extLst>
                </a:gridCol>
                <a:gridCol w="866274">
                  <a:extLst>
                    <a:ext uri="{9D8B030D-6E8A-4147-A177-3AD203B41FA5}">
                      <a16:colId xmlns:a16="http://schemas.microsoft.com/office/drawing/2014/main" val="3239306129"/>
                    </a:ext>
                  </a:extLst>
                </a:gridCol>
              </a:tblGrid>
              <a:tr h="367284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Bias field</a:t>
                      </a:r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85.3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512365"/>
                  </a:ext>
                </a:extLst>
              </a:tr>
              <a:tr h="4727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Externa</a:t>
                      </a:r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 field 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716274"/>
                  </a:ext>
                </a:extLst>
              </a:tr>
              <a:tr h="367284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Feedback field</a:t>
                      </a:r>
                    </a:p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-38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058130"/>
                  </a:ext>
                </a:extLst>
              </a:tr>
            </a:tbl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1568151" y="694174"/>
            <a:ext cx="7762202" cy="2528990"/>
            <a:chOff x="1568151" y="694174"/>
            <a:chExt cx="7762202" cy="2528990"/>
          </a:xfrm>
        </p:grpSpPr>
        <p:grpSp>
          <p:nvGrpSpPr>
            <p:cNvPr id="50" name="Group 49"/>
            <p:cNvGrpSpPr/>
            <p:nvPr/>
          </p:nvGrpSpPr>
          <p:grpSpPr>
            <a:xfrm>
              <a:off x="1568151" y="694174"/>
              <a:ext cx="7762202" cy="2243562"/>
              <a:chOff x="1568151" y="694174"/>
              <a:chExt cx="7762202" cy="2243562"/>
            </a:xfrm>
          </p:grpSpPr>
          <p:sp>
            <p:nvSpPr>
              <p:cNvPr id="53" name="Freeform 52"/>
              <p:cNvSpPr/>
              <p:nvPr/>
            </p:nvSpPr>
            <p:spPr>
              <a:xfrm>
                <a:off x="7517078" y="1621096"/>
                <a:ext cx="858218" cy="405022"/>
              </a:xfrm>
              <a:custGeom>
                <a:avLst/>
                <a:gdLst>
                  <a:gd name="connsiteX0" fmla="*/ 0 w 529389"/>
                  <a:gd name="connsiteY0" fmla="*/ 344905 h 574923"/>
                  <a:gd name="connsiteX1" fmla="*/ 208547 w 529389"/>
                  <a:gd name="connsiteY1" fmla="*/ 561473 h 574923"/>
                  <a:gd name="connsiteX2" fmla="*/ 529389 w 529389"/>
                  <a:gd name="connsiteY2" fmla="*/ 0 h 574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9389" h="574923">
                    <a:moveTo>
                      <a:pt x="0" y="344905"/>
                    </a:moveTo>
                    <a:cubicBezTo>
                      <a:pt x="60158" y="481931"/>
                      <a:pt x="120316" y="618957"/>
                      <a:pt x="208547" y="561473"/>
                    </a:cubicBezTo>
                    <a:cubicBezTo>
                      <a:pt x="296778" y="503989"/>
                      <a:pt x="445168" y="1337"/>
                      <a:pt x="529389" y="0"/>
                    </a:cubicBezTo>
                  </a:path>
                </a:pathLst>
              </a:custGeom>
              <a:noFill/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6" name="Straight Connector 75"/>
              <p:cNvCxnSpPr>
                <a:stCxn id="115" idx="2"/>
              </p:cNvCxnSpPr>
              <p:nvPr/>
            </p:nvCxnSpPr>
            <p:spPr>
              <a:xfrm flipH="1">
                <a:off x="4110797" y="1001951"/>
                <a:ext cx="1" cy="446649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>
                <a:stCxn id="117" idx="3"/>
              </p:cNvCxnSpPr>
              <p:nvPr/>
            </p:nvCxnSpPr>
            <p:spPr>
              <a:xfrm>
                <a:off x="3650726" y="1331979"/>
                <a:ext cx="477815" cy="12680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Rectangle 77"/>
              <p:cNvSpPr/>
              <p:nvPr/>
            </p:nvSpPr>
            <p:spPr>
              <a:xfrm>
                <a:off x="3364612" y="2596134"/>
                <a:ext cx="630133" cy="36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matte">
                <a:extrusionClr>
                  <a:schemeClr val="tx1"/>
                </a:extrusionClr>
                <a:contourClr>
                  <a:schemeClr val="bg1">
                    <a:lumMod val="50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9" name="Group 78"/>
              <p:cNvGrpSpPr/>
              <p:nvPr/>
            </p:nvGrpSpPr>
            <p:grpSpPr>
              <a:xfrm>
                <a:off x="6991147" y="1487225"/>
                <a:ext cx="606985" cy="606985"/>
                <a:chOff x="6035587" y="3894632"/>
                <a:chExt cx="606985" cy="606985"/>
              </a:xfrm>
            </p:grpSpPr>
            <p:sp>
              <p:nvSpPr>
                <p:cNvPr id="129" name="Oval 128"/>
                <p:cNvSpPr/>
                <p:nvPr/>
              </p:nvSpPr>
              <p:spPr>
                <a:xfrm>
                  <a:off x="6035587" y="3894632"/>
                  <a:ext cx="606985" cy="606985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solidFill>
                    <a:srgbClr val="002060"/>
                  </a:solidFill>
                </a:ln>
                <a:scene3d>
                  <a:camera prst="orthographicFront">
                    <a:rot lat="600000" lon="3600000" rev="120000"/>
                  </a:camera>
                  <a:lightRig rig="flat" dir="t"/>
                </a:scene3d>
                <a:sp3d extrusionH="152400" contourW="12700">
                  <a:extrusionClr>
                    <a:srgbClr val="002060"/>
                  </a:extrusionClr>
                  <a:contourClr>
                    <a:srgbClr val="002060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0" name="Oval 129"/>
                <p:cNvSpPr/>
                <p:nvPr/>
              </p:nvSpPr>
              <p:spPr>
                <a:xfrm>
                  <a:off x="6208991" y="4062768"/>
                  <a:ext cx="270711" cy="2707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scene3d>
                  <a:camera prst="orthographicFront">
                    <a:rot lat="600000" lon="3600000" rev="120000"/>
                  </a:camera>
                  <a:lightRig rig="threePt" dir="t"/>
                </a:scene3d>
                <a:sp3d>
                  <a:extrusionClr>
                    <a:schemeClr val="bg1"/>
                  </a:extrusionClr>
                  <a:contourClr>
                    <a:schemeClr val="bg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80" name="Straight Connector 79"/>
              <p:cNvCxnSpPr/>
              <p:nvPr/>
            </p:nvCxnSpPr>
            <p:spPr>
              <a:xfrm flipV="1">
                <a:off x="6637116" y="1850440"/>
                <a:ext cx="648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1" name="Group 80"/>
              <p:cNvGrpSpPr/>
              <p:nvPr/>
            </p:nvGrpSpPr>
            <p:grpSpPr>
              <a:xfrm>
                <a:off x="6317242" y="1485638"/>
                <a:ext cx="762000" cy="762000"/>
                <a:chOff x="5154360" y="1555691"/>
                <a:chExt cx="762000" cy="762000"/>
              </a:xfrm>
            </p:grpSpPr>
            <p:sp>
              <p:nvSpPr>
                <p:cNvPr id="127" name="Oval 126"/>
                <p:cNvSpPr/>
                <p:nvPr/>
              </p:nvSpPr>
              <p:spPr>
                <a:xfrm>
                  <a:off x="5154360" y="1555691"/>
                  <a:ext cx="762000" cy="762000"/>
                </a:xfrm>
                <a:prstGeom prst="ellipse">
                  <a:avLst/>
                </a:prstGeom>
                <a:solidFill>
                  <a:srgbClr val="F7C39F">
                    <a:alpha val="78824"/>
                  </a:srgbClr>
                </a:solidFill>
                <a:ln>
                  <a:noFill/>
                </a:ln>
                <a:scene3d>
                  <a:camera prst="orthographicFront">
                    <a:rot lat="600000" lon="3600000" rev="120000"/>
                  </a:camera>
                  <a:lightRig rig="threePt" dir="t"/>
                </a:scene3d>
                <a:sp3d extrusionH="63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28" name="Straight Connector 127"/>
                <p:cNvCxnSpPr/>
                <p:nvPr/>
              </p:nvCxnSpPr>
              <p:spPr>
                <a:xfrm rot="12840000">
                  <a:off x="5539373" y="1695032"/>
                  <a:ext cx="0" cy="504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2" name="Straight Connector 81"/>
              <p:cNvCxnSpPr/>
              <p:nvPr/>
            </p:nvCxnSpPr>
            <p:spPr>
              <a:xfrm flipV="1">
                <a:off x="4637376" y="2037584"/>
                <a:ext cx="205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Rectangle 83"/>
              <p:cNvSpPr/>
              <p:nvPr/>
            </p:nvSpPr>
            <p:spPr>
              <a:xfrm>
                <a:off x="4606787" y="1960580"/>
                <a:ext cx="854924" cy="29985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chilly" dir="t"/>
              </a:scene3d>
              <a:sp3d extrusionH="996950" prstMaterial="clear">
                <a:extrusionClr>
                  <a:srgbClr val="0070C0"/>
                </a:extrusionClr>
                <a:contourClr>
                  <a:srgbClr val="0070C0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5" name="Straight Connector 84"/>
              <p:cNvCxnSpPr/>
              <p:nvPr/>
            </p:nvCxnSpPr>
            <p:spPr>
              <a:xfrm flipV="1">
                <a:off x="3206289" y="2256493"/>
                <a:ext cx="1836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round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flipV="1">
                <a:off x="1568151" y="2588297"/>
                <a:ext cx="43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prstDash val="sysDash"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TextBox 86"/>
              <p:cNvSpPr txBox="1"/>
              <p:nvPr/>
            </p:nvSpPr>
            <p:spPr>
              <a:xfrm>
                <a:off x="3136366" y="2537626"/>
                <a:ext cx="26476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endParaRPr lang="en-GB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2431001" y="1507565"/>
                <a:ext cx="26476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endParaRPr lang="en-GB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90" name="Straight Connector 89"/>
              <p:cNvCxnSpPr/>
              <p:nvPr/>
            </p:nvCxnSpPr>
            <p:spPr>
              <a:xfrm>
                <a:off x="2134713" y="2175285"/>
                <a:ext cx="0" cy="756000"/>
              </a:xfrm>
              <a:prstGeom prst="line">
                <a:avLst/>
              </a:prstGeom>
              <a:ln w="31750">
                <a:solidFill>
                  <a:srgbClr val="A20000"/>
                </a:solidFill>
                <a:prstDash val="solid"/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TextBox 91"/>
              <p:cNvSpPr txBox="1"/>
              <p:nvPr/>
            </p:nvSpPr>
            <p:spPr>
              <a:xfrm>
                <a:off x="1731391" y="1902244"/>
                <a:ext cx="7236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i="1" dirty="0" err="1" smtClean="0">
                    <a:solidFill>
                      <a:srgbClr val="A2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b="1" i="1" baseline="30000" dirty="0" err="1" smtClean="0">
                    <a:solidFill>
                      <a:srgbClr val="A2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Opt</a:t>
                </a:r>
                <a:endParaRPr lang="en-GB" sz="1600" b="1" i="1" dirty="0">
                  <a:solidFill>
                    <a:srgbClr val="A2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" name="Freeform 96"/>
              <p:cNvSpPr/>
              <p:nvPr/>
            </p:nvSpPr>
            <p:spPr>
              <a:xfrm rot="12689305" flipH="1" flipV="1">
                <a:off x="6519120" y="2103834"/>
                <a:ext cx="340509" cy="252374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" name="Freeform 98"/>
              <p:cNvSpPr/>
              <p:nvPr/>
            </p:nvSpPr>
            <p:spPr>
              <a:xfrm rot="5097622" flipV="1">
                <a:off x="7539315" y="2072279"/>
                <a:ext cx="269880" cy="168599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3348892" y="2050161"/>
                <a:ext cx="630133" cy="515564"/>
              </a:xfrm>
              <a:prstGeom prst="rect">
                <a:avLst/>
              </a:prstGeom>
              <a:solidFill>
                <a:srgbClr val="0083E6"/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clear">
                <a:extrusionClr>
                  <a:srgbClr val="0083E6"/>
                </a:extrusionClr>
                <a:contourClr>
                  <a:srgbClr val="0083E6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2" name="Straight Connector 101"/>
              <p:cNvCxnSpPr/>
              <p:nvPr/>
            </p:nvCxnSpPr>
            <p:spPr>
              <a:xfrm flipV="1">
                <a:off x="2671633" y="2392003"/>
                <a:ext cx="97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round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" name="Oval 102"/>
              <p:cNvSpPr/>
              <p:nvPr/>
            </p:nvSpPr>
            <p:spPr>
              <a:xfrm>
                <a:off x="2360152" y="2076951"/>
                <a:ext cx="762000" cy="762000"/>
              </a:xfrm>
              <a:prstGeom prst="ellipse">
                <a:avLst/>
              </a:prstGeom>
              <a:solidFill>
                <a:srgbClr val="F7C39F">
                  <a:alpha val="78824"/>
                </a:srgbClr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threePt" dir="t"/>
              </a:scene3d>
              <a:sp3d extrusionH="63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4" name="Straight Connector 103"/>
              <p:cNvCxnSpPr/>
              <p:nvPr/>
            </p:nvCxnSpPr>
            <p:spPr>
              <a:xfrm rot="8940000">
                <a:off x="2737790" y="2134361"/>
                <a:ext cx="0" cy="64800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Arrow Connector 104"/>
              <p:cNvCxnSpPr/>
              <p:nvPr/>
            </p:nvCxnSpPr>
            <p:spPr>
              <a:xfrm rot="21480000" flipH="1" flipV="1">
                <a:off x="2726534" y="1670244"/>
                <a:ext cx="0" cy="794849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Arrow Connector 105"/>
              <p:cNvCxnSpPr/>
              <p:nvPr/>
            </p:nvCxnSpPr>
            <p:spPr>
              <a:xfrm rot="6300000" flipH="1" flipV="1">
                <a:off x="3083009" y="2193285"/>
                <a:ext cx="0" cy="720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Freeform 106"/>
              <p:cNvSpPr/>
              <p:nvPr/>
            </p:nvSpPr>
            <p:spPr>
              <a:xfrm rot="6287820">
                <a:off x="2553778" y="2631917"/>
                <a:ext cx="269880" cy="185193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8" name="Straight Connector 107"/>
              <p:cNvCxnSpPr/>
              <p:nvPr/>
            </p:nvCxnSpPr>
            <p:spPr>
              <a:xfrm flipV="1">
                <a:off x="2002806" y="2504159"/>
                <a:ext cx="720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miter lim="800000"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9" name="Rectangle 108"/>
              <p:cNvSpPr/>
              <p:nvPr/>
            </p:nvSpPr>
            <p:spPr>
              <a:xfrm>
                <a:off x="3336966" y="1980398"/>
                <a:ext cx="630133" cy="36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matte">
                <a:extrusionClr>
                  <a:schemeClr val="tx1"/>
                </a:extrusionClr>
                <a:contourClr>
                  <a:schemeClr val="bg1">
                    <a:lumMod val="50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0" name="Straight Connector 109"/>
              <p:cNvCxnSpPr/>
              <p:nvPr/>
            </p:nvCxnSpPr>
            <p:spPr>
              <a:xfrm>
                <a:off x="4134048" y="2597463"/>
                <a:ext cx="0" cy="216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 rot="5400000">
                <a:off x="4134048" y="2705463"/>
                <a:ext cx="0" cy="216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rot="5400000">
                <a:off x="4131948" y="2793913"/>
                <a:ext cx="0" cy="144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 rot="5400000">
                <a:off x="4129848" y="2881921"/>
                <a:ext cx="0" cy="72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>
                <a:off x="4112948" y="1353350"/>
                <a:ext cx="0" cy="576000"/>
              </a:xfrm>
              <a:prstGeom prst="line">
                <a:avLst/>
              </a:prstGeom>
              <a:ln w="25400">
                <a:solidFill>
                  <a:schemeClr val="tx1"/>
                </a:solidFill>
                <a:head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TextBox 114"/>
              <p:cNvSpPr txBox="1"/>
              <p:nvPr/>
            </p:nvSpPr>
            <p:spPr>
              <a:xfrm>
                <a:off x="3683161" y="694174"/>
                <a:ext cx="855273" cy="307777"/>
              </a:xfrm>
              <a:prstGeom prst="rect">
                <a:avLst/>
              </a:prstGeom>
              <a:noFill/>
              <a:ln w="12700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DC Bias </a:t>
                </a:r>
                <a:endParaRPr lang="en-GB" sz="14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7630537" y="1036320"/>
                <a:ext cx="1699816" cy="584775"/>
              </a:xfrm>
              <a:prstGeom prst="rect">
                <a:avLst/>
              </a:prstGeom>
              <a:noFill/>
              <a:ln w="22225">
                <a:solidFill>
                  <a:schemeClr val="bg2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Data processing system</a:t>
                </a:r>
                <a:endParaRPr lang="en-GB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2534824" y="1070369"/>
                <a:ext cx="1115902" cy="523220"/>
              </a:xfrm>
              <a:prstGeom prst="rect">
                <a:avLst/>
              </a:prstGeom>
              <a:noFill/>
              <a:ln w="12700" cmpd="sng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Modulation</a:t>
                </a:r>
              </a:p>
              <a:p>
                <a:pPr algn="ctr"/>
                <a:r>
                  <a:rPr lang="en-US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signal</a:t>
                </a:r>
                <a:endParaRPr lang="en-GB" sz="14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18" name="Straight Connector 117"/>
              <p:cNvCxnSpPr>
                <a:stCxn id="119" idx="3"/>
                <a:endCxn id="116" idx="1"/>
              </p:cNvCxnSpPr>
              <p:nvPr/>
            </p:nvCxnSpPr>
            <p:spPr>
              <a:xfrm flipV="1">
                <a:off x="5937787" y="1328708"/>
                <a:ext cx="1692750" cy="17231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prstDash val="dash"/>
                <a:headEnd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9" name="TextBox 118"/>
              <p:cNvSpPr txBox="1"/>
              <p:nvPr/>
            </p:nvSpPr>
            <p:spPr>
              <a:xfrm>
                <a:off x="4974863" y="1084329"/>
                <a:ext cx="962924" cy="523220"/>
              </a:xfrm>
              <a:prstGeom prst="rect">
                <a:avLst/>
              </a:prstGeom>
              <a:noFill/>
              <a:ln w="12700">
                <a:solidFill>
                  <a:schemeClr val="bg2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Feedback signal</a:t>
                </a:r>
                <a:endParaRPr lang="en-GB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20" name="Straight Connector 119"/>
              <p:cNvCxnSpPr/>
              <p:nvPr/>
            </p:nvCxnSpPr>
            <p:spPr>
              <a:xfrm flipV="1">
                <a:off x="4131948" y="1330977"/>
                <a:ext cx="846375" cy="282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prstDash val="dash"/>
                <a:headEnd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8" name="TextBox 67"/>
            <p:cNvSpPr txBox="1"/>
            <p:nvPr/>
          </p:nvSpPr>
          <p:spPr>
            <a:xfrm>
              <a:off x="2000099" y="2792277"/>
              <a:ext cx="111887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Transmission</a:t>
              </a:r>
            </a:p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direction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212441" y="2355181"/>
              <a:ext cx="111887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Transmission</a:t>
              </a:r>
            </a:p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direction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7071102" y="2214426"/>
              <a:ext cx="111887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Photodetector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24</a:t>
            </a:fld>
            <a:endParaRPr lang="en-GB" dirty="0"/>
          </a:p>
        </p:txBody>
      </p:sp>
      <p:sp>
        <p:nvSpPr>
          <p:cNvPr id="62" name="Down Arrow 61"/>
          <p:cNvSpPr/>
          <p:nvPr/>
        </p:nvSpPr>
        <p:spPr>
          <a:xfrm flipV="1">
            <a:off x="5149792" y="2318384"/>
            <a:ext cx="161623" cy="180846"/>
          </a:xfrm>
          <a:prstGeom prst="downArrow">
            <a:avLst/>
          </a:prstGeom>
          <a:gradFill>
            <a:gsLst>
              <a:gs pos="0">
                <a:srgbClr val="FF0000"/>
              </a:gs>
              <a:gs pos="51000">
                <a:srgbClr val="FFFF00"/>
              </a:gs>
              <a:gs pos="100000">
                <a:srgbClr val="00B05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Down Arrow 62"/>
          <p:cNvSpPr/>
          <p:nvPr/>
        </p:nvSpPr>
        <p:spPr>
          <a:xfrm flipV="1">
            <a:off x="5493089" y="2263817"/>
            <a:ext cx="161623" cy="180846"/>
          </a:xfrm>
          <a:prstGeom prst="downArrow">
            <a:avLst/>
          </a:prstGeom>
          <a:gradFill>
            <a:gsLst>
              <a:gs pos="0">
                <a:srgbClr val="FF0000"/>
              </a:gs>
              <a:gs pos="51000">
                <a:srgbClr val="FFFF00"/>
              </a:gs>
              <a:gs pos="100000">
                <a:srgbClr val="00B05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Down Arrow 63"/>
          <p:cNvSpPr/>
          <p:nvPr/>
        </p:nvSpPr>
        <p:spPr>
          <a:xfrm flipV="1">
            <a:off x="5799273" y="2219063"/>
            <a:ext cx="161623" cy="180846"/>
          </a:xfrm>
          <a:prstGeom prst="downArrow">
            <a:avLst/>
          </a:prstGeom>
          <a:gradFill>
            <a:gsLst>
              <a:gs pos="0">
                <a:srgbClr val="FF0000"/>
              </a:gs>
              <a:gs pos="51000">
                <a:srgbClr val="FFFF00"/>
              </a:gs>
              <a:gs pos="100000">
                <a:srgbClr val="00B05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TextBox 65"/>
          <p:cNvSpPr txBox="1"/>
          <p:nvPr/>
        </p:nvSpPr>
        <p:spPr>
          <a:xfrm>
            <a:off x="4941373" y="2399909"/>
            <a:ext cx="1495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field</a:t>
            </a:r>
          </a:p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measure</a:t>
            </a: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DC electric field detection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72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66916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icture 8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53" y="3057859"/>
            <a:ext cx="4095196" cy="3071397"/>
          </a:xfrm>
          <a:prstGeom prst="rect">
            <a:avLst/>
          </a:prstGeom>
        </p:spPr>
      </p:pic>
      <p:graphicFrame>
        <p:nvGraphicFramePr>
          <p:cNvPr id="63" name="Table 62"/>
          <p:cNvGraphicFramePr>
            <a:graphicFrameLocks noGrp="1"/>
          </p:cNvGraphicFramePr>
          <p:nvPr>
            <p:extLst/>
          </p:nvPr>
        </p:nvGraphicFramePr>
        <p:xfrm>
          <a:off x="9528474" y="1585520"/>
          <a:ext cx="2127720" cy="1387162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261446">
                  <a:extLst>
                    <a:ext uri="{9D8B030D-6E8A-4147-A177-3AD203B41FA5}">
                      <a16:colId xmlns:a16="http://schemas.microsoft.com/office/drawing/2014/main" val="2561421163"/>
                    </a:ext>
                  </a:extLst>
                </a:gridCol>
                <a:gridCol w="866274">
                  <a:extLst>
                    <a:ext uri="{9D8B030D-6E8A-4147-A177-3AD203B41FA5}">
                      <a16:colId xmlns:a16="http://schemas.microsoft.com/office/drawing/2014/main" val="3239306129"/>
                    </a:ext>
                  </a:extLst>
                </a:gridCol>
              </a:tblGrid>
              <a:tr h="367284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Bias field</a:t>
                      </a:r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85.3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512365"/>
                  </a:ext>
                </a:extLst>
              </a:tr>
              <a:tr h="4727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Externa</a:t>
                      </a:r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 field 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716274"/>
                  </a:ext>
                </a:extLst>
              </a:tr>
              <a:tr h="367284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Feedback field</a:t>
                      </a:r>
                    </a:p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-38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058130"/>
                  </a:ext>
                </a:extLst>
              </a:tr>
            </a:tbl>
          </a:graphicData>
        </a:graphic>
      </p:graphicFrame>
      <p:grpSp>
        <p:nvGrpSpPr>
          <p:cNvPr id="64" name="Group 63"/>
          <p:cNvGrpSpPr/>
          <p:nvPr/>
        </p:nvGrpSpPr>
        <p:grpSpPr>
          <a:xfrm>
            <a:off x="1568151" y="694174"/>
            <a:ext cx="7762202" cy="2528990"/>
            <a:chOff x="1568151" y="694174"/>
            <a:chExt cx="7762202" cy="2528990"/>
          </a:xfrm>
        </p:grpSpPr>
        <p:grpSp>
          <p:nvGrpSpPr>
            <p:cNvPr id="66" name="Group 65"/>
            <p:cNvGrpSpPr/>
            <p:nvPr/>
          </p:nvGrpSpPr>
          <p:grpSpPr>
            <a:xfrm>
              <a:off x="1568151" y="694174"/>
              <a:ext cx="7762202" cy="2243562"/>
              <a:chOff x="1568151" y="694174"/>
              <a:chExt cx="7762202" cy="2243562"/>
            </a:xfrm>
          </p:grpSpPr>
          <p:sp>
            <p:nvSpPr>
              <p:cNvPr id="70" name="Freeform 69"/>
              <p:cNvSpPr/>
              <p:nvPr/>
            </p:nvSpPr>
            <p:spPr>
              <a:xfrm>
                <a:off x="7517078" y="1621096"/>
                <a:ext cx="858218" cy="405022"/>
              </a:xfrm>
              <a:custGeom>
                <a:avLst/>
                <a:gdLst>
                  <a:gd name="connsiteX0" fmla="*/ 0 w 529389"/>
                  <a:gd name="connsiteY0" fmla="*/ 344905 h 574923"/>
                  <a:gd name="connsiteX1" fmla="*/ 208547 w 529389"/>
                  <a:gd name="connsiteY1" fmla="*/ 561473 h 574923"/>
                  <a:gd name="connsiteX2" fmla="*/ 529389 w 529389"/>
                  <a:gd name="connsiteY2" fmla="*/ 0 h 574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9389" h="574923">
                    <a:moveTo>
                      <a:pt x="0" y="344905"/>
                    </a:moveTo>
                    <a:cubicBezTo>
                      <a:pt x="60158" y="481931"/>
                      <a:pt x="120316" y="618957"/>
                      <a:pt x="208547" y="561473"/>
                    </a:cubicBezTo>
                    <a:cubicBezTo>
                      <a:pt x="296778" y="503989"/>
                      <a:pt x="445168" y="1337"/>
                      <a:pt x="529389" y="0"/>
                    </a:cubicBezTo>
                  </a:path>
                </a:pathLst>
              </a:custGeom>
              <a:noFill/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1" name="Straight Connector 70"/>
              <p:cNvCxnSpPr>
                <a:stCxn id="145" idx="2"/>
              </p:cNvCxnSpPr>
              <p:nvPr/>
            </p:nvCxnSpPr>
            <p:spPr>
              <a:xfrm flipH="1">
                <a:off x="4110797" y="1001951"/>
                <a:ext cx="1" cy="446649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>
                <a:stCxn id="147" idx="3"/>
              </p:cNvCxnSpPr>
              <p:nvPr/>
            </p:nvCxnSpPr>
            <p:spPr>
              <a:xfrm>
                <a:off x="3650726" y="1331979"/>
                <a:ext cx="477815" cy="12680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Rectangle 72"/>
              <p:cNvSpPr/>
              <p:nvPr/>
            </p:nvSpPr>
            <p:spPr>
              <a:xfrm>
                <a:off x="3364612" y="2596134"/>
                <a:ext cx="630133" cy="36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matte">
                <a:extrusionClr>
                  <a:schemeClr val="tx1"/>
                </a:extrusionClr>
                <a:contourClr>
                  <a:schemeClr val="bg1">
                    <a:lumMod val="50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4" name="Group 73"/>
              <p:cNvGrpSpPr/>
              <p:nvPr/>
            </p:nvGrpSpPr>
            <p:grpSpPr>
              <a:xfrm>
                <a:off x="6991147" y="1487225"/>
                <a:ext cx="606985" cy="606985"/>
                <a:chOff x="6035587" y="3894632"/>
                <a:chExt cx="606985" cy="606985"/>
              </a:xfrm>
            </p:grpSpPr>
            <p:sp>
              <p:nvSpPr>
                <p:cNvPr id="153" name="Oval 152"/>
                <p:cNvSpPr/>
                <p:nvPr/>
              </p:nvSpPr>
              <p:spPr>
                <a:xfrm>
                  <a:off x="6035587" y="3894632"/>
                  <a:ext cx="606985" cy="606985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solidFill>
                    <a:srgbClr val="002060"/>
                  </a:solidFill>
                </a:ln>
                <a:scene3d>
                  <a:camera prst="orthographicFront">
                    <a:rot lat="600000" lon="3600000" rev="120000"/>
                  </a:camera>
                  <a:lightRig rig="flat" dir="t"/>
                </a:scene3d>
                <a:sp3d extrusionH="152400" contourW="12700">
                  <a:extrusionClr>
                    <a:srgbClr val="002060"/>
                  </a:extrusionClr>
                  <a:contourClr>
                    <a:srgbClr val="002060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4" name="Oval 153"/>
                <p:cNvSpPr/>
                <p:nvPr/>
              </p:nvSpPr>
              <p:spPr>
                <a:xfrm>
                  <a:off x="6208991" y="4062768"/>
                  <a:ext cx="270711" cy="2707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scene3d>
                  <a:camera prst="orthographicFront">
                    <a:rot lat="600000" lon="3600000" rev="120000"/>
                  </a:camera>
                  <a:lightRig rig="threePt" dir="t"/>
                </a:scene3d>
                <a:sp3d>
                  <a:extrusionClr>
                    <a:schemeClr val="bg1"/>
                  </a:extrusionClr>
                  <a:contourClr>
                    <a:schemeClr val="bg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75" name="Straight Connector 74"/>
              <p:cNvCxnSpPr/>
              <p:nvPr/>
            </p:nvCxnSpPr>
            <p:spPr>
              <a:xfrm flipV="1">
                <a:off x="6637116" y="1850440"/>
                <a:ext cx="648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9" name="Group 88"/>
              <p:cNvGrpSpPr/>
              <p:nvPr/>
            </p:nvGrpSpPr>
            <p:grpSpPr>
              <a:xfrm>
                <a:off x="6317242" y="1485638"/>
                <a:ext cx="762000" cy="762000"/>
                <a:chOff x="5154360" y="1555691"/>
                <a:chExt cx="762000" cy="762000"/>
              </a:xfrm>
            </p:grpSpPr>
            <p:sp>
              <p:nvSpPr>
                <p:cNvPr id="151" name="Oval 150"/>
                <p:cNvSpPr/>
                <p:nvPr/>
              </p:nvSpPr>
              <p:spPr>
                <a:xfrm>
                  <a:off x="5154360" y="1555691"/>
                  <a:ext cx="762000" cy="762000"/>
                </a:xfrm>
                <a:prstGeom prst="ellipse">
                  <a:avLst/>
                </a:prstGeom>
                <a:solidFill>
                  <a:srgbClr val="F7C39F">
                    <a:alpha val="78824"/>
                  </a:srgbClr>
                </a:solidFill>
                <a:ln>
                  <a:noFill/>
                </a:ln>
                <a:scene3d>
                  <a:camera prst="orthographicFront">
                    <a:rot lat="600000" lon="3600000" rev="120000"/>
                  </a:camera>
                  <a:lightRig rig="threePt" dir="t"/>
                </a:scene3d>
                <a:sp3d extrusionH="63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52" name="Straight Connector 151"/>
                <p:cNvCxnSpPr/>
                <p:nvPr/>
              </p:nvCxnSpPr>
              <p:spPr>
                <a:xfrm rot="12840000">
                  <a:off x="5539373" y="1695032"/>
                  <a:ext cx="0" cy="504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1" name="Straight Connector 90"/>
              <p:cNvCxnSpPr/>
              <p:nvPr/>
            </p:nvCxnSpPr>
            <p:spPr>
              <a:xfrm flipV="1">
                <a:off x="4637376" y="2037584"/>
                <a:ext cx="205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Rectangle 92"/>
              <p:cNvSpPr/>
              <p:nvPr/>
            </p:nvSpPr>
            <p:spPr>
              <a:xfrm>
                <a:off x="4606787" y="1960580"/>
                <a:ext cx="854924" cy="29985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chilly" dir="t"/>
              </a:scene3d>
              <a:sp3d extrusionH="996950" prstMaterial="clear">
                <a:extrusionClr>
                  <a:srgbClr val="0070C0"/>
                </a:extrusionClr>
                <a:contourClr>
                  <a:srgbClr val="0070C0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4" name="Straight Connector 93"/>
              <p:cNvCxnSpPr/>
              <p:nvPr/>
            </p:nvCxnSpPr>
            <p:spPr>
              <a:xfrm flipV="1">
                <a:off x="3206289" y="2256493"/>
                <a:ext cx="1836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round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 flipV="1">
                <a:off x="1568151" y="2588297"/>
                <a:ext cx="43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prstDash val="sysDash"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1" name="TextBox 120"/>
              <p:cNvSpPr txBox="1"/>
              <p:nvPr/>
            </p:nvSpPr>
            <p:spPr>
              <a:xfrm>
                <a:off x="3136366" y="2537626"/>
                <a:ext cx="26476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endParaRPr lang="en-GB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2431001" y="1507565"/>
                <a:ext cx="26476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endParaRPr lang="en-GB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23" name="Straight Connector 122"/>
              <p:cNvCxnSpPr/>
              <p:nvPr/>
            </p:nvCxnSpPr>
            <p:spPr>
              <a:xfrm>
                <a:off x="2134713" y="2175285"/>
                <a:ext cx="0" cy="756000"/>
              </a:xfrm>
              <a:prstGeom prst="line">
                <a:avLst/>
              </a:prstGeom>
              <a:ln w="31750">
                <a:solidFill>
                  <a:srgbClr val="A20000"/>
                </a:solidFill>
                <a:prstDash val="solid"/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TextBox 123"/>
              <p:cNvSpPr txBox="1"/>
              <p:nvPr/>
            </p:nvSpPr>
            <p:spPr>
              <a:xfrm>
                <a:off x="1731391" y="1902244"/>
                <a:ext cx="7236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i="1" dirty="0" err="1" smtClean="0">
                    <a:solidFill>
                      <a:srgbClr val="A2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b="1" i="1" baseline="30000" dirty="0" err="1" smtClean="0">
                    <a:solidFill>
                      <a:srgbClr val="A2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Opt</a:t>
                </a:r>
                <a:endParaRPr lang="en-GB" sz="1600" b="1" i="1" dirty="0">
                  <a:solidFill>
                    <a:srgbClr val="A2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5" name="Freeform 124"/>
              <p:cNvSpPr/>
              <p:nvPr/>
            </p:nvSpPr>
            <p:spPr>
              <a:xfrm rot="12689305" flipH="1" flipV="1">
                <a:off x="6519120" y="2103834"/>
                <a:ext cx="340509" cy="252374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" name="Freeform 125"/>
              <p:cNvSpPr/>
              <p:nvPr/>
            </p:nvSpPr>
            <p:spPr>
              <a:xfrm rot="5097622" flipV="1">
                <a:off x="7539315" y="2072279"/>
                <a:ext cx="269880" cy="168599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3348892" y="2050161"/>
                <a:ext cx="630133" cy="515564"/>
              </a:xfrm>
              <a:prstGeom prst="rect">
                <a:avLst/>
              </a:prstGeom>
              <a:solidFill>
                <a:srgbClr val="0083E6"/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clear">
                <a:extrusionClr>
                  <a:srgbClr val="0083E6"/>
                </a:extrusionClr>
                <a:contourClr>
                  <a:srgbClr val="0083E6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2" name="Straight Connector 131"/>
              <p:cNvCxnSpPr/>
              <p:nvPr/>
            </p:nvCxnSpPr>
            <p:spPr>
              <a:xfrm flipV="1">
                <a:off x="2671633" y="2392003"/>
                <a:ext cx="97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round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" name="Oval 132"/>
              <p:cNvSpPr/>
              <p:nvPr/>
            </p:nvSpPr>
            <p:spPr>
              <a:xfrm>
                <a:off x="2360152" y="2076951"/>
                <a:ext cx="762000" cy="762000"/>
              </a:xfrm>
              <a:prstGeom prst="ellipse">
                <a:avLst/>
              </a:prstGeom>
              <a:solidFill>
                <a:srgbClr val="F7C39F">
                  <a:alpha val="78824"/>
                </a:srgbClr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threePt" dir="t"/>
              </a:scene3d>
              <a:sp3d extrusionH="63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4" name="Straight Connector 133"/>
              <p:cNvCxnSpPr/>
              <p:nvPr/>
            </p:nvCxnSpPr>
            <p:spPr>
              <a:xfrm rot="8940000">
                <a:off x="2737790" y="2134361"/>
                <a:ext cx="0" cy="64800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Arrow Connector 134"/>
              <p:cNvCxnSpPr/>
              <p:nvPr/>
            </p:nvCxnSpPr>
            <p:spPr>
              <a:xfrm rot="21480000" flipH="1" flipV="1">
                <a:off x="2726534" y="1670244"/>
                <a:ext cx="0" cy="794849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Arrow Connector 135"/>
              <p:cNvCxnSpPr/>
              <p:nvPr/>
            </p:nvCxnSpPr>
            <p:spPr>
              <a:xfrm rot="6300000" flipH="1" flipV="1">
                <a:off x="3083009" y="2193285"/>
                <a:ext cx="0" cy="720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7" name="Freeform 136"/>
              <p:cNvSpPr/>
              <p:nvPr/>
            </p:nvSpPr>
            <p:spPr>
              <a:xfrm rot="6287820">
                <a:off x="2553778" y="2631917"/>
                <a:ext cx="269880" cy="185193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8" name="Straight Connector 137"/>
              <p:cNvCxnSpPr/>
              <p:nvPr/>
            </p:nvCxnSpPr>
            <p:spPr>
              <a:xfrm flipV="1">
                <a:off x="2002806" y="2504159"/>
                <a:ext cx="720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miter lim="800000"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9" name="Rectangle 138"/>
              <p:cNvSpPr/>
              <p:nvPr/>
            </p:nvSpPr>
            <p:spPr>
              <a:xfrm>
                <a:off x="3336966" y="1980398"/>
                <a:ext cx="630133" cy="36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matte">
                <a:extrusionClr>
                  <a:schemeClr val="tx1"/>
                </a:extrusionClr>
                <a:contourClr>
                  <a:schemeClr val="bg1">
                    <a:lumMod val="50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40" name="Straight Connector 139"/>
              <p:cNvCxnSpPr/>
              <p:nvPr/>
            </p:nvCxnSpPr>
            <p:spPr>
              <a:xfrm>
                <a:off x="4134048" y="2597463"/>
                <a:ext cx="0" cy="216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 rot="5400000">
                <a:off x="4134048" y="2705463"/>
                <a:ext cx="0" cy="216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 rot="5400000">
                <a:off x="4131948" y="2793913"/>
                <a:ext cx="0" cy="144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 rot="5400000">
                <a:off x="4129848" y="2881921"/>
                <a:ext cx="0" cy="72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>
                <a:off x="4112948" y="1353350"/>
                <a:ext cx="0" cy="576000"/>
              </a:xfrm>
              <a:prstGeom prst="line">
                <a:avLst/>
              </a:prstGeom>
              <a:ln w="25400">
                <a:solidFill>
                  <a:schemeClr val="tx1"/>
                </a:solidFill>
                <a:head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5" name="TextBox 144"/>
              <p:cNvSpPr txBox="1"/>
              <p:nvPr/>
            </p:nvSpPr>
            <p:spPr>
              <a:xfrm>
                <a:off x="3683161" y="694174"/>
                <a:ext cx="855273" cy="307777"/>
              </a:xfrm>
              <a:prstGeom prst="rect">
                <a:avLst/>
              </a:prstGeom>
              <a:noFill/>
              <a:ln w="12700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DC Bias </a:t>
                </a:r>
                <a:endParaRPr lang="en-GB" sz="14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6" name="TextBox 145"/>
              <p:cNvSpPr txBox="1"/>
              <p:nvPr/>
            </p:nvSpPr>
            <p:spPr>
              <a:xfrm>
                <a:off x="7630537" y="1036320"/>
                <a:ext cx="1699816" cy="584775"/>
              </a:xfrm>
              <a:prstGeom prst="rect">
                <a:avLst/>
              </a:prstGeom>
              <a:noFill/>
              <a:ln w="22225">
                <a:solidFill>
                  <a:schemeClr val="bg2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Data processing system</a:t>
                </a:r>
                <a:endParaRPr lang="en-GB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>
                <a:off x="2534824" y="1070369"/>
                <a:ext cx="1115902" cy="523220"/>
              </a:xfrm>
              <a:prstGeom prst="rect">
                <a:avLst/>
              </a:prstGeom>
              <a:noFill/>
              <a:ln w="12700" cmpd="sng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Modulation</a:t>
                </a:r>
              </a:p>
              <a:p>
                <a:pPr algn="ctr"/>
                <a:r>
                  <a:rPr lang="en-US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signal</a:t>
                </a:r>
                <a:endParaRPr lang="en-GB" sz="14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48" name="Straight Connector 147"/>
              <p:cNvCxnSpPr>
                <a:stCxn id="149" idx="3"/>
                <a:endCxn id="146" idx="1"/>
              </p:cNvCxnSpPr>
              <p:nvPr/>
            </p:nvCxnSpPr>
            <p:spPr>
              <a:xfrm flipV="1">
                <a:off x="5937787" y="1328708"/>
                <a:ext cx="1692750" cy="17231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prstDash val="dash"/>
                <a:headEnd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9" name="TextBox 148"/>
              <p:cNvSpPr txBox="1"/>
              <p:nvPr/>
            </p:nvSpPr>
            <p:spPr>
              <a:xfrm>
                <a:off x="4974863" y="1084329"/>
                <a:ext cx="962924" cy="523220"/>
              </a:xfrm>
              <a:prstGeom prst="rect">
                <a:avLst/>
              </a:prstGeom>
              <a:noFill/>
              <a:ln w="12700">
                <a:solidFill>
                  <a:schemeClr val="bg2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Feedback signal</a:t>
                </a:r>
                <a:endParaRPr lang="en-GB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50" name="Straight Connector 149"/>
              <p:cNvCxnSpPr/>
              <p:nvPr/>
            </p:nvCxnSpPr>
            <p:spPr>
              <a:xfrm flipV="1">
                <a:off x="4131948" y="1330977"/>
                <a:ext cx="846375" cy="282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prstDash val="dash"/>
                <a:headEnd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" name="TextBox 66"/>
            <p:cNvSpPr txBox="1"/>
            <p:nvPr/>
          </p:nvSpPr>
          <p:spPr>
            <a:xfrm>
              <a:off x="2000099" y="2792277"/>
              <a:ext cx="111887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Transmission</a:t>
              </a:r>
            </a:p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direction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212441" y="2355181"/>
              <a:ext cx="111887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Transmission</a:t>
              </a:r>
            </a:p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direction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071102" y="2214426"/>
              <a:ext cx="111887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Photodetector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55" name="Rectangle 154"/>
          <p:cNvSpPr/>
          <p:nvPr/>
        </p:nvSpPr>
        <p:spPr>
          <a:xfrm>
            <a:off x="5245165" y="3058286"/>
            <a:ext cx="4085188" cy="3089549"/>
          </a:xfrm>
          <a:prstGeom prst="rect">
            <a:avLst/>
          </a:prstGeom>
          <a:blipFill dpi="0" rotWithShape="1">
            <a:blip r:embed="rId3">
              <a:alphaModFix amt="3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25</a:t>
            </a:fld>
            <a:endParaRPr lang="en-GB" dirty="0"/>
          </a:p>
        </p:txBody>
      </p:sp>
      <p:sp>
        <p:nvSpPr>
          <p:cNvPr id="61" name="Down Arrow 60"/>
          <p:cNvSpPr/>
          <p:nvPr/>
        </p:nvSpPr>
        <p:spPr>
          <a:xfrm flipV="1">
            <a:off x="5149792" y="2318384"/>
            <a:ext cx="161623" cy="180846"/>
          </a:xfrm>
          <a:prstGeom prst="downArrow">
            <a:avLst/>
          </a:prstGeom>
          <a:gradFill>
            <a:gsLst>
              <a:gs pos="0">
                <a:srgbClr val="FF0000"/>
              </a:gs>
              <a:gs pos="51000">
                <a:srgbClr val="FFFF00"/>
              </a:gs>
              <a:gs pos="100000">
                <a:srgbClr val="00B05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Down Arrow 61"/>
          <p:cNvSpPr/>
          <p:nvPr/>
        </p:nvSpPr>
        <p:spPr>
          <a:xfrm flipV="1">
            <a:off x="5493089" y="2263817"/>
            <a:ext cx="161623" cy="180846"/>
          </a:xfrm>
          <a:prstGeom prst="downArrow">
            <a:avLst/>
          </a:prstGeom>
          <a:gradFill>
            <a:gsLst>
              <a:gs pos="0">
                <a:srgbClr val="FF0000"/>
              </a:gs>
              <a:gs pos="51000">
                <a:srgbClr val="FFFF00"/>
              </a:gs>
              <a:gs pos="100000">
                <a:srgbClr val="00B05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Down Arrow 75"/>
          <p:cNvSpPr/>
          <p:nvPr/>
        </p:nvSpPr>
        <p:spPr>
          <a:xfrm flipV="1">
            <a:off x="5799273" y="2219063"/>
            <a:ext cx="161623" cy="180846"/>
          </a:xfrm>
          <a:prstGeom prst="downArrow">
            <a:avLst/>
          </a:prstGeom>
          <a:gradFill>
            <a:gsLst>
              <a:gs pos="0">
                <a:srgbClr val="FF0000"/>
              </a:gs>
              <a:gs pos="51000">
                <a:srgbClr val="FFFF00"/>
              </a:gs>
              <a:gs pos="100000">
                <a:srgbClr val="00B05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TextBox 76"/>
          <p:cNvSpPr txBox="1"/>
          <p:nvPr/>
        </p:nvSpPr>
        <p:spPr>
          <a:xfrm>
            <a:off x="4941373" y="2399909"/>
            <a:ext cx="1495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field</a:t>
            </a:r>
          </a:p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measure</a:t>
            </a: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DC electric field detection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79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74434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11"/>
          <a:stretch/>
        </p:blipFill>
        <p:spPr>
          <a:xfrm>
            <a:off x="5149792" y="2938246"/>
            <a:ext cx="4180561" cy="3209589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53" y="3057859"/>
            <a:ext cx="4095196" cy="3071397"/>
          </a:xfrm>
          <a:prstGeom prst="rect">
            <a:avLst/>
          </a:prstGeom>
        </p:spPr>
      </p:pic>
      <p:graphicFrame>
        <p:nvGraphicFramePr>
          <p:cNvPr id="62" name="Table 61"/>
          <p:cNvGraphicFramePr>
            <a:graphicFrameLocks noGrp="1"/>
          </p:cNvGraphicFramePr>
          <p:nvPr>
            <p:extLst/>
          </p:nvPr>
        </p:nvGraphicFramePr>
        <p:xfrm>
          <a:off x="9528474" y="1585520"/>
          <a:ext cx="2127720" cy="1387162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261446">
                  <a:extLst>
                    <a:ext uri="{9D8B030D-6E8A-4147-A177-3AD203B41FA5}">
                      <a16:colId xmlns:a16="http://schemas.microsoft.com/office/drawing/2014/main" val="2561421163"/>
                    </a:ext>
                  </a:extLst>
                </a:gridCol>
                <a:gridCol w="866274">
                  <a:extLst>
                    <a:ext uri="{9D8B030D-6E8A-4147-A177-3AD203B41FA5}">
                      <a16:colId xmlns:a16="http://schemas.microsoft.com/office/drawing/2014/main" val="3239306129"/>
                    </a:ext>
                  </a:extLst>
                </a:gridCol>
              </a:tblGrid>
              <a:tr h="367284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Bias field</a:t>
                      </a:r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85.3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512365"/>
                  </a:ext>
                </a:extLst>
              </a:tr>
              <a:tr h="4727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Externa</a:t>
                      </a:r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 field 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716274"/>
                  </a:ext>
                </a:extLst>
              </a:tr>
              <a:tr h="367284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Feedback field</a:t>
                      </a:r>
                    </a:p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-38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058130"/>
                  </a:ext>
                </a:extLst>
              </a:tr>
            </a:tbl>
          </a:graphicData>
        </a:graphic>
      </p:graphicFrame>
      <p:grpSp>
        <p:nvGrpSpPr>
          <p:cNvPr id="65" name="Group 64"/>
          <p:cNvGrpSpPr/>
          <p:nvPr/>
        </p:nvGrpSpPr>
        <p:grpSpPr>
          <a:xfrm>
            <a:off x="1568151" y="694174"/>
            <a:ext cx="7762202" cy="2528990"/>
            <a:chOff x="1568151" y="694174"/>
            <a:chExt cx="7762202" cy="2528990"/>
          </a:xfrm>
        </p:grpSpPr>
        <p:grpSp>
          <p:nvGrpSpPr>
            <p:cNvPr id="67" name="Group 66"/>
            <p:cNvGrpSpPr/>
            <p:nvPr/>
          </p:nvGrpSpPr>
          <p:grpSpPr>
            <a:xfrm>
              <a:off x="1568151" y="694174"/>
              <a:ext cx="7762202" cy="2243562"/>
              <a:chOff x="1568151" y="694174"/>
              <a:chExt cx="7762202" cy="2243562"/>
            </a:xfrm>
          </p:grpSpPr>
          <p:sp>
            <p:nvSpPr>
              <p:cNvPr id="71" name="Freeform 70"/>
              <p:cNvSpPr/>
              <p:nvPr/>
            </p:nvSpPr>
            <p:spPr>
              <a:xfrm>
                <a:off x="7517078" y="1621096"/>
                <a:ext cx="858218" cy="405022"/>
              </a:xfrm>
              <a:custGeom>
                <a:avLst/>
                <a:gdLst>
                  <a:gd name="connsiteX0" fmla="*/ 0 w 529389"/>
                  <a:gd name="connsiteY0" fmla="*/ 344905 h 574923"/>
                  <a:gd name="connsiteX1" fmla="*/ 208547 w 529389"/>
                  <a:gd name="connsiteY1" fmla="*/ 561473 h 574923"/>
                  <a:gd name="connsiteX2" fmla="*/ 529389 w 529389"/>
                  <a:gd name="connsiteY2" fmla="*/ 0 h 574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9389" h="574923">
                    <a:moveTo>
                      <a:pt x="0" y="344905"/>
                    </a:moveTo>
                    <a:cubicBezTo>
                      <a:pt x="60158" y="481931"/>
                      <a:pt x="120316" y="618957"/>
                      <a:pt x="208547" y="561473"/>
                    </a:cubicBezTo>
                    <a:cubicBezTo>
                      <a:pt x="296778" y="503989"/>
                      <a:pt x="445168" y="1337"/>
                      <a:pt x="529389" y="0"/>
                    </a:cubicBezTo>
                  </a:path>
                </a:pathLst>
              </a:custGeom>
              <a:noFill/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2" name="Straight Connector 71"/>
              <p:cNvCxnSpPr>
                <a:stCxn id="145" idx="2"/>
              </p:cNvCxnSpPr>
              <p:nvPr/>
            </p:nvCxnSpPr>
            <p:spPr>
              <a:xfrm flipH="1">
                <a:off x="4110797" y="1001951"/>
                <a:ext cx="1" cy="446649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>
                <a:stCxn id="147" idx="3"/>
              </p:cNvCxnSpPr>
              <p:nvPr/>
            </p:nvCxnSpPr>
            <p:spPr>
              <a:xfrm>
                <a:off x="3650726" y="1331979"/>
                <a:ext cx="477815" cy="12680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Rectangle 73"/>
              <p:cNvSpPr/>
              <p:nvPr/>
            </p:nvSpPr>
            <p:spPr>
              <a:xfrm>
                <a:off x="3364612" y="2596134"/>
                <a:ext cx="630133" cy="36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matte">
                <a:extrusionClr>
                  <a:schemeClr val="tx1"/>
                </a:extrusionClr>
                <a:contourClr>
                  <a:schemeClr val="bg1">
                    <a:lumMod val="50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5" name="Group 74"/>
              <p:cNvGrpSpPr/>
              <p:nvPr/>
            </p:nvGrpSpPr>
            <p:grpSpPr>
              <a:xfrm>
                <a:off x="6991147" y="1487225"/>
                <a:ext cx="606985" cy="606985"/>
                <a:chOff x="6035587" y="3894632"/>
                <a:chExt cx="606985" cy="606985"/>
              </a:xfrm>
            </p:grpSpPr>
            <p:sp>
              <p:nvSpPr>
                <p:cNvPr id="153" name="Oval 152"/>
                <p:cNvSpPr/>
                <p:nvPr/>
              </p:nvSpPr>
              <p:spPr>
                <a:xfrm>
                  <a:off x="6035587" y="3894632"/>
                  <a:ext cx="606985" cy="606985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solidFill>
                    <a:srgbClr val="002060"/>
                  </a:solidFill>
                </a:ln>
                <a:scene3d>
                  <a:camera prst="orthographicFront">
                    <a:rot lat="600000" lon="3600000" rev="120000"/>
                  </a:camera>
                  <a:lightRig rig="flat" dir="t"/>
                </a:scene3d>
                <a:sp3d extrusionH="152400" contourW="12700">
                  <a:extrusionClr>
                    <a:srgbClr val="002060"/>
                  </a:extrusionClr>
                  <a:contourClr>
                    <a:srgbClr val="002060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4" name="Oval 153"/>
                <p:cNvSpPr/>
                <p:nvPr/>
              </p:nvSpPr>
              <p:spPr>
                <a:xfrm>
                  <a:off x="6208991" y="4062768"/>
                  <a:ext cx="270711" cy="2707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scene3d>
                  <a:camera prst="orthographicFront">
                    <a:rot lat="600000" lon="3600000" rev="120000"/>
                  </a:camera>
                  <a:lightRig rig="threePt" dir="t"/>
                </a:scene3d>
                <a:sp3d>
                  <a:extrusionClr>
                    <a:schemeClr val="bg1"/>
                  </a:extrusionClr>
                  <a:contourClr>
                    <a:schemeClr val="bg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83" name="Straight Connector 82"/>
              <p:cNvCxnSpPr/>
              <p:nvPr/>
            </p:nvCxnSpPr>
            <p:spPr>
              <a:xfrm flipV="1">
                <a:off x="6637116" y="1850440"/>
                <a:ext cx="648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9" name="Group 88"/>
              <p:cNvGrpSpPr/>
              <p:nvPr/>
            </p:nvGrpSpPr>
            <p:grpSpPr>
              <a:xfrm>
                <a:off x="6317242" y="1485638"/>
                <a:ext cx="762000" cy="762000"/>
                <a:chOff x="5154360" y="1555691"/>
                <a:chExt cx="762000" cy="762000"/>
              </a:xfrm>
            </p:grpSpPr>
            <p:sp>
              <p:nvSpPr>
                <p:cNvPr id="151" name="Oval 150"/>
                <p:cNvSpPr/>
                <p:nvPr/>
              </p:nvSpPr>
              <p:spPr>
                <a:xfrm>
                  <a:off x="5154360" y="1555691"/>
                  <a:ext cx="762000" cy="762000"/>
                </a:xfrm>
                <a:prstGeom prst="ellipse">
                  <a:avLst/>
                </a:prstGeom>
                <a:solidFill>
                  <a:srgbClr val="F7C39F">
                    <a:alpha val="78824"/>
                  </a:srgbClr>
                </a:solidFill>
                <a:ln>
                  <a:noFill/>
                </a:ln>
                <a:scene3d>
                  <a:camera prst="orthographicFront">
                    <a:rot lat="600000" lon="3600000" rev="120000"/>
                  </a:camera>
                  <a:lightRig rig="threePt" dir="t"/>
                </a:scene3d>
                <a:sp3d extrusionH="63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52" name="Straight Connector 151"/>
                <p:cNvCxnSpPr/>
                <p:nvPr/>
              </p:nvCxnSpPr>
              <p:spPr>
                <a:xfrm rot="12840000">
                  <a:off x="5539373" y="1695032"/>
                  <a:ext cx="0" cy="504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1" name="Straight Connector 90"/>
              <p:cNvCxnSpPr/>
              <p:nvPr/>
            </p:nvCxnSpPr>
            <p:spPr>
              <a:xfrm flipV="1">
                <a:off x="4637376" y="2037584"/>
                <a:ext cx="205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Rectangle 92"/>
              <p:cNvSpPr/>
              <p:nvPr/>
            </p:nvSpPr>
            <p:spPr>
              <a:xfrm>
                <a:off x="4606787" y="1960580"/>
                <a:ext cx="854924" cy="29985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chilly" dir="t"/>
              </a:scene3d>
              <a:sp3d extrusionH="996950" prstMaterial="clear">
                <a:extrusionClr>
                  <a:srgbClr val="0070C0"/>
                </a:extrusionClr>
                <a:contourClr>
                  <a:srgbClr val="0070C0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4" name="Straight Connector 93"/>
              <p:cNvCxnSpPr/>
              <p:nvPr/>
            </p:nvCxnSpPr>
            <p:spPr>
              <a:xfrm flipV="1">
                <a:off x="3206289" y="2256493"/>
                <a:ext cx="1836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round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 flipV="1">
                <a:off x="1568151" y="2588297"/>
                <a:ext cx="43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prstDash val="sysDash"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1" name="TextBox 120"/>
              <p:cNvSpPr txBox="1"/>
              <p:nvPr/>
            </p:nvSpPr>
            <p:spPr>
              <a:xfrm>
                <a:off x="3136366" y="2537626"/>
                <a:ext cx="26476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endParaRPr lang="en-GB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2431001" y="1507565"/>
                <a:ext cx="26476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endParaRPr lang="en-GB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23" name="Straight Connector 122"/>
              <p:cNvCxnSpPr/>
              <p:nvPr/>
            </p:nvCxnSpPr>
            <p:spPr>
              <a:xfrm>
                <a:off x="2134713" y="2175285"/>
                <a:ext cx="0" cy="756000"/>
              </a:xfrm>
              <a:prstGeom prst="line">
                <a:avLst/>
              </a:prstGeom>
              <a:ln w="31750">
                <a:solidFill>
                  <a:srgbClr val="A20000"/>
                </a:solidFill>
                <a:prstDash val="solid"/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TextBox 123"/>
              <p:cNvSpPr txBox="1"/>
              <p:nvPr/>
            </p:nvSpPr>
            <p:spPr>
              <a:xfrm>
                <a:off x="1731391" y="1902244"/>
                <a:ext cx="7236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i="1" dirty="0" err="1" smtClean="0">
                    <a:solidFill>
                      <a:srgbClr val="A2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b="1" i="1" baseline="30000" dirty="0" err="1" smtClean="0">
                    <a:solidFill>
                      <a:srgbClr val="A2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Opt</a:t>
                </a:r>
                <a:endParaRPr lang="en-GB" sz="1600" b="1" i="1" dirty="0">
                  <a:solidFill>
                    <a:srgbClr val="A2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5" name="Freeform 124"/>
              <p:cNvSpPr/>
              <p:nvPr/>
            </p:nvSpPr>
            <p:spPr>
              <a:xfrm rot="12689305" flipH="1" flipV="1">
                <a:off x="6519120" y="2103834"/>
                <a:ext cx="340509" cy="252374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" name="Freeform 125"/>
              <p:cNvSpPr/>
              <p:nvPr/>
            </p:nvSpPr>
            <p:spPr>
              <a:xfrm rot="5097622" flipV="1">
                <a:off x="7539315" y="2072279"/>
                <a:ext cx="269880" cy="168599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3348892" y="2050161"/>
                <a:ext cx="630133" cy="515564"/>
              </a:xfrm>
              <a:prstGeom prst="rect">
                <a:avLst/>
              </a:prstGeom>
              <a:solidFill>
                <a:srgbClr val="0083E6"/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clear">
                <a:extrusionClr>
                  <a:srgbClr val="0083E6"/>
                </a:extrusionClr>
                <a:contourClr>
                  <a:srgbClr val="0083E6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2" name="Straight Connector 131"/>
              <p:cNvCxnSpPr/>
              <p:nvPr/>
            </p:nvCxnSpPr>
            <p:spPr>
              <a:xfrm flipV="1">
                <a:off x="2671633" y="2392003"/>
                <a:ext cx="97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round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" name="Oval 132"/>
              <p:cNvSpPr/>
              <p:nvPr/>
            </p:nvSpPr>
            <p:spPr>
              <a:xfrm>
                <a:off x="2360152" y="2076951"/>
                <a:ext cx="762000" cy="762000"/>
              </a:xfrm>
              <a:prstGeom prst="ellipse">
                <a:avLst/>
              </a:prstGeom>
              <a:solidFill>
                <a:srgbClr val="F7C39F">
                  <a:alpha val="78824"/>
                </a:srgbClr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threePt" dir="t"/>
              </a:scene3d>
              <a:sp3d extrusionH="63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4" name="Straight Connector 133"/>
              <p:cNvCxnSpPr/>
              <p:nvPr/>
            </p:nvCxnSpPr>
            <p:spPr>
              <a:xfrm rot="8940000">
                <a:off x="2737790" y="2134361"/>
                <a:ext cx="0" cy="64800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Arrow Connector 134"/>
              <p:cNvCxnSpPr/>
              <p:nvPr/>
            </p:nvCxnSpPr>
            <p:spPr>
              <a:xfrm rot="21480000" flipH="1" flipV="1">
                <a:off x="2726534" y="1670244"/>
                <a:ext cx="0" cy="794849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Arrow Connector 135"/>
              <p:cNvCxnSpPr/>
              <p:nvPr/>
            </p:nvCxnSpPr>
            <p:spPr>
              <a:xfrm rot="6300000" flipH="1" flipV="1">
                <a:off x="3083009" y="2193285"/>
                <a:ext cx="0" cy="720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7" name="Freeform 136"/>
              <p:cNvSpPr/>
              <p:nvPr/>
            </p:nvSpPr>
            <p:spPr>
              <a:xfrm rot="6287820">
                <a:off x="2553778" y="2631917"/>
                <a:ext cx="269880" cy="185193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8" name="Straight Connector 137"/>
              <p:cNvCxnSpPr/>
              <p:nvPr/>
            </p:nvCxnSpPr>
            <p:spPr>
              <a:xfrm flipV="1">
                <a:off x="2002806" y="2504159"/>
                <a:ext cx="720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miter lim="800000"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9" name="Rectangle 138"/>
              <p:cNvSpPr/>
              <p:nvPr/>
            </p:nvSpPr>
            <p:spPr>
              <a:xfrm>
                <a:off x="3336966" y="1980398"/>
                <a:ext cx="630133" cy="36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matte">
                <a:extrusionClr>
                  <a:schemeClr val="tx1"/>
                </a:extrusionClr>
                <a:contourClr>
                  <a:schemeClr val="bg1">
                    <a:lumMod val="50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40" name="Straight Connector 139"/>
              <p:cNvCxnSpPr/>
              <p:nvPr/>
            </p:nvCxnSpPr>
            <p:spPr>
              <a:xfrm>
                <a:off x="4134048" y="2597463"/>
                <a:ext cx="0" cy="216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 rot="5400000">
                <a:off x="4134048" y="2705463"/>
                <a:ext cx="0" cy="216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 rot="5400000">
                <a:off x="4131948" y="2793913"/>
                <a:ext cx="0" cy="144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 rot="5400000">
                <a:off x="4129848" y="2881921"/>
                <a:ext cx="0" cy="72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>
                <a:off x="4112948" y="1353350"/>
                <a:ext cx="0" cy="576000"/>
              </a:xfrm>
              <a:prstGeom prst="line">
                <a:avLst/>
              </a:prstGeom>
              <a:ln w="25400">
                <a:solidFill>
                  <a:schemeClr val="tx1"/>
                </a:solidFill>
                <a:head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5" name="TextBox 144"/>
              <p:cNvSpPr txBox="1"/>
              <p:nvPr/>
            </p:nvSpPr>
            <p:spPr>
              <a:xfrm>
                <a:off x="3683161" y="694174"/>
                <a:ext cx="855273" cy="307777"/>
              </a:xfrm>
              <a:prstGeom prst="rect">
                <a:avLst/>
              </a:prstGeom>
              <a:noFill/>
              <a:ln w="12700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DC Bias </a:t>
                </a:r>
                <a:endParaRPr lang="en-GB" sz="14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6" name="TextBox 145"/>
              <p:cNvSpPr txBox="1"/>
              <p:nvPr/>
            </p:nvSpPr>
            <p:spPr>
              <a:xfrm>
                <a:off x="7630537" y="1036320"/>
                <a:ext cx="1699816" cy="584775"/>
              </a:xfrm>
              <a:prstGeom prst="rect">
                <a:avLst/>
              </a:prstGeom>
              <a:noFill/>
              <a:ln w="22225">
                <a:solidFill>
                  <a:schemeClr val="bg2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Data processing system</a:t>
                </a:r>
                <a:endParaRPr lang="en-GB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>
                <a:off x="2534824" y="1070369"/>
                <a:ext cx="1115902" cy="523220"/>
              </a:xfrm>
              <a:prstGeom prst="rect">
                <a:avLst/>
              </a:prstGeom>
              <a:noFill/>
              <a:ln w="12700" cmpd="sng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Modulation</a:t>
                </a:r>
              </a:p>
              <a:p>
                <a:pPr algn="ctr"/>
                <a:r>
                  <a:rPr lang="en-US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signal</a:t>
                </a:r>
                <a:endParaRPr lang="en-GB" sz="14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48" name="Straight Connector 147"/>
              <p:cNvCxnSpPr>
                <a:stCxn id="149" idx="3"/>
                <a:endCxn id="146" idx="1"/>
              </p:cNvCxnSpPr>
              <p:nvPr/>
            </p:nvCxnSpPr>
            <p:spPr>
              <a:xfrm flipV="1">
                <a:off x="5937787" y="1328708"/>
                <a:ext cx="1692750" cy="17231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prstDash val="dash"/>
                <a:headEnd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9" name="TextBox 148"/>
              <p:cNvSpPr txBox="1"/>
              <p:nvPr/>
            </p:nvSpPr>
            <p:spPr>
              <a:xfrm>
                <a:off x="4974863" y="1084329"/>
                <a:ext cx="962924" cy="523220"/>
              </a:xfrm>
              <a:prstGeom prst="rect">
                <a:avLst/>
              </a:prstGeom>
              <a:noFill/>
              <a:ln w="12700">
                <a:solidFill>
                  <a:schemeClr val="bg2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Feedback signal</a:t>
                </a:r>
                <a:endParaRPr lang="en-GB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50" name="Straight Connector 149"/>
              <p:cNvCxnSpPr/>
              <p:nvPr/>
            </p:nvCxnSpPr>
            <p:spPr>
              <a:xfrm flipV="1">
                <a:off x="4131948" y="1330977"/>
                <a:ext cx="846375" cy="282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prstDash val="dash"/>
                <a:headEnd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8" name="TextBox 67"/>
            <p:cNvSpPr txBox="1"/>
            <p:nvPr/>
          </p:nvSpPr>
          <p:spPr>
            <a:xfrm>
              <a:off x="2000099" y="2792277"/>
              <a:ext cx="111887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Transmission</a:t>
              </a:r>
            </a:p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direction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212441" y="2355181"/>
              <a:ext cx="111887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Transmission</a:t>
              </a:r>
            </a:p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direction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7071102" y="2214426"/>
              <a:ext cx="111887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Photodetector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26</a:t>
            </a:fld>
            <a:endParaRPr lang="en-GB" dirty="0"/>
          </a:p>
        </p:txBody>
      </p:sp>
      <p:sp>
        <p:nvSpPr>
          <p:cNvPr id="64" name="Down Arrow 63"/>
          <p:cNvSpPr/>
          <p:nvPr/>
        </p:nvSpPr>
        <p:spPr>
          <a:xfrm flipV="1">
            <a:off x="5149792" y="2318384"/>
            <a:ext cx="161623" cy="180846"/>
          </a:xfrm>
          <a:prstGeom prst="downArrow">
            <a:avLst/>
          </a:prstGeom>
          <a:gradFill>
            <a:gsLst>
              <a:gs pos="0">
                <a:srgbClr val="FF0000"/>
              </a:gs>
              <a:gs pos="51000">
                <a:srgbClr val="FFFF00"/>
              </a:gs>
              <a:gs pos="100000">
                <a:srgbClr val="00B05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Down Arrow 75"/>
          <p:cNvSpPr/>
          <p:nvPr/>
        </p:nvSpPr>
        <p:spPr>
          <a:xfrm flipV="1">
            <a:off x="5493089" y="2263817"/>
            <a:ext cx="161623" cy="180846"/>
          </a:xfrm>
          <a:prstGeom prst="downArrow">
            <a:avLst/>
          </a:prstGeom>
          <a:gradFill>
            <a:gsLst>
              <a:gs pos="0">
                <a:srgbClr val="FF0000"/>
              </a:gs>
              <a:gs pos="51000">
                <a:srgbClr val="FFFF00"/>
              </a:gs>
              <a:gs pos="100000">
                <a:srgbClr val="00B05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Down Arrow 76"/>
          <p:cNvSpPr/>
          <p:nvPr/>
        </p:nvSpPr>
        <p:spPr>
          <a:xfrm flipV="1">
            <a:off x="5799273" y="2219063"/>
            <a:ext cx="161623" cy="180846"/>
          </a:xfrm>
          <a:prstGeom prst="downArrow">
            <a:avLst/>
          </a:prstGeom>
          <a:gradFill>
            <a:gsLst>
              <a:gs pos="0">
                <a:srgbClr val="FF0000"/>
              </a:gs>
              <a:gs pos="51000">
                <a:srgbClr val="FFFF00"/>
              </a:gs>
              <a:gs pos="100000">
                <a:srgbClr val="00B05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/>
          <p:cNvSpPr txBox="1"/>
          <p:nvPr/>
        </p:nvSpPr>
        <p:spPr>
          <a:xfrm>
            <a:off x="4941373" y="2399909"/>
            <a:ext cx="1495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field</a:t>
            </a:r>
          </a:p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measure</a:t>
            </a: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DC electric field detection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82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44790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98583" y="3157497"/>
            <a:ext cx="8282355" cy="3074025"/>
          </a:xfrm>
          <a:prstGeom prst="rect">
            <a:avLst/>
          </a:prstGeom>
          <a:solidFill>
            <a:schemeClr val="bg1"/>
          </a:solidFill>
          <a:ln w="3175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2" name="Table 61"/>
          <p:cNvGraphicFramePr>
            <a:graphicFrameLocks noGrp="1"/>
          </p:cNvGraphicFramePr>
          <p:nvPr>
            <p:extLst/>
          </p:nvPr>
        </p:nvGraphicFramePr>
        <p:xfrm>
          <a:off x="9528474" y="1585520"/>
          <a:ext cx="2127720" cy="1387162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261446">
                  <a:extLst>
                    <a:ext uri="{9D8B030D-6E8A-4147-A177-3AD203B41FA5}">
                      <a16:colId xmlns:a16="http://schemas.microsoft.com/office/drawing/2014/main" val="2561421163"/>
                    </a:ext>
                  </a:extLst>
                </a:gridCol>
                <a:gridCol w="866274">
                  <a:extLst>
                    <a:ext uri="{9D8B030D-6E8A-4147-A177-3AD203B41FA5}">
                      <a16:colId xmlns:a16="http://schemas.microsoft.com/office/drawing/2014/main" val="3239306129"/>
                    </a:ext>
                  </a:extLst>
                </a:gridCol>
              </a:tblGrid>
              <a:tr h="367284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Bias field</a:t>
                      </a:r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85.3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512365"/>
                  </a:ext>
                </a:extLst>
              </a:tr>
              <a:tr h="4727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Externa</a:t>
                      </a:r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 field 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716274"/>
                  </a:ext>
                </a:extLst>
              </a:tr>
              <a:tr h="367284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Feedback field</a:t>
                      </a:r>
                    </a:p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-38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058130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1" r="7961"/>
          <a:stretch/>
        </p:blipFill>
        <p:spPr>
          <a:xfrm>
            <a:off x="4971726" y="3274728"/>
            <a:ext cx="3574397" cy="28529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72" y="3198812"/>
            <a:ext cx="3934198" cy="2950649"/>
          </a:xfrm>
          <a:prstGeom prst="rect">
            <a:avLst/>
          </a:prstGeom>
        </p:spPr>
      </p:pic>
      <p:grpSp>
        <p:nvGrpSpPr>
          <p:cNvPr id="63" name="Group 62"/>
          <p:cNvGrpSpPr/>
          <p:nvPr/>
        </p:nvGrpSpPr>
        <p:grpSpPr>
          <a:xfrm>
            <a:off x="1568151" y="694174"/>
            <a:ext cx="7762202" cy="2528990"/>
            <a:chOff x="1568151" y="694174"/>
            <a:chExt cx="7762202" cy="2528990"/>
          </a:xfrm>
        </p:grpSpPr>
        <p:grpSp>
          <p:nvGrpSpPr>
            <p:cNvPr id="65" name="Group 64"/>
            <p:cNvGrpSpPr/>
            <p:nvPr/>
          </p:nvGrpSpPr>
          <p:grpSpPr>
            <a:xfrm>
              <a:off x="1568151" y="694174"/>
              <a:ext cx="7762202" cy="2243562"/>
              <a:chOff x="1568151" y="694174"/>
              <a:chExt cx="7762202" cy="2243562"/>
            </a:xfrm>
          </p:grpSpPr>
          <p:sp>
            <p:nvSpPr>
              <p:cNvPr id="69" name="Freeform 68"/>
              <p:cNvSpPr/>
              <p:nvPr/>
            </p:nvSpPr>
            <p:spPr>
              <a:xfrm>
                <a:off x="7517078" y="1621096"/>
                <a:ext cx="858218" cy="405022"/>
              </a:xfrm>
              <a:custGeom>
                <a:avLst/>
                <a:gdLst>
                  <a:gd name="connsiteX0" fmla="*/ 0 w 529389"/>
                  <a:gd name="connsiteY0" fmla="*/ 344905 h 574923"/>
                  <a:gd name="connsiteX1" fmla="*/ 208547 w 529389"/>
                  <a:gd name="connsiteY1" fmla="*/ 561473 h 574923"/>
                  <a:gd name="connsiteX2" fmla="*/ 529389 w 529389"/>
                  <a:gd name="connsiteY2" fmla="*/ 0 h 574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9389" h="574923">
                    <a:moveTo>
                      <a:pt x="0" y="344905"/>
                    </a:moveTo>
                    <a:cubicBezTo>
                      <a:pt x="60158" y="481931"/>
                      <a:pt x="120316" y="618957"/>
                      <a:pt x="208547" y="561473"/>
                    </a:cubicBezTo>
                    <a:cubicBezTo>
                      <a:pt x="296778" y="503989"/>
                      <a:pt x="445168" y="1337"/>
                      <a:pt x="529389" y="0"/>
                    </a:cubicBezTo>
                  </a:path>
                </a:pathLst>
              </a:custGeom>
              <a:noFill/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0" name="Straight Connector 69"/>
              <p:cNvCxnSpPr>
                <a:stCxn id="143" idx="2"/>
              </p:cNvCxnSpPr>
              <p:nvPr/>
            </p:nvCxnSpPr>
            <p:spPr>
              <a:xfrm flipH="1">
                <a:off x="4110797" y="1001951"/>
                <a:ext cx="1" cy="446649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>
                <a:stCxn id="145" idx="3"/>
              </p:cNvCxnSpPr>
              <p:nvPr/>
            </p:nvCxnSpPr>
            <p:spPr>
              <a:xfrm>
                <a:off x="3650726" y="1331979"/>
                <a:ext cx="477815" cy="12680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Rectangle 71"/>
              <p:cNvSpPr/>
              <p:nvPr/>
            </p:nvSpPr>
            <p:spPr>
              <a:xfrm>
                <a:off x="3364612" y="2596134"/>
                <a:ext cx="630133" cy="36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matte">
                <a:extrusionClr>
                  <a:schemeClr val="tx1"/>
                </a:extrusionClr>
                <a:contourClr>
                  <a:schemeClr val="bg1">
                    <a:lumMod val="50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3" name="Group 72"/>
              <p:cNvGrpSpPr/>
              <p:nvPr/>
            </p:nvGrpSpPr>
            <p:grpSpPr>
              <a:xfrm>
                <a:off x="6991147" y="1487225"/>
                <a:ext cx="606985" cy="606985"/>
                <a:chOff x="6035587" y="3894632"/>
                <a:chExt cx="606985" cy="606985"/>
              </a:xfrm>
            </p:grpSpPr>
            <p:sp>
              <p:nvSpPr>
                <p:cNvPr id="151" name="Oval 150"/>
                <p:cNvSpPr/>
                <p:nvPr/>
              </p:nvSpPr>
              <p:spPr>
                <a:xfrm>
                  <a:off x="6035587" y="3894632"/>
                  <a:ext cx="606985" cy="606985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solidFill>
                    <a:srgbClr val="002060"/>
                  </a:solidFill>
                </a:ln>
                <a:scene3d>
                  <a:camera prst="orthographicFront">
                    <a:rot lat="600000" lon="3600000" rev="120000"/>
                  </a:camera>
                  <a:lightRig rig="flat" dir="t"/>
                </a:scene3d>
                <a:sp3d extrusionH="152400" contourW="12700">
                  <a:extrusionClr>
                    <a:srgbClr val="002060"/>
                  </a:extrusionClr>
                  <a:contourClr>
                    <a:srgbClr val="002060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2" name="Oval 151"/>
                <p:cNvSpPr/>
                <p:nvPr/>
              </p:nvSpPr>
              <p:spPr>
                <a:xfrm>
                  <a:off x="6208991" y="4062768"/>
                  <a:ext cx="270711" cy="2707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scene3d>
                  <a:camera prst="orthographicFront">
                    <a:rot lat="600000" lon="3600000" rev="120000"/>
                  </a:camera>
                  <a:lightRig rig="threePt" dir="t"/>
                </a:scene3d>
                <a:sp3d>
                  <a:extrusionClr>
                    <a:schemeClr val="bg1"/>
                  </a:extrusionClr>
                  <a:contourClr>
                    <a:schemeClr val="bg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74" name="Straight Connector 73"/>
              <p:cNvCxnSpPr/>
              <p:nvPr/>
            </p:nvCxnSpPr>
            <p:spPr>
              <a:xfrm flipV="1">
                <a:off x="6637116" y="1850440"/>
                <a:ext cx="648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5" name="Group 74"/>
              <p:cNvGrpSpPr/>
              <p:nvPr/>
            </p:nvGrpSpPr>
            <p:grpSpPr>
              <a:xfrm>
                <a:off x="6317242" y="1485638"/>
                <a:ext cx="762000" cy="762000"/>
                <a:chOff x="5154360" y="1555691"/>
                <a:chExt cx="762000" cy="762000"/>
              </a:xfrm>
            </p:grpSpPr>
            <p:sp>
              <p:nvSpPr>
                <p:cNvPr id="149" name="Oval 148"/>
                <p:cNvSpPr/>
                <p:nvPr/>
              </p:nvSpPr>
              <p:spPr>
                <a:xfrm>
                  <a:off x="5154360" y="1555691"/>
                  <a:ext cx="762000" cy="762000"/>
                </a:xfrm>
                <a:prstGeom prst="ellipse">
                  <a:avLst/>
                </a:prstGeom>
                <a:solidFill>
                  <a:srgbClr val="F7C39F">
                    <a:alpha val="78824"/>
                  </a:srgbClr>
                </a:solidFill>
                <a:ln>
                  <a:noFill/>
                </a:ln>
                <a:scene3d>
                  <a:camera prst="orthographicFront">
                    <a:rot lat="600000" lon="3600000" rev="120000"/>
                  </a:camera>
                  <a:lightRig rig="threePt" dir="t"/>
                </a:scene3d>
                <a:sp3d extrusionH="63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50" name="Straight Connector 149"/>
                <p:cNvCxnSpPr/>
                <p:nvPr/>
              </p:nvCxnSpPr>
              <p:spPr>
                <a:xfrm rot="12840000">
                  <a:off x="5539373" y="1695032"/>
                  <a:ext cx="0" cy="504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3" name="Straight Connector 82"/>
              <p:cNvCxnSpPr/>
              <p:nvPr/>
            </p:nvCxnSpPr>
            <p:spPr>
              <a:xfrm flipV="1">
                <a:off x="4637376" y="2037584"/>
                <a:ext cx="205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9" name="Rectangle 88"/>
              <p:cNvSpPr/>
              <p:nvPr/>
            </p:nvSpPr>
            <p:spPr>
              <a:xfrm>
                <a:off x="4606787" y="1960580"/>
                <a:ext cx="854924" cy="29985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chilly" dir="t"/>
              </a:scene3d>
              <a:sp3d extrusionH="996950" prstMaterial="clear">
                <a:extrusionClr>
                  <a:srgbClr val="0070C0"/>
                </a:extrusionClr>
                <a:contourClr>
                  <a:srgbClr val="0070C0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1" name="Straight Connector 90"/>
              <p:cNvCxnSpPr/>
              <p:nvPr/>
            </p:nvCxnSpPr>
            <p:spPr>
              <a:xfrm flipV="1">
                <a:off x="3206289" y="2256493"/>
                <a:ext cx="1836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round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flipV="1">
                <a:off x="1568151" y="2588297"/>
                <a:ext cx="43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prstDash val="sysDash"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TextBox 93"/>
              <p:cNvSpPr txBox="1"/>
              <p:nvPr/>
            </p:nvSpPr>
            <p:spPr>
              <a:xfrm>
                <a:off x="3136366" y="2537626"/>
                <a:ext cx="26476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endParaRPr lang="en-GB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2431001" y="1507565"/>
                <a:ext cx="26476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endParaRPr lang="en-GB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21" name="Straight Connector 120"/>
              <p:cNvCxnSpPr/>
              <p:nvPr/>
            </p:nvCxnSpPr>
            <p:spPr>
              <a:xfrm>
                <a:off x="2134713" y="2175285"/>
                <a:ext cx="0" cy="756000"/>
              </a:xfrm>
              <a:prstGeom prst="line">
                <a:avLst/>
              </a:prstGeom>
              <a:ln w="31750">
                <a:solidFill>
                  <a:srgbClr val="A20000"/>
                </a:solidFill>
                <a:prstDash val="solid"/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TextBox 121"/>
              <p:cNvSpPr txBox="1"/>
              <p:nvPr/>
            </p:nvSpPr>
            <p:spPr>
              <a:xfrm>
                <a:off x="1731391" y="1902244"/>
                <a:ext cx="7236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i="1" dirty="0" err="1" smtClean="0">
                    <a:solidFill>
                      <a:srgbClr val="A2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b="1" i="1" baseline="30000" dirty="0" err="1" smtClean="0">
                    <a:solidFill>
                      <a:srgbClr val="A2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Opt</a:t>
                </a:r>
                <a:endParaRPr lang="en-GB" sz="1600" b="1" i="1" dirty="0">
                  <a:solidFill>
                    <a:srgbClr val="A2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" name="Freeform 122"/>
              <p:cNvSpPr/>
              <p:nvPr/>
            </p:nvSpPr>
            <p:spPr>
              <a:xfrm rot="12689305" flipH="1" flipV="1">
                <a:off x="6519120" y="2103834"/>
                <a:ext cx="340509" cy="252374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Freeform 123"/>
              <p:cNvSpPr/>
              <p:nvPr/>
            </p:nvSpPr>
            <p:spPr>
              <a:xfrm rot="5097622" flipV="1">
                <a:off x="7539315" y="2072279"/>
                <a:ext cx="269880" cy="168599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Rectangle 124"/>
              <p:cNvSpPr/>
              <p:nvPr/>
            </p:nvSpPr>
            <p:spPr>
              <a:xfrm>
                <a:off x="3348892" y="2050161"/>
                <a:ext cx="630133" cy="515564"/>
              </a:xfrm>
              <a:prstGeom prst="rect">
                <a:avLst/>
              </a:prstGeom>
              <a:solidFill>
                <a:srgbClr val="0083E6"/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clear">
                <a:extrusionClr>
                  <a:srgbClr val="0083E6"/>
                </a:extrusionClr>
                <a:contourClr>
                  <a:srgbClr val="0083E6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6" name="Straight Connector 125"/>
              <p:cNvCxnSpPr/>
              <p:nvPr/>
            </p:nvCxnSpPr>
            <p:spPr>
              <a:xfrm flipV="1">
                <a:off x="2671633" y="2392003"/>
                <a:ext cx="97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round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1" name="Oval 130"/>
              <p:cNvSpPr/>
              <p:nvPr/>
            </p:nvSpPr>
            <p:spPr>
              <a:xfrm>
                <a:off x="2360152" y="2076951"/>
                <a:ext cx="762000" cy="762000"/>
              </a:xfrm>
              <a:prstGeom prst="ellipse">
                <a:avLst/>
              </a:prstGeom>
              <a:solidFill>
                <a:srgbClr val="F7C39F">
                  <a:alpha val="78824"/>
                </a:srgbClr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threePt" dir="t"/>
              </a:scene3d>
              <a:sp3d extrusionH="63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2" name="Straight Connector 131"/>
              <p:cNvCxnSpPr/>
              <p:nvPr/>
            </p:nvCxnSpPr>
            <p:spPr>
              <a:xfrm rot="8940000">
                <a:off x="2737790" y="2134361"/>
                <a:ext cx="0" cy="64800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Arrow Connector 132"/>
              <p:cNvCxnSpPr/>
              <p:nvPr/>
            </p:nvCxnSpPr>
            <p:spPr>
              <a:xfrm rot="21480000" flipH="1" flipV="1">
                <a:off x="2726534" y="1670244"/>
                <a:ext cx="0" cy="794849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Arrow Connector 133"/>
              <p:cNvCxnSpPr/>
              <p:nvPr/>
            </p:nvCxnSpPr>
            <p:spPr>
              <a:xfrm rot="6300000" flipH="1" flipV="1">
                <a:off x="3083009" y="2193285"/>
                <a:ext cx="0" cy="720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5" name="Freeform 134"/>
              <p:cNvSpPr/>
              <p:nvPr/>
            </p:nvSpPr>
            <p:spPr>
              <a:xfrm rot="6287820">
                <a:off x="2553778" y="2631917"/>
                <a:ext cx="269880" cy="185193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6" name="Straight Connector 135"/>
              <p:cNvCxnSpPr/>
              <p:nvPr/>
            </p:nvCxnSpPr>
            <p:spPr>
              <a:xfrm flipV="1">
                <a:off x="2002806" y="2504159"/>
                <a:ext cx="720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miter lim="800000"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7" name="Rectangle 136"/>
              <p:cNvSpPr/>
              <p:nvPr/>
            </p:nvSpPr>
            <p:spPr>
              <a:xfrm>
                <a:off x="3336966" y="1980398"/>
                <a:ext cx="630133" cy="36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matte">
                <a:extrusionClr>
                  <a:schemeClr val="tx1"/>
                </a:extrusionClr>
                <a:contourClr>
                  <a:schemeClr val="bg1">
                    <a:lumMod val="50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8" name="Straight Connector 137"/>
              <p:cNvCxnSpPr/>
              <p:nvPr/>
            </p:nvCxnSpPr>
            <p:spPr>
              <a:xfrm>
                <a:off x="4134048" y="2597463"/>
                <a:ext cx="0" cy="216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>
              <a:xfrm rot="5400000">
                <a:off x="4134048" y="2705463"/>
                <a:ext cx="0" cy="216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 rot="5400000">
                <a:off x="4131948" y="2793913"/>
                <a:ext cx="0" cy="144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 rot="5400000">
                <a:off x="4129848" y="2881921"/>
                <a:ext cx="0" cy="72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>
                <a:off x="4112948" y="1353350"/>
                <a:ext cx="0" cy="576000"/>
              </a:xfrm>
              <a:prstGeom prst="line">
                <a:avLst/>
              </a:prstGeom>
              <a:ln w="25400">
                <a:solidFill>
                  <a:schemeClr val="tx1"/>
                </a:solidFill>
                <a:head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" name="TextBox 142"/>
              <p:cNvSpPr txBox="1"/>
              <p:nvPr/>
            </p:nvSpPr>
            <p:spPr>
              <a:xfrm>
                <a:off x="3683161" y="694174"/>
                <a:ext cx="855273" cy="307777"/>
              </a:xfrm>
              <a:prstGeom prst="rect">
                <a:avLst/>
              </a:prstGeom>
              <a:noFill/>
              <a:ln w="12700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DC Bias </a:t>
                </a:r>
                <a:endParaRPr lang="en-GB" sz="14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7630537" y="1036320"/>
                <a:ext cx="1699816" cy="584775"/>
              </a:xfrm>
              <a:prstGeom prst="rect">
                <a:avLst/>
              </a:prstGeom>
              <a:noFill/>
              <a:ln w="22225">
                <a:solidFill>
                  <a:schemeClr val="bg2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Data processing system</a:t>
                </a:r>
                <a:endParaRPr lang="en-GB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2534824" y="1070369"/>
                <a:ext cx="1115902" cy="523220"/>
              </a:xfrm>
              <a:prstGeom prst="rect">
                <a:avLst/>
              </a:prstGeom>
              <a:noFill/>
              <a:ln w="12700" cmpd="sng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Modulation</a:t>
                </a:r>
              </a:p>
              <a:p>
                <a:pPr algn="ctr"/>
                <a:r>
                  <a:rPr lang="en-US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signal</a:t>
                </a:r>
                <a:endParaRPr lang="en-GB" sz="14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46" name="Straight Connector 145"/>
              <p:cNvCxnSpPr>
                <a:stCxn id="147" idx="3"/>
                <a:endCxn id="144" idx="1"/>
              </p:cNvCxnSpPr>
              <p:nvPr/>
            </p:nvCxnSpPr>
            <p:spPr>
              <a:xfrm flipV="1">
                <a:off x="5937787" y="1328708"/>
                <a:ext cx="1692750" cy="17231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prstDash val="dash"/>
                <a:headEnd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7" name="TextBox 146"/>
              <p:cNvSpPr txBox="1"/>
              <p:nvPr/>
            </p:nvSpPr>
            <p:spPr>
              <a:xfrm>
                <a:off x="4974863" y="1084329"/>
                <a:ext cx="962924" cy="523220"/>
              </a:xfrm>
              <a:prstGeom prst="rect">
                <a:avLst/>
              </a:prstGeom>
              <a:noFill/>
              <a:ln w="12700">
                <a:solidFill>
                  <a:schemeClr val="bg2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Feedback signal</a:t>
                </a:r>
                <a:endParaRPr lang="en-GB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48" name="Straight Connector 147"/>
              <p:cNvCxnSpPr/>
              <p:nvPr/>
            </p:nvCxnSpPr>
            <p:spPr>
              <a:xfrm flipV="1">
                <a:off x="4131948" y="1330977"/>
                <a:ext cx="846375" cy="282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prstDash val="dash"/>
                <a:headEnd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6" name="TextBox 65"/>
            <p:cNvSpPr txBox="1"/>
            <p:nvPr/>
          </p:nvSpPr>
          <p:spPr>
            <a:xfrm>
              <a:off x="2000099" y="2792277"/>
              <a:ext cx="111887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Transmission</a:t>
              </a:r>
            </a:p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direction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6212441" y="2355181"/>
              <a:ext cx="111887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Transmission</a:t>
              </a:r>
            </a:p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direction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7071102" y="2214426"/>
              <a:ext cx="111887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Photodetector</a:t>
              </a:r>
              <a:endParaRPr lang="en-GB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600" b="1" smtClean="0">
                <a:solidFill>
                  <a:schemeClr val="tx1"/>
                </a:solidFill>
              </a:rPr>
              <a:t>27</a:t>
            </a:fld>
            <a:endParaRPr lang="en-GB" sz="1600" b="1" dirty="0">
              <a:solidFill>
                <a:schemeClr val="tx1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229362" y="4397059"/>
            <a:ext cx="706053" cy="3085"/>
          </a:xfrm>
          <a:prstGeom prst="straightConnector1">
            <a:avLst/>
          </a:prstGeom>
          <a:ln w="762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8787402" y="3373112"/>
            <a:ext cx="3099798" cy="26353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Feedback </a:t>
            </a:r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apply, in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order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minimize the odd harmonics, is proportional to the </a:t>
            </a:r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field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be measured.</a:t>
            </a:r>
          </a:p>
          <a:p>
            <a:pPr algn="just"/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proportionality factor depends on the properties (geometry, material etc..) of the crystals. </a:t>
            </a:r>
          </a:p>
        </p:txBody>
      </p:sp>
      <p:sp>
        <p:nvSpPr>
          <p:cNvPr id="76" name="Down Arrow 75"/>
          <p:cNvSpPr/>
          <p:nvPr/>
        </p:nvSpPr>
        <p:spPr>
          <a:xfrm flipV="1">
            <a:off x="5149792" y="2318384"/>
            <a:ext cx="161623" cy="180846"/>
          </a:xfrm>
          <a:prstGeom prst="downArrow">
            <a:avLst/>
          </a:prstGeom>
          <a:gradFill>
            <a:gsLst>
              <a:gs pos="0">
                <a:srgbClr val="FF0000"/>
              </a:gs>
              <a:gs pos="51000">
                <a:srgbClr val="FFFF00"/>
              </a:gs>
              <a:gs pos="100000">
                <a:srgbClr val="00B05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Down Arrow 76"/>
          <p:cNvSpPr/>
          <p:nvPr/>
        </p:nvSpPr>
        <p:spPr>
          <a:xfrm flipV="1">
            <a:off x="5493089" y="2263817"/>
            <a:ext cx="161623" cy="180846"/>
          </a:xfrm>
          <a:prstGeom prst="downArrow">
            <a:avLst/>
          </a:prstGeom>
          <a:gradFill>
            <a:gsLst>
              <a:gs pos="0">
                <a:srgbClr val="FF0000"/>
              </a:gs>
              <a:gs pos="51000">
                <a:srgbClr val="FFFF00"/>
              </a:gs>
              <a:gs pos="100000">
                <a:srgbClr val="00B05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Down Arrow 77"/>
          <p:cNvSpPr/>
          <p:nvPr/>
        </p:nvSpPr>
        <p:spPr>
          <a:xfrm flipV="1">
            <a:off x="5799273" y="2219063"/>
            <a:ext cx="161623" cy="180846"/>
          </a:xfrm>
          <a:prstGeom prst="downArrow">
            <a:avLst/>
          </a:prstGeom>
          <a:gradFill>
            <a:gsLst>
              <a:gs pos="0">
                <a:srgbClr val="FF0000"/>
              </a:gs>
              <a:gs pos="51000">
                <a:srgbClr val="FFFF00"/>
              </a:gs>
              <a:gs pos="100000">
                <a:srgbClr val="00B05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TextBox 78"/>
          <p:cNvSpPr txBox="1"/>
          <p:nvPr/>
        </p:nvSpPr>
        <p:spPr>
          <a:xfrm>
            <a:off x="4941373" y="2399909"/>
            <a:ext cx="1495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field</a:t>
            </a:r>
          </a:p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measure</a:t>
            </a: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DC electric field detection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86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96746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Outline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28</a:t>
            </a:fld>
            <a:endParaRPr lang="en-GB" dirty="0"/>
          </a:p>
        </p:txBody>
      </p:sp>
      <p:sp>
        <p:nvSpPr>
          <p:cNvPr id="17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  <p:sp>
        <p:nvSpPr>
          <p:cNvPr id="12" name="TextBox 11"/>
          <p:cNvSpPr txBox="1"/>
          <p:nvPr/>
        </p:nvSpPr>
        <p:spPr>
          <a:xfrm>
            <a:off x="49054" y="667439"/>
            <a:ext cx="11609798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Introduction: Evaluation of unbunched beam position </a:t>
            </a:r>
            <a:endParaRPr lang="en-US" sz="2200" dirty="0" smtClean="0">
              <a:solidFill>
                <a:srgbClr val="DB7713">
                  <a:alpha val="40000"/>
                </a:srgbClr>
              </a:solidFill>
              <a:latin typeface="Rockwell" panose="02060603020205020403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Working principles: </a:t>
            </a:r>
          </a:p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	</a:t>
            </a: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- </a:t>
            </a:r>
            <a:r>
              <a:rPr lang="en-US" sz="2200" dirty="0" err="1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Pockels</a:t>
            </a: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 effect </a:t>
            </a:r>
          </a:p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	</a:t>
            </a: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- DC electric field detection in the frequency domain</a:t>
            </a:r>
            <a:endParaRPr lang="en-US" sz="2200" dirty="0">
              <a:solidFill>
                <a:srgbClr val="DB7713">
                  <a:alpha val="40000"/>
                </a:srgbClr>
              </a:solidFill>
              <a:latin typeface="Rockwell" panose="02060603020205020403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/>
                </a:solidFill>
                <a:latin typeface="Rockwell" panose="02060603020205020403" pitchFamily="18" charset="0"/>
              </a:rPr>
              <a:t>Proof of concept laboratory test bench and its results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Current status</a:t>
            </a:r>
            <a:endParaRPr lang="en-US" sz="2200" dirty="0" smtClean="0">
              <a:solidFill>
                <a:srgbClr val="DB7713">
                  <a:alpha val="40000"/>
                </a:srgbClr>
              </a:solidFill>
              <a:latin typeface="Rockwell" panose="02060603020205020403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Summary</a:t>
            </a:r>
            <a:endParaRPr lang="en-US" sz="2200" dirty="0" smtClean="0">
              <a:solidFill>
                <a:srgbClr val="DB7713">
                  <a:alpha val="40000"/>
                </a:srgbClr>
              </a:solidFill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18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29</a:t>
            </a:fld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5496128" y="5618456"/>
            <a:ext cx="58881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the collaboration of Franck Guy Guillot-Vignot and Romain Ruffieux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Proof-of-concept laboratory test bench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" t="10415" r="7464" b="1259"/>
          <a:stretch/>
        </p:blipFill>
        <p:spPr>
          <a:xfrm>
            <a:off x="985247" y="989430"/>
            <a:ext cx="10241244" cy="4677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78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Outline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3</a:t>
            </a:fld>
            <a:endParaRPr lang="en-GB" dirty="0"/>
          </a:p>
        </p:txBody>
      </p:sp>
      <p:sp>
        <p:nvSpPr>
          <p:cNvPr id="17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  <p:sp>
        <p:nvSpPr>
          <p:cNvPr id="12" name="TextBox 11"/>
          <p:cNvSpPr txBox="1"/>
          <p:nvPr/>
        </p:nvSpPr>
        <p:spPr>
          <a:xfrm>
            <a:off x="49054" y="667439"/>
            <a:ext cx="11609798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/>
                </a:solidFill>
                <a:latin typeface="Rockwell" panose="02060603020205020403" pitchFamily="18" charset="0"/>
              </a:rPr>
              <a:t>Introduction: Evaluation of unbunched beam position </a:t>
            </a:r>
            <a:endParaRPr lang="en-US" sz="2200" dirty="0" smtClean="0">
              <a:solidFill>
                <a:srgbClr val="DB7713"/>
              </a:solidFill>
              <a:latin typeface="Rockwell" panose="02060603020205020403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Working principles: </a:t>
            </a:r>
          </a:p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	</a:t>
            </a: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- </a:t>
            </a:r>
            <a:r>
              <a:rPr lang="en-US" sz="2200" dirty="0" err="1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Pockels</a:t>
            </a: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 effect </a:t>
            </a:r>
          </a:p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	</a:t>
            </a: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- DC electric field detection in the frequency domain</a:t>
            </a:r>
            <a:endParaRPr lang="en-US" sz="2200" dirty="0">
              <a:solidFill>
                <a:srgbClr val="DB7713">
                  <a:alpha val="40000"/>
                </a:srgbClr>
              </a:solidFill>
              <a:latin typeface="Rockwell" panose="02060603020205020403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Proof of concept laboratory test bench and its results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Current status</a:t>
            </a:r>
            <a:endParaRPr lang="en-US" sz="2200" dirty="0" smtClean="0">
              <a:solidFill>
                <a:srgbClr val="DB7713">
                  <a:alpha val="40000"/>
                </a:srgbClr>
              </a:solidFill>
              <a:latin typeface="Rockwell" panose="02060603020205020403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Summary</a:t>
            </a:r>
            <a:endParaRPr lang="en-US" sz="2200" dirty="0" smtClean="0">
              <a:solidFill>
                <a:srgbClr val="DB7713">
                  <a:alpha val="40000"/>
                </a:srgbClr>
              </a:solidFill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62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" t="10415" r="7464" b="1259"/>
          <a:stretch/>
        </p:blipFill>
        <p:spPr>
          <a:xfrm>
            <a:off x="985247" y="989430"/>
            <a:ext cx="10241244" cy="467720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30</a:t>
            </a:fld>
            <a:endParaRPr lang="en-GB" dirty="0"/>
          </a:p>
        </p:txBody>
      </p:sp>
      <p:cxnSp>
        <p:nvCxnSpPr>
          <p:cNvPr id="18" name="Straight Connector 17"/>
          <p:cNvCxnSpPr/>
          <p:nvPr/>
        </p:nvCxnSpPr>
        <p:spPr>
          <a:xfrm flipH="1" flipV="1">
            <a:off x="6123372" y="2551531"/>
            <a:ext cx="280526" cy="96594"/>
          </a:xfrm>
          <a:prstGeom prst="line">
            <a:avLst/>
          </a:prstGeom>
          <a:ln w="50800" cap="rnd">
            <a:solidFill>
              <a:srgbClr val="FF0000"/>
            </a:solidFill>
            <a:round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6470674" y="2425143"/>
            <a:ext cx="280526" cy="96594"/>
          </a:xfrm>
          <a:prstGeom prst="line">
            <a:avLst/>
          </a:prstGeom>
          <a:ln w="50800" cap="rnd">
            <a:solidFill>
              <a:srgbClr val="FF0000"/>
            </a:solidFill>
            <a:round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-240000" flipV="1">
            <a:off x="6739339" y="2244811"/>
            <a:ext cx="731520" cy="180864"/>
          </a:xfrm>
          <a:prstGeom prst="line">
            <a:avLst/>
          </a:prstGeom>
          <a:ln w="50800" cap="rnd">
            <a:solidFill>
              <a:srgbClr val="FF0000"/>
            </a:solidFill>
            <a:round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5419376" y="2702801"/>
            <a:ext cx="1014512" cy="314380"/>
          </a:xfrm>
          <a:prstGeom prst="line">
            <a:avLst/>
          </a:prstGeom>
          <a:ln w="50800" cap="rnd">
            <a:solidFill>
              <a:srgbClr val="FF0000"/>
            </a:solidFill>
            <a:round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496128" y="5618456"/>
            <a:ext cx="58881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the collaboration of Franck Guy Guillot-Vignot and Romain Ruffieux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Proof-of-concept laboratory test bench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69392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" t="10415" r="7464" b="1259"/>
          <a:stretch/>
        </p:blipFill>
        <p:spPr>
          <a:xfrm>
            <a:off x="985247" y="989430"/>
            <a:ext cx="10241244" cy="467720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496128" y="5618456"/>
            <a:ext cx="58881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the collaboration of Franck Guy Guillot-Vignot and Romain Ruffieux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Proof-of-concept laboratory test bench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31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163255" y="4901357"/>
            <a:ext cx="2865374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EFD40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crystal modulated through PCBs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H="1" flipV="1">
            <a:off x="6245157" y="2927214"/>
            <a:ext cx="2368305" cy="1974143"/>
          </a:xfrm>
          <a:prstGeom prst="straightConnector1">
            <a:avLst/>
          </a:prstGeom>
          <a:ln w="34925">
            <a:solidFill>
              <a:srgbClr val="EFD40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88" t="4078" r="33749" b="34460"/>
          <a:stretch/>
        </p:blipFill>
        <p:spPr>
          <a:xfrm rot="5400000">
            <a:off x="5665768" y="4177189"/>
            <a:ext cx="973015" cy="1887415"/>
          </a:xfrm>
          <a:prstGeom prst="rect">
            <a:avLst/>
          </a:prstGeom>
          <a:ln w="50800" cap="sq">
            <a:solidFill>
              <a:schemeClr val="accent4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6" name="Straight Connector 15"/>
          <p:cNvCxnSpPr/>
          <p:nvPr/>
        </p:nvCxnSpPr>
        <p:spPr>
          <a:xfrm flipH="1" flipV="1">
            <a:off x="6123372" y="2551531"/>
            <a:ext cx="280526" cy="96594"/>
          </a:xfrm>
          <a:prstGeom prst="line">
            <a:avLst/>
          </a:prstGeom>
          <a:ln w="50800" cap="rnd">
            <a:solidFill>
              <a:srgbClr val="FF0000"/>
            </a:solidFill>
            <a:round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6470674" y="2425143"/>
            <a:ext cx="280526" cy="96594"/>
          </a:xfrm>
          <a:prstGeom prst="line">
            <a:avLst/>
          </a:prstGeom>
          <a:ln w="50800" cap="rnd">
            <a:solidFill>
              <a:srgbClr val="FF0000"/>
            </a:solidFill>
            <a:round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-240000" flipV="1">
            <a:off x="6739339" y="2244811"/>
            <a:ext cx="731520" cy="180864"/>
          </a:xfrm>
          <a:prstGeom prst="line">
            <a:avLst/>
          </a:prstGeom>
          <a:ln w="50800" cap="rnd">
            <a:solidFill>
              <a:srgbClr val="FF0000"/>
            </a:solidFill>
            <a:round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5419376" y="2702801"/>
            <a:ext cx="1014512" cy="314380"/>
          </a:xfrm>
          <a:prstGeom prst="line">
            <a:avLst/>
          </a:prstGeom>
          <a:ln w="50800" cap="rnd">
            <a:solidFill>
              <a:srgbClr val="FF0000"/>
            </a:solidFill>
            <a:round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54849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" t="10415" r="7464" b="1259"/>
          <a:stretch/>
        </p:blipFill>
        <p:spPr>
          <a:xfrm>
            <a:off x="985247" y="989430"/>
            <a:ext cx="10241244" cy="467720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496128" y="5618456"/>
            <a:ext cx="58881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the collaboration of Franck Guy Guillot-Vignot and Romain Ruffieux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Proof-of-concept laboratory test bench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32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163255" y="4901357"/>
            <a:ext cx="2865374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EFD40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crystal modulated through PCBs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H="1" flipV="1">
            <a:off x="6245157" y="2927214"/>
            <a:ext cx="2368305" cy="1974143"/>
          </a:xfrm>
          <a:prstGeom prst="straightConnector1">
            <a:avLst/>
          </a:prstGeom>
          <a:ln w="34925">
            <a:solidFill>
              <a:srgbClr val="EFD40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88" t="4078" r="33749" b="34460"/>
          <a:stretch/>
        </p:blipFill>
        <p:spPr>
          <a:xfrm rot="5400000">
            <a:off x="5665768" y="4177189"/>
            <a:ext cx="973015" cy="1887415"/>
          </a:xfrm>
          <a:prstGeom prst="rect">
            <a:avLst/>
          </a:prstGeom>
          <a:ln w="50800" cap="sq">
            <a:solidFill>
              <a:schemeClr val="accent4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6" name="Straight Connector 15"/>
          <p:cNvCxnSpPr/>
          <p:nvPr/>
        </p:nvCxnSpPr>
        <p:spPr>
          <a:xfrm flipH="1" flipV="1">
            <a:off x="6123372" y="2551531"/>
            <a:ext cx="280526" cy="96594"/>
          </a:xfrm>
          <a:prstGeom prst="line">
            <a:avLst/>
          </a:prstGeom>
          <a:ln w="50800" cap="rnd">
            <a:solidFill>
              <a:srgbClr val="FF0000"/>
            </a:solidFill>
            <a:round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6470674" y="2425143"/>
            <a:ext cx="280526" cy="96594"/>
          </a:xfrm>
          <a:prstGeom prst="line">
            <a:avLst/>
          </a:prstGeom>
          <a:ln w="50800" cap="rnd">
            <a:solidFill>
              <a:srgbClr val="FF0000"/>
            </a:solidFill>
            <a:round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-240000" flipV="1">
            <a:off x="6739339" y="2244811"/>
            <a:ext cx="731520" cy="180864"/>
          </a:xfrm>
          <a:prstGeom prst="line">
            <a:avLst/>
          </a:prstGeom>
          <a:ln w="50800" cap="rnd">
            <a:solidFill>
              <a:srgbClr val="FF0000"/>
            </a:solidFill>
            <a:round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5419376" y="2702801"/>
            <a:ext cx="1014512" cy="314380"/>
          </a:xfrm>
          <a:prstGeom prst="line">
            <a:avLst/>
          </a:prstGeom>
          <a:ln w="50800" cap="rnd">
            <a:solidFill>
              <a:srgbClr val="FF0000"/>
            </a:solidFill>
            <a:round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79" t="-203" r="31896" b="-225"/>
          <a:stretch/>
        </p:blipFill>
        <p:spPr>
          <a:xfrm rot="5400000">
            <a:off x="1156610" y="828967"/>
            <a:ext cx="2397158" cy="2718084"/>
          </a:xfrm>
          <a:prstGeom prst="rect">
            <a:avLst/>
          </a:prstGeom>
          <a:ln w="38100" cap="sq">
            <a:solidFill>
              <a:srgbClr val="EFD40B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21" name="Straight Arrow Connector 20"/>
          <p:cNvCxnSpPr>
            <a:stCxn id="18" idx="0"/>
            <a:endCxn id="22" idx="2"/>
          </p:cNvCxnSpPr>
          <p:nvPr/>
        </p:nvCxnSpPr>
        <p:spPr>
          <a:xfrm>
            <a:off x="3714231" y="2188009"/>
            <a:ext cx="2275742" cy="265445"/>
          </a:xfrm>
          <a:prstGeom prst="straightConnector1">
            <a:avLst/>
          </a:prstGeom>
          <a:ln w="34925">
            <a:solidFill>
              <a:srgbClr val="EFD40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5989973" y="2144364"/>
            <a:ext cx="664707" cy="618179"/>
          </a:xfrm>
          <a:prstGeom prst="ellipse">
            <a:avLst/>
          </a:prstGeom>
          <a:noFill/>
          <a:ln w="22225">
            <a:solidFill>
              <a:srgbClr val="EFD4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21155" y="2740258"/>
            <a:ext cx="2468067" cy="646331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LiNbO3 5%MgO doped</a:t>
            </a:r>
          </a:p>
          <a:p>
            <a:pPr algn="ctr"/>
            <a:r>
              <a:rPr lang="en-US" b="1" dirty="0" smtClean="0"/>
              <a:t>50x2x5mm</a:t>
            </a:r>
            <a:endParaRPr lang="en-GB" b="1" dirty="0"/>
          </a:p>
        </p:txBody>
      </p:sp>
      <p:sp>
        <p:nvSpPr>
          <p:cNvPr id="24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07574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33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988" y="961532"/>
            <a:ext cx="6259398" cy="4694549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Experimental results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28751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Outline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34</a:t>
            </a:fld>
            <a:endParaRPr lang="en-GB" dirty="0"/>
          </a:p>
        </p:txBody>
      </p:sp>
      <p:sp>
        <p:nvSpPr>
          <p:cNvPr id="17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  <p:sp>
        <p:nvSpPr>
          <p:cNvPr id="12" name="TextBox 11"/>
          <p:cNvSpPr txBox="1"/>
          <p:nvPr/>
        </p:nvSpPr>
        <p:spPr>
          <a:xfrm>
            <a:off x="49054" y="667439"/>
            <a:ext cx="11609798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Introduction: Evaluation of unbunched beam position </a:t>
            </a:r>
            <a:endParaRPr lang="en-US" sz="2200" dirty="0" smtClean="0">
              <a:solidFill>
                <a:srgbClr val="DB7713">
                  <a:alpha val="40000"/>
                </a:srgbClr>
              </a:solidFill>
              <a:latin typeface="Rockwell" panose="02060603020205020403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Working principles: </a:t>
            </a:r>
          </a:p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	</a:t>
            </a: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- </a:t>
            </a:r>
            <a:r>
              <a:rPr lang="en-US" sz="2200" dirty="0" err="1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Pockels</a:t>
            </a: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 effect </a:t>
            </a:r>
          </a:p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	</a:t>
            </a: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- DC electric field detection in the frequency domain</a:t>
            </a:r>
            <a:endParaRPr lang="en-US" sz="2200" dirty="0">
              <a:solidFill>
                <a:srgbClr val="DB7713">
                  <a:alpha val="40000"/>
                </a:srgbClr>
              </a:solidFill>
              <a:latin typeface="Rockwell" panose="02060603020205020403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Proof of concept laboratory test bench and its results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/>
                </a:solidFill>
                <a:latin typeface="Rockwell" panose="02060603020205020403" pitchFamily="18" charset="0"/>
              </a:rPr>
              <a:t>Current status</a:t>
            </a:r>
            <a:endParaRPr lang="en-US" sz="2200" dirty="0" smtClean="0">
              <a:solidFill>
                <a:srgbClr val="DB7713"/>
              </a:solidFill>
              <a:latin typeface="Rockwell" panose="02060603020205020403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Summary</a:t>
            </a:r>
            <a:endParaRPr lang="en-US" sz="2200" dirty="0" smtClean="0">
              <a:solidFill>
                <a:srgbClr val="DB7713">
                  <a:alpha val="40000"/>
                </a:srgbClr>
              </a:solidFill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28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35</a:t>
            </a:fld>
            <a:endParaRPr lang="en-GB" dirty="0"/>
          </a:p>
        </p:txBody>
      </p:sp>
      <p:sp>
        <p:nvSpPr>
          <p:cNvPr id="5" name="Can 4"/>
          <p:cNvSpPr/>
          <p:nvPr/>
        </p:nvSpPr>
        <p:spPr>
          <a:xfrm rot="16200000">
            <a:off x="5217574" y="1564833"/>
            <a:ext cx="1861954" cy="4366353"/>
          </a:xfrm>
          <a:prstGeom prst="can">
            <a:avLst>
              <a:gd name="adj" fmla="val 23687"/>
            </a:avLst>
          </a:prstGeom>
          <a:noFill/>
          <a:ln w="28575">
            <a:solidFill>
              <a:schemeClr val="bg1">
                <a:lumMod val="50000"/>
                <a:alpha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an 6"/>
          <p:cNvSpPr/>
          <p:nvPr/>
        </p:nvSpPr>
        <p:spPr>
          <a:xfrm rot="5400000" flipV="1">
            <a:off x="4941310" y="1490730"/>
            <a:ext cx="2379630" cy="4514555"/>
          </a:xfrm>
          <a:prstGeom prst="can">
            <a:avLst/>
          </a:prstGeom>
          <a:noFill/>
          <a:ln w="34925">
            <a:solidFill>
              <a:schemeClr val="bg1">
                <a:lumMod val="50000"/>
                <a:alpha val="50000"/>
              </a:schemeClr>
            </a:solidFill>
            <a:prstDash val="sysDash"/>
          </a:ln>
          <a:effectLst>
            <a:reflection endPos="0" dir="5400000" sy="-100000" algn="bl" rotWithShape="0"/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an 9"/>
          <p:cNvSpPr/>
          <p:nvPr/>
        </p:nvSpPr>
        <p:spPr>
          <a:xfrm rot="16200000" flipV="1">
            <a:off x="4941311" y="1490730"/>
            <a:ext cx="2379629" cy="4514556"/>
          </a:xfrm>
          <a:prstGeom prst="can">
            <a:avLst/>
          </a:prstGeom>
          <a:noFill/>
          <a:ln w="38100">
            <a:solidFill>
              <a:schemeClr val="tx1"/>
            </a:solidFill>
          </a:ln>
          <a:effectLst>
            <a:reflection endPos="0" dir="5400000" sy="-100000" algn="bl" rotWithShape="0"/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7877427" y="2817030"/>
            <a:ext cx="454301" cy="1861956"/>
          </a:xfrm>
          <a:prstGeom prst="ellipse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7907246" y="3387538"/>
            <a:ext cx="866075" cy="0"/>
          </a:xfrm>
          <a:prstGeom prst="line">
            <a:avLst/>
          </a:prstGeom>
          <a:ln w="6985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451348" y="3390871"/>
            <a:ext cx="213358" cy="1249"/>
          </a:xfrm>
          <a:prstGeom prst="straightConnector1">
            <a:avLst/>
          </a:prstGeom>
          <a:ln w="3810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8468133" y="3390871"/>
            <a:ext cx="213358" cy="1249"/>
          </a:xfrm>
          <a:prstGeom prst="straightConnector1">
            <a:avLst/>
          </a:prstGeom>
          <a:ln w="3810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2471760" y="3391300"/>
            <a:ext cx="866075" cy="0"/>
          </a:xfrm>
          <a:prstGeom prst="line">
            <a:avLst/>
          </a:prstGeom>
          <a:ln w="69850">
            <a:solidFill>
              <a:schemeClr val="tx1"/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 flipV="1">
            <a:off x="3154595" y="3391300"/>
            <a:ext cx="727503" cy="0"/>
          </a:xfrm>
          <a:prstGeom prst="line">
            <a:avLst/>
          </a:prstGeom>
          <a:ln w="69850">
            <a:solidFill>
              <a:schemeClr val="tx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8463550" y="3388580"/>
            <a:ext cx="866075" cy="0"/>
          </a:xfrm>
          <a:prstGeom prst="line">
            <a:avLst/>
          </a:prstGeom>
          <a:ln w="69850">
            <a:solidFill>
              <a:schemeClr val="tx1"/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861054" y="1246734"/>
            <a:ext cx="20710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Off-centered unbunched beam</a:t>
            </a:r>
          </a:p>
        </p:txBody>
      </p:sp>
      <p:cxnSp>
        <p:nvCxnSpPr>
          <p:cNvPr id="30" name="Straight Arrow Connector 29"/>
          <p:cNvCxnSpPr>
            <a:stCxn id="29" idx="2"/>
          </p:cNvCxnSpPr>
          <p:nvPr/>
        </p:nvCxnSpPr>
        <p:spPr>
          <a:xfrm flipH="1">
            <a:off x="8894224" y="1893065"/>
            <a:ext cx="2363" cy="1366231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3876885" y="3391300"/>
            <a:ext cx="4027760" cy="0"/>
          </a:xfrm>
          <a:prstGeom prst="line">
            <a:avLst/>
          </a:prstGeom>
          <a:ln w="73025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…but where is the BPM? 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18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37572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n 4"/>
          <p:cNvSpPr/>
          <p:nvPr/>
        </p:nvSpPr>
        <p:spPr>
          <a:xfrm rot="16200000">
            <a:off x="5217574" y="1564833"/>
            <a:ext cx="1861954" cy="4366353"/>
          </a:xfrm>
          <a:prstGeom prst="can">
            <a:avLst>
              <a:gd name="adj" fmla="val 23687"/>
            </a:avLst>
          </a:prstGeom>
          <a:noFill/>
          <a:ln w="28575">
            <a:solidFill>
              <a:schemeClr val="bg1">
                <a:lumMod val="50000"/>
                <a:alpha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an 6"/>
          <p:cNvSpPr/>
          <p:nvPr/>
        </p:nvSpPr>
        <p:spPr>
          <a:xfrm rot="5400000" flipV="1">
            <a:off x="4941310" y="1490730"/>
            <a:ext cx="2379630" cy="4514555"/>
          </a:xfrm>
          <a:prstGeom prst="can">
            <a:avLst/>
          </a:prstGeom>
          <a:noFill/>
          <a:ln w="34925">
            <a:solidFill>
              <a:schemeClr val="bg1">
                <a:lumMod val="50000"/>
                <a:alpha val="50000"/>
              </a:schemeClr>
            </a:solidFill>
            <a:prstDash val="sysDash"/>
          </a:ln>
          <a:effectLst>
            <a:reflection endPos="0" dir="5400000" sy="-100000" algn="bl" rotWithShape="0"/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endCxn id="11" idx="0"/>
          </p:cNvCxnSpPr>
          <p:nvPr/>
        </p:nvCxnSpPr>
        <p:spPr>
          <a:xfrm>
            <a:off x="7901608" y="2817030"/>
            <a:ext cx="202969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n 9"/>
          <p:cNvSpPr/>
          <p:nvPr/>
        </p:nvSpPr>
        <p:spPr>
          <a:xfrm rot="16200000" flipV="1">
            <a:off x="4941311" y="1490730"/>
            <a:ext cx="2379629" cy="4514556"/>
          </a:xfrm>
          <a:prstGeom prst="can">
            <a:avLst/>
          </a:prstGeom>
          <a:noFill/>
          <a:ln w="38100">
            <a:solidFill>
              <a:schemeClr val="tx1"/>
            </a:solidFill>
          </a:ln>
          <a:effectLst>
            <a:reflection endPos="0" dir="5400000" sy="-100000" algn="bl" rotWithShape="0"/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7877427" y="2817030"/>
            <a:ext cx="454301" cy="1861956"/>
          </a:xfrm>
          <a:prstGeom prst="ellipse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7907246" y="3387538"/>
            <a:ext cx="866075" cy="0"/>
          </a:xfrm>
          <a:prstGeom prst="line">
            <a:avLst/>
          </a:prstGeom>
          <a:ln w="6985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451348" y="3390871"/>
            <a:ext cx="213358" cy="1249"/>
          </a:xfrm>
          <a:prstGeom prst="straightConnector1">
            <a:avLst/>
          </a:prstGeom>
          <a:ln w="3810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8468133" y="3390871"/>
            <a:ext cx="213358" cy="1249"/>
          </a:xfrm>
          <a:prstGeom prst="straightConnector1">
            <a:avLst/>
          </a:prstGeom>
          <a:ln w="3810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ight Arrow 15"/>
          <p:cNvSpPr/>
          <p:nvPr/>
        </p:nvSpPr>
        <p:spPr>
          <a:xfrm rot="5400000">
            <a:off x="6571021" y="3966665"/>
            <a:ext cx="1245514" cy="179130"/>
          </a:xfrm>
          <a:prstGeom prst="rightArrow">
            <a:avLst/>
          </a:prstGeom>
          <a:gradFill>
            <a:gsLst>
              <a:gs pos="55000">
                <a:srgbClr val="FFC000"/>
              </a:gs>
              <a:gs pos="100000">
                <a:srgbClr val="FF0000"/>
              </a:gs>
              <a:gs pos="0">
                <a:srgbClr val="00B05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Arrow 16"/>
          <p:cNvSpPr/>
          <p:nvPr/>
        </p:nvSpPr>
        <p:spPr>
          <a:xfrm rot="16200000">
            <a:off x="4508579" y="2899497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ight Arrow 17"/>
          <p:cNvSpPr/>
          <p:nvPr/>
        </p:nvSpPr>
        <p:spPr>
          <a:xfrm rot="16200000">
            <a:off x="5190230" y="2907573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Arrow 18"/>
          <p:cNvSpPr/>
          <p:nvPr/>
        </p:nvSpPr>
        <p:spPr>
          <a:xfrm rot="16200000">
            <a:off x="6547117" y="2896361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Arrow 19"/>
          <p:cNvSpPr/>
          <p:nvPr/>
        </p:nvSpPr>
        <p:spPr>
          <a:xfrm rot="16200000">
            <a:off x="7226307" y="2896361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ight Arrow 20"/>
          <p:cNvSpPr/>
          <p:nvPr/>
        </p:nvSpPr>
        <p:spPr>
          <a:xfrm rot="5400000">
            <a:off x="5505717" y="3966665"/>
            <a:ext cx="1245514" cy="179130"/>
          </a:xfrm>
          <a:prstGeom prst="rightArrow">
            <a:avLst/>
          </a:prstGeom>
          <a:gradFill>
            <a:gsLst>
              <a:gs pos="55000">
                <a:srgbClr val="FFC000"/>
              </a:gs>
              <a:gs pos="100000">
                <a:srgbClr val="FF0000"/>
              </a:gs>
              <a:gs pos="0">
                <a:srgbClr val="00B05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ight Arrow 21"/>
          <p:cNvSpPr/>
          <p:nvPr/>
        </p:nvSpPr>
        <p:spPr>
          <a:xfrm rot="5400000">
            <a:off x="4440413" y="3966107"/>
            <a:ext cx="1245514" cy="179130"/>
          </a:xfrm>
          <a:prstGeom prst="rightArrow">
            <a:avLst/>
          </a:prstGeom>
          <a:gradFill>
            <a:gsLst>
              <a:gs pos="55000">
                <a:srgbClr val="FFC000"/>
              </a:gs>
              <a:gs pos="100000">
                <a:srgbClr val="FF0000"/>
              </a:gs>
              <a:gs pos="0">
                <a:srgbClr val="00B05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ight Arrow 22"/>
          <p:cNvSpPr/>
          <p:nvPr/>
        </p:nvSpPr>
        <p:spPr>
          <a:xfrm rot="16200000">
            <a:off x="5867928" y="2896361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2471760" y="3391300"/>
            <a:ext cx="866075" cy="0"/>
          </a:xfrm>
          <a:prstGeom prst="line">
            <a:avLst/>
          </a:prstGeom>
          <a:ln w="69850">
            <a:solidFill>
              <a:schemeClr val="tx1"/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 flipV="1">
            <a:off x="3154595" y="3391300"/>
            <a:ext cx="727503" cy="0"/>
          </a:xfrm>
          <a:prstGeom prst="line">
            <a:avLst/>
          </a:prstGeom>
          <a:ln w="69850">
            <a:solidFill>
              <a:schemeClr val="tx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8463550" y="3388580"/>
            <a:ext cx="866075" cy="0"/>
          </a:xfrm>
          <a:prstGeom prst="line">
            <a:avLst/>
          </a:prstGeom>
          <a:ln w="69850">
            <a:solidFill>
              <a:schemeClr val="tx1"/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160194" y="4662754"/>
            <a:ext cx="19046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Electromagnetic</a:t>
            </a:r>
            <a:br>
              <a:rPr lang="en-US" sz="2000" b="1" dirty="0" smtClean="0">
                <a:solidFill>
                  <a:srgbClr val="0070C0"/>
                </a:solidFill>
              </a:rPr>
            </a:br>
            <a:r>
              <a:rPr lang="en-US" sz="2000" b="1" dirty="0" smtClean="0">
                <a:solidFill>
                  <a:srgbClr val="0070C0"/>
                </a:solidFill>
              </a:rPr>
              <a:t> DC field lines</a:t>
            </a:r>
            <a:endParaRPr lang="en-GB" sz="2000" b="1" dirty="0">
              <a:solidFill>
                <a:srgbClr val="0070C0"/>
              </a:solidFill>
            </a:endParaRPr>
          </a:p>
        </p:txBody>
      </p:sp>
      <p:cxnSp>
        <p:nvCxnSpPr>
          <p:cNvPr id="41" name="Elbow Connector 40"/>
          <p:cNvCxnSpPr>
            <a:stCxn id="40" idx="1"/>
          </p:cNvCxnSpPr>
          <p:nvPr/>
        </p:nvCxnSpPr>
        <p:spPr>
          <a:xfrm rot="10800000" flipH="1">
            <a:off x="2281487" y="3051476"/>
            <a:ext cx="2268736" cy="1922263"/>
          </a:xfrm>
          <a:prstGeom prst="bentConnector3">
            <a:avLst>
              <a:gd name="adj1" fmla="val -9696"/>
            </a:avLst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40" idx="1"/>
          </p:cNvCxnSpPr>
          <p:nvPr/>
        </p:nvCxnSpPr>
        <p:spPr>
          <a:xfrm rot="10800000" flipH="1">
            <a:off x="2281487" y="4437752"/>
            <a:ext cx="2461022" cy="535988"/>
          </a:xfrm>
          <a:prstGeom prst="bentConnector3">
            <a:avLst>
              <a:gd name="adj1" fmla="val -8939"/>
            </a:avLst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861054" y="1246734"/>
            <a:ext cx="20710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Off-centered unbunched beam</a:t>
            </a:r>
          </a:p>
        </p:txBody>
      </p:sp>
      <p:cxnSp>
        <p:nvCxnSpPr>
          <p:cNvPr id="30" name="Straight Arrow Connector 29"/>
          <p:cNvCxnSpPr>
            <a:stCxn id="29" idx="2"/>
          </p:cNvCxnSpPr>
          <p:nvPr/>
        </p:nvCxnSpPr>
        <p:spPr>
          <a:xfrm flipH="1">
            <a:off x="8894224" y="1893065"/>
            <a:ext cx="2363" cy="1366231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3876885" y="3391300"/>
            <a:ext cx="4027760" cy="0"/>
          </a:xfrm>
          <a:prstGeom prst="line">
            <a:avLst/>
          </a:prstGeom>
          <a:ln w="73025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36</a:t>
            </a:fld>
            <a:endParaRPr lang="en-GB" dirty="0"/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…but where is the BPM? 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34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55369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n 4"/>
          <p:cNvSpPr/>
          <p:nvPr/>
        </p:nvSpPr>
        <p:spPr>
          <a:xfrm rot="16200000">
            <a:off x="5217574" y="1564833"/>
            <a:ext cx="1861954" cy="4366353"/>
          </a:xfrm>
          <a:prstGeom prst="can">
            <a:avLst>
              <a:gd name="adj" fmla="val 23687"/>
            </a:avLst>
          </a:prstGeom>
          <a:noFill/>
          <a:ln w="28575">
            <a:solidFill>
              <a:schemeClr val="bg1">
                <a:lumMod val="50000"/>
                <a:alpha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an 6"/>
          <p:cNvSpPr/>
          <p:nvPr/>
        </p:nvSpPr>
        <p:spPr>
          <a:xfrm rot="5400000" flipV="1">
            <a:off x="4941310" y="1490730"/>
            <a:ext cx="2379630" cy="4514555"/>
          </a:xfrm>
          <a:prstGeom prst="can">
            <a:avLst/>
          </a:prstGeom>
          <a:noFill/>
          <a:ln w="34925">
            <a:solidFill>
              <a:schemeClr val="bg1">
                <a:lumMod val="50000"/>
                <a:alpha val="50000"/>
              </a:schemeClr>
            </a:solidFill>
            <a:prstDash val="sysDash"/>
          </a:ln>
          <a:effectLst>
            <a:reflection endPos="0" dir="5400000" sy="-100000" algn="bl" rotWithShape="0"/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endCxn id="11" idx="0"/>
          </p:cNvCxnSpPr>
          <p:nvPr/>
        </p:nvCxnSpPr>
        <p:spPr>
          <a:xfrm>
            <a:off x="7901608" y="2817030"/>
            <a:ext cx="202969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n 9"/>
          <p:cNvSpPr/>
          <p:nvPr/>
        </p:nvSpPr>
        <p:spPr>
          <a:xfrm rot="16200000" flipV="1">
            <a:off x="4941311" y="1490730"/>
            <a:ext cx="2379629" cy="4514556"/>
          </a:xfrm>
          <a:prstGeom prst="can">
            <a:avLst/>
          </a:prstGeom>
          <a:noFill/>
          <a:ln w="38100">
            <a:solidFill>
              <a:schemeClr val="tx1"/>
            </a:solidFill>
          </a:ln>
          <a:effectLst>
            <a:reflection endPos="0" dir="5400000" sy="-100000" algn="bl" rotWithShape="0"/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7877427" y="2817030"/>
            <a:ext cx="454301" cy="1861956"/>
          </a:xfrm>
          <a:prstGeom prst="ellipse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7907246" y="3387538"/>
            <a:ext cx="866075" cy="0"/>
          </a:xfrm>
          <a:prstGeom prst="line">
            <a:avLst/>
          </a:prstGeom>
          <a:ln w="6985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451348" y="3390871"/>
            <a:ext cx="213358" cy="1249"/>
          </a:xfrm>
          <a:prstGeom prst="straightConnector1">
            <a:avLst/>
          </a:prstGeom>
          <a:ln w="3810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8468133" y="3390871"/>
            <a:ext cx="213358" cy="1249"/>
          </a:xfrm>
          <a:prstGeom prst="straightConnector1">
            <a:avLst/>
          </a:prstGeom>
          <a:ln w="3810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ight Arrow 15"/>
          <p:cNvSpPr/>
          <p:nvPr/>
        </p:nvSpPr>
        <p:spPr>
          <a:xfrm rot="5400000">
            <a:off x="6571021" y="3966665"/>
            <a:ext cx="1245514" cy="179130"/>
          </a:xfrm>
          <a:prstGeom prst="rightArrow">
            <a:avLst/>
          </a:prstGeom>
          <a:gradFill>
            <a:gsLst>
              <a:gs pos="55000">
                <a:srgbClr val="FFC000"/>
              </a:gs>
              <a:gs pos="100000">
                <a:srgbClr val="FF0000"/>
              </a:gs>
              <a:gs pos="0">
                <a:srgbClr val="00B05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Arrow 16"/>
          <p:cNvSpPr/>
          <p:nvPr/>
        </p:nvSpPr>
        <p:spPr>
          <a:xfrm rot="16200000">
            <a:off x="4508579" y="2899497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ight Arrow 17"/>
          <p:cNvSpPr/>
          <p:nvPr/>
        </p:nvSpPr>
        <p:spPr>
          <a:xfrm rot="16200000">
            <a:off x="5190230" y="2907573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Arrow 18"/>
          <p:cNvSpPr/>
          <p:nvPr/>
        </p:nvSpPr>
        <p:spPr>
          <a:xfrm rot="16200000">
            <a:off x="6547117" y="2896361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Arrow 19"/>
          <p:cNvSpPr/>
          <p:nvPr/>
        </p:nvSpPr>
        <p:spPr>
          <a:xfrm rot="16200000">
            <a:off x="7226307" y="2896361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ight Arrow 20"/>
          <p:cNvSpPr/>
          <p:nvPr/>
        </p:nvSpPr>
        <p:spPr>
          <a:xfrm rot="5400000">
            <a:off x="5505717" y="3966665"/>
            <a:ext cx="1245514" cy="179130"/>
          </a:xfrm>
          <a:prstGeom prst="rightArrow">
            <a:avLst/>
          </a:prstGeom>
          <a:gradFill>
            <a:gsLst>
              <a:gs pos="55000">
                <a:srgbClr val="FFC000"/>
              </a:gs>
              <a:gs pos="100000">
                <a:srgbClr val="FF0000"/>
              </a:gs>
              <a:gs pos="0">
                <a:srgbClr val="00B05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ight Arrow 21"/>
          <p:cNvSpPr/>
          <p:nvPr/>
        </p:nvSpPr>
        <p:spPr>
          <a:xfrm rot="5400000">
            <a:off x="4440413" y="3966107"/>
            <a:ext cx="1245514" cy="179130"/>
          </a:xfrm>
          <a:prstGeom prst="rightArrow">
            <a:avLst/>
          </a:prstGeom>
          <a:gradFill>
            <a:gsLst>
              <a:gs pos="55000">
                <a:srgbClr val="FFC000"/>
              </a:gs>
              <a:gs pos="100000">
                <a:srgbClr val="FF0000"/>
              </a:gs>
              <a:gs pos="0">
                <a:srgbClr val="00B05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ight Arrow 22"/>
          <p:cNvSpPr/>
          <p:nvPr/>
        </p:nvSpPr>
        <p:spPr>
          <a:xfrm rot="16200000">
            <a:off x="5867928" y="2896361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2471760" y="3391300"/>
            <a:ext cx="866075" cy="0"/>
          </a:xfrm>
          <a:prstGeom prst="line">
            <a:avLst/>
          </a:prstGeom>
          <a:ln w="69850">
            <a:solidFill>
              <a:schemeClr val="tx1"/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 flipV="1">
            <a:off x="3154595" y="3391300"/>
            <a:ext cx="727503" cy="0"/>
          </a:xfrm>
          <a:prstGeom prst="line">
            <a:avLst/>
          </a:prstGeom>
          <a:ln w="69850">
            <a:solidFill>
              <a:schemeClr val="tx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8463550" y="3388580"/>
            <a:ext cx="866075" cy="0"/>
          </a:xfrm>
          <a:prstGeom prst="line">
            <a:avLst/>
          </a:prstGeom>
          <a:ln w="69850">
            <a:solidFill>
              <a:schemeClr val="tx1"/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160194" y="4662754"/>
            <a:ext cx="19046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Electromagnetic</a:t>
            </a:r>
            <a:br>
              <a:rPr lang="en-US" sz="2000" b="1" dirty="0" smtClean="0">
                <a:solidFill>
                  <a:srgbClr val="0070C0"/>
                </a:solidFill>
              </a:rPr>
            </a:br>
            <a:r>
              <a:rPr lang="en-US" sz="2000" b="1" dirty="0" smtClean="0">
                <a:solidFill>
                  <a:srgbClr val="0070C0"/>
                </a:solidFill>
              </a:rPr>
              <a:t> DC field lines</a:t>
            </a:r>
            <a:endParaRPr lang="en-GB" sz="2000" b="1" dirty="0">
              <a:solidFill>
                <a:srgbClr val="0070C0"/>
              </a:solidFill>
            </a:endParaRPr>
          </a:p>
        </p:txBody>
      </p:sp>
      <p:cxnSp>
        <p:nvCxnSpPr>
          <p:cNvPr id="41" name="Elbow Connector 40"/>
          <p:cNvCxnSpPr>
            <a:stCxn id="40" idx="1"/>
          </p:cNvCxnSpPr>
          <p:nvPr/>
        </p:nvCxnSpPr>
        <p:spPr>
          <a:xfrm rot="10800000" flipH="1">
            <a:off x="2281487" y="3051476"/>
            <a:ext cx="2268736" cy="1922263"/>
          </a:xfrm>
          <a:prstGeom prst="bentConnector3">
            <a:avLst>
              <a:gd name="adj1" fmla="val -9696"/>
            </a:avLst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40" idx="1"/>
          </p:cNvCxnSpPr>
          <p:nvPr/>
        </p:nvCxnSpPr>
        <p:spPr>
          <a:xfrm rot="10800000" flipH="1">
            <a:off x="2281487" y="4437752"/>
            <a:ext cx="2461022" cy="535988"/>
          </a:xfrm>
          <a:prstGeom prst="bentConnector3">
            <a:avLst>
              <a:gd name="adj1" fmla="val -8939"/>
            </a:avLst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861054" y="1246734"/>
            <a:ext cx="20710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Off-centered unbunched beam</a:t>
            </a:r>
          </a:p>
        </p:txBody>
      </p:sp>
      <p:cxnSp>
        <p:nvCxnSpPr>
          <p:cNvPr id="30" name="Straight Arrow Connector 29"/>
          <p:cNvCxnSpPr>
            <a:stCxn id="29" idx="2"/>
          </p:cNvCxnSpPr>
          <p:nvPr/>
        </p:nvCxnSpPr>
        <p:spPr>
          <a:xfrm flipH="1">
            <a:off x="8894224" y="1893065"/>
            <a:ext cx="2363" cy="1366231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66348" y="1661792"/>
            <a:ext cx="13219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Birefringent</a:t>
            </a:r>
            <a:b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crystals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32" name="Straight Arrow Connector 31"/>
          <p:cNvCxnSpPr>
            <a:stCxn id="31" idx="2"/>
          </p:cNvCxnSpPr>
          <p:nvPr/>
        </p:nvCxnSpPr>
        <p:spPr>
          <a:xfrm flipH="1">
            <a:off x="6117925" y="2308123"/>
            <a:ext cx="9405" cy="178065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be 32"/>
          <p:cNvSpPr/>
          <p:nvPr/>
        </p:nvSpPr>
        <p:spPr>
          <a:xfrm flipV="1">
            <a:off x="5732398" y="2579534"/>
            <a:ext cx="755768" cy="236089"/>
          </a:xfrm>
          <a:prstGeom prst="cube">
            <a:avLst/>
          </a:prstGeom>
          <a:solidFill>
            <a:srgbClr val="19C3FF">
              <a:alpha val="9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Arrow Connector 48"/>
          <p:cNvCxnSpPr>
            <a:stCxn id="31" idx="1"/>
          </p:cNvCxnSpPr>
          <p:nvPr/>
        </p:nvCxnSpPr>
        <p:spPr>
          <a:xfrm flipH="1">
            <a:off x="5262356" y="1984958"/>
            <a:ext cx="203992" cy="11719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7056972" y="1963128"/>
            <a:ext cx="288000" cy="288000"/>
          </a:xfrm>
          <a:prstGeom prst="ellipse">
            <a:avLst/>
          </a:prstGeom>
          <a:solidFill>
            <a:schemeClr val="bg1">
              <a:alpha val="51000"/>
            </a:schemeClr>
          </a:solidFill>
          <a:ln w="25400">
            <a:solidFill>
              <a:schemeClr val="tx1"/>
            </a:solidFill>
          </a:ln>
          <a:scene3d>
            <a:camera prst="orthographicFront">
              <a:rot lat="0" lon="13499976" rev="0"/>
            </a:camera>
            <a:lightRig rig="threePt" dir="t"/>
          </a:scene3d>
          <a:sp3d extrusionH="254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Connector 42"/>
          <p:cNvCxnSpPr/>
          <p:nvPr/>
        </p:nvCxnSpPr>
        <p:spPr>
          <a:xfrm rot="3780000">
            <a:off x="7090583" y="1998676"/>
            <a:ext cx="180000" cy="2185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6910334" y="1248581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Polarizer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5" name="Straight Arrow Connector 54"/>
          <p:cNvCxnSpPr>
            <a:stCxn id="52" idx="2"/>
          </p:cNvCxnSpPr>
          <p:nvPr/>
        </p:nvCxnSpPr>
        <p:spPr>
          <a:xfrm flipH="1">
            <a:off x="7227570" y="1617913"/>
            <a:ext cx="192680" cy="286167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556325" y="1248367"/>
            <a:ext cx="1108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Polarizer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3464394" y="1538277"/>
            <a:ext cx="635696" cy="403680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3876885" y="3391300"/>
            <a:ext cx="4027760" cy="0"/>
          </a:xfrm>
          <a:prstGeom prst="line">
            <a:avLst/>
          </a:prstGeom>
          <a:ln w="73025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Oval 56"/>
          <p:cNvSpPr/>
          <p:nvPr/>
        </p:nvSpPr>
        <p:spPr>
          <a:xfrm>
            <a:off x="4125235" y="1985250"/>
            <a:ext cx="288000" cy="288000"/>
          </a:xfrm>
          <a:prstGeom prst="ellipse">
            <a:avLst/>
          </a:prstGeom>
          <a:solidFill>
            <a:schemeClr val="bg1">
              <a:alpha val="60000"/>
            </a:schemeClr>
          </a:solidFill>
          <a:ln w="25400">
            <a:solidFill>
              <a:schemeClr val="tx1"/>
            </a:solidFill>
          </a:ln>
          <a:scene3d>
            <a:camera prst="orthographicFront">
              <a:rot lat="0" lon="13499976" rev="0"/>
            </a:camera>
            <a:lightRig rig="threePt" dir="t"/>
          </a:scene3d>
          <a:sp3d extrusionH="254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8" name="Straight Connector 57"/>
          <p:cNvCxnSpPr/>
          <p:nvPr/>
        </p:nvCxnSpPr>
        <p:spPr>
          <a:xfrm rot="600000">
            <a:off x="4158846" y="2025878"/>
            <a:ext cx="180000" cy="2185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Cube 59"/>
          <p:cNvSpPr/>
          <p:nvPr/>
        </p:nvSpPr>
        <p:spPr>
          <a:xfrm flipV="1">
            <a:off x="4456525" y="2021523"/>
            <a:ext cx="755768" cy="236089"/>
          </a:xfrm>
          <a:prstGeom prst="cube">
            <a:avLst/>
          </a:prstGeom>
          <a:solidFill>
            <a:srgbClr val="19C3FF">
              <a:alpha val="76000"/>
            </a:srgb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37</a:t>
            </a:fld>
            <a:endParaRPr lang="en-GB" dirty="0"/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…but where is the BPM? 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46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422524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n 4"/>
          <p:cNvSpPr/>
          <p:nvPr/>
        </p:nvSpPr>
        <p:spPr>
          <a:xfrm rot="16200000">
            <a:off x="5217574" y="1564833"/>
            <a:ext cx="1861954" cy="4366353"/>
          </a:xfrm>
          <a:prstGeom prst="can">
            <a:avLst>
              <a:gd name="adj" fmla="val 23687"/>
            </a:avLst>
          </a:prstGeom>
          <a:noFill/>
          <a:ln w="28575">
            <a:solidFill>
              <a:schemeClr val="bg1">
                <a:lumMod val="50000"/>
                <a:alpha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an 6"/>
          <p:cNvSpPr/>
          <p:nvPr/>
        </p:nvSpPr>
        <p:spPr>
          <a:xfrm rot="5400000" flipV="1">
            <a:off x="4941310" y="1490730"/>
            <a:ext cx="2379630" cy="4514555"/>
          </a:xfrm>
          <a:prstGeom prst="can">
            <a:avLst/>
          </a:prstGeom>
          <a:noFill/>
          <a:ln w="34925">
            <a:solidFill>
              <a:schemeClr val="bg1">
                <a:lumMod val="50000"/>
                <a:alpha val="50000"/>
              </a:schemeClr>
            </a:solidFill>
            <a:prstDash val="sysDash"/>
          </a:ln>
          <a:effectLst>
            <a:reflection endPos="0" dir="5400000" sy="-100000" algn="bl" rotWithShape="0"/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endCxn id="11" idx="0"/>
          </p:cNvCxnSpPr>
          <p:nvPr/>
        </p:nvCxnSpPr>
        <p:spPr>
          <a:xfrm>
            <a:off x="7901608" y="2817030"/>
            <a:ext cx="202969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n 9"/>
          <p:cNvSpPr/>
          <p:nvPr/>
        </p:nvSpPr>
        <p:spPr>
          <a:xfrm rot="16200000" flipV="1">
            <a:off x="4941311" y="1490730"/>
            <a:ext cx="2379629" cy="4514556"/>
          </a:xfrm>
          <a:prstGeom prst="can">
            <a:avLst/>
          </a:prstGeom>
          <a:noFill/>
          <a:ln w="38100">
            <a:solidFill>
              <a:schemeClr val="tx1"/>
            </a:solidFill>
          </a:ln>
          <a:effectLst>
            <a:reflection endPos="0" dir="5400000" sy="-100000" algn="bl" rotWithShape="0"/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7877427" y="2817030"/>
            <a:ext cx="454301" cy="1861956"/>
          </a:xfrm>
          <a:prstGeom prst="ellipse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7907246" y="3387538"/>
            <a:ext cx="866075" cy="0"/>
          </a:xfrm>
          <a:prstGeom prst="line">
            <a:avLst/>
          </a:prstGeom>
          <a:ln w="6985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451348" y="3390871"/>
            <a:ext cx="213358" cy="1249"/>
          </a:xfrm>
          <a:prstGeom prst="straightConnector1">
            <a:avLst/>
          </a:prstGeom>
          <a:ln w="3810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8468133" y="3390871"/>
            <a:ext cx="213358" cy="1249"/>
          </a:xfrm>
          <a:prstGeom prst="straightConnector1">
            <a:avLst/>
          </a:prstGeom>
          <a:ln w="3810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ight Arrow 15"/>
          <p:cNvSpPr/>
          <p:nvPr/>
        </p:nvSpPr>
        <p:spPr>
          <a:xfrm rot="5400000">
            <a:off x="6571021" y="3966665"/>
            <a:ext cx="1245514" cy="179130"/>
          </a:xfrm>
          <a:prstGeom prst="rightArrow">
            <a:avLst/>
          </a:prstGeom>
          <a:gradFill>
            <a:gsLst>
              <a:gs pos="55000">
                <a:srgbClr val="FFC000"/>
              </a:gs>
              <a:gs pos="100000">
                <a:srgbClr val="FF0000"/>
              </a:gs>
              <a:gs pos="0">
                <a:srgbClr val="00B05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Arrow 16"/>
          <p:cNvSpPr/>
          <p:nvPr/>
        </p:nvSpPr>
        <p:spPr>
          <a:xfrm rot="16200000">
            <a:off x="4508579" y="2899497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ight Arrow 17"/>
          <p:cNvSpPr/>
          <p:nvPr/>
        </p:nvSpPr>
        <p:spPr>
          <a:xfrm rot="16200000">
            <a:off x="5190230" y="2907573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Arrow 18"/>
          <p:cNvSpPr/>
          <p:nvPr/>
        </p:nvSpPr>
        <p:spPr>
          <a:xfrm rot="16200000">
            <a:off x="6547117" y="2896361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Arrow 19"/>
          <p:cNvSpPr/>
          <p:nvPr/>
        </p:nvSpPr>
        <p:spPr>
          <a:xfrm rot="16200000">
            <a:off x="7226307" y="2896361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ight Arrow 20"/>
          <p:cNvSpPr/>
          <p:nvPr/>
        </p:nvSpPr>
        <p:spPr>
          <a:xfrm rot="5400000">
            <a:off x="5505717" y="3966665"/>
            <a:ext cx="1245514" cy="179130"/>
          </a:xfrm>
          <a:prstGeom prst="rightArrow">
            <a:avLst/>
          </a:prstGeom>
          <a:gradFill>
            <a:gsLst>
              <a:gs pos="55000">
                <a:srgbClr val="FFC000"/>
              </a:gs>
              <a:gs pos="100000">
                <a:srgbClr val="FF0000"/>
              </a:gs>
              <a:gs pos="0">
                <a:srgbClr val="00B05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ight Arrow 21"/>
          <p:cNvSpPr/>
          <p:nvPr/>
        </p:nvSpPr>
        <p:spPr>
          <a:xfrm rot="5400000">
            <a:off x="4440413" y="3966107"/>
            <a:ext cx="1245514" cy="179130"/>
          </a:xfrm>
          <a:prstGeom prst="rightArrow">
            <a:avLst/>
          </a:prstGeom>
          <a:gradFill>
            <a:gsLst>
              <a:gs pos="55000">
                <a:srgbClr val="FFC000"/>
              </a:gs>
              <a:gs pos="100000">
                <a:srgbClr val="FF0000"/>
              </a:gs>
              <a:gs pos="0">
                <a:srgbClr val="00B05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ight Arrow 22"/>
          <p:cNvSpPr/>
          <p:nvPr/>
        </p:nvSpPr>
        <p:spPr>
          <a:xfrm rot="16200000">
            <a:off x="5867928" y="2896361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2471760" y="3391300"/>
            <a:ext cx="866075" cy="0"/>
          </a:xfrm>
          <a:prstGeom prst="line">
            <a:avLst/>
          </a:prstGeom>
          <a:ln w="69850">
            <a:solidFill>
              <a:schemeClr val="tx1"/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 flipV="1">
            <a:off x="3154595" y="3391300"/>
            <a:ext cx="727503" cy="0"/>
          </a:xfrm>
          <a:prstGeom prst="line">
            <a:avLst/>
          </a:prstGeom>
          <a:ln w="69850">
            <a:solidFill>
              <a:schemeClr val="tx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8463550" y="3388580"/>
            <a:ext cx="866075" cy="0"/>
          </a:xfrm>
          <a:prstGeom prst="line">
            <a:avLst/>
          </a:prstGeom>
          <a:ln w="69850">
            <a:solidFill>
              <a:schemeClr val="tx1"/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160194" y="4662754"/>
            <a:ext cx="19046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Electromagnetic</a:t>
            </a:r>
            <a:br>
              <a:rPr lang="en-US" sz="2000" b="1" dirty="0" smtClean="0">
                <a:solidFill>
                  <a:srgbClr val="0070C0"/>
                </a:solidFill>
              </a:rPr>
            </a:br>
            <a:r>
              <a:rPr lang="en-US" sz="2000" b="1" dirty="0" smtClean="0">
                <a:solidFill>
                  <a:srgbClr val="0070C0"/>
                </a:solidFill>
              </a:rPr>
              <a:t> DC field lines</a:t>
            </a:r>
            <a:endParaRPr lang="en-GB" sz="2000" b="1" dirty="0">
              <a:solidFill>
                <a:srgbClr val="0070C0"/>
              </a:solidFill>
            </a:endParaRPr>
          </a:p>
        </p:txBody>
      </p:sp>
      <p:cxnSp>
        <p:nvCxnSpPr>
          <p:cNvPr id="41" name="Elbow Connector 40"/>
          <p:cNvCxnSpPr>
            <a:stCxn id="40" idx="1"/>
          </p:cNvCxnSpPr>
          <p:nvPr/>
        </p:nvCxnSpPr>
        <p:spPr>
          <a:xfrm rot="10800000" flipH="1">
            <a:off x="2281487" y="3051476"/>
            <a:ext cx="2268736" cy="1922263"/>
          </a:xfrm>
          <a:prstGeom prst="bentConnector3">
            <a:avLst>
              <a:gd name="adj1" fmla="val -9696"/>
            </a:avLst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40" idx="1"/>
          </p:cNvCxnSpPr>
          <p:nvPr/>
        </p:nvCxnSpPr>
        <p:spPr>
          <a:xfrm rot="10800000" flipH="1">
            <a:off x="2281487" y="4437752"/>
            <a:ext cx="2461022" cy="535988"/>
          </a:xfrm>
          <a:prstGeom prst="bentConnector3">
            <a:avLst>
              <a:gd name="adj1" fmla="val -8939"/>
            </a:avLst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861054" y="1246734"/>
            <a:ext cx="20710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Off-centered unbunched beam</a:t>
            </a:r>
          </a:p>
        </p:txBody>
      </p:sp>
      <p:cxnSp>
        <p:nvCxnSpPr>
          <p:cNvPr id="30" name="Straight Arrow Connector 29"/>
          <p:cNvCxnSpPr>
            <a:stCxn id="29" idx="2"/>
          </p:cNvCxnSpPr>
          <p:nvPr/>
        </p:nvCxnSpPr>
        <p:spPr>
          <a:xfrm flipH="1">
            <a:off x="8894224" y="1893065"/>
            <a:ext cx="2363" cy="1366231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66348" y="1661792"/>
            <a:ext cx="13219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Birefringent</a:t>
            </a:r>
            <a:b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crystals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32" name="Straight Arrow Connector 31"/>
          <p:cNvCxnSpPr>
            <a:stCxn id="31" idx="2"/>
          </p:cNvCxnSpPr>
          <p:nvPr/>
        </p:nvCxnSpPr>
        <p:spPr>
          <a:xfrm flipH="1">
            <a:off x="6117925" y="2308123"/>
            <a:ext cx="9405" cy="178065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be 32"/>
          <p:cNvSpPr/>
          <p:nvPr/>
        </p:nvSpPr>
        <p:spPr>
          <a:xfrm flipV="1">
            <a:off x="5732398" y="2579534"/>
            <a:ext cx="755768" cy="236089"/>
          </a:xfrm>
          <a:prstGeom prst="cube">
            <a:avLst/>
          </a:prstGeom>
          <a:solidFill>
            <a:srgbClr val="19C3FF">
              <a:alpha val="9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Arrow Connector 48"/>
          <p:cNvCxnSpPr>
            <a:stCxn id="31" idx="1"/>
          </p:cNvCxnSpPr>
          <p:nvPr/>
        </p:nvCxnSpPr>
        <p:spPr>
          <a:xfrm flipH="1">
            <a:off x="5262356" y="1984958"/>
            <a:ext cx="203992" cy="11719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7056972" y="1963128"/>
            <a:ext cx="288000" cy="288000"/>
          </a:xfrm>
          <a:prstGeom prst="ellipse">
            <a:avLst/>
          </a:prstGeom>
          <a:solidFill>
            <a:schemeClr val="bg1">
              <a:alpha val="51000"/>
            </a:schemeClr>
          </a:solidFill>
          <a:ln w="25400">
            <a:solidFill>
              <a:schemeClr val="tx1"/>
            </a:solidFill>
          </a:ln>
          <a:scene3d>
            <a:camera prst="orthographicFront">
              <a:rot lat="0" lon="13499976" rev="0"/>
            </a:camera>
            <a:lightRig rig="threePt" dir="t"/>
          </a:scene3d>
          <a:sp3d extrusionH="254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Connector 42"/>
          <p:cNvCxnSpPr/>
          <p:nvPr/>
        </p:nvCxnSpPr>
        <p:spPr>
          <a:xfrm rot="3780000">
            <a:off x="7090583" y="1998676"/>
            <a:ext cx="180000" cy="2185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6910334" y="1248581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Polarizer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5" name="Straight Arrow Connector 54"/>
          <p:cNvCxnSpPr>
            <a:stCxn id="52" idx="2"/>
          </p:cNvCxnSpPr>
          <p:nvPr/>
        </p:nvCxnSpPr>
        <p:spPr>
          <a:xfrm flipH="1">
            <a:off x="7227570" y="1617913"/>
            <a:ext cx="192680" cy="286167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556325" y="1248367"/>
            <a:ext cx="1108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Polarizer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3464394" y="1538277"/>
            <a:ext cx="635696" cy="403680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3876885" y="3391300"/>
            <a:ext cx="4027760" cy="0"/>
          </a:xfrm>
          <a:prstGeom prst="line">
            <a:avLst/>
          </a:prstGeom>
          <a:ln w="73025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862670" y="874095"/>
            <a:ext cx="1943478" cy="83099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Bias voltage </a:t>
            </a:r>
          </a:p>
          <a:p>
            <a:pPr algn="ctr"/>
            <a:r>
              <a:rPr lang="en-US" sz="1600" b="1" dirty="0" smtClean="0"/>
              <a:t>+</a:t>
            </a:r>
          </a:p>
          <a:p>
            <a:pPr algn="ctr"/>
            <a:r>
              <a:rPr lang="en-US" sz="1600" b="1" dirty="0" smtClean="0"/>
              <a:t>Modulation voltage 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4591908" y="1756221"/>
            <a:ext cx="485002" cy="217635"/>
            <a:chOff x="7776183" y="5355581"/>
            <a:chExt cx="504000" cy="226160"/>
          </a:xfrm>
        </p:grpSpPr>
        <p:cxnSp>
          <p:nvCxnSpPr>
            <p:cNvPr id="53" name="Straight Connector 52"/>
            <p:cNvCxnSpPr/>
            <p:nvPr/>
          </p:nvCxnSpPr>
          <p:spPr>
            <a:xfrm>
              <a:off x="8028183" y="5355581"/>
              <a:ext cx="0" cy="216000"/>
            </a:xfrm>
            <a:prstGeom prst="line">
              <a:avLst/>
            </a:prstGeom>
            <a:ln w="444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7776183" y="5581741"/>
              <a:ext cx="504000" cy="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Oval 56"/>
          <p:cNvSpPr/>
          <p:nvPr/>
        </p:nvSpPr>
        <p:spPr>
          <a:xfrm>
            <a:off x="4125235" y="1985250"/>
            <a:ext cx="288000" cy="288000"/>
          </a:xfrm>
          <a:prstGeom prst="ellipse">
            <a:avLst/>
          </a:prstGeom>
          <a:solidFill>
            <a:schemeClr val="bg1">
              <a:alpha val="60000"/>
            </a:schemeClr>
          </a:solidFill>
          <a:ln w="25400">
            <a:solidFill>
              <a:schemeClr val="tx1"/>
            </a:solidFill>
          </a:ln>
          <a:scene3d>
            <a:camera prst="orthographicFront">
              <a:rot lat="0" lon="13499976" rev="0"/>
            </a:camera>
            <a:lightRig rig="threePt" dir="t"/>
          </a:scene3d>
          <a:sp3d extrusionH="254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8" name="Straight Connector 57"/>
          <p:cNvCxnSpPr/>
          <p:nvPr/>
        </p:nvCxnSpPr>
        <p:spPr>
          <a:xfrm rot="600000">
            <a:off x="4158846" y="2025878"/>
            <a:ext cx="180000" cy="2185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Cube 59"/>
          <p:cNvSpPr/>
          <p:nvPr/>
        </p:nvSpPr>
        <p:spPr>
          <a:xfrm flipV="1">
            <a:off x="4456525" y="2021523"/>
            <a:ext cx="755768" cy="236089"/>
          </a:xfrm>
          <a:prstGeom prst="cube">
            <a:avLst/>
          </a:prstGeom>
          <a:solidFill>
            <a:srgbClr val="19C3FF">
              <a:alpha val="76000"/>
            </a:srgb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38</a:t>
            </a:fld>
            <a:endParaRPr lang="en-GB" dirty="0"/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…but where is the BPM? 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47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57784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Elbow Connector 49"/>
          <p:cNvCxnSpPr/>
          <p:nvPr/>
        </p:nvCxnSpPr>
        <p:spPr>
          <a:xfrm rot="10800000" flipV="1">
            <a:off x="5703570" y="2103298"/>
            <a:ext cx="1524000" cy="579184"/>
          </a:xfrm>
          <a:prstGeom prst="bentConnector3">
            <a:avLst>
              <a:gd name="adj1" fmla="val 18500"/>
            </a:avLst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n 4"/>
          <p:cNvSpPr/>
          <p:nvPr/>
        </p:nvSpPr>
        <p:spPr>
          <a:xfrm rot="16200000">
            <a:off x="5217574" y="1564833"/>
            <a:ext cx="1861954" cy="4366353"/>
          </a:xfrm>
          <a:prstGeom prst="can">
            <a:avLst>
              <a:gd name="adj" fmla="val 23687"/>
            </a:avLst>
          </a:prstGeom>
          <a:noFill/>
          <a:ln w="28575">
            <a:solidFill>
              <a:schemeClr val="bg1">
                <a:lumMod val="50000"/>
                <a:alpha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an 6"/>
          <p:cNvSpPr/>
          <p:nvPr/>
        </p:nvSpPr>
        <p:spPr>
          <a:xfrm rot="5400000" flipV="1">
            <a:off x="4941310" y="1490730"/>
            <a:ext cx="2379630" cy="4514555"/>
          </a:xfrm>
          <a:prstGeom prst="can">
            <a:avLst/>
          </a:prstGeom>
          <a:noFill/>
          <a:ln w="34925">
            <a:solidFill>
              <a:schemeClr val="bg1">
                <a:lumMod val="50000"/>
                <a:alpha val="50000"/>
              </a:schemeClr>
            </a:solidFill>
            <a:prstDash val="sysDash"/>
          </a:ln>
          <a:effectLst>
            <a:reflection endPos="0" dir="5400000" sy="-100000" algn="bl" rotWithShape="0"/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endCxn id="11" idx="0"/>
          </p:cNvCxnSpPr>
          <p:nvPr/>
        </p:nvCxnSpPr>
        <p:spPr>
          <a:xfrm>
            <a:off x="7901608" y="2817030"/>
            <a:ext cx="202969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n 9"/>
          <p:cNvSpPr/>
          <p:nvPr/>
        </p:nvSpPr>
        <p:spPr>
          <a:xfrm rot="16200000" flipV="1">
            <a:off x="4941311" y="1490730"/>
            <a:ext cx="2379629" cy="4514556"/>
          </a:xfrm>
          <a:prstGeom prst="can">
            <a:avLst/>
          </a:prstGeom>
          <a:noFill/>
          <a:ln w="38100">
            <a:solidFill>
              <a:schemeClr val="tx1"/>
            </a:solidFill>
          </a:ln>
          <a:effectLst>
            <a:reflection endPos="0" dir="5400000" sy="-100000" algn="bl" rotWithShape="0"/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7877427" y="2817030"/>
            <a:ext cx="454301" cy="1861956"/>
          </a:xfrm>
          <a:prstGeom prst="ellipse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3876885" y="3391300"/>
            <a:ext cx="4027760" cy="0"/>
          </a:xfrm>
          <a:prstGeom prst="line">
            <a:avLst/>
          </a:prstGeom>
          <a:ln w="73025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7907246" y="3387538"/>
            <a:ext cx="866075" cy="0"/>
          </a:xfrm>
          <a:prstGeom prst="line">
            <a:avLst/>
          </a:prstGeom>
          <a:ln w="6985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451348" y="3390871"/>
            <a:ext cx="213358" cy="1249"/>
          </a:xfrm>
          <a:prstGeom prst="straightConnector1">
            <a:avLst/>
          </a:prstGeom>
          <a:ln w="3810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8468133" y="3390871"/>
            <a:ext cx="213358" cy="1249"/>
          </a:xfrm>
          <a:prstGeom prst="straightConnector1">
            <a:avLst/>
          </a:prstGeom>
          <a:ln w="3810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ight Arrow 15"/>
          <p:cNvSpPr/>
          <p:nvPr/>
        </p:nvSpPr>
        <p:spPr>
          <a:xfrm rot="5400000">
            <a:off x="6571021" y="3966665"/>
            <a:ext cx="1245514" cy="179130"/>
          </a:xfrm>
          <a:prstGeom prst="rightArrow">
            <a:avLst/>
          </a:prstGeom>
          <a:gradFill>
            <a:gsLst>
              <a:gs pos="55000">
                <a:srgbClr val="FFC000"/>
              </a:gs>
              <a:gs pos="100000">
                <a:srgbClr val="FF0000"/>
              </a:gs>
              <a:gs pos="0">
                <a:srgbClr val="00B05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Arrow 16"/>
          <p:cNvSpPr/>
          <p:nvPr/>
        </p:nvSpPr>
        <p:spPr>
          <a:xfrm rot="16200000">
            <a:off x="4508579" y="2899497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ight Arrow 17"/>
          <p:cNvSpPr/>
          <p:nvPr/>
        </p:nvSpPr>
        <p:spPr>
          <a:xfrm rot="16200000">
            <a:off x="5190230" y="2907573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Arrow 18"/>
          <p:cNvSpPr/>
          <p:nvPr/>
        </p:nvSpPr>
        <p:spPr>
          <a:xfrm rot="16200000">
            <a:off x="6547117" y="2896361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Arrow 19"/>
          <p:cNvSpPr/>
          <p:nvPr/>
        </p:nvSpPr>
        <p:spPr>
          <a:xfrm rot="16200000">
            <a:off x="7226307" y="2896361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ight Arrow 20"/>
          <p:cNvSpPr/>
          <p:nvPr/>
        </p:nvSpPr>
        <p:spPr>
          <a:xfrm rot="5400000">
            <a:off x="5505717" y="3966665"/>
            <a:ext cx="1245514" cy="179130"/>
          </a:xfrm>
          <a:prstGeom prst="rightArrow">
            <a:avLst/>
          </a:prstGeom>
          <a:gradFill>
            <a:gsLst>
              <a:gs pos="55000">
                <a:srgbClr val="FFC000"/>
              </a:gs>
              <a:gs pos="100000">
                <a:srgbClr val="FF0000"/>
              </a:gs>
              <a:gs pos="0">
                <a:srgbClr val="00B05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ight Arrow 21"/>
          <p:cNvSpPr/>
          <p:nvPr/>
        </p:nvSpPr>
        <p:spPr>
          <a:xfrm rot="5400000">
            <a:off x="4440413" y="3966107"/>
            <a:ext cx="1245514" cy="179130"/>
          </a:xfrm>
          <a:prstGeom prst="rightArrow">
            <a:avLst/>
          </a:prstGeom>
          <a:gradFill>
            <a:gsLst>
              <a:gs pos="55000">
                <a:srgbClr val="FFC000"/>
              </a:gs>
              <a:gs pos="100000">
                <a:srgbClr val="FF0000"/>
              </a:gs>
              <a:gs pos="0">
                <a:srgbClr val="00B05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ight Arrow 22"/>
          <p:cNvSpPr/>
          <p:nvPr/>
        </p:nvSpPr>
        <p:spPr>
          <a:xfrm rot="16200000">
            <a:off x="5867928" y="2896361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2471760" y="3391300"/>
            <a:ext cx="866075" cy="0"/>
          </a:xfrm>
          <a:prstGeom prst="line">
            <a:avLst/>
          </a:prstGeom>
          <a:ln w="69850">
            <a:solidFill>
              <a:schemeClr val="tx1"/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 flipV="1">
            <a:off x="3154595" y="3391300"/>
            <a:ext cx="727503" cy="0"/>
          </a:xfrm>
          <a:prstGeom prst="line">
            <a:avLst/>
          </a:prstGeom>
          <a:ln w="69850">
            <a:solidFill>
              <a:schemeClr val="tx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8463550" y="3388580"/>
            <a:ext cx="866075" cy="0"/>
          </a:xfrm>
          <a:prstGeom prst="line">
            <a:avLst/>
          </a:prstGeom>
          <a:ln w="69850">
            <a:solidFill>
              <a:schemeClr val="tx1"/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160194" y="4662754"/>
            <a:ext cx="19046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Electromagnetic</a:t>
            </a:r>
            <a:br>
              <a:rPr lang="en-US" sz="2000" b="1" dirty="0" smtClean="0">
                <a:solidFill>
                  <a:srgbClr val="0070C0"/>
                </a:solidFill>
              </a:rPr>
            </a:br>
            <a:r>
              <a:rPr lang="en-US" sz="2000" b="1" dirty="0" smtClean="0">
                <a:solidFill>
                  <a:srgbClr val="0070C0"/>
                </a:solidFill>
              </a:rPr>
              <a:t> DC field lines</a:t>
            </a:r>
            <a:endParaRPr lang="en-GB" sz="2000" b="1" dirty="0">
              <a:solidFill>
                <a:srgbClr val="0070C0"/>
              </a:solidFill>
            </a:endParaRPr>
          </a:p>
        </p:txBody>
      </p:sp>
      <p:cxnSp>
        <p:nvCxnSpPr>
          <p:cNvPr id="41" name="Elbow Connector 40"/>
          <p:cNvCxnSpPr>
            <a:stCxn id="40" idx="1"/>
          </p:cNvCxnSpPr>
          <p:nvPr/>
        </p:nvCxnSpPr>
        <p:spPr>
          <a:xfrm rot="10800000" flipH="1">
            <a:off x="2281487" y="3051476"/>
            <a:ext cx="2268736" cy="1922263"/>
          </a:xfrm>
          <a:prstGeom prst="bentConnector3">
            <a:avLst>
              <a:gd name="adj1" fmla="val -9696"/>
            </a:avLst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40" idx="1"/>
          </p:cNvCxnSpPr>
          <p:nvPr/>
        </p:nvCxnSpPr>
        <p:spPr>
          <a:xfrm rot="10800000" flipH="1">
            <a:off x="2281487" y="4437752"/>
            <a:ext cx="2461022" cy="535988"/>
          </a:xfrm>
          <a:prstGeom prst="bentConnector3">
            <a:avLst>
              <a:gd name="adj1" fmla="val -8939"/>
            </a:avLst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861054" y="1246734"/>
            <a:ext cx="20710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Off-centered unbunched beam</a:t>
            </a:r>
          </a:p>
        </p:txBody>
      </p:sp>
      <p:cxnSp>
        <p:nvCxnSpPr>
          <p:cNvPr id="30" name="Straight Arrow Connector 29"/>
          <p:cNvCxnSpPr>
            <a:stCxn id="29" idx="2"/>
          </p:cNvCxnSpPr>
          <p:nvPr/>
        </p:nvCxnSpPr>
        <p:spPr>
          <a:xfrm flipH="1">
            <a:off x="8894224" y="1893065"/>
            <a:ext cx="2363" cy="1366231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66348" y="1661792"/>
            <a:ext cx="13219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Birefringent</a:t>
            </a:r>
            <a:b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crystals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32" name="Straight Arrow Connector 31"/>
          <p:cNvCxnSpPr>
            <a:stCxn id="31" idx="2"/>
          </p:cNvCxnSpPr>
          <p:nvPr/>
        </p:nvCxnSpPr>
        <p:spPr>
          <a:xfrm flipH="1">
            <a:off x="6117925" y="2308123"/>
            <a:ext cx="9405" cy="178065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be 32"/>
          <p:cNvSpPr/>
          <p:nvPr/>
        </p:nvSpPr>
        <p:spPr>
          <a:xfrm flipV="1">
            <a:off x="5732398" y="2579534"/>
            <a:ext cx="755768" cy="236089"/>
          </a:xfrm>
          <a:prstGeom prst="cube">
            <a:avLst/>
          </a:prstGeom>
          <a:solidFill>
            <a:srgbClr val="19C3FF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6" name="Group 45"/>
          <p:cNvGrpSpPr/>
          <p:nvPr/>
        </p:nvGrpSpPr>
        <p:grpSpPr>
          <a:xfrm>
            <a:off x="4591908" y="1756221"/>
            <a:ext cx="485002" cy="217635"/>
            <a:chOff x="7776183" y="5355581"/>
            <a:chExt cx="504000" cy="226160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8028183" y="5355581"/>
              <a:ext cx="0" cy="216000"/>
            </a:xfrm>
            <a:prstGeom prst="line">
              <a:avLst/>
            </a:prstGeom>
            <a:ln w="444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7776183" y="5581741"/>
              <a:ext cx="504000" cy="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9" name="Straight Arrow Connector 48"/>
          <p:cNvCxnSpPr>
            <a:stCxn id="31" idx="1"/>
          </p:cNvCxnSpPr>
          <p:nvPr/>
        </p:nvCxnSpPr>
        <p:spPr>
          <a:xfrm flipH="1">
            <a:off x="5262356" y="1984958"/>
            <a:ext cx="203992" cy="11719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57"/>
          <p:cNvCxnSpPr>
            <a:stCxn id="57" idx="3"/>
          </p:cNvCxnSpPr>
          <p:nvPr/>
        </p:nvCxnSpPr>
        <p:spPr>
          <a:xfrm>
            <a:off x="3527223" y="2137579"/>
            <a:ext cx="2176347" cy="544903"/>
          </a:xfrm>
          <a:prstGeom prst="bentConnector3">
            <a:avLst>
              <a:gd name="adj1" fmla="val 83883"/>
            </a:avLst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4125235" y="1985250"/>
            <a:ext cx="288000" cy="288000"/>
          </a:xfrm>
          <a:prstGeom prst="ellipse">
            <a:avLst/>
          </a:prstGeom>
          <a:solidFill>
            <a:schemeClr val="bg1">
              <a:alpha val="60000"/>
            </a:schemeClr>
          </a:solidFill>
          <a:ln w="25400">
            <a:solidFill>
              <a:schemeClr val="tx1"/>
            </a:solidFill>
          </a:ln>
          <a:scene3d>
            <a:camera prst="orthographicFront">
              <a:rot lat="0" lon="13499976" rev="0"/>
            </a:camera>
            <a:lightRig rig="threePt" dir="t"/>
          </a:scene3d>
          <a:sp3d extrusionH="254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rot="600000">
            <a:off x="4158846" y="2025878"/>
            <a:ext cx="180000" cy="2185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ube 33"/>
          <p:cNvSpPr/>
          <p:nvPr/>
        </p:nvSpPr>
        <p:spPr>
          <a:xfrm flipV="1">
            <a:off x="4456525" y="2021523"/>
            <a:ext cx="755768" cy="236089"/>
          </a:xfrm>
          <a:prstGeom prst="cube">
            <a:avLst/>
          </a:prstGeom>
          <a:solidFill>
            <a:srgbClr val="19C3FF">
              <a:alpha val="76000"/>
            </a:srgb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/>
          <p:cNvSpPr txBox="1"/>
          <p:nvPr/>
        </p:nvSpPr>
        <p:spPr>
          <a:xfrm>
            <a:off x="6910334" y="1248581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Polarizer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5" name="Straight Arrow Connector 54"/>
          <p:cNvCxnSpPr>
            <a:stCxn id="52" idx="2"/>
          </p:cNvCxnSpPr>
          <p:nvPr/>
        </p:nvCxnSpPr>
        <p:spPr>
          <a:xfrm flipH="1">
            <a:off x="7227570" y="1617913"/>
            <a:ext cx="192680" cy="286167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402986" y="1971129"/>
            <a:ext cx="2110927" cy="338554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defTabSz="1219170"/>
            <a:r>
              <a:rPr lang="en-US" sz="1600" b="1" dirty="0" smtClean="0">
                <a:solidFill>
                  <a:srgbClr val="FF0000"/>
                </a:solidFill>
                <a:latin typeface="Arial"/>
              </a:rPr>
              <a:t>Laser</a:t>
            </a:r>
            <a:endParaRPr lang="en-GB" sz="1600" b="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556325" y="1248367"/>
            <a:ext cx="1108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Polarizer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3464394" y="1538277"/>
            <a:ext cx="635696" cy="403680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862670" y="874095"/>
            <a:ext cx="1943478" cy="83099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Bias voltage </a:t>
            </a:r>
          </a:p>
          <a:p>
            <a:pPr algn="ctr"/>
            <a:r>
              <a:rPr lang="en-US" sz="1600" b="1" dirty="0" smtClean="0"/>
              <a:t>+</a:t>
            </a:r>
          </a:p>
          <a:p>
            <a:pPr algn="ctr"/>
            <a:r>
              <a:rPr lang="en-US" sz="1600" b="1" dirty="0" smtClean="0"/>
              <a:t>Modulation voltage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39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9410348" y="4093367"/>
            <a:ext cx="21470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30 dB dynamic range on first harmonic power compensation.</a:t>
            </a:r>
            <a:endParaRPr lang="en-GB" dirty="0"/>
          </a:p>
        </p:txBody>
      </p:sp>
      <p:sp>
        <p:nvSpPr>
          <p:cNvPr id="53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…but where is the BPM? 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54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  <p:sp>
        <p:nvSpPr>
          <p:cNvPr id="39" name="Oval 38"/>
          <p:cNvSpPr/>
          <p:nvPr/>
        </p:nvSpPr>
        <p:spPr>
          <a:xfrm>
            <a:off x="7056972" y="1963128"/>
            <a:ext cx="288000" cy="288000"/>
          </a:xfrm>
          <a:prstGeom prst="ellipse">
            <a:avLst/>
          </a:prstGeom>
          <a:solidFill>
            <a:schemeClr val="bg1">
              <a:alpha val="51000"/>
            </a:schemeClr>
          </a:solidFill>
          <a:ln w="25400">
            <a:solidFill>
              <a:schemeClr val="tx1"/>
            </a:solidFill>
          </a:ln>
          <a:scene3d>
            <a:camera prst="orthographicFront">
              <a:rot lat="0" lon="13499976" rev="0"/>
            </a:camera>
            <a:lightRig rig="threePt" dir="t"/>
          </a:scene3d>
          <a:sp3d extrusionH="254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Connector 42"/>
          <p:cNvCxnSpPr/>
          <p:nvPr/>
        </p:nvCxnSpPr>
        <p:spPr>
          <a:xfrm rot="3780000">
            <a:off x="7090583" y="1998676"/>
            <a:ext cx="180000" cy="2185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/>
          <p:cNvCxnSpPr/>
          <p:nvPr/>
        </p:nvCxnSpPr>
        <p:spPr>
          <a:xfrm>
            <a:off x="7207418" y="2103296"/>
            <a:ext cx="2421133" cy="895677"/>
          </a:xfrm>
          <a:prstGeom prst="bentConnector3">
            <a:avLst>
              <a:gd name="adj1" fmla="val 57919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9414443" y="2865927"/>
            <a:ext cx="2216004" cy="107721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1600" b="1" dirty="0" smtClean="0"/>
          </a:p>
          <a:p>
            <a:pPr algn="ctr"/>
            <a:r>
              <a:rPr lang="en-US" sz="1600" b="1" dirty="0" smtClean="0"/>
              <a:t>Acquisition and </a:t>
            </a:r>
            <a:br>
              <a:rPr lang="en-US" sz="1600" b="1" dirty="0" smtClean="0"/>
            </a:br>
            <a:r>
              <a:rPr lang="en-US" sz="1600" b="1" dirty="0" smtClean="0"/>
              <a:t>post processing system</a:t>
            </a:r>
          </a:p>
          <a:p>
            <a:pPr algn="ctr"/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337643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4461"/>
          <a:stretch/>
        </p:blipFill>
        <p:spPr>
          <a:xfrm>
            <a:off x="7946571" y="2030590"/>
            <a:ext cx="3723653" cy="25444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786" t="3277" r="2393" b="4987"/>
          <a:stretch/>
        </p:blipFill>
        <p:spPr>
          <a:xfrm>
            <a:off x="602533" y="2030590"/>
            <a:ext cx="3056471" cy="2544473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 descr="CERN Control Centre Animations 07 &quot;Beam observation TV&quot; · CDS Videos · CERN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9" t="494" r="32310" b="407"/>
          <a:stretch/>
        </p:blipFill>
        <p:spPr bwMode="auto">
          <a:xfrm>
            <a:off x="4325876" y="2030591"/>
            <a:ext cx="2953823" cy="25444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925729" y="4575064"/>
            <a:ext cx="2261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/>
              <a:t>Standard BPM</a:t>
            </a:r>
            <a:endParaRPr lang="en-GB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5067638" y="4575066"/>
            <a:ext cx="1470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/>
              <a:t>Screens</a:t>
            </a:r>
            <a:endParaRPr lang="en-GB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8487994" y="4575065"/>
            <a:ext cx="26408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/>
              <a:t>Schottky monitor</a:t>
            </a:r>
            <a:endParaRPr lang="en-GB" sz="24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Evaluation of unbunched beam position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4</a:t>
            </a:fld>
            <a:endParaRPr lang="en-GB" dirty="0"/>
          </a:p>
        </p:txBody>
      </p:sp>
      <p:sp>
        <p:nvSpPr>
          <p:cNvPr id="17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54975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n 4"/>
          <p:cNvSpPr/>
          <p:nvPr/>
        </p:nvSpPr>
        <p:spPr>
          <a:xfrm rot="16200000">
            <a:off x="5217574" y="1564833"/>
            <a:ext cx="1861954" cy="4366353"/>
          </a:xfrm>
          <a:prstGeom prst="can">
            <a:avLst>
              <a:gd name="adj" fmla="val 23687"/>
            </a:avLst>
          </a:prstGeom>
          <a:noFill/>
          <a:ln w="28575">
            <a:solidFill>
              <a:schemeClr val="bg1">
                <a:lumMod val="50000"/>
                <a:alpha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an 6"/>
          <p:cNvSpPr/>
          <p:nvPr/>
        </p:nvSpPr>
        <p:spPr>
          <a:xfrm rot="5400000" flipV="1">
            <a:off x="4941310" y="1490730"/>
            <a:ext cx="2379630" cy="4514555"/>
          </a:xfrm>
          <a:prstGeom prst="can">
            <a:avLst/>
          </a:prstGeom>
          <a:noFill/>
          <a:ln w="34925">
            <a:solidFill>
              <a:schemeClr val="bg1">
                <a:lumMod val="50000"/>
                <a:alpha val="50000"/>
              </a:schemeClr>
            </a:solidFill>
            <a:prstDash val="sysDash"/>
          </a:ln>
          <a:effectLst>
            <a:reflection endPos="0" dir="5400000" sy="-100000" algn="bl" rotWithShape="0"/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endCxn id="11" idx="0"/>
          </p:cNvCxnSpPr>
          <p:nvPr/>
        </p:nvCxnSpPr>
        <p:spPr>
          <a:xfrm>
            <a:off x="7901608" y="2817030"/>
            <a:ext cx="202969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n 9"/>
          <p:cNvSpPr/>
          <p:nvPr/>
        </p:nvSpPr>
        <p:spPr>
          <a:xfrm rot="16200000" flipV="1">
            <a:off x="4941311" y="1490730"/>
            <a:ext cx="2379629" cy="4514556"/>
          </a:xfrm>
          <a:prstGeom prst="can">
            <a:avLst/>
          </a:prstGeom>
          <a:noFill/>
          <a:ln w="38100">
            <a:solidFill>
              <a:schemeClr val="tx1"/>
            </a:solidFill>
          </a:ln>
          <a:effectLst>
            <a:reflection endPos="0" dir="5400000" sy="-100000" algn="bl" rotWithShape="0"/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7877427" y="2817030"/>
            <a:ext cx="454301" cy="1861956"/>
          </a:xfrm>
          <a:prstGeom prst="ellipse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3876885" y="3391300"/>
            <a:ext cx="4027760" cy="0"/>
          </a:xfrm>
          <a:prstGeom prst="line">
            <a:avLst/>
          </a:prstGeom>
          <a:ln w="73025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7907246" y="3387538"/>
            <a:ext cx="866075" cy="0"/>
          </a:xfrm>
          <a:prstGeom prst="line">
            <a:avLst/>
          </a:prstGeom>
          <a:ln w="6985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451348" y="3390871"/>
            <a:ext cx="213358" cy="1249"/>
          </a:xfrm>
          <a:prstGeom prst="straightConnector1">
            <a:avLst/>
          </a:prstGeom>
          <a:ln w="3810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8468133" y="3390871"/>
            <a:ext cx="213358" cy="1249"/>
          </a:xfrm>
          <a:prstGeom prst="straightConnector1">
            <a:avLst/>
          </a:prstGeom>
          <a:ln w="3810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ight Arrow 15"/>
          <p:cNvSpPr/>
          <p:nvPr/>
        </p:nvSpPr>
        <p:spPr>
          <a:xfrm rot="5400000">
            <a:off x="6571021" y="3966665"/>
            <a:ext cx="1245514" cy="179130"/>
          </a:xfrm>
          <a:prstGeom prst="rightArrow">
            <a:avLst/>
          </a:prstGeom>
          <a:gradFill>
            <a:gsLst>
              <a:gs pos="55000">
                <a:srgbClr val="FFC000"/>
              </a:gs>
              <a:gs pos="100000">
                <a:srgbClr val="FF0000"/>
              </a:gs>
              <a:gs pos="0">
                <a:srgbClr val="00B05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Arrow 16"/>
          <p:cNvSpPr/>
          <p:nvPr/>
        </p:nvSpPr>
        <p:spPr>
          <a:xfrm rot="16200000">
            <a:off x="4508579" y="2899497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ight Arrow 17"/>
          <p:cNvSpPr/>
          <p:nvPr/>
        </p:nvSpPr>
        <p:spPr>
          <a:xfrm rot="16200000">
            <a:off x="5190230" y="2907573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Arrow 18"/>
          <p:cNvSpPr/>
          <p:nvPr/>
        </p:nvSpPr>
        <p:spPr>
          <a:xfrm rot="16200000">
            <a:off x="6547117" y="2896361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Arrow 19"/>
          <p:cNvSpPr/>
          <p:nvPr/>
        </p:nvSpPr>
        <p:spPr>
          <a:xfrm rot="16200000">
            <a:off x="7226307" y="2896361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ight Arrow 20"/>
          <p:cNvSpPr/>
          <p:nvPr/>
        </p:nvSpPr>
        <p:spPr>
          <a:xfrm rot="5400000">
            <a:off x="5505717" y="3966665"/>
            <a:ext cx="1245514" cy="179130"/>
          </a:xfrm>
          <a:prstGeom prst="rightArrow">
            <a:avLst/>
          </a:prstGeom>
          <a:gradFill>
            <a:gsLst>
              <a:gs pos="55000">
                <a:srgbClr val="FFC000"/>
              </a:gs>
              <a:gs pos="100000">
                <a:srgbClr val="FF0000"/>
              </a:gs>
              <a:gs pos="0">
                <a:srgbClr val="00B05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ight Arrow 21"/>
          <p:cNvSpPr/>
          <p:nvPr/>
        </p:nvSpPr>
        <p:spPr>
          <a:xfrm rot="5400000">
            <a:off x="4440413" y="3966107"/>
            <a:ext cx="1245514" cy="179130"/>
          </a:xfrm>
          <a:prstGeom prst="rightArrow">
            <a:avLst/>
          </a:prstGeom>
          <a:gradFill>
            <a:gsLst>
              <a:gs pos="55000">
                <a:srgbClr val="FFC000"/>
              </a:gs>
              <a:gs pos="100000">
                <a:srgbClr val="FF0000"/>
              </a:gs>
              <a:gs pos="0">
                <a:srgbClr val="00B05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ight Arrow 22"/>
          <p:cNvSpPr/>
          <p:nvPr/>
        </p:nvSpPr>
        <p:spPr>
          <a:xfrm rot="16200000">
            <a:off x="5867928" y="2896361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2471760" y="3391300"/>
            <a:ext cx="866075" cy="0"/>
          </a:xfrm>
          <a:prstGeom prst="line">
            <a:avLst/>
          </a:prstGeom>
          <a:ln w="69850">
            <a:solidFill>
              <a:schemeClr val="tx1"/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 flipV="1">
            <a:off x="3154595" y="3391300"/>
            <a:ext cx="727503" cy="0"/>
          </a:xfrm>
          <a:prstGeom prst="line">
            <a:avLst/>
          </a:prstGeom>
          <a:ln w="69850">
            <a:solidFill>
              <a:schemeClr val="tx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8463550" y="3388580"/>
            <a:ext cx="866075" cy="0"/>
          </a:xfrm>
          <a:prstGeom prst="line">
            <a:avLst/>
          </a:prstGeom>
          <a:ln w="69850">
            <a:solidFill>
              <a:schemeClr val="tx1"/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160194" y="4662754"/>
            <a:ext cx="19046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Electromagnetic</a:t>
            </a:r>
            <a:br>
              <a:rPr lang="en-US" sz="2000" b="1" dirty="0" smtClean="0">
                <a:solidFill>
                  <a:srgbClr val="0070C0"/>
                </a:solidFill>
              </a:rPr>
            </a:br>
            <a:r>
              <a:rPr lang="en-US" sz="2000" b="1" dirty="0" smtClean="0">
                <a:solidFill>
                  <a:srgbClr val="0070C0"/>
                </a:solidFill>
              </a:rPr>
              <a:t> DC field lines</a:t>
            </a:r>
            <a:endParaRPr lang="en-GB" sz="2000" b="1" dirty="0">
              <a:solidFill>
                <a:srgbClr val="0070C0"/>
              </a:solidFill>
            </a:endParaRPr>
          </a:p>
        </p:txBody>
      </p:sp>
      <p:cxnSp>
        <p:nvCxnSpPr>
          <p:cNvPr id="41" name="Elbow Connector 40"/>
          <p:cNvCxnSpPr>
            <a:stCxn id="40" idx="1"/>
          </p:cNvCxnSpPr>
          <p:nvPr/>
        </p:nvCxnSpPr>
        <p:spPr>
          <a:xfrm rot="10800000" flipH="1">
            <a:off x="2281487" y="3051476"/>
            <a:ext cx="2268736" cy="1922263"/>
          </a:xfrm>
          <a:prstGeom prst="bentConnector3">
            <a:avLst>
              <a:gd name="adj1" fmla="val -9696"/>
            </a:avLst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40" idx="1"/>
          </p:cNvCxnSpPr>
          <p:nvPr/>
        </p:nvCxnSpPr>
        <p:spPr>
          <a:xfrm rot="10800000" flipH="1">
            <a:off x="2281487" y="4437752"/>
            <a:ext cx="2461022" cy="535988"/>
          </a:xfrm>
          <a:prstGeom prst="bentConnector3">
            <a:avLst>
              <a:gd name="adj1" fmla="val -8939"/>
            </a:avLst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861054" y="1246734"/>
            <a:ext cx="20710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Off-centered unbunched beam</a:t>
            </a:r>
          </a:p>
        </p:txBody>
      </p:sp>
      <p:cxnSp>
        <p:nvCxnSpPr>
          <p:cNvPr id="30" name="Straight Arrow Connector 29"/>
          <p:cNvCxnSpPr>
            <a:stCxn id="29" idx="2"/>
          </p:cNvCxnSpPr>
          <p:nvPr/>
        </p:nvCxnSpPr>
        <p:spPr>
          <a:xfrm flipH="1">
            <a:off x="8894224" y="1893065"/>
            <a:ext cx="2363" cy="1366231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66348" y="1661792"/>
            <a:ext cx="13219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Birefringent</a:t>
            </a:r>
            <a:b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crystals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32" name="Straight Arrow Connector 31"/>
          <p:cNvCxnSpPr>
            <a:stCxn id="31" idx="2"/>
          </p:cNvCxnSpPr>
          <p:nvPr/>
        </p:nvCxnSpPr>
        <p:spPr>
          <a:xfrm flipH="1">
            <a:off x="6117925" y="2308123"/>
            <a:ext cx="9405" cy="178065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/>
          <p:cNvGrpSpPr/>
          <p:nvPr/>
        </p:nvGrpSpPr>
        <p:grpSpPr>
          <a:xfrm>
            <a:off x="4591908" y="1756221"/>
            <a:ext cx="485002" cy="217635"/>
            <a:chOff x="7776183" y="5355581"/>
            <a:chExt cx="504000" cy="226160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8028183" y="5355581"/>
              <a:ext cx="0" cy="216000"/>
            </a:xfrm>
            <a:prstGeom prst="line">
              <a:avLst/>
            </a:prstGeom>
            <a:ln w="444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7776183" y="5581741"/>
              <a:ext cx="504000" cy="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9" name="Straight Arrow Connector 48"/>
          <p:cNvCxnSpPr>
            <a:stCxn id="31" idx="1"/>
          </p:cNvCxnSpPr>
          <p:nvPr/>
        </p:nvCxnSpPr>
        <p:spPr>
          <a:xfrm flipH="1">
            <a:off x="5262356" y="1984958"/>
            <a:ext cx="203992" cy="11719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/>
          <p:nvPr/>
        </p:nvCxnSpPr>
        <p:spPr>
          <a:xfrm rot="10800000" flipV="1">
            <a:off x="5703570" y="2103298"/>
            <a:ext cx="1524000" cy="579184"/>
          </a:xfrm>
          <a:prstGeom prst="bentConnector3">
            <a:avLst>
              <a:gd name="adj1" fmla="val 18500"/>
            </a:avLst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7056972" y="1963128"/>
            <a:ext cx="288000" cy="288000"/>
          </a:xfrm>
          <a:prstGeom prst="ellipse">
            <a:avLst/>
          </a:prstGeom>
          <a:solidFill>
            <a:schemeClr val="bg1">
              <a:alpha val="51000"/>
            </a:schemeClr>
          </a:solidFill>
          <a:ln w="25400">
            <a:solidFill>
              <a:schemeClr val="tx1"/>
            </a:solidFill>
          </a:ln>
          <a:scene3d>
            <a:camera prst="orthographicFront">
              <a:rot lat="0" lon="13499976" rev="0"/>
            </a:camera>
            <a:lightRig rig="threePt" dir="t"/>
          </a:scene3d>
          <a:sp3d extrusionH="254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Connector 42"/>
          <p:cNvCxnSpPr/>
          <p:nvPr/>
        </p:nvCxnSpPr>
        <p:spPr>
          <a:xfrm rot="3780000">
            <a:off x="7090583" y="1998676"/>
            <a:ext cx="180000" cy="2185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59"/>
          <p:cNvCxnSpPr/>
          <p:nvPr/>
        </p:nvCxnSpPr>
        <p:spPr>
          <a:xfrm>
            <a:off x="7207418" y="2103296"/>
            <a:ext cx="2421133" cy="895677"/>
          </a:xfrm>
          <a:prstGeom prst="bentConnector3">
            <a:avLst>
              <a:gd name="adj1" fmla="val 57919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57"/>
          <p:cNvCxnSpPr/>
          <p:nvPr/>
        </p:nvCxnSpPr>
        <p:spPr>
          <a:xfrm>
            <a:off x="3527223" y="2137579"/>
            <a:ext cx="2176347" cy="544903"/>
          </a:xfrm>
          <a:prstGeom prst="bentConnector3">
            <a:avLst>
              <a:gd name="adj1" fmla="val 83883"/>
            </a:avLst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4125235" y="1985250"/>
            <a:ext cx="288000" cy="288000"/>
          </a:xfrm>
          <a:prstGeom prst="ellipse">
            <a:avLst/>
          </a:prstGeom>
          <a:solidFill>
            <a:schemeClr val="bg1">
              <a:alpha val="60000"/>
            </a:schemeClr>
          </a:solidFill>
          <a:ln w="25400">
            <a:solidFill>
              <a:schemeClr val="tx1"/>
            </a:solidFill>
          </a:ln>
          <a:scene3d>
            <a:camera prst="orthographicFront">
              <a:rot lat="0" lon="13499976" rev="0"/>
            </a:camera>
            <a:lightRig rig="threePt" dir="t"/>
          </a:scene3d>
          <a:sp3d extrusionH="254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rot="600000">
            <a:off x="4158846" y="2025878"/>
            <a:ext cx="180000" cy="2185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ube 33"/>
          <p:cNvSpPr/>
          <p:nvPr/>
        </p:nvSpPr>
        <p:spPr>
          <a:xfrm flipV="1">
            <a:off x="4456525" y="2021523"/>
            <a:ext cx="755768" cy="236089"/>
          </a:xfrm>
          <a:prstGeom prst="cube">
            <a:avLst/>
          </a:prstGeom>
          <a:solidFill>
            <a:srgbClr val="19C3FF">
              <a:alpha val="76000"/>
            </a:srgb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/>
          <p:cNvSpPr txBox="1"/>
          <p:nvPr/>
        </p:nvSpPr>
        <p:spPr>
          <a:xfrm>
            <a:off x="6910334" y="1248581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Polarizer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5" name="Straight Arrow Connector 54"/>
          <p:cNvCxnSpPr>
            <a:stCxn id="52" idx="2"/>
          </p:cNvCxnSpPr>
          <p:nvPr/>
        </p:nvCxnSpPr>
        <p:spPr>
          <a:xfrm flipH="1">
            <a:off x="7227570" y="1617913"/>
            <a:ext cx="192680" cy="286167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402986" y="1971129"/>
            <a:ext cx="2110927" cy="338554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defTabSz="1219170"/>
            <a:r>
              <a:rPr lang="en-US" sz="1600" b="1" dirty="0" smtClean="0">
                <a:solidFill>
                  <a:srgbClr val="FF0000"/>
                </a:solidFill>
                <a:latin typeface="Arial"/>
              </a:rPr>
              <a:t>Laser</a:t>
            </a:r>
            <a:endParaRPr lang="en-GB" sz="1600" b="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33" name="Cube 32"/>
          <p:cNvSpPr/>
          <p:nvPr/>
        </p:nvSpPr>
        <p:spPr>
          <a:xfrm flipV="1">
            <a:off x="5732398" y="2579534"/>
            <a:ext cx="755768" cy="236089"/>
          </a:xfrm>
          <a:prstGeom prst="cube">
            <a:avLst/>
          </a:prstGeom>
          <a:solidFill>
            <a:srgbClr val="19C3FF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TextBox 93"/>
          <p:cNvSpPr txBox="1"/>
          <p:nvPr/>
        </p:nvSpPr>
        <p:spPr>
          <a:xfrm>
            <a:off x="2556325" y="1248367"/>
            <a:ext cx="1108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Polarizer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95" name="Straight Arrow Connector 94"/>
          <p:cNvCxnSpPr/>
          <p:nvPr/>
        </p:nvCxnSpPr>
        <p:spPr>
          <a:xfrm>
            <a:off x="3464394" y="1538277"/>
            <a:ext cx="635696" cy="403680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862670" y="874095"/>
            <a:ext cx="1943478" cy="83099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Bias voltage </a:t>
            </a:r>
          </a:p>
          <a:p>
            <a:pPr algn="ctr"/>
            <a:r>
              <a:rPr lang="en-US" sz="1600" b="1" dirty="0" smtClean="0"/>
              <a:t>+</a:t>
            </a:r>
          </a:p>
          <a:p>
            <a:pPr algn="ctr"/>
            <a:r>
              <a:rPr lang="en-US" sz="1600" b="1" dirty="0" smtClean="0"/>
              <a:t>Modulation voltage </a:t>
            </a:r>
          </a:p>
        </p:txBody>
      </p:sp>
      <p:cxnSp>
        <p:nvCxnSpPr>
          <p:cNvPr id="97" name="Elbow Connector 96"/>
          <p:cNvCxnSpPr>
            <a:stCxn id="98" idx="0"/>
          </p:cNvCxnSpPr>
          <p:nvPr/>
        </p:nvCxnSpPr>
        <p:spPr>
          <a:xfrm rot="16200000" flipV="1">
            <a:off x="7746765" y="-925847"/>
            <a:ext cx="786717" cy="4709453"/>
          </a:xfrm>
          <a:prstGeom prst="bentConnector2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9523110" y="1822238"/>
            <a:ext cx="1943478" cy="338554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Feedback voltage 1</a:t>
            </a:r>
          </a:p>
        </p:txBody>
      </p:sp>
      <p:cxnSp>
        <p:nvCxnSpPr>
          <p:cNvPr id="106" name="Straight Connector 105"/>
          <p:cNvCxnSpPr>
            <a:endCxn id="98" idx="2"/>
          </p:cNvCxnSpPr>
          <p:nvPr/>
        </p:nvCxnSpPr>
        <p:spPr>
          <a:xfrm flipH="1" flipV="1">
            <a:off x="10494849" y="2160792"/>
            <a:ext cx="10217" cy="70513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40</a:t>
            </a:fld>
            <a:endParaRPr lang="en-GB" dirty="0"/>
          </a:p>
        </p:txBody>
      </p:sp>
      <p:sp>
        <p:nvSpPr>
          <p:cNvPr id="56" name="TextBox 55"/>
          <p:cNvSpPr txBox="1"/>
          <p:nvPr/>
        </p:nvSpPr>
        <p:spPr>
          <a:xfrm>
            <a:off x="9414443" y="2865927"/>
            <a:ext cx="2181245" cy="92333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Photodetector and real time processing system </a:t>
            </a:r>
          </a:p>
        </p:txBody>
      </p:sp>
      <p:sp>
        <p:nvSpPr>
          <p:cNvPr id="361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…but where is the BPM? 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362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61548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n 4"/>
          <p:cNvSpPr/>
          <p:nvPr/>
        </p:nvSpPr>
        <p:spPr>
          <a:xfrm rot="16200000">
            <a:off x="5217574" y="1564833"/>
            <a:ext cx="1861954" cy="4366353"/>
          </a:xfrm>
          <a:prstGeom prst="can">
            <a:avLst>
              <a:gd name="adj" fmla="val 23687"/>
            </a:avLst>
          </a:prstGeom>
          <a:noFill/>
          <a:ln w="28575">
            <a:solidFill>
              <a:schemeClr val="bg1">
                <a:lumMod val="50000"/>
                <a:alpha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an 6"/>
          <p:cNvSpPr/>
          <p:nvPr/>
        </p:nvSpPr>
        <p:spPr>
          <a:xfrm rot="5400000" flipV="1">
            <a:off x="4941310" y="1490730"/>
            <a:ext cx="2379630" cy="4514555"/>
          </a:xfrm>
          <a:prstGeom prst="can">
            <a:avLst/>
          </a:prstGeom>
          <a:noFill/>
          <a:ln w="34925">
            <a:solidFill>
              <a:schemeClr val="bg1">
                <a:lumMod val="50000"/>
                <a:alpha val="50000"/>
              </a:schemeClr>
            </a:solidFill>
            <a:prstDash val="sysDash"/>
          </a:ln>
          <a:effectLst>
            <a:reflection endPos="0" dir="5400000" sy="-100000" algn="bl" rotWithShape="0"/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endCxn id="11" idx="0"/>
          </p:cNvCxnSpPr>
          <p:nvPr/>
        </p:nvCxnSpPr>
        <p:spPr>
          <a:xfrm>
            <a:off x="7901608" y="2817030"/>
            <a:ext cx="202969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n 9"/>
          <p:cNvSpPr/>
          <p:nvPr/>
        </p:nvSpPr>
        <p:spPr>
          <a:xfrm rot="16200000" flipV="1">
            <a:off x="4941311" y="1490730"/>
            <a:ext cx="2379629" cy="4514556"/>
          </a:xfrm>
          <a:prstGeom prst="can">
            <a:avLst/>
          </a:prstGeom>
          <a:noFill/>
          <a:ln w="38100">
            <a:solidFill>
              <a:schemeClr val="tx1"/>
            </a:solidFill>
          </a:ln>
          <a:effectLst>
            <a:reflection endPos="0" dir="5400000" sy="-100000" algn="bl" rotWithShape="0"/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7877427" y="2817030"/>
            <a:ext cx="454301" cy="1861956"/>
          </a:xfrm>
          <a:prstGeom prst="ellipse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3876885" y="3391300"/>
            <a:ext cx="4027760" cy="0"/>
          </a:xfrm>
          <a:prstGeom prst="line">
            <a:avLst/>
          </a:prstGeom>
          <a:ln w="73025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7907246" y="3387538"/>
            <a:ext cx="866075" cy="0"/>
          </a:xfrm>
          <a:prstGeom prst="line">
            <a:avLst/>
          </a:prstGeom>
          <a:ln w="6985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451348" y="3390871"/>
            <a:ext cx="213358" cy="1249"/>
          </a:xfrm>
          <a:prstGeom prst="straightConnector1">
            <a:avLst/>
          </a:prstGeom>
          <a:ln w="3810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8468133" y="3390871"/>
            <a:ext cx="213358" cy="1249"/>
          </a:xfrm>
          <a:prstGeom prst="straightConnector1">
            <a:avLst/>
          </a:prstGeom>
          <a:ln w="3810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ight Arrow 15"/>
          <p:cNvSpPr/>
          <p:nvPr/>
        </p:nvSpPr>
        <p:spPr>
          <a:xfrm rot="5400000">
            <a:off x="6571021" y="3966665"/>
            <a:ext cx="1245514" cy="179130"/>
          </a:xfrm>
          <a:prstGeom prst="rightArrow">
            <a:avLst/>
          </a:prstGeom>
          <a:gradFill>
            <a:gsLst>
              <a:gs pos="55000">
                <a:srgbClr val="FFC000"/>
              </a:gs>
              <a:gs pos="100000">
                <a:srgbClr val="FF0000"/>
              </a:gs>
              <a:gs pos="0">
                <a:srgbClr val="00B05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Arrow 16"/>
          <p:cNvSpPr/>
          <p:nvPr/>
        </p:nvSpPr>
        <p:spPr>
          <a:xfrm rot="16200000">
            <a:off x="4508579" y="2899497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ight Arrow 17"/>
          <p:cNvSpPr/>
          <p:nvPr/>
        </p:nvSpPr>
        <p:spPr>
          <a:xfrm rot="16200000">
            <a:off x="5190230" y="2907573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Arrow 18"/>
          <p:cNvSpPr/>
          <p:nvPr/>
        </p:nvSpPr>
        <p:spPr>
          <a:xfrm rot="16200000">
            <a:off x="6547117" y="2896361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Arrow 19"/>
          <p:cNvSpPr/>
          <p:nvPr/>
        </p:nvSpPr>
        <p:spPr>
          <a:xfrm rot="16200000">
            <a:off x="7226307" y="2896361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ight Arrow 20"/>
          <p:cNvSpPr/>
          <p:nvPr/>
        </p:nvSpPr>
        <p:spPr>
          <a:xfrm rot="5400000">
            <a:off x="5505717" y="3966665"/>
            <a:ext cx="1245514" cy="179130"/>
          </a:xfrm>
          <a:prstGeom prst="rightArrow">
            <a:avLst/>
          </a:prstGeom>
          <a:gradFill>
            <a:gsLst>
              <a:gs pos="55000">
                <a:srgbClr val="FFC000"/>
              </a:gs>
              <a:gs pos="100000">
                <a:srgbClr val="FF0000"/>
              </a:gs>
              <a:gs pos="0">
                <a:srgbClr val="00B05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ight Arrow 21"/>
          <p:cNvSpPr/>
          <p:nvPr/>
        </p:nvSpPr>
        <p:spPr>
          <a:xfrm rot="5400000">
            <a:off x="4440413" y="3966107"/>
            <a:ext cx="1245514" cy="179130"/>
          </a:xfrm>
          <a:prstGeom prst="rightArrow">
            <a:avLst/>
          </a:prstGeom>
          <a:gradFill>
            <a:gsLst>
              <a:gs pos="55000">
                <a:srgbClr val="FFC000"/>
              </a:gs>
              <a:gs pos="100000">
                <a:srgbClr val="FF0000"/>
              </a:gs>
              <a:gs pos="0">
                <a:srgbClr val="00B05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ight Arrow 22"/>
          <p:cNvSpPr/>
          <p:nvPr/>
        </p:nvSpPr>
        <p:spPr>
          <a:xfrm rot="16200000">
            <a:off x="5867928" y="2896361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2471760" y="3391300"/>
            <a:ext cx="866075" cy="0"/>
          </a:xfrm>
          <a:prstGeom prst="line">
            <a:avLst/>
          </a:prstGeom>
          <a:ln w="69850">
            <a:solidFill>
              <a:schemeClr val="tx1"/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 flipV="1">
            <a:off x="3154595" y="3391300"/>
            <a:ext cx="727503" cy="0"/>
          </a:xfrm>
          <a:prstGeom prst="line">
            <a:avLst/>
          </a:prstGeom>
          <a:ln w="69850">
            <a:solidFill>
              <a:schemeClr val="tx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8463550" y="3388580"/>
            <a:ext cx="866075" cy="0"/>
          </a:xfrm>
          <a:prstGeom prst="line">
            <a:avLst/>
          </a:prstGeom>
          <a:ln w="69850">
            <a:solidFill>
              <a:schemeClr val="tx1"/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160194" y="4662754"/>
            <a:ext cx="19046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Electromagnetic</a:t>
            </a:r>
            <a:br>
              <a:rPr lang="en-US" sz="2000" b="1" dirty="0" smtClean="0">
                <a:solidFill>
                  <a:srgbClr val="0070C0"/>
                </a:solidFill>
              </a:rPr>
            </a:br>
            <a:r>
              <a:rPr lang="en-US" sz="2000" b="1" dirty="0" smtClean="0">
                <a:solidFill>
                  <a:srgbClr val="0070C0"/>
                </a:solidFill>
              </a:rPr>
              <a:t> DC field lines</a:t>
            </a:r>
            <a:endParaRPr lang="en-GB" sz="2000" b="1" dirty="0">
              <a:solidFill>
                <a:srgbClr val="0070C0"/>
              </a:solidFill>
            </a:endParaRPr>
          </a:p>
        </p:txBody>
      </p:sp>
      <p:cxnSp>
        <p:nvCxnSpPr>
          <p:cNvPr id="41" name="Elbow Connector 40"/>
          <p:cNvCxnSpPr>
            <a:stCxn id="40" idx="1"/>
          </p:cNvCxnSpPr>
          <p:nvPr/>
        </p:nvCxnSpPr>
        <p:spPr>
          <a:xfrm rot="10800000" flipH="1">
            <a:off x="2281487" y="3051476"/>
            <a:ext cx="2268736" cy="1922263"/>
          </a:xfrm>
          <a:prstGeom prst="bentConnector3">
            <a:avLst>
              <a:gd name="adj1" fmla="val -9696"/>
            </a:avLst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40" idx="1"/>
          </p:cNvCxnSpPr>
          <p:nvPr/>
        </p:nvCxnSpPr>
        <p:spPr>
          <a:xfrm rot="10800000" flipH="1">
            <a:off x="2281487" y="4437752"/>
            <a:ext cx="2461022" cy="535988"/>
          </a:xfrm>
          <a:prstGeom prst="bentConnector3">
            <a:avLst>
              <a:gd name="adj1" fmla="val -8939"/>
            </a:avLst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861054" y="1246734"/>
            <a:ext cx="20710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Off-centered unbunched beam</a:t>
            </a:r>
          </a:p>
        </p:txBody>
      </p:sp>
      <p:cxnSp>
        <p:nvCxnSpPr>
          <p:cNvPr id="30" name="Straight Arrow Connector 29"/>
          <p:cNvCxnSpPr>
            <a:stCxn id="29" idx="2"/>
          </p:cNvCxnSpPr>
          <p:nvPr/>
        </p:nvCxnSpPr>
        <p:spPr>
          <a:xfrm flipH="1">
            <a:off x="8894224" y="1893065"/>
            <a:ext cx="2363" cy="1366231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66348" y="1661792"/>
            <a:ext cx="13219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Birefringent</a:t>
            </a:r>
            <a:b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crystals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32" name="Straight Arrow Connector 31"/>
          <p:cNvCxnSpPr>
            <a:stCxn id="31" idx="2"/>
          </p:cNvCxnSpPr>
          <p:nvPr/>
        </p:nvCxnSpPr>
        <p:spPr>
          <a:xfrm flipH="1">
            <a:off x="6117925" y="2308123"/>
            <a:ext cx="9405" cy="178065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/>
          <p:cNvGrpSpPr/>
          <p:nvPr/>
        </p:nvGrpSpPr>
        <p:grpSpPr>
          <a:xfrm>
            <a:off x="4591908" y="1756221"/>
            <a:ext cx="485002" cy="217635"/>
            <a:chOff x="7776183" y="5355581"/>
            <a:chExt cx="504000" cy="226160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8028183" y="5355581"/>
              <a:ext cx="0" cy="216000"/>
            </a:xfrm>
            <a:prstGeom prst="line">
              <a:avLst/>
            </a:prstGeom>
            <a:ln w="444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7776183" y="5581741"/>
              <a:ext cx="504000" cy="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9" name="Straight Arrow Connector 48"/>
          <p:cNvCxnSpPr>
            <a:stCxn id="31" idx="1"/>
          </p:cNvCxnSpPr>
          <p:nvPr/>
        </p:nvCxnSpPr>
        <p:spPr>
          <a:xfrm flipH="1">
            <a:off x="5262356" y="1984958"/>
            <a:ext cx="203992" cy="11719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/>
          <p:nvPr/>
        </p:nvCxnSpPr>
        <p:spPr>
          <a:xfrm rot="10800000" flipV="1">
            <a:off x="5703570" y="2103298"/>
            <a:ext cx="1524000" cy="579184"/>
          </a:xfrm>
          <a:prstGeom prst="bentConnector3">
            <a:avLst>
              <a:gd name="adj1" fmla="val 18500"/>
            </a:avLst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7056972" y="1963128"/>
            <a:ext cx="288000" cy="288000"/>
          </a:xfrm>
          <a:prstGeom prst="ellipse">
            <a:avLst/>
          </a:prstGeom>
          <a:solidFill>
            <a:schemeClr val="bg1">
              <a:alpha val="51000"/>
            </a:schemeClr>
          </a:solidFill>
          <a:ln w="25400">
            <a:solidFill>
              <a:schemeClr val="tx1"/>
            </a:solidFill>
          </a:ln>
          <a:scene3d>
            <a:camera prst="orthographicFront">
              <a:rot lat="0" lon="13499976" rev="0"/>
            </a:camera>
            <a:lightRig rig="threePt" dir="t"/>
          </a:scene3d>
          <a:sp3d extrusionH="254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Connector 42"/>
          <p:cNvCxnSpPr/>
          <p:nvPr/>
        </p:nvCxnSpPr>
        <p:spPr>
          <a:xfrm rot="3780000">
            <a:off x="7090583" y="1998676"/>
            <a:ext cx="180000" cy="2185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59"/>
          <p:cNvCxnSpPr/>
          <p:nvPr/>
        </p:nvCxnSpPr>
        <p:spPr>
          <a:xfrm>
            <a:off x="7207418" y="2103296"/>
            <a:ext cx="2421133" cy="895677"/>
          </a:xfrm>
          <a:prstGeom prst="bentConnector3">
            <a:avLst>
              <a:gd name="adj1" fmla="val 57919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57"/>
          <p:cNvCxnSpPr/>
          <p:nvPr/>
        </p:nvCxnSpPr>
        <p:spPr>
          <a:xfrm>
            <a:off x="3527223" y="2137579"/>
            <a:ext cx="2176347" cy="544903"/>
          </a:xfrm>
          <a:prstGeom prst="bentConnector3">
            <a:avLst>
              <a:gd name="adj1" fmla="val 83883"/>
            </a:avLst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4125235" y="1985250"/>
            <a:ext cx="288000" cy="288000"/>
          </a:xfrm>
          <a:prstGeom prst="ellipse">
            <a:avLst/>
          </a:prstGeom>
          <a:solidFill>
            <a:schemeClr val="bg1">
              <a:alpha val="60000"/>
            </a:schemeClr>
          </a:solidFill>
          <a:ln w="25400">
            <a:solidFill>
              <a:schemeClr val="tx1"/>
            </a:solidFill>
          </a:ln>
          <a:scene3d>
            <a:camera prst="orthographicFront">
              <a:rot lat="0" lon="13499976" rev="0"/>
            </a:camera>
            <a:lightRig rig="threePt" dir="t"/>
          </a:scene3d>
          <a:sp3d extrusionH="254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rot="600000">
            <a:off x="4158846" y="2025878"/>
            <a:ext cx="180000" cy="2185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ube 33"/>
          <p:cNvSpPr/>
          <p:nvPr/>
        </p:nvSpPr>
        <p:spPr>
          <a:xfrm flipV="1">
            <a:off x="4456525" y="2021523"/>
            <a:ext cx="755768" cy="236089"/>
          </a:xfrm>
          <a:prstGeom prst="cube">
            <a:avLst/>
          </a:prstGeom>
          <a:solidFill>
            <a:srgbClr val="19C3FF">
              <a:alpha val="76000"/>
            </a:srgb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/>
          <p:cNvSpPr txBox="1"/>
          <p:nvPr/>
        </p:nvSpPr>
        <p:spPr>
          <a:xfrm>
            <a:off x="6910334" y="1248581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Polarizer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5" name="Straight Arrow Connector 54"/>
          <p:cNvCxnSpPr>
            <a:stCxn id="52" idx="2"/>
          </p:cNvCxnSpPr>
          <p:nvPr/>
        </p:nvCxnSpPr>
        <p:spPr>
          <a:xfrm flipH="1">
            <a:off x="7227570" y="1617913"/>
            <a:ext cx="192680" cy="286167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402986" y="1971129"/>
            <a:ext cx="2110927" cy="338554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defTabSz="1219170"/>
            <a:r>
              <a:rPr lang="en-US" sz="1600" b="1" dirty="0" smtClean="0">
                <a:solidFill>
                  <a:srgbClr val="FF0000"/>
                </a:solidFill>
                <a:latin typeface="Arial"/>
              </a:rPr>
              <a:t>Laser</a:t>
            </a:r>
            <a:endParaRPr lang="en-GB" sz="1600" b="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33" name="Cube 32"/>
          <p:cNvSpPr/>
          <p:nvPr/>
        </p:nvSpPr>
        <p:spPr>
          <a:xfrm flipV="1">
            <a:off x="5732398" y="2579534"/>
            <a:ext cx="755768" cy="236089"/>
          </a:xfrm>
          <a:prstGeom prst="cube">
            <a:avLst/>
          </a:prstGeom>
          <a:solidFill>
            <a:srgbClr val="19C3FF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TextBox 93"/>
          <p:cNvSpPr txBox="1"/>
          <p:nvPr/>
        </p:nvSpPr>
        <p:spPr>
          <a:xfrm>
            <a:off x="2556325" y="1248367"/>
            <a:ext cx="1108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Polarizer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95" name="Straight Arrow Connector 94"/>
          <p:cNvCxnSpPr/>
          <p:nvPr/>
        </p:nvCxnSpPr>
        <p:spPr>
          <a:xfrm>
            <a:off x="3464394" y="1538277"/>
            <a:ext cx="635696" cy="403680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862670" y="874095"/>
            <a:ext cx="1943478" cy="83099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Bias voltage </a:t>
            </a:r>
          </a:p>
          <a:p>
            <a:pPr algn="ctr"/>
            <a:r>
              <a:rPr lang="en-US" sz="1600" b="1" dirty="0" smtClean="0"/>
              <a:t>+</a:t>
            </a:r>
          </a:p>
          <a:p>
            <a:pPr algn="ctr"/>
            <a:r>
              <a:rPr lang="en-US" sz="1600" b="1" dirty="0" smtClean="0"/>
              <a:t>Modulation voltage </a:t>
            </a:r>
          </a:p>
        </p:txBody>
      </p:sp>
      <p:cxnSp>
        <p:nvCxnSpPr>
          <p:cNvPr id="97" name="Elbow Connector 96"/>
          <p:cNvCxnSpPr>
            <a:stCxn id="98" idx="0"/>
          </p:cNvCxnSpPr>
          <p:nvPr/>
        </p:nvCxnSpPr>
        <p:spPr>
          <a:xfrm rot="16200000" flipV="1">
            <a:off x="7746765" y="-925847"/>
            <a:ext cx="786717" cy="4709453"/>
          </a:xfrm>
          <a:prstGeom prst="bentConnector2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9523110" y="1822238"/>
            <a:ext cx="1943478" cy="338554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Feedback voltage 1</a:t>
            </a:r>
          </a:p>
        </p:txBody>
      </p:sp>
      <p:cxnSp>
        <p:nvCxnSpPr>
          <p:cNvPr id="106" name="Straight Connector 105"/>
          <p:cNvCxnSpPr>
            <a:endCxn id="98" idx="2"/>
          </p:cNvCxnSpPr>
          <p:nvPr/>
        </p:nvCxnSpPr>
        <p:spPr>
          <a:xfrm flipH="1" flipV="1">
            <a:off x="10494849" y="2160792"/>
            <a:ext cx="10217" cy="70513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41</a:t>
            </a:fld>
            <a:endParaRPr lang="en-GB" dirty="0"/>
          </a:p>
        </p:txBody>
      </p:sp>
      <p:sp>
        <p:nvSpPr>
          <p:cNvPr id="56" name="TextBox 55"/>
          <p:cNvSpPr txBox="1"/>
          <p:nvPr/>
        </p:nvSpPr>
        <p:spPr>
          <a:xfrm>
            <a:off x="9414443" y="2865927"/>
            <a:ext cx="2181245" cy="92333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Photodetector and real time processing system </a:t>
            </a:r>
          </a:p>
        </p:txBody>
      </p:sp>
      <p:sp>
        <p:nvSpPr>
          <p:cNvPr id="361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…but where is the BPM? 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362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66333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" name="Elbow Connector 72"/>
          <p:cNvCxnSpPr/>
          <p:nvPr/>
        </p:nvCxnSpPr>
        <p:spPr>
          <a:xfrm flipV="1">
            <a:off x="7141052" y="3646788"/>
            <a:ext cx="2273391" cy="1816413"/>
          </a:xfrm>
          <a:prstGeom prst="bentConnector3">
            <a:avLst>
              <a:gd name="adj1" fmla="val 65570"/>
            </a:avLst>
          </a:prstGeom>
          <a:ln w="539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n 4"/>
          <p:cNvSpPr/>
          <p:nvPr/>
        </p:nvSpPr>
        <p:spPr>
          <a:xfrm rot="16200000">
            <a:off x="5217574" y="1564833"/>
            <a:ext cx="1861954" cy="4366353"/>
          </a:xfrm>
          <a:prstGeom prst="can">
            <a:avLst>
              <a:gd name="adj" fmla="val 23687"/>
            </a:avLst>
          </a:prstGeom>
          <a:noFill/>
          <a:ln w="28575">
            <a:solidFill>
              <a:schemeClr val="bg1">
                <a:lumMod val="50000"/>
                <a:alpha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an 6"/>
          <p:cNvSpPr/>
          <p:nvPr/>
        </p:nvSpPr>
        <p:spPr>
          <a:xfrm rot="5400000" flipV="1">
            <a:off x="4941310" y="1490730"/>
            <a:ext cx="2379630" cy="4514555"/>
          </a:xfrm>
          <a:prstGeom prst="can">
            <a:avLst/>
          </a:prstGeom>
          <a:noFill/>
          <a:ln w="34925">
            <a:solidFill>
              <a:schemeClr val="bg1">
                <a:lumMod val="50000"/>
                <a:alpha val="50000"/>
              </a:schemeClr>
            </a:solidFill>
            <a:prstDash val="sysDash"/>
          </a:ln>
          <a:effectLst>
            <a:reflection endPos="0" dir="5400000" sy="-100000" algn="bl" rotWithShape="0"/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endCxn id="11" idx="0"/>
          </p:cNvCxnSpPr>
          <p:nvPr/>
        </p:nvCxnSpPr>
        <p:spPr>
          <a:xfrm>
            <a:off x="7901608" y="2817030"/>
            <a:ext cx="202969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n 9"/>
          <p:cNvSpPr/>
          <p:nvPr/>
        </p:nvSpPr>
        <p:spPr>
          <a:xfrm rot="16200000" flipV="1">
            <a:off x="4941311" y="1490730"/>
            <a:ext cx="2379629" cy="4514556"/>
          </a:xfrm>
          <a:prstGeom prst="can">
            <a:avLst/>
          </a:prstGeom>
          <a:noFill/>
          <a:ln w="38100">
            <a:solidFill>
              <a:schemeClr val="tx1"/>
            </a:solidFill>
          </a:ln>
          <a:effectLst>
            <a:reflection endPos="0" dir="5400000" sy="-100000" algn="bl" rotWithShape="0"/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7877427" y="2817030"/>
            <a:ext cx="454301" cy="1861956"/>
          </a:xfrm>
          <a:prstGeom prst="ellipse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3876885" y="3391300"/>
            <a:ext cx="4027760" cy="0"/>
          </a:xfrm>
          <a:prstGeom prst="line">
            <a:avLst/>
          </a:prstGeom>
          <a:ln w="73025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7907246" y="3387538"/>
            <a:ext cx="866075" cy="0"/>
          </a:xfrm>
          <a:prstGeom prst="line">
            <a:avLst/>
          </a:prstGeom>
          <a:ln w="6985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451348" y="3390871"/>
            <a:ext cx="213358" cy="1249"/>
          </a:xfrm>
          <a:prstGeom prst="straightConnector1">
            <a:avLst/>
          </a:prstGeom>
          <a:ln w="3810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8468133" y="3390871"/>
            <a:ext cx="213358" cy="1249"/>
          </a:xfrm>
          <a:prstGeom prst="straightConnector1">
            <a:avLst/>
          </a:prstGeom>
          <a:ln w="3810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ight Arrow 15"/>
          <p:cNvSpPr/>
          <p:nvPr/>
        </p:nvSpPr>
        <p:spPr>
          <a:xfrm rot="5400000">
            <a:off x="6571021" y="3966665"/>
            <a:ext cx="1245514" cy="179130"/>
          </a:xfrm>
          <a:prstGeom prst="rightArrow">
            <a:avLst/>
          </a:prstGeom>
          <a:gradFill>
            <a:gsLst>
              <a:gs pos="55000">
                <a:srgbClr val="FFC000"/>
              </a:gs>
              <a:gs pos="100000">
                <a:srgbClr val="FF0000"/>
              </a:gs>
              <a:gs pos="0">
                <a:srgbClr val="00B05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Arrow 16"/>
          <p:cNvSpPr/>
          <p:nvPr/>
        </p:nvSpPr>
        <p:spPr>
          <a:xfrm rot="16200000">
            <a:off x="4508579" y="2899497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ight Arrow 17"/>
          <p:cNvSpPr/>
          <p:nvPr/>
        </p:nvSpPr>
        <p:spPr>
          <a:xfrm rot="16200000">
            <a:off x="5190230" y="2907573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Arrow 18"/>
          <p:cNvSpPr/>
          <p:nvPr/>
        </p:nvSpPr>
        <p:spPr>
          <a:xfrm rot="16200000">
            <a:off x="6547117" y="2896361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Arrow 19"/>
          <p:cNvSpPr/>
          <p:nvPr/>
        </p:nvSpPr>
        <p:spPr>
          <a:xfrm rot="16200000">
            <a:off x="7226307" y="2896361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ight Arrow 20"/>
          <p:cNvSpPr/>
          <p:nvPr/>
        </p:nvSpPr>
        <p:spPr>
          <a:xfrm rot="5400000">
            <a:off x="5505717" y="3966665"/>
            <a:ext cx="1245514" cy="179130"/>
          </a:xfrm>
          <a:prstGeom prst="rightArrow">
            <a:avLst/>
          </a:prstGeom>
          <a:gradFill>
            <a:gsLst>
              <a:gs pos="55000">
                <a:srgbClr val="FFC000"/>
              </a:gs>
              <a:gs pos="100000">
                <a:srgbClr val="FF0000"/>
              </a:gs>
              <a:gs pos="0">
                <a:srgbClr val="00B05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ight Arrow 21"/>
          <p:cNvSpPr/>
          <p:nvPr/>
        </p:nvSpPr>
        <p:spPr>
          <a:xfrm rot="5400000">
            <a:off x="4440413" y="3966107"/>
            <a:ext cx="1245514" cy="179130"/>
          </a:xfrm>
          <a:prstGeom prst="rightArrow">
            <a:avLst/>
          </a:prstGeom>
          <a:gradFill>
            <a:gsLst>
              <a:gs pos="55000">
                <a:srgbClr val="FFC000"/>
              </a:gs>
              <a:gs pos="100000">
                <a:srgbClr val="FF0000"/>
              </a:gs>
              <a:gs pos="0">
                <a:srgbClr val="00B05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ight Arrow 22"/>
          <p:cNvSpPr/>
          <p:nvPr/>
        </p:nvSpPr>
        <p:spPr>
          <a:xfrm rot="16200000">
            <a:off x="5867928" y="2896361"/>
            <a:ext cx="516261" cy="372010"/>
          </a:xfrm>
          <a:prstGeom prst="rightArrow">
            <a:avLst/>
          </a:prstGeom>
          <a:gradFill>
            <a:gsLst>
              <a:gs pos="0">
                <a:srgbClr val="FFC000"/>
              </a:gs>
              <a:gs pos="100000">
                <a:srgbClr val="FF0000"/>
              </a:gs>
              <a:gs pos="42000">
                <a:srgbClr val="D7710B"/>
              </a:gs>
              <a:gs pos="100000">
                <a:srgbClr val="FF0000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2471760" y="3391300"/>
            <a:ext cx="866075" cy="0"/>
          </a:xfrm>
          <a:prstGeom prst="line">
            <a:avLst/>
          </a:prstGeom>
          <a:ln w="69850">
            <a:solidFill>
              <a:schemeClr val="tx1"/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 flipV="1">
            <a:off x="3154595" y="3391300"/>
            <a:ext cx="727503" cy="0"/>
          </a:xfrm>
          <a:prstGeom prst="line">
            <a:avLst/>
          </a:prstGeom>
          <a:ln w="69850">
            <a:solidFill>
              <a:schemeClr val="tx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8463550" y="3388580"/>
            <a:ext cx="866075" cy="0"/>
          </a:xfrm>
          <a:prstGeom prst="line">
            <a:avLst/>
          </a:prstGeom>
          <a:ln w="69850">
            <a:solidFill>
              <a:schemeClr val="tx1"/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160194" y="4662754"/>
            <a:ext cx="19046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Electromagnetic</a:t>
            </a:r>
            <a:br>
              <a:rPr lang="en-US" sz="2000" b="1" dirty="0" smtClean="0">
                <a:solidFill>
                  <a:srgbClr val="0070C0"/>
                </a:solidFill>
              </a:rPr>
            </a:br>
            <a:r>
              <a:rPr lang="en-US" sz="2000" b="1" dirty="0" smtClean="0">
                <a:solidFill>
                  <a:srgbClr val="0070C0"/>
                </a:solidFill>
              </a:rPr>
              <a:t> DC field lines</a:t>
            </a:r>
            <a:endParaRPr lang="en-GB" sz="2000" b="1" dirty="0">
              <a:solidFill>
                <a:srgbClr val="0070C0"/>
              </a:solidFill>
            </a:endParaRPr>
          </a:p>
        </p:txBody>
      </p:sp>
      <p:cxnSp>
        <p:nvCxnSpPr>
          <p:cNvPr id="41" name="Elbow Connector 40"/>
          <p:cNvCxnSpPr>
            <a:stCxn id="40" idx="1"/>
          </p:cNvCxnSpPr>
          <p:nvPr/>
        </p:nvCxnSpPr>
        <p:spPr>
          <a:xfrm rot="10800000" flipH="1">
            <a:off x="2281487" y="3051476"/>
            <a:ext cx="2268736" cy="1922263"/>
          </a:xfrm>
          <a:prstGeom prst="bentConnector3">
            <a:avLst>
              <a:gd name="adj1" fmla="val -9696"/>
            </a:avLst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40" idx="1"/>
          </p:cNvCxnSpPr>
          <p:nvPr/>
        </p:nvCxnSpPr>
        <p:spPr>
          <a:xfrm rot="10800000" flipH="1">
            <a:off x="2281487" y="4437752"/>
            <a:ext cx="2461022" cy="535988"/>
          </a:xfrm>
          <a:prstGeom prst="bentConnector3">
            <a:avLst>
              <a:gd name="adj1" fmla="val -8939"/>
            </a:avLst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861054" y="1246734"/>
            <a:ext cx="20710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Off-centered unbunched beam</a:t>
            </a:r>
          </a:p>
        </p:txBody>
      </p:sp>
      <p:cxnSp>
        <p:nvCxnSpPr>
          <p:cNvPr id="30" name="Straight Arrow Connector 29"/>
          <p:cNvCxnSpPr>
            <a:stCxn id="29" idx="2"/>
          </p:cNvCxnSpPr>
          <p:nvPr/>
        </p:nvCxnSpPr>
        <p:spPr>
          <a:xfrm flipH="1">
            <a:off x="8894224" y="1893065"/>
            <a:ext cx="2363" cy="1366231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66348" y="1661792"/>
            <a:ext cx="13219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Birefringent</a:t>
            </a:r>
            <a:b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crystals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32" name="Straight Arrow Connector 31"/>
          <p:cNvCxnSpPr>
            <a:stCxn id="31" idx="2"/>
          </p:cNvCxnSpPr>
          <p:nvPr/>
        </p:nvCxnSpPr>
        <p:spPr>
          <a:xfrm flipH="1">
            <a:off x="6117925" y="2308123"/>
            <a:ext cx="9405" cy="178065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/>
          <p:cNvGrpSpPr/>
          <p:nvPr/>
        </p:nvGrpSpPr>
        <p:grpSpPr>
          <a:xfrm>
            <a:off x="4591908" y="1756221"/>
            <a:ext cx="485002" cy="217635"/>
            <a:chOff x="7776183" y="5355581"/>
            <a:chExt cx="504000" cy="226160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8028183" y="5355581"/>
              <a:ext cx="0" cy="216000"/>
            </a:xfrm>
            <a:prstGeom prst="line">
              <a:avLst/>
            </a:prstGeom>
            <a:ln w="444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7776183" y="5581741"/>
              <a:ext cx="504000" cy="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9" name="Straight Arrow Connector 48"/>
          <p:cNvCxnSpPr>
            <a:stCxn id="31" idx="1"/>
          </p:cNvCxnSpPr>
          <p:nvPr/>
        </p:nvCxnSpPr>
        <p:spPr>
          <a:xfrm flipH="1">
            <a:off x="5262356" y="1984958"/>
            <a:ext cx="203992" cy="11719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/>
          <p:nvPr/>
        </p:nvCxnSpPr>
        <p:spPr>
          <a:xfrm rot="10800000" flipV="1">
            <a:off x="5703570" y="2103298"/>
            <a:ext cx="1524000" cy="579184"/>
          </a:xfrm>
          <a:prstGeom prst="bentConnector3">
            <a:avLst>
              <a:gd name="adj1" fmla="val 18500"/>
            </a:avLst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7056972" y="1963128"/>
            <a:ext cx="288000" cy="288000"/>
          </a:xfrm>
          <a:prstGeom prst="ellipse">
            <a:avLst/>
          </a:prstGeom>
          <a:solidFill>
            <a:schemeClr val="bg1">
              <a:alpha val="51000"/>
            </a:schemeClr>
          </a:solidFill>
          <a:ln w="25400">
            <a:solidFill>
              <a:schemeClr val="tx1"/>
            </a:solidFill>
          </a:ln>
          <a:scene3d>
            <a:camera prst="orthographicFront">
              <a:rot lat="0" lon="13499976" rev="0"/>
            </a:camera>
            <a:lightRig rig="threePt" dir="t"/>
          </a:scene3d>
          <a:sp3d extrusionH="254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Connector 42"/>
          <p:cNvCxnSpPr/>
          <p:nvPr/>
        </p:nvCxnSpPr>
        <p:spPr>
          <a:xfrm rot="3780000">
            <a:off x="7090583" y="1998676"/>
            <a:ext cx="180000" cy="2185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59"/>
          <p:cNvCxnSpPr/>
          <p:nvPr/>
        </p:nvCxnSpPr>
        <p:spPr>
          <a:xfrm>
            <a:off x="7207418" y="2103296"/>
            <a:ext cx="2421133" cy="895677"/>
          </a:xfrm>
          <a:prstGeom prst="bentConnector3">
            <a:avLst>
              <a:gd name="adj1" fmla="val 57919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57"/>
          <p:cNvCxnSpPr/>
          <p:nvPr/>
        </p:nvCxnSpPr>
        <p:spPr>
          <a:xfrm>
            <a:off x="3525271" y="2135881"/>
            <a:ext cx="2176347" cy="544903"/>
          </a:xfrm>
          <a:prstGeom prst="bentConnector3">
            <a:avLst>
              <a:gd name="adj1" fmla="val 83883"/>
            </a:avLst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4125235" y="1985250"/>
            <a:ext cx="288000" cy="288000"/>
          </a:xfrm>
          <a:prstGeom prst="ellipse">
            <a:avLst/>
          </a:prstGeom>
          <a:solidFill>
            <a:schemeClr val="bg1">
              <a:alpha val="60000"/>
            </a:schemeClr>
          </a:solidFill>
          <a:ln w="25400">
            <a:solidFill>
              <a:schemeClr val="tx1"/>
            </a:solidFill>
          </a:ln>
          <a:scene3d>
            <a:camera prst="orthographicFront">
              <a:rot lat="0" lon="13499976" rev="0"/>
            </a:camera>
            <a:lightRig rig="threePt" dir="t"/>
          </a:scene3d>
          <a:sp3d extrusionH="254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rot="600000">
            <a:off x="4158846" y="2025878"/>
            <a:ext cx="180000" cy="2185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ube 33"/>
          <p:cNvSpPr/>
          <p:nvPr/>
        </p:nvSpPr>
        <p:spPr>
          <a:xfrm flipV="1">
            <a:off x="4456525" y="2021523"/>
            <a:ext cx="755768" cy="236089"/>
          </a:xfrm>
          <a:prstGeom prst="cube">
            <a:avLst/>
          </a:prstGeom>
          <a:solidFill>
            <a:srgbClr val="19C3FF">
              <a:alpha val="76000"/>
            </a:srgb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/>
          <p:cNvSpPr txBox="1"/>
          <p:nvPr/>
        </p:nvSpPr>
        <p:spPr>
          <a:xfrm>
            <a:off x="6910334" y="1248581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Polarizer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5" name="Straight Arrow Connector 54"/>
          <p:cNvCxnSpPr>
            <a:stCxn id="52" idx="2"/>
          </p:cNvCxnSpPr>
          <p:nvPr/>
        </p:nvCxnSpPr>
        <p:spPr>
          <a:xfrm flipH="1">
            <a:off x="7227570" y="1617913"/>
            <a:ext cx="192680" cy="286167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9414443" y="2865927"/>
            <a:ext cx="2181245" cy="92333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Photodetector and real time processing system 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402986" y="1971129"/>
            <a:ext cx="2110927" cy="338554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defTabSz="1219170"/>
            <a:r>
              <a:rPr lang="en-US" sz="1600" b="1" dirty="0" smtClean="0">
                <a:solidFill>
                  <a:srgbClr val="FF0000"/>
                </a:solidFill>
                <a:latin typeface="Arial"/>
              </a:rPr>
              <a:t>Laser</a:t>
            </a:r>
            <a:endParaRPr lang="en-GB" sz="1600" b="1" dirty="0">
              <a:solidFill>
                <a:srgbClr val="FF0000"/>
              </a:solidFill>
              <a:latin typeface="Arial"/>
            </a:endParaRPr>
          </a:p>
        </p:txBody>
      </p:sp>
      <p:cxnSp>
        <p:nvCxnSpPr>
          <p:cNvPr id="70" name="Elbow Connector 69"/>
          <p:cNvCxnSpPr>
            <a:endCxn id="65" idx="2"/>
          </p:cNvCxnSpPr>
          <p:nvPr/>
        </p:nvCxnSpPr>
        <p:spPr>
          <a:xfrm rot="10800000">
            <a:off x="5718172" y="4789643"/>
            <a:ext cx="1435739" cy="680662"/>
          </a:xfrm>
          <a:prstGeom prst="bentConnector3">
            <a:avLst>
              <a:gd name="adj1" fmla="val 12685"/>
            </a:avLst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70"/>
          <p:cNvSpPr/>
          <p:nvPr/>
        </p:nvSpPr>
        <p:spPr>
          <a:xfrm>
            <a:off x="7036292" y="5307772"/>
            <a:ext cx="288000" cy="288000"/>
          </a:xfrm>
          <a:prstGeom prst="ellipse">
            <a:avLst/>
          </a:prstGeom>
          <a:solidFill>
            <a:schemeClr val="bg1">
              <a:alpha val="51000"/>
            </a:schemeClr>
          </a:solidFill>
          <a:ln w="25400">
            <a:solidFill>
              <a:schemeClr val="tx1"/>
            </a:solidFill>
          </a:ln>
          <a:scene3d>
            <a:camera prst="orthographicFront">
              <a:rot lat="0" lon="13499976" rev="0"/>
            </a:camera>
            <a:lightRig rig="threePt" dir="t"/>
          </a:scene3d>
          <a:sp3d extrusionH="254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/>
          <p:cNvCxnSpPr/>
          <p:nvPr/>
        </p:nvCxnSpPr>
        <p:spPr>
          <a:xfrm rot="3780000">
            <a:off x="7069903" y="5343320"/>
            <a:ext cx="180000" cy="2185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endCxn id="65" idx="2"/>
          </p:cNvCxnSpPr>
          <p:nvPr/>
        </p:nvCxnSpPr>
        <p:spPr>
          <a:xfrm flipV="1">
            <a:off x="1688690" y="4789643"/>
            <a:ext cx="4029481" cy="680662"/>
          </a:xfrm>
          <a:prstGeom prst="bentConnector3">
            <a:avLst>
              <a:gd name="adj1" fmla="val 91359"/>
            </a:avLst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/>
          <p:cNvSpPr/>
          <p:nvPr/>
        </p:nvSpPr>
        <p:spPr>
          <a:xfrm>
            <a:off x="4100091" y="5326305"/>
            <a:ext cx="288000" cy="288000"/>
          </a:xfrm>
          <a:prstGeom prst="ellipse">
            <a:avLst/>
          </a:prstGeom>
          <a:solidFill>
            <a:schemeClr val="bg1">
              <a:alpha val="60000"/>
            </a:schemeClr>
          </a:solidFill>
          <a:ln w="25400">
            <a:solidFill>
              <a:schemeClr val="tx1"/>
            </a:solidFill>
          </a:ln>
          <a:scene3d>
            <a:camera prst="orthographicFront">
              <a:rot lat="0" lon="13499976" rev="0"/>
            </a:camera>
            <a:lightRig rig="threePt" dir="t"/>
          </a:scene3d>
          <a:sp3d extrusionH="254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6" name="Straight Connector 75"/>
          <p:cNvCxnSpPr/>
          <p:nvPr/>
        </p:nvCxnSpPr>
        <p:spPr>
          <a:xfrm rot="600000">
            <a:off x="4133702" y="5366933"/>
            <a:ext cx="180000" cy="2185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 rot="10800000">
            <a:off x="4460933" y="5374353"/>
            <a:ext cx="755768" cy="501391"/>
            <a:chOff x="1903602" y="5681555"/>
            <a:chExt cx="755768" cy="501391"/>
          </a:xfrm>
        </p:grpSpPr>
        <p:grpSp>
          <p:nvGrpSpPr>
            <p:cNvPr id="66" name="Group 65"/>
            <p:cNvGrpSpPr/>
            <p:nvPr/>
          </p:nvGrpSpPr>
          <p:grpSpPr>
            <a:xfrm>
              <a:off x="2038985" y="5681555"/>
              <a:ext cx="485002" cy="217635"/>
              <a:chOff x="7776183" y="5355581"/>
              <a:chExt cx="504000" cy="226160"/>
            </a:xfrm>
          </p:grpSpPr>
          <p:cxnSp>
            <p:nvCxnSpPr>
              <p:cNvPr id="67" name="Straight Connector 66"/>
              <p:cNvCxnSpPr/>
              <p:nvPr/>
            </p:nvCxnSpPr>
            <p:spPr>
              <a:xfrm>
                <a:off x="8028183" y="5355581"/>
                <a:ext cx="0" cy="216000"/>
              </a:xfrm>
              <a:prstGeom prst="line">
                <a:avLst/>
              </a:prstGeom>
              <a:ln w="44450">
                <a:solidFill>
                  <a:schemeClr val="tx1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>
                <a:off x="7776183" y="5581741"/>
                <a:ext cx="504000" cy="0"/>
              </a:xfrm>
              <a:prstGeom prst="line">
                <a:avLst/>
              </a:prstGeom>
              <a:ln w="444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7" name="Cube 76"/>
            <p:cNvSpPr/>
            <p:nvPr/>
          </p:nvSpPr>
          <p:spPr>
            <a:xfrm flipV="1">
              <a:off x="1903602" y="5946857"/>
              <a:ext cx="755768" cy="236089"/>
            </a:xfrm>
            <a:prstGeom prst="cube">
              <a:avLst/>
            </a:prstGeom>
            <a:solidFill>
              <a:srgbClr val="19C3FF">
                <a:alpha val="76000"/>
              </a:srgb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3" name="Cube 32"/>
          <p:cNvSpPr/>
          <p:nvPr/>
        </p:nvSpPr>
        <p:spPr>
          <a:xfrm flipV="1">
            <a:off x="5732398" y="2579534"/>
            <a:ext cx="755768" cy="236089"/>
          </a:xfrm>
          <a:prstGeom prst="cube">
            <a:avLst/>
          </a:prstGeom>
          <a:solidFill>
            <a:srgbClr val="19C3FF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Cube 64"/>
          <p:cNvSpPr/>
          <p:nvPr/>
        </p:nvSpPr>
        <p:spPr>
          <a:xfrm flipV="1">
            <a:off x="5718171" y="4701110"/>
            <a:ext cx="755768" cy="236089"/>
          </a:xfrm>
          <a:prstGeom prst="cube">
            <a:avLst/>
          </a:prstGeom>
          <a:solidFill>
            <a:srgbClr val="19C3FF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2" name="Straight Connector 81"/>
          <p:cNvCxnSpPr/>
          <p:nvPr/>
        </p:nvCxnSpPr>
        <p:spPr>
          <a:xfrm flipV="1">
            <a:off x="1685795" y="2305522"/>
            <a:ext cx="0" cy="32040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2556325" y="1248367"/>
            <a:ext cx="1108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Polarizer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95" name="Straight Arrow Connector 94"/>
          <p:cNvCxnSpPr/>
          <p:nvPr/>
        </p:nvCxnSpPr>
        <p:spPr>
          <a:xfrm>
            <a:off x="3464394" y="1538277"/>
            <a:ext cx="635696" cy="403680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prstDash val="lg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862670" y="874095"/>
            <a:ext cx="1943478" cy="83099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Bias voltage </a:t>
            </a:r>
          </a:p>
          <a:p>
            <a:pPr algn="ctr"/>
            <a:r>
              <a:rPr lang="en-US" sz="1600" b="1" dirty="0" smtClean="0"/>
              <a:t>+</a:t>
            </a:r>
          </a:p>
          <a:p>
            <a:pPr algn="ctr"/>
            <a:r>
              <a:rPr lang="en-US" sz="1600" b="1" dirty="0" smtClean="0"/>
              <a:t>Modulation voltage </a:t>
            </a:r>
          </a:p>
        </p:txBody>
      </p:sp>
      <p:cxnSp>
        <p:nvCxnSpPr>
          <p:cNvPr id="97" name="Elbow Connector 96"/>
          <p:cNvCxnSpPr>
            <a:stCxn id="98" idx="0"/>
          </p:cNvCxnSpPr>
          <p:nvPr/>
        </p:nvCxnSpPr>
        <p:spPr>
          <a:xfrm rot="16200000" flipV="1">
            <a:off x="7746765" y="-925847"/>
            <a:ext cx="786717" cy="4709453"/>
          </a:xfrm>
          <a:prstGeom prst="bentConnector2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9523110" y="1822238"/>
            <a:ext cx="1943478" cy="338554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Feedback voltage 1</a:t>
            </a:r>
          </a:p>
        </p:txBody>
      </p:sp>
      <p:cxnSp>
        <p:nvCxnSpPr>
          <p:cNvPr id="101" name="Elbow Connector 100"/>
          <p:cNvCxnSpPr>
            <a:stCxn id="102" idx="2"/>
          </p:cNvCxnSpPr>
          <p:nvPr/>
        </p:nvCxnSpPr>
        <p:spPr>
          <a:xfrm rot="5400000">
            <a:off x="7226516" y="2586660"/>
            <a:ext cx="959034" cy="5619136"/>
          </a:xfrm>
          <a:prstGeom prst="bentConnector2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9543862" y="4578157"/>
            <a:ext cx="1943478" cy="338554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Feedback voltage 2</a:t>
            </a:r>
          </a:p>
        </p:txBody>
      </p:sp>
      <p:cxnSp>
        <p:nvCxnSpPr>
          <p:cNvPr id="106" name="Straight Connector 105"/>
          <p:cNvCxnSpPr>
            <a:stCxn id="51" idx="0"/>
            <a:endCxn id="98" idx="2"/>
          </p:cNvCxnSpPr>
          <p:nvPr/>
        </p:nvCxnSpPr>
        <p:spPr>
          <a:xfrm flipH="1" flipV="1">
            <a:off x="10494849" y="2160792"/>
            <a:ext cx="10217" cy="70513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>
            <a:stCxn id="102" idx="0"/>
            <a:endCxn id="51" idx="2"/>
          </p:cNvCxnSpPr>
          <p:nvPr/>
        </p:nvCxnSpPr>
        <p:spPr>
          <a:xfrm flipH="1" flipV="1">
            <a:off x="10505066" y="3789257"/>
            <a:ext cx="10535" cy="7889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42</a:t>
            </a:fld>
            <a:endParaRPr lang="en-GB" dirty="0"/>
          </a:p>
        </p:txBody>
      </p:sp>
      <p:sp>
        <p:nvSpPr>
          <p:cNvPr id="79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…but where is the BPM? 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8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64488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/>
          <p:cNvGrpSpPr/>
          <p:nvPr/>
        </p:nvGrpSpPr>
        <p:grpSpPr>
          <a:xfrm>
            <a:off x="1787265" y="3549813"/>
            <a:ext cx="6660969" cy="2658185"/>
            <a:chOff x="376636" y="3179300"/>
            <a:chExt cx="9141833" cy="3648220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8117" b="19622"/>
            <a:stretch/>
          </p:blipFill>
          <p:spPr>
            <a:xfrm>
              <a:off x="376636" y="3179300"/>
              <a:ext cx="8236141" cy="3648220"/>
            </a:xfrm>
            <a:prstGeom prst="rect">
              <a:avLst/>
            </a:prstGeom>
          </p:spPr>
        </p:pic>
        <p:sp>
          <p:nvSpPr>
            <p:cNvPr id="54" name="Rectangle 53"/>
            <p:cNvSpPr/>
            <p:nvPr/>
          </p:nvSpPr>
          <p:spPr>
            <a:xfrm>
              <a:off x="8186057" y="4493623"/>
              <a:ext cx="1332412" cy="1942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26" name="Picture 2" descr="PM100D - Compact Power and Energy Meter Console, Digital 4in LC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1066" y="1279371"/>
            <a:ext cx="1928966" cy="1928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122C - Standard Photodiode Power Sensor, Ge, 700 - 1800 nm, 40 mW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3156" y="4605525"/>
            <a:ext cx="1142085" cy="1142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8295760" y="5674985"/>
            <a:ext cx="14276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S122C GE Photodiode</a:t>
            </a:r>
            <a:endParaRPr lang="en-GB" dirty="0"/>
          </a:p>
        </p:txBody>
      </p:sp>
      <p:cxnSp>
        <p:nvCxnSpPr>
          <p:cNvPr id="1025" name="Straight Connector 1024"/>
          <p:cNvCxnSpPr/>
          <p:nvPr/>
        </p:nvCxnSpPr>
        <p:spPr>
          <a:xfrm flipV="1">
            <a:off x="7474541" y="5081168"/>
            <a:ext cx="1560907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7" name="Freeform 1026"/>
          <p:cNvSpPr/>
          <p:nvPr/>
        </p:nvSpPr>
        <p:spPr>
          <a:xfrm rot="21443264">
            <a:off x="9362358" y="2919247"/>
            <a:ext cx="1775296" cy="2324703"/>
          </a:xfrm>
          <a:custGeom>
            <a:avLst/>
            <a:gdLst>
              <a:gd name="connsiteX0" fmla="*/ 840828 w 1258581"/>
              <a:gd name="connsiteY0" fmla="*/ 0 h 3473932"/>
              <a:gd name="connsiteX1" fmla="*/ 1219200 w 1258581"/>
              <a:gd name="connsiteY1" fmla="*/ 3237187 h 3473932"/>
              <a:gd name="connsiteX2" fmla="*/ 0 w 1258581"/>
              <a:gd name="connsiteY2" fmla="*/ 3279228 h 3473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58581" h="3473932">
                <a:moveTo>
                  <a:pt x="840828" y="0"/>
                </a:moveTo>
                <a:cubicBezTo>
                  <a:pt x="1100083" y="1345324"/>
                  <a:pt x="1359338" y="2690649"/>
                  <a:pt x="1219200" y="3237187"/>
                </a:cubicBezTo>
                <a:cubicBezTo>
                  <a:pt x="1079062" y="3783725"/>
                  <a:pt x="43793" y="3202152"/>
                  <a:pt x="0" y="3279228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9" name="TextBox 1028"/>
          <p:cNvSpPr txBox="1"/>
          <p:nvPr/>
        </p:nvSpPr>
        <p:spPr>
          <a:xfrm>
            <a:off x="5194300" y="648070"/>
            <a:ext cx="211654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Rockwell" panose="02060603020205020403" pitchFamily="18" charset="0"/>
              </a:rPr>
              <a:t>Oscilloscope</a:t>
            </a:r>
            <a:endParaRPr lang="en-GB" sz="2400" dirty="0">
              <a:latin typeface="Rockwell" panose="02060603020205020403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062196" y="1963982"/>
            <a:ext cx="2248649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Rockwell" panose="02060603020205020403" pitchFamily="18" charset="0"/>
              </a:rPr>
              <a:t>Signal analyzer</a:t>
            </a:r>
            <a:endParaRPr lang="en-GB" sz="2400" dirty="0">
              <a:latin typeface="Rockwell" panose="02060603020205020403" pitchFamily="18" charset="0"/>
            </a:endParaRPr>
          </a:p>
        </p:txBody>
      </p:sp>
      <p:cxnSp>
        <p:nvCxnSpPr>
          <p:cNvPr id="1031" name="Elbow Connector 1030"/>
          <p:cNvCxnSpPr>
            <a:stCxn id="1026" idx="1"/>
            <a:endCxn id="70" idx="3"/>
          </p:cNvCxnSpPr>
          <p:nvPr/>
        </p:nvCxnSpPr>
        <p:spPr>
          <a:xfrm rot="10800000" flipV="1">
            <a:off x="7310846" y="2243853"/>
            <a:ext cx="2810221" cy="135627"/>
          </a:xfrm>
          <a:prstGeom prst="bentConnector3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3" name="Elbow Connector 1032"/>
          <p:cNvCxnSpPr>
            <a:stCxn id="1026" idx="1"/>
            <a:endCxn id="1029" idx="3"/>
          </p:cNvCxnSpPr>
          <p:nvPr/>
        </p:nvCxnSpPr>
        <p:spPr>
          <a:xfrm rot="10800000">
            <a:off x="7310846" y="878904"/>
            <a:ext cx="2810221" cy="1364951"/>
          </a:xfrm>
          <a:prstGeom prst="bentConnector3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5" name="TextBox 1034"/>
          <p:cNvSpPr txBox="1"/>
          <p:nvPr/>
        </p:nvSpPr>
        <p:spPr>
          <a:xfrm>
            <a:off x="1473201" y="909681"/>
            <a:ext cx="2778234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Rockwell" panose="02060603020205020403" pitchFamily="18" charset="0"/>
              </a:rPr>
              <a:t>Raw data </a:t>
            </a:r>
          </a:p>
          <a:p>
            <a:pPr algn="ctr"/>
            <a:r>
              <a:rPr lang="en-US" sz="2400" dirty="0" err="1" smtClean="0">
                <a:latin typeface="Rockwell" panose="02060603020205020403" pitchFamily="18" charset="0"/>
              </a:rPr>
              <a:t>Postprocessing</a:t>
            </a:r>
            <a:endParaRPr lang="en-GB" sz="2400" dirty="0">
              <a:latin typeface="Rockwell" panose="02060603020205020403" pitchFamily="18" charset="0"/>
            </a:endParaRPr>
          </a:p>
        </p:txBody>
      </p:sp>
      <p:cxnSp>
        <p:nvCxnSpPr>
          <p:cNvPr id="1037" name="Elbow Connector 1036"/>
          <p:cNvCxnSpPr>
            <a:stCxn id="1029" idx="1"/>
            <a:endCxn id="1035" idx="3"/>
          </p:cNvCxnSpPr>
          <p:nvPr/>
        </p:nvCxnSpPr>
        <p:spPr>
          <a:xfrm rot="10800000" flipV="1">
            <a:off x="4251436" y="878902"/>
            <a:ext cx="942865" cy="446277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9" name="Elbow Connector 1038"/>
          <p:cNvCxnSpPr>
            <a:stCxn id="70" idx="1"/>
            <a:endCxn id="1035" idx="3"/>
          </p:cNvCxnSpPr>
          <p:nvPr/>
        </p:nvCxnSpPr>
        <p:spPr>
          <a:xfrm rot="10800000">
            <a:off x="4251436" y="1325181"/>
            <a:ext cx="810761" cy="1054301"/>
          </a:xfrm>
          <a:prstGeom prst="bentConnector3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1" name="Straight Arrow Connector 1040"/>
          <p:cNvCxnSpPr>
            <a:stCxn id="1035" idx="2"/>
          </p:cNvCxnSpPr>
          <p:nvPr/>
        </p:nvCxnSpPr>
        <p:spPr>
          <a:xfrm>
            <a:off x="2862318" y="1740678"/>
            <a:ext cx="1257014" cy="180913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0564654" y="2728614"/>
            <a:ext cx="16541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Rockwell" panose="02060603020205020403" pitchFamily="18" charset="0"/>
              </a:rPr>
              <a:t>~32 </a:t>
            </a:r>
            <a:r>
              <a:rPr lang="en-US" sz="1600" b="1" dirty="0" err="1" smtClean="0">
                <a:latin typeface="Rockwell" panose="02060603020205020403" pitchFamily="18" charset="0"/>
              </a:rPr>
              <a:t>dBm</a:t>
            </a:r>
            <a:r>
              <a:rPr lang="en-US" sz="1600" b="1" dirty="0" smtClean="0">
                <a:latin typeface="Rockwell" panose="02060603020205020403" pitchFamily="18" charset="0"/>
              </a:rPr>
              <a:t> of peak dynamic range </a:t>
            </a:r>
            <a:endParaRPr lang="en-GB" sz="1600" b="1" dirty="0">
              <a:latin typeface="Rockwell" panose="02060603020205020403" pitchFamily="18" charset="0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…but where is the BPM? 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582400" y="6407527"/>
            <a:ext cx="609600" cy="365125"/>
          </a:xfrm>
        </p:spPr>
        <p:txBody>
          <a:bodyPr/>
          <a:lstStyle/>
          <a:p>
            <a:fld id="{C8D1C96F-A8F4-45BA-9F34-902DB14CD0A7}" type="slidenum">
              <a:rPr lang="en-GB" smtClean="0"/>
              <a:t>43</a:t>
            </a:fld>
            <a:endParaRPr lang="en-GB" dirty="0"/>
          </a:p>
        </p:txBody>
      </p:sp>
      <p:sp>
        <p:nvSpPr>
          <p:cNvPr id="22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83519723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Box 60"/>
          <p:cNvSpPr txBox="1"/>
          <p:nvPr/>
        </p:nvSpPr>
        <p:spPr>
          <a:xfrm>
            <a:off x="8221303" y="5742064"/>
            <a:ext cx="1959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DET20C2</a:t>
            </a:r>
          </a:p>
          <a:p>
            <a:pPr algn="ctr"/>
            <a:r>
              <a:rPr lang="en-US" dirty="0" smtClean="0"/>
              <a:t>Photodiode</a:t>
            </a:r>
            <a:endParaRPr lang="en-GB" dirty="0"/>
          </a:p>
        </p:txBody>
      </p:sp>
      <p:pic>
        <p:nvPicPr>
          <p:cNvPr id="19" name="Picture 2" descr="https://www.thorlabs.com/images/xlarge/TTN134110-x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0137" y="3829552"/>
            <a:ext cx="1980401" cy="198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Isosceles Triangle 19"/>
          <p:cNvSpPr/>
          <p:nvPr/>
        </p:nvSpPr>
        <p:spPr>
          <a:xfrm rot="16200000">
            <a:off x="10341992" y="1692028"/>
            <a:ext cx="1157844" cy="712519"/>
          </a:xfrm>
          <a:prstGeom prst="triangl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Elbow Connector 5"/>
          <p:cNvCxnSpPr>
            <a:endCxn id="20" idx="3"/>
          </p:cNvCxnSpPr>
          <p:nvPr/>
        </p:nvCxnSpPr>
        <p:spPr>
          <a:xfrm rot="5400000" flipH="1" flipV="1">
            <a:off x="9103992" y="2822111"/>
            <a:ext cx="2947004" cy="1399359"/>
          </a:xfrm>
          <a:prstGeom prst="bentConnector4">
            <a:avLst>
              <a:gd name="adj1" fmla="val 861"/>
              <a:gd name="adj2" fmla="val 116336"/>
            </a:avLst>
          </a:prstGeom>
          <a:ln w="28575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383196" y="681913"/>
            <a:ext cx="7588469" cy="26765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/>
          <p:cNvCxnSpPr>
            <a:stCxn id="20" idx="0"/>
            <a:endCxn id="9" idx="3"/>
          </p:cNvCxnSpPr>
          <p:nvPr/>
        </p:nvCxnSpPr>
        <p:spPr>
          <a:xfrm flipH="1" flipV="1">
            <a:off x="8971665" y="2020181"/>
            <a:ext cx="1592990" cy="281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940150" y="1697014"/>
            <a:ext cx="92641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24-bit ADC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1383196" y="681913"/>
            <a:ext cx="10405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VFC-HD</a:t>
            </a:r>
            <a:endParaRPr lang="en-GB" sz="2000" b="1" dirty="0"/>
          </a:p>
        </p:txBody>
      </p:sp>
      <p:cxnSp>
        <p:nvCxnSpPr>
          <p:cNvPr id="25" name="Elbow Connector 24"/>
          <p:cNvCxnSpPr>
            <a:stCxn id="22" idx="1"/>
            <a:endCxn id="26" idx="3"/>
          </p:cNvCxnSpPr>
          <p:nvPr/>
        </p:nvCxnSpPr>
        <p:spPr>
          <a:xfrm rot="10800000">
            <a:off x="7605322" y="934496"/>
            <a:ext cx="334829" cy="108568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028769" y="749829"/>
            <a:ext cx="15765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Harmonic</a:t>
            </a:r>
            <a:endParaRPr lang="en-GB" dirty="0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4848" y="846500"/>
            <a:ext cx="2689234" cy="21038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31" name="Elbow Connector 30"/>
          <p:cNvCxnSpPr>
            <a:stCxn id="26" idx="2"/>
          </p:cNvCxnSpPr>
          <p:nvPr/>
        </p:nvCxnSpPr>
        <p:spPr>
          <a:xfrm rot="5400000">
            <a:off x="6199442" y="728522"/>
            <a:ext cx="226965" cy="1008242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stCxn id="26" idx="2"/>
          </p:cNvCxnSpPr>
          <p:nvPr/>
        </p:nvCxnSpPr>
        <p:spPr>
          <a:xfrm rot="5400000">
            <a:off x="5664462" y="1278782"/>
            <a:ext cx="1312204" cy="992963"/>
          </a:xfrm>
          <a:prstGeom prst="bentConnector3">
            <a:avLst>
              <a:gd name="adj1" fmla="val 10046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1627319" y="2627210"/>
            <a:ext cx="92641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24-bit DAC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6028769" y="1447214"/>
            <a:ext cx="462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</a:t>
            </a:r>
            <a:endParaRPr lang="en-GB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6033492" y="2420393"/>
            <a:ext cx="783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GreekC_IV25" panose="00000400000000000000" pitchFamily="2" charset="0"/>
                <a:cs typeface="GreekC_IV25" panose="00000400000000000000" pitchFamily="2" charset="0"/>
              </a:rPr>
              <a:t>f</a:t>
            </a:r>
            <a:endParaRPr lang="en-GB" b="1" dirty="0"/>
          </a:p>
        </p:txBody>
      </p:sp>
      <p:cxnSp>
        <p:nvCxnSpPr>
          <p:cNvPr id="37" name="Elbow Connector 36"/>
          <p:cNvCxnSpPr>
            <a:stCxn id="46" idx="1"/>
            <a:endCxn id="38" idx="3"/>
          </p:cNvCxnSpPr>
          <p:nvPr/>
        </p:nvCxnSpPr>
        <p:spPr>
          <a:xfrm rot="10800000">
            <a:off x="2661220" y="1556352"/>
            <a:ext cx="473628" cy="34208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519831" y="1233186"/>
            <a:ext cx="114138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Control signal</a:t>
            </a:r>
            <a:endParaRPr lang="en-GB" b="1" dirty="0"/>
          </a:p>
        </p:txBody>
      </p:sp>
      <p:cxnSp>
        <p:nvCxnSpPr>
          <p:cNvPr id="41" name="Straight Arrow Connector 40"/>
          <p:cNvCxnSpPr>
            <a:stCxn id="38" idx="2"/>
            <a:endCxn id="52" idx="0"/>
          </p:cNvCxnSpPr>
          <p:nvPr/>
        </p:nvCxnSpPr>
        <p:spPr>
          <a:xfrm flipH="1">
            <a:off x="2090525" y="1879517"/>
            <a:ext cx="1" cy="7476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52" idx="2"/>
          </p:cNvCxnSpPr>
          <p:nvPr/>
        </p:nvCxnSpPr>
        <p:spPr>
          <a:xfrm rot="16200000" flipH="1">
            <a:off x="1948282" y="3415784"/>
            <a:ext cx="747693" cy="463206"/>
          </a:xfrm>
          <a:prstGeom prst="bentConnector3">
            <a:avLst>
              <a:gd name="adj1" fmla="val 100605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…but where is the BPM? 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582400" y="6407527"/>
            <a:ext cx="609600" cy="365125"/>
          </a:xfrm>
        </p:spPr>
        <p:txBody>
          <a:bodyPr/>
          <a:lstStyle/>
          <a:p>
            <a:fld id="{C8D1C96F-A8F4-45BA-9F34-902DB14CD0A7}" type="slidenum">
              <a:rPr lang="en-GB" smtClean="0"/>
              <a:t>44</a:t>
            </a:fld>
            <a:endParaRPr lang="en-GB" dirty="0"/>
          </a:p>
        </p:txBody>
      </p:sp>
      <p:sp>
        <p:nvSpPr>
          <p:cNvPr id="29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  <p:grpSp>
        <p:nvGrpSpPr>
          <p:cNvPr id="30" name="Group 29"/>
          <p:cNvGrpSpPr/>
          <p:nvPr/>
        </p:nvGrpSpPr>
        <p:grpSpPr>
          <a:xfrm>
            <a:off x="1787265" y="3549813"/>
            <a:ext cx="6660969" cy="2658185"/>
            <a:chOff x="376636" y="3179300"/>
            <a:chExt cx="9141833" cy="3648220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8117" b="19622"/>
            <a:stretch/>
          </p:blipFill>
          <p:spPr>
            <a:xfrm>
              <a:off x="376636" y="3179300"/>
              <a:ext cx="8236141" cy="3648220"/>
            </a:xfrm>
            <a:prstGeom prst="rect">
              <a:avLst/>
            </a:prstGeom>
          </p:spPr>
        </p:pic>
        <p:sp>
          <p:nvSpPr>
            <p:cNvPr id="34" name="Rectangle 33"/>
            <p:cNvSpPr/>
            <p:nvPr/>
          </p:nvSpPr>
          <p:spPr>
            <a:xfrm>
              <a:off x="8186057" y="4493623"/>
              <a:ext cx="1332412" cy="1942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025" name="Straight Connector 1024"/>
          <p:cNvCxnSpPr/>
          <p:nvPr/>
        </p:nvCxnSpPr>
        <p:spPr>
          <a:xfrm>
            <a:off x="7318103" y="5097404"/>
            <a:ext cx="214226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875493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Outline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45</a:t>
            </a:fld>
            <a:endParaRPr lang="en-GB" dirty="0"/>
          </a:p>
        </p:txBody>
      </p:sp>
      <p:sp>
        <p:nvSpPr>
          <p:cNvPr id="17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  <p:sp>
        <p:nvSpPr>
          <p:cNvPr id="12" name="TextBox 11"/>
          <p:cNvSpPr txBox="1"/>
          <p:nvPr/>
        </p:nvSpPr>
        <p:spPr>
          <a:xfrm>
            <a:off x="49054" y="667439"/>
            <a:ext cx="11609798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Introduction: Evaluation of unbunched beam position </a:t>
            </a:r>
            <a:endParaRPr lang="en-US" sz="2200" dirty="0" smtClean="0">
              <a:solidFill>
                <a:srgbClr val="DB7713">
                  <a:alpha val="40000"/>
                </a:srgbClr>
              </a:solidFill>
              <a:latin typeface="Rockwell" panose="02060603020205020403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Working principles: </a:t>
            </a:r>
          </a:p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	</a:t>
            </a: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- </a:t>
            </a:r>
            <a:r>
              <a:rPr lang="en-US" sz="2200" dirty="0" err="1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Pockels</a:t>
            </a: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 effect </a:t>
            </a:r>
          </a:p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	</a:t>
            </a: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- DC electric field detection in the frequency domain</a:t>
            </a:r>
            <a:endParaRPr lang="en-US" sz="2200" dirty="0">
              <a:solidFill>
                <a:srgbClr val="DB7713">
                  <a:alpha val="40000"/>
                </a:srgbClr>
              </a:solidFill>
              <a:latin typeface="Rockwell" panose="02060603020205020403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Proof of concept laboratory test bench and its results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Current status</a:t>
            </a:r>
            <a:endParaRPr lang="en-US" sz="2200" dirty="0" smtClean="0">
              <a:solidFill>
                <a:srgbClr val="DB7713">
                  <a:alpha val="40000"/>
                </a:srgbClr>
              </a:solidFill>
              <a:latin typeface="Rockwell" panose="02060603020205020403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/>
                </a:solidFill>
                <a:latin typeface="Rockwell" panose="02060603020205020403" pitchFamily="18" charset="0"/>
              </a:rPr>
              <a:t>Summary</a:t>
            </a:r>
            <a:endParaRPr lang="en-US" sz="2200" dirty="0" smtClean="0">
              <a:solidFill>
                <a:srgbClr val="DB7713"/>
              </a:solidFill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65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ound Diagonal Corner Rectangle 28"/>
          <p:cNvSpPr/>
          <p:nvPr/>
        </p:nvSpPr>
        <p:spPr>
          <a:xfrm>
            <a:off x="3297676" y="5490476"/>
            <a:ext cx="5009745" cy="664524"/>
          </a:xfrm>
          <a:prstGeom prst="round2Diag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3297676" y="5490475"/>
            <a:ext cx="5009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Rockwell" panose="02060603020205020403" pitchFamily="18" charset="0"/>
                <a:cs typeface="Times New Roman" panose="02020603050405020304" pitchFamily="18" charset="0"/>
              </a:rPr>
              <a:t>Custom acquisition chain and feedback loop for two optical branches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46</a:t>
            </a:fld>
            <a:endParaRPr lang="en-GB" dirty="0"/>
          </a:p>
        </p:txBody>
      </p:sp>
      <p:sp>
        <p:nvSpPr>
          <p:cNvPr id="149" name="TextBox 148"/>
          <p:cNvSpPr txBox="1"/>
          <p:nvPr/>
        </p:nvSpPr>
        <p:spPr>
          <a:xfrm>
            <a:off x="8440977" y="1888330"/>
            <a:ext cx="522035" cy="584775"/>
          </a:xfrm>
          <a:prstGeom prst="rect">
            <a:avLst/>
          </a:prstGeom>
          <a:noFill/>
          <a:ln w="31750">
            <a:noFill/>
          </a:ln>
        </p:spPr>
        <p:txBody>
          <a:bodyPr wrap="square" rtlCol="0">
            <a:spAutoFit/>
          </a:bodyPr>
          <a:lstStyle/>
          <a:p>
            <a:pPr lvl="0" algn="ctr"/>
            <a:r>
              <a:rPr lang="en-US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</a:t>
            </a:r>
            <a:endParaRPr lang="en-US" sz="24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8427772" y="621853"/>
            <a:ext cx="522035" cy="584775"/>
          </a:xfrm>
          <a:prstGeom prst="rect">
            <a:avLst/>
          </a:prstGeom>
          <a:noFill/>
          <a:ln w="31750">
            <a:noFill/>
          </a:ln>
        </p:spPr>
        <p:txBody>
          <a:bodyPr wrap="square" rtlCol="0">
            <a:spAutoFit/>
          </a:bodyPr>
          <a:lstStyle/>
          <a:p>
            <a:pPr lvl="0" algn="ctr"/>
            <a:r>
              <a:rPr lang="en-US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</a:t>
            </a:r>
            <a:endParaRPr lang="en-US" sz="24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8440977" y="3154503"/>
            <a:ext cx="522035" cy="584775"/>
          </a:xfrm>
          <a:prstGeom prst="rect">
            <a:avLst/>
          </a:prstGeom>
          <a:noFill/>
          <a:ln w="31750">
            <a:noFill/>
          </a:ln>
        </p:spPr>
        <p:txBody>
          <a:bodyPr wrap="square" rtlCol="0">
            <a:spAutoFit/>
          </a:bodyPr>
          <a:lstStyle/>
          <a:p>
            <a:pPr lvl="0" algn="ctr"/>
            <a:r>
              <a:rPr lang="en-US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</a:t>
            </a:r>
            <a:endParaRPr lang="en-US" sz="24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8421937" y="5614235"/>
            <a:ext cx="1840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Rockwell" panose="02060603020205020403" pitchFamily="18" charset="0"/>
                <a:cs typeface="Times New Roman" panose="02020603050405020304" pitchFamily="18" charset="0"/>
              </a:rPr>
              <a:t>In progress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Summary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  <p:sp>
        <p:nvSpPr>
          <p:cNvPr id="4" name="Round Diagonal Corner Rectangle 3"/>
          <p:cNvSpPr/>
          <p:nvPr/>
        </p:nvSpPr>
        <p:spPr>
          <a:xfrm>
            <a:off x="3297676" y="653906"/>
            <a:ext cx="5009745" cy="532869"/>
          </a:xfrm>
          <a:prstGeom prst="round2Diag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297676" y="729575"/>
            <a:ext cx="5009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Rockwell" panose="02060603020205020403" pitchFamily="18" charset="0"/>
              </a:rPr>
              <a:t>Theoretical study of detection technique</a:t>
            </a:r>
            <a:endParaRPr lang="en-GB" b="1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2" name="Round Diagonal Corner Rectangle 21"/>
          <p:cNvSpPr/>
          <p:nvPr/>
        </p:nvSpPr>
        <p:spPr>
          <a:xfrm>
            <a:off x="3297676" y="1857553"/>
            <a:ext cx="5009745" cy="646331"/>
          </a:xfrm>
          <a:prstGeom prst="round2Diag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3297676" y="1857553"/>
            <a:ext cx="5009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Rockwell" panose="02060603020205020403" pitchFamily="18" charset="0"/>
                <a:cs typeface="Times New Roman" panose="02020603050405020304" pitchFamily="18" charset="0"/>
              </a:rPr>
              <a:t>Development of one optical chain mathematical model</a:t>
            </a:r>
          </a:p>
        </p:txBody>
      </p:sp>
      <p:sp>
        <p:nvSpPr>
          <p:cNvPr id="24" name="Round Diagonal Corner Rectangle 23"/>
          <p:cNvSpPr/>
          <p:nvPr/>
        </p:nvSpPr>
        <p:spPr>
          <a:xfrm>
            <a:off x="3297676" y="3164649"/>
            <a:ext cx="5009745" cy="646331"/>
          </a:xfrm>
          <a:prstGeom prst="round2Diag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3297676" y="3164649"/>
            <a:ext cx="5009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Rockwell" panose="02060603020205020403" pitchFamily="18" charset="0"/>
                <a:cs typeface="Times New Roman" panose="02020603050405020304" pitchFamily="18" charset="0"/>
              </a:rPr>
              <a:t>Design of a laboratory test bench with one optical chain</a:t>
            </a:r>
          </a:p>
        </p:txBody>
      </p:sp>
      <p:sp>
        <p:nvSpPr>
          <p:cNvPr id="27" name="Round Diagonal Corner Rectangle 26"/>
          <p:cNvSpPr/>
          <p:nvPr/>
        </p:nvSpPr>
        <p:spPr>
          <a:xfrm>
            <a:off x="3297676" y="4408665"/>
            <a:ext cx="5009745" cy="407780"/>
          </a:xfrm>
          <a:prstGeom prst="round2Diag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3297676" y="4408664"/>
            <a:ext cx="5009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Rockwell" panose="02060603020205020403" pitchFamily="18" charset="0"/>
                <a:cs typeface="Times New Roman" panose="02020603050405020304" pitchFamily="18" charset="0"/>
              </a:rPr>
              <a:t>Experimental results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421937" y="4300942"/>
            <a:ext cx="522035" cy="584775"/>
          </a:xfrm>
          <a:prstGeom prst="rect">
            <a:avLst/>
          </a:prstGeom>
          <a:noFill/>
          <a:ln w="31750">
            <a:noFill/>
          </a:ln>
        </p:spPr>
        <p:txBody>
          <a:bodyPr wrap="square" rtlCol="0">
            <a:spAutoFit/>
          </a:bodyPr>
          <a:lstStyle/>
          <a:p>
            <a:pPr lvl="0" algn="ctr"/>
            <a:r>
              <a:rPr lang="en-US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</a:t>
            </a:r>
            <a:endParaRPr lang="en-US" sz="24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Straight Arrow Connector 7"/>
          <p:cNvCxnSpPr>
            <a:stCxn id="4" idx="1"/>
            <a:endCxn id="23" idx="0"/>
          </p:cNvCxnSpPr>
          <p:nvPr/>
        </p:nvCxnSpPr>
        <p:spPr>
          <a:xfrm>
            <a:off x="5802549" y="1186775"/>
            <a:ext cx="0" cy="670778"/>
          </a:xfrm>
          <a:prstGeom prst="straightConnector1">
            <a:avLst/>
          </a:prstGeom>
          <a:ln w="50800">
            <a:gradFill>
              <a:gsLst>
                <a:gs pos="100000">
                  <a:schemeClr val="accent4">
                    <a:lumMod val="60000"/>
                    <a:lumOff val="40000"/>
                  </a:schemeClr>
                </a:gs>
                <a:gs pos="0">
                  <a:schemeClr val="accent2">
                    <a:lumMod val="75000"/>
                  </a:schemeClr>
                </a:gs>
              </a:gsLst>
              <a:lin ang="5400000" scaled="1"/>
            </a:gra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5802548" y="2483725"/>
            <a:ext cx="0" cy="670778"/>
          </a:xfrm>
          <a:prstGeom prst="straightConnector1">
            <a:avLst/>
          </a:prstGeom>
          <a:ln w="50800">
            <a:gradFill>
              <a:gsLst>
                <a:gs pos="100000">
                  <a:schemeClr val="accent4">
                    <a:lumMod val="60000"/>
                    <a:lumOff val="40000"/>
                  </a:schemeClr>
                </a:gs>
                <a:gs pos="0">
                  <a:schemeClr val="accent2">
                    <a:lumMod val="75000"/>
                  </a:schemeClr>
                </a:gs>
              </a:gsLst>
              <a:lin ang="5400000" scaled="1"/>
            </a:gra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endCxn id="28" idx="0"/>
          </p:cNvCxnSpPr>
          <p:nvPr/>
        </p:nvCxnSpPr>
        <p:spPr>
          <a:xfrm>
            <a:off x="5802548" y="3810980"/>
            <a:ext cx="1" cy="597684"/>
          </a:xfrm>
          <a:prstGeom prst="straightConnector1">
            <a:avLst/>
          </a:prstGeom>
          <a:ln w="50800">
            <a:gradFill>
              <a:gsLst>
                <a:gs pos="100000">
                  <a:schemeClr val="accent4">
                    <a:lumMod val="60000"/>
                    <a:lumOff val="40000"/>
                  </a:schemeClr>
                </a:gs>
                <a:gs pos="0">
                  <a:schemeClr val="accent2">
                    <a:lumMod val="75000"/>
                  </a:schemeClr>
                </a:gs>
              </a:gsLst>
              <a:lin ang="5400000" scaled="1"/>
            </a:gra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endCxn id="30" idx="0"/>
          </p:cNvCxnSpPr>
          <p:nvPr/>
        </p:nvCxnSpPr>
        <p:spPr>
          <a:xfrm>
            <a:off x="5802547" y="4807515"/>
            <a:ext cx="2" cy="682960"/>
          </a:xfrm>
          <a:prstGeom prst="straightConnector1">
            <a:avLst/>
          </a:prstGeom>
          <a:ln w="50800">
            <a:gradFill>
              <a:gsLst>
                <a:gs pos="100000">
                  <a:schemeClr val="accent4">
                    <a:lumMod val="60000"/>
                    <a:lumOff val="40000"/>
                  </a:schemeClr>
                </a:gs>
                <a:gs pos="0">
                  <a:schemeClr val="accent2">
                    <a:lumMod val="75000"/>
                  </a:schemeClr>
                </a:gs>
              </a:gsLst>
              <a:lin ang="5400000" scaled="1"/>
            </a:gra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28" idx="1"/>
            <a:endCxn id="23" idx="1"/>
          </p:cNvCxnSpPr>
          <p:nvPr/>
        </p:nvCxnSpPr>
        <p:spPr>
          <a:xfrm rot="10800000">
            <a:off x="3297676" y="2180720"/>
            <a:ext cx="12700" cy="2412611"/>
          </a:xfrm>
          <a:prstGeom prst="bentConnector3">
            <a:avLst>
              <a:gd name="adj1" fmla="val 7238291"/>
            </a:avLst>
          </a:prstGeom>
          <a:ln w="28575">
            <a:solidFill>
              <a:schemeClr val="accent2">
                <a:lumMod val="75000"/>
              </a:schemeClr>
            </a:solidFill>
            <a:prstDash val="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72375" y="3154503"/>
            <a:ext cx="2237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Rockwell" panose="02060603020205020403" pitchFamily="18" charset="0"/>
              </a:rPr>
              <a:t>Model validation through experimental results</a:t>
            </a:r>
            <a:endParaRPr lang="en-GB" sz="1400" i="1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84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>
            <a:off x="6940547" y="6613161"/>
            <a:ext cx="202969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itle 1"/>
          <p:cNvSpPr txBox="1">
            <a:spLocks/>
          </p:cNvSpPr>
          <p:nvPr/>
        </p:nvSpPr>
        <p:spPr>
          <a:xfrm>
            <a:off x="2648931" y="2865750"/>
            <a:ext cx="6693032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dirty="0" smtClean="0">
                <a:latin typeface="Rockwell" panose="02060603020205020403" pitchFamily="18" charset="0"/>
              </a:rPr>
              <a:t>Thank you for the attention! </a:t>
            </a:r>
            <a:endParaRPr lang="en-GB" sz="5400" dirty="0">
              <a:latin typeface="Rockwell" panose="020606030202050204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47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07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>
            <a:off x="6940547" y="6613161"/>
            <a:ext cx="202969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itle 1"/>
          <p:cNvSpPr txBox="1">
            <a:spLocks/>
          </p:cNvSpPr>
          <p:nvPr/>
        </p:nvSpPr>
        <p:spPr>
          <a:xfrm>
            <a:off x="2648931" y="2865750"/>
            <a:ext cx="6693032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dirty="0" smtClean="0">
                <a:latin typeface="Rockwell" panose="02060603020205020403" pitchFamily="18" charset="0"/>
              </a:rPr>
              <a:t>Backup slides</a:t>
            </a:r>
            <a:endParaRPr lang="en-GB" sz="5400" dirty="0">
              <a:latin typeface="Rockwell" panose="020606030202050204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48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419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hip.web.cern.ch/AcceleratorComple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897" y="611630"/>
            <a:ext cx="4116210" cy="2640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32531"/>
            <a:ext cx="116097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Search for hidden particle (</a:t>
            </a:r>
            <a:r>
              <a:rPr lang="en-US" sz="2400" dirty="0" err="1" smtClean="0">
                <a:solidFill>
                  <a:schemeClr val="bg1"/>
                </a:solidFill>
                <a:latin typeface="Rockwell" panose="02060603020205020403" pitchFamily="18" charset="0"/>
              </a:rPr>
              <a:t>SHiP</a:t>
            </a:r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) experiment at CERN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97913"/>
            <a:ext cx="7045494" cy="26067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35472" y="4346037"/>
            <a:ext cx="37280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latin typeface="Rockwell" panose="02060603020205020403" pitchFamily="18" charset="0"/>
              </a:rPr>
              <a:t>Fig.1 Overview of the proposed facility</a:t>
            </a:r>
            <a:r>
              <a:rPr lang="en-US" sz="1400" i="1" baseline="30000" dirty="0" smtClean="0">
                <a:latin typeface="Rockwell" panose="02060603020205020403" pitchFamily="18" charset="0"/>
              </a:rPr>
              <a:t>1 </a:t>
            </a:r>
            <a:r>
              <a:rPr lang="en-US" sz="1400" i="1" dirty="0" smtClean="0">
                <a:latin typeface="Rockwell" panose="02060603020205020403" pitchFamily="18" charset="0"/>
              </a:rPr>
              <a:t>  </a:t>
            </a:r>
            <a:endParaRPr lang="en-GB" sz="1400" i="1" dirty="0">
              <a:latin typeface="Rockwell" panose="02060603020205020403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888" y="3683832"/>
            <a:ext cx="3890227" cy="203986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709515" y="5650784"/>
            <a:ext cx="3779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latin typeface="Rockwell" panose="02060603020205020403" pitchFamily="18" charset="0"/>
              </a:rPr>
              <a:t>Table 1 Cycle parameters foreseen for SHiP</a:t>
            </a:r>
            <a:r>
              <a:rPr lang="en-US" sz="1400" i="1" baseline="30000" dirty="0">
                <a:latin typeface="Rockwell" panose="02060603020205020403" pitchFamily="18" charset="0"/>
              </a:rPr>
              <a:t>1</a:t>
            </a:r>
            <a:r>
              <a:rPr lang="en-US" sz="1400" i="1" baseline="30000" dirty="0" smtClean="0">
                <a:latin typeface="Rockwell" panose="02060603020205020403" pitchFamily="18" charset="0"/>
              </a:rPr>
              <a:t> </a:t>
            </a:r>
            <a:r>
              <a:rPr lang="en-US" sz="1400" i="1" dirty="0" smtClean="0">
                <a:latin typeface="Rockwell" panose="02060603020205020403" pitchFamily="18" charset="0"/>
              </a:rPr>
              <a:t>  </a:t>
            </a:r>
            <a:endParaRPr lang="en-GB" sz="1400" i="1" dirty="0">
              <a:latin typeface="Rockwell" panose="02060603020205020403" pitchFamily="18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7507897" y="4518117"/>
            <a:ext cx="4038491" cy="298383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7990187" y="3303888"/>
            <a:ext cx="3217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latin typeface="Rockwell" panose="02060603020205020403" pitchFamily="18" charset="0"/>
              </a:rPr>
              <a:t>Fig.2 Position of the proposed facility</a:t>
            </a:r>
            <a:r>
              <a:rPr lang="en-US" sz="1400" i="1" baseline="30000" dirty="0" smtClean="0">
                <a:latin typeface="Rockwell" panose="02060603020205020403" pitchFamily="18" charset="0"/>
              </a:rPr>
              <a:t> </a:t>
            </a:r>
            <a:r>
              <a:rPr lang="en-US" sz="1400" i="1" dirty="0" smtClean="0">
                <a:latin typeface="Rockwell" panose="02060603020205020403" pitchFamily="18" charset="0"/>
              </a:rPr>
              <a:t>  </a:t>
            </a:r>
            <a:endParaRPr lang="en-GB" sz="1400" i="1" dirty="0">
              <a:latin typeface="Rockwell" panose="020606030202050204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5958561"/>
            <a:ext cx="120002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1">
                    <a:lumMod val="65000"/>
                  </a:schemeClr>
                </a:solidFill>
                <a:latin typeface="Rockwell" panose="02060603020205020403" pitchFamily="18" charset="0"/>
              </a:rPr>
              <a:t>1</a:t>
            </a:r>
            <a:r>
              <a:rPr lang="en-US" sz="800" b="1" dirty="0" smtClean="0">
                <a:solidFill>
                  <a:schemeClr val="bg1">
                    <a:lumMod val="65000"/>
                  </a:schemeClr>
                </a:solidFill>
                <a:latin typeface="Rockwell" panose="02060603020205020403" pitchFamily="18" charset="0"/>
              </a:rPr>
              <a:t>-</a:t>
            </a:r>
            <a:r>
              <a:rPr lang="en-GB" sz="800" b="1" dirty="0" err="1">
                <a:solidFill>
                  <a:schemeClr val="bg1">
                    <a:lumMod val="65000"/>
                  </a:schemeClr>
                </a:solidFill>
                <a:latin typeface="Rockwell" panose="02060603020205020403" pitchFamily="18" charset="0"/>
              </a:rPr>
              <a:t>Ahdida</a:t>
            </a:r>
            <a:r>
              <a:rPr lang="en-GB" sz="800" b="1" dirty="0">
                <a:solidFill>
                  <a:schemeClr val="bg1">
                    <a:lumMod val="65000"/>
                  </a:schemeClr>
                </a:solidFill>
                <a:latin typeface="Rockwell" panose="02060603020205020403" pitchFamily="18" charset="0"/>
              </a:rPr>
              <a:t>, C., et al. "SPS Beam Dump Facility--Comprehensive Design Study." </a:t>
            </a:r>
            <a:r>
              <a:rPr lang="en-GB" sz="800" b="1" i="1" dirty="0" err="1">
                <a:solidFill>
                  <a:schemeClr val="bg1">
                    <a:lumMod val="65000"/>
                  </a:schemeClr>
                </a:solidFill>
                <a:latin typeface="Rockwell" panose="02060603020205020403" pitchFamily="18" charset="0"/>
              </a:rPr>
              <a:t>arXiv</a:t>
            </a:r>
            <a:r>
              <a:rPr lang="en-GB" sz="800" b="1" i="1" dirty="0">
                <a:solidFill>
                  <a:schemeClr val="bg1">
                    <a:lumMod val="65000"/>
                  </a:schemeClr>
                </a:solidFill>
                <a:latin typeface="Rockwell" panose="02060603020205020403" pitchFamily="18" charset="0"/>
              </a:rPr>
              <a:t> preprint arXiv:1912.06356</a:t>
            </a:r>
            <a:r>
              <a:rPr lang="en-GB" sz="800" b="1" dirty="0">
                <a:solidFill>
                  <a:schemeClr val="bg1">
                    <a:lumMod val="65000"/>
                  </a:schemeClr>
                </a:solidFill>
                <a:latin typeface="Rockwell" panose="02060603020205020403" pitchFamily="18" charset="0"/>
              </a:rPr>
              <a:t> (2019).</a:t>
            </a:r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582400" y="6407527"/>
            <a:ext cx="609600" cy="365125"/>
          </a:xfrm>
        </p:spPr>
        <p:txBody>
          <a:bodyPr/>
          <a:lstStyle/>
          <a:p>
            <a:fld id="{C8D1C96F-A8F4-45BA-9F34-902DB14CD0A7}" type="slidenum">
              <a:rPr lang="en-GB" smtClean="0"/>
              <a:t>49</a:t>
            </a:fld>
            <a:endParaRPr lang="en-GB" dirty="0"/>
          </a:p>
        </p:txBody>
      </p:sp>
      <p:sp>
        <p:nvSpPr>
          <p:cNvPr id="14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81308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4461"/>
          <a:stretch/>
        </p:blipFill>
        <p:spPr>
          <a:xfrm>
            <a:off x="7946571" y="2030590"/>
            <a:ext cx="3723653" cy="25444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786" t="3277" r="2393" b="4987"/>
          <a:stretch/>
        </p:blipFill>
        <p:spPr>
          <a:xfrm>
            <a:off x="602533" y="2030590"/>
            <a:ext cx="3056471" cy="2544473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 descr="CERN Control Centre Animations 07 &quot;Beam observation TV&quot; · CDS Videos · CERN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9" t="494" r="32310" b="407"/>
          <a:stretch/>
        </p:blipFill>
        <p:spPr bwMode="auto">
          <a:xfrm>
            <a:off x="4325876" y="2030591"/>
            <a:ext cx="2953823" cy="25444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925729" y="4575064"/>
            <a:ext cx="2261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/>
              <a:t>Standard BPM</a:t>
            </a:r>
            <a:endParaRPr lang="en-GB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5067638" y="4575066"/>
            <a:ext cx="1470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/>
              <a:t>Screens</a:t>
            </a:r>
            <a:endParaRPr lang="en-GB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8487994" y="4575065"/>
            <a:ext cx="26408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/>
              <a:t>Schottky monitor</a:t>
            </a:r>
            <a:endParaRPr lang="en-GB" sz="2400" dirty="0"/>
          </a:p>
        </p:txBody>
      </p:sp>
      <p:sp>
        <p:nvSpPr>
          <p:cNvPr id="10" name="Multiply 9"/>
          <p:cNvSpPr/>
          <p:nvPr/>
        </p:nvSpPr>
        <p:spPr>
          <a:xfrm>
            <a:off x="1020176" y="4653238"/>
            <a:ext cx="233313" cy="244517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5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35917" y="5036729"/>
            <a:ext cx="2989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Rockwell" panose="02060603020205020403" pitchFamily="18" charset="0"/>
              </a:rPr>
              <a:t>DC Insensitive</a:t>
            </a:r>
            <a:endParaRPr lang="en-GB" b="1" dirty="0">
              <a:latin typeface="Rockwell" panose="02060603020205020403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Evaluation of unbunched beam position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17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57615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/>
          <p:cNvSpPr/>
          <p:nvPr/>
        </p:nvSpPr>
        <p:spPr>
          <a:xfrm>
            <a:off x="7517078" y="1621096"/>
            <a:ext cx="858218" cy="405022"/>
          </a:xfrm>
          <a:custGeom>
            <a:avLst/>
            <a:gdLst>
              <a:gd name="connsiteX0" fmla="*/ 0 w 529389"/>
              <a:gd name="connsiteY0" fmla="*/ 344905 h 574923"/>
              <a:gd name="connsiteX1" fmla="*/ 208547 w 529389"/>
              <a:gd name="connsiteY1" fmla="*/ 561473 h 574923"/>
              <a:gd name="connsiteX2" fmla="*/ 529389 w 529389"/>
              <a:gd name="connsiteY2" fmla="*/ 0 h 574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389" h="574923">
                <a:moveTo>
                  <a:pt x="0" y="344905"/>
                </a:moveTo>
                <a:cubicBezTo>
                  <a:pt x="60158" y="481931"/>
                  <a:pt x="120316" y="618957"/>
                  <a:pt x="208547" y="561473"/>
                </a:cubicBezTo>
                <a:cubicBezTo>
                  <a:pt x="296778" y="503989"/>
                  <a:pt x="445168" y="1337"/>
                  <a:pt x="529389" y="0"/>
                </a:cubicBezTo>
              </a:path>
            </a:pathLst>
          </a:custGeom>
          <a:noFill/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/>
          <p:cNvCxnSpPr>
            <a:stCxn id="75" idx="2"/>
          </p:cNvCxnSpPr>
          <p:nvPr/>
        </p:nvCxnSpPr>
        <p:spPr>
          <a:xfrm flipH="1">
            <a:off x="4110797" y="1001951"/>
            <a:ext cx="1" cy="446649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67" idx="3"/>
          </p:cNvCxnSpPr>
          <p:nvPr/>
        </p:nvCxnSpPr>
        <p:spPr>
          <a:xfrm>
            <a:off x="3650726" y="1331979"/>
            <a:ext cx="477815" cy="12680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3364612" y="2596134"/>
            <a:ext cx="630133" cy="36000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>
              <a:rot lat="600000" lon="3600000" rev="120000"/>
            </a:camera>
            <a:lightRig rig="chilly" dir="t">
              <a:rot lat="0" lon="0" rev="0"/>
            </a:lightRig>
          </a:scene3d>
          <a:sp3d extrusionH="996950" contourW="2540" prstMaterial="matte">
            <a:extrusionClr>
              <a:schemeClr val="tx1"/>
            </a:extrusionClr>
            <a:contourClr>
              <a:schemeClr val="bg1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3" name="Group 92"/>
          <p:cNvGrpSpPr/>
          <p:nvPr/>
        </p:nvGrpSpPr>
        <p:grpSpPr>
          <a:xfrm>
            <a:off x="6991147" y="1487225"/>
            <a:ext cx="606985" cy="606985"/>
            <a:chOff x="6035587" y="3894632"/>
            <a:chExt cx="606985" cy="606985"/>
          </a:xfrm>
        </p:grpSpPr>
        <p:sp>
          <p:nvSpPr>
            <p:cNvPr id="89" name="Oval 88"/>
            <p:cNvSpPr/>
            <p:nvPr/>
          </p:nvSpPr>
          <p:spPr>
            <a:xfrm>
              <a:off x="6035587" y="3894632"/>
              <a:ext cx="606985" cy="606985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  <a:scene3d>
              <a:camera prst="orthographicFront">
                <a:rot lat="600000" lon="3600000" rev="120000"/>
              </a:camera>
              <a:lightRig rig="flat" dir="t"/>
            </a:scene3d>
            <a:sp3d extrusionH="152400" contourW="12700">
              <a:extrusionClr>
                <a:srgbClr val="002060"/>
              </a:extrusionClr>
              <a:contourClr>
                <a:srgbClr val="00206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Oval 90"/>
            <p:cNvSpPr/>
            <p:nvPr/>
          </p:nvSpPr>
          <p:spPr>
            <a:xfrm>
              <a:off x="6208991" y="4062768"/>
              <a:ext cx="270711" cy="27071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>
                <a:rot lat="600000" lon="3600000" rev="120000"/>
              </a:camera>
              <a:lightRig rig="threePt" dir="t"/>
            </a:scene3d>
            <a:sp3d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3" name="Straight Connector 42"/>
          <p:cNvCxnSpPr/>
          <p:nvPr/>
        </p:nvCxnSpPr>
        <p:spPr>
          <a:xfrm flipV="1">
            <a:off x="6637116" y="1850440"/>
            <a:ext cx="648000" cy="0"/>
          </a:xfrm>
          <a:prstGeom prst="line">
            <a:avLst/>
          </a:prstGeom>
          <a:ln w="50800" cap="rnd">
            <a:solidFill>
              <a:srgbClr val="A20000"/>
            </a:solidFill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Group 72"/>
          <p:cNvGrpSpPr/>
          <p:nvPr/>
        </p:nvGrpSpPr>
        <p:grpSpPr>
          <a:xfrm>
            <a:off x="6317242" y="1485638"/>
            <a:ext cx="762000" cy="762000"/>
            <a:chOff x="5154360" y="1555691"/>
            <a:chExt cx="762000" cy="762000"/>
          </a:xfrm>
        </p:grpSpPr>
        <p:sp>
          <p:nvSpPr>
            <p:cNvPr id="42" name="Oval 41"/>
            <p:cNvSpPr/>
            <p:nvPr/>
          </p:nvSpPr>
          <p:spPr>
            <a:xfrm>
              <a:off x="5154360" y="1555691"/>
              <a:ext cx="762000" cy="762000"/>
            </a:xfrm>
            <a:prstGeom prst="ellipse">
              <a:avLst/>
            </a:prstGeom>
            <a:solidFill>
              <a:srgbClr val="F7C39F">
                <a:alpha val="78824"/>
              </a:srgbClr>
            </a:solidFill>
            <a:ln>
              <a:noFill/>
            </a:ln>
            <a:scene3d>
              <a:camera prst="orthographicFront">
                <a:rot lat="600000" lon="3600000" rev="120000"/>
              </a:camera>
              <a:lightRig rig="threePt" dir="t"/>
            </a:scene3d>
            <a:sp3d extrusionH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1" name="Straight Connector 60"/>
            <p:cNvCxnSpPr/>
            <p:nvPr/>
          </p:nvCxnSpPr>
          <p:spPr>
            <a:xfrm rot="12840000">
              <a:off x="5539373" y="1695032"/>
              <a:ext cx="0" cy="504000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" name="Straight Connector 47"/>
          <p:cNvCxnSpPr/>
          <p:nvPr/>
        </p:nvCxnSpPr>
        <p:spPr>
          <a:xfrm flipV="1">
            <a:off x="4637376" y="2037584"/>
            <a:ext cx="2052000" cy="0"/>
          </a:xfrm>
          <a:prstGeom prst="line">
            <a:avLst/>
          </a:prstGeom>
          <a:ln w="50800" cap="rnd">
            <a:solidFill>
              <a:srgbClr val="A20000"/>
            </a:solidFill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4606787" y="1960580"/>
            <a:ext cx="854924" cy="299850"/>
          </a:xfrm>
          <a:prstGeom prst="rect">
            <a:avLst/>
          </a:prstGeom>
          <a:solidFill>
            <a:srgbClr val="0070C0"/>
          </a:solidFill>
          <a:ln>
            <a:noFill/>
          </a:ln>
          <a:scene3d>
            <a:camera prst="orthographicFront">
              <a:rot lat="600000" lon="3600000" rev="120000"/>
            </a:camera>
            <a:lightRig rig="chilly" dir="t"/>
          </a:scene3d>
          <a:sp3d extrusionH="996950" prstMaterial="clear">
            <a:extrusionClr>
              <a:srgbClr val="0070C0"/>
            </a:extrusionClr>
            <a:contourClr>
              <a:srgbClr val="007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3206289" y="2256493"/>
            <a:ext cx="1836000" cy="0"/>
          </a:xfrm>
          <a:prstGeom prst="line">
            <a:avLst/>
          </a:prstGeom>
          <a:ln w="50800" cap="rnd">
            <a:solidFill>
              <a:srgbClr val="A20000"/>
            </a:solidFill>
            <a:round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1568151" y="2588297"/>
            <a:ext cx="432000" cy="0"/>
          </a:xfrm>
          <a:prstGeom prst="line">
            <a:avLst/>
          </a:prstGeom>
          <a:ln w="50800" cap="rnd">
            <a:solidFill>
              <a:srgbClr val="A20000"/>
            </a:solidFill>
            <a:prstDash val="sysDash"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3136366" y="2537626"/>
            <a:ext cx="264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GB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431001" y="1507565"/>
            <a:ext cx="264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lang="en-GB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>
            <a:off x="2134713" y="2175285"/>
            <a:ext cx="0" cy="756000"/>
          </a:xfrm>
          <a:prstGeom prst="line">
            <a:avLst/>
          </a:prstGeom>
          <a:ln w="31750">
            <a:solidFill>
              <a:srgbClr val="A20000"/>
            </a:solidFill>
            <a:prstDash val="solid"/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1731391" y="1902244"/>
            <a:ext cx="723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 smtClean="0">
                <a:solidFill>
                  <a:srgbClr val="A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b="1" i="1" baseline="30000" dirty="0" err="1" smtClean="0">
                <a:solidFill>
                  <a:srgbClr val="A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</a:t>
            </a:r>
            <a:endParaRPr lang="en-GB" sz="1600" b="1" i="1" dirty="0">
              <a:solidFill>
                <a:srgbClr val="A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000099" y="2792277"/>
            <a:ext cx="1118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Transmission</a:t>
            </a:r>
          </a:p>
          <a:p>
            <a:pPr algn="ctr"/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direction</a:t>
            </a:r>
            <a:endParaRPr lang="en-GB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Freeform 70"/>
          <p:cNvSpPr/>
          <p:nvPr/>
        </p:nvSpPr>
        <p:spPr>
          <a:xfrm rot="12689305" flipH="1" flipV="1">
            <a:off x="6519120" y="2103834"/>
            <a:ext cx="340509" cy="252374"/>
          </a:xfrm>
          <a:custGeom>
            <a:avLst/>
            <a:gdLst>
              <a:gd name="connsiteX0" fmla="*/ 209550 w 209550"/>
              <a:gd name="connsiteY0" fmla="*/ 143489 h 143794"/>
              <a:gd name="connsiteX1" fmla="*/ 119062 w 209550"/>
              <a:gd name="connsiteY1" fmla="*/ 124439 h 143794"/>
              <a:gd name="connsiteX2" fmla="*/ 90487 w 209550"/>
              <a:gd name="connsiteY2" fmla="*/ 19664 h 143794"/>
              <a:gd name="connsiteX3" fmla="*/ 0 w 209550"/>
              <a:gd name="connsiteY3" fmla="*/ 614 h 14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550" h="143794">
                <a:moveTo>
                  <a:pt x="209550" y="143489"/>
                </a:moveTo>
                <a:cubicBezTo>
                  <a:pt x="174228" y="144283"/>
                  <a:pt x="138906" y="145077"/>
                  <a:pt x="119062" y="124439"/>
                </a:cubicBezTo>
                <a:cubicBezTo>
                  <a:pt x="99218" y="103801"/>
                  <a:pt x="110331" y="40301"/>
                  <a:pt x="90487" y="19664"/>
                </a:cubicBezTo>
                <a:cubicBezTo>
                  <a:pt x="70643" y="-973"/>
                  <a:pt x="33337" y="-973"/>
                  <a:pt x="0" y="614"/>
                </a:cubicBezTo>
              </a:path>
            </a:pathLst>
          </a:custGeom>
          <a:noFill/>
          <a:ln w="9525">
            <a:solidFill>
              <a:schemeClr val="tx1"/>
            </a:solidFill>
            <a:head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TextBox 71"/>
          <p:cNvSpPr txBox="1"/>
          <p:nvPr/>
        </p:nvSpPr>
        <p:spPr>
          <a:xfrm>
            <a:off x="6212441" y="2355181"/>
            <a:ext cx="1118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Transmission</a:t>
            </a:r>
          </a:p>
          <a:p>
            <a:pPr algn="ctr"/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direction</a:t>
            </a:r>
            <a:endParaRPr lang="en-GB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" name="Freeform 93"/>
          <p:cNvSpPr/>
          <p:nvPr/>
        </p:nvSpPr>
        <p:spPr>
          <a:xfrm rot="5097622" flipV="1">
            <a:off x="7539315" y="2072279"/>
            <a:ext cx="269880" cy="168599"/>
          </a:xfrm>
          <a:custGeom>
            <a:avLst/>
            <a:gdLst>
              <a:gd name="connsiteX0" fmla="*/ 209550 w 209550"/>
              <a:gd name="connsiteY0" fmla="*/ 143489 h 143794"/>
              <a:gd name="connsiteX1" fmla="*/ 119062 w 209550"/>
              <a:gd name="connsiteY1" fmla="*/ 124439 h 143794"/>
              <a:gd name="connsiteX2" fmla="*/ 90487 w 209550"/>
              <a:gd name="connsiteY2" fmla="*/ 19664 h 143794"/>
              <a:gd name="connsiteX3" fmla="*/ 0 w 209550"/>
              <a:gd name="connsiteY3" fmla="*/ 614 h 14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550" h="143794">
                <a:moveTo>
                  <a:pt x="209550" y="143489"/>
                </a:moveTo>
                <a:cubicBezTo>
                  <a:pt x="174228" y="144283"/>
                  <a:pt x="138906" y="145077"/>
                  <a:pt x="119062" y="124439"/>
                </a:cubicBezTo>
                <a:cubicBezTo>
                  <a:pt x="99218" y="103801"/>
                  <a:pt x="110331" y="40301"/>
                  <a:pt x="90487" y="19664"/>
                </a:cubicBezTo>
                <a:cubicBezTo>
                  <a:pt x="70643" y="-973"/>
                  <a:pt x="33337" y="-973"/>
                  <a:pt x="0" y="614"/>
                </a:cubicBezTo>
              </a:path>
            </a:pathLst>
          </a:custGeom>
          <a:noFill/>
          <a:ln w="9525">
            <a:solidFill>
              <a:schemeClr val="tx1"/>
            </a:solidFill>
            <a:head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TextBox 94"/>
          <p:cNvSpPr txBox="1"/>
          <p:nvPr/>
        </p:nvSpPr>
        <p:spPr>
          <a:xfrm>
            <a:off x="7071102" y="2214426"/>
            <a:ext cx="11188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Photodetector</a:t>
            </a:r>
            <a:endParaRPr lang="en-GB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348892" y="2050161"/>
            <a:ext cx="630133" cy="515564"/>
          </a:xfrm>
          <a:prstGeom prst="rect">
            <a:avLst/>
          </a:prstGeom>
          <a:solidFill>
            <a:srgbClr val="0083E6"/>
          </a:solidFill>
          <a:ln>
            <a:noFill/>
          </a:ln>
          <a:scene3d>
            <a:camera prst="orthographicFront">
              <a:rot lat="600000" lon="3600000" rev="120000"/>
            </a:camera>
            <a:lightRig rig="chilly" dir="t">
              <a:rot lat="0" lon="0" rev="0"/>
            </a:lightRig>
          </a:scene3d>
          <a:sp3d extrusionH="996950" contourW="2540" prstMaterial="clear">
            <a:extrusionClr>
              <a:srgbClr val="0083E6"/>
            </a:extrusionClr>
            <a:contourClr>
              <a:srgbClr val="0083E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Connector 50"/>
          <p:cNvCxnSpPr/>
          <p:nvPr/>
        </p:nvCxnSpPr>
        <p:spPr>
          <a:xfrm flipV="1">
            <a:off x="2671633" y="2392003"/>
            <a:ext cx="972000" cy="0"/>
          </a:xfrm>
          <a:prstGeom prst="line">
            <a:avLst/>
          </a:prstGeom>
          <a:ln w="50800" cap="rnd">
            <a:solidFill>
              <a:srgbClr val="A20000"/>
            </a:solidFill>
            <a:round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2360152" y="2076951"/>
            <a:ext cx="762000" cy="762000"/>
          </a:xfrm>
          <a:prstGeom prst="ellipse">
            <a:avLst/>
          </a:prstGeom>
          <a:solidFill>
            <a:srgbClr val="F7C39F">
              <a:alpha val="78824"/>
            </a:srgbClr>
          </a:solidFill>
          <a:ln>
            <a:noFill/>
          </a:ln>
          <a:scene3d>
            <a:camera prst="orthographicFront">
              <a:rot lat="600000" lon="3600000" rev="120000"/>
            </a:camera>
            <a:lightRig rig="threePt" dir="t"/>
          </a:scene3d>
          <a:sp3d extrusionH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/>
          <p:nvPr/>
        </p:nvCxnSpPr>
        <p:spPr>
          <a:xfrm rot="8940000">
            <a:off x="2737790" y="2134361"/>
            <a:ext cx="0" cy="64800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21480000" flipH="1" flipV="1">
            <a:off x="2726534" y="1670244"/>
            <a:ext cx="0" cy="79484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rot="6300000" flipH="1" flipV="1">
            <a:off x="3083009" y="2193285"/>
            <a:ext cx="0" cy="7200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Freeform 68"/>
          <p:cNvSpPr/>
          <p:nvPr/>
        </p:nvSpPr>
        <p:spPr>
          <a:xfrm rot="6287820">
            <a:off x="2553778" y="2631917"/>
            <a:ext cx="269880" cy="185193"/>
          </a:xfrm>
          <a:custGeom>
            <a:avLst/>
            <a:gdLst>
              <a:gd name="connsiteX0" fmla="*/ 209550 w 209550"/>
              <a:gd name="connsiteY0" fmla="*/ 143489 h 143794"/>
              <a:gd name="connsiteX1" fmla="*/ 119062 w 209550"/>
              <a:gd name="connsiteY1" fmla="*/ 124439 h 143794"/>
              <a:gd name="connsiteX2" fmla="*/ 90487 w 209550"/>
              <a:gd name="connsiteY2" fmla="*/ 19664 h 143794"/>
              <a:gd name="connsiteX3" fmla="*/ 0 w 209550"/>
              <a:gd name="connsiteY3" fmla="*/ 614 h 14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550" h="143794">
                <a:moveTo>
                  <a:pt x="209550" y="143489"/>
                </a:moveTo>
                <a:cubicBezTo>
                  <a:pt x="174228" y="144283"/>
                  <a:pt x="138906" y="145077"/>
                  <a:pt x="119062" y="124439"/>
                </a:cubicBezTo>
                <a:cubicBezTo>
                  <a:pt x="99218" y="103801"/>
                  <a:pt x="110331" y="40301"/>
                  <a:pt x="90487" y="19664"/>
                </a:cubicBezTo>
                <a:cubicBezTo>
                  <a:pt x="70643" y="-973"/>
                  <a:pt x="33337" y="-973"/>
                  <a:pt x="0" y="614"/>
                </a:cubicBezTo>
              </a:path>
            </a:pathLst>
          </a:custGeom>
          <a:noFill/>
          <a:ln w="9525">
            <a:solidFill>
              <a:schemeClr val="tx1"/>
            </a:solidFill>
            <a:head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 flipV="1">
            <a:off x="2002806" y="2504159"/>
            <a:ext cx="720000" cy="0"/>
          </a:xfrm>
          <a:prstGeom prst="line">
            <a:avLst/>
          </a:prstGeom>
          <a:ln w="50800" cap="rnd">
            <a:solidFill>
              <a:srgbClr val="A20000"/>
            </a:solidFill>
            <a:miter lim="800000"/>
          </a:ln>
          <a:scene3d>
            <a:camera prst="orthographicFront">
              <a:rot lat="0" lon="0" rev="48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3336966" y="1980398"/>
            <a:ext cx="630133" cy="36000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>
              <a:rot lat="600000" lon="3600000" rev="120000"/>
            </a:camera>
            <a:lightRig rig="chilly" dir="t">
              <a:rot lat="0" lon="0" rev="0"/>
            </a:lightRig>
          </a:scene3d>
          <a:sp3d extrusionH="996950" contourW="2540" prstMaterial="matte">
            <a:extrusionClr>
              <a:schemeClr val="tx1"/>
            </a:extrusionClr>
            <a:contourClr>
              <a:schemeClr val="bg1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Connector 3"/>
          <p:cNvCxnSpPr/>
          <p:nvPr/>
        </p:nvCxnSpPr>
        <p:spPr>
          <a:xfrm>
            <a:off x="4134048" y="2597463"/>
            <a:ext cx="0" cy="21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5400000">
            <a:off x="4134048" y="2705463"/>
            <a:ext cx="0" cy="21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5400000">
            <a:off x="4131948" y="2793913"/>
            <a:ext cx="0" cy="144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5400000">
            <a:off x="4129848" y="2881921"/>
            <a:ext cx="0" cy="72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4112948" y="1353350"/>
            <a:ext cx="0" cy="576000"/>
          </a:xfrm>
          <a:prstGeom prst="line">
            <a:avLst/>
          </a:prstGeom>
          <a:ln w="25400">
            <a:solidFill>
              <a:schemeClr val="tx1"/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83161" y="694174"/>
            <a:ext cx="855273" cy="3077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DC Bias 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30537" y="1036320"/>
            <a:ext cx="1699816" cy="584775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processing system</a:t>
            </a: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/>
          </p:nvPr>
        </p:nvGraphicFramePr>
        <p:xfrm>
          <a:off x="9528474" y="1585520"/>
          <a:ext cx="2127720" cy="1387162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261446">
                  <a:extLst>
                    <a:ext uri="{9D8B030D-6E8A-4147-A177-3AD203B41FA5}">
                      <a16:colId xmlns:a16="http://schemas.microsoft.com/office/drawing/2014/main" val="2561421163"/>
                    </a:ext>
                  </a:extLst>
                </a:gridCol>
                <a:gridCol w="866274">
                  <a:extLst>
                    <a:ext uri="{9D8B030D-6E8A-4147-A177-3AD203B41FA5}">
                      <a16:colId xmlns:a16="http://schemas.microsoft.com/office/drawing/2014/main" val="3239306129"/>
                    </a:ext>
                  </a:extLst>
                </a:gridCol>
              </a:tblGrid>
              <a:tr h="367284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Bias field</a:t>
                      </a:r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512365"/>
                  </a:ext>
                </a:extLst>
              </a:tr>
              <a:tr h="4727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Externa</a:t>
                      </a:r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 field 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716274"/>
                  </a:ext>
                </a:extLst>
              </a:tr>
              <a:tr h="367284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Feedback field</a:t>
                      </a:r>
                    </a:p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[kV/m]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058130"/>
                  </a:ext>
                </a:extLst>
              </a:tr>
            </a:tbl>
          </a:graphicData>
        </a:graphic>
      </p:graphicFrame>
      <p:sp>
        <p:nvSpPr>
          <p:cNvPr id="67" name="TextBox 66"/>
          <p:cNvSpPr txBox="1"/>
          <p:nvPr/>
        </p:nvSpPr>
        <p:spPr>
          <a:xfrm>
            <a:off x="2534824" y="1070369"/>
            <a:ext cx="1115902" cy="523220"/>
          </a:xfrm>
          <a:prstGeom prst="rect">
            <a:avLst/>
          </a:prstGeom>
          <a:noFill/>
          <a:ln w="12700" cmpd="sng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Modulation</a:t>
            </a:r>
          </a:p>
          <a:p>
            <a:pPr algn="ctr"/>
            <a:r>
              <a:rPr lang="en-US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signal</a:t>
            </a:r>
            <a:endParaRPr lang="en-GB" sz="1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Straight Connector 19"/>
          <p:cNvCxnSpPr>
            <a:stCxn id="68" idx="3"/>
            <a:endCxn id="16" idx="1"/>
          </p:cNvCxnSpPr>
          <p:nvPr/>
        </p:nvCxnSpPr>
        <p:spPr>
          <a:xfrm flipV="1">
            <a:off x="5937787" y="1328708"/>
            <a:ext cx="1692750" cy="17231"/>
          </a:xfrm>
          <a:prstGeom prst="line">
            <a:avLst/>
          </a:prstGeom>
          <a:ln w="19050">
            <a:solidFill>
              <a:schemeClr val="tx1"/>
            </a:solidFill>
            <a:prstDash val="dash"/>
            <a:head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4974863" y="1084329"/>
            <a:ext cx="962924" cy="5232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Feedback signal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4" name="Straight Connector 73"/>
          <p:cNvCxnSpPr/>
          <p:nvPr/>
        </p:nvCxnSpPr>
        <p:spPr>
          <a:xfrm flipV="1">
            <a:off x="4131948" y="1330977"/>
            <a:ext cx="846375" cy="2820"/>
          </a:xfrm>
          <a:prstGeom prst="line">
            <a:avLst/>
          </a:prstGeom>
          <a:ln w="19050">
            <a:solidFill>
              <a:schemeClr val="tx1"/>
            </a:solidFill>
            <a:prstDash val="dash"/>
            <a:head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>
            <a:stCxn id="5" idx="0"/>
          </p:cNvCxnSpPr>
          <p:nvPr/>
        </p:nvCxnSpPr>
        <p:spPr>
          <a:xfrm flipV="1">
            <a:off x="3769796" y="2838952"/>
            <a:ext cx="7990" cy="781326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564729" y="3620278"/>
            <a:ext cx="24101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Length = 40 mm</a:t>
            </a:r>
          </a:p>
          <a:p>
            <a:r>
              <a:rPr lang="en-US" b="1" dirty="0" smtClean="0"/>
              <a:t>Cross section = 3x3 mm</a:t>
            </a:r>
          </a:p>
          <a:p>
            <a:r>
              <a:rPr lang="en-US" b="1" dirty="0" smtClean="0"/>
              <a:t>C</a:t>
            </a:r>
            <a:r>
              <a:rPr lang="en-US" b="1" baseline="-25000" dirty="0" smtClean="0"/>
              <a:t>L</a:t>
            </a:r>
            <a:r>
              <a:rPr lang="en-US" b="1" dirty="0"/>
              <a:t> ≃ </a:t>
            </a:r>
            <a:r>
              <a:rPr lang="en-US" b="1" dirty="0" smtClean="0"/>
              <a:t>10 </a:t>
            </a:r>
            <a:r>
              <a:rPr lang="en-US" b="1" dirty="0"/>
              <a:t>p</a:t>
            </a:r>
            <a:r>
              <a:rPr lang="en-US" b="1" dirty="0" smtClean="0"/>
              <a:t>F </a:t>
            </a:r>
            <a:endParaRPr lang="en-US" b="1" dirty="0"/>
          </a:p>
          <a:p>
            <a:r>
              <a:rPr lang="en-US" b="1" dirty="0"/>
              <a:t>E</a:t>
            </a:r>
            <a:r>
              <a:rPr lang="el-GR" b="1" baseline="-25000" dirty="0"/>
              <a:t>π</a:t>
            </a:r>
            <a:r>
              <a:rPr lang="en-US" b="1" dirty="0"/>
              <a:t> </a:t>
            </a:r>
            <a:r>
              <a:rPr lang="en-US" b="1" dirty="0" smtClean="0"/>
              <a:t>= 198.7 kV/m </a:t>
            </a:r>
            <a:endParaRPr lang="en-US" b="1" dirty="0"/>
          </a:p>
          <a:p>
            <a:r>
              <a:rPr lang="en-US" b="1" dirty="0" smtClean="0"/>
              <a:t>V</a:t>
            </a:r>
            <a:r>
              <a:rPr lang="el-GR" b="1" baseline="-25000" dirty="0" smtClean="0"/>
              <a:t>π</a:t>
            </a:r>
            <a:r>
              <a:rPr lang="en-US" b="1" dirty="0" smtClean="0"/>
              <a:t> = 597 V</a:t>
            </a:r>
            <a:endParaRPr lang="en-GB" b="1" dirty="0"/>
          </a:p>
        </p:txBody>
      </p:sp>
      <p:cxnSp>
        <p:nvCxnSpPr>
          <p:cNvPr id="78" name="Straight Arrow Connector 77"/>
          <p:cNvCxnSpPr>
            <a:stCxn id="79" idx="0"/>
          </p:cNvCxnSpPr>
          <p:nvPr/>
        </p:nvCxnSpPr>
        <p:spPr>
          <a:xfrm flipH="1" flipV="1">
            <a:off x="5924240" y="2513203"/>
            <a:ext cx="831208" cy="1156408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5550381" y="3669611"/>
            <a:ext cx="24101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Length = 50 mm</a:t>
            </a:r>
          </a:p>
          <a:p>
            <a:r>
              <a:rPr lang="en-US" b="1" dirty="0" smtClean="0"/>
              <a:t>Cross section = 2x5 mm</a:t>
            </a:r>
          </a:p>
          <a:p>
            <a:r>
              <a:rPr lang="en-US" b="1" dirty="0" smtClean="0"/>
              <a:t>E</a:t>
            </a:r>
            <a:r>
              <a:rPr lang="el-GR" b="1" baseline="-25000" dirty="0"/>
              <a:t>π</a:t>
            </a:r>
            <a:r>
              <a:rPr lang="en-US" b="1" dirty="0"/>
              <a:t> </a:t>
            </a:r>
            <a:r>
              <a:rPr lang="en-US" b="1" dirty="0" smtClean="0"/>
              <a:t>= 159 kV/m </a:t>
            </a:r>
            <a:endParaRPr lang="en-US" b="1" dirty="0"/>
          </a:p>
          <a:p>
            <a:r>
              <a:rPr lang="en-US" b="1" dirty="0" smtClean="0"/>
              <a:t>V</a:t>
            </a:r>
            <a:r>
              <a:rPr lang="el-GR" b="1" baseline="-25000" dirty="0" smtClean="0"/>
              <a:t>π</a:t>
            </a:r>
            <a:r>
              <a:rPr lang="en-US" b="1" dirty="0" smtClean="0"/>
              <a:t> = 318 V</a:t>
            </a:r>
            <a:endParaRPr lang="en-GB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0" y="30237"/>
            <a:ext cx="116097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One branch optical chain</a:t>
            </a:r>
          </a:p>
        </p:txBody>
      </p:sp>
      <p:sp>
        <p:nvSpPr>
          <p:cNvPr id="7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582400" y="6407527"/>
            <a:ext cx="609600" cy="365125"/>
          </a:xfrm>
        </p:spPr>
        <p:txBody>
          <a:bodyPr/>
          <a:lstStyle/>
          <a:p>
            <a:fld id="{C8D1C96F-A8F4-45BA-9F34-902DB14CD0A7}" type="slidenum">
              <a:rPr lang="en-GB" smtClean="0"/>
              <a:t>50</a:t>
            </a:fld>
            <a:endParaRPr lang="en-GB" dirty="0"/>
          </a:p>
        </p:txBody>
      </p:sp>
      <p:sp>
        <p:nvSpPr>
          <p:cNvPr id="81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27580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75" t="-427" r="26877" b="-595"/>
          <a:stretch/>
        </p:blipFill>
        <p:spPr>
          <a:xfrm rot="5400000">
            <a:off x="169846" y="744554"/>
            <a:ext cx="3066649" cy="340634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99" t="-130" r="20843" b="1"/>
          <a:stretch/>
        </p:blipFill>
        <p:spPr>
          <a:xfrm rot="5400000">
            <a:off x="4408842" y="910311"/>
            <a:ext cx="3066651" cy="30748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21" t="-428" r="20421"/>
          <a:stretch/>
        </p:blipFill>
        <p:spPr>
          <a:xfrm rot="5400000">
            <a:off x="8801672" y="590723"/>
            <a:ext cx="3066651" cy="37140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377" y="4138863"/>
            <a:ext cx="319558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Seller : Photonics Solutions Ltd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Length : 50 mm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WxT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 5x2 mm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: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MgO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LiNbO3(5%)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Coating : AR coating @1550nm at input and output surfaces 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04753" y="4096671"/>
            <a:ext cx="319558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Seller : United Crystals Inc.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Length : 40 mm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WxT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 3x3 mm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: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MgO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LiNbO3(5%)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Coating : AR coating @1550nm at input and output surfaces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Coating :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Cr, Au electrode coatings on z-planes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477995" y="4096671"/>
            <a:ext cx="319558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Seller : MolTech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Length : 40 mm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WxT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 2x2 mm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: LiTaO3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Coating : AR coating @1550nm at input and output surfaces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Coating :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Cr, Au electrode coatings on z-planes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8164"/>
            <a:ext cx="116097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Electro-Optical crystals purchased</a:t>
            </a:r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582400" y="6407527"/>
            <a:ext cx="609600" cy="365125"/>
          </a:xfrm>
        </p:spPr>
        <p:txBody>
          <a:bodyPr/>
          <a:lstStyle/>
          <a:p>
            <a:fld id="{C8D1C96F-A8F4-45BA-9F34-902DB14CD0A7}" type="slidenum">
              <a:rPr lang="en-GB" smtClean="0"/>
              <a:t>51</a:t>
            </a:fld>
            <a:endParaRPr lang="en-GB" dirty="0"/>
          </a:p>
        </p:txBody>
      </p:sp>
      <p:sp>
        <p:nvSpPr>
          <p:cNvPr id="14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25462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6441" y="22421"/>
            <a:ext cx="116097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DC Field sensing 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42678" y="872362"/>
            <a:ext cx="116097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Rockwell" panose="02060603020205020403" pitchFamily="18" charset="0"/>
              </a:rPr>
              <a:t>Different non-contact methods are available to measure DC electrostatics fields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394" y="1694529"/>
            <a:ext cx="2346090" cy="13652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5094" y="1694529"/>
            <a:ext cx="2075147" cy="13660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7851" y="1694529"/>
            <a:ext cx="1931368" cy="13659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19643" y="1687864"/>
            <a:ext cx="3378668" cy="13714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-132138" y="3059343"/>
            <a:ext cx="30392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latin typeface="Rockwell" panose="02060603020205020403" pitchFamily="18" charset="0"/>
              </a:rPr>
              <a:t>Fig.3 Induction probes</a:t>
            </a:r>
            <a:endParaRPr lang="en-GB" sz="1400" i="1" dirty="0">
              <a:latin typeface="Rockwell" panose="02060603020205020403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83024" y="3059343"/>
            <a:ext cx="30392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latin typeface="Rockwell" panose="02060603020205020403" pitchFamily="18" charset="0"/>
              </a:rPr>
              <a:t>Fig.4 Field mill</a:t>
            </a:r>
            <a:endParaRPr lang="en-GB" sz="1400" i="1" dirty="0">
              <a:latin typeface="Rockwell" panose="02060603020205020403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83892" y="3028759"/>
            <a:ext cx="30392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latin typeface="Rockwell" panose="02060603020205020403" pitchFamily="18" charset="0"/>
              </a:rPr>
              <a:t>Fig.5 Cylindrical field mill</a:t>
            </a:r>
            <a:endParaRPr lang="en-GB" sz="1400" i="1" dirty="0">
              <a:latin typeface="Rockwell" panose="02060603020205020403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889334" y="3028758"/>
            <a:ext cx="30392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latin typeface="Rockwell" panose="02060603020205020403" pitchFamily="18" charset="0"/>
              </a:rPr>
              <a:t>Fig.6 Oscillating plate sensors</a:t>
            </a:r>
            <a:endParaRPr lang="en-GB" sz="1400" i="1" dirty="0">
              <a:latin typeface="Rockwell" panose="02060603020205020403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0102" y="3363427"/>
            <a:ext cx="2745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200" dirty="0" smtClean="0">
                <a:latin typeface="Rockwell" panose="02060603020205020403" pitchFamily="18" charset="0"/>
              </a:rPr>
              <a:t>Frequent re-zero going needed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126119" y="3364104"/>
            <a:ext cx="27452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200" dirty="0" smtClean="0">
                <a:latin typeface="Rockwell" panose="02060603020205020403" pitchFamily="18" charset="0"/>
              </a:rPr>
              <a:t>More complex and expensive than induction probes</a:t>
            </a:r>
          </a:p>
          <a:p>
            <a:pPr marL="171450" indent="-17145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200" dirty="0" smtClean="0">
                <a:latin typeface="Rockwell" panose="02060603020205020403" pitchFamily="18" charset="0"/>
              </a:rPr>
              <a:t>Large field’s source needed</a:t>
            </a:r>
          </a:p>
          <a:p>
            <a:pPr marL="171450" indent="-17145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200" dirty="0" smtClean="0">
                <a:latin typeface="Rockwell" panose="02060603020205020403" pitchFamily="18" charset="0"/>
              </a:rPr>
              <a:t>Large size of the mills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974422" y="3364103"/>
            <a:ext cx="27452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200" dirty="0" smtClean="0">
                <a:latin typeface="Rockwell" panose="02060603020205020403" pitchFamily="18" charset="0"/>
              </a:rPr>
              <a:t>More complex and expensive than induction probes</a:t>
            </a:r>
          </a:p>
          <a:p>
            <a:pPr marL="171450" indent="-17145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200" dirty="0" smtClean="0">
                <a:latin typeface="Rockwell" panose="02060603020205020403" pitchFamily="18" charset="0"/>
              </a:rPr>
              <a:t>Large dimension ( min150mm x 22mm)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842149" y="3398638"/>
            <a:ext cx="27452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200" dirty="0" smtClean="0">
                <a:latin typeface="Rockwell" panose="02060603020205020403" pitchFamily="18" charset="0"/>
              </a:rPr>
              <a:t>Complex structure</a:t>
            </a:r>
          </a:p>
          <a:p>
            <a:pPr marL="171450" indent="-17145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200" dirty="0" smtClean="0">
                <a:latin typeface="Rockwell" panose="02060603020205020403" pitchFamily="18" charset="0"/>
              </a:rPr>
              <a:t>Highly sensitive to charged particles accumulation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299858" y="4120653"/>
            <a:ext cx="0" cy="33904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2028989" y="4110379"/>
            <a:ext cx="0" cy="339048"/>
          </a:xfrm>
          <a:prstGeom prst="line">
            <a:avLst/>
          </a:prstGeom>
          <a:ln w="57150">
            <a:solidFill>
              <a:srgbClr val="C00000"/>
            </a:solidFill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242677" y="4425267"/>
            <a:ext cx="11855633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243811" y="4425267"/>
            <a:ext cx="0" cy="46442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759116" y="4942100"/>
            <a:ext cx="6969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rgbClr val="C00000"/>
                </a:solidFill>
              </a:rPr>
              <a:t>Metallic sensors disturbs the electric field being measured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rgbClr val="C00000"/>
                </a:solidFill>
              </a:rPr>
              <a:t>Not compatible with the accelerator environment  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2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582400" y="6407527"/>
            <a:ext cx="609600" cy="365125"/>
          </a:xfrm>
        </p:spPr>
        <p:txBody>
          <a:bodyPr/>
          <a:lstStyle/>
          <a:p>
            <a:fld id="{C8D1C96F-A8F4-45BA-9F34-902DB14CD0A7}" type="slidenum">
              <a:rPr lang="en-GB" smtClean="0"/>
              <a:t>52</a:t>
            </a:fld>
            <a:endParaRPr lang="en-GB" dirty="0"/>
          </a:p>
        </p:txBody>
      </p:sp>
      <p:sp>
        <p:nvSpPr>
          <p:cNvPr id="28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54204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0"/>
            <a:ext cx="116097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Jones calculus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42677" y="1797502"/>
            <a:ext cx="775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en-US" sz="1200" dirty="0" smtClean="0">
                <a:latin typeface="Rockwell" panose="02060603020205020403" pitchFamily="18" charset="0"/>
              </a:rPr>
              <a:t>The state of polarization of a plane wave in the x-y plane, propagating along z-axes can be described as: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42677" y="2813287"/>
            <a:ext cx="775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en-US" sz="1200" dirty="0" smtClean="0">
                <a:latin typeface="Rockwell" panose="02060603020205020403" pitchFamily="18" charset="0"/>
              </a:rPr>
              <a:t>When the wave enters in the matter, if the reference crystal is different, the new components will be: </a:t>
            </a:r>
          </a:p>
        </p:txBody>
      </p:sp>
      <p:sp>
        <p:nvSpPr>
          <p:cNvPr id="35" name="Left Brace 34"/>
          <p:cNvSpPr/>
          <p:nvPr/>
        </p:nvSpPr>
        <p:spPr>
          <a:xfrm>
            <a:off x="8403804" y="1511663"/>
            <a:ext cx="75351" cy="840466"/>
          </a:xfrm>
          <a:prstGeom prst="leftBrace">
            <a:avLst/>
          </a:prstGeom>
          <a:ln w="95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9675" y="1484508"/>
            <a:ext cx="1739774" cy="412639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3804" y="1871415"/>
            <a:ext cx="1762077" cy="401486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88673" y="3864798"/>
            <a:ext cx="775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en-US" sz="1200" dirty="0" smtClean="0">
                <a:latin typeface="Rockwell" panose="02060603020205020403" pitchFamily="18" charset="0"/>
              </a:rPr>
              <a:t>At the end of the matter it accumulates a phase delay proportional to the refractive indices of the material as: </a:t>
            </a: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55888" y="3949905"/>
            <a:ext cx="2402229" cy="488420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974197" y="5124716"/>
            <a:ext cx="775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en-US" sz="1200" dirty="0" smtClean="0">
                <a:latin typeface="Rockwell" panose="02060603020205020403" pitchFamily="18" charset="0"/>
              </a:rPr>
              <a:t>In the reference system of the input light: </a:t>
            </a: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6"/>
          <a:srcRect b="20276"/>
          <a:stretch/>
        </p:blipFill>
        <p:spPr>
          <a:xfrm>
            <a:off x="8529675" y="3542038"/>
            <a:ext cx="2387720" cy="390078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29675" y="2553473"/>
            <a:ext cx="2690953" cy="328894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8"/>
          <a:srcRect t="1" b="14695"/>
          <a:stretch/>
        </p:blipFill>
        <p:spPr>
          <a:xfrm>
            <a:off x="8553804" y="2943650"/>
            <a:ext cx="2830481" cy="348575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33678" y="4824114"/>
            <a:ext cx="5051646" cy="436562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56437" y="5244363"/>
            <a:ext cx="5062036" cy="384590"/>
          </a:xfrm>
          <a:prstGeom prst="rect">
            <a:avLst/>
          </a:prstGeom>
        </p:spPr>
      </p:pic>
      <p:sp>
        <p:nvSpPr>
          <p:cNvPr id="55" name="Left Brace 54"/>
          <p:cNvSpPr/>
          <p:nvPr/>
        </p:nvSpPr>
        <p:spPr>
          <a:xfrm>
            <a:off x="4100963" y="4897477"/>
            <a:ext cx="101041" cy="731476"/>
          </a:xfrm>
          <a:prstGeom prst="leftBrace">
            <a:avLst/>
          </a:prstGeom>
          <a:ln w="95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Left Brace 55"/>
          <p:cNvSpPr/>
          <p:nvPr/>
        </p:nvSpPr>
        <p:spPr>
          <a:xfrm>
            <a:off x="8403803" y="2535866"/>
            <a:ext cx="75351" cy="840466"/>
          </a:xfrm>
          <a:prstGeom prst="leftBrace">
            <a:avLst/>
          </a:prstGeom>
          <a:ln w="95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Left Brace 57"/>
          <p:cNvSpPr/>
          <p:nvPr/>
        </p:nvSpPr>
        <p:spPr>
          <a:xfrm>
            <a:off x="8403802" y="3578914"/>
            <a:ext cx="75351" cy="840466"/>
          </a:xfrm>
          <a:prstGeom prst="leftBrace">
            <a:avLst/>
          </a:prstGeom>
          <a:ln w="95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582400" y="6407527"/>
            <a:ext cx="609600" cy="365125"/>
          </a:xfrm>
        </p:spPr>
        <p:txBody>
          <a:bodyPr/>
          <a:lstStyle/>
          <a:p>
            <a:fld id="{C8D1C96F-A8F4-45BA-9F34-902DB14CD0A7}" type="slidenum">
              <a:rPr lang="en-GB" smtClean="0"/>
              <a:t>53</a:t>
            </a:fld>
            <a:endParaRPr lang="en-GB" dirty="0"/>
          </a:p>
        </p:txBody>
      </p:sp>
      <p:sp>
        <p:nvSpPr>
          <p:cNvPr id="24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75594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242677" y="1200487"/>
            <a:ext cx="1720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en-US" sz="1200" dirty="0" smtClean="0">
                <a:latin typeface="Rockwell" panose="02060603020205020403" pitchFamily="18" charset="0"/>
              </a:rPr>
              <a:t>Through the matrix: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42677" y="2329987"/>
            <a:ext cx="775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en-US" sz="1200" dirty="0" smtClean="0">
                <a:latin typeface="Rockwell" panose="02060603020205020403" pitchFamily="18" charset="0"/>
              </a:rPr>
              <a:t>The relation between the input light and the output light can be rewritten as 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8408" y="877023"/>
            <a:ext cx="5581650" cy="9239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2247" y="2284933"/>
            <a:ext cx="1426464" cy="367105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42677" y="2677816"/>
            <a:ext cx="109412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en-US" sz="1200" dirty="0" smtClean="0">
                <a:latin typeface="Rockwell" panose="02060603020205020403" pitchFamily="18" charset="0"/>
              </a:rPr>
              <a:t>The values of the components of the matrix M depend on several factor. They are listed for different optical components, as shown in the next figure.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4786" y="2977874"/>
            <a:ext cx="4145581" cy="2605949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4699426" y="5528798"/>
            <a:ext cx="30392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>
                <a:latin typeface="Rockwell" panose="02060603020205020403" pitchFamily="18" charset="0"/>
              </a:rPr>
              <a:t>Table 2. Jones matrices</a:t>
            </a:r>
            <a:endParaRPr lang="en-GB" sz="1000" i="1" dirty="0">
              <a:latin typeface="Rockwell" panose="02060603020205020403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0"/>
            <a:ext cx="116097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Jones calculus </a:t>
            </a:r>
          </a:p>
        </p:txBody>
      </p:sp>
      <p:sp>
        <p:nvSpPr>
          <p:cNvPr id="1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582400" y="6407527"/>
            <a:ext cx="609600" cy="365125"/>
          </a:xfrm>
        </p:spPr>
        <p:txBody>
          <a:bodyPr/>
          <a:lstStyle/>
          <a:p>
            <a:fld id="{C8D1C96F-A8F4-45BA-9F34-902DB14CD0A7}" type="slidenum">
              <a:rPr lang="en-GB" smtClean="0"/>
              <a:t>54</a:t>
            </a:fld>
            <a:endParaRPr lang="en-GB" dirty="0"/>
          </a:p>
        </p:txBody>
      </p:sp>
      <p:sp>
        <p:nvSpPr>
          <p:cNvPr id="16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45209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19457"/>
            <a:ext cx="116097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  <a:latin typeface="Rockwell" panose="02060603020205020403" pitchFamily="18" charset="0"/>
              </a:rPr>
              <a:t>Pockels</a:t>
            </a:r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 effect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42677" y="2329987"/>
            <a:ext cx="55324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en-US" sz="1200" dirty="0" smtClean="0">
                <a:latin typeface="Rockwell" panose="02060603020205020403" pitchFamily="18" charset="0"/>
              </a:rPr>
              <a:t>In the case in exam, the electric induction of the material can be written as: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42677" y="2872486"/>
            <a:ext cx="5756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en-US" sz="1200" dirty="0" smtClean="0">
                <a:latin typeface="Rockwell" panose="02060603020205020403" pitchFamily="18" charset="0"/>
              </a:rPr>
              <a:t>Instead of the permittivity, it is studied the impermeability tensor, that is: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010" y="481122"/>
            <a:ext cx="4242357" cy="16409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9188" y="2319932"/>
            <a:ext cx="3028950" cy="3333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9188" y="2734760"/>
            <a:ext cx="819150" cy="55245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32081" y="3414985"/>
            <a:ext cx="50329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en-US" sz="1200" dirty="0" smtClean="0">
                <a:latin typeface="Rockwell" panose="02060603020205020403" pitchFamily="18" charset="0"/>
              </a:rPr>
              <a:t>The tensor can be expanded, with respect to the field applied, as :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7163" y="3224097"/>
            <a:ext cx="3990975" cy="65722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42678" y="4017373"/>
            <a:ext cx="24042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en-US" sz="1200" dirty="0" smtClean="0">
                <a:latin typeface="Rockwell" panose="02060603020205020403" pitchFamily="18" charset="0"/>
              </a:rPr>
              <a:t>And can be easily rewritten as: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56702" y="3857261"/>
            <a:ext cx="3190875" cy="552450"/>
          </a:xfrm>
          <a:prstGeom prst="rect">
            <a:avLst/>
          </a:prstGeom>
        </p:spPr>
      </p:pic>
      <p:sp>
        <p:nvSpPr>
          <p:cNvPr id="16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582400" y="6407527"/>
            <a:ext cx="609600" cy="365125"/>
          </a:xfrm>
        </p:spPr>
        <p:txBody>
          <a:bodyPr/>
          <a:lstStyle/>
          <a:p>
            <a:fld id="{C8D1C96F-A8F4-45BA-9F34-902DB14CD0A7}" type="slidenum">
              <a:rPr lang="en-GB" smtClean="0"/>
              <a:t>55</a:t>
            </a:fld>
            <a:endParaRPr lang="en-GB" dirty="0"/>
          </a:p>
        </p:txBody>
      </p:sp>
      <p:sp>
        <p:nvSpPr>
          <p:cNvPr id="18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49237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0"/>
            <a:ext cx="116097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  <a:latin typeface="Rockwell" panose="02060603020205020403" pitchFamily="18" charset="0"/>
              </a:rPr>
              <a:t>Birefringency</a:t>
            </a:r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 and </a:t>
            </a:r>
            <a:r>
              <a:rPr lang="en-US" sz="2400" dirty="0" err="1" smtClean="0">
                <a:solidFill>
                  <a:schemeClr val="bg1"/>
                </a:solidFill>
                <a:latin typeface="Rockwell" panose="02060603020205020403" pitchFamily="18" charset="0"/>
              </a:rPr>
              <a:t>Pockels</a:t>
            </a:r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 effect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34" y="1833549"/>
            <a:ext cx="5173962" cy="168075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136393" y="3514302"/>
            <a:ext cx="31663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latin typeface="Rockwell" panose="02060603020205020403" pitchFamily="18" charset="0"/>
              </a:rPr>
              <a:t>Fig7. LiNbO</a:t>
            </a:r>
            <a:r>
              <a:rPr lang="en-US" sz="1400" i="1" baseline="-25000" dirty="0" smtClean="0">
                <a:latin typeface="Rockwell" panose="02060603020205020403" pitchFamily="18" charset="0"/>
              </a:rPr>
              <a:t>3</a:t>
            </a:r>
            <a:r>
              <a:rPr lang="en-US" sz="1400" i="1" dirty="0" smtClean="0">
                <a:latin typeface="Rockwell" panose="02060603020205020403" pitchFamily="18" charset="0"/>
              </a:rPr>
              <a:t> crystal crossed by an optical beam</a:t>
            </a:r>
            <a:endParaRPr lang="en-GB" sz="1400" i="1" dirty="0">
              <a:latin typeface="Rockwell" panose="02060603020205020403" pitchFamily="18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165" y="1393306"/>
            <a:ext cx="4890498" cy="3158253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7213248" y="4565071"/>
            <a:ext cx="31663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latin typeface="Rockwell" panose="02060603020205020403" pitchFamily="18" charset="0"/>
              </a:rPr>
              <a:t>Fig.8 Ellipsoid of indices of LiNbO</a:t>
            </a:r>
            <a:r>
              <a:rPr lang="en-US" sz="1400" i="1" baseline="-25000" dirty="0" smtClean="0">
                <a:latin typeface="Rockwell" panose="02060603020205020403" pitchFamily="18" charset="0"/>
              </a:rPr>
              <a:t>3</a:t>
            </a:r>
            <a:endParaRPr lang="en-GB" sz="1400" i="1" dirty="0">
              <a:latin typeface="Rockwell" panose="02060603020205020403" pitchFamily="18" charset="0"/>
            </a:endParaRPr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582400" y="6407527"/>
            <a:ext cx="609600" cy="365125"/>
          </a:xfrm>
        </p:spPr>
        <p:txBody>
          <a:bodyPr/>
          <a:lstStyle/>
          <a:p>
            <a:fld id="{C8D1C96F-A8F4-45BA-9F34-902DB14CD0A7}" type="slidenum">
              <a:rPr lang="en-GB" smtClean="0"/>
              <a:t>56</a:t>
            </a:fld>
            <a:endParaRPr lang="en-GB" dirty="0"/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00409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15" y="1216809"/>
            <a:ext cx="4242357" cy="164097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805127" y="3106321"/>
            <a:ext cx="31663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latin typeface="Rockwell" panose="02060603020205020403" pitchFamily="18" charset="0"/>
              </a:rPr>
              <a:t>Fig.9 </a:t>
            </a:r>
            <a:r>
              <a:rPr lang="en-US" sz="1400" i="1" dirty="0" err="1" smtClean="0">
                <a:latin typeface="Rockwell" panose="02060603020205020403" pitchFamily="18" charset="0"/>
              </a:rPr>
              <a:t>Pockels</a:t>
            </a:r>
            <a:r>
              <a:rPr lang="en-US" sz="1400" i="1" dirty="0" smtClean="0">
                <a:latin typeface="Rockwell" panose="02060603020205020403" pitchFamily="18" charset="0"/>
              </a:rPr>
              <a:t> crystal crossed by an optical beam and subject to a slow varying electric field   </a:t>
            </a:r>
            <a:endParaRPr lang="en-GB" sz="1400" i="1" dirty="0">
              <a:latin typeface="Rockwell" panose="02060603020205020403" pitchFamily="18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8282" y="1216605"/>
            <a:ext cx="6512958" cy="56111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8282" y="2119162"/>
            <a:ext cx="2369293" cy="1694594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>
            <a:off x="6487139" y="1939681"/>
            <a:ext cx="0" cy="180000"/>
          </a:xfrm>
          <a:prstGeom prst="straightConnector1">
            <a:avLst/>
          </a:prstGeom>
          <a:ln w="2222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459990" y="1734148"/>
            <a:ext cx="21698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</a:rPr>
              <a:t>Electro-optic tensor</a:t>
            </a:r>
            <a:endParaRPr lang="en-GB" sz="1100" b="1" dirty="0">
              <a:solidFill>
                <a:schemeClr val="accent6">
                  <a:lumMod val="50000"/>
                </a:schemeClr>
              </a:solidFill>
              <a:latin typeface="Rockwell" panose="02060603020205020403" pitchFamily="18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7714990" y="2945256"/>
            <a:ext cx="900000" cy="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76874" y="2119162"/>
            <a:ext cx="2702465" cy="17281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7115" y="4496408"/>
            <a:ext cx="3521250" cy="58905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727946" y="4393322"/>
            <a:ext cx="21698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</a:rPr>
              <a:t>Optical beam propagating along y-direction</a:t>
            </a:r>
            <a:endParaRPr lang="en-GB" sz="1100" dirty="0">
              <a:solidFill>
                <a:schemeClr val="accent6">
                  <a:lumMod val="50000"/>
                </a:schemeClr>
              </a:solidFill>
              <a:latin typeface="Rockwell" panose="02060603020205020403" pitchFamily="18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4002847" y="4833437"/>
            <a:ext cx="1620000" cy="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99190" y="4276845"/>
            <a:ext cx="5919165" cy="44219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807524" y="4698018"/>
            <a:ext cx="54782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</a:rPr>
              <a:t>An important parameter to consider for the geometry of the crystals is: </a:t>
            </a:r>
            <a:endParaRPr lang="en-GB" sz="1100" dirty="0">
              <a:solidFill>
                <a:schemeClr val="accent6">
                  <a:lumMod val="50000"/>
                </a:schemeClr>
              </a:solidFill>
              <a:latin typeface="Rockwell" panose="02060603020205020403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9"/>
          <a:srcRect l="9581" t="35275" r="6209" b="25332"/>
          <a:stretch/>
        </p:blipFill>
        <p:spPr>
          <a:xfrm>
            <a:off x="6745035" y="5091152"/>
            <a:ext cx="914420" cy="21031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0"/>
          <a:srcRect l="9740" t="26835" r="10743" b="26459"/>
          <a:stretch/>
        </p:blipFill>
        <p:spPr>
          <a:xfrm>
            <a:off x="8361961" y="4959628"/>
            <a:ext cx="1666460" cy="477372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>
            <a:off x="7707580" y="5196311"/>
            <a:ext cx="576000" cy="2003"/>
          </a:xfrm>
          <a:prstGeom prst="straightConnector1">
            <a:avLst/>
          </a:prstGeom>
          <a:ln w="31750"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639955" y="2476774"/>
            <a:ext cx="10500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</a:rPr>
              <a:t>In case of fig.9</a:t>
            </a:r>
            <a:endParaRPr lang="en-GB" sz="1100" dirty="0">
              <a:solidFill>
                <a:schemeClr val="accent6">
                  <a:lumMod val="50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12700"/>
            <a:ext cx="116097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  <a:latin typeface="Rockwell" panose="02060603020205020403" pitchFamily="18" charset="0"/>
              </a:rPr>
              <a:t>Birefringency</a:t>
            </a:r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 and </a:t>
            </a:r>
            <a:r>
              <a:rPr lang="en-US" sz="2400" dirty="0" err="1" smtClean="0">
                <a:solidFill>
                  <a:schemeClr val="bg1"/>
                </a:solidFill>
                <a:latin typeface="Rockwell" panose="02060603020205020403" pitchFamily="18" charset="0"/>
              </a:rPr>
              <a:t>Pockels</a:t>
            </a:r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 effect </a:t>
            </a:r>
          </a:p>
        </p:txBody>
      </p:sp>
      <p:sp>
        <p:nvSpPr>
          <p:cNvPr id="2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582400" y="6407527"/>
            <a:ext cx="609600" cy="365125"/>
          </a:xfrm>
        </p:spPr>
        <p:txBody>
          <a:bodyPr/>
          <a:lstStyle/>
          <a:p>
            <a:fld id="{C8D1C96F-A8F4-45BA-9F34-902DB14CD0A7}" type="slidenum">
              <a:rPr lang="en-GB" smtClean="0"/>
              <a:t>57</a:t>
            </a:fld>
            <a:endParaRPr lang="en-GB" dirty="0"/>
          </a:p>
        </p:txBody>
      </p:sp>
      <p:sp>
        <p:nvSpPr>
          <p:cNvPr id="3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46449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7719842" y="5011485"/>
            <a:ext cx="33107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latin typeface="Rockwell" panose="02060603020205020403" pitchFamily="18" charset="0"/>
              </a:rPr>
              <a:t>Fig.11 The inverse of the sensitivity of the system with respect to the optical beam’s wavelength</a:t>
            </a:r>
            <a:endParaRPr lang="en-GB" sz="1400" i="1" dirty="0">
              <a:latin typeface="Rockwell" panose="02060603020205020403" pitchFamily="18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/>
          <a:srcRect l="9740" t="26835" r="10743" b="26459"/>
          <a:stretch/>
        </p:blipFill>
        <p:spPr>
          <a:xfrm>
            <a:off x="4672917" y="1320381"/>
            <a:ext cx="2213757" cy="63415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5519440" y="1671804"/>
            <a:ext cx="308510" cy="297409"/>
          </a:xfrm>
          <a:prstGeom prst="ellipse">
            <a:avLst/>
          </a:prstGeom>
          <a:noFill/>
          <a:ln w="22225">
            <a:solidFill>
              <a:srgbClr val="00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900" y="2026784"/>
            <a:ext cx="4046910" cy="3041082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866960" y="5012943"/>
            <a:ext cx="37847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latin typeface="Rockwell" panose="02060603020205020403" pitchFamily="18" charset="0"/>
              </a:rPr>
              <a:t>Fig.10 Refractive indices value of LiNbO</a:t>
            </a:r>
            <a:r>
              <a:rPr lang="en-US" sz="1400" i="1" baseline="-25000" dirty="0" smtClean="0">
                <a:latin typeface="Rockwell" panose="02060603020205020403" pitchFamily="18" charset="0"/>
              </a:rPr>
              <a:t>3</a:t>
            </a:r>
            <a:r>
              <a:rPr lang="en-US" sz="1400" i="1" dirty="0" smtClean="0">
                <a:latin typeface="Rockwell" panose="02060603020205020403" pitchFamily="18" charset="0"/>
              </a:rPr>
              <a:t> with respect to optical beam’s wavelength computed through Sellmeier equation</a:t>
            </a:r>
            <a:r>
              <a:rPr lang="en-US" sz="1400" i="1" baseline="30000" dirty="0" smtClean="0">
                <a:latin typeface="Rockwell" panose="02060603020205020403" pitchFamily="18" charset="0"/>
              </a:rPr>
              <a:t>7</a:t>
            </a:r>
            <a:r>
              <a:rPr lang="en-US" sz="1400" i="1" dirty="0" smtClean="0">
                <a:latin typeface="Rockwell" panose="02060603020205020403" pitchFamily="18" charset="0"/>
              </a:rPr>
              <a:t>  </a:t>
            </a:r>
            <a:endParaRPr lang="en-GB" sz="1400" i="1" dirty="0">
              <a:latin typeface="Rockwell" panose="02060603020205020403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0" y="5906440"/>
            <a:ext cx="120002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chemeClr val="bg1">
                    <a:lumMod val="65000"/>
                  </a:schemeClr>
                </a:solidFill>
                <a:latin typeface="Rockwell" panose="02060603020205020403" pitchFamily="18" charset="0"/>
              </a:rPr>
              <a:t>7-</a:t>
            </a:r>
            <a:r>
              <a:rPr lang="en-GB" sz="800" b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</a:rPr>
              <a:t>Zelmon</a:t>
            </a:r>
            <a:r>
              <a:rPr lang="en-GB" sz="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</a:rPr>
              <a:t>, David E., David L. Small, and Dieter </a:t>
            </a:r>
            <a:r>
              <a:rPr lang="en-GB" sz="800" b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</a:rPr>
              <a:t>Jundt</a:t>
            </a:r>
            <a:r>
              <a:rPr lang="en-GB" sz="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</a:rPr>
              <a:t>. "Infrared corrected Sellmeier coefficients for congruently grown lithium </a:t>
            </a:r>
            <a:r>
              <a:rPr lang="en-GB" sz="800" b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</a:rPr>
              <a:t>niobate</a:t>
            </a:r>
            <a:r>
              <a:rPr lang="en-GB" sz="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</a:rPr>
              <a:t> and 5 mol.% magnesium oxide–doped lithium </a:t>
            </a:r>
            <a:r>
              <a:rPr lang="en-GB" sz="800" b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</a:rPr>
              <a:t>niobate</a:t>
            </a:r>
            <a:r>
              <a:rPr lang="en-GB" sz="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</a:rPr>
              <a:t>." </a:t>
            </a:r>
            <a:r>
              <a:rPr lang="en-GB" sz="800" b="1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</a:rPr>
              <a:t>JOSA B</a:t>
            </a:r>
            <a:r>
              <a:rPr lang="en-GB" sz="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</a:rPr>
              <a:t> 14.12 (1997): 3319-3322.</a:t>
            </a:r>
            <a:r>
              <a:rPr lang="en-GB" sz="800" b="1" dirty="0" smtClean="0">
                <a:solidFill>
                  <a:schemeClr val="bg1">
                    <a:lumMod val="65000"/>
                  </a:schemeClr>
                </a:solidFill>
                <a:latin typeface="Rockwell" panose="02060603020205020403" pitchFamily="18" charset="0"/>
              </a:rPr>
              <a:t>.</a:t>
            </a:r>
            <a:endParaRPr lang="en-GB" sz="800" b="1" dirty="0">
              <a:solidFill>
                <a:schemeClr val="bg1">
                  <a:lumMod val="65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4493550" y="1141637"/>
            <a:ext cx="2706298" cy="116384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9848" y="1952322"/>
            <a:ext cx="4143975" cy="3115544"/>
          </a:xfrm>
          <a:prstGeom prst="rect">
            <a:avLst/>
          </a:prstGeom>
        </p:spPr>
      </p:pic>
      <p:sp>
        <p:nvSpPr>
          <p:cNvPr id="62" name="Oval 61"/>
          <p:cNvSpPr/>
          <p:nvPr/>
        </p:nvSpPr>
        <p:spPr>
          <a:xfrm>
            <a:off x="6287857" y="1670200"/>
            <a:ext cx="308510" cy="297409"/>
          </a:xfrm>
          <a:prstGeom prst="ellipse">
            <a:avLst/>
          </a:prstGeom>
          <a:noFill/>
          <a:ln w="22225">
            <a:solidFill>
              <a:srgbClr val="00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>
            <a:stCxn id="62" idx="3"/>
            <a:endCxn id="13" idx="3"/>
          </p:cNvCxnSpPr>
          <p:nvPr/>
        </p:nvCxnSpPr>
        <p:spPr>
          <a:xfrm flipH="1">
            <a:off x="4782810" y="1924054"/>
            <a:ext cx="1550227" cy="1623271"/>
          </a:xfrm>
          <a:prstGeom prst="straightConnector1">
            <a:avLst/>
          </a:prstGeom>
          <a:ln w="22225">
            <a:solidFill>
              <a:srgbClr val="0066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7" idx="3"/>
            <a:endCxn id="13" idx="3"/>
          </p:cNvCxnSpPr>
          <p:nvPr/>
        </p:nvCxnSpPr>
        <p:spPr>
          <a:xfrm flipH="1">
            <a:off x="4782810" y="1925658"/>
            <a:ext cx="781810" cy="1621667"/>
          </a:xfrm>
          <a:prstGeom prst="straightConnector1">
            <a:avLst/>
          </a:prstGeom>
          <a:ln w="22225">
            <a:solidFill>
              <a:srgbClr val="0066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17" idx="5"/>
            <a:endCxn id="26" idx="1"/>
          </p:cNvCxnSpPr>
          <p:nvPr/>
        </p:nvCxnSpPr>
        <p:spPr>
          <a:xfrm>
            <a:off x="6803520" y="2135040"/>
            <a:ext cx="396328" cy="1375054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0" y="20142"/>
            <a:ext cx="116097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Optical beam’s wavelength choice</a:t>
            </a:r>
          </a:p>
        </p:txBody>
      </p:sp>
      <p:sp>
        <p:nvSpPr>
          <p:cNvPr id="1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582400" y="6407527"/>
            <a:ext cx="609600" cy="365125"/>
          </a:xfrm>
        </p:spPr>
        <p:txBody>
          <a:bodyPr/>
          <a:lstStyle/>
          <a:p>
            <a:fld id="{C8D1C96F-A8F4-45BA-9F34-902DB14CD0A7}" type="slidenum">
              <a:rPr lang="en-GB" smtClean="0"/>
              <a:t>58</a:t>
            </a:fld>
            <a:endParaRPr lang="en-GB" dirty="0"/>
          </a:p>
        </p:txBody>
      </p:sp>
      <p:sp>
        <p:nvSpPr>
          <p:cNvPr id="19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83520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5143272" y="4815496"/>
            <a:ext cx="23866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latin typeface="Rockwell" panose="02060603020205020403" pitchFamily="18" charset="0"/>
              </a:rPr>
              <a:t>Fig.13 Absorption coefficient versus optical beam’s wavelength</a:t>
            </a:r>
            <a:r>
              <a:rPr lang="en-US" sz="1400" i="1" baseline="30000" dirty="0" smtClean="0">
                <a:latin typeface="Rockwell" panose="02060603020205020403" pitchFamily="18" charset="0"/>
              </a:rPr>
              <a:t>9</a:t>
            </a:r>
            <a:endParaRPr lang="en-GB" sz="1400" i="1" dirty="0">
              <a:latin typeface="Rockwell" panose="02060603020205020403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0723" y="4815496"/>
            <a:ext cx="30392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latin typeface="Rockwell" panose="02060603020205020403" pitchFamily="18" charset="0"/>
              </a:rPr>
              <a:t>Fig.12 Responsivity of commercial photodiodes with respect to the wavelength</a:t>
            </a:r>
            <a:r>
              <a:rPr lang="en-US" sz="1400" i="1" baseline="30000" dirty="0">
                <a:latin typeface="Rockwell" panose="02060603020205020403" pitchFamily="18" charset="0"/>
              </a:rPr>
              <a:t>8</a:t>
            </a:r>
            <a:r>
              <a:rPr lang="en-US" sz="1400" i="1" dirty="0" smtClean="0">
                <a:latin typeface="Rockwell" panose="02060603020205020403" pitchFamily="18" charset="0"/>
              </a:rPr>
              <a:t>  </a:t>
            </a:r>
            <a:endParaRPr lang="en-GB" sz="1400" i="1" dirty="0">
              <a:latin typeface="Rockwell" panose="02060603020205020403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7469" y="5602408"/>
            <a:ext cx="1200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Rockwell" panose="02060603020205020403" pitchFamily="18" charset="0"/>
              </a:rPr>
              <a:t>8 - 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hlinkClick r:id="rId3"/>
              </a:rPr>
              <a:t>https://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hlinkClick r:id="rId3"/>
              </a:rPr>
              <a:t>www.thorlabs.com/newgrouppage9.cfm?objectgroup_id=3328</a:t>
            </a:r>
            <a:endParaRPr lang="en-GB" sz="8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Rockwell" panose="02060603020205020403" pitchFamily="18" charset="0"/>
              </a:rPr>
              <a:t>9 - 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</a:rPr>
              <a:t>Yang, </a:t>
            </a:r>
            <a:r>
              <a:rPr lang="en-GB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</a:rPr>
              <a:t>Yunping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</a:rPr>
              <a:t>, et al. "Photorefractive properties of lithium </a:t>
            </a:r>
            <a:r>
              <a:rPr lang="en-GB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</a:rPr>
              <a:t>niobate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</a:rPr>
              <a:t> crystals doped with manganese." </a:t>
            </a:r>
            <a:r>
              <a:rPr lang="en-GB" sz="8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</a:rPr>
              <a:t>JOSA B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</a:rPr>
              <a:t> 20.7 (2003): 1491-1502.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Rockwell" panose="02060603020205020403" pitchFamily="18" charset="0"/>
              </a:rPr>
              <a:t> 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Rockwell" panose="02060603020205020403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78" y="1808921"/>
            <a:ext cx="3875377" cy="29065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3545" y="1861045"/>
            <a:ext cx="4086426" cy="2967759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658684" y="1485117"/>
            <a:ext cx="3406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Rockwell" panose="02060603020205020403" pitchFamily="18" charset="0"/>
              </a:rPr>
              <a:t>1. Responsivity of the photodiode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13070" y="1485117"/>
            <a:ext cx="3406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Rockwell" panose="02060603020205020403" pitchFamily="18" charset="0"/>
              </a:rPr>
              <a:t>2</a:t>
            </a:r>
            <a:r>
              <a:rPr lang="en-US" sz="1400" b="1" dirty="0" smtClean="0">
                <a:latin typeface="Rockwell" panose="02060603020205020403" pitchFamily="18" charset="0"/>
              </a:rPr>
              <a:t>. Photorefractive effect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967456" y="1482138"/>
            <a:ext cx="29438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Rockwell" panose="02060603020205020403" pitchFamily="18" charset="0"/>
              </a:rPr>
              <a:t>3. Availability of optical components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969545" y="1984191"/>
            <a:ext cx="25928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Rockwell" panose="02060603020205020403" pitchFamily="18" charset="0"/>
              </a:rPr>
              <a:t>After a commercial survey, 1550 seemed to be the wavelength with the most of the components available on the market.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0" y="0"/>
            <a:ext cx="116097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Optical beam’s wavelength choice</a:t>
            </a:r>
          </a:p>
        </p:txBody>
      </p:sp>
      <p:sp>
        <p:nvSpPr>
          <p:cNvPr id="1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582400" y="6407527"/>
            <a:ext cx="609600" cy="365125"/>
          </a:xfrm>
        </p:spPr>
        <p:txBody>
          <a:bodyPr/>
          <a:lstStyle/>
          <a:p>
            <a:fld id="{C8D1C96F-A8F4-45BA-9F34-902DB14CD0A7}" type="slidenum">
              <a:rPr lang="en-GB" smtClean="0"/>
              <a:t>59</a:t>
            </a:fld>
            <a:endParaRPr lang="en-GB" dirty="0"/>
          </a:p>
        </p:txBody>
      </p:sp>
      <p:sp>
        <p:nvSpPr>
          <p:cNvPr id="16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84797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4461"/>
          <a:stretch/>
        </p:blipFill>
        <p:spPr>
          <a:xfrm>
            <a:off x="7946571" y="2030590"/>
            <a:ext cx="3723653" cy="25444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786" t="3277" r="2393" b="4987"/>
          <a:stretch/>
        </p:blipFill>
        <p:spPr>
          <a:xfrm>
            <a:off x="602533" y="2030590"/>
            <a:ext cx="3056471" cy="2544473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 descr="CERN Control Centre Animations 07 &quot;Beam observation TV&quot; · CDS Videos · CERN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9" t="494" r="32310" b="407"/>
          <a:stretch/>
        </p:blipFill>
        <p:spPr bwMode="auto">
          <a:xfrm>
            <a:off x="4325876" y="2030591"/>
            <a:ext cx="2953823" cy="25444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925729" y="4575064"/>
            <a:ext cx="2261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/>
              <a:t>Standard BPM</a:t>
            </a:r>
            <a:endParaRPr lang="en-GB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5067638" y="4575066"/>
            <a:ext cx="1470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/>
              <a:t>Screens</a:t>
            </a:r>
            <a:endParaRPr lang="en-GB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8487994" y="4575065"/>
            <a:ext cx="26408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/>
              <a:t>Schottky monitor</a:t>
            </a:r>
            <a:endParaRPr lang="en-GB" sz="2400" dirty="0"/>
          </a:p>
        </p:txBody>
      </p:sp>
      <p:sp>
        <p:nvSpPr>
          <p:cNvPr id="17" name="Multiply 16"/>
          <p:cNvSpPr/>
          <p:nvPr/>
        </p:nvSpPr>
        <p:spPr>
          <a:xfrm>
            <a:off x="1020176" y="4653238"/>
            <a:ext cx="233313" cy="244517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Multiply 9"/>
          <p:cNvSpPr/>
          <p:nvPr/>
        </p:nvSpPr>
        <p:spPr>
          <a:xfrm>
            <a:off x="5158371" y="4660987"/>
            <a:ext cx="233313" cy="244517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6</a:t>
            </a:fld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35917" y="5036729"/>
            <a:ext cx="2989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Rockwell" panose="02060603020205020403" pitchFamily="18" charset="0"/>
              </a:rPr>
              <a:t>DC Insensitive</a:t>
            </a:r>
            <a:endParaRPr lang="en-GB" b="1" dirty="0">
              <a:latin typeface="Rockwell" panose="02060603020205020403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07935" y="5036729"/>
            <a:ext cx="2989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Rockwell" panose="02060603020205020403" pitchFamily="18" charset="0"/>
              </a:rPr>
              <a:t>Destructive interaction with the particle beam 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Evaluation of unbunched beam position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95502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9729" y="3713851"/>
            <a:ext cx="1593537" cy="66861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3" r="7117"/>
          <a:stretch/>
        </p:blipFill>
        <p:spPr>
          <a:xfrm>
            <a:off x="149779" y="2555445"/>
            <a:ext cx="3854330" cy="2976156"/>
          </a:xfrm>
          <a:prstGeom prst="rect">
            <a:avLst/>
          </a:prstGeom>
        </p:spPr>
      </p:pic>
      <p:cxnSp>
        <p:nvCxnSpPr>
          <p:cNvPr id="32" name="Straight Arrow Connector 31"/>
          <p:cNvCxnSpPr/>
          <p:nvPr/>
        </p:nvCxnSpPr>
        <p:spPr>
          <a:xfrm>
            <a:off x="4126514" y="4046155"/>
            <a:ext cx="820810" cy="2004"/>
          </a:xfrm>
          <a:prstGeom prst="straightConnector1">
            <a:avLst/>
          </a:prstGeom>
          <a:ln w="31750"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141078" y="4198521"/>
            <a:ext cx="2160000" cy="2004"/>
          </a:xfrm>
          <a:prstGeom prst="straightConnector1">
            <a:avLst/>
          </a:prstGeom>
          <a:ln w="19050">
            <a:solidFill>
              <a:srgbClr val="0072BD"/>
            </a:solidFill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1535959" y="4537382"/>
            <a:ext cx="1584000" cy="2004"/>
          </a:xfrm>
          <a:prstGeom prst="straightConnector1">
            <a:avLst/>
          </a:prstGeom>
          <a:ln w="19050">
            <a:solidFill>
              <a:srgbClr val="D95319"/>
            </a:solidFill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1751959" y="4828118"/>
            <a:ext cx="1152000" cy="2004"/>
          </a:xfrm>
          <a:prstGeom prst="straightConnector1">
            <a:avLst/>
          </a:prstGeom>
          <a:ln w="19050">
            <a:solidFill>
              <a:srgbClr val="EEB62E"/>
            </a:solidFill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434164" y="3907857"/>
            <a:ext cx="4908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Rockwell" panose="02060603020205020403" pitchFamily="18" charset="0"/>
              </a:rPr>
              <a:t>E</a:t>
            </a:r>
            <a:r>
              <a:rPr lang="el-GR" sz="1200" i="1" baseline="-25000" dirty="0" smtClean="0"/>
              <a:t>π</a:t>
            </a:r>
            <a:r>
              <a:rPr lang="en-US" sz="1200" i="1" baseline="-25000" dirty="0" smtClean="0">
                <a:latin typeface="Rockwell" panose="02060603020205020403" pitchFamily="18" charset="0"/>
              </a:rPr>
              <a:t>1</a:t>
            </a:r>
            <a:endParaRPr lang="en-GB" sz="1200" i="1" baseline="-25000" dirty="0">
              <a:latin typeface="Rockwell" panose="02060603020205020403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679608" y="4222753"/>
            <a:ext cx="4908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rgbClr val="D95319"/>
                </a:solidFill>
                <a:latin typeface="Rockwell" panose="02060603020205020403" pitchFamily="18" charset="0"/>
              </a:rPr>
              <a:t>E</a:t>
            </a:r>
            <a:r>
              <a:rPr lang="el-GR" sz="1200" i="1" baseline="-25000" dirty="0" smtClean="0">
                <a:solidFill>
                  <a:srgbClr val="D95319"/>
                </a:solidFill>
              </a:rPr>
              <a:t>π</a:t>
            </a:r>
            <a:r>
              <a:rPr lang="en-US" sz="1200" i="1" baseline="-25000" dirty="0">
                <a:solidFill>
                  <a:srgbClr val="D95319"/>
                </a:solidFill>
                <a:latin typeface="Rockwell" panose="02060603020205020403" pitchFamily="18" charset="0"/>
              </a:rPr>
              <a:t>2</a:t>
            </a:r>
            <a:endParaRPr lang="en-GB" sz="1200" i="1" baseline="-25000" dirty="0">
              <a:solidFill>
                <a:srgbClr val="D95319"/>
              </a:solidFill>
              <a:latin typeface="Rockwell" panose="02060603020205020403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25053" y="4560516"/>
            <a:ext cx="4908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rgbClr val="EEB62E"/>
                </a:solidFill>
                <a:latin typeface="Rockwell" panose="02060603020205020403" pitchFamily="18" charset="0"/>
              </a:rPr>
              <a:t>E</a:t>
            </a:r>
            <a:r>
              <a:rPr lang="el-GR" sz="1200" i="1" baseline="-25000" dirty="0" smtClean="0">
                <a:solidFill>
                  <a:srgbClr val="EEB62E"/>
                </a:solidFill>
              </a:rPr>
              <a:t>π</a:t>
            </a:r>
            <a:r>
              <a:rPr lang="en-US" sz="1200" i="1" baseline="-25000" dirty="0">
                <a:solidFill>
                  <a:srgbClr val="EEB62E"/>
                </a:solidFill>
                <a:latin typeface="Rockwell" panose="02060603020205020403" pitchFamily="18" charset="0"/>
              </a:rPr>
              <a:t>3</a:t>
            </a:r>
            <a:endParaRPr lang="en-GB" sz="1200" i="1" baseline="-25000" dirty="0">
              <a:solidFill>
                <a:srgbClr val="EEB62E"/>
              </a:solidFill>
              <a:latin typeface="Rockwell" panose="02060603020205020403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392202" y="2967803"/>
            <a:ext cx="4336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Rockwell" panose="02060603020205020403" pitchFamily="18" charset="0"/>
              </a:rPr>
              <a:t>A lower value of E</a:t>
            </a:r>
            <a:r>
              <a:rPr lang="el-GR" sz="1200" baseline="-25000" dirty="0" smtClean="0">
                <a:latin typeface="Rockwell" panose="02060603020205020403" pitchFamily="18" charset="0"/>
              </a:rPr>
              <a:t>π</a:t>
            </a:r>
            <a:r>
              <a:rPr lang="en-US" sz="1200" baseline="-25000" dirty="0" smtClean="0">
                <a:latin typeface="Rockwell" panose="02060603020205020403" pitchFamily="18" charset="0"/>
              </a:rPr>
              <a:t> </a:t>
            </a:r>
            <a:r>
              <a:rPr lang="en-US" sz="1200" dirty="0">
                <a:latin typeface="Rockwell" panose="02060603020205020403" pitchFamily="18" charset="0"/>
              </a:rPr>
              <a:t> </a:t>
            </a:r>
            <a:r>
              <a:rPr lang="en-US" sz="1200" dirty="0" smtClean="0">
                <a:latin typeface="Rockwell" panose="02060603020205020403" pitchFamily="18" charset="0"/>
              </a:rPr>
              <a:t>has benefits for the crystal: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Rockwell" panose="02060603020205020403" pitchFamily="18" charset="0"/>
              </a:rPr>
              <a:t>Requires a lower voltage to be modulated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Rockwell" panose="02060603020205020403" pitchFamily="18" charset="0"/>
              </a:rPr>
              <a:t>It has an increased sensitivity to the electric field in which is submerged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01015" y="5478534"/>
            <a:ext cx="33645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latin typeface="Rockwell" panose="02060603020205020403" pitchFamily="18" charset="0"/>
              </a:rPr>
              <a:t>Fig.14 The value of </a:t>
            </a:r>
            <a:r>
              <a:rPr lang="en-US" sz="1400" dirty="0">
                <a:latin typeface="Rockwell" panose="02060603020205020403" pitchFamily="18" charset="0"/>
              </a:rPr>
              <a:t>E</a:t>
            </a:r>
            <a:r>
              <a:rPr lang="el-GR" sz="1400" baseline="-25000" dirty="0" smtClean="0">
                <a:latin typeface="Rockwell" panose="02060603020205020403" pitchFamily="18" charset="0"/>
              </a:rPr>
              <a:t>π</a:t>
            </a:r>
            <a:r>
              <a:rPr lang="en-US" sz="1400" baseline="-25000" dirty="0" smtClean="0">
                <a:latin typeface="Rockwell" panose="02060603020205020403" pitchFamily="18" charset="0"/>
              </a:rPr>
              <a:t> </a:t>
            </a:r>
            <a:r>
              <a:rPr lang="en-US" sz="1400" dirty="0" smtClean="0">
                <a:latin typeface="Rockwell" panose="02060603020205020403" pitchFamily="18" charset="0"/>
              </a:rPr>
              <a:t>with respect to the voltage applied for different crystal’s lengths</a:t>
            </a:r>
            <a:r>
              <a:rPr lang="en-US" sz="1400" i="1" dirty="0" smtClean="0">
                <a:latin typeface="Rockwell" panose="02060603020205020403" pitchFamily="18" charset="0"/>
              </a:rPr>
              <a:t> </a:t>
            </a:r>
            <a:endParaRPr lang="en-GB" sz="1400" i="1" dirty="0">
              <a:latin typeface="Rockwell" panose="02060603020205020403" pitchFamily="18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9822" y="1469830"/>
            <a:ext cx="6391275" cy="10668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646262" y="2513303"/>
            <a:ext cx="6585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latin typeface="Rockwell" panose="02060603020205020403" pitchFamily="18" charset="0"/>
              </a:rPr>
              <a:t>Fig.12 Optical path including polarizer, one LiNbO</a:t>
            </a:r>
            <a:r>
              <a:rPr lang="en-US" sz="1400" i="1" baseline="-25000" dirty="0" smtClean="0">
                <a:latin typeface="Rockwell" panose="02060603020205020403" pitchFamily="18" charset="0"/>
              </a:rPr>
              <a:t>3</a:t>
            </a:r>
            <a:r>
              <a:rPr lang="en-US" sz="1400" i="1" dirty="0" smtClean="0">
                <a:latin typeface="Rockwell" panose="02060603020205020403" pitchFamily="18" charset="0"/>
              </a:rPr>
              <a:t> crystal, one analyzer</a:t>
            </a:r>
            <a:endParaRPr lang="en-GB" sz="1400" i="1" dirty="0">
              <a:latin typeface="Rockwell" panose="02060603020205020403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801704" y="2406452"/>
            <a:ext cx="10395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solidFill>
                  <a:schemeClr val="accent6">
                    <a:lumMod val="50000"/>
                  </a:schemeClr>
                </a:solidFill>
              </a:rPr>
              <a:t>Electric field</a:t>
            </a:r>
            <a:endParaRPr lang="en-GB" sz="105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53171"/>
            <a:ext cx="116097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Crystal’s length choice</a:t>
            </a:r>
          </a:p>
        </p:txBody>
      </p:sp>
    </p:spTree>
    <p:extLst>
      <p:ext uri="{BB962C8B-B14F-4D97-AF65-F5344CB8AC3E}">
        <p14:creationId xmlns:p14="http://schemas.microsoft.com/office/powerpoint/2010/main" val="63350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0" y="53171"/>
            <a:ext cx="116097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Modulation’s amplitude </a:t>
            </a:r>
            <a:endParaRPr lang="en-US" sz="2400" dirty="0" smtClean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3600894"/>
              </p:ext>
            </p:extLst>
          </p:nvPr>
        </p:nvGraphicFramePr>
        <p:xfrm>
          <a:off x="7204075" y="666750"/>
          <a:ext cx="3530601" cy="26479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Acrobat Document" r:id="rId4" imgW="4000412" imgH="3000375" progId="AcroExch.Document.DC">
                  <p:embed/>
                </p:oleObj>
              </mc:Choice>
              <mc:Fallback>
                <p:oleObj name="Acrobat Document" r:id="rId4" imgW="4000412" imgH="3000375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204075" y="666750"/>
                        <a:ext cx="3530601" cy="26479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9094069"/>
              </p:ext>
            </p:extLst>
          </p:nvPr>
        </p:nvGraphicFramePr>
        <p:xfrm>
          <a:off x="1212850" y="666749"/>
          <a:ext cx="3530601" cy="26479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Acrobat Document" r:id="rId6" imgW="4000412" imgH="3000375" progId="AcroExch.Document.DC">
                  <p:embed/>
                </p:oleObj>
              </mc:Choice>
              <mc:Fallback>
                <p:oleObj name="Acrobat Document" r:id="rId6" imgW="4000412" imgH="3000375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212850" y="666749"/>
                        <a:ext cx="3530601" cy="26479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7786686"/>
              </p:ext>
            </p:extLst>
          </p:nvPr>
        </p:nvGraphicFramePr>
        <p:xfrm>
          <a:off x="7204074" y="3314700"/>
          <a:ext cx="3530601" cy="26479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Acrobat Document" r:id="rId8" imgW="4000412" imgH="3000375" progId="AcroExch.Document.DC">
                  <p:embed/>
                </p:oleObj>
              </mc:Choice>
              <mc:Fallback>
                <p:oleObj name="Acrobat Document" r:id="rId8" imgW="4000412" imgH="3000375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204074" y="3314700"/>
                        <a:ext cx="3530601" cy="26479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8103599"/>
              </p:ext>
            </p:extLst>
          </p:nvPr>
        </p:nvGraphicFramePr>
        <p:xfrm>
          <a:off x="1212850" y="3314700"/>
          <a:ext cx="3530601" cy="26479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Acrobat Document" r:id="rId10" imgW="4000412" imgH="3000375" progId="AcroExch.Document.DC">
                  <p:embed/>
                </p:oleObj>
              </mc:Choice>
              <mc:Fallback>
                <p:oleObj name="Acrobat Document" r:id="rId10" imgW="4000412" imgH="3000375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212850" y="3314700"/>
                        <a:ext cx="3530601" cy="26479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9856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4461"/>
          <a:stretch/>
        </p:blipFill>
        <p:spPr>
          <a:xfrm>
            <a:off x="7946571" y="2030590"/>
            <a:ext cx="3723653" cy="25444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786" t="3277" r="2393" b="4987"/>
          <a:stretch/>
        </p:blipFill>
        <p:spPr>
          <a:xfrm>
            <a:off x="602533" y="2030590"/>
            <a:ext cx="3056471" cy="2544473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 descr="CERN Control Centre Animations 07 &quot;Beam observation TV&quot; · CDS Videos · CERN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9" t="494" r="32310" b="407"/>
          <a:stretch/>
        </p:blipFill>
        <p:spPr bwMode="auto">
          <a:xfrm>
            <a:off x="4325876" y="2030591"/>
            <a:ext cx="2953823" cy="25444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925729" y="4575064"/>
            <a:ext cx="2261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/>
              <a:t>Standard BPM</a:t>
            </a:r>
            <a:endParaRPr lang="en-GB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5067638" y="4575066"/>
            <a:ext cx="1470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/>
              <a:t>Screens</a:t>
            </a:r>
            <a:endParaRPr lang="en-GB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8487994" y="4575065"/>
            <a:ext cx="26408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/>
              <a:t>Schottky monitor</a:t>
            </a:r>
            <a:endParaRPr lang="en-GB" sz="2400" dirty="0"/>
          </a:p>
        </p:txBody>
      </p:sp>
      <p:sp>
        <p:nvSpPr>
          <p:cNvPr id="17" name="Multiply 16"/>
          <p:cNvSpPr/>
          <p:nvPr/>
        </p:nvSpPr>
        <p:spPr>
          <a:xfrm>
            <a:off x="1020176" y="4653238"/>
            <a:ext cx="233313" cy="244517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Multiply 9"/>
          <p:cNvSpPr/>
          <p:nvPr/>
        </p:nvSpPr>
        <p:spPr>
          <a:xfrm>
            <a:off x="5158371" y="4660987"/>
            <a:ext cx="233313" cy="244517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Multiply 10"/>
          <p:cNvSpPr/>
          <p:nvPr/>
        </p:nvSpPr>
        <p:spPr>
          <a:xfrm>
            <a:off x="8588662" y="4660987"/>
            <a:ext cx="233313" cy="244517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7</a:t>
            </a:fld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35917" y="5036729"/>
            <a:ext cx="2989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Rockwell" panose="02060603020205020403" pitchFamily="18" charset="0"/>
              </a:rPr>
              <a:t>DC Insensitive</a:t>
            </a:r>
            <a:endParaRPr lang="en-GB" b="1" dirty="0">
              <a:latin typeface="Rockwell" panose="02060603020205020403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07935" y="5036729"/>
            <a:ext cx="2989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Rockwell" panose="02060603020205020403" pitchFamily="18" charset="0"/>
              </a:rPr>
              <a:t>Destructive interaction with the particle beam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313546" y="5039484"/>
            <a:ext cx="2989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Rockwell" panose="02060603020205020403" pitchFamily="18" charset="0"/>
              </a:rPr>
              <a:t>Complex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Rockwell" panose="02060603020205020403" pitchFamily="18" charset="0"/>
              </a:rPr>
              <a:t>Costly</a:t>
            </a: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Evaluation of unbunched beam position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2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23174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Outline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8</a:t>
            </a:fld>
            <a:endParaRPr lang="en-GB" dirty="0"/>
          </a:p>
        </p:txBody>
      </p:sp>
      <p:sp>
        <p:nvSpPr>
          <p:cNvPr id="17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  <p:sp>
        <p:nvSpPr>
          <p:cNvPr id="12" name="TextBox 11"/>
          <p:cNvSpPr txBox="1"/>
          <p:nvPr/>
        </p:nvSpPr>
        <p:spPr>
          <a:xfrm>
            <a:off x="49054" y="667439"/>
            <a:ext cx="11609798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Introduction: Evaluation of unbunched beam position </a:t>
            </a:r>
            <a:endParaRPr lang="en-US" sz="2200" dirty="0" smtClean="0">
              <a:solidFill>
                <a:srgbClr val="DB7713">
                  <a:alpha val="40000"/>
                </a:srgbClr>
              </a:solidFill>
              <a:latin typeface="Rockwell" panose="02060603020205020403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/>
                </a:solidFill>
                <a:latin typeface="Rockwell" panose="02060603020205020403" pitchFamily="18" charset="0"/>
              </a:rPr>
              <a:t>Working principles: </a:t>
            </a:r>
          </a:p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DB7713"/>
                </a:solidFill>
                <a:latin typeface="Rockwell" panose="02060603020205020403" pitchFamily="18" charset="0"/>
              </a:rPr>
              <a:t>	</a:t>
            </a:r>
            <a:r>
              <a:rPr lang="en-US" sz="2200" dirty="0" smtClean="0">
                <a:solidFill>
                  <a:srgbClr val="DB7713"/>
                </a:solidFill>
                <a:latin typeface="Rockwell" panose="02060603020205020403" pitchFamily="18" charset="0"/>
              </a:rPr>
              <a:t>- </a:t>
            </a:r>
            <a:r>
              <a:rPr lang="en-US" sz="2200" dirty="0" err="1" smtClean="0">
                <a:solidFill>
                  <a:srgbClr val="DB7713"/>
                </a:solidFill>
                <a:latin typeface="Rockwell" panose="02060603020205020403" pitchFamily="18" charset="0"/>
              </a:rPr>
              <a:t>Pockels</a:t>
            </a:r>
            <a:r>
              <a:rPr lang="en-US" sz="2200" dirty="0" smtClean="0">
                <a:solidFill>
                  <a:srgbClr val="DB7713"/>
                </a:solidFill>
                <a:latin typeface="Rockwell" panose="02060603020205020403" pitchFamily="18" charset="0"/>
              </a:rPr>
              <a:t> effect </a:t>
            </a:r>
          </a:p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	</a:t>
            </a: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- DC electric field detection in the frequency domain</a:t>
            </a:r>
            <a:endParaRPr lang="en-US" sz="2200" dirty="0">
              <a:solidFill>
                <a:srgbClr val="DB7713">
                  <a:alpha val="40000"/>
                </a:srgbClr>
              </a:solidFill>
              <a:latin typeface="Rockwell" panose="02060603020205020403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Proof of concept laboratory test bench and its results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Current status</a:t>
            </a:r>
            <a:endParaRPr lang="en-US" sz="2200" dirty="0" smtClean="0">
              <a:solidFill>
                <a:srgbClr val="DB7713">
                  <a:alpha val="40000"/>
                </a:srgbClr>
              </a:solidFill>
              <a:latin typeface="Rockwell" panose="02060603020205020403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DB7713">
                    <a:alpha val="40000"/>
                  </a:srgbClr>
                </a:solidFill>
                <a:latin typeface="Rockwell" panose="02060603020205020403" pitchFamily="18" charset="0"/>
              </a:rPr>
              <a:t>Summary</a:t>
            </a:r>
            <a:endParaRPr lang="en-US" sz="2200" dirty="0" smtClean="0">
              <a:solidFill>
                <a:srgbClr val="DB7713">
                  <a:alpha val="40000"/>
                </a:srgbClr>
              </a:solidFill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58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9</a:t>
            </a:fld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4944065" y="3893829"/>
            <a:ext cx="1067781" cy="61003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>
              <a:rot lat="600000" lon="3600000" rev="120000"/>
            </a:camera>
            <a:lightRig rig="chilly" dir="t">
              <a:rot lat="0" lon="0" rev="0"/>
            </a:lightRig>
          </a:scene3d>
          <a:sp3d extrusionH="1682750" contourW="2540" prstMaterial="matte">
            <a:extrusionClr>
              <a:schemeClr val="tx1"/>
            </a:extrusionClr>
            <a:contourClr>
              <a:schemeClr val="bg1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5672897" y="1568192"/>
            <a:ext cx="1895961" cy="625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917427" y="2968660"/>
            <a:ext cx="1043999" cy="864000"/>
          </a:xfrm>
          <a:prstGeom prst="rect">
            <a:avLst/>
          </a:prstGeom>
          <a:solidFill>
            <a:srgbClr val="0083E6"/>
          </a:solidFill>
          <a:ln>
            <a:noFill/>
          </a:ln>
          <a:scene3d>
            <a:camera prst="orthographicFront">
              <a:rot lat="600000" lon="3600000" rev="120000"/>
            </a:camera>
            <a:lightRig rig="chilly" dir="t">
              <a:rot lat="0" lon="0" rev="0"/>
            </a:lightRig>
          </a:scene3d>
          <a:sp3d extrusionH="1682750" contourW="2540" prstMaterial="clear">
            <a:extrusionClr>
              <a:srgbClr val="0083E6"/>
            </a:extrusionClr>
            <a:contourClr>
              <a:srgbClr val="0083E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4897218" y="2850445"/>
            <a:ext cx="1067781" cy="61003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>
              <a:rot lat="600000" lon="3600000" rev="120000"/>
            </a:camera>
            <a:lightRig rig="chilly" dir="t">
              <a:rot lat="0" lon="0" rev="0"/>
            </a:lightRig>
          </a:scene3d>
          <a:sp3d extrusionH="1682750" contourW="2540" prstMaterial="matte">
            <a:extrusionClr>
              <a:schemeClr val="tx1"/>
            </a:extrusionClr>
            <a:contourClr>
              <a:schemeClr val="bg1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Connector 46"/>
          <p:cNvCxnSpPr/>
          <p:nvPr/>
        </p:nvCxnSpPr>
        <p:spPr>
          <a:xfrm>
            <a:off x="6247899" y="3896082"/>
            <a:ext cx="0" cy="3660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>
            <a:off x="6247899" y="4079091"/>
            <a:ext cx="0" cy="3660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>
            <a:off x="6244340" y="4228972"/>
            <a:ext cx="0" cy="24401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5400000">
            <a:off x="6240782" y="4378105"/>
            <a:ext cx="0" cy="1220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6212144" y="1787892"/>
            <a:ext cx="0" cy="976051"/>
          </a:xfrm>
          <a:prstGeom prst="line">
            <a:avLst/>
          </a:prstGeom>
          <a:ln w="25400">
            <a:solidFill>
              <a:schemeClr val="tx1"/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Electro-Optical crystals and </a:t>
            </a:r>
            <a:r>
              <a:rPr lang="en-US" sz="2400" dirty="0" err="1" smtClean="0">
                <a:solidFill>
                  <a:schemeClr val="bg1"/>
                </a:solidFill>
                <a:latin typeface="Rockwell" panose="02060603020205020403" pitchFamily="18" charset="0"/>
              </a:rPr>
              <a:t>Pockels</a:t>
            </a:r>
            <a:r>
              <a:rPr lang="en-US" sz="2400" dirty="0" smtClean="0">
                <a:solidFill>
                  <a:schemeClr val="bg1"/>
                </a:solidFill>
                <a:latin typeface="Rockwell" panose="02060603020205020403" pitchFamily="18" charset="0"/>
              </a:rPr>
              <a:t> effect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15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399363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 smtClean="0"/>
              <a:t>A. Cristiano </a:t>
            </a:r>
            <a:r>
              <a:rPr lang="en-US" b="0" dirty="0" smtClean="0"/>
              <a:t>– Electro-Optical DC Beam Position Monitor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65072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TM02900769[[fn=Retrospect]]</Template>
  <TotalTime>50952</TotalTime>
  <Words>2793</Words>
  <Application>Microsoft Office PowerPoint</Application>
  <PresentationFormat>Widescreen</PresentationFormat>
  <Paragraphs>785</Paragraphs>
  <Slides>61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70" baseType="lpstr">
      <vt:lpstr>Arial</vt:lpstr>
      <vt:lpstr>Calibri</vt:lpstr>
      <vt:lpstr>Calibri Light</vt:lpstr>
      <vt:lpstr>GreekC_IV25</vt:lpstr>
      <vt:lpstr>Rockwell</vt:lpstr>
      <vt:lpstr>Times New Roman</vt:lpstr>
      <vt:lpstr>Wingdings</vt:lpstr>
      <vt:lpstr>Office Theme</vt:lpstr>
      <vt:lpstr>Adobe Acrobat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Antonio Cristiano</dc:creator>
  <cp:lastModifiedBy>Antonio Cristiano</cp:lastModifiedBy>
  <cp:revision>461</cp:revision>
  <cp:lastPrinted>2022-02-18T08:26:16Z</cp:lastPrinted>
  <dcterms:created xsi:type="dcterms:W3CDTF">2021-11-03T11:22:53Z</dcterms:created>
  <dcterms:modified xsi:type="dcterms:W3CDTF">2022-03-04T12:50:42Z</dcterms:modified>
</cp:coreProperties>
</file>