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09" r:id="rId1"/>
  </p:sldMasterIdLst>
  <p:notesMasterIdLst>
    <p:notesMasterId r:id="rId13"/>
  </p:notesMasterIdLst>
  <p:handoutMasterIdLst>
    <p:handoutMasterId r:id="rId14"/>
  </p:handoutMasterIdLst>
  <p:sldIdLst>
    <p:sldId id="493" r:id="rId2"/>
    <p:sldId id="538" r:id="rId3"/>
    <p:sldId id="568" r:id="rId4"/>
    <p:sldId id="569" r:id="rId5"/>
    <p:sldId id="570" r:id="rId6"/>
    <p:sldId id="572" r:id="rId7"/>
    <p:sldId id="571" r:id="rId8"/>
    <p:sldId id="573" r:id="rId9"/>
    <p:sldId id="574" r:id="rId10"/>
    <p:sldId id="575" r:id="rId11"/>
    <p:sldId id="576" r:id="rId12"/>
  </p:sldIdLst>
  <p:sldSz cx="12192000" cy="6858000"/>
  <p:notesSz cx="7023100" cy="93091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905" userDrawn="1">
          <p15:clr>
            <a:srgbClr val="A4A3A4"/>
          </p15:clr>
        </p15:guide>
        <p15:guide id="2" orient="horz" pos="4002" userDrawn="1">
          <p15:clr>
            <a:srgbClr val="A4A3A4"/>
          </p15:clr>
        </p15:guide>
        <p15:guide id="3" pos="3840" userDrawn="1">
          <p15:clr>
            <a:srgbClr val="A4A3A4"/>
          </p15:clr>
        </p15:guide>
      </p15:sldGuideLst>
    </p:ext>
    <p:ext uri="{2D200454-40CA-4A62-9FC3-DE9A4176ACB9}">
      <p15:notesGuideLst xmlns:p15="http://schemas.microsoft.com/office/powerpoint/2012/main">
        <p15:guide id="1" orient="horz" pos="2932">
          <p15:clr>
            <a:srgbClr val="A4A3A4"/>
          </p15:clr>
        </p15:guide>
        <p15:guide id="2" pos="2212">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rrmann, Cynthia A." initials="" lastIdx="3" clrIdx="0"/>
</p:cmAuthorLst>
</file>

<file path=ppt/presProps.xml><?xml version="1.0" encoding="utf-8"?>
<p:presentationPr xmlns:a="http://schemas.openxmlformats.org/drawingml/2006/main" xmlns:r="http://schemas.openxmlformats.org/officeDocument/2006/relationships" xmlns:p="http://schemas.openxmlformats.org/presentationml/2006/main">
  <p:prnPr/>
  <p:clrMru>
    <a:srgbClr val="587356"/>
    <a:srgbClr val="99C895"/>
    <a:srgbClr val="7E973F"/>
    <a:srgbClr val="E46C0A"/>
    <a:srgbClr val="913E31"/>
    <a:srgbClr val="244D91"/>
    <a:srgbClr val="000000"/>
    <a:srgbClr val="997A3D"/>
    <a:srgbClr val="E6B85C"/>
    <a:srgbClr val="66512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647" autoAdjust="0"/>
    <p:restoredTop sz="94970" autoAdjust="0"/>
  </p:normalViewPr>
  <p:slideViewPr>
    <p:cSldViewPr snapToGrid="0">
      <p:cViewPr varScale="1">
        <p:scale>
          <a:sx n="139" d="100"/>
          <a:sy n="139" d="100"/>
        </p:scale>
        <p:origin x="280" y="168"/>
      </p:cViewPr>
      <p:guideLst>
        <p:guide orient="horz" pos="905"/>
        <p:guide orient="horz" pos="4002"/>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90" d="100"/>
        <a:sy n="90" d="100"/>
      </p:scale>
      <p:origin x="0" y="0"/>
    </p:cViewPr>
  </p:sorterViewPr>
  <p:notesViewPr>
    <p:cSldViewPr snapToObjects="1">
      <p:cViewPr varScale="1">
        <p:scale>
          <a:sx n="165" d="100"/>
          <a:sy n="165" d="100"/>
        </p:scale>
        <p:origin x="-5256" y="-112"/>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3043343" cy="465455"/>
          </a:xfrm>
          <a:prstGeom prst="rect">
            <a:avLst/>
          </a:prstGeom>
        </p:spPr>
        <p:txBody>
          <a:bodyPr vert="horz" lIns="93253" tIns="46627" rIns="93253" bIns="46627" rtlCol="0"/>
          <a:lstStyle>
            <a:lvl1pPr algn="l">
              <a:defRPr sz="1100"/>
            </a:lvl1pPr>
          </a:lstStyle>
          <a:p>
            <a:endParaRPr lang="en-US" dirty="0">
              <a:latin typeface="Arial"/>
            </a:endParaRPr>
          </a:p>
        </p:txBody>
      </p:sp>
      <p:sp>
        <p:nvSpPr>
          <p:cNvPr id="3" name="Date Placeholder 2"/>
          <p:cNvSpPr>
            <a:spLocks noGrp="1"/>
          </p:cNvSpPr>
          <p:nvPr>
            <p:ph type="dt" sz="quarter" idx="1"/>
          </p:nvPr>
        </p:nvSpPr>
        <p:spPr>
          <a:xfrm>
            <a:off x="3978132" y="2"/>
            <a:ext cx="3043343" cy="465455"/>
          </a:xfrm>
          <a:prstGeom prst="rect">
            <a:avLst/>
          </a:prstGeom>
        </p:spPr>
        <p:txBody>
          <a:bodyPr vert="horz" lIns="93253" tIns="46627" rIns="93253" bIns="46627" rtlCol="0"/>
          <a:lstStyle>
            <a:lvl1pPr algn="r">
              <a:defRPr sz="1100"/>
            </a:lvl1pPr>
          </a:lstStyle>
          <a:p>
            <a:fld id="{7A1D2F2F-8618-2143-A89B-2D6D3F007EBC}" type="datetimeFigureOut">
              <a:rPr lang="en-US" smtClean="0">
                <a:latin typeface="Arial"/>
              </a:rPr>
              <a:pPr/>
              <a:t>6/3/22</a:t>
            </a:fld>
            <a:endParaRPr lang="en-US" dirty="0">
              <a:latin typeface="Arial"/>
            </a:endParaRPr>
          </a:p>
        </p:txBody>
      </p:sp>
      <p:sp>
        <p:nvSpPr>
          <p:cNvPr id="4" name="Footer Placeholder 3"/>
          <p:cNvSpPr>
            <a:spLocks noGrp="1"/>
          </p:cNvSpPr>
          <p:nvPr>
            <p:ph type="ftr" sz="quarter" idx="2"/>
          </p:nvPr>
        </p:nvSpPr>
        <p:spPr>
          <a:xfrm>
            <a:off x="0" y="8842031"/>
            <a:ext cx="3043343" cy="465455"/>
          </a:xfrm>
          <a:prstGeom prst="rect">
            <a:avLst/>
          </a:prstGeom>
        </p:spPr>
        <p:txBody>
          <a:bodyPr vert="horz" lIns="93253" tIns="46627" rIns="93253" bIns="46627" rtlCol="0" anchor="b"/>
          <a:lstStyle>
            <a:lvl1pPr algn="l">
              <a:defRPr sz="1100"/>
            </a:lvl1pPr>
          </a:lstStyle>
          <a:p>
            <a:endParaRPr lang="en-US" dirty="0">
              <a:latin typeface="Arial"/>
            </a:endParaRPr>
          </a:p>
        </p:txBody>
      </p:sp>
      <p:sp>
        <p:nvSpPr>
          <p:cNvPr id="5" name="Slide Number Placeholder 4"/>
          <p:cNvSpPr>
            <a:spLocks noGrp="1"/>
          </p:cNvSpPr>
          <p:nvPr>
            <p:ph type="sldNum" sz="quarter" idx="3"/>
          </p:nvPr>
        </p:nvSpPr>
        <p:spPr>
          <a:xfrm>
            <a:off x="3978132" y="8842031"/>
            <a:ext cx="3043343" cy="465455"/>
          </a:xfrm>
          <a:prstGeom prst="rect">
            <a:avLst/>
          </a:prstGeom>
        </p:spPr>
        <p:txBody>
          <a:bodyPr vert="horz" lIns="93253" tIns="46627" rIns="93253" bIns="46627" rtlCol="0" anchor="b"/>
          <a:lstStyle>
            <a:lvl1pPr algn="r">
              <a:defRPr sz="1100"/>
            </a:lvl1pPr>
          </a:lstStyle>
          <a:p>
            <a:fld id="{CE221CE3-F987-1944-AB66-8BE5522C5EC6}" type="slidenum">
              <a:rPr lang="en-US" smtClean="0">
                <a:latin typeface="Arial"/>
              </a:rPr>
              <a:pPr/>
              <a:t>‹#›</a:t>
            </a:fld>
            <a:endParaRPr lang="en-US" dirty="0">
              <a:latin typeface="Arial"/>
            </a:endParaRPr>
          </a:p>
        </p:txBody>
      </p:sp>
    </p:spTree>
    <p:extLst>
      <p:ext uri="{BB962C8B-B14F-4D97-AF65-F5344CB8AC3E}">
        <p14:creationId xmlns:p14="http://schemas.microsoft.com/office/powerpoint/2010/main" val="332284817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3043343" cy="465455"/>
          </a:xfrm>
          <a:prstGeom prst="rect">
            <a:avLst/>
          </a:prstGeom>
        </p:spPr>
        <p:txBody>
          <a:bodyPr vert="horz" lIns="93253" tIns="46627" rIns="93253" bIns="46627" rtlCol="0"/>
          <a:lstStyle>
            <a:lvl1pPr algn="l">
              <a:defRPr sz="1100">
                <a:latin typeface="Arial"/>
              </a:defRPr>
            </a:lvl1pPr>
          </a:lstStyle>
          <a:p>
            <a:endParaRPr lang="en-US" dirty="0"/>
          </a:p>
        </p:txBody>
      </p:sp>
      <p:sp>
        <p:nvSpPr>
          <p:cNvPr id="3" name="Date Placeholder 2"/>
          <p:cNvSpPr>
            <a:spLocks noGrp="1"/>
          </p:cNvSpPr>
          <p:nvPr>
            <p:ph type="dt" idx="1"/>
          </p:nvPr>
        </p:nvSpPr>
        <p:spPr>
          <a:xfrm>
            <a:off x="3978132" y="2"/>
            <a:ext cx="3043343" cy="465455"/>
          </a:xfrm>
          <a:prstGeom prst="rect">
            <a:avLst/>
          </a:prstGeom>
        </p:spPr>
        <p:txBody>
          <a:bodyPr vert="horz" lIns="93253" tIns="46627" rIns="93253" bIns="46627" rtlCol="0"/>
          <a:lstStyle>
            <a:lvl1pPr algn="r">
              <a:defRPr sz="1100">
                <a:latin typeface="Arial"/>
              </a:defRPr>
            </a:lvl1pPr>
          </a:lstStyle>
          <a:p>
            <a:fld id="{D8B0A143-2353-BE4A-A6C4-57C9AE3FBC68}" type="datetimeFigureOut">
              <a:rPr lang="en-US" smtClean="0"/>
              <a:pPr/>
              <a:t>6/3/22</a:t>
            </a:fld>
            <a:endParaRPr lang="en-US" dirty="0"/>
          </a:p>
        </p:txBody>
      </p:sp>
      <p:sp>
        <p:nvSpPr>
          <p:cNvPr id="4" name="Slide Image Placeholder 3"/>
          <p:cNvSpPr>
            <a:spLocks noGrp="1" noRot="1" noChangeAspect="1"/>
          </p:cNvSpPr>
          <p:nvPr>
            <p:ph type="sldImg" idx="2"/>
          </p:nvPr>
        </p:nvSpPr>
        <p:spPr>
          <a:xfrm>
            <a:off x="409575" y="698500"/>
            <a:ext cx="6203950" cy="3490913"/>
          </a:xfrm>
          <a:prstGeom prst="rect">
            <a:avLst/>
          </a:prstGeom>
          <a:noFill/>
          <a:ln w="12700">
            <a:solidFill>
              <a:prstClr val="black"/>
            </a:solidFill>
          </a:ln>
        </p:spPr>
        <p:txBody>
          <a:bodyPr vert="horz" lIns="93253" tIns="46627" rIns="93253" bIns="46627" rtlCol="0" anchor="ctr"/>
          <a:lstStyle/>
          <a:p>
            <a:endParaRPr lang="en-US" dirty="0"/>
          </a:p>
        </p:txBody>
      </p:sp>
      <p:sp>
        <p:nvSpPr>
          <p:cNvPr id="5" name="Notes Placeholder 4"/>
          <p:cNvSpPr>
            <a:spLocks noGrp="1"/>
          </p:cNvSpPr>
          <p:nvPr>
            <p:ph type="body" sz="quarter" idx="3"/>
          </p:nvPr>
        </p:nvSpPr>
        <p:spPr>
          <a:xfrm>
            <a:off x="702310" y="4421825"/>
            <a:ext cx="5618480" cy="4189095"/>
          </a:xfrm>
          <a:prstGeom prst="rect">
            <a:avLst/>
          </a:prstGeom>
        </p:spPr>
        <p:txBody>
          <a:bodyPr vert="horz" lIns="93253" tIns="46627" rIns="93253" bIns="46627"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842031"/>
            <a:ext cx="3043343" cy="465455"/>
          </a:xfrm>
          <a:prstGeom prst="rect">
            <a:avLst/>
          </a:prstGeom>
        </p:spPr>
        <p:txBody>
          <a:bodyPr vert="horz" lIns="93253" tIns="46627" rIns="93253" bIns="46627" rtlCol="0" anchor="b"/>
          <a:lstStyle>
            <a:lvl1pPr algn="l">
              <a:defRPr sz="1100">
                <a:latin typeface="Arial"/>
              </a:defRPr>
            </a:lvl1pPr>
          </a:lstStyle>
          <a:p>
            <a:endParaRPr lang="en-US" dirty="0"/>
          </a:p>
        </p:txBody>
      </p:sp>
      <p:sp>
        <p:nvSpPr>
          <p:cNvPr id="7" name="Slide Number Placeholder 6"/>
          <p:cNvSpPr>
            <a:spLocks noGrp="1"/>
          </p:cNvSpPr>
          <p:nvPr>
            <p:ph type="sldNum" sz="quarter" idx="5"/>
          </p:nvPr>
        </p:nvSpPr>
        <p:spPr>
          <a:xfrm>
            <a:off x="3978132" y="8842031"/>
            <a:ext cx="3043343" cy="465455"/>
          </a:xfrm>
          <a:prstGeom prst="rect">
            <a:avLst/>
          </a:prstGeom>
        </p:spPr>
        <p:txBody>
          <a:bodyPr vert="horz" lIns="93253" tIns="46627" rIns="93253" bIns="46627" rtlCol="0" anchor="b"/>
          <a:lstStyle>
            <a:lvl1pPr algn="r">
              <a:defRPr sz="1100">
                <a:latin typeface="Arial"/>
              </a:defRPr>
            </a:lvl1pPr>
          </a:lstStyle>
          <a:p>
            <a:fld id="{4CFDF800-FE0E-A944-8AC1-D57C07B352FC}" type="slidenum">
              <a:rPr lang="en-US" smtClean="0"/>
              <a:pPr/>
              <a:t>‹#›</a:t>
            </a:fld>
            <a:endParaRPr lang="en-US" dirty="0"/>
          </a:p>
        </p:txBody>
      </p:sp>
    </p:spTree>
    <p:extLst>
      <p:ext uri="{BB962C8B-B14F-4D97-AF65-F5344CB8AC3E}">
        <p14:creationId xmlns:p14="http://schemas.microsoft.com/office/powerpoint/2010/main" val="351676509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Arial"/>
        <a:ea typeface="+mn-ea"/>
        <a:cs typeface="+mn-cs"/>
      </a:defRPr>
    </a:lvl1pPr>
    <a:lvl2pPr marL="457200" algn="l" defTabSz="457200" rtl="0" eaLnBrk="1" latinLnBrk="0" hangingPunct="1">
      <a:defRPr sz="1200" kern="1200">
        <a:solidFill>
          <a:schemeClr val="tx1"/>
        </a:solidFill>
        <a:latin typeface="Arial"/>
        <a:ea typeface="+mn-ea"/>
        <a:cs typeface="+mn-cs"/>
      </a:defRPr>
    </a:lvl2pPr>
    <a:lvl3pPr marL="914400" algn="l" defTabSz="457200" rtl="0" eaLnBrk="1" latinLnBrk="0" hangingPunct="1">
      <a:defRPr sz="1200" kern="1200">
        <a:solidFill>
          <a:schemeClr val="tx1"/>
        </a:solidFill>
        <a:latin typeface="Arial"/>
        <a:ea typeface="+mn-ea"/>
        <a:cs typeface="+mn-cs"/>
      </a:defRPr>
    </a:lvl3pPr>
    <a:lvl4pPr marL="1371600" algn="l" defTabSz="457200" rtl="0" eaLnBrk="1" latinLnBrk="0" hangingPunct="1">
      <a:defRPr sz="1200" kern="1200">
        <a:solidFill>
          <a:schemeClr val="tx1"/>
        </a:solidFill>
        <a:latin typeface="Arial"/>
        <a:ea typeface="+mn-ea"/>
        <a:cs typeface="+mn-cs"/>
      </a:defRPr>
    </a:lvl4pPr>
    <a:lvl5pPr marL="1828800" algn="l" defTabSz="457200" rtl="0" eaLnBrk="1" latinLnBrk="0" hangingPunct="1">
      <a:defRPr sz="1200" kern="1200">
        <a:solidFill>
          <a:schemeClr val="tx1"/>
        </a:solidFill>
        <a:latin typeface="Arial"/>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normAutofit/>
          </a:bodyPr>
          <a:lstStyle/>
          <a:p>
            <a:endParaRPr lang="en-US" baseline="0" dirty="0"/>
          </a:p>
        </p:txBody>
      </p:sp>
      <p:sp>
        <p:nvSpPr>
          <p:cNvPr id="4" name="Slide Number Placeholder 3"/>
          <p:cNvSpPr>
            <a:spLocks noGrp="1"/>
          </p:cNvSpPr>
          <p:nvPr>
            <p:ph type="sldNum" sz="quarter" idx="10"/>
          </p:nvPr>
        </p:nvSpPr>
        <p:spPr/>
        <p:txBody>
          <a:bodyPr/>
          <a:lstStyle/>
          <a:p>
            <a:fld id="{4CFDF800-FE0E-A944-8AC1-D57C07B352FC}" type="slidenum">
              <a:rPr lang="en-US" smtClean="0"/>
              <a:pPr/>
              <a:t>1</a:t>
            </a:fld>
            <a:endParaRPr lang="en-US" dirty="0"/>
          </a:p>
        </p:txBody>
      </p:sp>
    </p:spTree>
    <p:extLst>
      <p:ext uri="{BB962C8B-B14F-4D97-AF65-F5344CB8AC3E}">
        <p14:creationId xmlns:p14="http://schemas.microsoft.com/office/powerpoint/2010/main" val="15076633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4CFDF800-FE0E-A944-8AC1-D57C07B352FC}" type="slidenum">
              <a:rPr lang="en-US" smtClean="0"/>
              <a:pPr/>
              <a:t>10</a:t>
            </a:fld>
            <a:endParaRPr lang="en-US" dirty="0"/>
          </a:p>
        </p:txBody>
      </p:sp>
    </p:spTree>
    <p:extLst>
      <p:ext uri="{BB962C8B-B14F-4D97-AF65-F5344CB8AC3E}">
        <p14:creationId xmlns:p14="http://schemas.microsoft.com/office/powerpoint/2010/main" val="7454467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4CFDF800-FE0E-A944-8AC1-D57C07B352FC}" type="slidenum">
              <a:rPr lang="en-US" smtClean="0"/>
              <a:pPr/>
              <a:t>11</a:t>
            </a:fld>
            <a:endParaRPr lang="en-US" dirty="0"/>
          </a:p>
        </p:txBody>
      </p:sp>
    </p:spTree>
    <p:extLst>
      <p:ext uri="{BB962C8B-B14F-4D97-AF65-F5344CB8AC3E}">
        <p14:creationId xmlns:p14="http://schemas.microsoft.com/office/powerpoint/2010/main" val="29012014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This is a representation of ATLAS geometry, specifically the ATLAS calorimeters showing the different layers and the segmentation of the hadronic calorimeter. The segmentation of the EM calorimeter is too fine to be shown here. </a:t>
            </a:r>
          </a:p>
          <a:p>
            <a:endParaRPr lang="en-US" dirty="0"/>
          </a:p>
          <a:p>
            <a:r>
              <a:rPr lang="en-US" dirty="0"/>
              <a:t>The granularity of the different calorimeter layers including the </a:t>
            </a:r>
            <a:r>
              <a:rPr lang="en-US" dirty="0" err="1"/>
              <a:t>EmCal</a:t>
            </a:r>
            <a:r>
              <a:rPr lang="en-US" dirty="0"/>
              <a:t> in the barrel region are shown in this table, ranging from 0.003 in EMB1 to 0.2 in Tile 2. </a:t>
            </a:r>
          </a:p>
        </p:txBody>
      </p:sp>
      <p:sp>
        <p:nvSpPr>
          <p:cNvPr id="4" name="Slide Number Placeholder 3"/>
          <p:cNvSpPr>
            <a:spLocks noGrp="1"/>
          </p:cNvSpPr>
          <p:nvPr>
            <p:ph type="sldNum" sz="quarter" idx="5"/>
          </p:nvPr>
        </p:nvSpPr>
        <p:spPr/>
        <p:txBody>
          <a:bodyPr/>
          <a:lstStyle/>
          <a:p>
            <a:fld id="{4CFDF800-FE0E-A944-8AC1-D57C07B352FC}" type="slidenum">
              <a:rPr lang="en-US" smtClean="0"/>
              <a:pPr/>
              <a:t>2</a:t>
            </a:fld>
            <a:endParaRPr lang="en-US" dirty="0"/>
          </a:p>
        </p:txBody>
      </p:sp>
    </p:spTree>
    <p:extLst>
      <p:ext uri="{BB962C8B-B14F-4D97-AF65-F5344CB8AC3E}">
        <p14:creationId xmlns:p14="http://schemas.microsoft.com/office/powerpoint/2010/main" val="40748309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4CFDF800-FE0E-A944-8AC1-D57C07B352FC}" type="slidenum">
              <a:rPr lang="en-US" smtClean="0"/>
              <a:pPr/>
              <a:t>3</a:t>
            </a:fld>
            <a:endParaRPr lang="en-US" dirty="0"/>
          </a:p>
        </p:txBody>
      </p:sp>
    </p:spTree>
    <p:extLst>
      <p:ext uri="{BB962C8B-B14F-4D97-AF65-F5344CB8AC3E}">
        <p14:creationId xmlns:p14="http://schemas.microsoft.com/office/powerpoint/2010/main" val="11296831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4CFDF800-FE0E-A944-8AC1-D57C07B352FC}" type="slidenum">
              <a:rPr lang="en-US" smtClean="0"/>
              <a:pPr/>
              <a:t>4</a:t>
            </a:fld>
            <a:endParaRPr lang="en-US" dirty="0"/>
          </a:p>
        </p:txBody>
      </p:sp>
    </p:spTree>
    <p:extLst>
      <p:ext uri="{BB962C8B-B14F-4D97-AF65-F5344CB8AC3E}">
        <p14:creationId xmlns:p14="http://schemas.microsoft.com/office/powerpoint/2010/main" val="32349696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4CFDF800-FE0E-A944-8AC1-D57C07B352FC}" type="slidenum">
              <a:rPr lang="en-US" smtClean="0"/>
              <a:pPr/>
              <a:t>5</a:t>
            </a:fld>
            <a:endParaRPr lang="en-US" dirty="0"/>
          </a:p>
        </p:txBody>
      </p:sp>
    </p:spTree>
    <p:extLst>
      <p:ext uri="{BB962C8B-B14F-4D97-AF65-F5344CB8AC3E}">
        <p14:creationId xmlns:p14="http://schemas.microsoft.com/office/powerpoint/2010/main" val="22293515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4CFDF800-FE0E-A944-8AC1-D57C07B352FC}" type="slidenum">
              <a:rPr lang="en-US" smtClean="0"/>
              <a:pPr/>
              <a:t>6</a:t>
            </a:fld>
            <a:endParaRPr lang="en-US" dirty="0"/>
          </a:p>
        </p:txBody>
      </p:sp>
    </p:spTree>
    <p:extLst>
      <p:ext uri="{BB962C8B-B14F-4D97-AF65-F5344CB8AC3E}">
        <p14:creationId xmlns:p14="http://schemas.microsoft.com/office/powerpoint/2010/main" val="11241710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4CFDF800-FE0E-A944-8AC1-D57C07B352FC}" type="slidenum">
              <a:rPr lang="en-US" smtClean="0"/>
              <a:pPr/>
              <a:t>7</a:t>
            </a:fld>
            <a:endParaRPr lang="en-US" dirty="0"/>
          </a:p>
        </p:txBody>
      </p:sp>
    </p:spTree>
    <p:extLst>
      <p:ext uri="{BB962C8B-B14F-4D97-AF65-F5344CB8AC3E}">
        <p14:creationId xmlns:p14="http://schemas.microsoft.com/office/powerpoint/2010/main" val="12967813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4CFDF800-FE0E-A944-8AC1-D57C07B352FC}" type="slidenum">
              <a:rPr lang="en-US" smtClean="0"/>
              <a:pPr/>
              <a:t>8</a:t>
            </a:fld>
            <a:endParaRPr lang="en-US" dirty="0"/>
          </a:p>
        </p:txBody>
      </p:sp>
    </p:spTree>
    <p:extLst>
      <p:ext uri="{BB962C8B-B14F-4D97-AF65-F5344CB8AC3E}">
        <p14:creationId xmlns:p14="http://schemas.microsoft.com/office/powerpoint/2010/main" val="5927635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4CFDF800-FE0E-A944-8AC1-D57C07B352FC}" type="slidenum">
              <a:rPr lang="en-US" smtClean="0"/>
              <a:pPr/>
              <a:t>9</a:t>
            </a:fld>
            <a:endParaRPr lang="en-US" dirty="0"/>
          </a:p>
        </p:txBody>
      </p:sp>
    </p:spTree>
    <p:extLst>
      <p:ext uri="{BB962C8B-B14F-4D97-AF65-F5344CB8AC3E}">
        <p14:creationId xmlns:p14="http://schemas.microsoft.com/office/powerpoint/2010/main" val="181678318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BA3D2A3-E316-5B4D-B559-0EBDF6B1377B}"/>
              </a:ext>
            </a:extLst>
          </p:cNvPr>
          <p:cNvPicPr>
            <a:picLocks noChangeAspect="1"/>
          </p:cNvPicPr>
          <p:nvPr userDrawn="1"/>
        </p:nvPicPr>
        <p:blipFill>
          <a:blip r:embed="rId2">
            <a:alphaModFix/>
          </a:blip>
          <a:stretch>
            <a:fillRect/>
          </a:stretch>
        </p:blipFill>
        <p:spPr>
          <a:xfrm>
            <a:off x="0" y="3575304"/>
            <a:ext cx="12192000" cy="2743200"/>
          </a:xfrm>
          <a:prstGeom prst="rect">
            <a:avLst/>
          </a:prstGeom>
          <a:gradFill flip="none" rotWithShape="1">
            <a:gsLst>
              <a:gs pos="0">
                <a:schemeClr val="accent1">
                  <a:lumMod val="0"/>
                  <a:lumOff val="100000"/>
                </a:schemeClr>
              </a:gs>
              <a:gs pos="35000">
                <a:schemeClr val="accent1">
                  <a:lumMod val="0"/>
                  <a:lumOff val="100000"/>
                </a:schemeClr>
              </a:gs>
              <a:gs pos="100000">
                <a:schemeClr val="bg1"/>
              </a:gs>
            </a:gsLst>
            <a:lin ang="2700000" scaled="1"/>
            <a:tileRect/>
          </a:gradFill>
        </p:spPr>
      </p:pic>
      <p:sp>
        <p:nvSpPr>
          <p:cNvPr id="8" name="Rectangle 7">
            <a:extLst>
              <a:ext uri="{FF2B5EF4-FFF2-40B4-BE49-F238E27FC236}">
                <a16:creationId xmlns:a16="http://schemas.microsoft.com/office/drawing/2014/main" id="{D6D9C9D9-72EC-6D46-9AAD-E59A139F1299}"/>
              </a:ext>
            </a:extLst>
          </p:cNvPr>
          <p:cNvSpPr/>
          <p:nvPr userDrawn="1"/>
        </p:nvSpPr>
        <p:spPr bwMode="auto">
          <a:xfrm>
            <a:off x="-504" y="3193257"/>
            <a:ext cx="12192504" cy="1028423"/>
          </a:xfrm>
          <a:prstGeom prst="rect">
            <a:avLst/>
          </a:prstGeom>
          <a:gradFill flip="none" rotWithShape="1">
            <a:gsLst>
              <a:gs pos="0">
                <a:schemeClr val="bg1">
                  <a:alpha val="0"/>
                  <a:lumMod val="0"/>
                  <a:lumOff val="100000"/>
                </a:schemeClr>
              </a:gs>
              <a:gs pos="51000">
                <a:schemeClr val="bg1"/>
              </a:gs>
            </a:gsLst>
            <a:lin ang="16200000" scaled="1"/>
            <a:tileRect/>
          </a:gradFill>
          <a:ln>
            <a:noFill/>
            <a:headEnd/>
            <a:tailEnd/>
          </a:ln>
          <a:effectLst/>
        </p:spPr>
        <p:style>
          <a:lnRef idx="1">
            <a:schemeClr val="accent1"/>
          </a:lnRef>
          <a:fillRef idx="2">
            <a:schemeClr val="accent1"/>
          </a:fillRef>
          <a:effectRef idx="1">
            <a:schemeClr val="accent1"/>
          </a:effectRef>
          <a:fontRef idx="minor">
            <a:schemeClr val="dk1"/>
          </a:fontRef>
        </p:style>
        <p:txBody>
          <a:bodyPr rtlCol="0" anchor="b">
            <a:prstTxWarp prst="textNoShape">
              <a:avLst/>
            </a:prstTxWarp>
          </a:bodyPr>
          <a:lstStyle/>
          <a:p>
            <a:pPr algn="ctr">
              <a:spcBef>
                <a:spcPct val="0"/>
              </a:spcBef>
            </a:pPr>
            <a:endParaRPr lang="en-US" sz="1600" dirty="0">
              <a:solidFill>
                <a:srgbClr val="000000"/>
              </a:solidFill>
            </a:endParaRPr>
          </a:p>
        </p:txBody>
      </p:sp>
      <p:sp>
        <p:nvSpPr>
          <p:cNvPr id="19" name="Rectangle 18"/>
          <p:cNvSpPr/>
          <p:nvPr userDrawn="1"/>
        </p:nvSpPr>
        <p:spPr>
          <a:xfrm>
            <a:off x="-504" y="6316956"/>
            <a:ext cx="12192000" cy="544880"/>
          </a:xfrm>
          <a:prstGeom prst="rect">
            <a:avLst/>
          </a:prstGeom>
          <a:gradFill flip="none" rotWithShape="1">
            <a:gsLst>
              <a:gs pos="0">
                <a:srgbClr val="294861"/>
              </a:gs>
              <a:gs pos="46000">
                <a:schemeClr val="accent1">
                  <a:lumMod val="50000"/>
                </a:schemeClr>
              </a:gs>
              <a:gs pos="100000">
                <a:srgbClr val="4388B8"/>
              </a:gs>
            </a:gsLst>
            <a:lin ang="16200000" scaled="1"/>
            <a:tileRect/>
          </a:gradFill>
          <a:ln>
            <a:noFill/>
          </a:ln>
          <a:effectLst>
            <a:outerShdw blurRad="50800" dist="38100" dir="16200000"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1800" dirty="0">
              <a:latin typeface="Arial"/>
            </a:endParaRPr>
          </a:p>
        </p:txBody>
      </p:sp>
      <p:sp>
        <p:nvSpPr>
          <p:cNvPr id="10" name="Title 9"/>
          <p:cNvSpPr>
            <a:spLocks noGrp="1"/>
          </p:cNvSpPr>
          <p:nvPr>
            <p:ph type="title" hasCustomPrompt="1"/>
          </p:nvPr>
        </p:nvSpPr>
        <p:spPr>
          <a:xfrm>
            <a:off x="609600" y="565126"/>
            <a:ext cx="10972800" cy="1447576"/>
          </a:xfrm>
        </p:spPr>
        <p:txBody>
          <a:bodyPr anchor="b" anchorCtr="0"/>
          <a:lstStyle>
            <a:lvl1pPr>
              <a:lnSpc>
                <a:spcPts val="3800"/>
              </a:lnSpc>
              <a:defRPr sz="3600" b="1" i="0">
                <a:solidFill>
                  <a:schemeClr val="accent1">
                    <a:lumMod val="75000"/>
                  </a:schemeClr>
                </a:solidFill>
                <a:effectLst/>
                <a:latin typeface="Arial"/>
                <a:cs typeface="Arial"/>
              </a:defRPr>
            </a:lvl1pPr>
          </a:lstStyle>
          <a:p>
            <a:r>
              <a:rPr lang="en-US" dirty="0"/>
              <a:t>Click to edit </a:t>
            </a:r>
            <a:br>
              <a:rPr lang="en-US" dirty="0"/>
            </a:br>
            <a:r>
              <a:rPr lang="en-US" dirty="0"/>
              <a:t>Master title style</a:t>
            </a:r>
          </a:p>
        </p:txBody>
      </p:sp>
      <p:sp>
        <p:nvSpPr>
          <p:cNvPr id="12" name="Text Placeholder 11"/>
          <p:cNvSpPr>
            <a:spLocks noGrp="1"/>
          </p:cNvSpPr>
          <p:nvPr>
            <p:ph type="body" sz="quarter" idx="13"/>
          </p:nvPr>
        </p:nvSpPr>
        <p:spPr>
          <a:xfrm>
            <a:off x="609601" y="2024863"/>
            <a:ext cx="7505699" cy="369888"/>
          </a:xfrm>
        </p:spPr>
        <p:txBody>
          <a:bodyPr>
            <a:noAutofit/>
          </a:bodyPr>
          <a:lstStyle>
            <a:lvl1pPr>
              <a:lnSpc>
                <a:spcPts val="2200"/>
              </a:lnSpc>
              <a:buNone/>
              <a:defRPr sz="2000" b="0">
                <a:latin typeface="Arial"/>
                <a:cs typeface="Arial"/>
              </a:defRPr>
            </a:lvl1pPr>
            <a:lvl2pPr>
              <a:buNone/>
              <a:defRPr/>
            </a:lvl2pPr>
            <a:lvl3pPr>
              <a:buNone/>
              <a:defRPr/>
            </a:lvl3pPr>
            <a:lvl4pPr>
              <a:buNone/>
              <a:defRPr/>
            </a:lvl4pPr>
            <a:lvl5pPr>
              <a:buNone/>
              <a:defRPr/>
            </a:lvl5pPr>
          </a:lstStyle>
          <a:p>
            <a:pPr lvl="0"/>
            <a:r>
              <a:rPr lang="en-US"/>
              <a:t>Click to edit Master text styles</a:t>
            </a:r>
          </a:p>
        </p:txBody>
      </p:sp>
      <p:sp>
        <p:nvSpPr>
          <p:cNvPr id="14" name="TextBox 13"/>
          <p:cNvSpPr txBox="1"/>
          <p:nvPr userDrawn="1"/>
        </p:nvSpPr>
        <p:spPr>
          <a:xfrm>
            <a:off x="91181" y="6416000"/>
            <a:ext cx="6004819" cy="435504"/>
          </a:xfrm>
          <a:prstGeom prst="rect">
            <a:avLst/>
          </a:prstGeom>
          <a:noFill/>
          <a:effectLst/>
        </p:spPr>
        <p:txBody>
          <a:bodyPr wrap="square" rtlCol="0">
            <a:spAutoFit/>
          </a:bodyPr>
          <a:lstStyle/>
          <a:p>
            <a:pPr marL="0" algn="l" defTabSz="457200" rtl="0" eaLnBrk="1" latinLnBrk="0" hangingPunct="1">
              <a:lnSpc>
                <a:spcPct val="90000"/>
              </a:lnSpc>
              <a:spcAft>
                <a:spcPts val="300"/>
              </a:spcAft>
            </a:pPr>
            <a:r>
              <a:rPr lang="en-US" sz="800" kern="1200" dirty="0">
                <a:solidFill>
                  <a:schemeClr val="bg1"/>
                </a:solidFill>
                <a:effectLst/>
                <a:latin typeface="Arial"/>
                <a:ea typeface="+mn-ea"/>
                <a:cs typeface="Arial"/>
              </a:rPr>
              <a:t>LLNL-PRES-XXXXXX</a:t>
            </a:r>
          </a:p>
          <a:p>
            <a:pPr marL="0" algn="l" defTabSz="457200" rtl="0" eaLnBrk="1" latinLnBrk="0" hangingPunct="1">
              <a:lnSpc>
                <a:spcPct val="90000"/>
              </a:lnSpc>
              <a:spcAft>
                <a:spcPts val="600"/>
              </a:spcAft>
            </a:pPr>
            <a:r>
              <a:rPr lang="en-US" sz="700" kern="1200" dirty="0">
                <a:solidFill>
                  <a:schemeClr val="bg1"/>
                </a:solidFill>
                <a:effectLst/>
                <a:latin typeface="Arial"/>
                <a:ea typeface="+mn-ea"/>
                <a:cs typeface="Arial"/>
              </a:rPr>
              <a:t>This work was performed under the auspices of the</a:t>
            </a:r>
            <a:r>
              <a:rPr lang="en-US" sz="700" kern="1200" baseline="0" dirty="0">
                <a:solidFill>
                  <a:schemeClr val="bg1"/>
                </a:solidFill>
                <a:effectLst/>
                <a:latin typeface="Arial"/>
                <a:ea typeface="+mn-ea"/>
                <a:cs typeface="Arial"/>
              </a:rPr>
              <a:t> </a:t>
            </a:r>
            <a:r>
              <a:rPr lang="en-US" sz="700" kern="1200" dirty="0">
                <a:solidFill>
                  <a:schemeClr val="bg1"/>
                </a:solidFill>
                <a:effectLst/>
                <a:latin typeface="Arial"/>
                <a:ea typeface="+mn-ea"/>
                <a:cs typeface="Arial"/>
              </a:rPr>
              <a:t>U.S. Department of Energy by Lawrence Livermore National Laboratory under contract DE-AC52-07NA27344.</a:t>
            </a:r>
            <a:r>
              <a:rPr lang="en-US" sz="700" kern="1200" baseline="0" dirty="0">
                <a:solidFill>
                  <a:schemeClr val="bg1"/>
                </a:solidFill>
                <a:effectLst/>
                <a:latin typeface="Arial"/>
                <a:ea typeface="+mn-ea"/>
                <a:cs typeface="Arial"/>
              </a:rPr>
              <a:t> </a:t>
            </a:r>
            <a:r>
              <a:rPr lang="en-US" sz="700" kern="1200" dirty="0">
                <a:solidFill>
                  <a:schemeClr val="bg1"/>
                </a:solidFill>
                <a:effectLst/>
                <a:latin typeface="Arial"/>
                <a:ea typeface="+mn-ea"/>
                <a:cs typeface="Arial"/>
              </a:rPr>
              <a:t>Lawrence Livermore National Security, LLC</a:t>
            </a:r>
          </a:p>
        </p:txBody>
      </p:sp>
      <p:pic>
        <p:nvPicPr>
          <p:cNvPr id="18" name="Picture 17" descr="LLNL_Logo_WHT-LRG.png"/>
          <p:cNvPicPr>
            <a:picLocks/>
          </p:cNvPicPr>
          <p:nvPr userDrawn="1"/>
        </p:nvPicPr>
        <p:blipFill>
          <a:blip r:embed="rId3" cstate="print">
            <a:extLst>
              <a:ext uri="{28A0092B-C50C-407E-A947-70E740481C1C}">
                <a14:useLocalDpi xmlns:a14="http://schemas.microsoft.com/office/drawing/2010/main"/>
              </a:ext>
            </a:extLst>
          </a:blip>
          <a:stretch>
            <a:fillRect/>
          </a:stretch>
        </p:blipFill>
        <p:spPr>
          <a:xfrm>
            <a:off x="10055018" y="6446832"/>
            <a:ext cx="1865376" cy="314676"/>
          </a:xfrm>
          <a:prstGeom prst="rect">
            <a:avLst/>
          </a:prstGeom>
        </p:spPr>
      </p:pic>
      <p:sp>
        <p:nvSpPr>
          <p:cNvPr id="20" name="Rectangle 19"/>
          <p:cNvSpPr/>
          <p:nvPr userDrawn="1"/>
        </p:nvSpPr>
        <p:spPr>
          <a:xfrm>
            <a:off x="0" y="0"/>
            <a:ext cx="12192000" cy="112889"/>
          </a:xfrm>
          <a:prstGeom prst="rect">
            <a:avLst/>
          </a:prstGeom>
          <a:solidFill>
            <a:schemeClr val="accent1">
              <a:lumMod val="75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1800" dirty="0">
              <a:latin typeface="Arial"/>
            </a:endParaRPr>
          </a:p>
        </p:txBody>
      </p:sp>
      <p:sp>
        <p:nvSpPr>
          <p:cNvPr id="3" name="Text Placeholder 2"/>
          <p:cNvSpPr>
            <a:spLocks noGrp="1"/>
          </p:cNvSpPr>
          <p:nvPr>
            <p:ph type="body" sz="quarter" idx="14" hasCustomPrompt="1"/>
          </p:nvPr>
        </p:nvSpPr>
        <p:spPr>
          <a:xfrm>
            <a:off x="6096001" y="3096715"/>
            <a:ext cx="6096000" cy="477838"/>
          </a:xfrm>
        </p:spPr>
        <p:txBody>
          <a:bodyPr rIns="182880" anchor="b" anchorCtr="0">
            <a:noAutofit/>
          </a:bodyPr>
          <a:lstStyle>
            <a:lvl1pPr marL="57150" indent="0" algn="r">
              <a:spcBef>
                <a:spcPts val="0"/>
              </a:spcBef>
              <a:buNone/>
              <a:defRPr sz="1600" b="0"/>
            </a:lvl1pPr>
            <a:lvl2pPr marL="342900" indent="0" algn="r">
              <a:buNone/>
              <a:defRPr sz="1600" b="0"/>
            </a:lvl2pPr>
            <a:lvl3pPr marL="628650" indent="0" algn="r">
              <a:buNone/>
              <a:defRPr sz="1600" b="0"/>
            </a:lvl3pPr>
            <a:lvl4pPr marL="857250" indent="0" algn="r">
              <a:buNone/>
              <a:defRPr sz="1600" b="0"/>
            </a:lvl4pPr>
            <a:lvl5pPr marL="1085850" indent="0" algn="r">
              <a:buNone/>
              <a:defRPr sz="1600" b="0"/>
            </a:lvl5pPr>
          </a:lstStyle>
          <a:p>
            <a:pPr lvl="0"/>
            <a:r>
              <a:rPr lang="en-US" dirty="0"/>
              <a:t>Authors Name</a:t>
            </a:r>
          </a:p>
          <a:p>
            <a:pPr lvl="0"/>
            <a:r>
              <a:rPr lang="en-US" dirty="0"/>
              <a:t>Title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0_end page">
    <p:bg>
      <p:bgPr>
        <a:solidFill>
          <a:srgbClr val="0F4F97"/>
        </a:solidFill>
        <a:effectLst/>
      </p:bgPr>
    </p:bg>
    <p:spTree>
      <p:nvGrpSpPr>
        <p:cNvPr id="1" name=""/>
        <p:cNvGrpSpPr/>
        <p:nvPr/>
      </p:nvGrpSpPr>
      <p:grpSpPr>
        <a:xfrm>
          <a:off x="0" y="0"/>
          <a:ext cx="0" cy="0"/>
          <a:chOff x="0" y="0"/>
          <a:chExt cx="0" cy="0"/>
        </a:xfrm>
      </p:grpSpPr>
      <p:pic>
        <p:nvPicPr>
          <p:cNvPr id="3" name="Picture 2" descr="LLNL_Logo_WHT-LRG.png"/>
          <p:cNvPicPr>
            <a:picLocks/>
          </p:cNvPicPr>
          <p:nvPr userDrawn="1"/>
        </p:nvPicPr>
        <p:blipFill>
          <a:blip r:embed="rId2"/>
          <a:stretch>
            <a:fillRect/>
          </a:stretch>
        </p:blipFill>
        <p:spPr>
          <a:xfrm>
            <a:off x="962469" y="5437487"/>
            <a:ext cx="3602736" cy="607768"/>
          </a:xfrm>
          <a:prstGeom prst="rect">
            <a:avLst/>
          </a:prstGeom>
        </p:spPr>
      </p:pic>
    </p:spTree>
    <p:extLst>
      <p:ext uri="{BB962C8B-B14F-4D97-AF65-F5344CB8AC3E}">
        <p14:creationId xmlns:p14="http://schemas.microsoft.com/office/powerpoint/2010/main" val="3127189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scene3d>
              <a:camera prst="orthographicFront"/>
              <a:lightRig rig="threePt" dir="t">
                <a:rot lat="0" lon="0" rev="4800000"/>
              </a:lightRig>
            </a:scene3d>
            <a:sp3d prstMaterial="matte"/>
          </a:bodyPr>
          <a:lstStyle/>
          <a:p>
            <a:r>
              <a:rPr kumimoji="0" lang="en-US"/>
              <a:t>Click to edit Master title style</a:t>
            </a:r>
            <a:endParaRPr kumimoji="0"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lIns="0" bIns="0"/>
          <a:lstStyle>
            <a:lvl1pPr eaLnBrk="1" latinLnBrk="0" hangingPunct="1">
              <a:spcBef>
                <a:spcPts val="1800"/>
              </a:spcBef>
              <a:spcAft>
                <a:spcPts val="0"/>
              </a:spcAft>
              <a:defRPr/>
            </a:lvl1pPr>
            <a:lvl2pPr eaLnBrk="1" latinLnBrk="0" hangingPunct="1">
              <a:spcAft>
                <a:spcPts val="0"/>
              </a:spcAft>
              <a:defRPr/>
            </a:lvl2pPr>
            <a:lvl3pPr eaLnBrk="1" latinLnBrk="0" hangingPunct="1">
              <a:spcAft>
                <a:spcPts val="0"/>
              </a:spcAft>
              <a:defRPr/>
            </a:lvl3pPr>
            <a:lvl4pPr eaLnBrk="1" latinLnBrk="0" hangingPunct="1">
              <a:spcAft>
                <a:spcPts val="0"/>
              </a:spcAft>
              <a:defRPr/>
            </a:lvl4pPr>
            <a:lvl5pPr eaLnBrk="1" latinLnBrk="0" hangingPunct="1">
              <a:spcAft>
                <a:spcPts val="0"/>
              </a:spcAft>
              <a:defRPr/>
            </a:lvl5p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endParaRPr kumimoji="0" lang="en-US" dirty="0"/>
          </a:p>
        </p:txBody>
      </p:sp>
      <p:sp>
        <p:nvSpPr>
          <p:cNvPr id="5" name="Title Placeholder 1"/>
          <p:cNvSpPr>
            <a:spLocks noGrp="1"/>
          </p:cNvSpPr>
          <p:nvPr>
            <p:ph type="title"/>
          </p:nvPr>
        </p:nvSpPr>
        <p:spPr>
          <a:xfrm>
            <a:off x="609600" y="219514"/>
            <a:ext cx="10972800" cy="1008771"/>
          </a:xfrm>
          <a:prstGeom prst="rect">
            <a:avLst/>
          </a:prstGeom>
          <a:effectLst/>
        </p:spPr>
        <p:txBody>
          <a:bodyPr vert="horz" lIns="0" rIns="45720" rtlCol="0" anchor="ctr" anchorCtr="0">
            <a:noAutofit/>
            <a:scene3d>
              <a:camera prst="orthographicFront"/>
              <a:lightRig rig="threePt" dir="t">
                <a:rot lat="0" lon="0" rev="4800000"/>
              </a:lightRig>
            </a:scene3d>
            <a:sp3d prstMaterial="matte"/>
          </a:bodyPr>
          <a:lstStyle/>
          <a:p>
            <a:r>
              <a:rPr kumimoji="0" lang="en-US"/>
              <a:t>Click to edit Master title style</a:t>
            </a:r>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Title with side-text-Lef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nSpc>
                <a:spcPct val="90000"/>
              </a:lnSpc>
              <a:defRPr>
                <a:effectLst/>
              </a:defRPr>
            </a:lvl1pPr>
          </a:lstStyle>
          <a:p>
            <a:r>
              <a:rPr lang="en-US"/>
              <a:t>Click to edit Master title style</a:t>
            </a:r>
            <a:endParaRPr lang="en-US" dirty="0"/>
          </a:p>
        </p:txBody>
      </p:sp>
      <p:sp>
        <p:nvSpPr>
          <p:cNvPr id="4" name="Content Placeholder 2"/>
          <p:cNvSpPr>
            <a:spLocks noGrp="1"/>
          </p:cNvSpPr>
          <p:nvPr>
            <p:ph idx="1"/>
          </p:nvPr>
        </p:nvSpPr>
        <p:spPr>
          <a:xfrm>
            <a:off x="621101" y="1436688"/>
            <a:ext cx="5291328" cy="4881532"/>
          </a:xfrm>
        </p:spPr>
        <p:txBody>
          <a:bodyPr/>
          <a:lstStyle>
            <a:lvl1pPr>
              <a:spcBef>
                <a:spcPts val="1200"/>
              </a:spcBef>
              <a:spcAft>
                <a:spcPts val="600"/>
              </a:spcAft>
              <a:defRPr/>
            </a:lvl1pPr>
            <a:lvl2pPr>
              <a:spcAft>
                <a:spcPts val="600"/>
              </a:spcAft>
              <a:defRPr/>
            </a:lvl2pPr>
            <a:lvl3pPr>
              <a:spcAft>
                <a:spcPts val="600"/>
              </a:spcAft>
              <a:defRPr/>
            </a:lvl3pPr>
            <a:lvl4pPr>
              <a:spcAft>
                <a:spcPts val="600"/>
              </a:spcAft>
              <a:defRPr/>
            </a:lvl4pPr>
            <a:lvl5pPr>
              <a:spcAft>
                <a:spcPts val="600"/>
              </a:spcAft>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Title with side-text-Righ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nSpc>
                <a:spcPct val="90000"/>
              </a:lnSpc>
              <a:defRPr>
                <a:effectLst/>
              </a:defRPr>
            </a:lvl1pPr>
          </a:lstStyle>
          <a:p>
            <a:r>
              <a:rPr lang="en-US"/>
              <a:t>Click to edit Master title style</a:t>
            </a:r>
            <a:endParaRPr lang="en-US" dirty="0"/>
          </a:p>
        </p:txBody>
      </p:sp>
      <p:sp>
        <p:nvSpPr>
          <p:cNvPr id="4" name="Content Placeholder 2"/>
          <p:cNvSpPr>
            <a:spLocks noGrp="1"/>
          </p:cNvSpPr>
          <p:nvPr>
            <p:ph idx="1"/>
          </p:nvPr>
        </p:nvSpPr>
        <p:spPr>
          <a:xfrm>
            <a:off x="6301619" y="1436688"/>
            <a:ext cx="5291328" cy="4881532"/>
          </a:xfrm>
        </p:spPr>
        <p:txBody>
          <a:bodyPr/>
          <a:lstStyle>
            <a:lvl1pPr>
              <a:spcBef>
                <a:spcPts val="1200"/>
              </a:spcBef>
              <a:spcAft>
                <a:spcPts val="600"/>
              </a:spcAft>
              <a:defRPr/>
            </a:lvl1pPr>
            <a:lvl2pPr>
              <a:spcAft>
                <a:spcPts val="600"/>
              </a:spcAft>
              <a:defRPr/>
            </a:lvl2pPr>
            <a:lvl3pPr>
              <a:spcAft>
                <a:spcPts val="600"/>
              </a:spcAft>
              <a:defRPr/>
            </a:lvl3pPr>
            <a:lvl4pPr>
              <a:spcAft>
                <a:spcPts val="600"/>
              </a:spcAft>
              <a:defRPr/>
            </a:lvl4pPr>
            <a:lvl5pPr>
              <a:spcAft>
                <a:spcPts val="600"/>
              </a:spcAft>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Tree>
    <p:extLst>
      <p:ext uri="{BB962C8B-B14F-4D97-AF65-F5344CB8AC3E}">
        <p14:creationId xmlns:p14="http://schemas.microsoft.com/office/powerpoint/2010/main" val="20831217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_Title with side-by-side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nSpc>
                <a:spcPct val="90000"/>
              </a:lnSpc>
              <a:defRPr>
                <a:effectLst/>
              </a:defRPr>
            </a:lvl1pPr>
          </a:lstStyle>
          <a:p>
            <a:r>
              <a:rPr lang="en-US"/>
              <a:t>Click to edit Master title style</a:t>
            </a:r>
            <a:endParaRPr lang="en-US" dirty="0"/>
          </a:p>
        </p:txBody>
      </p:sp>
      <p:sp>
        <p:nvSpPr>
          <p:cNvPr id="4" name="Content Placeholder 2"/>
          <p:cNvSpPr>
            <a:spLocks noGrp="1"/>
          </p:cNvSpPr>
          <p:nvPr>
            <p:ph idx="1"/>
          </p:nvPr>
        </p:nvSpPr>
        <p:spPr>
          <a:xfrm>
            <a:off x="621101" y="1436688"/>
            <a:ext cx="5291328" cy="4881532"/>
          </a:xfrm>
        </p:spPr>
        <p:txBody>
          <a:bodyPr/>
          <a:lstStyle>
            <a:lvl1pPr>
              <a:spcBef>
                <a:spcPts val="1200"/>
              </a:spcBef>
              <a:spcAft>
                <a:spcPts val="600"/>
              </a:spcAft>
              <a:defRPr/>
            </a:lvl1pPr>
            <a:lvl2pPr>
              <a:spcAft>
                <a:spcPts val="600"/>
              </a:spcAft>
              <a:defRPr/>
            </a:lvl2pPr>
            <a:lvl3pPr>
              <a:spcAft>
                <a:spcPts val="600"/>
              </a:spcAft>
              <a:defRPr/>
            </a:lvl3pPr>
            <a:lvl4pPr>
              <a:spcAft>
                <a:spcPts val="600"/>
              </a:spcAft>
              <a:defRPr/>
            </a:lvl4pPr>
            <a:lvl5pPr>
              <a:spcAft>
                <a:spcPts val="600"/>
              </a:spcAft>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5" name="Content Placeholder 2"/>
          <p:cNvSpPr>
            <a:spLocks noGrp="1"/>
          </p:cNvSpPr>
          <p:nvPr>
            <p:ph idx="10"/>
          </p:nvPr>
        </p:nvSpPr>
        <p:spPr>
          <a:xfrm>
            <a:off x="6291532" y="1436688"/>
            <a:ext cx="5291328" cy="4881532"/>
          </a:xfrm>
        </p:spPr>
        <p:txBody>
          <a:bodyPr/>
          <a:lstStyle>
            <a:lvl1pPr>
              <a:spcBef>
                <a:spcPts val="1200"/>
              </a:spcBef>
              <a:spcAft>
                <a:spcPts val="600"/>
              </a:spcAft>
              <a:defRPr/>
            </a:lvl1pPr>
            <a:lvl2pPr>
              <a:spcAft>
                <a:spcPts val="600"/>
              </a:spcAft>
              <a:defRPr/>
            </a:lvl2pPr>
            <a:lvl3pPr>
              <a:spcAft>
                <a:spcPts val="600"/>
              </a:spcAft>
              <a:defRPr/>
            </a:lvl3pPr>
            <a:lvl4pPr>
              <a:spcAft>
                <a:spcPts val="600"/>
              </a:spcAft>
              <a:defRPr/>
            </a:lvl4pPr>
            <a:lvl5pPr>
              <a:spcAft>
                <a:spcPts val="600"/>
              </a:spcAft>
              <a:defRPr/>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Tree>
    <p:extLst>
      <p:ext uri="{BB962C8B-B14F-4D97-AF65-F5344CB8AC3E}">
        <p14:creationId xmlns:p14="http://schemas.microsoft.com/office/powerpoint/2010/main" val="22941282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_Full Image with Title">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12192000" cy="6349042"/>
          </a:xfrm>
        </p:spPr>
        <p:txBody>
          <a:bodyPr/>
          <a:lstStyle/>
          <a:p>
            <a:r>
              <a:rPr lang="en-US"/>
              <a:t>Click icon to add picture</a:t>
            </a:r>
            <a:endParaRPr lang="en-US" dirty="0"/>
          </a:p>
        </p:txBody>
      </p:sp>
      <p:sp>
        <p:nvSpPr>
          <p:cNvPr id="6" name="Title 5"/>
          <p:cNvSpPr>
            <a:spLocks noGrp="1"/>
          </p:cNvSpPr>
          <p:nvPr>
            <p:ph type="title"/>
          </p:nvPr>
        </p:nvSpPr>
        <p:spPr>
          <a:xfrm>
            <a:off x="5" y="7"/>
            <a:ext cx="12191999" cy="1228907"/>
          </a:xfrm>
          <a:solidFill>
            <a:schemeClr val="bg1"/>
          </a:solidFill>
          <a:effectLst/>
        </p:spPr>
        <p:txBody>
          <a:bodyPr vert="horz" lIns="457200" rIns="45720" rtlCol="0" anchor="ctr" anchorCtr="0">
            <a:normAutofit/>
            <a:scene3d>
              <a:camera prst="orthographicFront"/>
              <a:lightRig rig="threePt" dir="t">
                <a:rot lat="0" lon="0" rev="4800000"/>
              </a:lightRig>
            </a:scene3d>
            <a:sp3d prstMaterial="matte"/>
          </a:bodyPr>
          <a:lstStyle>
            <a:lvl1pPr marL="233363" indent="0" algn="l" rtl="0" eaLnBrk="1" latinLnBrk="0" hangingPunct="1">
              <a:lnSpc>
                <a:spcPct val="90000"/>
              </a:lnSpc>
              <a:spcBef>
                <a:spcPct val="0"/>
              </a:spcBef>
              <a:buNone/>
              <a:defRPr kumimoji="0" lang="en-US" sz="3200" b="1" kern="1200" dirty="0">
                <a:solidFill>
                  <a:schemeClr val="accent1">
                    <a:lumMod val="75000"/>
                  </a:schemeClr>
                </a:solidFill>
                <a:effectLst/>
                <a:latin typeface="Calibri" panose="020F0502020204030204" pitchFamily="34" charset="0"/>
                <a:ea typeface="+mj-ea"/>
                <a:cs typeface="Calibri" panose="020F0502020204030204" pitchFamily="34" charset="0"/>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a:t>Click to edit Master title style</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8_Full Image">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12192000" cy="6349042"/>
          </a:xfrm>
        </p:spPr>
        <p:txBody>
          <a:bodyPr/>
          <a:lstStyle/>
          <a:p>
            <a:r>
              <a:rPr lang="en-US"/>
              <a:t>Click icon to add picture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9_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 name="Rectangle 19"/>
          <p:cNvSpPr/>
          <p:nvPr/>
        </p:nvSpPr>
        <p:spPr>
          <a:xfrm>
            <a:off x="0" y="6355080"/>
            <a:ext cx="12192000" cy="502920"/>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Ins="0" rtlCol="0" anchor="ctr"/>
          <a:lstStyle/>
          <a:p>
            <a:pPr algn="ctr"/>
            <a:endParaRPr lang="en-US" sz="1800" dirty="0">
              <a:latin typeface="Arial"/>
            </a:endParaRPr>
          </a:p>
        </p:txBody>
      </p:sp>
      <p:pic>
        <p:nvPicPr>
          <p:cNvPr id="8" name="Picture 7">
            <a:extLst>
              <a:ext uri="{FF2B5EF4-FFF2-40B4-BE49-F238E27FC236}">
                <a16:creationId xmlns:a16="http://schemas.microsoft.com/office/drawing/2014/main" id="{9C590909-6878-E44E-9AA0-07880FBE8AE0}"/>
              </a:ext>
            </a:extLst>
          </p:cNvPr>
          <p:cNvPicPr>
            <a:picLocks/>
          </p:cNvPicPr>
          <p:nvPr userDrawn="1"/>
        </p:nvPicPr>
        <p:blipFill rotWithShape="1">
          <a:blip r:embed="rId12" cstate="print">
            <a:extLst>
              <a:ext uri="{28A0092B-C50C-407E-A947-70E740481C1C}">
                <a14:useLocalDpi xmlns:a14="http://schemas.microsoft.com/office/drawing/2010/main"/>
              </a:ext>
            </a:extLst>
          </a:blip>
          <a:srcRect/>
          <a:stretch/>
        </p:blipFill>
        <p:spPr>
          <a:xfrm>
            <a:off x="170688" y="6492240"/>
            <a:ext cx="2743200" cy="283464"/>
          </a:xfrm>
          <a:prstGeom prst="rect">
            <a:avLst/>
          </a:prstGeom>
        </p:spPr>
      </p:pic>
      <p:sp>
        <p:nvSpPr>
          <p:cNvPr id="3" name="Text Placeholder 2"/>
          <p:cNvSpPr>
            <a:spLocks noGrp="1"/>
          </p:cNvSpPr>
          <p:nvPr>
            <p:ph type="body" idx="1"/>
          </p:nvPr>
        </p:nvSpPr>
        <p:spPr>
          <a:xfrm>
            <a:off x="609600" y="1441524"/>
            <a:ext cx="10972800" cy="4906889"/>
          </a:xfrm>
          <a:prstGeom prst="rect">
            <a:avLst/>
          </a:prstGeom>
        </p:spPr>
        <p:txBody>
          <a:bodyPr vert="horz" lIns="0" tIns="0" rIns="0" bIns="0" rtlCol="0">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endParaRPr kumimoji="0" lang="en-US" dirty="0"/>
          </a:p>
        </p:txBody>
      </p:sp>
      <p:sp>
        <p:nvSpPr>
          <p:cNvPr id="10" name="Rectangle 9"/>
          <p:cNvSpPr/>
          <p:nvPr/>
        </p:nvSpPr>
        <p:spPr bwMode="invGray">
          <a:xfrm>
            <a:off x="1" y="6355080"/>
            <a:ext cx="12192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dirty="0">
              <a:latin typeface="Arial"/>
            </a:endParaRPr>
          </a:p>
        </p:txBody>
      </p:sp>
      <p:sp>
        <p:nvSpPr>
          <p:cNvPr id="19" name="Slide Number Placeholder 7"/>
          <p:cNvSpPr txBox="1">
            <a:spLocks/>
          </p:cNvSpPr>
          <p:nvPr/>
        </p:nvSpPr>
        <p:spPr>
          <a:xfrm>
            <a:off x="11768167" y="6403259"/>
            <a:ext cx="423836" cy="454747"/>
          </a:xfrm>
          <a:prstGeom prst="rect">
            <a:avLst/>
          </a:prstGeom>
        </p:spPr>
        <p:txBody>
          <a:bodyPr rIns="45720" anchor="ctr" anchorCtr="0"/>
          <a:lstStyle/>
          <a:p>
            <a:pPr marL="0" marR="0" lvl="0" indent="0" algn="r" defTabSz="457200" rtl="0" eaLnBrk="1" fontAlgn="auto" latinLnBrk="0" hangingPunct="1">
              <a:lnSpc>
                <a:spcPct val="100000"/>
              </a:lnSpc>
              <a:spcBef>
                <a:spcPts val="0"/>
              </a:spcBef>
              <a:spcAft>
                <a:spcPts val="0"/>
              </a:spcAft>
              <a:buClrTx/>
              <a:buSzTx/>
              <a:buFontTx/>
              <a:buNone/>
              <a:tabLst/>
              <a:defRPr/>
            </a:pPr>
            <a:fld id="{EAD690BD-BADF-4FBD-97E7-557E707EBBB2}" type="slidenum">
              <a:rPr kumimoji="0" lang="en-US" sz="1000" b="0" i="0" u="none" strike="noStrike" kern="1200" cap="none" spc="0" normalizeH="0" baseline="0" noProof="0" smtClean="0">
                <a:ln>
                  <a:noFill/>
                </a:ln>
                <a:solidFill>
                  <a:schemeClr val="tx1">
                    <a:lumMod val="65000"/>
                    <a:lumOff val="35000"/>
                  </a:schemeClr>
                </a:solidFill>
                <a:effectLst/>
                <a:uLnTx/>
                <a:uFillTx/>
                <a:latin typeface="Calibri" panose="020F0502020204030204" pitchFamily="34" charset="0"/>
                <a:ea typeface="+mn-ea"/>
                <a:cs typeface="Calibri" panose="020F050202020403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dirty="0">
              <a:ln>
                <a:noFill/>
              </a:ln>
              <a:solidFill>
                <a:schemeClr val="tx1">
                  <a:lumMod val="65000"/>
                  <a:lumOff val="35000"/>
                </a:schemeClr>
              </a:solidFill>
              <a:effectLst/>
              <a:uLnTx/>
              <a:uFillTx/>
              <a:latin typeface="Calibri" panose="020F0502020204030204" pitchFamily="34" charset="0"/>
              <a:ea typeface="+mn-ea"/>
              <a:cs typeface="Calibri" panose="020F0502020204030204" pitchFamily="34" charset="0"/>
            </a:endParaRPr>
          </a:p>
        </p:txBody>
      </p:sp>
      <p:sp>
        <p:nvSpPr>
          <p:cNvPr id="14" name="TextBox 13"/>
          <p:cNvSpPr txBox="1"/>
          <p:nvPr/>
        </p:nvSpPr>
        <p:spPr>
          <a:xfrm>
            <a:off x="646609" y="6698653"/>
            <a:ext cx="1165161" cy="92333"/>
          </a:xfrm>
          <a:prstGeom prst="rect">
            <a:avLst/>
          </a:prstGeom>
          <a:noFill/>
        </p:spPr>
        <p:txBody>
          <a:bodyPr wrap="square" lIns="0" tIns="0" rIns="0" bIns="0" rtlCol="0" anchor="b" anchorCtr="0">
            <a:spAutoFit/>
          </a:bodyPr>
          <a:lstStyle/>
          <a:p>
            <a:pPr algn="l"/>
            <a:r>
              <a:rPr lang="en-US" sz="600" dirty="0">
                <a:latin typeface="Arial"/>
                <a:cs typeface="Arial"/>
              </a:rPr>
              <a:t>LLNL-PRES-xxxxxx</a:t>
            </a:r>
          </a:p>
        </p:txBody>
      </p:sp>
      <p:sp>
        <p:nvSpPr>
          <p:cNvPr id="2" name="Title Placeholder 1"/>
          <p:cNvSpPr>
            <a:spLocks noGrp="1"/>
          </p:cNvSpPr>
          <p:nvPr>
            <p:ph type="title"/>
          </p:nvPr>
        </p:nvSpPr>
        <p:spPr>
          <a:xfrm>
            <a:off x="609600" y="220136"/>
            <a:ext cx="10972800" cy="1005840"/>
          </a:xfrm>
          <a:prstGeom prst="rect">
            <a:avLst/>
          </a:prstGeom>
          <a:effectLst/>
        </p:spPr>
        <p:txBody>
          <a:bodyPr vert="horz" lIns="0" rIns="45720" rtlCol="0" anchor="ctr" anchorCtr="0">
            <a:noAutofit/>
            <a:scene3d>
              <a:camera prst="orthographicFront"/>
              <a:lightRig rig="threePt" dir="t">
                <a:rot lat="0" lon="0" rev="4800000"/>
              </a:lightRig>
            </a:scene3d>
            <a:sp3d prstMaterial="matte"/>
          </a:bodyPr>
          <a:lstStyle/>
          <a:p>
            <a:r>
              <a:rPr kumimoji="0" lang="en-US"/>
              <a:t>Click to edit Master title style</a:t>
            </a:r>
            <a:endParaRPr kumimoji="0" lang="en-US" dirty="0"/>
          </a:p>
        </p:txBody>
      </p:sp>
      <p:cxnSp>
        <p:nvCxnSpPr>
          <p:cNvPr id="5" name="Straight Connector 4"/>
          <p:cNvCxnSpPr/>
          <p:nvPr/>
        </p:nvCxnSpPr>
        <p:spPr>
          <a:xfrm>
            <a:off x="-8076" y="1267155"/>
            <a:ext cx="12200079" cy="0"/>
          </a:xfrm>
          <a:prstGeom prst="line">
            <a:avLst/>
          </a:prstGeom>
          <a:ln w="38100" cmpd="sng">
            <a:solidFill>
              <a:schemeClr val="accent1">
                <a:lumMod val="75000"/>
              </a:schemeClr>
            </a:solidFill>
          </a:ln>
          <a:effectLst/>
        </p:spPr>
        <p:style>
          <a:lnRef idx="2">
            <a:schemeClr val="accent1"/>
          </a:lnRef>
          <a:fillRef idx="0">
            <a:schemeClr val="accent1"/>
          </a:fillRef>
          <a:effectRef idx="1">
            <a:schemeClr val="accent1"/>
          </a:effectRef>
          <a:fontRef idx="minor">
            <a:schemeClr val="tx1"/>
          </a:fontRef>
        </p:style>
      </p:cxnSp>
      <p:pic>
        <p:nvPicPr>
          <p:cNvPr id="11" name="Picture 10">
            <a:extLst>
              <a:ext uri="{FF2B5EF4-FFF2-40B4-BE49-F238E27FC236}">
                <a16:creationId xmlns:a16="http://schemas.microsoft.com/office/drawing/2014/main" id="{A54311BD-8720-D040-927F-1192591CB67C}"/>
              </a:ext>
            </a:extLst>
          </p:cNvPr>
          <p:cNvPicPr>
            <a:picLocks/>
          </p:cNvPicPr>
          <p:nvPr userDrawn="1"/>
        </p:nvPicPr>
        <p:blipFill rotWithShape="1">
          <a:blip r:embed="rId13" cstate="print">
            <a:extLst>
              <a:ext uri="{28A0092B-C50C-407E-A947-70E740481C1C}">
                <a14:useLocalDpi xmlns:a14="http://schemas.microsoft.com/office/drawing/2010/main"/>
              </a:ext>
            </a:extLst>
          </a:blip>
          <a:srcRect/>
          <a:stretch/>
        </p:blipFill>
        <p:spPr>
          <a:xfrm>
            <a:off x="10944015" y="6446520"/>
            <a:ext cx="978408" cy="374904"/>
          </a:xfrm>
          <a:prstGeom prst="rect">
            <a:avLst/>
          </a:prstGeom>
        </p:spPr>
      </p:pic>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5" r:id="rId4"/>
    <p:sldLayoutId id="2147483722" r:id="rId5"/>
    <p:sldLayoutId id="2147483721" r:id="rId6"/>
    <p:sldLayoutId id="2147483717" r:id="rId7"/>
    <p:sldLayoutId id="2147483718" r:id="rId8"/>
    <p:sldLayoutId id="2147483719" r:id="rId9"/>
    <p:sldLayoutId id="2147483723" r:id="rId10"/>
  </p:sldLayoutIdLst>
  <p:hf hdr="0" ftr="0" dt="0"/>
  <p:txStyles>
    <p:titleStyle>
      <a:lvl1pPr algn="l" rtl="0" eaLnBrk="1" latinLnBrk="0" hangingPunct="1">
        <a:lnSpc>
          <a:spcPct val="90000"/>
        </a:lnSpc>
        <a:spcBef>
          <a:spcPct val="0"/>
        </a:spcBef>
        <a:buNone/>
        <a:defRPr kumimoji="0" sz="3200" b="1" kern="1200">
          <a:solidFill>
            <a:schemeClr val="accent1">
              <a:lumMod val="75000"/>
            </a:schemeClr>
          </a:solidFill>
          <a:effectLst/>
          <a:latin typeface="Calibri" panose="020F0502020204030204" pitchFamily="34" charset="0"/>
          <a:ea typeface="+mj-ea"/>
          <a:cs typeface="Calibri" panose="020F0502020204030204" pitchFamily="34" charset="0"/>
        </a:defRPr>
      </a:lvl1pPr>
    </p:titleStyle>
    <p:bodyStyle>
      <a:lvl1pPr marL="285750" indent="-228600" algn="l" rtl="0" eaLnBrk="1" latinLnBrk="0" hangingPunct="1">
        <a:spcBef>
          <a:spcPts val="1800"/>
        </a:spcBef>
        <a:spcAft>
          <a:spcPts val="0"/>
        </a:spcAft>
        <a:buClr>
          <a:schemeClr val="accent1">
            <a:lumMod val="75000"/>
          </a:schemeClr>
        </a:buClr>
        <a:buSzPct val="90000"/>
        <a:buFont typeface="Wingdings" charset="2"/>
        <a:buChar char="§"/>
        <a:tabLst/>
        <a:defRPr kumimoji="0" sz="2400" b="0" kern="1200">
          <a:solidFill>
            <a:schemeClr val="tx1"/>
          </a:solidFill>
          <a:latin typeface="Calibri" panose="020F0502020204030204" pitchFamily="34" charset="0"/>
          <a:ea typeface="+mn-ea"/>
          <a:cs typeface="Calibri" panose="020F0502020204030204" pitchFamily="34" charset="0"/>
        </a:defRPr>
      </a:lvl1pPr>
      <a:lvl2pPr marL="628650" indent="-285750" algn="l" rtl="0" eaLnBrk="1" latinLnBrk="0" hangingPunct="1">
        <a:spcBef>
          <a:spcPts val="0"/>
        </a:spcBef>
        <a:spcAft>
          <a:spcPts val="0"/>
        </a:spcAft>
        <a:buClrTx/>
        <a:buSzPct val="90000"/>
        <a:buFont typeface="Calibri" panose="020F0502020204030204" pitchFamily="34" charset="0"/>
        <a:buChar char="—"/>
        <a:defRPr kumimoji="0" sz="2000" kern="1200">
          <a:solidFill>
            <a:schemeClr val="tx1"/>
          </a:solidFill>
          <a:latin typeface="Calibri" panose="020F0502020204030204" pitchFamily="34" charset="0"/>
          <a:ea typeface="+mn-ea"/>
          <a:cs typeface="Calibri" panose="020F0502020204030204" pitchFamily="34" charset="0"/>
        </a:defRPr>
      </a:lvl2pPr>
      <a:lvl3pPr marL="800100" indent="-171450" algn="l" rtl="0" eaLnBrk="1" latinLnBrk="0" hangingPunct="1">
        <a:spcBef>
          <a:spcPts val="0"/>
        </a:spcBef>
        <a:spcAft>
          <a:spcPts val="0"/>
        </a:spcAft>
        <a:buClrTx/>
        <a:buSzPct val="90000"/>
        <a:buFont typeface="Arial" panose="020B0604020202020204" pitchFamily="34" charset="0"/>
        <a:buChar char="•"/>
        <a:defRPr kumimoji="0" sz="1800" kern="1200">
          <a:solidFill>
            <a:schemeClr val="tx1"/>
          </a:solidFill>
          <a:latin typeface="Calibri" panose="020F0502020204030204" pitchFamily="34" charset="0"/>
          <a:ea typeface="+mn-ea"/>
          <a:cs typeface="Calibri" panose="020F0502020204030204" pitchFamily="34" charset="0"/>
        </a:defRPr>
      </a:lvl3pPr>
      <a:lvl4pPr marL="1028700" indent="-171450" algn="l" rtl="0" eaLnBrk="1" latinLnBrk="0" hangingPunct="1">
        <a:spcBef>
          <a:spcPts val="0"/>
        </a:spcBef>
        <a:spcAft>
          <a:spcPts val="0"/>
        </a:spcAft>
        <a:buClrTx/>
        <a:buSzPct val="100000"/>
        <a:buFont typeface="Lucida Grande"/>
        <a:buChar char="–"/>
        <a:defRPr kumimoji="0" sz="1600" kern="1200">
          <a:solidFill>
            <a:schemeClr val="tx1"/>
          </a:solidFill>
          <a:latin typeface="Calibri" panose="020F0502020204030204" pitchFamily="34" charset="0"/>
          <a:ea typeface="+mn-ea"/>
          <a:cs typeface="Calibri" panose="020F0502020204030204" pitchFamily="34" charset="0"/>
        </a:defRPr>
      </a:lvl4pPr>
      <a:lvl5pPr marL="1257300" indent="-171450" algn="l" rtl="0" eaLnBrk="1" latinLnBrk="0" hangingPunct="1">
        <a:spcBef>
          <a:spcPts val="0"/>
        </a:spcBef>
        <a:spcAft>
          <a:spcPts val="0"/>
        </a:spcAft>
        <a:buClrTx/>
        <a:buFont typeface="Arial"/>
        <a:buChar char="•"/>
        <a:tabLst>
          <a:tab pos="1200150" algn="l"/>
        </a:tabLst>
        <a:defRPr kumimoji="0" lang="en-US" sz="1600" kern="1200" smtClean="0">
          <a:solidFill>
            <a:schemeClr val="tx1"/>
          </a:solidFill>
          <a:latin typeface="Calibri" panose="020F0502020204030204" pitchFamily="34" charset="0"/>
          <a:ea typeface="+mn-ea"/>
          <a:cs typeface="Calibri" panose="020F0502020204030204" pitchFamily="34" charset="0"/>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image" Target="../media/image31.png"/><Relationship Id="rId4" Type="http://schemas.openxmlformats.org/officeDocument/2006/relationships/image" Target="../media/image30.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image" Target="../media/image8.png"/><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24.png"/></Relationships>
</file>

<file path=ppt/slides/_rels/slide8.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25.emf"/></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image" Target="../media/image28.png"/><Relationship Id="rId4"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609600" y="345670"/>
            <a:ext cx="10972800" cy="1447576"/>
          </a:xfrm>
        </p:spPr>
        <p:txBody>
          <a:bodyPr/>
          <a:lstStyle/>
          <a:p>
            <a:r>
              <a:rPr lang="en-US" dirty="0"/>
              <a:t>Pion reconstruction in the ATLAS detector using Graph Neural Networks</a:t>
            </a:r>
            <a:endParaRPr lang="en-US" sz="3200" dirty="0">
              <a:latin typeface="Calibri" panose="020F0502020204030204" pitchFamily="34" charset="0"/>
              <a:cs typeface="Calibri" panose="020F0502020204030204" pitchFamily="34" charset="0"/>
            </a:endParaRPr>
          </a:p>
        </p:txBody>
      </p:sp>
      <p:sp>
        <p:nvSpPr>
          <p:cNvPr id="5" name="Text Placeholder 4"/>
          <p:cNvSpPr>
            <a:spLocks noGrp="1"/>
          </p:cNvSpPr>
          <p:nvPr>
            <p:ph type="body" sz="quarter" idx="14"/>
          </p:nvPr>
        </p:nvSpPr>
        <p:spPr>
          <a:xfrm>
            <a:off x="5820428" y="2038715"/>
            <a:ext cx="6096000" cy="2460133"/>
          </a:xfrm>
        </p:spPr>
        <p:txBody>
          <a:bodyPr/>
          <a:lstStyle/>
          <a:p>
            <a:r>
              <a:rPr lang="en-US" sz="2000" b="1" dirty="0">
                <a:latin typeface="+mn-lt"/>
              </a:rPr>
              <a:t>Piyush Karande, PhD</a:t>
            </a:r>
            <a:endParaRPr lang="en-US" sz="2000" dirty="0">
              <a:latin typeface="+mn-lt"/>
            </a:endParaRPr>
          </a:p>
          <a:p>
            <a:r>
              <a:rPr lang="en-US" sz="2000" dirty="0">
                <a:latin typeface="+mn-lt"/>
              </a:rPr>
              <a:t>Staff Research Engineer</a:t>
            </a:r>
          </a:p>
          <a:p>
            <a:endParaRPr lang="en-US" sz="2000" dirty="0">
              <a:latin typeface="+mn-lt"/>
            </a:endParaRPr>
          </a:p>
          <a:p>
            <a:pPr defTabSz="914400"/>
            <a:r>
              <a:rPr lang="en-US" sz="2000" b="1" dirty="0"/>
              <a:t>Dhanush </a:t>
            </a:r>
            <a:r>
              <a:rPr lang="en-US" sz="2000" b="1" dirty="0" err="1"/>
              <a:t>Hangal</a:t>
            </a:r>
            <a:r>
              <a:rPr lang="en-US" sz="2000" b="1" dirty="0"/>
              <a:t>, PhD</a:t>
            </a:r>
            <a:endParaRPr lang="en-US" sz="2000" dirty="0"/>
          </a:p>
          <a:p>
            <a:pPr defTabSz="914400"/>
            <a:r>
              <a:rPr lang="en-US" sz="2000" dirty="0"/>
              <a:t>Post-doctoral Staff</a:t>
            </a:r>
          </a:p>
          <a:p>
            <a:pPr defTabSz="914400"/>
            <a:endParaRPr lang="en-US" sz="2000" dirty="0"/>
          </a:p>
          <a:p>
            <a:pPr defTabSz="914400"/>
            <a:r>
              <a:rPr lang="en-US" sz="2000" b="1" dirty="0"/>
              <a:t>Lawrence Livermore National Laboratory</a:t>
            </a:r>
          </a:p>
          <a:p>
            <a:endParaRPr lang="en-US" sz="2000" dirty="0">
              <a:latin typeface="+mn-lt"/>
            </a:endParaRPr>
          </a:p>
        </p:txBody>
      </p:sp>
      <p:sp>
        <p:nvSpPr>
          <p:cNvPr id="9" name="Text Placeholder 10"/>
          <p:cNvSpPr txBox="1">
            <a:spLocks/>
          </p:cNvSpPr>
          <p:nvPr/>
        </p:nvSpPr>
        <p:spPr>
          <a:xfrm>
            <a:off x="609600" y="3177053"/>
            <a:ext cx="3278508" cy="397500"/>
          </a:xfrm>
          <a:prstGeom prst="rect">
            <a:avLst/>
          </a:prstGeom>
        </p:spPr>
        <p:txBody>
          <a:bodyPr vert="horz" lIns="0" tIns="91440" rIns="0" rtlCol="0" anchor="ctr" anchorCtr="0">
            <a:noAutofit/>
          </a:bodyPr>
          <a:lstStyle/>
          <a:p>
            <a:pPr lvl="0">
              <a:lnSpc>
                <a:spcPct val="80000"/>
              </a:lnSpc>
            </a:pPr>
            <a:r>
              <a:rPr lang="en-US" sz="2400" dirty="0">
                <a:cs typeface="Lucida Handwriting"/>
              </a:rPr>
              <a:t>June 3, 2022</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609600" y="221850"/>
            <a:ext cx="9902289" cy="1008771"/>
          </a:xfrm>
        </p:spPr>
        <p:txBody>
          <a:bodyPr/>
          <a:lstStyle/>
          <a:p>
            <a:r>
              <a:rPr lang="en-US" dirty="0"/>
              <a:t>GNN Results: Regression</a:t>
            </a:r>
            <a:endParaRPr lang="en-US" sz="2400" b="0" dirty="0"/>
          </a:p>
        </p:txBody>
      </p:sp>
      <p:sp>
        <p:nvSpPr>
          <p:cNvPr id="18" name="TextBox 17">
            <a:extLst>
              <a:ext uri="{FF2B5EF4-FFF2-40B4-BE49-F238E27FC236}">
                <a16:creationId xmlns:a16="http://schemas.microsoft.com/office/drawing/2014/main" id="{6C9CEEE6-B5F1-2B6C-C823-F564FB138EFE}"/>
              </a:ext>
            </a:extLst>
          </p:cNvPr>
          <p:cNvSpPr txBox="1"/>
          <p:nvPr/>
        </p:nvSpPr>
        <p:spPr>
          <a:xfrm>
            <a:off x="0" y="6050726"/>
            <a:ext cx="1582549" cy="276999"/>
          </a:xfrm>
          <a:prstGeom prst="rect">
            <a:avLst/>
          </a:prstGeom>
          <a:noFill/>
        </p:spPr>
        <p:txBody>
          <a:bodyPr wrap="none" rtlCol="0">
            <a:spAutoFit/>
          </a:bodyPr>
          <a:lstStyle/>
          <a:p>
            <a:r>
              <a:rPr lang="en-US" sz="1200" dirty="0">
                <a:solidFill>
                  <a:schemeClr val="accent5">
                    <a:lumMod val="75000"/>
                  </a:schemeClr>
                </a:solidFill>
              </a:rPr>
              <a:t>ATLAS-JETM-2022-002</a:t>
            </a:r>
          </a:p>
        </p:txBody>
      </p:sp>
      <p:pic>
        <p:nvPicPr>
          <p:cNvPr id="3074" name="Picture 2">
            <a:extLst>
              <a:ext uri="{FF2B5EF4-FFF2-40B4-BE49-F238E27FC236}">
                <a16:creationId xmlns:a16="http://schemas.microsoft.com/office/drawing/2014/main" id="{49700F62-53A6-0611-C748-367AED70064D}"/>
              </a:ext>
            </a:extLst>
          </p:cNvPr>
          <p:cNvPicPr>
            <a:picLocks noChangeAspect="1" noChangeArrowheads="1"/>
          </p:cNvPicPr>
          <p:nvPr/>
        </p:nvPicPr>
        <p:blipFill>
          <a:blip r:embed="rId3"/>
          <a:srcRect/>
          <a:stretch/>
        </p:blipFill>
        <p:spPr bwMode="auto">
          <a:xfrm>
            <a:off x="137420" y="2816773"/>
            <a:ext cx="3742104" cy="292608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a:extLst>
              <a:ext uri="{FF2B5EF4-FFF2-40B4-BE49-F238E27FC236}">
                <a16:creationId xmlns:a16="http://schemas.microsoft.com/office/drawing/2014/main" id="{AE3D0616-AF00-2F9A-B425-6C4C58DA4A90}"/>
              </a:ext>
            </a:extLst>
          </p:cNvPr>
          <p:cNvPicPr>
            <a:picLocks noChangeAspect="1" noChangeArrowheads="1"/>
          </p:cNvPicPr>
          <p:nvPr/>
        </p:nvPicPr>
        <p:blipFill>
          <a:blip r:embed="rId4"/>
          <a:srcRect/>
          <a:stretch/>
        </p:blipFill>
        <p:spPr bwMode="auto">
          <a:xfrm>
            <a:off x="8312476" y="2816773"/>
            <a:ext cx="3742104" cy="2926080"/>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a:extLst>
              <a:ext uri="{FF2B5EF4-FFF2-40B4-BE49-F238E27FC236}">
                <a16:creationId xmlns:a16="http://schemas.microsoft.com/office/drawing/2014/main" id="{379AED17-05AD-AE76-5197-BB44BF0B6172}"/>
              </a:ext>
            </a:extLst>
          </p:cNvPr>
          <p:cNvPicPr>
            <a:picLocks noChangeAspect="1" noChangeArrowheads="1"/>
          </p:cNvPicPr>
          <p:nvPr/>
        </p:nvPicPr>
        <p:blipFill>
          <a:blip r:embed="rId5"/>
          <a:srcRect/>
          <a:stretch/>
        </p:blipFill>
        <p:spPr bwMode="auto">
          <a:xfrm>
            <a:off x="4224948" y="2816773"/>
            <a:ext cx="3742104" cy="2926080"/>
          </a:xfrm>
          <a:prstGeom prst="rect">
            <a:avLst/>
          </a:prstGeom>
          <a:noFill/>
          <a:extLst>
            <a:ext uri="{909E8E84-426E-40DD-AFC4-6F175D3DCCD1}">
              <a14:hiddenFill xmlns:a14="http://schemas.microsoft.com/office/drawing/2010/main">
                <a:solidFill>
                  <a:srgbClr val="FFFFFF"/>
                </a:solidFill>
              </a14:hiddenFill>
            </a:ext>
          </a:extLst>
        </p:spPr>
      </p:pic>
      <p:sp>
        <p:nvSpPr>
          <p:cNvPr id="21" name="Rectangle 20">
            <a:extLst>
              <a:ext uri="{FF2B5EF4-FFF2-40B4-BE49-F238E27FC236}">
                <a16:creationId xmlns:a16="http://schemas.microsoft.com/office/drawing/2014/main" id="{FFBA2CBA-44A6-EDDE-0228-534A8D9F8556}"/>
              </a:ext>
            </a:extLst>
          </p:cNvPr>
          <p:cNvSpPr/>
          <p:nvPr/>
        </p:nvSpPr>
        <p:spPr>
          <a:xfrm>
            <a:off x="108552" y="1469699"/>
            <a:ext cx="11523676" cy="369332"/>
          </a:xfrm>
          <a:prstGeom prst="rect">
            <a:avLst/>
          </a:prstGeom>
        </p:spPr>
        <p:txBody>
          <a:bodyPr wrap="square">
            <a:spAutoFit/>
          </a:bodyPr>
          <a:lstStyle/>
          <a:p>
            <a:pPr>
              <a:spcBef>
                <a:spcPts val="600"/>
              </a:spcBef>
              <a:spcAft>
                <a:spcPts val="600"/>
              </a:spcAft>
            </a:pPr>
            <a:r>
              <a:rPr lang="en-US" dirty="0">
                <a:solidFill>
                  <a:srgbClr val="0070C0"/>
                </a:solidFill>
              </a:rPr>
              <a:t>Significant improvement in the cluster energy response using the GNN model compared to EM and LCW scales </a:t>
            </a:r>
            <a:endParaRPr lang="el-GR" dirty="0">
              <a:solidFill>
                <a:srgbClr val="0070C0"/>
              </a:solidFill>
            </a:endParaRPr>
          </a:p>
        </p:txBody>
      </p:sp>
      <p:sp>
        <p:nvSpPr>
          <p:cNvPr id="23" name="TextBox 22">
            <a:extLst>
              <a:ext uri="{FF2B5EF4-FFF2-40B4-BE49-F238E27FC236}">
                <a16:creationId xmlns:a16="http://schemas.microsoft.com/office/drawing/2014/main" id="{B9D474F3-2186-D547-5198-DF0BCD362741}"/>
              </a:ext>
            </a:extLst>
          </p:cNvPr>
          <p:cNvSpPr txBox="1"/>
          <p:nvPr/>
        </p:nvSpPr>
        <p:spPr>
          <a:xfrm>
            <a:off x="791274" y="3275111"/>
            <a:ext cx="1510350"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70AD47">
                    <a:lumMod val="75000"/>
                  </a:srgbClr>
                </a:solidFill>
                <a:effectLst/>
                <a:uLnTx/>
                <a:uFillTx/>
              </a:rPr>
              <a:t>Baseline methods</a:t>
            </a:r>
          </a:p>
        </p:txBody>
      </p:sp>
      <p:sp>
        <p:nvSpPr>
          <p:cNvPr id="28" name="TextBox 27">
            <a:extLst>
              <a:ext uri="{FF2B5EF4-FFF2-40B4-BE49-F238E27FC236}">
                <a16:creationId xmlns:a16="http://schemas.microsoft.com/office/drawing/2014/main" id="{D454DEB8-A9CB-43FB-3261-8C0F5B5F0BEA}"/>
              </a:ext>
            </a:extLst>
          </p:cNvPr>
          <p:cNvSpPr txBox="1"/>
          <p:nvPr/>
        </p:nvSpPr>
        <p:spPr>
          <a:xfrm>
            <a:off x="4805569" y="3275110"/>
            <a:ext cx="1510350"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70AD47">
                    <a:lumMod val="75000"/>
                  </a:srgbClr>
                </a:solidFill>
                <a:effectLst/>
                <a:uLnTx/>
                <a:uFillTx/>
              </a:rPr>
              <a:t>Baseline methods</a:t>
            </a:r>
          </a:p>
        </p:txBody>
      </p:sp>
      <p:sp>
        <p:nvSpPr>
          <p:cNvPr id="29" name="TextBox 28">
            <a:extLst>
              <a:ext uri="{FF2B5EF4-FFF2-40B4-BE49-F238E27FC236}">
                <a16:creationId xmlns:a16="http://schemas.microsoft.com/office/drawing/2014/main" id="{DBA13CD6-6695-D573-E705-D58157997860}"/>
              </a:ext>
            </a:extLst>
          </p:cNvPr>
          <p:cNvSpPr txBox="1"/>
          <p:nvPr/>
        </p:nvSpPr>
        <p:spPr>
          <a:xfrm>
            <a:off x="9257357" y="3121221"/>
            <a:ext cx="1510350"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70AD47">
                    <a:lumMod val="75000"/>
                  </a:srgbClr>
                </a:solidFill>
                <a:effectLst/>
                <a:uLnTx/>
                <a:uFillTx/>
              </a:rPr>
              <a:t>Baseline methods</a:t>
            </a:r>
          </a:p>
        </p:txBody>
      </p:sp>
      <p:sp>
        <p:nvSpPr>
          <p:cNvPr id="30" name="TextBox 29">
            <a:extLst>
              <a:ext uri="{FF2B5EF4-FFF2-40B4-BE49-F238E27FC236}">
                <a16:creationId xmlns:a16="http://schemas.microsoft.com/office/drawing/2014/main" id="{486DA0E5-71B0-A369-9F67-10E7BD213167}"/>
              </a:ext>
            </a:extLst>
          </p:cNvPr>
          <p:cNvSpPr txBox="1"/>
          <p:nvPr/>
        </p:nvSpPr>
        <p:spPr>
          <a:xfrm>
            <a:off x="493056" y="2469318"/>
            <a:ext cx="3373296" cy="369332"/>
          </a:xfrm>
          <a:prstGeom prst="rect">
            <a:avLst/>
          </a:prstGeom>
          <a:noFill/>
        </p:spPr>
        <p:txBody>
          <a:bodyPr wrap="none" rtlCol="0">
            <a:spAutoFit/>
          </a:bodyPr>
          <a:lstStyle/>
          <a:p>
            <a:pPr algn="ctr"/>
            <a:r>
              <a:rPr lang="en-US" b="1" dirty="0">
                <a:solidFill>
                  <a:srgbClr val="E46C0A"/>
                </a:solidFill>
              </a:rPr>
              <a:t>Mixed Neutral and Charged </a:t>
            </a:r>
            <a:r>
              <a:rPr lang="en-US" b="1" dirty="0" err="1">
                <a:solidFill>
                  <a:srgbClr val="E46C0A"/>
                </a:solidFill>
              </a:rPr>
              <a:t>Pions</a:t>
            </a:r>
            <a:endParaRPr lang="en-US" b="1" dirty="0">
              <a:solidFill>
                <a:srgbClr val="E46C0A"/>
              </a:solidFill>
            </a:endParaRPr>
          </a:p>
        </p:txBody>
      </p:sp>
      <p:sp>
        <p:nvSpPr>
          <p:cNvPr id="31" name="TextBox 30">
            <a:extLst>
              <a:ext uri="{FF2B5EF4-FFF2-40B4-BE49-F238E27FC236}">
                <a16:creationId xmlns:a16="http://schemas.microsoft.com/office/drawing/2014/main" id="{2C366D7F-5AB3-5D86-9172-AB70156BC1E6}"/>
              </a:ext>
            </a:extLst>
          </p:cNvPr>
          <p:cNvSpPr txBox="1"/>
          <p:nvPr/>
        </p:nvSpPr>
        <p:spPr>
          <a:xfrm>
            <a:off x="8691059" y="2463734"/>
            <a:ext cx="3301244" cy="369332"/>
          </a:xfrm>
          <a:prstGeom prst="rect">
            <a:avLst/>
          </a:prstGeom>
          <a:noFill/>
        </p:spPr>
        <p:txBody>
          <a:bodyPr wrap="square" rtlCol="0">
            <a:spAutoFit/>
          </a:bodyPr>
          <a:lstStyle/>
          <a:p>
            <a:pPr algn="ctr"/>
            <a:r>
              <a:rPr lang="en-US" b="1" dirty="0">
                <a:solidFill>
                  <a:srgbClr val="E46C0A"/>
                </a:solidFill>
              </a:rPr>
              <a:t>Neutral </a:t>
            </a:r>
            <a:r>
              <a:rPr lang="en-US" b="1" dirty="0" err="1">
                <a:solidFill>
                  <a:srgbClr val="E46C0A"/>
                </a:solidFill>
              </a:rPr>
              <a:t>Pions</a:t>
            </a:r>
            <a:endParaRPr lang="en-US" b="1" dirty="0">
              <a:solidFill>
                <a:srgbClr val="E46C0A"/>
              </a:solidFill>
            </a:endParaRPr>
          </a:p>
        </p:txBody>
      </p:sp>
      <p:sp>
        <p:nvSpPr>
          <p:cNvPr id="32" name="TextBox 31">
            <a:extLst>
              <a:ext uri="{FF2B5EF4-FFF2-40B4-BE49-F238E27FC236}">
                <a16:creationId xmlns:a16="http://schemas.microsoft.com/office/drawing/2014/main" id="{7BC56E49-1A16-E9C0-6B4B-7F6F39AA55A6}"/>
              </a:ext>
            </a:extLst>
          </p:cNvPr>
          <p:cNvSpPr txBox="1"/>
          <p:nvPr/>
        </p:nvSpPr>
        <p:spPr>
          <a:xfrm>
            <a:off x="4603531" y="2463734"/>
            <a:ext cx="3289738" cy="369332"/>
          </a:xfrm>
          <a:prstGeom prst="rect">
            <a:avLst/>
          </a:prstGeom>
          <a:noFill/>
        </p:spPr>
        <p:txBody>
          <a:bodyPr wrap="square" rtlCol="0">
            <a:spAutoFit/>
          </a:bodyPr>
          <a:lstStyle/>
          <a:p>
            <a:pPr algn="ctr"/>
            <a:r>
              <a:rPr lang="en-US" b="1" dirty="0">
                <a:solidFill>
                  <a:srgbClr val="E46C0A"/>
                </a:solidFill>
              </a:rPr>
              <a:t>Charged </a:t>
            </a:r>
            <a:r>
              <a:rPr lang="en-US" b="1" dirty="0" err="1">
                <a:solidFill>
                  <a:srgbClr val="E46C0A"/>
                </a:solidFill>
              </a:rPr>
              <a:t>Pions</a:t>
            </a:r>
            <a:endParaRPr lang="en-US" b="1" dirty="0">
              <a:solidFill>
                <a:srgbClr val="E46C0A"/>
              </a:solidFill>
            </a:endParaRPr>
          </a:p>
        </p:txBody>
      </p:sp>
      <p:sp>
        <p:nvSpPr>
          <p:cNvPr id="33" name="TextBox 32">
            <a:extLst>
              <a:ext uri="{FF2B5EF4-FFF2-40B4-BE49-F238E27FC236}">
                <a16:creationId xmlns:a16="http://schemas.microsoft.com/office/drawing/2014/main" id="{29662ABF-F1B5-0262-CAB0-13803D7A21A1}"/>
              </a:ext>
            </a:extLst>
          </p:cNvPr>
          <p:cNvSpPr txBox="1"/>
          <p:nvPr/>
        </p:nvSpPr>
        <p:spPr>
          <a:xfrm>
            <a:off x="468627" y="2083083"/>
            <a:ext cx="11523676" cy="369332"/>
          </a:xfrm>
          <a:prstGeom prst="rect">
            <a:avLst/>
          </a:prstGeom>
          <a:noFill/>
        </p:spPr>
        <p:txBody>
          <a:bodyPr wrap="square" rtlCol="0">
            <a:spAutoFit/>
          </a:bodyPr>
          <a:lstStyle/>
          <a:p>
            <a:pPr algn="ctr"/>
            <a:r>
              <a:rPr lang="en-US" b="1" dirty="0">
                <a:solidFill>
                  <a:srgbClr val="E46C0A"/>
                </a:solidFill>
              </a:rPr>
              <a:t>Inter-Quantile Range (IQR)</a:t>
            </a:r>
          </a:p>
        </p:txBody>
      </p:sp>
    </p:spTree>
    <p:extLst>
      <p:ext uri="{BB962C8B-B14F-4D97-AF65-F5344CB8AC3E}">
        <p14:creationId xmlns:p14="http://schemas.microsoft.com/office/powerpoint/2010/main" val="11343819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609600" y="221850"/>
            <a:ext cx="9902289" cy="1008771"/>
          </a:xfrm>
        </p:spPr>
        <p:txBody>
          <a:bodyPr/>
          <a:lstStyle/>
          <a:p>
            <a:r>
              <a:rPr lang="en-US" dirty="0"/>
              <a:t>Next Steps</a:t>
            </a:r>
            <a:endParaRPr lang="en-US" sz="2400" b="0" dirty="0"/>
          </a:p>
        </p:txBody>
      </p:sp>
      <p:sp>
        <p:nvSpPr>
          <p:cNvPr id="15" name="Rectangle 14">
            <a:extLst>
              <a:ext uri="{FF2B5EF4-FFF2-40B4-BE49-F238E27FC236}">
                <a16:creationId xmlns:a16="http://schemas.microsoft.com/office/drawing/2014/main" id="{8A49502B-F774-830E-C21B-B5E93FF3425B}"/>
              </a:ext>
            </a:extLst>
          </p:cNvPr>
          <p:cNvSpPr/>
          <p:nvPr/>
        </p:nvSpPr>
        <p:spPr>
          <a:xfrm>
            <a:off x="163827" y="1544536"/>
            <a:ext cx="11523676" cy="1661993"/>
          </a:xfrm>
          <a:prstGeom prst="rect">
            <a:avLst/>
          </a:prstGeom>
        </p:spPr>
        <p:txBody>
          <a:bodyPr wrap="square">
            <a:spAutoFit/>
          </a:bodyPr>
          <a:lstStyle/>
          <a:p>
            <a:pPr marL="285750" indent="-285750">
              <a:spcBef>
                <a:spcPts val="600"/>
              </a:spcBef>
              <a:spcAft>
                <a:spcPts val="600"/>
              </a:spcAft>
              <a:buFont typeface="Arial" panose="020B0604020202020204" pitchFamily="34" charset="0"/>
              <a:buChar char="•"/>
            </a:pPr>
            <a:r>
              <a:rPr lang="en-US" dirty="0">
                <a:solidFill>
                  <a:srgbClr val="0070C0"/>
                </a:solidFill>
              </a:rPr>
              <a:t>Addition of tracks to graph-based representations of topo-clusters as additional inputs</a:t>
            </a:r>
          </a:p>
          <a:p>
            <a:pPr marL="285750" indent="-285750">
              <a:spcBef>
                <a:spcPts val="600"/>
              </a:spcBef>
              <a:spcAft>
                <a:spcPts val="600"/>
              </a:spcAft>
              <a:buFont typeface="Arial" panose="020B0604020202020204" pitchFamily="34" charset="0"/>
              <a:buChar char="•"/>
            </a:pPr>
            <a:r>
              <a:rPr lang="en-US" dirty="0">
                <a:solidFill>
                  <a:srgbClr val="0070C0"/>
                </a:solidFill>
              </a:rPr>
              <a:t>Use trained GNN models for inference within ATLAS software framework ATHENA</a:t>
            </a:r>
          </a:p>
          <a:p>
            <a:pPr marL="742950" lvl="1" indent="-285750">
              <a:spcBef>
                <a:spcPts val="600"/>
              </a:spcBef>
              <a:spcAft>
                <a:spcPts val="600"/>
              </a:spcAft>
              <a:buFont typeface="System Font Regular"/>
              <a:buChar char="−"/>
            </a:pPr>
            <a:r>
              <a:rPr lang="en-US" dirty="0">
                <a:solidFill>
                  <a:srgbClr val="0070C0"/>
                </a:solidFill>
              </a:rPr>
              <a:t>involves conversion to ONNX model</a:t>
            </a:r>
          </a:p>
          <a:p>
            <a:pPr marL="742950" lvl="1" indent="-285750">
              <a:spcBef>
                <a:spcPts val="600"/>
              </a:spcBef>
              <a:spcAft>
                <a:spcPts val="600"/>
              </a:spcAft>
              <a:buFont typeface="System Font Regular"/>
              <a:buChar char="−"/>
            </a:pPr>
            <a:r>
              <a:rPr lang="en-US" dirty="0">
                <a:solidFill>
                  <a:srgbClr val="0070C0"/>
                </a:solidFill>
              </a:rPr>
              <a:t>successfully implemented this previously with the image-based models  </a:t>
            </a:r>
          </a:p>
        </p:txBody>
      </p:sp>
    </p:spTree>
    <p:extLst>
      <p:ext uri="{BB962C8B-B14F-4D97-AF65-F5344CB8AC3E}">
        <p14:creationId xmlns:p14="http://schemas.microsoft.com/office/powerpoint/2010/main" val="3088248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609600" y="219514"/>
            <a:ext cx="9902289" cy="1008771"/>
          </a:xfrm>
        </p:spPr>
        <p:txBody>
          <a:bodyPr/>
          <a:lstStyle/>
          <a:p>
            <a:r>
              <a:rPr lang="en-US" dirty="0"/>
              <a:t>ATLAS Detector Geometry</a:t>
            </a:r>
            <a:endParaRPr lang="en-US" sz="2400" b="0" dirty="0"/>
          </a:p>
        </p:txBody>
      </p:sp>
      <p:pic>
        <p:nvPicPr>
          <p:cNvPr id="23" name="Picture 22">
            <a:extLst>
              <a:ext uri="{FF2B5EF4-FFF2-40B4-BE49-F238E27FC236}">
                <a16:creationId xmlns:a16="http://schemas.microsoft.com/office/drawing/2014/main" id="{4324C85C-1CDB-AD91-8777-5DF7DA2A1548}"/>
              </a:ext>
            </a:extLst>
          </p:cNvPr>
          <p:cNvPicPr>
            <a:picLocks noChangeAspect="1"/>
          </p:cNvPicPr>
          <p:nvPr/>
        </p:nvPicPr>
        <p:blipFill rotWithShape="1">
          <a:blip r:embed="rId3"/>
          <a:srcRect r="44618" b="2694"/>
          <a:stretch/>
        </p:blipFill>
        <p:spPr>
          <a:xfrm>
            <a:off x="41752" y="1552973"/>
            <a:ext cx="5874708" cy="4639447"/>
          </a:xfrm>
          <a:prstGeom prst="rect">
            <a:avLst/>
          </a:prstGeom>
        </p:spPr>
      </p:pic>
      <p:sp>
        <p:nvSpPr>
          <p:cNvPr id="25" name="Rectangle 24">
            <a:extLst>
              <a:ext uri="{FF2B5EF4-FFF2-40B4-BE49-F238E27FC236}">
                <a16:creationId xmlns:a16="http://schemas.microsoft.com/office/drawing/2014/main" id="{792ABAAE-5DE1-17A9-DEF1-757AE454D4AD}"/>
              </a:ext>
            </a:extLst>
          </p:cNvPr>
          <p:cNvSpPr/>
          <p:nvPr/>
        </p:nvSpPr>
        <p:spPr>
          <a:xfrm>
            <a:off x="4129463" y="3872697"/>
            <a:ext cx="4568644" cy="24727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Picture 2" descr="Calorimeter">
            <a:extLst>
              <a:ext uri="{FF2B5EF4-FFF2-40B4-BE49-F238E27FC236}">
                <a16:creationId xmlns:a16="http://schemas.microsoft.com/office/drawing/2014/main" id="{9E6D4D19-C97B-B9F1-E893-1DAAA4FE33FA}"/>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3712" b="5066"/>
          <a:stretch/>
        </p:blipFill>
        <p:spPr bwMode="auto">
          <a:xfrm>
            <a:off x="6096000" y="3429000"/>
            <a:ext cx="4520310" cy="2775532"/>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1">
            <a:extLst>
              <a:ext uri="{FF2B5EF4-FFF2-40B4-BE49-F238E27FC236}">
                <a16:creationId xmlns:a16="http://schemas.microsoft.com/office/drawing/2014/main" id="{6A935712-9841-5A22-BCCC-D421345607D8}"/>
              </a:ext>
            </a:extLst>
          </p:cNvPr>
          <p:cNvPicPr>
            <a:picLocks noChangeAspect="1"/>
          </p:cNvPicPr>
          <p:nvPr/>
        </p:nvPicPr>
        <p:blipFill>
          <a:blip r:embed="rId5"/>
          <a:stretch>
            <a:fillRect/>
          </a:stretch>
        </p:blipFill>
        <p:spPr>
          <a:xfrm>
            <a:off x="5916460" y="1439865"/>
            <a:ext cx="6111883" cy="1658547"/>
          </a:xfrm>
          <a:prstGeom prst="rect">
            <a:avLst/>
          </a:prstGeom>
        </p:spPr>
      </p:pic>
      <p:sp>
        <p:nvSpPr>
          <p:cNvPr id="26" name="TextBox 25">
            <a:extLst>
              <a:ext uri="{FF2B5EF4-FFF2-40B4-BE49-F238E27FC236}">
                <a16:creationId xmlns:a16="http://schemas.microsoft.com/office/drawing/2014/main" id="{B748785A-E81E-8CB8-4A57-BF1E4ED49853}"/>
              </a:ext>
            </a:extLst>
          </p:cNvPr>
          <p:cNvSpPr txBox="1"/>
          <p:nvPr/>
        </p:nvSpPr>
        <p:spPr>
          <a:xfrm>
            <a:off x="10394254" y="6068618"/>
            <a:ext cx="1755994" cy="276999"/>
          </a:xfrm>
          <a:prstGeom prst="rect">
            <a:avLst/>
          </a:prstGeom>
          <a:noFill/>
        </p:spPr>
        <p:txBody>
          <a:bodyPr wrap="none" rtlCol="0">
            <a:spAutoFit/>
          </a:bodyPr>
          <a:lstStyle/>
          <a:p>
            <a:pPr algn="r"/>
            <a:r>
              <a:rPr lang="en-US" sz="1200" dirty="0">
                <a:solidFill>
                  <a:schemeClr val="accent5">
                    <a:lumMod val="75000"/>
                  </a:schemeClr>
                </a:solidFill>
              </a:rPr>
              <a:t>ATL-PHYS-PUB-2020-018 </a:t>
            </a:r>
          </a:p>
        </p:txBody>
      </p:sp>
    </p:spTree>
    <p:extLst>
      <p:ext uri="{BB962C8B-B14F-4D97-AF65-F5344CB8AC3E}">
        <p14:creationId xmlns:p14="http://schemas.microsoft.com/office/powerpoint/2010/main" val="26378048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609600" y="219514"/>
            <a:ext cx="9902289" cy="1008771"/>
          </a:xfrm>
        </p:spPr>
        <p:txBody>
          <a:bodyPr/>
          <a:lstStyle/>
          <a:p>
            <a:r>
              <a:rPr lang="en-US" dirty="0"/>
              <a:t>Dataset and ML Problem</a:t>
            </a:r>
            <a:endParaRPr lang="en-US" sz="2400" b="0" dirty="0"/>
          </a:p>
        </p:txBody>
      </p:sp>
      <p:sp>
        <p:nvSpPr>
          <p:cNvPr id="7" name="Rectangle 6">
            <a:extLst>
              <a:ext uri="{FF2B5EF4-FFF2-40B4-BE49-F238E27FC236}">
                <a16:creationId xmlns:a16="http://schemas.microsoft.com/office/drawing/2014/main" id="{F0175935-9E57-AEAB-EF22-773C322F88B7}"/>
              </a:ext>
            </a:extLst>
          </p:cNvPr>
          <p:cNvSpPr/>
          <p:nvPr/>
        </p:nvSpPr>
        <p:spPr>
          <a:xfrm>
            <a:off x="163827" y="1313308"/>
            <a:ext cx="6762490" cy="2000548"/>
          </a:xfrm>
          <a:prstGeom prst="rect">
            <a:avLst/>
          </a:prstGeom>
        </p:spPr>
        <p:txBody>
          <a:bodyPr wrap="square">
            <a:spAutoFit/>
          </a:bodyPr>
          <a:lstStyle/>
          <a:p>
            <a:pPr marL="342900" indent="-342900">
              <a:lnSpc>
                <a:spcPct val="150000"/>
              </a:lnSpc>
              <a:buFont typeface="Arial" panose="020B0604020202020204" pitchFamily="34" charset="0"/>
              <a:buChar char="•"/>
            </a:pPr>
            <a:r>
              <a:rPr lang="en-US" dirty="0">
                <a:solidFill>
                  <a:srgbClr val="E46C0A"/>
                </a:solidFill>
              </a:rPr>
              <a:t>Dataset:</a:t>
            </a:r>
          </a:p>
          <a:p>
            <a:pPr marL="800100" lvl="1" indent="-342900">
              <a:spcBef>
                <a:spcPts val="600"/>
              </a:spcBef>
              <a:spcAft>
                <a:spcPts val="600"/>
              </a:spcAft>
              <a:buFont typeface="System Font Regular"/>
              <a:buChar char="−"/>
            </a:pPr>
            <a:r>
              <a:rPr lang="en-US" dirty="0">
                <a:solidFill>
                  <a:srgbClr val="0070C0"/>
                </a:solidFill>
              </a:rPr>
              <a:t>Simulated single pion showers (𝜋</a:t>
            </a:r>
            <a:r>
              <a:rPr lang="en-US" baseline="30000" dirty="0">
                <a:solidFill>
                  <a:srgbClr val="0070C0"/>
                </a:solidFill>
              </a:rPr>
              <a:t>0</a:t>
            </a:r>
            <a:r>
              <a:rPr lang="en-US" dirty="0">
                <a:solidFill>
                  <a:srgbClr val="0070C0"/>
                </a:solidFill>
              </a:rPr>
              <a:t> and 𝜋</a:t>
            </a:r>
            <a:r>
              <a:rPr lang="en-US" baseline="30000" dirty="0">
                <a:solidFill>
                  <a:srgbClr val="0070C0"/>
                </a:solidFill>
              </a:rPr>
              <a:t>+</a:t>
            </a:r>
            <a:r>
              <a:rPr lang="en-US" dirty="0">
                <a:solidFill>
                  <a:srgbClr val="0070C0"/>
                </a:solidFill>
              </a:rPr>
              <a:t>)</a:t>
            </a:r>
          </a:p>
          <a:p>
            <a:pPr marL="800100" lvl="1" indent="-342900">
              <a:spcBef>
                <a:spcPts val="600"/>
              </a:spcBef>
              <a:spcAft>
                <a:spcPts val="600"/>
              </a:spcAft>
              <a:buFont typeface="System Font Regular"/>
              <a:buChar char="−"/>
            </a:pPr>
            <a:r>
              <a:rPr lang="en-US" dirty="0">
                <a:solidFill>
                  <a:srgbClr val="0070C0"/>
                </a:solidFill>
              </a:rPr>
              <a:t>Topo-clusters: 3D objects representing local particle showers</a:t>
            </a:r>
          </a:p>
          <a:p>
            <a:pPr marL="800100" lvl="1" indent="-342900">
              <a:spcBef>
                <a:spcPts val="600"/>
              </a:spcBef>
              <a:spcAft>
                <a:spcPts val="600"/>
              </a:spcAft>
              <a:buFont typeface="System Font Regular"/>
              <a:buChar char="−"/>
            </a:pPr>
            <a:r>
              <a:rPr lang="en-US" dirty="0">
                <a:solidFill>
                  <a:srgbClr val="0070C0"/>
                </a:solidFill>
              </a:rPr>
              <a:t>Previous approach: image representation of each layer of calorimeter</a:t>
            </a:r>
          </a:p>
        </p:txBody>
      </p:sp>
      <p:pic>
        <p:nvPicPr>
          <p:cNvPr id="9" name="Picture 8">
            <a:extLst>
              <a:ext uri="{FF2B5EF4-FFF2-40B4-BE49-F238E27FC236}">
                <a16:creationId xmlns:a16="http://schemas.microsoft.com/office/drawing/2014/main" id="{0469D5D9-B170-B265-17E1-65E8986FDC74}"/>
              </a:ext>
            </a:extLst>
          </p:cNvPr>
          <p:cNvPicPr>
            <a:picLocks noChangeAspect="1"/>
          </p:cNvPicPr>
          <p:nvPr/>
        </p:nvPicPr>
        <p:blipFill>
          <a:blip r:embed="rId3"/>
          <a:stretch>
            <a:fillRect/>
          </a:stretch>
        </p:blipFill>
        <p:spPr>
          <a:xfrm>
            <a:off x="4029122" y="4264650"/>
            <a:ext cx="2714216" cy="2103120"/>
          </a:xfrm>
          <a:prstGeom prst="rect">
            <a:avLst/>
          </a:prstGeom>
        </p:spPr>
      </p:pic>
      <p:sp>
        <p:nvSpPr>
          <p:cNvPr id="11" name="TextBox 10">
            <a:extLst>
              <a:ext uri="{FF2B5EF4-FFF2-40B4-BE49-F238E27FC236}">
                <a16:creationId xmlns:a16="http://schemas.microsoft.com/office/drawing/2014/main" id="{48BBC126-8BBD-4A90-07D4-7E4980A927F0}"/>
              </a:ext>
            </a:extLst>
          </p:cNvPr>
          <p:cNvSpPr txBox="1"/>
          <p:nvPr/>
        </p:nvSpPr>
        <p:spPr>
          <a:xfrm>
            <a:off x="4620461" y="3950835"/>
            <a:ext cx="1331831" cy="338554"/>
          </a:xfrm>
          <a:prstGeom prst="rect">
            <a:avLst/>
          </a:prstGeom>
          <a:noFill/>
        </p:spPr>
        <p:txBody>
          <a:bodyPr wrap="square" rtlCol="0">
            <a:spAutoFit/>
          </a:bodyPr>
          <a:lstStyle/>
          <a:p>
            <a:pPr algn="ctr"/>
            <a:r>
              <a:rPr lang="en-US" sz="1600" b="1" dirty="0">
                <a:solidFill>
                  <a:srgbClr val="E46C0A"/>
                </a:solidFill>
              </a:rPr>
              <a:t>Neutral pions</a:t>
            </a:r>
          </a:p>
        </p:txBody>
      </p:sp>
      <p:pic>
        <p:nvPicPr>
          <p:cNvPr id="10" name="Picture 9">
            <a:extLst>
              <a:ext uri="{FF2B5EF4-FFF2-40B4-BE49-F238E27FC236}">
                <a16:creationId xmlns:a16="http://schemas.microsoft.com/office/drawing/2014/main" id="{347482BA-E034-0C43-C8F7-59BC5EC68A27}"/>
              </a:ext>
            </a:extLst>
          </p:cNvPr>
          <p:cNvPicPr>
            <a:picLocks noChangeAspect="1"/>
          </p:cNvPicPr>
          <p:nvPr/>
        </p:nvPicPr>
        <p:blipFill>
          <a:blip r:embed="rId4"/>
          <a:stretch>
            <a:fillRect/>
          </a:stretch>
        </p:blipFill>
        <p:spPr>
          <a:xfrm>
            <a:off x="6710248" y="4264650"/>
            <a:ext cx="2728584" cy="2103120"/>
          </a:xfrm>
          <a:prstGeom prst="rect">
            <a:avLst/>
          </a:prstGeom>
        </p:spPr>
      </p:pic>
      <p:sp>
        <p:nvSpPr>
          <p:cNvPr id="12" name="TextBox 11">
            <a:extLst>
              <a:ext uri="{FF2B5EF4-FFF2-40B4-BE49-F238E27FC236}">
                <a16:creationId xmlns:a16="http://schemas.microsoft.com/office/drawing/2014/main" id="{CF2F6A83-711A-93F5-FAD0-9FAF283B01FD}"/>
              </a:ext>
            </a:extLst>
          </p:cNvPr>
          <p:cNvSpPr txBox="1"/>
          <p:nvPr/>
        </p:nvSpPr>
        <p:spPr>
          <a:xfrm>
            <a:off x="7099169" y="3950835"/>
            <a:ext cx="1726624" cy="338554"/>
          </a:xfrm>
          <a:prstGeom prst="rect">
            <a:avLst/>
          </a:prstGeom>
          <a:noFill/>
        </p:spPr>
        <p:txBody>
          <a:bodyPr wrap="square" rtlCol="0">
            <a:spAutoFit/>
          </a:bodyPr>
          <a:lstStyle/>
          <a:p>
            <a:pPr algn="ctr"/>
            <a:r>
              <a:rPr lang="en-US" sz="1600" b="1" dirty="0">
                <a:solidFill>
                  <a:srgbClr val="E46C0A"/>
                </a:solidFill>
              </a:rPr>
              <a:t>Charged pions</a:t>
            </a:r>
          </a:p>
        </p:txBody>
      </p:sp>
      <p:pic>
        <p:nvPicPr>
          <p:cNvPr id="14" name="Picture 13">
            <a:extLst>
              <a:ext uri="{FF2B5EF4-FFF2-40B4-BE49-F238E27FC236}">
                <a16:creationId xmlns:a16="http://schemas.microsoft.com/office/drawing/2014/main" id="{9DFF7DFA-08FA-59E3-87E0-30E43C02906D}"/>
              </a:ext>
            </a:extLst>
          </p:cNvPr>
          <p:cNvPicPr>
            <a:picLocks noChangeAspect="1"/>
          </p:cNvPicPr>
          <p:nvPr/>
        </p:nvPicPr>
        <p:blipFill>
          <a:blip r:embed="rId5"/>
          <a:stretch>
            <a:fillRect/>
          </a:stretch>
        </p:blipFill>
        <p:spPr>
          <a:xfrm>
            <a:off x="9405742" y="4264650"/>
            <a:ext cx="2771705" cy="2103120"/>
          </a:xfrm>
          <a:prstGeom prst="rect">
            <a:avLst/>
          </a:prstGeom>
        </p:spPr>
      </p:pic>
      <p:sp>
        <p:nvSpPr>
          <p:cNvPr id="15" name="TextBox 14">
            <a:extLst>
              <a:ext uri="{FF2B5EF4-FFF2-40B4-BE49-F238E27FC236}">
                <a16:creationId xmlns:a16="http://schemas.microsoft.com/office/drawing/2014/main" id="{AB7AC791-2EF5-5BE8-4CAD-61D4F9BB7F2F}"/>
              </a:ext>
            </a:extLst>
          </p:cNvPr>
          <p:cNvSpPr txBox="1"/>
          <p:nvPr/>
        </p:nvSpPr>
        <p:spPr>
          <a:xfrm>
            <a:off x="9967358" y="3950835"/>
            <a:ext cx="1415739" cy="338554"/>
          </a:xfrm>
          <a:prstGeom prst="rect">
            <a:avLst/>
          </a:prstGeom>
          <a:noFill/>
        </p:spPr>
        <p:txBody>
          <a:bodyPr wrap="square" rtlCol="0">
            <a:spAutoFit/>
          </a:bodyPr>
          <a:lstStyle/>
          <a:p>
            <a:pPr algn="ctr"/>
            <a:r>
              <a:rPr lang="en-US" sz="1600" b="1" dirty="0">
                <a:solidFill>
                  <a:srgbClr val="E46C0A"/>
                </a:solidFill>
              </a:rPr>
              <a:t>Difference</a:t>
            </a:r>
          </a:p>
        </p:txBody>
      </p:sp>
      <p:pic>
        <p:nvPicPr>
          <p:cNvPr id="8" name="Picture 7">
            <a:extLst>
              <a:ext uri="{FF2B5EF4-FFF2-40B4-BE49-F238E27FC236}">
                <a16:creationId xmlns:a16="http://schemas.microsoft.com/office/drawing/2014/main" id="{A870C297-1047-BA54-2D46-B5453ABA9991}"/>
              </a:ext>
            </a:extLst>
          </p:cNvPr>
          <p:cNvPicPr>
            <a:picLocks noChangeAspect="1"/>
          </p:cNvPicPr>
          <p:nvPr/>
        </p:nvPicPr>
        <p:blipFill>
          <a:blip r:embed="rId6"/>
          <a:stretch>
            <a:fillRect/>
          </a:stretch>
        </p:blipFill>
        <p:spPr>
          <a:xfrm>
            <a:off x="7324646" y="1377632"/>
            <a:ext cx="3002294" cy="2431435"/>
          </a:xfrm>
          <a:prstGeom prst="rect">
            <a:avLst/>
          </a:prstGeom>
        </p:spPr>
      </p:pic>
      <p:sp>
        <p:nvSpPr>
          <p:cNvPr id="6" name="Rectangle 5">
            <a:extLst>
              <a:ext uri="{FF2B5EF4-FFF2-40B4-BE49-F238E27FC236}">
                <a16:creationId xmlns:a16="http://schemas.microsoft.com/office/drawing/2014/main" id="{BF9D6829-8279-0A05-79EF-F253D8489AE4}"/>
              </a:ext>
            </a:extLst>
          </p:cNvPr>
          <p:cNvSpPr/>
          <p:nvPr/>
        </p:nvSpPr>
        <p:spPr>
          <a:xfrm>
            <a:off x="163827" y="3950835"/>
            <a:ext cx="3884017" cy="1231106"/>
          </a:xfrm>
          <a:prstGeom prst="rect">
            <a:avLst/>
          </a:prstGeom>
        </p:spPr>
        <p:txBody>
          <a:bodyPr wrap="square">
            <a:spAutoFit/>
          </a:bodyPr>
          <a:lstStyle/>
          <a:p>
            <a:pPr marL="342900" indent="-342900">
              <a:spcBef>
                <a:spcPts val="600"/>
              </a:spcBef>
              <a:spcAft>
                <a:spcPts val="600"/>
              </a:spcAft>
              <a:buFont typeface="Arial" panose="020B0604020202020204" pitchFamily="34" charset="0"/>
              <a:buChar char="•"/>
            </a:pPr>
            <a:r>
              <a:rPr lang="en-US" dirty="0">
                <a:solidFill>
                  <a:srgbClr val="E46C0A"/>
                </a:solidFill>
              </a:rPr>
              <a:t>ML Problems:</a:t>
            </a:r>
          </a:p>
          <a:p>
            <a:pPr marL="800100" lvl="1" indent="-342900">
              <a:spcBef>
                <a:spcPts val="600"/>
              </a:spcBef>
              <a:spcAft>
                <a:spcPts val="600"/>
              </a:spcAft>
              <a:buFont typeface="System Font Regular"/>
              <a:buChar char="−"/>
            </a:pPr>
            <a:r>
              <a:rPr lang="en-US" dirty="0">
                <a:solidFill>
                  <a:srgbClr val="0070C0"/>
                </a:solidFill>
              </a:rPr>
              <a:t>Pion classification: 𝜋</a:t>
            </a:r>
            <a:r>
              <a:rPr lang="en-US" baseline="30000" dirty="0">
                <a:solidFill>
                  <a:srgbClr val="0070C0"/>
                </a:solidFill>
              </a:rPr>
              <a:t>0</a:t>
            </a:r>
            <a:r>
              <a:rPr lang="en-US" dirty="0">
                <a:solidFill>
                  <a:srgbClr val="0070C0"/>
                </a:solidFill>
              </a:rPr>
              <a:t> or 𝜋</a:t>
            </a:r>
            <a:r>
              <a:rPr lang="en-US" baseline="30000" dirty="0">
                <a:solidFill>
                  <a:srgbClr val="0070C0"/>
                </a:solidFill>
              </a:rPr>
              <a:t>+</a:t>
            </a:r>
            <a:endParaRPr lang="en-US" dirty="0">
              <a:solidFill>
                <a:srgbClr val="0070C0"/>
              </a:solidFill>
            </a:endParaRPr>
          </a:p>
          <a:p>
            <a:pPr marL="800100" lvl="1" indent="-342900">
              <a:spcBef>
                <a:spcPts val="600"/>
              </a:spcBef>
              <a:spcAft>
                <a:spcPts val="600"/>
              </a:spcAft>
              <a:buFont typeface="System Font Regular"/>
              <a:buChar char="−"/>
            </a:pPr>
            <a:r>
              <a:rPr lang="en-US" dirty="0">
                <a:solidFill>
                  <a:srgbClr val="0070C0"/>
                </a:solidFill>
              </a:rPr>
              <a:t>Energy regression: pion energy</a:t>
            </a:r>
          </a:p>
        </p:txBody>
      </p:sp>
      <p:sp>
        <p:nvSpPr>
          <p:cNvPr id="21" name="TextBox 20">
            <a:extLst>
              <a:ext uri="{FF2B5EF4-FFF2-40B4-BE49-F238E27FC236}">
                <a16:creationId xmlns:a16="http://schemas.microsoft.com/office/drawing/2014/main" id="{1BD0D887-F1E9-F607-6A28-F293F8856AFC}"/>
              </a:ext>
            </a:extLst>
          </p:cNvPr>
          <p:cNvSpPr txBox="1"/>
          <p:nvPr/>
        </p:nvSpPr>
        <p:spPr>
          <a:xfrm>
            <a:off x="0" y="6090771"/>
            <a:ext cx="1755994" cy="276999"/>
          </a:xfrm>
          <a:prstGeom prst="rect">
            <a:avLst/>
          </a:prstGeom>
          <a:noFill/>
        </p:spPr>
        <p:txBody>
          <a:bodyPr wrap="none" rtlCol="0">
            <a:spAutoFit/>
          </a:bodyPr>
          <a:lstStyle/>
          <a:p>
            <a:r>
              <a:rPr lang="en-US" sz="1200" dirty="0">
                <a:solidFill>
                  <a:schemeClr val="accent5">
                    <a:lumMod val="75000"/>
                  </a:schemeClr>
                </a:solidFill>
              </a:rPr>
              <a:t>ATL-PHYS-PUB-2020-018 </a:t>
            </a:r>
          </a:p>
        </p:txBody>
      </p:sp>
    </p:spTree>
    <p:extLst>
      <p:ext uri="{BB962C8B-B14F-4D97-AF65-F5344CB8AC3E}">
        <p14:creationId xmlns:p14="http://schemas.microsoft.com/office/powerpoint/2010/main" val="3673062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609600" y="219514"/>
            <a:ext cx="9902289" cy="1008771"/>
          </a:xfrm>
        </p:spPr>
        <p:txBody>
          <a:bodyPr/>
          <a:lstStyle/>
          <a:p>
            <a:r>
              <a:rPr lang="en-US" dirty="0"/>
              <a:t>Results: Image-based approach</a:t>
            </a:r>
            <a:endParaRPr lang="en-US" sz="2400" b="0" dirty="0"/>
          </a:p>
        </p:txBody>
      </p:sp>
      <p:pic>
        <p:nvPicPr>
          <p:cNvPr id="16" name="Picture 15">
            <a:extLst>
              <a:ext uri="{FF2B5EF4-FFF2-40B4-BE49-F238E27FC236}">
                <a16:creationId xmlns:a16="http://schemas.microsoft.com/office/drawing/2014/main" id="{4179393D-2E4C-E29A-A2A3-C549B298F134}"/>
              </a:ext>
            </a:extLst>
          </p:cNvPr>
          <p:cNvPicPr>
            <a:picLocks noChangeAspect="1"/>
          </p:cNvPicPr>
          <p:nvPr/>
        </p:nvPicPr>
        <p:blipFill>
          <a:blip r:embed="rId3"/>
          <a:stretch>
            <a:fillRect/>
          </a:stretch>
        </p:blipFill>
        <p:spPr>
          <a:xfrm>
            <a:off x="422273" y="2396359"/>
            <a:ext cx="4264646" cy="3910570"/>
          </a:xfrm>
          <a:prstGeom prst="rect">
            <a:avLst/>
          </a:prstGeom>
        </p:spPr>
      </p:pic>
      <p:pic>
        <p:nvPicPr>
          <p:cNvPr id="1026" name="Picture 2">
            <a:extLst>
              <a:ext uri="{FF2B5EF4-FFF2-40B4-BE49-F238E27FC236}">
                <a16:creationId xmlns:a16="http://schemas.microsoft.com/office/drawing/2014/main" id="{CF57A9BD-DEB7-D4CF-CE70-186999A1252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83415" y="3312813"/>
            <a:ext cx="3587856" cy="265176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79D4E50B-59F3-1EAB-3612-DA775CD0BAA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51697" y="3312813"/>
            <a:ext cx="3651081" cy="2651760"/>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a:extLst>
              <a:ext uri="{FF2B5EF4-FFF2-40B4-BE49-F238E27FC236}">
                <a16:creationId xmlns:a16="http://schemas.microsoft.com/office/drawing/2014/main" id="{A8229FDF-9089-6C04-3221-4B0A4C47B5D8}"/>
              </a:ext>
            </a:extLst>
          </p:cNvPr>
          <p:cNvSpPr txBox="1"/>
          <p:nvPr/>
        </p:nvSpPr>
        <p:spPr>
          <a:xfrm>
            <a:off x="1888680" y="2132492"/>
            <a:ext cx="1331831" cy="338554"/>
          </a:xfrm>
          <a:prstGeom prst="rect">
            <a:avLst/>
          </a:prstGeom>
          <a:noFill/>
        </p:spPr>
        <p:txBody>
          <a:bodyPr wrap="square" rtlCol="0">
            <a:spAutoFit/>
          </a:bodyPr>
          <a:lstStyle/>
          <a:p>
            <a:pPr algn="ctr"/>
            <a:r>
              <a:rPr lang="en-US" sz="1600" b="1" dirty="0">
                <a:solidFill>
                  <a:srgbClr val="E46C0A"/>
                </a:solidFill>
              </a:rPr>
              <a:t>Classification</a:t>
            </a:r>
          </a:p>
        </p:txBody>
      </p:sp>
      <p:sp>
        <p:nvSpPr>
          <p:cNvPr id="20" name="TextBox 19">
            <a:extLst>
              <a:ext uri="{FF2B5EF4-FFF2-40B4-BE49-F238E27FC236}">
                <a16:creationId xmlns:a16="http://schemas.microsoft.com/office/drawing/2014/main" id="{1DDFA9D3-FF1C-A768-5E58-D20C0BDCFE9E}"/>
              </a:ext>
            </a:extLst>
          </p:cNvPr>
          <p:cNvSpPr txBox="1"/>
          <p:nvPr/>
        </p:nvSpPr>
        <p:spPr>
          <a:xfrm>
            <a:off x="7505083" y="2113527"/>
            <a:ext cx="1331831" cy="338554"/>
          </a:xfrm>
          <a:prstGeom prst="rect">
            <a:avLst/>
          </a:prstGeom>
          <a:noFill/>
        </p:spPr>
        <p:txBody>
          <a:bodyPr wrap="square" rtlCol="0">
            <a:spAutoFit/>
          </a:bodyPr>
          <a:lstStyle/>
          <a:p>
            <a:pPr algn="ctr"/>
            <a:r>
              <a:rPr lang="en-US" sz="1600" b="1" dirty="0">
                <a:solidFill>
                  <a:srgbClr val="E46C0A"/>
                </a:solidFill>
              </a:rPr>
              <a:t>Regression</a:t>
            </a:r>
          </a:p>
        </p:txBody>
      </p:sp>
      <p:sp>
        <p:nvSpPr>
          <p:cNvPr id="21" name="Rectangle 20">
            <a:extLst>
              <a:ext uri="{FF2B5EF4-FFF2-40B4-BE49-F238E27FC236}">
                <a16:creationId xmlns:a16="http://schemas.microsoft.com/office/drawing/2014/main" id="{3A52D7A1-D4BC-9358-3819-F83D8C72BC18}"/>
              </a:ext>
            </a:extLst>
          </p:cNvPr>
          <p:cNvSpPr/>
          <p:nvPr/>
        </p:nvSpPr>
        <p:spPr>
          <a:xfrm>
            <a:off x="163827" y="1313308"/>
            <a:ext cx="11523676" cy="800219"/>
          </a:xfrm>
          <a:prstGeom prst="rect">
            <a:avLst/>
          </a:prstGeom>
        </p:spPr>
        <p:txBody>
          <a:bodyPr wrap="square">
            <a:spAutoFit/>
          </a:bodyPr>
          <a:lstStyle/>
          <a:p>
            <a:pPr marL="285750" indent="-285750">
              <a:spcBef>
                <a:spcPts val="600"/>
              </a:spcBef>
              <a:spcAft>
                <a:spcPts val="600"/>
              </a:spcAft>
              <a:buFont typeface="Arial" panose="020B0604020202020204" pitchFamily="34" charset="0"/>
              <a:buChar char="•"/>
            </a:pPr>
            <a:r>
              <a:rPr lang="en-US" dirty="0">
                <a:solidFill>
                  <a:srgbClr val="0070C0"/>
                </a:solidFill>
              </a:rPr>
              <a:t>Image-based methods outperform the baseline classification and energy calibration methods.</a:t>
            </a:r>
          </a:p>
          <a:p>
            <a:pPr marL="285750" indent="-285750">
              <a:spcBef>
                <a:spcPts val="600"/>
              </a:spcBef>
              <a:spcAft>
                <a:spcPts val="600"/>
              </a:spcAft>
              <a:buFont typeface="Arial" panose="020B0604020202020204" pitchFamily="34" charset="0"/>
              <a:buChar char="•"/>
            </a:pPr>
            <a:r>
              <a:rPr lang="en-US" dirty="0">
                <a:solidFill>
                  <a:srgbClr val="E46C0A"/>
                </a:solidFill>
              </a:rPr>
              <a:t>Drawbacks:</a:t>
            </a:r>
            <a:r>
              <a:rPr lang="en-US" dirty="0">
                <a:solidFill>
                  <a:srgbClr val="0070C0"/>
                </a:solidFill>
              </a:rPr>
              <a:t> Sparse images of varying dimensions, restricted </a:t>
            </a:r>
            <a:r>
              <a:rPr lang="el-GR" dirty="0">
                <a:solidFill>
                  <a:srgbClr val="0070C0"/>
                </a:solidFill>
              </a:rPr>
              <a:t>η</a:t>
            </a:r>
            <a:r>
              <a:rPr lang="en-US" dirty="0">
                <a:solidFill>
                  <a:srgbClr val="0070C0"/>
                </a:solidFill>
              </a:rPr>
              <a:t> range (</a:t>
            </a:r>
            <a:r>
              <a:rPr lang="el-GR" dirty="0">
                <a:solidFill>
                  <a:srgbClr val="0070C0"/>
                </a:solidFill>
              </a:rPr>
              <a:t>|η| &lt; 0.7</a:t>
            </a:r>
            <a:r>
              <a:rPr lang="en-US" dirty="0">
                <a:solidFill>
                  <a:srgbClr val="0070C0"/>
                </a:solidFill>
              </a:rPr>
              <a:t>) due to changes in detector geometry.</a:t>
            </a:r>
            <a:endParaRPr lang="el-GR" dirty="0">
              <a:solidFill>
                <a:srgbClr val="0070C0"/>
              </a:solidFill>
            </a:endParaRPr>
          </a:p>
        </p:txBody>
      </p:sp>
      <p:pic>
        <p:nvPicPr>
          <p:cNvPr id="1030" name="Picture 6">
            <a:extLst>
              <a:ext uri="{FF2B5EF4-FFF2-40B4-BE49-F238E27FC236}">
                <a16:creationId xmlns:a16="http://schemas.microsoft.com/office/drawing/2014/main" id="{C900DCF9-4D05-D297-4FB7-251C092D744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57687" y="3313076"/>
            <a:ext cx="3639312" cy="265123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id="{E1041315-1874-A1B6-2DAC-C6F03629BDD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450776" y="3312551"/>
            <a:ext cx="3652922" cy="2651760"/>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a:extLst>
              <a:ext uri="{FF2B5EF4-FFF2-40B4-BE49-F238E27FC236}">
                <a16:creationId xmlns:a16="http://schemas.microsoft.com/office/drawing/2014/main" id="{87FA090A-60BF-78A6-2A93-17A925AAFDE6}"/>
              </a:ext>
            </a:extLst>
          </p:cNvPr>
          <p:cNvSpPr txBox="1"/>
          <p:nvPr/>
        </p:nvSpPr>
        <p:spPr>
          <a:xfrm>
            <a:off x="7528730" y="2807231"/>
            <a:ext cx="1331831" cy="338554"/>
          </a:xfrm>
          <a:prstGeom prst="rect">
            <a:avLst/>
          </a:prstGeom>
          <a:solidFill>
            <a:schemeClr val="bg1"/>
          </a:solidFill>
        </p:spPr>
        <p:txBody>
          <a:bodyPr wrap="square" rtlCol="0">
            <a:spAutoFit/>
          </a:bodyPr>
          <a:lstStyle/>
          <a:p>
            <a:pPr algn="ctr"/>
            <a:r>
              <a:rPr lang="en-US" sz="1600" b="1" dirty="0">
                <a:solidFill>
                  <a:srgbClr val="E46C0A"/>
                </a:solidFill>
              </a:rPr>
              <a:t>Response</a:t>
            </a:r>
          </a:p>
        </p:txBody>
      </p:sp>
      <p:sp>
        <p:nvSpPr>
          <p:cNvPr id="23" name="TextBox 22">
            <a:extLst>
              <a:ext uri="{FF2B5EF4-FFF2-40B4-BE49-F238E27FC236}">
                <a16:creationId xmlns:a16="http://schemas.microsoft.com/office/drawing/2014/main" id="{C5FD4EED-1620-7532-4BAB-F6099ECB9BCA}"/>
              </a:ext>
            </a:extLst>
          </p:cNvPr>
          <p:cNvSpPr txBox="1"/>
          <p:nvPr/>
        </p:nvSpPr>
        <p:spPr>
          <a:xfrm>
            <a:off x="6826021" y="2807231"/>
            <a:ext cx="2737248" cy="338554"/>
          </a:xfrm>
          <a:prstGeom prst="rect">
            <a:avLst/>
          </a:prstGeom>
          <a:solidFill>
            <a:schemeClr val="bg1"/>
          </a:solidFill>
        </p:spPr>
        <p:txBody>
          <a:bodyPr wrap="square" rtlCol="0">
            <a:spAutoFit/>
          </a:bodyPr>
          <a:lstStyle/>
          <a:p>
            <a:pPr algn="ctr"/>
            <a:r>
              <a:rPr lang="en-US" sz="1600" b="1" dirty="0">
                <a:solidFill>
                  <a:srgbClr val="E46C0A"/>
                </a:solidFill>
              </a:rPr>
              <a:t>Inter-Quantile Range (IQR)</a:t>
            </a:r>
          </a:p>
        </p:txBody>
      </p:sp>
      <p:sp>
        <p:nvSpPr>
          <p:cNvPr id="26" name="TextBox 25">
            <a:extLst>
              <a:ext uri="{FF2B5EF4-FFF2-40B4-BE49-F238E27FC236}">
                <a16:creationId xmlns:a16="http://schemas.microsoft.com/office/drawing/2014/main" id="{9EE5F934-6441-D4DE-55E4-FB0BF1902F62}"/>
              </a:ext>
            </a:extLst>
          </p:cNvPr>
          <p:cNvSpPr txBox="1"/>
          <p:nvPr/>
        </p:nvSpPr>
        <p:spPr>
          <a:xfrm>
            <a:off x="9699322" y="3917134"/>
            <a:ext cx="1509131"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70AD47">
                    <a:lumMod val="75000"/>
                  </a:srgbClr>
                </a:solidFill>
                <a:effectLst/>
                <a:uLnTx/>
                <a:uFillTx/>
              </a:rPr>
              <a:t>Baseline methods</a:t>
            </a:r>
          </a:p>
        </p:txBody>
      </p:sp>
      <p:cxnSp>
        <p:nvCxnSpPr>
          <p:cNvPr id="27" name="Straight Arrow Connector 26">
            <a:extLst>
              <a:ext uri="{FF2B5EF4-FFF2-40B4-BE49-F238E27FC236}">
                <a16:creationId xmlns:a16="http://schemas.microsoft.com/office/drawing/2014/main" id="{6A1453B3-14D3-F711-0489-8D14E9C8E155}"/>
              </a:ext>
            </a:extLst>
          </p:cNvPr>
          <p:cNvCxnSpPr>
            <a:cxnSpLocks/>
          </p:cNvCxnSpPr>
          <p:nvPr/>
        </p:nvCxnSpPr>
        <p:spPr>
          <a:xfrm flipH="1">
            <a:off x="9378322" y="4201730"/>
            <a:ext cx="689311" cy="286185"/>
          </a:xfrm>
          <a:prstGeom prst="straightConnector1">
            <a:avLst/>
          </a:prstGeom>
          <a:noFill/>
          <a:ln w="25400" cap="flat" cmpd="sng" algn="ctr">
            <a:solidFill>
              <a:srgbClr val="70AD47">
                <a:lumMod val="75000"/>
              </a:srgbClr>
            </a:solidFill>
            <a:prstDash val="solid"/>
            <a:miter lim="800000"/>
            <a:tailEnd type="triangle"/>
          </a:ln>
          <a:effectLst/>
        </p:spPr>
      </p:cxnSp>
      <p:sp>
        <p:nvSpPr>
          <p:cNvPr id="28" name="TextBox 27">
            <a:extLst>
              <a:ext uri="{FF2B5EF4-FFF2-40B4-BE49-F238E27FC236}">
                <a16:creationId xmlns:a16="http://schemas.microsoft.com/office/drawing/2014/main" id="{8AC8BBB9-3CEC-DC80-7AC5-DF07DD09A6E1}"/>
              </a:ext>
            </a:extLst>
          </p:cNvPr>
          <p:cNvSpPr txBox="1"/>
          <p:nvPr/>
        </p:nvSpPr>
        <p:spPr>
          <a:xfrm>
            <a:off x="10654935" y="4730998"/>
            <a:ext cx="1114792"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70C0"/>
                </a:solidFill>
                <a:effectLst/>
                <a:uLnTx/>
                <a:uFillTx/>
              </a:rPr>
              <a:t>ML methods</a:t>
            </a:r>
          </a:p>
        </p:txBody>
      </p:sp>
      <p:cxnSp>
        <p:nvCxnSpPr>
          <p:cNvPr id="29" name="Straight Arrow Connector 28">
            <a:extLst>
              <a:ext uri="{FF2B5EF4-FFF2-40B4-BE49-F238E27FC236}">
                <a16:creationId xmlns:a16="http://schemas.microsoft.com/office/drawing/2014/main" id="{26982618-95E3-3264-F272-2E45521DE813}"/>
              </a:ext>
            </a:extLst>
          </p:cNvPr>
          <p:cNvCxnSpPr>
            <a:cxnSpLocks/>
            <a:stCxn id="28" idx="1"/>
          </p:cNvCxnSpPr>
          <p:nvPr/>
        </p:nvCxnSpPr>
        <p:spPr>
          <a:xfrm flipH="1">
            <a:off x="9563269" y="4884887"/>
            <a:ext cx="1091666" cy="320916"/>
          </a:xfrm>
          <a:prstGeom prst="straightConnector1">
            <a:avLst/>
          </a:prstGeom>
          <a:noFill/>
          <a:ln w="25400" cap="flat" cmpd="sng" algn="ctr">
            <a:solidFill>
              <a:srgbClr val="4472C4"/>
            </a:solidFill>
            <a:prstDash val="solid"/>
            <a:miter lim="800000"/>
            <a:tailEnd type="triangle"/>
          </a:ln>
          <a:effectLst/>
        </p:spPr>
      </p:cxnSp>
      <p:sp>
        <p:nvSpPr>
          <p:cNvPr id="38" name="TextBox 37">
            <a:extLst>
              <a:ext uri="{FF2B5EF4-FFF2-40B4-BE49-F238E27FC236}">
                <a16:creationId xmlns:a16="http://schemas.microsoft.com/office/drawing/2014/main" id="{118E400B-1343-C434-3EBD-429285B6F09D}"/>
              </a:ext>
            </a:extLst>
          </p:cNvPr>
          <p:cNvSpPr txBox="1"/>
          <p:nvPr/>
        </p:nvSpPr>
        <p:spPr>
          <a:xfrm>
            <a:off x="10436006" y="6187462"/>
            <a:ext cx="1755994" cy="276999"/>
          </a:xfrm>
          <a:prstGeom prst="rect">
            <a:avLst/>
          </a:prstGeom>
          <a:noFill/>
        </p:spPr>
        <p:txBody>
          <a:bodyPr wrap="none" rtlCol="0">
            <a:spAutoFit/>
          </a:bodyPr>
          <a:lstStyle/>
          <a:p>
            <a:r>
              <a:rPr lang="en-US" sz="1200" dirty="0">
                <a:solidFill>
                  <a:schemeClr val="accent5">
                    <a:lumMod val="75000"/>
                  </a:schemeClr>
                </a:solidFill>
              </a:rPr>
              <a:t>ATL-PHYS-PUB-2020-018 </a:t>
            </a:r>
          </a:p>
        </p:txBody>
      </p:sp>
    </p:spTree>
    <p:extLst>
      <p:ext uri="{BB962C8B-B14F-4D97-AF65-F5344CB8AC3E}">
        <p14:creationId xmlns:p14="http://schemas.microsoft.com/office/powerpoint/2010/main" val="1482658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2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02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6"/>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3"/>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030"/>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03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2" grpId="0" animBg="1"/>
      <p:bldP spid="23" grpId="0" animBg="1"/>
      <p:bldP spid="26" grpId="0"/>
      <p:bldP spid="2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609600" y="219514"/>
            <a:ext cx="9902289" cy="1008771"/>
          </a:xfrm>
        </p:spPr>
        <p:txBody>
          <a:bodyPr/>
          <a:lstStyle/>
          <a:p>
            <a:r>
              <a:rPr lang="en-US" dirty="0"/>
              <a:t>Graph Neural Network Approach</a:t>
            </a:r>
            <a:endParaRPr lang="en-US" sz="2400" b="0" dirty="0"/>
          </a:p>
        </p:txBody>
      </p:sp>
      <p:pic>
        <p:nvPicPr>
          <p:cNvPr id="17" name="Picture 16">
            <a:extLst>
              <a:ext uri="{FF2B5EF4-FFF2-40B4-BE49-F238E27FC236}">
                <a16:creationId xmlns:a16="http://schemas.microsoft.com/office/drawing/2014/main" id="{9FEA71B2-7841-E33A-8261-9DEB3193A485}"/>
              </a:ext>
            </a:extLst>
          </p:cNvPr>
          <p:cNvPicPr>
            <a:picLocks noChangeAspect="1"/>
          </p:cNvPicPr>
          <p:nvPr/>
        </p:nvPicPr>
        <p:blipFill>
          <a:blip r:embed="rId3"/>
          <a:stretch>
            <a:fillRect/>
          </a:stretch>
        </p:blipFill>
        <p:spPr>
          <a:xfrm>
            <a:off x="5129467" y="3440922"/>
            <a:ext cx="2685139" cy="2171460"/>
          </a:xfrm>
          <a:prstGeom prst="rect">
            <a:avLst/>
          </a:prstGeom>
        </p:spPr>
      </p:pic>
      <p:pic>
        <p:nvPicPr>
          <p:cNvPr id="18" name="Picture 17">
            <a:extLst>
              <a:ext uri="{FF2B5EF4-FFF2-40B4-BE49-F238E27FC236}">
                <a16:creationId xmlns:a16="http://schemas.microsoft.com/office/drawing/2014/main" id="{E406C092-EE0C-B157-2440-CAC36121451F}"/>
              </a:ext>
            </a:extLst>
          </p:cNvPr>
          <p:cNvPicPr>
            <a:picLocks noChangeAspect="1"/>
          </p:cNvPicPr>
          <p:nvPr/>
        </p:nvPicPr>
        <p:blipFill>
          <a:blip r:embed="rId4"/>
          <a:stretch>
            <a:fillRect/>
          </a:stretch>
        </p:blipFill>
        <p:spPr>
          <a:xfrm>
            <a:off x="4609102" y="3901678"/>
            <a:ext cx="2685139" cy="2067780"/>
          </a:xfrm>
          <a:prstGeom prst="rect">
            <a:avLst/>
          </a:prstGeom>
        </p:spPr>
      </p:pic>
      <p:pic>
        <p:nvPicPr>
          <p:cNvPr id="24" name="Picture 23">
            <a:extLst>
              <a:ext uri="{FF2B5EF4-FFF2-40B4-BE49-F238E27FC236}">
                <a16:creationId xmlns:a16="http://schemas.microsoft.com/office/drawing/2014/main" id="{F84A66C7-6643-E56B-E57C-3435533F3654}"/>
              </a:ext>
            </a:extLst>
          </p:cNvPr>
          <p:cNvPicPr>
            <a:picLocks noChangeAspect="1"/>
          </p:cNvPicPr>
          <p:nvPr/>
        </p:nvPicPr>
        <p:blipFill>
          <a:blip r:embed="rId5"/>
          <a:stretch>
            <a:fillRect/>
          </a:stretch>
        </p:blipFill>
        <p:spPr>
          <a:xfrm>
            <a:off x="3922492" y="4336741"/>
            <a:ext cx="2707453" cy="2067780"/>
          </a:xfrm>
          <a:prstGeom prst="rect">
            <a:avLst/>
          </a:prstGeom>
        </p:spPr>
      </p:pic>
      <p:sp>
        <p:nvSpPr>
          <p:cNvPr id="25" name="TextBox 24">
            <a:extLst>
              <a:ext uri="{FF2B5EF4-FFF2-40B4-BE49-F238E27FC236}">
                <a16:creationId xmlns:a16="http://schemas.microsoft.com/office/drawing/2014/main" id="{B03148FA-0BDB-3EC9-2240-B9EC67C98CB3}"/>
              </a:ext>
            </a:extLst>
          </p:cNvPr>
          <p:cNvSpPr txBox="1"/>
          <p:nvPr/>
        </p:nvSpPr>
        <p:spPr>
          <a:xfrm>
            <a:off x="4515060" y="3062976"/>
            <a:ext cx="2873222" cy="369332"/>
          </a:xfrm>
          <a:prstGeom prst="rect">
            <a:avLst/>
          </a:prstGeom>
          <a:noFill/>
        </p:spPr>
        <p:txBody>
          <a:bodyPr wrap="none" rtlCol="0">
            <a:spAutoFit/>
          </a:bodyPr>
          <a:lstStyle/>
          <a:p>
            <a:r>
              <a:rPr lang="en-US" b="1" dirty="0">
                <a:solidFill>
                  <a:srgbClr val="E46C0A"/>
                </a:solidFill>
              </a:rPr>
              <a:t>Image-based representation</a:t>
            </a:r>
          </a:p>
        </p:txBody>
      </p:sp>
      <p:sp>
        <p:nvSpPr>
          <p:cNvPr id="30" name="TextBox 29">
            <a:extLst>
              <a:ext uri="{FF2B5EF4-FFF2-40B4-BE49-F238E27FC236}">
                <a16:creationId xmlns:a16="http://schemas.microsoft.com/office/drawing/2014/main" id="{CE3BB6FE-7C8F-E6E6-C1B9-539B567BF2BF}"/>
              </a:ext>
            </a:extLst>
          </p:cNvPr>
          <p:cNvSpPr txBox="1"/>
          <p:nvPr/>
        </p:nvSpPr>
        <p:spPr>
          <a:xfrm>
            <a:off x="8873237" y="3062976"/>
            <a:ext cx="2873864" cy="369332"/>
          </a:xfrm>
          <a:prstGeom prst="rect">
            <a:avLst/>
          </a:prstGeom>
          <a:noFill/>
        </p:spPr>
        <p:txBody>
          <a:bodyPr wrap="none" rtlCol="0">
            <a:spAutoFit/>
          </a:bodyPr>
          <a:lstStyle/>
          <a:p>
            <a:r>
              <a:rPr lang="en-US" b="1" dirty="0">
                <a:solidFill>
                  <a:srgbClr val="E46C0A"/>
                </a:solidFill>
              </a:rPr>
              <a:t>Graph-based representation</a:t>
            </a:r>
          </a:p>
        </p:txBody>
      </p:sp>
      <p:pic>
        <p:nvPicPr>
          <p:cNvPr id="31" name="Picture 30">
            <a:extLst>
              <a:ext uri="{FF2B5EF4-FFF2-40B4-BE49-F238E27FC236}">
                <a16:creationId xmlns:a16="http://schemas.microsoft.com/office/drawing/2014/main" id="{86C6D7D1-E77B-12D6-2D32-E0002C549BD0}"/>
              </a:ext>
            </a:extLst>
          </p:cNvPr>
          <p:cNvPicPr>
            <a:picLocks noChangeAspect="1"/>
          </p:cNvPicPr>
          <p:nvPr/>
        </p:nvPicPr>
        <p:blipFill>
          <a:blip r:embed="rId6"/>
          <a:stretch>
            <a:fillRect/>
          </a:stretch>
        </p:blipFill>
        <p:spPr>
          <a:xfrm>
            <a:off x="8624584" y="3510074"/>
            <a:ext cx="3431848" cy="2640370"/>
          </a:xfrm>
          <a:prstGeom prst="rect">
            <a:avLst/>
          </a:prstGeom>
        </p:spPr>
      </p:pic>
      <p:pic>
        <p:nvPicPr>
          <p:cNvPr id="32" name="Picture 31">
            <a:extLst>
              <a:ext uri="{FF2B5EF4-FFF2-40B4-BE49-F238E27FC236}">
                <a16:creationId xmlns:a16="http://schemas.microsoft.com/office/drawing/2014/main" id="{4D308AB6-4979-5BA3-B9BB-D0FF1986584E}"/>
              </a:ext>
            </a:extLst>
          </p:cNvPr>
          <p:cNvPicPr>
            <a:picLocks noChangeAspect="1"/>
          </p:cNvPicPr>
          <p:nvPr/>
        </p:nvPicPr>
        <p:blipFill>
          <a:blip r:embed="rId7"/>
          <a:stretch>
            <a:fillRect/>
          </a:stretch>
        </p:blipFill>
        <p:spPr>
          <a:xfrm>
            <a:off x="135568" y="3670509"/>
            <a:ext cx="3024670" cy="2452435"/>
          </a:xfrm>
          <a:prstGeom prst="rect">
            <a:avLst/>
          </a:prstGeom>
        </p:spPr>
      </p:pic>
      <p:sp>
        <p:nvSpPr>
          <p:cNvPr id="33" name="TextBox 32">
            <a:extLst>
              <a:ext uri="{FF2B5EF4-FFF2-40B4-BE49-F238E27FC236}">
                <a16:creationId xmlns:a16="http://schemas.microsoft.com/office/drawing/2014/main" id="{EACF5064-6569-D618-58B1-2860B9F392ED}"/>
              </a:ext>
            </a:extLst>
          </p:cNvPr>
          <p:cNvSpPr txBox="1"/>
          <p:nvPr/>
        </p:nvSpPr>
        <p:spPr>
          <a:xfrm>
            <a:off x="735079" y="3062976"/>
            <a:ext cx="1358385" cy="369332"/>
          </a:xfrm>
          <a:prstGeom prst="rect">
            <a:avLst/>
          </a:prstGeom>
          <a:noFill/>
        </p:spPr>
        <p:txBody>
          <a:bodyPr wrap="none" rtlCol="0">
            <a:spAutoFit/>
          </a:bodyPr>
          <a:lstStyle/>
          <a:p>
            <a:r>
              <a:rPr lang="en-US" b="1" dirty="0">
                <a:solidFill>
                  <a:srgbClr val="E46C0A"/>
                </a:solidFill>
              </a:rPr>
              <a:t>Topo-cluster</a:t>
            </a:r>
          </a:p>
        </p:txBody>
      </p:sp>
      <p:sp>
        <p:nvSpPr>
          <p:cNvPr id="34" name="TextBox 33">
            <a:extLst>
              <a:ext uri="{FF2B5EF4-FFF2-40B4-BE49-F238E27FC236}">
                <a16:creationId xmlns:a16="http://schemas.microsoft.com/office/drawing/2014/main" id="{223997C0-0D56-87EF-7F9F-266CBDE89117}"/>
              </a:ext>
            </a:extLst>
          </p:cNvPr>
          <p:cNvSpPr txBox="1"/>
          <p:nvPr/>
        </p:nvSpPr>
        <p:spPr>
          <a:xfrm>
            <a:off x="9745689" y="6189669"/>
            <a:ext cx="2446311" cy="276999"/>
          </a:xfrm>
          <a:prstGeom prst="rect">
            <a:avLst/>
          </a:prstGeom>
          <a:noFill/>
        </p:spPr>
        <p:txBody>
          <a:bodyPr wrap="none" rtlCol="0">
            <a:spAutoFit/>
          </a:bodyPr>
          <a:lstStyle/>
          <a:p>
            <a:r>
              <a:rPr lang="en-US" sz="1200" i="1" dirty="0">
                <a:solidFill>
                  <a:srgbClr val="0070C0"/>
                </a:solidFill>
              </a:rPr>
              <a:t>Mach. Learn.: Sci. Technol.</a:t>
            </a:r>
            <a:r>
              <a:rPr lang="en-US" sz="1200" dirty="0">
                <a:solidFill>
                  <a:srgbClr val="0070C0"/>
                </a:solidFill>
              </a:rPr>
              <a:t> </a:t>
            </a:r>
            <a:r>
              <a:rPr lang="en-US" sz="1200" b="1" dirty="0">
                <a:solidFill>
                  <a:srgbClr val="0070C0"/>
                </a:solidFill>
              </a:rPr>
              <a:t>2</a:t>
            </a:r>
            <a:r>
              <a:rPr lang="en-US" sz="1200" dirty="0">
                <a:solidFill>
                  <a:srgbClr val="0070C0"/>
                </a:solidFill>
              </a:rPr>
              <a:t> 021001</a:t>
            </a:r>
          </a:p>
        </p:txBody>
      </p:sp>
      <p:sp>
        <p:nvSpPr>
          <p:cNvPr id="35" name="TextBox 34">
            <a:extLst>
              <a:ext uri="{FF2B5EF4-FFF2-40B4-BE49-F238E27FC236}">
                <a16:creationId xmlns:a16="http://schemas.microsoft.com/office/drawing/2014/main" id="{2F6C035F-99D5-FEA8-AE78-902087373731}"/>
              </a:ext>
            </a:extLst>
          </p:cNvPr>
          <p:cNvSpPr txBox="1"/>
          <p:nvPr/>
        </p:nvSpPr>
        <p:spPr>
          <a:xfrm>
            <a:off x="68048" y="6187462"/>
            <a:ext cx="1755994" cy="276999"/>
          </a:xfrm>
          <a:prstGeom prst="rect">
            <a:avLst/>
          </a:prstGeom>
          <a:noFill/>
        </p:spPr>
        <p:txBody>
          <a:bodyPr wrap="none" rtlCol="0">
            <a:spAutoFit/>
          </a:bodyPr>
          <a:lstStyle/>
          <a:p>
            <a:r>
              <a:rPr lang="en-US" sz="1200" dirty="0">
                <a:solidFill>
                  <a:srgbClr val="0070C0"/>
                </a:solidFill>
              </a:rPr>
              <a:t>ATL-PHYS-PUB-2020-018 </a:t>
            </a:r>
          </a:p>
        </p:txBody>
      </p:sp>
      <p:sp>
        <p:nvSpPr>
          <p:cNvPr id="36" name="TextBox 35">
            <a:extLst>
              <a:ext uri="{FF2B5EF4-FFF2-40B4-BE49-F238E27FC236}">
                <a16:creationId xmlns:a16="http://schemas.microsoft.com/office/drawing/2014/main" id="{D059CEF1-29E2-F9C0-8D42-C763FA583E1D}"/>
              </a:ext>
            </a:extLst>
          </p:cNvPr>
          <p:cNvSpPr txBox="1"/>
          <p:nvPr/>
        </p:nvSpPr>
        <p:spPr>
          <a:xfrm>
            <a:off x="331305" y="1335963"/>
            <a:ext cx="11240731" cy="1446550"/>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rgbClr val="0070C0"/>
                </a:solidFill>
              </a:rPr>
              <a:t>Representing topo-clusters as graphs is more suited to handle its non-uniform 3D structure compared to a series of calorimeter images</a:t>
            </a:r>
          </a:p>
          <a:p>
            <a:pPr marL="285750" indent="-285750">
              <a:buFont typeface="Arial" panose="020B0604020202020204" pitchFamily="34" charset="0"/>
              <a:buChar char="•"/>
            </a:pPr>
            <a:endParaRPr lang="en-US" sz="800" dirty="0">
              <a:solidFill>
                <a:srgbClr val="0070C0"/>
              </a:solidFill>
            </a:endParaRPr>
          </a:p>
          <a:p>
            <a:pPr marL="285750" indent="-285750">
              <a:buFont typeface="Arial" panose="020B0604020202020204" pitchFamily="34" charset="0"/>
              <a:buChar char="•"/>
            </a:pPr>
            <a:r>
              <a:rPr lang="en-US" dirty="0">
                <a:solidFill>
                  <a:srgbClr val="0070C0"/>
                </a:solidFill>
              </a:rPr>
              <a:t>More flexibility to include different calorimeter layer geometries/granularities</a:t>
            </a:r>
          </a:p>
          <a:p>
            <a:pPr marL="285750" indent="-285750">
              <a:buFont typeface="Arial" panose="020B0604020202020204" pitchFamily="34" charset="0"/>
              <a:buChar char="•"/>
            </a:pPr>
            <a:endParaRPr lang="en-US" sz="800" dirty="0">
              <a:solidFill>
                <a:srgbClr val="0070C0"/>
              </a:solidFill>
            </a:endParaRPr>
          </a:p>
          <a:p>
            <a:pPr marL="285750" indent="-285750">
              <a:buFont typeface="Arial" panose="020B0604020202020204" pitchFamily="34" charset="0"/>
              <a:buChar char="•"/>
            </a:pPr>
            <a:r>
              <a:rPr lang="en-US" dirty="0">
                <a:solidFill>
                  <a:srgbClr val="0070C0"/>
                </a:solidFill>
              </a:rPr>
              <a:t>Improved ability to perform cluster classification and energy calibration out to forward regions</a:t>
            </a:r>
          </a:p>
        </p:txBody>
      </p:sp>
      <p:cxnSp>
        <p:nvCxnSpPr>
          <p:cNvPr id="37" name="Straight Arrow Connector 36">
            <a:extLst>
              <a:ext uri="{FF2B5EF4-FFF2-40B4-BE49-F238E27FC236}">
                <a16:creationId xmlns:a16="http://schemas.microsoft.com/office/drawing/2014/main" id="{F1CD199E-8D35-80D6-9F53-847E71CA3264}"/>
              </a:ext>
            </a:extLst>
          </p:cNvPr>
          <p:cNvCxnSpPr/>
          <p:nvPr/>
        </p:nvCxnSpPr>
        <p:spPr>
          <a:xfrm>
            <a:off x="7688565" y="5852106"/>
            <a:ext cx="1039830" cy="0"/>
          </a:xfrm>
          <a:prstGeom prst="straightConnector1">
            <a:avLst/>
          </a:prstGeom>
          <a:ln w="4762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C08B5604-7C66-0CE2-A2E6-2053765A7F27}"/>
              </a:ext>
            </a:extLst>
          </p:cNvPr>
          <p:cNvCxnSpPr/>
          <p:nvPr/>
        </p:nvCxnSpPr>
        <p:spPr>
          <a:xfrm>
            <a:off x="2603457" y="5794880"/>
            <a:ext cx="1039830" cy="0"/>
          </a:xfrm>
          <a:prstGeom prst="straightConnector1">
            <a:avLst/>
          </a:prstGeom>
          <a:ln w="47625">
            <a:solidFill>
              <a:srgbClr val="0070C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120088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609600" y="219514"/>
            <a:ext cx="9902289" cy="1008771"/>
          </a:xfrm>
        </p:spPr>
        <p:txBody>
          <a:bodyPr/>
          <a:lstStyle/>
          <a:p>
            <a:r>
              <a:rPr lang="en-US" dirty="0"/>
              <a:t>Topo-Cluster Graph Representation</a:t>
            </a:r>
            <a:endParaRPr lang="en-US" sz="2400" b="0" dirty="0"/>
          </a:p>
        </p:txBody>
      </p:sp>
      <p:sp>
        <p:nvSpPr>
          <p:cNvPr id="2" name="Rectangle 1">
            <a:extLst>
              <a:ext uri="{FF2B5EF4-FFF2-40B4-BE49-F238E27FC236}">
                <a16:creationId xmlns:a16="http://schemas.microsoft.com/office/drawing/2014/main" id="{60F92BC6-9383-522C-EF6F-E6DEA03C4FDA}"/>
              </a:ext>
            </a:extLst>
          </p:cNvPr>
          <p:cNvSpPr/>
          <p:nvPr/>
        </p:nvSpPr>
        <p:spPr>
          <a:xfrm>
            <a:off x="304800" y="1642970"/>
            <a:ext cx="11582400" cy="4154984"/>
          </a:xfrm>
          <a:prstGeom prst="rect">
            <a:avLst/>
          </a:prstGeom>
        </p:spPr>
        <p:txBody>
          <a:bodyPr wrap="square">
            <a:spAutoFit/>
          </a:bodyPr>
          <a:lstStyle/>
          <a:p>
            <a:pPr marL="285750" indent="-285750">
              <a:buFont typeface="Arial" panose="020B0604020202020204" pitchFamily="34" charset="0"/>
              <a:buChar char="•"/>
            </a:pPr>
            <a:r>
              <a:rPr lang="en-US" sz="2400" b="1" dirty="0">
                <a:solidFill>
                  <a:srgbClr val="E46C0A"/>
                </a:solidFill>
              </a:rPr>
              <a:t>Nodes</a:t>
            </a:r>
            <a:r>
              <a:rPr lang="en-US" sz="2400" dirty="0">
                <a:solidFill>
                  <a:srgbClr val="E46C0A"/>
                </a:solidFill>
              </a:rPr>
              <a:t>: </a:t>
            </a:r>
            <a:r>
              <a:rPr lang="en-US" sz="2400" dirty="0">
                <a:solidFill>
                  <a:srgbClr val="0070C0"/>
                </a:solidFill>
              </a:rPr>
              <a:t>Cells from the topo-cluster with features such as</a:t>
            </a:r>
          </a:p>
          <a:p>
            <a:pPr marL="742950" lvl="1" indent="-285750">
              <a:buFont typeface="System Font Regular"/>
              <a:buChar char="-"/>
            </a:pPr>
            <a:r>
              <a:rPr lang="en-US" sz="2400" dirty="0">
                <a:solidFill>
                  <a:srgbClr val="0070C0"/>
                </a:solidFill>
              </a:rPr>
              <a:t>cell energy</a:t>
            </a:r>
          </a:p>
          <a:p>
            <a:pPr marL="742950" lvl="1" indent="-285750">
              <a:buFont typeface="System Font Regular"/>
              <a:buChar char="-"/>
            </a:pPr>
            <a:r>
              <a:rPr lang="en-US" sz="2400" dirty="0">
                <a:solidFill>
                  <a:srgbClr val="0070C0"/>
                </a:solidFill>
              </a:rPr>
              <a:t>sampling layer</a:t>
            </a:r>
          </a:p>
          <a:p>
            <a:pPr marL="742950" lvl="1" indent="-285750">
              <a:buFont typeface="System Font Regular"/>
              <a:buChar char="-"/>
            </a:pPr>
            <a:r>
              <a:rPr lang="en-US" sz="2400" dirty="0">
                <a:solidFill>
                  <a:srgbClr val="0070C0"/>
                </a:solidFill>
              </a:rPr>
              <a:t>cell location (</a:t>
            </a:r>
            <a:r>
              <a:rPr lang="en-US" sz="2400" dirty="0" err="1">
                <a:solidFill>
                  <a:srgbClr val="0070C0"/>
                </a:solidFill>
              </a:rPr>
              <a:t>η</a:t>
            </a:r>
            <a:r>
              <a:rPr lang="en-US" sz="2400" dirty="0">
                <a:solidFill>
                  <a:srgbClr val="0070C0"/>
                </a:solidFill>
              </a:rPr>
              <a:t>, </a:t>
            </a:r>
            <a:r>
              <a:rPr lang="en-US" sz="2400" dirty="0" err="1">
                <a:solidFill>
                  <a:srgbClr val="0070C0"/>
                </a:solidFill>
              </a:rPr>
              <a:t>ϕ</a:t>
            </a:r>
            <a:r>
              <a:rPr lang="en-US" sz="2400" dirty="0">
                <a:solidFill>
                  <a:srgbClr val="0070C0"/>
                </a:solidFill>
              </a:rPr>
              <a:t>) </a:t>
            </a:r>
          </a:p>
          <a:p>
            <a:pPr marL="742950" lvl="1" indent="-285750">
              <a:buFont typeface="System Font Regular"/>
              <a:buChar char="-"/>
            </a:pPr>
            <a:r>
              <a:rPr lang="en-US" sz="2400" dirty="0">
                <a:solidFill>
                  <a:srgbClr val="0070C0"/>
                </a:solidFill>
              </a:rPr>
              <a:t>cell size</a:t>
            </a:r>
          </a:p>
          <a:p>
            <a:pPr marL="742950" lvl="1" indent="-285750">
              <a:buFont typeface="System Font Regular"/>
              <a:buChar char="-"/>
            </a:pPr>
            <a:endParaRPr lang="en-US" sz="2400" dirty="0">
              <a:solidFill>
                <a:srgbClr val="0070C0"/>
              </a:solidFill>
            </a:endParaRPr>
          </a:p>
          <a:p>
            <a:pPr marL="285750" indent="-285750">
              <a:buFont typeface="Arial" panose="020B0604020202020204" pitchFamily="34" charset="0"/>
              <a:buChar char="•"/>
            </a:pPr>
            <a:r>
              <a:rPr lang="en-US" sz="2400" b="1" dirty="0">
                <a:solidFill>
                  <a:srgbClr val="E46C0A"/>
                </a:solidFill>
              </a:rPr>
              <a:t>Edges</a:t>
            </a:r>
            <a:r>
              <a:rPr lang="en-US" sz="2400" dirty="0">
                <a:solidFill>
                  <a:srgbClr val="E46C0A"/>
                </a:solidFill>
              </a:rPr>
              <a:t>: </a:t>
            </a:r>
            <a:r>
              <a:rPr lang="en-US" sz="2400" dirty="0">
                <a:solidFill>
                  <a:srgbClr val="0070C0"/>
                </a:solidFill>
              </a:rPr>
              <a:t>One-hot encoded vector defining geographical connections between nodes</a:t>
            </a:r>
          </a:p>
          <a:p>
            <a:pPr marL="285750" indent="-285750">
              <a:buFont typeface="Arial" panose="020B0604020202020204" pitchFamily="34" charset="0"/>
              <a:buChar char="•"/>
            </a:pPr>
            <a:endParaRPr lang="en-US" sz="2400" dirty="0">
              <a:solidFill>
                <a:srgbClr val="0070C0"/>
              </a:solidFill>
            </a:endParaRPr>
          </a:p>
          <a:p>
            <a:pPr marL="285750" indent="-285750">
              <a:buFont typeface="Arial" panose="020B0604020202020204" pitchFamily="34" charset="0"/>
              <a:buChar char="•"/>
            </a:pPr>
            <a:r>
              <a:rPr lang="en-US" sz="2400" b="1" dirty="0">
                <a:solidFill>
                  <a:srgbClr val="E46C0A"/>
                </a:solidFill>
              </a:rPr>
              <a:t>Global Node</a:t>
            </a:r>
            <a:r>
              <a:rPr lang="en-US" sz="2400" dirty="0">
                <a:solidFill>
                  <a:srgbClr val="E46C0A"/>
                </a:solidFill>
              </a:rPr>
              <a:t>: </a:t>
            </a:r>
            <a:r>
              <a:rPr lang="en-US" sz="2400" dirty="0">
                <a:solidFill>
                  <a:srgbClr val="0070C0"/>
                </a:solidFill>
              </a:rPr>
              <a:t>total cluster energy</a:t>
            </a:r>
          </a:p>
          <a:p>
            <a:pPr marL="285750" indent="-285750">
              <a:buFont typeface="Arial" panose="020B0604020202020204" pitchFamily="34" charset="0"/>
              <a:buChar char="•"/>
            </a:pPr>
            <a:endParaRPr lang="en-US" sz="2400" dirty="0">
              <a:solidFill>
                <a:srgbClr val="0070C0"/>
              </a:solidFill>
            </a:endParaRPr>
          </a:p>
          <a:p>
            <a:pPr marL="285750" indent="-285750">
              <a:buFont typeface="Arial" panose="020B0604020202020204" pitchFamily="34" charset="0"/>
              <a:buChar char="•"/>
            </a:pPr>
            <a:r>
              <a:rPr lang="en-US" sz="2400" b="1" dirty="0">
                <a:solidFill>
                  <a:srgbClr val="E46C0A"/>
                </a:solidFill>
              </a:rPr>
              <a:t>Target</a:t>
            </a:r>
            <a:r>
              <a:rPr lang="en-US" sz="2400" dirty="0">
                <a:solidFill>
                  <a:srgbClr val="E46C0A"/>
                </a:solidFill>
              </a:rPr>
              <a:t>: </a:t>
            </a:r>
            <a:r>
              <a:rPr lang="en-US" sz="2400" dirty="0">
                <a:solidFill>
                  <a:srgbClr val="0070C0"/>
                </a:solidFill>
              </a:rPr>
              <a:t>pion type (𝜋</a:t>
            </a:r>
            <a:r>
              <a:rPr lang="en-US" sz="2400" baseline="30000" dirty="0">
                <a:solidFill>
                  <a:srgbClr val="0070C0"/>
                </a:solidFill>
              </a:rPr>
              <a:t>0</a:t>
            </a:r>
            <a:r>
              <a:rPr lang="en-US" sz="2400" dirty="0">
                <a:solidFill>
                  <a:srgbClr val="0070C0"/>
                </a:solidFill>
              </a:rPr>
              <a:t> or 𝜋</a:t>
            </a:r>
            <a:r>
              <a:rPr lang="en-US" sz="2400" baseline="30000" dirty="0">
                <a:solidFill>
                  <a:srgbClr val="0070C0"/>
                </a:solidFill>
              </a:rPr>
              <a:t>+</a:t>
            </a:r>
            <a:r>
              <a:rPr lang="en-US" sz="2400" dirty="0">
                <a:solidFill>
                  <a:srgbClr val="0070C0"/>
                </a:solidFill>
              </a:rPr>
              <a:t>) and calibrated cluster energy</a:t>
            </a:r>
          </a:p>
        </p:txBody>
      </p:sp>
    </p:spTree>
    <p:extLst>
      <p:ext uri="{BB962C8B-B14F-4D97-AF65-F5344CB8AC3E}">
        <p14:creationId xmlns:p14="http://schemas.microsoft.com/office/powerpoint/2010/main" val="318668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609600" y="219514"/>
            <a:ext cx="9902289" cy="1008771"/>
          </a:xfrm>
        </p:spPr>
        <p:txBody>
          <a:bodyPr/>
          <a:lstStyle/>
          <a:p>
            <a:r>
              <a:rPr lang="en-US" dirty="0"/>
              <a:t>GNN Model</a:t>
            </a:r>
            <a:endParaRPr lang="en-US" sz="2400" b="0" dirty="0"/>
          </a:p>
        </p:txBody>
      </p:sp>
      <p:sp>
        <p:nvSpPr>
          <p:cNvPr id="36" name="TextBox 35">
            <a:extLst>
              <a:ext uri="{FF2B5EF4-FFF2-40B4-BE49-F238E27FC236}">
                <a16:creationId xmlns:a16="http://schemas.microsoft.com/office/drawing/2014/main" id="{D059CEF1-29E2-F9C0-8D42-C763FA583E1D}"/>
              </a:ext>
            </a:extLst>
          </p:cNvPr>
          <p:cNvSpPr txBox="1"/>
          <p:nvPr/>
        </p:nvSpPr>
        <p:spPr>
          <a:xfrm>
            <a:off x="331306" y="1335963"/>
            <a:ext cx="5249688" cy="1200329"/>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rgbClr val="0070C0"/>
                </a:solidFill>
              </a:rPr>
              <a:t>Graph Nets library by DeepMind</a:t>
            </a:r>
          </a:p>
          <a:p>
            <a:pPr marL="742950" lvl="1" indent="-285750">
              <a:buFont typeface="System Font Regular"/>
              <a:buChar char="-"/>
            </a:pPr>
            <a:r>
              <a:rPr lang="en-US" dirty="0">
                <a:solidFill>
                  <a:srgbClr val="0070C0"/>
                </a:solidFill>
              </a:rPr>
              <a:t>Highly customizable graph blocks</a:t>
            </a:r>
          </a:p>
          <a:p>
            <a:pPr marL="742950" lvl="1" indent="-285750">
              <a:buFont typeface="System Font Regular"/>
              <a:buChar char="-"/>
            </a:pPr>
            <a:r>
              <a:rPr lang="en-US" dirty="0">
                <a:solidFill>
                  <a:srgbClr val="0070C0"/>
                </a:solidFill>
              </a:rPr>
              <a:t>Lightweight </a:t>
            </a:r>
          </a:p>
          <a:p>
            <a:pPr marL="742950" lvl="1" indent="-285750">
              <a:buFont typeface="System Font Regular"/>
              <a:buChar char="-"/>
            </a:pPr>
            <a:r>
              <a:rPr lang="en-US" dirty="0">
                <a:solidFill>
                  <a:srgbClr val="0070C0"/>
                </a:solidFill>
              </a:rPr>
              <a:t>Not actively developed or widely used</a:t>
            </a:r>
          </a:p>
        </p:txBody>
      </p:sp>
      <p:pic>
        <p:nvPicPr>
          <p:cNvPr id="3" name="Picture 2" descr="Chart, diagram&#10;&#10;Description automatically generated">
            <a:extLst>
              <a:ext uri="{FF2B5EF4-FFF2-40B4-BE49-F238E27FC236}">
                <a16:creationId xmlns:a16="http://schemas.microsoft.com/office/drawing/2014/main" id="{927A90AC-6631-CD11-0EF0-D8A71291AED0}"/>
              </a:ext>
            </a:extLst>
          </p:cNvPr>
          <p:cNvPicPr>
            <a:picLocks noChangeAspect="1"/>
          </p:cNvPicPr>
          <p:nvPr/>
        </p:nvPicPr>
        <p:blipFill rotWithShape="1">
          <a:blip r:embed="rId3"/>
          <a:srcRect l="3448" t="9644" r="31897" b="52640"/>
          <a:stretch/>
        </p:blipFill>
        <p:spPr>
          <a:xfrm>
            <a:off x="97628" y="3135381"/>
            <a:ext cx="5998372" cy="2624287"/>
          </a:xfrm>
          <a:prstGeom prst="rect">
            <a:avLst/>
          </a:prstGeom>
        </p:spPr>
      </p:pic>
      <p:sp>
        <p:nvSpPr>
          <p:cNvPr id="19" name="TextBox 18">
            <a:extLst>
              <a:ext uri="{FF2B5EF4-FFF2-40B4-BE49-F238E27FC236}">
                <a16:creationId xmlns:a16="http://schemas.microsoft.com/office/drawing/2014/main" id="{8FA69432-2527-530C-D266-55ECA2D5A3B1}"/>
              </a:ext>
            </a:extLst>
          </p:cNvPr>
          <p:cNvSpPr txBox="1"/>
          <p:nvPr/>
        </p:nvSpPr>
        <p:spPr>
          <a:xfrm>
            <a:off x="2323205" y="2870307"/>
            <a:ext cx="1547218" cy="369332"/>
          </a:xfrm>
          <a:prstGeom prst="rect">
            <a:avLst/>
          </a:prstGeom>
          <a:noFill/>
        </p:spPr>
        <p:txBody>
          <a:bodyPr wrap="none" rtlCol="0">
            <a:spAutoFit/>
          </a:bodyPr>
          <a:lstStyle/>
          <a:p>
            <a:r>
              <a:rPr lang="en-US" b="1" dirty="0" err="1">
                <a:solidFill>
                  <a:srgbClr val="E46C0A"/>
                </a:solidFill>
              </a:rPr>
              <a:t>FullGNN</a:t>
            </a:r>
            <a:r>
              <a:rPr lang="en-US" b="1" dirty="0">
                <a:solidFill>
                  <a:srgbClr val="E46C0A"/>
                </a:solidFill>
              </a:rPr>
              <a:t> Block</a:t>
            </a:r>
          </a:p>
        </p:txBody>
      </p:sp>
      <p:pic>
        <p:nvPicPr>
          <p:cNvPr id="21" name="Picture 20" descr="Chart, diagram&#10;&#10;Description automatically generated">
            <a:extLst>
              <a:ext uri="{FF2B5EF4-FFF2-40B4-BE49-F238E27FC236}">
                <a16:creationId xmlns:a16="http://schemas.microsoft.com/office/drawing/2014/main" id="{A8BA4AB1-78D2-E124-AA9C-4215CC1BA7D5}"/>
              </a:ext>
            </a:extLst>
          </p:cNvPr>
          <p:cNvPicPr>
            <a:picLocks noChangeAspect="1"/>
          </p:cNvPicPr>
          <p:nvPr/>
        </p:nvPicPr>
        <p:blipFill rotWithShape="1">
          <a:blip r:embed="rId3"/>
          <a:srcRect l="67167" t="4658" r="1310" b="292"/>
          <a:stretch/>
        </p:blipFill>
        <p:spPr>
          <a:xfrm>
            <a:off x="6819183" y="1335963"/>
            <a:ext cx="2238704" cy="5062693"/>
          </a:xfrm>
          <a:prstGeom prst="rect">
            <a:avLst/>
          </a:prstGeom>
        </p:spPr>
      </p:pic>
      <p:sp>
        <p:nvSpPr>
          <p:cNvPr id="22" name="TextBox 21">
            <a:extLst>
              <a:ext uri="{FF2B5EF4-FFF2-40B4-BE49-F238E27FC236}">
                <a16:creationId xmlns:a16="http://schemas.microsoft.com/office/drawing/2014/main" id="{8E8D0800-DFAC-79FE-6F7B-5D0911C5FDE2}"/>
              </a:ext>
            </a:extLst>
          </p:cNvPr>
          <p:cNvSpPr txBox="1"/>
          <p:nvPr/>
        </p:nvSpPr>
        <p:spPr>
          <a:xfrm>
            <a:off x="6280351" y="1343163"/>
            <a:ext cx="805029" cy="369332"/>
          </a:xfrm>
          <a:prstGeom prst="rect">
            <a:avLst/>
          </a:prstGeom>
          <a:noFill/>
        </p:spPr>
        <p:txBody>
          <a:bodyPr wrap="none" rtlCol="0">
            <a:spAutoFit/>
          </a:bodyPr>
          <a:lstStyle/>
          <a:p>
            <a:r>
              <a:rPr lang="en-US" b="1" dirty="0">
                <a:solidFill>
                  <a:srgbClr val="E46C0A"/>
                </a:solidFill>
              </a:rPr>
              <a:t>Model</a:t>
            </a:r>
          </a:p>
        </p:txBody>
      </p:sp>
      <p:pic>
        <p:nvPicPr>
          <p:cNvPr id="23" name="Picture 22" descr="Chart, diagram&#10;&#10;Description automatically generated">
            <a:extLst>
              <a:ext uri="{FF2B5EF4-FFF2-40B4-BE49-F238E27FC236}">
                <a16:creationId xmlns:a16="http://schemas.microsoft.com/office/drawing/2014/main" id="{35E9ECD1-08D7-D05A-DE24-4B56AB58905C}"/>
              </a:ext>
            </a:extLst>
          </p:cNvPr>
          <p:cNvPicPr>
            <a:picLocks noChangeAspect="1"/>
          </p:cNvPicPr>
          <p:nvPr/>
        </p:nvPicPr>
        <p:blipFill rotWithShape="1">
          <a:blip r:embed="rId3"/>
          <a:srcRect l="18877" t="51061" r="49062" b="11223"/>
          <a:stretch/>
        </p:blipFill>
        <p:spPr>
          <a:xfrm>
            <a:off x="9094369" y="1560240"/>
            <a:ext cx="2969720" cy="2620134"/>
          </a:xfrm>
          <a:prstGeom prst="rect">
            <a:avLst/>
          </a:prstGeom>
        </p:spPr>
      </p:pic>
      <mc:AlternateContent xmlns:mc="http://schemas.openxmlformats.org/markup-compatibility/2006" xmlns:a14="http://schemas.microsoft.com/office/drawing/2010/main">
        <mc:Choice Requires="a14">
          <p:sp>
            <p:nvSpPr>
              <p:cNvPr id="4" name="Rectangle 3">
                <a:extLst>
                  <a:ext uri="{FF2B5EF4-FFF2-40B4-BE49-F238E27FC236}">
                    <a16:creationId xmlns:a16="http://schemas.microsoft.com/office/drawing/2014/main" id="{BA48AD29-3674-D838-FBB5-8399A156A3E5}"/>
                  </a:ext>
                </a:extLst>
              </p:cNvPr>
              <p:cNvSpPr/>
              <p:nvPr/>
            </p:nvSpPr>
            <p:spPr>
              <a:xfrm>
                <a:off x="9094369" y="4512329"/>
                <a:ext cx="2896755" cy="39190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ea typeface="Cambria Math" panose="02040503050406030204" pitchFamily="18" charset="0"/>
                        </a:rPr>
                        <m:t>ℒ</m:t>
                      </m:r>
                      <m:r>
                        <a:rPr lang="en-US" i="1">
                          <a:latin typeface="Cambria Math" panose="02040503050406030204" pitchFamily="18" charset="0"/>
                        </a:rPr>
                        <m:t>=</m:t>
                      </m:r>
                      <m:r>
                        <a:rPr lang="en-US" i="1">
                          <a:latin typeface="Cambria Math" panose="02040503050406030204" pitchFamily="18" charset="0"/>
                          <a:ea typeface="Cambria Math" panose="02040503050406030204" pitchFamily="18" charset="0"/>
                        </a:rPr>
                        <m:t>𝛼</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ℒ</m:t>
                          </m:r>
                        </m:e>
                        <m:sub>
                          <m:r>
                            <a:rPr lang="en-US" i="1">
                              <a:latin typeface="Cambria Math" panose="02040503050406030204" pitchFamily="18" charset="0"/>
                              <a:ea typeface="Cambria Math" panose="02040503050406030204" pitchFamily="18" charset="0"/>
                            </a:rPr>
                            <m:t>𝑅𝑒𝑔</m:t>
                          </m:r>
                        </m:sub>
                      </m:sSub>
                      <m:r>
                        <a:rPr lang="en-US" i="1">
                          <a:latin typeface="Cambria Math" panose="02040503050406030204" pitchFamily="18" charset="0"/>
                          <a:ea typeface="Cambria Math" panose="02040503050406030204" pitchFamily="18" charset="0"/>
                        </a:rPr>
                        <m:t>+(1−</m:t>
                      </m:r>
                      <m:r>
                        <a:rPr lang="en-US" i="1">
                          <a:latin typeface="Cambria Math" panose="02040503050406030204" pitchFamily="18" charset="0"/>
                          <a:ea typeface="Cambria Math" panose="02040503050406030204" pitchFamily="18" charset="0"/>
                        </a:rPr>
                        <m:t>𝛼</m:t>
                      </m:r>
                      <m:r>
                        <a:rPr lang="en-US" i="1">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ℒ</m:t>
                          </m:r>
                        </m:e>
                        <m:sub>
                          <m:r>
                            <a:rPr lang="en-US" i="1">
                              <a:latin typeface="Cambria Math" panose="02040503050406030204" pitchFamily="18" charset="0"/>
                              <a:ea typeface="Cambria Math" panose="02040503050406030204" pitchFamily="18" charset="0"/>
                            </a:rPr>
                            <m:t>𝐶𝑙𝑎𝑠𝑠</m:t>
                          </m:r>
                        </m:sub>
                      </m:sSub>
                    </m:oMath>
                  </m:oMathPara>
                </a14:m>
                <a:endParaRPr lang="en-US" dirty="0"/>
              </a:p>
            </p:txBody>
          </p:sp>
        </mc:Choice>
        <mc:Fallback xmlns="">
          <p:sp>
            <p:nvSpPr>
              <p:cNvPr id="4" name="Rectangle 3">
                <a:extLst>
                  <a:ext uri="{FF2B5EF4-FFF2-40B4-BE49-F238E27FC236}">
                    <a16:creationId xmlns:a16="http://schemas.microsoft.com/office/drawing/2014/main" id="{BA48AD29-3674-D838-FBB5-8399A156A3E5}"/>
                  </a:ext>
                </a:extLst>
              </p:cNvPr>
              <p:cNvSpPr>
                <a:spLocks noRot="1" noChangeAspect="1" noMove="1" noResize="1" noEditPoints="1" noAdjustHandles="1" noChangeArrowheads="1" noChangeShapeType="1" noTextEdit="1"/>
              </p:cNvSpPr>
              <p:nvPr/>
            </p:nvSpPr>
            <p:spPr>
              <a:xfrm>
                <a:off x="9094369" y="4512329"/>
                <a:ext cx="2896755" cy="391902"/>
              </a:xfrm>
              <a:prstGeom prst="rect">
                <a:avLst/>
              </a:prstGeom>
              <a:blipFill>
                <a:blip r:embed="rId4"/>
                <a:stretch>
                  <a:fillRect b="-9677"/>
                </a:stretch>
              </a:blipFill>
            </p:spPr>
            <p:txBody>
              <a:bodyPr/>
              <a:lstStyle/>
              <a:p>
                <a:r>
                  <a:rPr lang="en-US">
                    <a:noFill/>
                  </a:rPr>
                  <a:t> </a:t>
                </a:r>
              </a:p>
            </p:txBody>
          </p:sp>
        </mc:Fallback>
      </mc:AlternateContent>
    </p:spTree>
    <p:extLst>
      <p:ext uri="{BB962C8B-B14F-4D97-AF65-F5344CB8AC3E}">
        <p14:creationId xmlns:p14="http://schemas.microsoft.com/office/powerpoint/2010/main" val="1673037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19" grpId="0"/>
      <p:bldP spid="22"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609600" y="221850"/>
            <a:ext cx="9902289" cy="1008771"/>
          </a:xfrm>
        </p:spPr>
        <p:txBody>
          <a:bodyPr/>
          <a:lstStyle/>
          <a:p>
            <a:r>
              <a:rPr lang="en-US" dirty="0"/>
              <a:t>GNN Results: Classification</a:t>
            </a:r>
            <a:endParaRPr lang="en-US" sz="2400" b="0" dirty="0"/>
          </a:p>
        </p:txBody>
      </p:sp>
      <p:grpSp>
        <p:nvGrpSpPr>
          <p:cNvPr id="5" name="Group 4">
            <a:extLst>
              <a:ext uri="{FF2B5EF4-FFF2-40B4-BE49-F238E27FC236}">
                <a16:creationId xmlns:a16="http://schemas.microsoft.com/office/drawing/2014/main" id="{5F8A8499-9A64-8BDA-6789-A9F557305C96}"/>
              </a:ext>
            </a:extLst>
          </p:cNvPr>
          <p:cNvGrpSpPr/>
          <p:nvPr/>
        </p:nvGrpSpPr>
        <p:grpSpPr>
          <a:xfrm>
            <a:off x="6228349" y="1872264"/>
            <a:ext cx="5687959" cy="4178462"/>
            <a:chOff x="6228349" y="1550275"/>
            <a:chExt cx="5687959" cy="4178462"/>
          </a:xfrm>
        </p:grpSpPr>
        <p:pic>
          <p:nvPicPr>
            <p:cNvPr id="11" name="Picture 10">
              <a:extLst>
                <a:ext uri="{FF2B5EF4-FFF2-40B4-BE49-F238E27FC236}">
                  <a16:creationId xmlns:a16="http://schemas.microsoft.com/office/drawing/2014/main" id="{3E06E019-5E55-3599-EBE3-E26D4DCA912D}"/>
                </a:ext>
              </a:extLst>
            </p:cNvPr>
            <p:cNvPicPr>
              <a:picLocks noChangeAspect="1"/>
            </p:cNvPicPr>
            <p:nvPr/>
          </p:nvPicPr>
          <p:blipFill>
            <a:blip r:embed="rId3"/>
            <a:stretch>
              <a:fillRect/>
            </a:stretch>
          </p:blipFill>
          <p:spPr>
            <a:xfrm>
              <a:off x="6228349" y="1550275"/>
              <a:ext cx="5687959" cy="4178462"/>
            </a:xfrm>
            <a:prstGeom prst="rect">
              <a:avLst/>
            </a:prstGeom>
          </p:spPr>
        </p:pic>
        <p:sp>
          <p:nvSpPr>
            <p:cNvPr id="14" name="TextBox 13">
              <a:extLst>
                <a:ext uri="{FF2B5EF4-FFF2-40B4-BE49-F238E27FC236}">
                  <a16:creationId xmlns:a16="http://schemas.microsoft.com/office/drawing/2014/main" id="{2FE2D5F4-C2DC-7CF8-466B-86CCB7BDDB00}"/>
                </a:ext>
              </a:extLst>
            </p:cNvPr>
            <p:cNvSpPr txBox="1"/>
            <p:nvPr/>
          </p:nvSpPr>
          <p:spPr>
            <a:xfrm>
              <a:off x="10674000" y="2354721"/>
              <a:ext cx="774571" cy="338554"/>
            </a:xfrm>
            <a:prstGeom prst="rect">
              <a:avLst/>
            </a:prstGeom>
            <a:noFill/>
          </p:spPr>
          <p:txBody>
            <a:bodyPr wrap="none" rtlCol="0">
              <a:spAutoFit/>
            </a:bodyPr>
            <a:lstStyle/>
            <a:p>
              <a:r>
                <a:rPr lang="en-US" sz="1600" b="1" dirty="0">
                  <a:solidFill>
                    <a:srgbClr val="C00000"/>
                  </a:solidFill>
                  <a:latin typeface="Arial" panose="020B0604020202020204" pitchFamily="34" charset="0"/>
                  <a:cs typeface="Arial" panose="020B0604020202020204" pitchFamily="34" charset="0"/>
                </a:rPr>
                <a:t>|</a:t>
              </a:r>
              <a:r>
                <a:rPr lang="en-US" sz="1600" b="1" dirty="0" err="1">
                  <a:solidFill>
                    <a:srgbClr val="C00000"/>
                  </a:solidFill>
                  <a:latin typeface="Arial" panose="020B0604020202020204" pitchFamily="34" charset="0"/>
                  <a:cs typeface="Arial" panose="020B0604020202020204" pitchFamily="34" charset="0"/>
                </a:rPr>
                <a:t>η</a:t>
              </a:r>
              <a:r>
                <a:rPr lang="en-US" sz="1600" b="1" dirty="0">
                  <a:solidFill>
                    <a:srgbClr val="C00000"/>
                  </a:solidFill>
                  <a:latin typeface="Arial" panose="020B0604020202020204" pitchFamily="34" charset="0"/>
                  <a:cs typeface="Arial" panose="020B0604020202020204" pitchFamily="34" charset="0"/>
                </a:rPr>
                <a:t>| &lt; 3</a:t>
              </a:r>
            </a:p>
          </p:txBody>
        </p:sp>
        <p:sp>
          <p:nvSpPr>
            <p:cNvPr id="16" name="TextBox 15">
              <a:extLst>
                <a:ext uri="{FF2B5EF4-FFF2-40B4-BE49-F238E27FC236}">
                  <a16:creationId xmlns:a16="http://schemas.microsoft.com/office/drawing/2014/main" id="{123329EA-84EA-E8E6-A681-BC028905D1ED}"/>
                </a:ext>
              </a:extLst>
            </p:cNvPr>
            <p:cNvSpPr txBox="1"/>
            <p:nvPr/>
          </p:nvSpPr>
          <p:spPr>
            <a:xfrm>
              <a:off x="7765184" y="2016481"/>
              <a:ext cx="1537216" cy="307777"/>
            </a:xfrm>
            <a:prstGeom prst="rect">
              <a:avLst/>
            </a:prstGeom>
            <a:noFill/>
          </p:spPr>
          <p:txBody>
            <a:bodyPr wrap="none" rtlCol="0">
              <a:spAutoFit/>
            </a:bodyPr>
            <a:lstStyle/>
            <a:p>
              <a:r>
                <a:rPr lang="en-US" sz="1400" b="1" dirty="0">
                  <a:solidFill>
                    <a:srgbClr val="0070C0"/>
                  </a:solidFill>
                </a:rPr>
                <a:t>Graph ML method</a:t>
              </a:r>
            </a:p>
          </p:txBody>
        </p:sp>
      </p:grpSp>
      <p:sp>
        <p:nvSpPr>
          <p:cNvPr id="18" name="TextBox 17">
            <a:extLst>
              <a:ext uri="{FF2B5EF4-FFF2-40B4-BE49-F238E27FC236}">
                <a16:creationId xmlns:a16="http://schemas.microsoft.com/office/drawing/2014/main" id="{6C9CEEE6-B5F1-2B6C-C823-F564FB138EFE}"/>
              </a:ext>
            </a:extLst>
          </p:cNvPr>
          <p:cNvSpPr txBox="1"/>
          <p:nvPr/>
        </p:nvSpPr>
        <p:spPr>
          <a:xfrm>
            <a:off x="0" y="6050726"/>
            <a:ext cx="1582549" cy="276999"/>
          </a:xfrm>
          <a:prstGeom prst="rect">
            <a:avLst/>
          </a:prstGeom>
          <a:noFill/>
        </p:spPr>
        <p:txBody>
          <a:bodyPr wrap="none" rtlCol="0">
            <a:spAutoFit/>
          </a:bodyPr>
          <a:lstStyle/>
          <a:p>
            <a:r>
              <a:rPr lang="en-US" sz="1200" dirty="0">
                <a:solidFill>
                  <a:schemeClr val="accent5">
                    <a:lumMod val="75000"/>
                  </a:schemeClr>
                </a:solidFill>
              </a:rPr>
              <a:t>ATLAS-JETM-2022-002</a:t>
            </a:r>
          </a:p>
        </p:txBody>
      </p:sp>
      <p:grpSp>
        <p:nvGrpSpPr>
          <p:cNvPr id="2" name="Group 1">
            <a:extLst>
              <a:ext uri="{FF2B5EF4-FFF2-40B4-BE49-F238E27FC236}">
                <a16:creationId xmlns:a16="http://schemas.microsoft.com/office/drawing/2014/main" id="{BC30EDCC-3C4C-94FE-5BF7-13DF925C38C0}"/>
              </a:ext>
            </a:extLst>
          </p:cNvPr>
          <p:cNvGrpSpPr/>
          <p:nvPr/>
        </p:nvGrpSpPr>
        <p:grpSpPr>
          <a:xfrm>
            <a:off x="275695" y="1872265"/>
            <a:ext cx="5687957" cy="4178461"/>
            <a:chOff x="275696" y="1550275"/>
            <a:chExt cx="5687957" cy="4178461"/>
          </a:xfrm>
        </p:grpSpPr>
        <p:pic>
          <p:nvPicPr>
            <p:cNvPr id="10" name="Picture 9">
              <a:extLst>
                <a:ext uri="{FF2B5EF4-FFF2-40B4-BE49-F238E27FC236}">
                  <a16:creationId xmlns:a16="http://schemas.microsoft.com/office/drawing/2014/main" id="{B63801F0-C0F7-33D1-AED3-B59BEF980DAD}"/>
                </a:ext>
              </a:extLst>
            </p:cNvPr>
            <p:cNvPicPr>
              <a:picLocks noChangeAspect="1"/>
            </p:cNvPicPr>
            <p:nvPr/>
          </p:nvPicPr>
          <p:blipFill>
            <a:blip r:embed="rId4"/>
            <a:stretch>
              <a:fillRect/>
            </a:stretch>
          </p:blipFill>
          <p:spPr>
            <a:xfrm>
              <a:off x="275696" y="1550275"/>
              <a:ext cx="5687957" cy="4178461"/>
            </a:xfrm>
            <a:prstGeom prst="rect">
              <a:avLst/>
            </a:prstGeom>
          </p:spPr>
        </p:pic>
        <p:sp>
          <p:nvSpPr>
            <p:cNvPr id="12" name="TextBox 11">
              <a:extLst>
                <a:ext uri="{FF2B5EF4-FFF2-40B4-BE49-F238E27FC236}">
                  <a16:creationId xmlns:a16="http://schemas.microsoft.com/office/drawing/2014/main" id="{DB3E0692-B3CD-D2D1-A19D-0E632583FBEF}"/>
                </a:ext>
              </a:extLst>
            </p:cNvPr>
            <p:cNvSpPr txBox="1"/>
            <p:nvPr/>
          </p:nvSpPr>
          <p:spPr>
            <a:xfrm>
              <a:off x="4777474" y="2354721"/>
              <a:ext cx="946093" cy="338554"/>
            </a:xfrm>
            <a:prstGeom prst="rect">
              <a:avLst/>
            </a:prstGeom>
            <a:noFill/>
          </p:spPr>
          <p:txBody>
            <a:bodyPr wrap="none" rtlCol="0">
              <a:spAutoFit/>
            </a:bodyPr>
            <a:lstStyle/>
            <a:p>
              <a:r>
                <a:rPr lang="en-US" sz="1600" b="1" dirty="0">
                  <a:solidFill>
                    <a:srgbClr val="C00000"/>
                  </a:solidFill>
                  <a:latin typeface="Arial" panose="020B0604020202020204" pitchFamily="34" charset="0"/>
                  <a:cs typeface="Arial" panose="020B0604020202020204" pitchFamily="34" charset="0"/>
                </a:rPr>
                <a:t>|</a:t>
              </a:r>
              <a:r>
                <a:rPr lang="en-US" sz="1600" b="1" dirty="0" err="1">
                  <a:solidFill>
                    <a:srgbClr val="C00000"/>
                  </a:solidFill>
                  <a:latin typeface="Arial" panose="020B0604020202020204" pitchFamily="34" charset="0"/>
                  <a:cs typeface="Arial" panose="020B0604020202020204" pitchFamily="34" charset="0"/>
                </a:rPr>
                <a:t>η</a:t>
              </a:r>
              <a:r>
                <a:rPr lang="en-US" sz="1600" b="1" dirty="0">
                  <a:solidFill>
                    <a:srgbClr val="C00000"/>
                  </a:solidFill>
                  <a:latin typeface="Arial" panose="020B0604020202020204" pitchFamily="34" charset="0"/>
                  <a:cs typeface="Arial" panose="020B0604020202020204" pitchFamily="34" charset="0"/>
                </a:rPr>
                <a:t>| &lt; 0.7</a:t>
              </a:r>
            </a:p>
          </p:txBody>
        </p:sp>
        <p:sp>
          <p:nvSpPr>
            <p:cNvPr id="17" name="TextBox 16">
              <a:extLst>
                <a:ext uri="{FF2B5EF4-FFF2-40B4-BE49-F238E27FC236}">
                  <a16:creationId xmlns:a16="http://schemas.microsoft.com/office/drawing/2014/main" id="{B8A2E107-46D6-C808-4671-5D43849CDF96}"/>
                </a:ext>
              </a:extLst>
            </p:cNvPr>
            <p:cNvSpPr txBox="1"/>
            <p:nvPr/>
          </p:nvSpPr>
          <p:spPr>
            <a:xfrm>
              <a:off x="926996" y="2354721"/>
              <a:ext cx="1537665" cy="307777"/>
            </a:xfrm>
            <a:prstGeom prst="rect">
              <a:avLst/>
            </a:prstGeom>
            <a:noFill/>
          </p:spPr>
          <p:txBody>
            <a:bodyPr wrap="none" rtlCol="0">
              <a:spAutoFit/>
            </a:bodyPr>
            <a:lstStyle/>
            <a:p>
              <a:r>
                <a:rPr lang="en-US" sz="1400" b="1" dirty="0">
                  <a:solidFill>
                    <a:srgbClr val="34B492"/>
                  </a:solidFill>
                </a:rPr>
                <a:t>Image ML method</a:t>
              </a:r>
            </a:p>
          </p:txBody>
        </p:sp>
        <p:sp>
          <p:nvSpPr>
            <p:cNvPr id="20" name="TextBox 19">
              <a:extLst>
                <a:ext uri="{FF2B5EF4-FFF2-40B4-BE49-F238E27FC236}">
                  <a16:creationId xmlns:a16="http://schemas.microsoft.com/office/drawing/2014/main" id="{772EFC39-FA12-BE73-B547-A23DB8813827}"/>
                </a:ext>
              </a:extLst>
            </p:cNvPr>
            <p:cNvSpPr txBox="1"/>
            <p:nvPr/>
          </p:nvSpPr>
          <p:spPr>
            <a:xfrm>
              <a:off x="2163566" y="2056352"/>
              <a:ext cx="1537216" cy="307777"/>
            </a:xfrm>
            <a:prstGeom prst="rect">
              <a:avLst/>
            </a:prstGeom>
            <a:noFill/>
          </p:spPr>
          <p:txBody>
            <a:bodyPr wrap="none" rtlCol="0">
              <a:spAutoFit/>
            </a:bodyPr>
            <a:lstStyle/>
            <a:p>
              <a:r>
                <a:rPr lang="en-US" sz="1400" b="1" dirty="0">
                  <a:solidFill>
                    <a:srgbClr val="0070C0"/>
                  </a:solidFill>
                </a:rPr>
                <a:t>Graph ML method</a:t>
              </a:r>
            </a:p>
          </p:txBody>
        </p:sp>
      </p:grpSp>
      <p:sp>
        <p:nvSpPr>
          <p:cNvPr id="25" name="TextBox 24">
            <a:extLst>
              <a:ext uri="{FF2B5EF4-FFF2-40B4-BE49-F238E27FC236}">
                <a16:creationId xmlns:a16="http://schemas.microsoft.com/office/drawing/2014/main" id="{3015FC7A-0004-04EC-A33E-9ED22B5AE1E8}"/>
              </a:ext>
            </a:extLst>
          </p:cNvPr>
          <p:cNvSpPr txBox="1"/>
          <p:nvPr/>
        </p:nvSpPr>
        <p:spPr>
          <a:xfrm>
            <a:off x="1217396" y="1549696"/>
            <a:ext cx="4246162" cy="369332"/>
          </a:xfrm>
          <a:prstGeom prst="rect">
            <a:avLst/>
          </a:prstGeom>
          <a:noFill/>
        </p:spPr>
        <p:txBody>
          <a:bodyPr wrap="none" rtlCol="0">
            <a:spAutoFit/>
          </a:bodyPr>
          <a:lstStyle/>
          <a:p>
            <a:r>
              <a:rPr lang="en-US" b="1" dirty="0">
                <a:solidFill>
                  <a:srgbClr val="E46C0A"/>
                </a:solidFill>
              </a:rPr>
              <a:t>Comparison with Image-based approaches</a:t>
            </a:r>
          </a:p>
        </p:txBody>
      </p:sp>
      <p:sp>
        <p:nvSpPr>
          <p:cNvPr id="26" name="TextBox 25">
            <a:extLst>
              <a:ext uri="{FF2B5EF4-FFF2-40B4-BE49-F238E27FC236}">
                <a16:creationId xmlns:a16="http://schemas.microsoft.com/office/drawing/2014/main" id="{0B0A4056-3D49-4AF6-2A1D-FA229CD77D16}"/>
              </a:ext>
            </a:extLst>
          </p:cNvPr>
          <p:cNvSpPr txBox="1"/>
          <p:nvPr/>
        </p:nvSpPr>
        <p:spPr>
          <a:xfrm>
            <a:off x="7107728" y="1547959"/>
            <a:ext cx="4389343" cy="369332"/>
          </a:xfrm>
          <a:prstGeom prst="rect">
            <a:avLst/>
          </a:prstGeom>
          <a:noFill/>
        </p:spPr>
        <p:txBody>
          <a:bodyPr wrap="none" rtlCol="0">
            <a:spAutoFit/>
          </a:bodyPr>
          <a:lstStyle/>
          <a:p>
            <a:r>
              <a:rPr lang="en-US" b="1" dirty="0">
                <a:solidFill>
                  <a:srgbClr val="E46C0A"/>
                </a:solidFill>
              </a:rPr>
              <a:t>Performance on expanded Detector Regions</a:t>
            </a:r>
          </a:p>
        </p:txBody>
      </p:sp>
      <p:sp>
        <p:nvSpPr>
          <p:cNvPr id="28" name="TextBox 27">
            <a:extLst>
              <a:ext uri="{FF2B5EF4-FFF2-40B4-BE49-F238E27FC236}">
                <a16:creationId xmlns:a16="http://schemas.microsoft.com/office/drawing/2014/main" id="{11A442DC-8814-340A-2073-61E9B9A56CD9}"/>
              </a:ext>
            </a:extLst>
          </p:cNvPr>
          <p:cNvSpPr txBox="1"/>
          <p:nvPr/>
        </p:nvSpPr>
        <p:spPr>
          <a:xfrm>
            <a:off x="3340477" y="3807606"/>
            <a:ext cx="1436996"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70AD47">
                    <a:lumMod val="75000"/>
                  </a:srgbClr>
                </a:solidFill>
                <a:effectLst/>
                <a:uLnTx/>
                <a:uFillTx/>
              </a:rPr>
              <a:t>Baseline method</a:t>
            </a:r>
          </a:p>
        </p:txBody>
      </p:sp>
      <p:sp>
        <p:nvSpPr>
          <p:cNvPr id="29" name="TextBox 28">
            <a:extLst>
              <a:ext uri="{FF2B5EF4-FFF2-40B4-BE49-F238E27FC236}">
                <a16:creationId xmlns:a16="http://schemas.microsoft.com/office/drawing/2014/main" id="{03EEED72-7698-5585-F1AF-58F6893AA95B}"/>
              </a:ext>
            </a:extLst>
          </p:cNvPr>
          <p:cNvSpPr txBox="1"/>
          <p:nvPr/>
        </p:nvSpPr>
        <p:spPr>
          <a:xfrm>
            <a:off x="9130656" y="3903977"/>
            <a:ext cx="1436996"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70AD47">
                    <a:lumMod val="75000"/>
                  </a:srgbClr>
                </a:solidFill>
                <a:effectLst/>
                <a:uLnTx/>
                <a:uFillTx/>
              </a:rPr>
              <a:t>Baseline method</a:t>
            </a:r>
          </a:p>
        </p:txBody>
      </p:sp>
    </p:spTree>
    <p:extLst>
      <p:ext uri="{BB962C8B-B14F-4D97-AF65-F5344CB8AC3E}">
        <p14:creationId xmlns:p14="http://schemas.microsoft.com/office/powerpoint/2010/main" val="3913653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8" grpId="0"/>
      <p:bldP spid="2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609600" y="221850"/>
            <a:ext cx="9902289" cy="1008771"/>
          </a:xfrm>
        </p:spPr>
        <p:txBody>
          <a:bodyPr/>
          <a:lstStyle/>
          <a:p>
            <a:r>
              <a:rPr lang="en-US" dirty="0"/>
              <a:t>GNN Results: Regression</a:t>
            </a:r>
            <a:endParaRPr lang="en-US" sz="2400" b="0" dirty="0"/>
          </a:p>
        </p:txBody>
      </p:sp>
      <p:sp>
        <p:nvSpPr>
          <p:cNvPr id="18" name="TextBox 17">
            <a:extLst>
              <a:ext uri="{FF2B5EF4-FFF2-40B4-BE49-F238E27FC236}">
                <a16:creationId xmlns:a16="http://schemas.microsoft.com/office/drawing/2014/main" id="{6C9CEEE6-B5F1-2B6C-C823-F564FB138EFE}"/>
              </a:ext>
            </a:extLst>
          </p:cNvPr>
          <p:cNvSpPr txBox="1"/>
          <p:nvPr/>
        </p:nvSpPr>
        <p:spPr>
          <a:xfrm>
            <a:off x="0" y="6050726"/>
            <a:ext cx="1582549" cy="276999"/>
          </a:xfrm>
          <a:prstGeom prst="rect">
            <a:avLst/>
          </a:prstGeom>
          <a:noFill/>
        </p:spPr>
        <p:txBody>
          <a:bodyPr wrap="none" rtlCol="0">
            <a:spAutoFit/>
          </a:bodyPr>
          <a:lstStyle/>
          <a:p>
            <a:r>
              <a:rPr lang="en-US" sz="1200" dirty="0">
                <a:solidFill>
                  <a:schemeClr val="accent5">
                    <a:lumMod val="75000"/>
                  </a:schemeClr>
                </a:solidFill>
              </a:rPr>
              <a:t>ATLAS-JETM-2022-002</a:t>
            </a:r>
          </a:p>
        </p:txBody>
      </p:sp>
      <p:pic>
        <p:nvPicPr>
          <p:cNvPr id="3074" name="Picture 2">
            <a:extLst>
              <a:ext uri="{FF2B5EF4-FFF2-40B4-BE49-F238E27FC236}">
                <a16:creationId xmlns:a16="http://schemas.microsoft.com/office/drawing/2014/main" id="{49700F62-53A6-0611-C748-367AED70064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552" y="2816773"/>
            <a:ext cx="3799840" cy="292608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a:extLst>
              <a:ext uri="{FF2B5EF4-FFF2-40B4-BE49-F238E27FC236}">
                <a16:creationId xmlns:a16="http://schemas.microsoft.com/office/drawing/2014/main" id="{AE3D0616-AF00-2F9A-B425-6C4C58DA4A9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83608" y="2816773"/>
            <a:ext cx="3799840" cy="2926080"/>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a:extLst>
              <a:ext uri="{FF2B5EF4-FFF2-40B4-BE49-F238E27FC236}">
                <a16:creationId xmlns:a16="http://schemas.microsoft.com/office/drawing/2014/main" id="{379AED17-05AD-AE76-5197-BB44BF0B617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96080" y="2816773"/>
            <a:ext cx="3799840" cy="2926080"/>
          </a:xfrm>
          <a:prstGeom prst="rect">
            <a:avLst/>
          </a:prstGeom>
          <a:noFill/>
          <a:extLst>
            <a:ext uri="{909E8E84-426E-40DD-AFC4-6F175D3DCCD1}">
              <a14:hiddenFill xmlns:a14="http://schemas.microsoft.com/office/drawing/2010/main">
                <a:solidFill>
                  <a:srgbClr val="FFFFFF"/>
                </a:solidFill>
              </a14:hiddenFill>
            </a:ext>
          </a:extLst>
        </p:spPr>
      </p:pic>
      <p:sp>
        <p:nvSpPr>
          <p:cNvPr id="21" name="Rectangle 20">
            <a:extLst>
              <a:ext uri="{FF2B5EF4-FFF2-40B4-BE49-F238E27FC236}">
                <a16:creationId xmlns:a16="http://schemas.microsoft.com/office/drawing/2014/main" id="{FFBA2CBA-44A6-EDDE-0228-534A8D9F8556}"/>
              </a:ext>
            </a:extLst>
          </p:cNvPr>
          <p:cNvSpPr/>
          <p:nvPr/>
        </p:nvSpPr>
        <p:spPr>
          <a:xfrm>
            <a:off x="108552" y="1469699"/>
            <a:ext cx="11523676" cy="369332"/>
          </a:xfrm>
          <a:prstGeom prst="rect">
            <a:avLst/>
          </a:prstGeom>
        </p:spPr>
        <p:txBody>
          <a:bodyPr wrap="square">
            <a:spAutoFit/>
          </a:bodyPr>
          <a:lstStyle/>
          <a:p>
            <a:pPr>
              <a:spcBef>
                <a:spcPts val="600"/>
              </a:spcBef>
              <a:spcAft>
                <a:spcPts val="600"/>
              </a:spcAft>
            </a:pPr>
            <a:r>
              <a:rPr lang="en-US" dirty="0">
                <a:solidFill>
                  <a:srgbClr val="0070C0"/>
                </a:solidFill>
              </a:rPr>
              <a:t>Significant improvement in the cluster energy response using the GNN model compared to EM and LCW scales </a:t>
            </a:r>
            <a:endParaRPr lang="el-GR" dirty="0">
              <a:solidFill>
                <a:srgbClr val="0070C0"/>
              </a:solidFill>
            </a:endParaRPr>
          </a:p>
        </p:txBody>
      </p:sp>
      <p:sp>
        <p:nvSpPr>
          <p:cNvPr id="23" name="TextBox 22">
            <a:extLst>
              <a:ext uri="{FF2B5EF4-FFF2-40B4-BE49-F238E27FC236}">
                <a16:creationId xmlns:a16="http://schemas.microsoft.com/office/drawing/2014/main" id="{B9D474F3-2186-D547-5198-DF0BCD362741}"/>
              </a:ext>
            </a:extLst>
          </p:cNvPr>
          <p:cNvSpPr txBox="1"/>
          <p:nvPr/>
        </p:nvSpPr>
        <p:spPr>
          <a:xfrm>
            <a:off x="791274" y="3275111"/>
            <a:ext cx="1510350"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70AD47">
                    <a:lumMod val="75000"/>
                  </a:srgbClr>
                </a:solidFill>
                <a:effectLst/>
                <a:uLnTx/>
                <a:uFillTx/>
              </a:rPr>
              <a:t>Baseline methods</a:t>
            </a:r>
          </a:p>
        </p:txBody>
      </p:sp>
      <p:sp>
        <p:nvSpPr>
          <p:cNvPr id="28" name="TextBox 27">
            <a:extLst>
              <a:ext uri="{FF2B5EF4-FFF2-40B4-BE49-F238E27FC236}">
                <a16:creationId xmlns:a16="http://schemas.microsoft.com/office/drawing/2014/main" id="{D454DEB8-A9CB-43FB-3261-8C0F5B5F0BEA}"/>
              </a:ext>
            </a:extLst>
          </p:cNvPr>
          <p:cNvSpPr txBox="1"/>
          <p:nvPr/>
        </p:nvSpPr>
        <p:spPr>
          <a:xfrm>
            <a:off x="4805569" y="3275110"/>
            <a:ext cx="1510350"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70AD47">
                    <a:lumMod val="75000"/>
                  </a:srgbClr>
                </a:solidFill>
                <a:effectLst/>
                <a:uLnTx/>
                <a:uFillTx/>
              </a:rPr>
              <a:t>Baseline methods</a:t>
            </a:r>
          </a:p>
        </p:txBody>
      </p:sp>
      <p:sp>
        <p:nvSpPr>
          <p:cNvPr id="29" name="TextBox 28">
            <a:extLst>
              <a:ext uri="{FF2B5EF4-FFF2-40B4-BE49-F238E27FC236}">
                <a16:creationId xmlns:a16="http://schemas.microsoft.com/office/drawing/2014/main" id="{DBA13CD6-6695-D573-E705-D58157997860}"/>
              </a:ext>
            </a:extLst>
          </p:cNvPr>
          <p:cNvSpPr txBox="1"/>
          <p:nvPr/>
        </p:nvSpPr>
        <p:spPr>
          <a:xfrm>
            <a:off x="9257357" y="3121221"/>
            <a:ext cx="1510350"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70AD47">
                    <a:lumMod val="75000"/>
                  </a:srgbClr>
                </a:solidFill>
                <a:effectLst/>
                <a:uLnTx/>
                <a:uFillTx/>
              </a:rPr>
              <a:t>Baseline methods</a:t>
            </a:r>
          </a:p>
        </p:txBody>
      </p:sp>
      <p:sp>
        <p:nvSpPr>
          <p:cNvPr id="30" name="TextBox 29">
            <a:extLst>
              <a:ext uri="{FF2B5EF4-FFF2-40B4-BE49-F238E27FC236}">
                <a16:creationId xmlns:a16="http://schemas.microsoft.com/office/drawing/2014/main" id="{486DA0E5-71B0-A369-9F67-10E7BD213167}"/>
              </a:ext>
            </a:extLst>
          </p:cNvPr>
          <p:cNvSpPr txBox="1"/>
          <p:nvPr/>
        </p:nvSpPr>
        <p:spPr>
          <a:xfrm>
            <a:off x="493056" y="2469318"/>
            <a:ext cx="3373296" cy="369332"/>
          </a:xfrm>
          <a:prstGeom prst="rect">
            <a:avLst/>
          </a:prstGeom>
          <a:noFill/>
        </p:spPr>
        <p:txBody>
          <a:bodyPr wrap="none" rtlCol="0">
            <a:spAutoFit/>
          </a:bodyPr>
          <a:lstStyle/>
          <a:p>
            <a:pPr algn="ctr"/>
            <a:r>
              <a:rPr lang="en-US" b="1" dirty="0">
                <a:solidFill>
                  <a:srgbClr val="E46C0A"/>
                </a:solidFill>
              </a:rPr>
              <a:t>Mixed Neutral and Charged </a:t>
            </a:r>
            <a:r>
              <a:rPr lang="en-US" b="1" dirty="0" err="1">
                <a:solidFill>
                  <a:srgbClr val="E46C0A"/>
                </a:solidFill>
              </a:rPr>
              <a:t>Pions</a:t>
            </a:r>
            <a:endParaRPr lang="en-US" b="1" dirty="0">
              <a:solidFill>
                <a:srgbClr val="E46C0A"/>
              </a:solidFill>
            </a:endParaRPr>
          </a:p>
        </p:txBody>
      </p:sp>
      <p:sp>
        <p:nvSpPr>
          <p:cNvPr id="31" name="TextBox 30">
            <a:extLst>
              <a:ext uri="{FF2B5EF4-FFF2-40B4-BE49-F238E27FC236}">
                <a16:creationId xmlns:a16="http://schemas.microsoft.com/office/drawing/2014/main" id="{2C366D7F-5AB3-5D86-9172-AB70156BC1E6}"/>
              </a:ext>
            </a:extLst>
          </p:cNvPr>
          <p:cNvSpPr txBox="1"/>
          <p:nvPr/>
        </p:nvSpPr>
        <p:spPr>
          <a:xfrm>
            <a:off x="8691059" y="2463734"/>
            <a:ext cx="3301244" cy="369332"/>
          </a:xfrm>
          <a:prstGeom prst="rect">
            <a:avLst/>
          </a:prstGeom>
          <a:noFill/>
        </p:spPr>
        <p:txBody>
          <a:bodyPr wrap="square" rtlCol="0">
            <a:spAutoFit/>
          </a:bodyPr>
          <a:lstStyle/>
          <a:p>
            <a:pPr algn="ctr"/>
            <a:r>
              <a:rPr lang="en-US" b="1" dirty="0">
                <a:solidFill>
                  <a:srgbClr val="E46C0A"/>
                </a:solidFill>
              </a:rPr>
              <a:t>Neutral </a:t>
            </a:r>
            <a:r>
              <a:rPr lang="en-US" b="1" dirty="0" err="1">
                <a:solidFill>
                  <a:srgbClr val="E46C0A"/>
                </a:solidFill>
              </a:rPr>
              <a:t>Pions</a:t>
            </a:r>
            <a:endParaRPr lang="en-US" b="1" dirty="0">
              <a:solidFill>
                <a:srgbClr val="E46C0A"/>
              </a:solidFill>
            </a:endParaRPr>
          </a:p>
        </p:txBody>
      </p:sp>
      <p:sp>
        <p:nvSpPr>
          <p:cNvPr id="32" name="TextBox 31">
            <a:extLst>
              <a:ext uri="{FF2B5EF4-FFF2-40B4-BE49-F238E27FC236}">
                <a16:creationId xmlns:a16="http://schemas.microsoft.com/office/drawing/2014/main" id="{7BC56E49-1A16-E9C0-6B4B-7F6F39AA55A6}"/>
              </a:ext>
            </a:extLst>
          </p:cNvPr>
          <p:cNvSpPr txBox="1"/>
          <p:nvPr/>
        </p:nvSpPr>
        <p:spPr>
          <a:xfrm>
            <a:off x="4603531" y="2463734"/>
            <a:ext cx="3289738" cy="369332"/>
          </a:xfrm>
          <a:prstGeom prst="rect">
            <a:avLst/>
          </a:prstGeom>
          <a:noFill/>
        </p:spPr>
        <p:txBody>
          <a:bodyPr wrap="square" rtlCol="0">
            <a:spAutoFit/>
          </a:bodyPr>
          <a:lstStyle/>
          <a:p>
            <a:pPr algn="ctr"/>
            <a:r>
              <a:rPr lang="en-US" b="1" dirty="0">
                <a:solidFill>
                  <a:srgbClr val="E46C0A"/>
                </a:solidFill>
              </a:rPr>
              <a:t>Charged </a:t>
            </a:r>
            <a:r>
              <a:rPr lang="en-US" b="1" dirty="0" err="1">
                <a:solidFill>
                  <a:srgbClr val="E46C0A"/>
                </a:solidFill>
              </a:rPr>
              <a:t>Pions</a:t>
            </a:r>
            <a:endParaRPr lang="en-US" b="1" dirty="0">
              <a:solidFill>
                <a:srgbClr val="E46C0A"/>
              </a:solidFill>
            </a:endParaRPr>
          </a:p>
        </p:txBody>
      </p:sp>
      <p:sp>
        <p:nvSpPr>
          <p:cNvPr id="33" name="TextBox 32">
            <a:extLst>
              <a:ext uri="{FF2B5EF4-FFF2-40B4-BE49-F238E27FC236}">
                <a16:creationId xmlns:a16="http://schemas.microsoft.com/office/drawing/2014/main" id="{29662ABF-F1B5-0262-CAB0-13803D7A21A1}"/>
              </a:ext>
            </a:extLst>
          </p:cNvPr>
          <p:cNvSpPr txBox="1"/>
          <p:nvPr/>
        </p:nvSpPr>
        <p:spPr>
          <a:xfrm>
            <a:off x="468627" y="2083083"/>
            <a:ext cx="11523676" cy="369332"/>
          </a:xfrm>
          <a:prstGeom prst="rect">
            <a:avLst/>
          </a:prstGeom>
          <a:noFill/>
        </p:spPr>
        <p:txBody>
          <a:bodyPr wrap="square" rtlCol="0">
            <a:spAutoFit/>
          </a:bodyPr>
          <a:lstStyle/>
          <a:p>
            <a:pPr algn="ctr"/>
            <a:r>
              <a:rPr lang="en-US" b="1" dirty="0">
                <a:solidFill>
                  <a:srgbClr val="E46C0A"/>
                </a:solidFill>
              </a:rPr>
              <a:t>Response Medians</a:t>
            </a:r>
          </a:p>
        </p:txBody>
      </p:sp>
    </p:spTree>
    <p:extLst>
      <p:ext uri="{BB962C8B-B14F-4D97-AF65-F5344CB8AC3E}">
        <p14:creationId xmlns:p14="http://schemas.microsoft.com/office/powerpoint/2010/main" val="177665360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2015_PPT_UNC_V7.06 (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spDef>
      <a:spPr bwMode="auto">
        <a:gradFill flip="none" rotWithShape="1">
          <a:gsLst>
            <a:gs pos="0">
              <a:schemeClr val="bg1">
                <a:lumMod val="65000"/>
                <a:tint val="66000"/>
                <a:satMod val="160000"/>
              </a:schemeClr>
            </a:gs>
            <a:gs pos="50000">
              <a:schemeClr val="bg1">
                <a:lumMod val="65000"/>
                <a:tint val="44500"/>
                <a:satMod val="160000"/>
              </a:schemeClr>
            </a:gs>
            <a:gs pos="100000">
              <a:schemeClr val="bg1">
                <a:lumMod val="65000"/>
                <a:tint val="23500"/>
                <a:satMod val="160000"/>
              </a:schemeClr>
            </a:gs>
          </a:gsLst>
          <a:lin ang="16200000" scaled="1"/>
          <a:tileRect/>
        </a:gradFill>
        <a:ln>
          <a:solidFill>
            <a:schemeClr val="accent1">
              <a:lumMod val="75000"/>
            </a:schemeClr>
          </a:solidFill>
          <a:headEnd/>
          <a:tailEnd/>
        </a:ln>
      </a:spPr>
      <a:bodyPr rtlCol="0" anchor="b">
        <a:prstTxWarp prst="textNoShape">
          <a:avLst/>
        </a:prstTxWarp>
      </a:bodyPr>
      <a:lstStyle>
        <a:defPPr algn="ctr">
          <a:spcBef>
            <a:spcPct val="0"/>
          </a:spcBef>
          <a:defRPr sz="1600" dirty="0">
            <a:solidFill>
              <a:srgbClr val="000000"/>
            </a:solidFill>
          </a:defRPr>
        </a:defPPr>
      </a:lstStyle>
      <a:style>
        <a:lnRef idx="1">
          <a:schemeClr val="accent1"/>
        </a:lnRef>
        <a:fillRef idx="2">
          <a:schemeClr val="accent1"/>
        </a:fillRef>
        <a:effectRef idx="1">
          <a:schemeClr val="accent1"/>
        </a:effectRef>
        <a:fontRef idx="minor">
          <a:schemeClr val="dk1"/>
        </a:fontRef>
      </a:style>
    </a:spDef>
    <a:lnDef>
      <a:spPr>
        <a:ln w="28575" cmpd="sng">
          <a:solidFill>
            <a:schemeClr val="accent1">
              <a:lumMod val="75000"/>
            </a:schemeClr>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2018_PPT_UNC_V5.23_wide-16x9.potx" id="{83130911-C7AB-48B9-8C29-C9D32ACF0083}" vid="{243C0807-7D1A-4674-975A-BB624B10444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2015_PPT_UNC_V7</Template>
  <TotalTime>10125</TotalTime>
  <Words>529</Words>
  <Application>Microsoft Macintosh PowerPoint</Application>
  <PresentationFormat>Widescreen</PresentationFormat>
  <Paragraphs>114</Paragraphs>
  <Slides>11</Slides>
  <Notes>11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Arial</vt:lpstr>
      <vt:lpstr>Calibri</vt:lpstr>
      <vt:lpstr>Cambria Math</vt:lpstr>
      <vt:lpstr>Lucida Grande</vt:lpstr>
      <vt:lpstr>System Font Regular</vt:lpstr>
      <vt:lpstr>Wingdings</vt:lpstr>
      <vt:lpstr>Wingdings 2</vt:lpstr>
      <vt:lpstr>2015_PPT_UNC_V7.06 (1)</vt:lpstr>
      <vt:lpstr>Pion reconstruction in the ATLAS detector using Graph Neural Networks</vt:lpstr>
      <vt:lpstr>ATLAS Detector Geometry</vt:lpstr>
      <vt:lpstr>Dataset and ML Problem</vt:lpstr>
      <vt:lpstr>Results: Image-based approach</vt:lpstr>
      <vt:lpstr>Graph Neural Network Approach</vt:lpstr>
      <vt:lpstr>Topo-Cluster Graph Representation</vt:lpstr>
      <vt:lpstr>GNN Model</vt:lpstr>
      <vt:lpstr>GNN Results: Classification</vt:lpstr>
      <vt:lpstr>GNN Results: Regression</vt:lpstr>
      <vt:lpstr>GNN Results: Regression</vt:lpstr>
      <vt:lpstr>Next Steps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Should not exceed two lines</dc:title>
  <dc:creator>Karande, Piyush</dc:creator>
  <cp:lastModifiedBy>Karande, Piyush</cp:lastModifiedBy>
  <cp:revision>69</cp:revision>
  <cp:lastPrinted>2018-03-02T18:21:35Z</cp:lastPrinted>
  <dcterms:created xsi:type="dcterms:W3CDTF">2022-04-25T20:59:49Z</dcterms:created>
  <dcterms:modified xsi:type="dcterms:W3CDTF">2022-06-03T17:18:14Z</dcterms:modified>
</cp:coreProperties>
</file>