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 id="2147483672" r:id="rId3"/>
  </p:sldMasterIdLst>
  <p:notesMasterIdLst>
    <p:notesMasterId r:id="rId26"/>
  </p:notesMasterIdLst>
  <p:handoutMasterIdLst>
    <p:handoutMasterId r:id="rId27"/>
  </p:handoutMasterIdLst>
  <p:sldIdLst>
    <p:sldId id="306" r:id="rId4"/>
    <p:sldId id="285" r:id="rId5"/>
    <p:sldId id="308" r:id="rId6"/>
    <p:sldId id="307" r:id="rId7"/>
    <p:sldId id="373" r:id="rId8"/>
    <p:sldId id="392" r:id="rId9"/>
    <p:sldId id="398" r:id="rId10"/>
    <p:sldId id="374" r:id="rId11"/>
    <p:sldId id="375" r:id="rId12"/>
    <p:sldId id="371" r:id="rId13"/>
    <p:sldId id="314" r:id="rId14"/>
    <p:sldId id="363" r:id="rId15"/>
    <p:sldId id="295" r:id="rId16"/>
    <p:sldId id="391" r:id="rId17"/>
    <p:sldId id="376" r:id="rId18"/>
    <p:sldId id="388" r:id="rId19"/>
    <p:sldId id="328" r:id="rId20"/>
    <p:sldId id="351" r:id="rId21"/>
    <p:sldId id="296" r:id="rId22"/>
    <p:sldId id="394" r:id="rId23"/>
    <p:sldId id="396" r:id="rId24"/>
    <p:sldId id="284" r:id="rId2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69E"/>
    <a:srgbClr val="0157A4"/>
    <a:srgbClr val="F8B13C"/>
    <a:srgbClr val="1F497D"/>
    <a:srgbClr val="1E38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174" autoAdjust="0"/>
    <p:restoredTop sz="93259" autoAdjust="0"/>
  </p:normalViewPr>
  <p:slideViewPr>
    <p:cSldViewPr snapToObjects="1" showGuides="1">
      <p:cViewPr varScale="1">
        <p:scale>
          <a:sx n="104" d="100"/>
          <a:sy n="104" d="100"/>
        </p:scale>
        <p:origin x="952" y="200"/>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3" d="100"/>
        <a:sy n="18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02/05/2022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02/05/2022</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788896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1239838"/>
            <a:ext cx="4468812"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39DC0D8-6F87-407E-AD4D-90943759FDB0}" type="slidenum">
              <a:rPr lang="en-GB" smtClean="0"/>
              <a:t>14</a:t>
            </a:fld>
            <a:endParaRPr lang="en-GB"/>
          </a:p>
        </p:txBody>
      </p:sp>
    </p:spTree>
    <p:extLst>
      <p:ext uri="{BB962C8B-B14F-4D97-AF65-F5344CB8AC3E}">
        <p14:creationId xmlns:p14="http://schemas.microsoft.com/office/powerpoint/2010/main" val="2321939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277938"/>
            <a:ext cx="4606925" cy="34559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39DC0D8-6F87-407E-AD4D-90943759FDB0}" type="slidenum">
              <a:rPr lang="en-GB" smtClean="0"/>
              <a:t>15</a:t>
            </a:fld>
            <a:endParaRPr lang="en-GB"/>
          </a:p>
        </p:txBody>
      </p:sp>
    </p:spTree>
    <p:extLst>
      <p:ext uri="{BB962C8B-B14F-4D97-AF65-F5344CB8AC3E}">
        <p14:creationId xmlns:p14="http://schemas.microsoft.com/office/powerpoint/2010/main" val="130535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1239838"/>
            <a:ext cx="4468812"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39DC0D8-6F87-407E-AD4D-90943759FDB0}" type="slidenum">
              <a:rPr lang="en-GB" smtClean="0"/>
              <a:t>16</a:t>
            </a:fld>
            <a:endParaRPr lang="en-GB"/>
          </a:p>
        </p:txBody>
      </p:sp>
    </p:spTree>
    <p:extLst>
      <p:ext uri="{BB962C8B-B14F-4D97-AF65-F5344CB8AC3E}">
        <p14:creationId xmlns:p14="http://schemas.microsoft.com/office/powerpoint/2010/main" val="1278214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TimesNewRomanPS"/>
              </a:rPr>
              <a:t>Realtime Event Distribution Network</a:t>
            </a:r>
            <a:endParaRPr lang="en-US"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20</a:t>
            </a:fld>
            <a:endParaRPr lang="en-GB"/>
          </a:p>
        </p:txBody>
      </p:sp>
    </p:spTree>
    <p:extLst>
      <p:ext uri="{BB962C8B-B14F-4D97-AF65-F5344CB8AC3E}">
        <p14:creationId xmlns:p14="http://schemas.microsoft.com/office/powerpoint/2010/main" val="3678272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21</a:t>
            </a:fld>
            <a:endParaRPr lang="en-GB"/>
          </a:p>
        </p:txBody>
      </p:sp>
    </p:spTree>
    <p:extLst>
      <p:ext uri="{BB962C8B-B14F-4D97-AF65-F5344CB8AC3E}">
        <p14:creationId xmlns:p14="http://schemas.microsoft.com/office/powerpoint/2010/main" val="2699906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a:t>M.Losasso  - Aries Annual Meeting  -May 2022</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1"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fr-FR" dirty="0" err="1"/>
              <a:t>presentation</a:t>
            </a:r>
            <a:r>
              <a:rPr lang="fr-FR" dirty="0"/>
              <a:t> </a:t>
            </a:r>
            <a:r>
              <a:rPr lang="fr-FR" dirty="0" err="1"/>
              <a:t>title</a:t>
            </a:r>
            <a:r>
              <a:rPr lang="fr-FR" dirty="0"/>
              <a:t> slide 2</a:t>
            </a:r>
          </a:p>
        </p:txBody>
      </p:sp>
      <p:sp>
        <p:nvSpPr>
          <p:cNvPr id="13"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6"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5"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baseline="0">
                <a:solidFill>
                  <a:schemeClr val="bg1">
                    <a:lumMod val="95000"/>
                  </a:schemeClr>
                </a:solidFill>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p:txBody>
          <a:bodyPr/>
          <a:lstStyle/>
          <a:p>
            <a:r>
              <a:rPr lang="en-GB"/>
              <a:t>M.Losasso  - Aries Annual Meeting  -May 2022</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M.Losasso  - Aries Annual Meeting  -May 2022</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M.Losasso  - Aries Annual Meeting  -May 2022</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6" name="Espace réservé du pied de page 5"/>
          <p:cNvSpPr>
            <a:spLocks noGrp="1"/>
          </p:cNvSpPr>
          <p:nvPr>
            <p:ph type="ftr" sz="quarter" idx="11"/>
          </p:nvPr>
        </p:nvSpPr>
        <p:spPr/>
        <p:txBody>
          <a:bodyPr/>
          <a:lstStyle/>
          <a:p>
            <a:r>
              <a:rPr lang="en-GB"/>
              <a:t>M.Losasso  - Aries Annual Meeting  -May 2022</a:t>
            </a:r>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CH"/>
          </a:p>
        </p:txBody>
      </p:sp>
      <p:sp>
        <p:nvSpPr>
          <p:cNvPr id="3" name="Footer Placeholder 2"/>
          <p:cNvSpPr>
            <a:spLocks noGrp="1"/>
          </p:cNvSpPr>
          <p:nvPr>
            <p:ph type="ftr" sz="quarter" idx="11"/>
          </p:nvPr>
        </p:nvSpPr>
        <p:spPr/>
        <p:txBody>
          <a:bodyPr/>
          <a:lstStyle/>
          <a:p>
            <a:r>
              <a:rPr lang="en-GB"/>
              <a:t>M.Losasso  - Aries Annual Meeting  -May 2022</a:t>
            </a:r>
            <a:endParaRPr lang="fr-CH"/>
          </a:p>
        </p:txBody>
      </p:sp>
      <p:sp>
        <p:nvSpPr>
          <p:cNvPr id="4" name="Slide Number Placeholder 3"/>
          <p:cNvSpPr>
            <a:spLocks noGrp="1"/>
          </p:cNvSpPr>
          <p:nvPr>
            <p:ph type="sldNum" sz="quarter" idx="12"/>
          </p:nvPr>
        </p:nvSpPr>
        <p:spPr/>
        <p:txBody>
          <a:bodyPr/>
          <a:lstStyle/>
          <a:p>
            <a:fld id="{F4FF54B2-31C8-428C-869A-378C968F94D9}" type="slidenum">
              <a:rPr lang="fr-CH" smtClean="0"/>
              <a:t>‹#›</a:t>
            </a:fld>
            <a:endParaRPr lang="fr-CH"/>
          </a:p>
        </p:txBody>
      </p:sp>
    </p:spTree>
    <p:extLst>
      <p:ext uri="{BB962C8B-B14F-4D97-AF65-F5344CB8AC3E}">
        <p14:creationId xmlns:p14="http://schemas.microsoft.com/office/powerpoint/2010/main" val="169688653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2"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15"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5"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extLst>
      <p:ext uri="{BB962C8B-B14F-4D97-AF65-F5344CB8AC3E}">
        <p14:creationId xmlns:p14="http://schemas.microsoft.com/office/powerpoint/2010/main" val="714944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a:t>M.Losasso  - Aries Annual Meeting  -May 2022</a:t>
            </a:r>
            <a:endParaRPr lang="en-GB" dirty="0"/>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9"/>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 id="2147483676" r:id="rId6"/>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5"/>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6"/>
          <a:stretch>
            <a:fillRect/>
          </a:stretch>
        </p:blipFill>
        <p:spPr>
          <a:xfrm>
            <a:off x="-152400" y="-117157"/>
            <a:ext cx="4399784" cy="3088957"/>
          </a:xfrm>
          <a:prstGeom prst="rect">
            <a:avLst/>
          </a:prstGeom>
        </p:spPr>
      </p:pic>
      <p:sp>
        <p:nvSpPr>
          <p:cNvPr id="12" name="Rectangle 11"/>
          <p:cNvSpPr/>
          <p:nvPr userDrawn="1"/>
        </p:nvSpPr>
        <p:spPr>
          <a:xfrm>
            <a:off x="0" y="6550223"/>
            <a:ext cx="9144000" cy="307777"/>
          </a:xfrm>
          <a:prstGeom prst="rect">
            <a:avLst/>
          </a:prstGeom>
        </p:spPr>
        <p:txBody>
          <a:bodyPr wrap="square">
            <a:spAutoFit/>
          </a:bodyPr>
          <a:lstStyle/>
          <a:p>
            <a:pPr algn="ctr"/>
            <a:r>
              <a:rPr lang="fr-FR" sz="1400" dirty="0">
                <a:solidFill>
                  <a:srgbClr val="F8B13C"/>
                </a:solidFill>
                <a:latin typeface="Arial"/>
                <a:cs typeface="Arial"/>
              </a:rPr>
              <a:t>ARIES </a:t>
            </a:r>
            <a:r>
              <a:rPr lang="fr-FR" sz="1400" dirty="0" err="1">
                <a:solidFill>
                  <a:srgbClr val="F8B13C"/>
                </a:solidFill>
                <a:latin typeface="Arial"/>
                <a:cs typeface="Arial"/>
              </a:rPr>
              <a:t>is</a:t>
            </a:r>
            <a:r>
              <a:rPr lang="fr-FR" sz="1400" dirty="0">
                <a:solidFill>
                  <a:srgbClr val="F8B13C"/>
                </a:solidFill>
                <a:latin typeface="Arial"/>
                <a:cs typeface="Arial"/>
              </a:rPr>
              <a:t> </a:t>
            </a:r>
            <a:r>
              <a:rPr lang="fr-FR" sz="1400" dirty="0" err="1">
                <a:solidFill>
                  <a:srgbClr val="F8B13C"/>
                </a:solidFill>
                <a:latin typeface="Arial"/>
                <a:cs typeface="Arial"/>
              </a:rPr>
              <a:t>co-funded</a:t>
            </a:r>
            <a:r>
              <a:rPr lang="fr-FR" sz="1400" dirty="0">
                <a:solidFill>
                  <a:srgbClr val="F8B13C"/>
                </a:solidFill>
                <a:latin typeface="Arial"/>
                <a:cs typeface="Arial"/>
              </a:rPr>
              <a:t> by the </a:t>
            </a:r>
            <a:r>
              <a:rPr lang="fr-FR" sz="1400" dirty="0" err="1">
                <a:solidFill>
                  <a:srgbClr val="F8B13C"/>
                </a:solidFill>
                <a:latin typeface="Arial"/>
                <a:cs typeface="Arial"/>
              </a:rPr>
              <a:t>European</a:t>
            </a:r>
            <a:r>
              <a:rPr lang="fr-FR" sz="1400" dirty="0">
                <a:solidFill>
                  <a:srgbClr val="F8B13C"/>
                </a:solidFill>
                <a:latin typeface="Arial"/>
                <a:cs typeface="Arial"/>
              </a:rPr>
              <a:t> Commission Grant Agreement </a:t>
            </a:r>
            <a:r>
              <a:rPr lang="fr-FR" sz="1400" dirty="0" err="1">
                <a:solidFill>
                  <a:srgbClr val="F8B13C"/>
                </a:solidFill>
                <a:latin typeface="Arial"/>
                <a:cs typeface="Arial"/>
              </a:rPr>
              <a:t>number</a:t>
            </a:r>
            <a:r>
              <a:rPr lang="fr-FR" sz="1400" dirty="0">
                <a:solidFill>
                  <a:srgbClr val="F8B13C"/>
                </a:solidFill>
                <a:latin typeface="Arial"/>
                <a:cs typeface="Arial"/>
              </a:rPr>
              <a:t> 73087</a:t>
            </a:r>
            <a:endParaRPr lang="en-GB" sz="1400" dirty="0">
              <a:solidFill>
                <a:srgbClr val="F8B13C"/>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 id="2147483675" r:id="rId3"/>
  </p:sldLayoutIdLst>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6550223"/>
            <a:ext cx="9144000" cy="307777"/>
          </a:xfrm>
          <a:prstGeom prst="rect">
            <a:avLst/>
          </a:prstGeom>
        </p:spPr>
        <p:txBody>
          <a:bodyPr wrap="square">
            <a:spAutoFit/>
          </a:bodyPr>
          <a:lstStyle/>
          <a:p>
            <a:pPr algn="ctr"/>
            <a:r>
              <a:rPr lang="fr-FR" sz="1400" dirty="0">
                <a:solidFill>
                  <a:srgbClr val="F8B13C"/>
                </a:solidFill>
                <a:latin typeface="Arial"/>
                <a:cs typeface="Arial"/>
              </a:rPr>
              <a:t>ARIES </a:t>
            </a:r>
            <a:r>
              <a:rPr lang="fr-FR" sz="1400" dirty="0" err="1">
                <a:solidFill>
                  <a:srgbClr val="F8B13C"/>
                </a:solidFill>
                <a:latin typeface="Arial"/>
                <a:cs typeface="Arial"/>
              </a:rPr>
              <a:t>is</a:t>
            </a:r>
            <a:r>
              <a:rPr lang="fr-FR" sz="1400" dirty="0">
                <a:solidFill>
                  <a:srgbClr val="F8B13C"/>
                </a:solidFill>
                <a:latin typeface="Arial"/>
                <a:cs typeface="Arial"/>
              </a:rPr>
              <a:t> </a:t>
            </a:r>
            <a:r>
              <a:rPr lang="fr-FR" sz="1400" dirty="0" err="1">
                <a:solidFill>
                  <a:srgbClr val="F8B13C"/>
                </a:solidFill>
                <a:latin typeface="Arial"/>
                <a:cs typeface="Arial"/>
              </a:rPr>
              <a:t>co-funded</a:t>
            </a:r>
            <a:r>
              <a:rPr lang="fr-FR" sz="1400" dirty="0">
                <a:solidFill>
                  <a:srgbClr val="F8B13C"/>
                </a:solidFill>
                <a:latin typeface="Arial"/>
                <a:cs typeface="Arial"/>
              </a:rPr>
              <a:t> by the </a:t>
            </a:r>
            <a:r>
              <a:rPr lang="fr-FR" sz="1400" dirty="0" err="1">
                <a:solidFill>
                  <a:srgbClr val="F8B13C"/>
                </a:solidFill>
                <a:latin typeface="Arial"/>
                <a:cs typeface="Arial"/>
              </a:rPr>
              <a:t>European</a:t>
            </a:r>
            <a:r>
              <a:rPr lang="fr-FR" sz="1400" dirty="0">
                <a:solidFill>
                  <a:srgbClr val="F8B13C"/>
                </a:solidFill>
                <a:latin typeface="Arial"/>
                <a:cs typeface="Arial"/>
              </a:rPr>
              <a:t> Commission Grant Agreement </a:t>
            </a:r>
            <a:r>
              <a:rPr lang="fr-FR" sz="1400" dirty="0" err="1">
                <a:solidFill>
                  <a:srgbClr val="F8B13C"/>
                </a:solidFill>
                <a:latin typeface="Arial"/>
                <a:cs typeface="Arial"/>
              </a:rPr>
              <a:t>number</a:t>
            </a:r>
            <a:r>
              <a:rPr lang="fr-FR" sz="1400" dirty="0">
                <a:solidFill>
                  <a:srgbClr val="F8B13C"/>
                </a:solidFill>
                <a:latin typeface="Arial"/>
                <a:cs typeface="Arial"/>
              </a:rPr>
              <a:t> 73087</a:t>
            </a:r>
            <a:endParaRPr lang="en-GB" sz="1400" dirty="0">
              <a:solidFill>
                <a:srgbClr val="F8B13C"/>
              </a:solidFill>
              <a:latin typeface="Arial"/>
              <a:cs typeface="Arial"/>
            </a:endParaRPr>
          </a:p>
        </p:txBody>
      </p:sp>
      <p:pic>
        <p:nvPicPr>
          <p:cNvPr id="8" name="Image 7" descr="ARIE-logo-BL-trans-PPT.png"/>
          <p:cNvPicPr>
            <a:picLocks noChangeAspect="1"/>
          </p:cNvPicPr>
          <p:nvPr userDrawn="1"/>
        </p:nvPicPr>
        <p:blipFill>
          <a:blip r:embed="rId5"/>
          <a:stretch>
            <a:fillRect/>
          </a:stretch>
        </p:blipFill>
        <p:spPr>
          <a:xfrm>
            <a:off x="381000" y="381000"/>
            <a:ext cx="3230988" cy="2130623"/>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1008814/contribution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edms.cern.ch/document/1818318/1.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6.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9.png"/><Relationship Id="rId4" Type="http://schemas.openxmlformats.org/officeDocument/2006/relationships/image" Target="../media/image28.wmf"/></Relationships>
</file>

<file path=ppt/slides/_rels/slide19.xml.rels><?xml version="1.0" encoding="UTF-8" standalone="yes"?>
<Relationships xmlns="http://schemas.openxmlformats.org/package/2006/relationships"><Relationship Id="rId3" Type="http://schemas.openxmlformats.org/officeDocument/2006/relationships/hyperlink" Target="https://edms.cern.ch/document/1818319/1.0"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tiff"/><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cosylab.com/main-timing-system/" TargetMode="Externa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048728/" TargetMode="External"/><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hyperlink" Target="https://indico.cern.ch/event/775278/" TargetMode="Externa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1818311/1.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759183" y="3573016"/>
            <a:ext cx="7924800" cy="984885"/>
          </a:xfrm>
        </p:spPr>
        <p:txBody>
          <a:bodyPr anchor="ctr"/>
          <a:lstStyle/>
          <a:p>
            <a:r>
              <a:rPr lang="en-US" dirty="0"/>
              <a:t>Innovation and industry </a:t>
            </a:r>
            <a:r>
              <a:rPr lang="en-US" dirty="0" err="1"/>
              <a:t>programmes</a:t>
            </a:r>
            <a:r>
              <a:rPr lang="en-US" dirty="0"/>
              <a:t>: report from WP14</a:t>
            </a:r>
            <a:endParaRPr lang="en-GB" dirty="0"/>
          </a:p>
        </p:txBody>
      </p:sp>
      <p:sp>
        <p:nvSpPr>
          <p:cNvPr id="4" name="Text Placeholder 3"/>
          <p:cNvSpPr>
            <a:spLocks noGrp="1"/>
          </p:cNvSpPr>
          <p:nvPr>
            <p:ph type="body" sz="quarter" idx="14"/>
          </p:nvPr>
        </p:nvSpPr>
        <p:spPr>
          <a:xfrm>
            <a:off x="759183" y="5805264"/>
            <a:ext cx="7924800" cy="378210"/>
          </a:xfrm>
        </p:spPr>
        <p:txBody>
          <a:bodyPr anchor="ctr"/>
          <a:lstStyle/>
          <a:p>
            <a:r>
              <a:rPr lang="en-US" dirty="0"/>
              <a:t>Marcello Losasso – CERN </a:t>
            </a:r>
          </a:p>
        </p:txBody>
      </p:sp>
      <p:sp>
        <p:nvSpPr>
          <p:cNvPr id="5" name="Text Placeholder 4"/>
          <p:cNvSpPr>
            <a:spLocks noGrp="1"/>
          </p:cNvSpPr>
          <p:nvPr>
            <p:ph type="body" sz="quarter" idx="15"/>
          </p:nvPr>
        </p:nvSpPr>
        <p:spPr>
          <a:xfrm>
            <a:off x="759173" y="5299693"/>
            <a:ext cx="7924800" cy="505571"/>
          </a:xfrm>
        </p:spPr>
        <p:txBody>
          <a:bodyPr anchor="ctr"/>
          <a:lstStyle/>
          <a:p>
            <a:r>
              <a:rPr lang="en-US" dirty="0"/>
              <a:t>May 2, 2022</a:t>
            </a:r>
            <a:endParaRPr lang="en-GB" dirty="0"/>
          </a:p>
        </p:txBody>
      </p:sp>
      <p:sp>
        <p:nvSpPr>
          <p:cNvPr id="2" name="Slide Number Placeholder 1">
            <a:extLst>
              <a:ext uri="{FF2B5EF4-FFF2-40B4-BE49-F238E27FC236}">
                <a16:creationId xmlns:a16="http://schemas.microsoft.com/office/drawing/2014/main" id="{23DC793C-F096-2C4E-81FF-B476CBB536D6}"/>
              </a:ext>
            </a:extLst>
          </p:cNvPr>
          <p:cNvSpPr>
            <a:spLocks noGrp="1"/>
          </p:cNvSpPr>
          <p:nvPr>
            <p:ph type="sldNum" sz="quarter" idx="12"/>
          </p:nvPr>
        </p:nvSpPr>
        <p:spPr/>
        <p:txBody>
          <a:bodyPr/>
          <a:lstStyle/>
          <a:p>
            <a:fld id="{81B4523E-0E60-2F49-A1DB-8E66CE3DE81B}" type="slidenum">
              <a:rPr lang="en-GB" smtClean="0"/>
              <a:pPr/>
              <a:t>1</a:t>
            </a:fld>
            <a:endParaRPr lang="en-GB" dirty="0"/>
          </a:p>
        </p:txBody>
      </p:sp>
    </p:spTree>
    <p:extLst>
      <p:ext uri="{BB962C8B-B14F-4D97-AF65-F5344CB8AC3E}">
        <p14:creationId xmlns:p14="http://schemas.microsoft.com/office/powerpoint/2010/main" val="329277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44724"/>
            <a:ext cx="8382000" cy="5292588"/>
          </a:xfrm>
        </p:spPr>
        <p:txBody>
          <a:bodyPr>
            <a:noAutofit/>
          </a:bodyPr>
          <a:lstStyle/>
          <a:p>
            <a:pPr marL="0" indent="0">
              <a:buNone/>
            </a:pPr>
            <a:r>
              <a:rPr lang="en-GB" sz="2000" dirty="0">
                <a:hlinkClick r:id="rId2"/>
              </a:rPr>
              <a:t>https://indico.cern.ch/event/1008814/contributions/</a:t>
            </a:r>
            <a:endParaRPr lang="en-GB" sz="2000" dirty="0"/>
          </a:p>
          <a:p>
            <a:pPr marL="0" indent="0">
              <a:buNone/>
            </a:pPr>
            <a:endParaRPr lang="en-GB" sz="2000" dirty="0"/>
          </a:p>
          <a:p>
            <a:pPr fontAlgn="ctr"/>
            <a:r>
              <a:rPr lang="en-US" sz="2000" dirty="0">
                <a:solidFill>
                  <a:srgbClr val="FF0000"/>
                </a:solidFill>
              </a:rPr>
              <a:t>Atomic Layer Deposition</a:t>
            </a:r>
            <a:r>
              <a:rPr lang="en-US" sz="2000" dirty="0"/>
              <a:t>: innovative approach for next generation particle accelerators – CEA -Dr. T.  </a:t>
            </a:r>
            <a:r>
              <a:rPr lang="en-US" sz="2000" dirty="0" err="1"/>
              <a:t>Proslier</a:t>
            </a:r>
            <a:endParaRPr lang="en-US" sz="2000" dirty="0"/>
          </a:p>
          <a:p>
            <a:pPr marL="0" indent="0" fontAlgn="ctr">
              <a:buNone/>
            </a:pPr>
            <a:endParaRPr lang="en-US" sz="2000" dirty="0"/>
          </a:p>
          <a:p>
            <a:pPr fontAlgn="ctr"/>
            <a:r>
              <a:rPr lang="en-US" sz="2000" dirty="0">
                <a:solidFill>
                  <a:srgbClr val="FF0000"/>
                </a:solidFill>
              </a:rPr>
              <a:t>Accelerator Diagnostics using innovative Adaptive Optics </a:t>
            </a:r>
            <a:r>
              <a:rPr lang="en-US" sz="2000" dirty="0"/>
              <a:t>(</a:t>
            </a:r>
            <a:r>
              <a:rPr lang="en-US" sz="2000" dirty="0" err="1"/>
              <a:t>InnoAdo</a:t>
            </a:r>
            <a:r>
              <a:rPr lang="en-US" sz="2000" dirty="0"/>
              <a:t>) - University of Liverpool -  Prof. C. P. </a:t>
            </a:r>
            <a:r>
              <a:rPr lang="en-US" sz="2000" dirty="0" err="1"/>
              <a:t>Welsch</a:t>
            </a:r>
            <a:endParaRPr lang="en-US" sz="2000" dirty="0"/>
          </a:p>
          <a:p>
            <a:pPr marL="0" indent="0" fontAlgn="ctr">
              <a:buNone/>
            </a:pPr>
            <a:endParaRPr lang="en-US" sz="2000" dirty="0"/>
          </a:p>
          <a:p>
            <a:pPr fontAlgn="ctr"/>
            <a:r>
              <a:rPr lang="en-US" sz="2000" dirty="0">
                <a:solidFill>
                  <a:srgbClr val="FF0000"/>
                </a:solidFill>
              </a:rPr>
              <a:t>Development of hybrid electron accelerator system for the treatment of marine diesel exhaust gases  </a:t>
            </a:r>
            <a:r>
              <a:rPr lang="en-US" sz="2000" dirty="0"/>
              <a:t>- RTU - Prof. T. TORIMS</a:t>
            </a:r>
          </a:p>
          <a:p>
            <a:pPr marL="0" indent="0" fontAlgn="ctr">
              <a:buNone/>
            </a:pPr>
            <a:endParaRPr lang="en-US" sz="2000" dirty="0"/>
          </a:p>
          <a:p>
            <a:pPr fontAlgn="ctr"/>
            <a:r>
              <a:rPr lang="en-US" sz="2000" dirty="0">
                <a:solidFill>
                  <a:srgbClr val="FF0000"/>
                </a:solidFill>
              </a:rPr>
              <a:t>Investigation of new methods for the manufacturing of Cu-C composites with tailored thermo-physical properties  </a:t>
            </a:r>
            <a:r>
              <a:rPr lang="en-US" sz="2000" dirty="0"/>
              <a:t>- RHP Technology GmbH – SME - </a:t>
            </a:r>
            <a:r>
              <a:rPr lang="en-US" sz="2000" dirty="0" err="1"/>
              <a:t>Dr</a:t>
            </a:r>
            <a:r>
              <a:rPr lang="en-US" sz="2000" dirty="0"/>
              <a:t> E. Neubauer</a:t>
            </a:r>
          </a:p>
          <a:p>
            <a:pPr fontAlgn="ctr"/>
            <a:endParaRPr lang="en-US" sz="2000" dirty="0"/>
          </a:p>
          <a:p>
            <a:pPr fontAlgn="ctr"/>
            <a:endParaRPr lang="en-US" sz="2000" dirty="0"/>
          </a:p>
          <a:p>
            <a:pPr fontAlgn="ctr"/>
            <a:endParaRPr lang="en-US" sz="2000" dirty="0"/>
          </a:p>
          <a:p>
            <a:pPr fontAlgn="ctr"/>
            <a:endParaRPr lang="en-US" sz="2000" dirty="0"/>
          </a:p>
          <a:p>
            <a:pPr fontAlgn="ctr"/>
            <a:endParaRPr lang="en-US" sz="2000" dirty="0"/>
          </a:p>
          <a:p>
            <a:pPr fontAlgn="ctr"/>
            <a:endParaRPr lang="en-US" sz="2000" dirty="0"/>
          </a:p>
          <a:p>
            <a:pPr fontAlgn="ctr"/>
            <a:endParaRPr lang="en-US" sz="2000" dirty="0"/>
          </a:p>
          <a:p>
            <a:pPr fontAlgn="ctr"/>
            <a:endParaRPr lang="en-US" sz="2000" dirty="0"/>
          </a:p>
          <a:p>
            <a:endParaRPr lang="en-GB" sz="2000" dirty="0"/>
          </a:p>
          <a:p>
            <a:endParaRPr lang="en-GB" sz="2000" dirty="0"/>
          </a:p>
          <a:p>
            <a:pPr marL="0" indent="0">
              <a:buNone/>
            </a:pPr>
            <a:endParaRPr lang="en-GB" sz="2000" dirty="0"/>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sp>
        <p:nvSpPr>
          <p:cNvPr id="6" name="Title 5">
            <a:extLst>
              <a:ext uri="{FF2B5EF4-FFF2-40B4-BE49-F238E27FC236}">
                <a16:creationId xmlns:a16="http://schemas.microsoft.com/office/drawing/2014/main" id="{13EEBDED-51E0-FE44-A9E0-DAFEEF8EC53F}"/>
              </a:ext>
            </a:extLst>
          </p:cNvPr>
          <p:cNvSpPr>
            <a:spLocks noGrp="1"/>
          </p:cNvSpPr>
          <p:nvPr>
            <p:ph type="title"/>
          </p:nvPr>
        </p:nvSpPr>
        <p:spPr/>
        <p:txBody>
          <a:bodyPr/>
          <a:lstStyle/>
          <a:p>
            <a:r>
              <a:rPr lang="en-US" dirty="0"/>
              <a:t>Projects awarded </a:t>
            </a:r>
          </a:p>
        </p:txBody>
      </p:sp>
    </p:spTree>
    <p:extLst>
      <p:ext uri="{BB962C8B-B14F-4D97-AF65-F5344CB8AC3E}">
        <p14:creationId xmlns:p14="http://schemas.microsoft.com/office/powerpoint/2010/main" val="249268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Marcello Losasso - CERN / Aries AM April 2021</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11</a:t>
            </a:fld>
            <a:endParaRPr lang="en-GB"/>
          </a:p>
        </p:txBody>
      </p:sp>
      <p:sp>
        <p:nvSpPr>
          <p:cNvPr id="7" name="Content Placeholder 6">
            <a:extLst>
              <a:ext uri="{FF2B5EF4-FFF2-40B4-BE49-F238E27FC236}">
                <a16:creationId xmlns:a16="http://schemas.microsoft.com/office/drawing/2014/main" id="{22F0215E-C90E-8745-9737-F09E555A3E32}"/>
              </a:ext>
            </a:extLst>
          </p:cNvPr>
          <p:cNvSpPr>
            <a:spLocks noGrp="1"/>
          </p:cNvSpPr>
          <p:nvPr>
            <p:ph idx="1"/>
          </p:nvPr>
        </p:nvSpPr>
        <p:spPr>
          <a:xfrm>
            <a:off x="152400" y="759619"/>
            <a:ext cx="8839200" cy="5596731"/>
          </a:xfrm>
        </p:spPr>
        <p:txBody>
          <a:bodyPr>
            <a:noAutofit/>
          </a:bodyPr>
          <a:lstStyle/>
          <a:p>
            <a:pPr marL="0" indent="0">
              <a:buNone/>
            </a:pPr>
            <a:endParaRPr lang="en-US" sz="1600" dirty="0"/>
          </a:p>
          <a:p>
            <a:r>
              <a:rPr lang="en-US" sz="1600" i="1" dirty="0"/>
              <a:t>The </a:t>
            </a:r>
            <a:r>
              <a:rPr lang="en-US" sz="1600" i="1" dirty="0" err="1"/>
              <a:t>PoC</a:t>
            </a:r>
            <a:r>
              <a:rPr lang="en-US" sz="1600" i="1" dirty="0"/>
              <a:t> helped</a:t>
            </a:r>
            <a:r>
              <a:rPr lang="en-US" sz="1600" dirty="0"/>
              <a:t> </a:t>
            </a:r>
            <a:r>
              <a:rPr lang="en-US" sz="1600" dirty="0">
                <a:solidFill>
                  <a:srgbClr val="FF0000"/>
                </a:solidFill>
              </a:rPr>
              <a:t>deploying resources in short amount of time. </a:t>
            </a:r>
            <a:r>
              <a:rPr lang="en-US" sz="1600" dirty="0"/>
              <a:t>It provided money and more general support (networks, visibility, competences and know-how from cross-cutting domains) to innovative projects</a:t>
            </a:r>
          </a:p>
          <a:p>
            <a:endParaRPr lang="en-US" sz="1600" dirty="0"/>
          </a:p>
          <a:p>
            <a:r>
              <a:rPr lang="en-US" sz="1600" dirty="0"/>
              <a:t>There have been identified and prospected commercialization, depending on the specific project, </a:t>
            </a:r>
            <a:r>
              <a:rPr lang="en-US" sz="1600" dirty="0">
                <a:solidFill>
                  <a:srgbClr val="FF0000"/>
                </a:solidFill>
              </a:rPr>
              <a:t> at prototype level. Patents submitted</a:t>
            </a:r>
            <a:endParaRPr lang="en-US" sz="1600" dirty="0"/>
          </a:p>
          <a:p>
            <a:endParaRPr lang="en-US" sz="1600" dirty="0">
              <a:solidFill>
                <a:srgbClr val="FF0000"/>
              </a:solidFill>
            </a:endParaRPr>
          </a:p>
          <a:p>
            <a:r>
              <a:rPr lang="en-US" sz="1600" dirty="0" err="1"/>
              <a:t>PoC</a:t>
            </a:r>
            <a:r>
              <a:rPr lang="en-US" sz="1600" dirty="0"/>
              <a:t> has helped to develop collaborative R&amp;D at Eu level,  the creation of communities able to set roadmaps. </a:t>
            </a:r>
            <a:r>
              <a:rPr lang="en-GB" sz="1600" dirty="0" err="1"/>
              <a:t>PoC</a:t>
            </a:r>
            <a:r>
              <a:rPr lang="en-GB" sz="1600" dirty="0"/>
              <a:t> is a way to engage partners for more demanding developments. </a:t>
            </a:r>
            <a:r>
              <a:rPr lang="en-US" sz="1600" dirty="0"/>
              <a:t>EC values the possibilities of engaging into R&amp;D industries together with accelerator community</a:t>
            </a:r>
          </a:p>
          <a:p>
            <a:endParaRPr lang="en-US" sz="1600" dirty="0"/>
          </a:p>
          <a:p>
            <a:r>
              <a:rPr lang="en-US" sz="1600" dirty="0"/>
              <a:t>Reporting considered reasonable, the general scheme considered excellent. But level of effort  (</a:t>
            </a:r>
            <a:r>
              <a:rPr lang="en-US" sz="1600" dirty="0">
                <a:solidFill>
                  <a:srgbClr val="FF0000"/>
                </a:solidFill>
              </a:rPr>
              <a:t>money) should be increased</a:t>
            </a:r>
            <a:r>
              <a:rPr lang="en-US" sz="1600" dirty="0"/>
              <a:t>. Reporting and monitoring should be increased to check that money is spent in proper way, to identify earlier market possibilities and to steer developments.</a:t>
            </a:r>
          </a:p>
          <a:p>
            <a:pPr marL="0" indent="0">
              <a:buNone/>
            </a:pPr>
            <a:endParaRPr lang="en-US" sz="1600" dirty="0"/>
          </a:p>
          <a:p>
            <a:r>
              <a:rPr lang="en-GB" sz="1600" i="1" dirty="0">
                <a:solidFill>
                  <a:srgbClr val="FF0000"/>
                </a:solidFill>
                <a:sym typeface="Wingdings" pitchFamily="2" charset="2"/>
              </a:rPr>
              <a:t>The process applied, the scheme used, the lesson learned have been a valuable experience for designing the IIF for I-FAST.  A document on this was prepared and handed over to PC</a:t>
            </a:r>
            <a:endParaRPr lang="en-GB" sz="1600" dirty="0"/>
          </a:p>
          <a:p>
            <a:pPr marL="0" indent="0">
              <a:buNone/>
            </a:pPr>
            <a:endParaRPr lang="en-US" sz="1600" dirty="0"/>
          </a:p>
        </p:txBody>
      </p:sp>
      <p:sp>
        <p:nvSpPr>
          <p:cNvPr id="8" name="Title 8">
            <a:extLst>
              <a:ext uri="{FF2B5EF4-FFF2-40B4-BE49-F238E27FC236}">
                <a16:creationId xmlns:a16="http://schemas.microsoft.com/office/drawing/2014/main" id="{BCD0A0A5-8836-DA47-B649-C666FEB6AF35}"/>
              </a:ext>
            </a:extLst>
          </p:cNvPr>
          <p:cNvSpPr txBox="1">
            <a:spLocks/>
          </p:cNvSpPr>
          <p:nvPr/>
        </p:nvSpPr>
        <p:spPr>
          <a:xfrm>
            <a:off x="1043608" y="220663"/>
            <a:ext cx="8229600" cy="561974"/>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dirty="0"/>
              <a:t>some takeaways from </a:t>
            </a:r>
            <a:r>
              <a:rPr lang="en-US" dirty="0" err="1"/>
              <a:t>PoC</a:t>
            </a:r>
            <a:r>
              <a:rPr lang="en-US" dirty="0"/>
              <a:t> exercise:</a:t>
            </a:r>
          </a:p>
        </p:txBody>
      </p:sp>
    </p:spTree>
    <p:extLst>
      <p:ext uri="{BB962C8B-B14F-4D97-AF65-F5344CB8AC3E}">
        <p14:creationId xmlns:p14="http://schemas.microsoft.com/office/powerpoint/2010/main" val="173671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912" y="237580"/>
            <a:ext cx="8812088" cy="561974"/>
          </a:xfrm>
        </p:spPr>
        <p:txBody>
          <a:bodyPr/>
          <a:lstStyle/>
          <a:p>
            <a:r>
              <a:rPr lang="en-GB" sz="2800" dirty="0"/>
              <a:t>WP14.3 </a:t>
            </a:r>
            <a:r>
              <a:rPr lang="en-US" sz="2800" dirty="0">
                <a:solidFill>
                  <a:srgbClr val="FF0000"/>
                </a:solidFill>
              </a:rPr>
              <a:t>Relation with industry - </a:t>
            </a:r>
            <a:r>
              <a:rPr lang="en-GB" sz="2800" dirty="0"/>
              <a:t>highlights</a:t>
            </a:r>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12</a:t>
            </a:fld>
            <a:endParaRPr lang="en-GB"/>
          </a:p>
        </p:txBody>
      </p:sp>
      <p:sp>
        <p:nvSpPr>
          <p:cNvPr id="6" name="Content Placeholder 5"/>
          <p:cNvSpPr>
            <a:spLocks noGrp="1"/>
          </p:cNvSpPr>
          <p:nvPr>
            <p:ph idx="1"/>
          </p:nvPr>
        </p:nvSpPr>
        <p:spPr>
          <a:xfrm>
            <a:off x="457200" y="990600"/>
            <a:ext cx="8534400" cy="5174704"/>
          </a:xfrm>
        </p:spPr>
        <p:txBody>
          <a:bodyPr>
            <a:normAutofit lnSpcReduction="10000"/>
          </a:bodyPr>
          <a:lstStyle/>
          <a:p>
            <a:r>
              <a:rPr lang="en-US" sz="2200" dirty="0"/>
              <a:t>W14.3 aims to increasing</a:t>
            </a:r>
            <a:r>
              <a:rPr lang="en-GB" sz="2200" dirty="0"/>
              <a:t> synergies between laboratories, universities, specialized institutes and applied research institutes.</a:t>
            </a:r>
          </a:p>
          <a:p>
            <a:endParaRPr lang="en-US" sz="2200" dirty="0"/>
          </a:p>
          <a:p>
            <a:pPr lvl="1">
              <a:buFont typeface="Wingdings" pitchFamily="2" charset="2"/>
              <a:buChar char="ü"/>
            </a:pPr>
            <a:r>
              <a:rPr lang="en-US" sz="2200" dirty="0"/>
              <a:t>Jointly with WP3, TIARA and AMICI, acted </a:t>
            </a:r>
            <a:r>
              <a:rPr lang="en-US" sz="2200" i="1" dirty="0">
                <a:solidFill>
                  <a:srgbClr val="FF0000"/>
                </a:solidFill>
              </a:rPr>
              <a:t>to promote a pilot EC action</a:t>
            </a:r>
            <a:r>
              <a:rPr lang="en-US" sz="2200" dirty="0"/>
              <a:t> to finance a large program of accelerator relevant projects. Meeting organized on Feb 6/7 2018, in Brussels, with participation of industries and EC.</a:t>
            </a:r>
          </a:p>
          <a:p>
            <a:pPr lvl="1">
              <a:buFont typeface="Wingdings" pitchFamily="2" charset="2"/>
              <a:buChar char="ü"/>
            </a:pPr>
            <a:endParaRPr lang="en-US" sz="2200" dirty="0"/>
          </a:p>
          <a:p>
            <a:pPr lvl="1">
              <a:buFont typeface="Wingdings" pitchFamily="2" charset="2"/>
              <a:buChar char="ü"/>
            </a:pPr>
            <a:r>
              <a:rPr lang="en-US" sz="2200" dirty="0"/>
              <a:t>A workshop in CERN, on Dec 1, 2017, organized in cooperation among WP3 and WP14, on </a:t>
            </a:r>
            <a:r>
              <a:rPr lang="en-US" sz="2200" i="1" dirty="0">
                <a:solidFill>
                  <a:srgbClr val="FF0000"/>
                </a:solidFill>
              </a:rPr>
              <a:t>EB application for diesel motor exhaust gas purification</a:t>
            </a:r>
            <a:r>
              <a:rPr lang="en-US" sz="2200" dirty="0"/>
              <a:t>.</a:t>
            </a:r>
          </a:p>
          <a:p>
            <a:pPr lvl="1">
              <a:buFont typeface="Wingdings" pitchFamily="2" charset="2"/>
              <a:buChar char="ü"/>
            </a:pPr>
            <a:endParaRPr lang="en-US" sz="2200" dirty="0"/>
          </a:p>
          <a:p>
            <a:pPr lvl="1">
              <a:buFont typeface="Wingdings" pitchFamily="2" charset="2"/>
              <a:buChar char="ü"/>
            </a:pPr>
            <a:r>
              <a:rPr lang="en-US" sz="2200" dirty="0"/>
              <a:t>A workshop organized with AMICI in CERN, on May 16</a:t>
            </a:r>
            <a:r>
              <a:rPr lang="en-US" sz="2200" baseline="30000" dirty="0"/>
              <a:t>th</a:t>
            </a:r>
            <a:r>
              <a:rPr lang="en-US" sz="2200" dirty="0"/>
              <a:t> 2018, with participation of IPR experts from 4 EU laboratories, to </a:t>
            </a:r>
            <a:r>
              <a:rPr lang="en-US" sz="2200" i="1" dirty="0">
                <a:solidFill>
                  <a:srgbClr val="FF0000"/>
                </a:solidFill>
              </a:rPr>
              <a:t>address the problematic of IPR in collaborations. </a:t>
            </a:r>
          </a:p>
          <a:p>
            <a:pPr lvl="1">
              <a:buFont typeface="Wingdings" pitchFamily="2" charset="2"/>
              <a:buChar char="ü"/>
            </a:pPr>
            <a:endParaRPr lang="en-US" sz="2200" i="1" dirty="0">
              <a:solidFill>
                <a:srgbClr val="FF0000"/>
              </a:solidFill>
            </a:endParaRPr>
          </a:p>
          <a:p>
            <a:pPr lvl="1">
              <a:buFont typeface="Wingdings" pitchFamily="2" charset="2"/>
              <a:buChar char="ü"/>
            </a:pPr>
            <a:endParaRPr lang="en-US" sz="2200" dirty="0"/>
          </a:p>
          <a:p>
            <a:pPr lvl="1">
              <a:buFont typeface="Wingdings" pitchFamily="2" charset="2"/>
              <a:buChar char="ü"/>
            </a:pPr>
            <a:endParaRPr lang="en-US" sz="2200" i="1" dirty="0">
              <a:solidFill>
                <a:srgbClr val="FF0000"/>
              </a:solidFill>
            </a:endParaRPr>
          </a:p>
          <a:p>
            <a:pPr lvl="1">
              <a:buFont typeface="Wingdings" pitchFamily="2" charset="2"/>
              <a:buChar char="ü"/>
            </a:pPr>
            <a:endParaRPr lang="en-US" sz="2200" i="1" dirty="0">
              <a:solidFill>
                <a:srgbClr val="FF0000"/>
              </a:solidFill>
            </a:endParaRPr>
          </a:p>
          <a:p>
            <a:endParaRPr lang="en-US" dirty="0"/>
          </a:p>
          <a:p>
            <a:endParaRPr lang="en-US" dirty="0"/>
          </a:p>
        </p:txBody>
      </p:sp>
    </p:spTree>
    <p:extLst>
      <p:ext uri="{BB962C8B-B14F-4D97-AF65-F5344CB8AC3E}">
        <p14:creationId xmlns:p14="http://schemas.microsoft.com/office/powerpoint/2010/main" val="15962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04" y="0"/>
            <a:ext cx="8998384" cy="764704"/>
          </a:xfrm>
        </p:spPr>
        <p:txBody>
          <a:bodyPr/>
          <a:lstStyle/>
          <a:p>
            <a:br>
              <a:rPr lang="en-US" sz="2600" dirty="0"/>
            </a:br>
            <a:r>
              <a:rPr lang="en-US" sz="2600" dirty="0"/>
              <a:t>Materials for extreme thermal management applications- Task 14.4 – led by </a:t>
            </a:r>
            <a:r>
              <a:rPr lang="en-US" sz="2600" b="1" dirty="0" err="1">
                <a:solidFill>
                  <a:srgbClr val="FF0000"/>
                </a:solidFill>
              </a:rPr>
              <a:t>F.Carra</a:t>
            </a:r>
            <a:r>
              <a:rPr lang="en-US" sz="2600" dirty="0"/>
              <a:t> </a:t>
            </a:r>
            <a:br>
              <a:rPr lang="en-US" sz="2600" dirty="0"/>
            </a:br>
            <a:endParaRPr lang="en-GB" sz="2600" dirty="0"/>
          </a:p>
        </p:txBody>
      </p:sp>
      <p:sp>
        <p:nvSpPr>
          <p:cNvPr id="4" name="Footer Placeholder 3"/>
          <p:cNvSpPr>
            <a:spLocks noGrp="1"/>
          </p:cNvSpPr>
          <p:nvPr>
            <p:ph type="ftr" sz="quarter" idx="11"/>
          </p:nvPr>
        </p:nvSpPr>
        <p:spPr>
          <a:xfrm>
            <a:off x="1676400" y="6544518"/>
            <a:ext cx="4419600" cy="196850"/>
          </a:xfrm>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13</a:t>
            </a:fld>
            <a:endParaRPr lang="en-GB"/>
          </a:p>
        </p:txBody>
      </p:sp>
      <p:sp>
        <p:nvSpPr>
          <p:cNvPr id="6" name="TextBox 5">
            <a:extLst>
              <a:ext uri="{FF2B5EF4-FFF2-40B4-BE49-F238E27FC236}">
                <a16:creationId xmlns:a16="http://schemas.microsoft.com/office/drawing/2014/main" id="{4B62B8C3-A2C3-524C-B058-76FAFF100C5A}"/>
              </a:ext>
            </a:extLst>
          </p:cNvPr>
          <p:cNvSpPr txBox="1"/>
          <p:nvPr/>
        </p:nvSpPr>
        <p:spPr>
          <a:xfrm>
            <a:off x="89136" y="1042313"/>
            <a:ext cx="8876196" cy="4801314"/>
          </a:xfrm>
          <a:prstGeom prst="rect">
            <a:avLst/>
          </a:prstGeom>
          <a:noFill/>
        </p:spPr>
        <p:txBody>
          <a:bodyPr wrap="square" rtlCol="0">
            <a:spAutoFit/>
          </a:bodyPr>
          <a:lstStyle/>
          <a:p>
            <a:r>
              <a:rPr lang="en-US" dirty="0"/>
              <a:t>Samples produced by industries (</a:t>
            </a:r>
            <a:r>
              <a:rPr lang="en-US" b="1" dirty="0"/>
              <a:t>RHP and </a:t>
            </a:r>
            <a:r>
              <a:rPr lang="en-US" b="1" dirty="0" err="1"/>
              <a:t>Brevetti</a:t>
            </a:r>
            <a:r>
              <a:rPr lang="en-US" b="1" dirty="0"/>
              <a:t> Bizz</a:t>
            </a:r>
            <a:r>
              <a:rPr lang="en-US" dirty="0"/>
              <a:t>) in shapes required by testing devices, and in excess of the deliverable requirements, using advanced techniques: Spark-Plasma-Sintering and Additive Manufacturing   </a:t>
            </a:r>
          </a:p>
          <a:p>
            <a:endParaRPr lang="en-US" dirty="0"/>
          </a:p>
          <a:p>
            <a:r>
              <a:rPr lang="en-US" dirty="0"/>
              <a:t>tested in the frame of WP17 activities. </a:t>
            </a:r>
            <a:r>
              <a:rPr lang="en-US" dirty="0" err="1"/>
              <a:t>CuCD</a:t>
            </a:r>
            <a:r>
              <a:rPr lang="en-US" dirty="0"/>
              <a:t> samples were tested in the “</a:t>
            </a:r>
            <a:r>
              <a:rPr lang="en-US" dirty="0" err="1"/>
              <a:t>Multimat</a:t>
            </a:r>
            <a:r>
              <a:rPr lang="en-US" dirty="0"/>
              <a:t>” experiment at the CERN </a:t>
            </a:r>
            <a:r>
              <a:rPr lang="en-US" dirty="0" err="1"/>
              <a:t>HiRadMat</a:t>
            </a:r>
            <a:r>
              <a:rPr lang="en-US" dirty="0"/>
              <a:t> facility under high intensity proton pulses of 440 GeV/c, to acquire their dynamic response. </a:t>
            </a:r>
          </a:p>
          <a:p>
            <a:endParaRPr lang="en-US" dirty="0"/>
          </a:p>
          <a:p>
            <a:r>
              <a:rPr lang="en-US" dirty="0" err="1"/>
              <a:t>Multimat</a:t>
            </a:r>
            <a:r>
              <a:rPr lang="en-US" dirty="0"/>
              <a:t> experiment was a success:</a:t>
            </a:r>
          </a:p>
          <a:p>
            <a:r>
              <a:rPr lang="en-US" dirty="0"/>
              <a:t>collected data matches well the results of simulations and will help improving constitutive models for the  less known composite materials. </a:t>
            </a:r>
          </a:p>
          <a:p>
            <a:endParaRPr lang="en-US" dirty="0"/>
          </a:p>
          <a:p>
            <a:r>
              <a:rPr lang="en-GB" dirty="0"/>
              <a:t>Applications for cooling of electronics or laser components </a:t>
            </a:r>
          </a:p>
          <a:p>
            <a:endParaRPr lang="en-GB" dirty="0"/>
          </a:p>
          <a:p>
            <a:r>
              <a:rPr lang="en-GB" dirty="0"/>
              <a:t>Potential application for collimators in LHC </a:t>
            </a:r>
          </a:p>
          <a:p>
            <a:endParaRPr lang="en-US" dirty="0"/>
          </a:p>
          <a:p>
            <a:r>
              <a:rPr lang="en-US" dirty="0" err="1"/>
              <a:t>F.Carra</a:t>
            </a:r>
            <a:r>
              <a:rPr lang="en-US" dirty="0"/>
              <a:t> presented in Nov 2019 status of task activities.</a:t>
            </a:r>
            <a:endParaRPr lang="en-US" i="1" dirty="0"/>
          </a:p>
        </p:txBody>
      </p:sp>
      <p:pic>
        <p:nvPicPr>
          <p:cNvPr id="12289" name="Picture 1" descr="page3image57651392">
            <a:extLst>
              <a:ext uri="{FF2B5EF4-FFF2-40B4-BE49-F238E27FC236}">
                <a16:creationId xmlns:a16="http://schemas.microsoft.com/office/drawing/2014/main" id="{BAC2DCA9-2209-9642-8109-5B875054BF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261" y="3966518"/>
            <a:ext cx="2485425" cy="2389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92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2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45906" y="97410"/>
            <a:ext cx="8610600" cy="902593"/>
          </a:xfrm>
        </p:spPr>
        <p:txBody>
          <a:bodyPr/>
          <a:lstStyle/>
          <a:p>
            <a:r>
              <a:rPr lang="en-GB" sz="2800" b="1" i="1" dirty="0">
                <a:solidFill>
                  <a:srgbClr val="FF0000"/>
                </a:solidFill>
              </a:rPr>
              <a:t>D14.3</a:t>
            </a:r>
            <a:r>
              <a:rPr lang="en-GB" sz="2800" dirty="0"/>
              <a:t>  </a:t>
            </a:r>
          </a:p>
        </p:txBody>
      </p:sp>
      <p:sp>
        <p:nvSpPr>
          <p:cNvPr id="5" name="Marcador de número de diapositiva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sp>
        <p:nvSpPr>
          <p:cNvPr id="17" name="Footer Placeholder 3">
            <a:extLst>
              <a:ext uri="{FF2B5EF4-FFF2-40B4-BE49-F238E27FC236}">
                <a16:creationId xmlns:a16="http://schemas.microsoft.com/office/drawing/2014/main" id="{C7BAB620-CAED-3744-9CB2-09D597D77592}"/>
              </a:ext>
            </a:extLst>
          </p:cNvPr>
          <p:cNvSpPr>
            <a:spLocks noGrp="1"/>
          </p:cNvSpPr>
          <p:nvPr>
            <p:ph type="ftr" sz="quarter" idx="11"/>
          </p:nvPr>
        </p:nvSpPr>
        <p:spPr>
          <a:xfrm>
            <a:off x="2631377" y="6605098"/>
            <a:ext cx="4419600" cy="196850"/>
          </a:xfrm>
        </p:spPr>
        <p:txBody>
          <a:bodyPr/>
          <a:lstStyle/>
          <a:p>
            <a:r>
              <a:rPr lang="en-GB"/>
              <a:t>M.Losasso  - Aries Annual Meeting  -May 2022</a:t>
            </a:r>
            <a:endParaRPr lang="en-GB" dirty="0"/>
          </a:p>
        </p:txBody>
      </p:sp>
      <p:pic>
        <p:nvPicPr>
          <p:cNvPr id="3" name="Picture 2">
            <a:extLst>
              <a:ext uri="{FF2B5EF4-FFF2-40B4-BE49-F238E27FC236}">
                <a16:creationId xmlns:a16="http://schemas.microsoft.com/office/drawing/2014/main" id="{1E7E7B7B-78C7-8E4C-A73A-CE7713D2F9A9}"/>
              </a:ext>
            </a:extLst>
          </p:cNvPr>
          <p:cNvPicPr>
            <a:picLocks noChangeAspect="1"/>
          </p:cNvPicPr>
          <p:nvPr/>
        </p:nvPicPr>
        <p:blipFill>
          <a:blip r:embed="rId3"/>
          <a:stretch>
            <a:fillRect/>
          </a:stretch>
        </p:blipFill>
        <p:spPr>
          <a:xfrm>
            <a:off x="4257166" y="1052735"/>
            <a:ext cx="4886833" cy="5482183"/>
          </a:xfrm>
          <a:prstGeom prst="rect">
            <a:avLst/>
          </a:prstGeom>
        </p:spPr>
      </p:pic>
      <p:graphicFrame>
        <p:nvGraphicFramePr>
          <p:cNvPr id="7" name="Table 6">
            <a:extLst>
              <a:ext uri="{FF2B5EF4-FFF2-40B4-BE49-F238E27FC236}">
                <a16:creationId xmlns:a16="http://schemas.microsoft.com/office/drawing/2014/main" id="{257B50E8-CB52-AF41-B3CA-B5E38AF55814}"/>
              </a:ext>
            </a:extLst>
          </p:cNvPr>
          <p:cNvGraphicFramePr>
            <a:graphicFrameLocks noGrp="1"/>
          </p:cNvGraphicFramePr>
          <p:nvPr>
            <p:extLst>
              <p:ext uri="{D42A27DB-BD31-4B8C-83A1-F6EECF244321}">
                <p14:modId xmlns:p14="http://schemas.microsoft.com/office/powerpoint/2010/main" val="4109169244"/>
              </p:ext>
            </p:extLst>
          </p:nvPr>
        </p:nvGraphicFramePr>
        <p:xfrm>
          <a:off x="395784" y="5007666"/>
          <a:ext cx="3744416" cy="827990"/>
        </p:xfrm>
        <a:graphic>
          <a:graphicData uri="http://schemas.openxmlformats.org/drawingml/2006/table">
            <a:tbl>
              <a:tblPr/>
              <a:tblGrid>
                <a:gridCol w="3744416">
                  <a:extLst>
                    <a:ext uri="{9D8B030D-6E8A-4147-A177-3AD203B41FA5}">
                      <a16:colId xmlns:a16="http://schemas.microsoft.com/office/drawing/2014/main" val="2280349469"/>
                    </a:ext>
                  </a:extLst>
                </a:gridCol>
              </a:tblGrid>
              <a:tr h="308154">
                <a:tc>
                  <a:txBody>
                    <a:bodyPr/>
                    <a:lstStyle/>
                    <a:p>
                      <a:endParaRPr lang="en-US" dirty="0"/>
                    </a:p>
                  </a:txBody>
                  <a:tcPr>
                    <a:lnL>
                      <a:noFill/>
                    </a:lnL>
                    <a:lnR>
                      <a:noFill/>
                    </a:lnR>
                    <a:lnT>
                      <a:noFill/>
                    </a:lnT>
                    <a:lnB>
                      <a:noFill/>
                    </a:lnB>
                  </a:tcPr>
                </a:tc>
                <a:extLst>
                  <a:ext uri="{0D108BD9-81ED-4DB2-BD59-A6C34878D82A}">
                    <a16:rowId xmlns:a16="http://schemas.microsoft.com/office/drawing/2014/main" val="534224300"/>
                  </a:ext>
                </a:extLst>
              </a:tr>
              <a:tr h="462230">
                <a:tc>
                  <a:txBody>
                    <a:bodyPr/>
                    <a:lstStyle/>
                    <a:p>
                      <a:pPr algn="l"/>
                      <a:r>
                        <a:rPr lang="en-US" sz="1400" b="0" u="sng" dirty="0">
                          <a:solidFill>
                            <a:srgbClr val="0645AD"/>
                          </a:solidFill>
                          <a:effectLst/>
                          <a:latin typeface="Helvetica Neue" panose="02000503000000020004" pitchFamily="2" charset="0"/>
                          <a:hlinkClick r:id="rId4"/>
                        </a:rPr>
                        <a:t>https://edms.cern.ch/document/1818318/1.1</a:t>
                      </a:r>
                      <a:endParaRPr lang="en-US" sz="1400" b="0" dirty="0">
                        <a:effectLst/>
                        <a:latin typeface="Helvetica Neue" panose="02000503000000020004" pitchFamily="2" charset="0"/>
                      </a:endParaRPr>
                    </a:p>
                  </a:txBody>
                  <a:tcPr marL="0" marR="0" marT="0" marB="0" anchor="ctr">
                    <a:lnL>
                      <a:noFill/>
                    </a:lnL>
                    <a:lnR>
                      <a:noFill/>
                    </a:lnR>
                    <a:lnT>
                      <a:noFill/>
                    </a:lnT>
                    <a:lnB>
                      <a:noFill/>
                    </a:lnB>
                  </a:tcPr>
                </a:tc>
                <a:extLst>
                  <a:ext uri="{0D108BD9-81ED-4DB2-BD59-A6C34878D82A}">
                    <a16:rowId xmlns:a16="http://schemas.microsoft.com/office/drawing/2014/main" val="3360855489"/>
                  </a:ext>
                </a:extLst>
              </a:tr>
            </a:tbl>
          </a:graphicData>
        </a:graphic>
      </p:graphicFrame>
      <p:sp>
        <p:nvSpPr>
          <p:cNvPr id="8" name="TextBox 7">
            <a:extLst>
              <a:ext uri="{FF2B5EF4-FFF2-40B4-BE49-F238E27FC236}">
                <a16:creationId xmlns:a16="http://schemas.microsoft.com/office/drawing/2014/main" id="{81F56C61-908A-E341-8AD6-982FAB0CD07D}"/>
              </a:ext>
            </a:extLst>
          </p:cNvPr>
          <p:cNvSpPr txBox="1"/>
          <p:nvPr/>
        </p:nvSpPr>
        <p:spPr>
          <a:xfrm>
            <a:off x="1403648" y="4370609"/>
            <a:ext cx="2879443" cy="646331"/>
          </a:xfrm>
          <a:prstGeom prst="rect">
            <a:avLst/>
          </a:prstGeom>
          <a:noFill/>
        </p:spPr>
        <p:txBody>
          <a:bodyPr wrap="none" rtlCol="0">
            <a:spAutoFit/>
          </a:bodyPr>
          <a:lstStyle/>
          <a:p>
            <a:r>
              <a:rPr lang="en-US" dirty="0"/>
              <a:t>Very good collaboration and </a:t>
            </a:r>
          </a:p>
          <a:p>
            <a:r>
              <a:rPr lang="en-US" dirty="0"/>
              <a:t>synergy with WP17</a:t>
            </a:r>
          </a:p>
        </p:txBody>
      </p:sp>
      <p:sp>
        <p:nvSpPr>
          <p:cNvPr id="2" name="TextBox 1">
            <a:extLst>
              <a:ext uri="{FF2B5EF4-FFF2-40B4-BE49-F238E27FC236}">
                <a16:creationId xmlns:a16="http://schemas.microsoft.com/office/drawing/2014/main" id="{7972966F-860D-884A-9291-CFC4E24DB277}"/>
              </a:ext>
            </a:extLst>
          </p:cNvPr>
          <p:cNvSpPr txBox="1"/>
          <p:nvPr/>
        </p:nvSpPr>
        <p:spPr>
          <a:xfrm>
            <a:off x="51214" y="1139163"/>
            <a:ext cx="4231877" cy="3139321"/>
          </a:xfrm>
          <a:prstGeom prst="rect">
            <a:avLst/>
          </a:prstGeom>
          <a:noFill/>
        </p:spPr>
        <p:txBody>
          <a:bodyPr wrap="square" rtlCol="0">
            <a:spAutoFit/>
          </a:bodyPr>
          <a:lstStyle/>
          <a:p>
            <a:r>
              <a:rPr lang="en-US" dirty="0"/>
              <a:t>Deliverable D14.3 reports  activity of the task: the production of samples of composites material carbon-based and metal-diamond</a:t>
            </a:r>
          </a:p>
          <a:p>
            <a:endParaRPr lang="en-US" dirty="0"/>
          </a:p>
          <a:p>
            <a:r>
              <a:rPr lang="en-US" dirty="0">
                <a:sym typeface="Wingdings" pitchFamily="2" charset="2"/>
              </a:rPr>
              <a:t> </a:t>
            </a:r>
            <a:r>
              <a:rPr lang="en-US" dirty="0"/>
              <a:t>materials tailored to achieve</a:t>
            </a:r>
          </a:p>
          <a:p>
            <a:r>
              <a:rPr lang="en-US" dirty="0"/>
              <a:t> high thermal, electrical and mechanical performance, and low density.</a:t>
            </a:r>
          </a:p>
          <a:p>
            <a:endParaRPr lang="en-US" dirty="0"/>
          </a:p>
          <a:p>
            <a:endParaRPr lang="en-US" dirty="0"/>
          </a:p>
          <a:p>
            <a:endParaRPr lang="en-GB" dirty="0"/>
          </a:p>
        </p:txBody>
      </p:sp>
    </p:spTree>
    <p:extLst>
      <p:ext uri="{BB962C8B-B14F-4D97-AF65-F5344CB8AC3E}">
        <p14:creationId xmlns:p14="http://schemas.microsoft.com/office/powerpoint/2010/main" val="22655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97410"/>
            <a:ext cx="8610600" cy="902593"/>
          </a:xfrm>
        </p:spPr>
        <p:txBody>
          <a:bodyPr/>
          <a:lstStyle/>
          <a:p>
            <a:r>
              <a:rPr lang="en-GB" dirty="0"/>
              <a:t>AM for MgB</a:t>
            </a:r>
            <a:r>
              <a:rPr lang="en-GB" baseline="-25000" dirty="0"/>
              <a:t>2</a:t>
            </a:r>
            <a:r>
              <a:rPr lang="en-GB" dirty="0"/>
              <a:t> </a:t>
            </a:r>
          </a:p>
        </p:txBody>
      </p:sp>
      <p:sp>
        <p:nvSpPr>
          <p:cNvPr id="5" name="Marcador de número de diapositiva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pic>
        <p:nvPicPr>
          <p:cNvPr id="7" name="Picture 6"/>
          <p:cNvPicPr>
            <a:picLocks noChangeAspect="1"/>
          </p:cNvPicPr>
          <p:nvPr/>
        </p:nvPicPr>
        <p:blipFill>
          <a:blip r:embed="rId3"/>
          <a:stretch>
            <a:fillRect/>
          </a:stretch>
        </p:blipFill>
        <p:spPr>
          <a:xfrm>
            <a:off x="6372200" y="199359"/>
            <a:ext cx="2297297" cy="418138"/>
          </a:xfrm>
          <a:prstGeom prst="rect">
            <a:avLst/>
          </a:prstGeom>
        </p:spPr>
      </p:pic>
      <p:sp>
        <p:nvSpPr>
          <p:cNvPr id="6" name="Rectangle 5"/>
          <p:cNvSpPr/>
          <p:nvPr/>
        </p:nvSpPr>
        <p:spPr>
          <a:xfrm>
            <a:off x="-70300" y="937510"/>
            <a:ext cx="8893399" cy="984885"/>
          </a:xfrm>
          <a:prstGeom prst="rect">
            <a:avLst/>
          </a:prstGeom>
        </p:spPr>
        <p:txBody>
          <a:bodyPr wrap="square">
            <a:spAutoFit/>
          </a:bodyPr>
          <a:lstStyle/>
          <a:p>
            <a:pPr marL="685800" lvl="1" indent="-228600">
              <a:spcBef>
                <a:spcPts val="600"/>
              </a:spcBef>
              <a:buClr>
                <a:srgbClr val="FC8004"/>
              </a:buClr>
              <a:buSzPct val="95000"/>
              <a:buFont typeface="Wingdings" charset="2"/>
              <a:buChar char="§"/>
            </a:pPr>
            <a:r>
              <a:rPr lang="en-GB" sz="1600" dirty="0">
                <a:solidFill>
                  <a:srgbClr val="002060"/>
                </a:solidFill>
              </a:rPr>
              <a:t>4 samples of MgB</a:t>
            </a:r>
            <a:r>
              <a:rPr lang="en-GB" sz="1600" baseline="-25000" dirty="0">
                <a:solidFill>
                  <a:srgbClr val="002060"/>
                </a:solidFill>
              </a:rPr>
              <a:t>2</a:t>
            </a:r>
            <a:r>
              <a:rPr lang="en-GB" sz="1600" dirty="0">
                <a:solidFill>
                  <a:srgbClr val="002060"/>
                </a:solidFill>
              </a:rPr>
              <a:t> on metal substrate (July 2018) </a:t>
            </a:r>
            <a:r>
              <a:rPr lang="en-GB" sz="1600" dirty="0">
                <a:solidFill>
                  <a:srgbClr val="002060"/>
                </a:solidFill>
                <a:sym typeface="Wingdings" panose="05000000000000000000" pitchFamily="2" charset="2"/>
              </a:rPr>
              <a:t> poor </a:t>
            </a:r>
            <a:r>
              <a:rPr lang="en-GB" sz="1600" dirty="0" err="1">
                <a:solidFill>
                  <a:srgbClr val="002060"/>
                </a:solidFill>
                <a:sym typeface="Wingdings" panose="05000000000000000000" pitchFamily="2" charset="2"/>
              </a:rPr>
              <a:t>sc</a:t>
            </a:r>
            <a:r>
              <a:rPr lang="en-GB" sz="1600" dirty="0">
                <a:solidFill>
                  <a:srgbClr val="002060"/>
                </a:solidFill>
                <a:sym typeface="Wingdings" panose="05000000000000000000" pitchFamily="2" charset="2"/>
              </a:rPr>
              <a:t> properties</a:t>
            </a:r>
          </a:p>
          <a:p>
            <a:pPr marL="685800" lvl="1" indent="-228600">
              <a:spcBef>
                <a:spcPts val="600"/>
              </a:spcBef>
              <a:buClr>
                <a:srgbClr val="FC8004"/>
              </a:buClr>
              <a:buSzPct val="95000"/>
              <a:buFont typeface="Wingdings" charset="2"/>
              <a:buChar char="§"/>
            </a:pPr>
            <a:endParaRPr lang="en-GB" sz="1600" dirty="0">
              <a:solidFill>
                <a:srgbClr val="002060"/>
              </a:solidFill>
            </a:endParaRPr>
          </a:p>
          <a:p>
            <a:pPr marL="685800" lvl="1" indent="-228600">
              <a:spcBef>
                <a:spcPts val="600"/>
              </a:spcBef>
              <a:buClr>
                <a:srgbClr val="FC8004"/>
              </a:buClr>
              <a:buSzPct val="95000"/>
              <a:buFont typeface="Wingdings" charset="2"/>
              <a:buChar char="§"/>
            </a:pPr>
            <a:endParaRPr lang="en-GB" sz="1600" dirty="0">
              <a:solidFill>
                <a:srgbClr val="002060"/>
              </a:solidFill>
            </a:endParaRPr>
          </a:p>
        </p:txBody>
      </p:sp>
      <p:sp>
        <p:nvSpPr>
          <p:cNvPr id="10" name="Rectangle 9">
            <a:extLst>
              <a:ext uri="{FF2B5EF4-FFF2-40B4-BE49-F238E27FC236}">
                <a16:creationId xmlns:a16="http://schemas.microsoft.com/office/drawing/2014/main" id="{8F5E522A-AE22-844A-A669-DA6417570F7C}"/>
              </a:ext>
            </a:extLst>
          </p:cNvPr>
          <p:cNvSpPr/>
          <p:nvPr/>
        </p:nvSpPr>
        <p:spPr>
          <a:xfrm>
            <a:off x="-83566" y="1224344"/>
            <a:ext cx="8893399" cy="661720"/>
          </a:xfrm>
          <a:prstGeom prst="rect">
            <a:avLst/>
          </a:prstGeom>
        </p:spPr>
        <p:txBody>
          <a:bodyPr wrap="square">
            <a:spAutoFit/>
          </a:bodyPr>
          <a:lstStyle/>
          <a:p>
            <a:pPr marL="685800" lvl="1" indent="-228600">
              <a:spcBef>
                <a:spcPts val="600"/>
              </a:spcBef>
              <a:buClr>
                <a:srgbClr val="FC8004"/>
              </a:buClr>
              <a:buSzPct val="95000"/>
              <a:buFont typeface="Wingdings" charset="2"/>
              <a:buChar char="§"/>
            </a:pPr>
            <a:r>
              <a:rPr lang="en-GB" sz="1600" dirty="0">
                <a:solidFill>
                  <a:srgbClr val="002060"/>
                </a:solidFill>
              </a:rPr>
              <a:t>5 samples of MgB</a:t>
            </a:r>
            <a:r>
              <a:rPr lang="en-GB" sz="1600" baseline="-25000" dirty="0">
                <a:solidFill>
                  <a:srgbClr val="002060"/>
                </a:solidFill>
              </a:rPr>
              <a:t>2 </a:t>
            </a:r>
            <a:r>
              <a:rPr lang="en-GB" sz="1600" dirty="0">
                <a:solidFill>
                  <a:srgbClr val="002060"/>
                </a:solidFill>
              </a:rPr>
              <a:t>on metal substrate (22 March 2019) </a:t>
            </a:r>
            <a:r>
              <a:rPr lang="en-GB" sz="1600" dirty="0">
                <a:solidFill>
                  <a:srgbClr val="002060"/>
                </a:solidFill>
                <a:sym typeface="Wingdings" panose="05000000000000000000" pitchFamily="2" charset="2"/>
              </a:rPr>
              <a:t> much better results</a:t>
            </a:r>
            <a:endParaRPr lang="en-GB" sz="1600" dirty="0">
              <a:solidFill>
                <a:srgbClr val="002060"/>
              </a:solidFill>
            </a:endParaRPr>
          </a:p>
          <a:p>
            <a:pPr marL="685800" lvl="1" indent="-228600">
              <a:spcBef>
                <a:spcPts val="600"/>
              </a:spcBef>
              <a:buClr>
                <a:srgbClr val="FC8004"/>
              </a:buClr>
              <a:buSzPct val="95000"/>
              <a:buFont typeface="Wingdings" charset="2"/>
              <a:buChar char="§"/>
            </a:pPr>
            <a:endParaRPr lang="en-GB" sz="1600" dirty="0">
              <a:solidFill>
                <a:srgbClr val="002060"/>
              </a:solidFill>
            </a:endParaRPr>
          </a:p>
        </p:txBody>
      </p:sp>
      <p:pic>
        <p:nvPicPr>
          <p:cNvPr id="11" name="Picture 10">
            <a:extLst>
              <a:ext uri="{FF2B5EF4-FFF2-40B4-BE49-F238E27FC236}">
                <a16:creationId xmlns:a16="http://schemas.microsoft.com/office/drawing/2014/main" id="{B2EED4EA-0385-7B43-9E64-0C01878E01A8}"/>
              </a:ext>
            </a:extLst>
          </p:cNvPr>
          <p:cNvPicPr>
            <a:picLocks noChangeAspect="1"/>
          </p:cNvPicPr>
          <p:nvPr/>
        </p:nvPicPr>
        <p:blipFill>
          <a:blip r:embed="rId4"/>
          <a:stretch>
            <a:fillRect/>
          </a:stretch>
        </p:blipFill>
        <p:spPr>
          <a:xfrm>
            <a:off x="3849767" y="3526042"/>
            <a:ext cx="5044865" cy="2528600"/>
          </a:xfrm>
          <a:prstGeom prst="rect">
            <a:avLst/>
          </a:prstGeom>
        </p:spPr>
      </p:pic>
      <p:sp>
        <p:nvSpPr>
          <p:cNvPr id="9" name="TextBox 8">
            <a:extLst>
              <a:ext uri="{FF2B5EF4-FFF2-40B4-BE49-F238E27FC236}">
                <a16:creationId xmlns:a16="http://schemas.microsoft.com/office/drawing/2014/main" id="{7E788834-D345-6D4E-A3AE-EC4FF988F897}"/>
              </a:ext>
            </a:extLst>
          </p:cNvPr>
          <p:cNvSpPr txBox="1"/>
          <p:nvPr/>
        </p:nvSpPr>
        <p:spPr>
          <a:xfrm>
            <a:off x="162696" y="5160015"/>
            <a:ext cx="3923766" cy="830997"/>
          </a:xfrm>
          <a:prstGeom prst="rect">
            <a:avLst/>
          </a:prstGeom>
          <a:noFill/>
        </p:spPr>
        <p:txBody>
          <a:bodyPr wrap="square" rtlCol="0">
            <a:spAutoFit/>
          </a:bodyPr>
          <a:lstStyle/>
          <a:p>
            <a:r>
              <a:rPr lang="en-US" sz="1600" dirty="0"/>
              <a:t>Samples produced by RHP were tested</a:t>
            </a:r>
          </a:p>
          <a:p>
            <a:r>
              <a:rPr lang="en-US" sz="1600" dirty="0"/>
              <a:t>by </a:t>
            </a:r>
            <a:r>
              <a:rPr lang="en-US" sz="1600" b="1" dirty="0"/>
              <a:t>UNIGE</a:t>
            </a:r>
            <a:r>
              <a:rPr lang="en-US" sz="1600" dirty="0"/>
              <a:t>, and compared with reference </a:t>
            </a:r>
          </a:p>
          <a:p>
            <a:r>
              <a:rPr lang="en-US" sz="1600" dirty="0"/>
              <a:t>high performance sintered powders</a:t>
            </a:r>
          </a:p>
        </p:txBody>
      </p:sp>
      <p:sp>
        <p:nvSpPr>
          <p:cNvPr id="13" name="TextBox 12">
            <a:extLst>
              <a:ext uri="{FF2B5EF4-FFF2-40B4-BE49-F238E27FC236}">
                <a16:creationId xmlns:a16="http://schemas.microsoft.com/office/drawing/2014/main" id="{B1E0E445-91D0-AC4C-B041-D3F22312041A}"/>
              </a:ext>
            </a:extLst>
          </p:cNvPr>
          <p:cNvSpPr txBox="1"/>
          <p:nvPr/>
        </p:nvSpPr>
        <p:spPr>
          <a:xfrm>
            <a:off x="3004655" y="1631923"/>
            <a:ext cx="6126294" cy="1815882"/>
          </a:xfrm>
          <a:prstGeom prst="rect">
            <a:avLst/>
          </a:prstGeom>
          <a:noFill/>
        </p:spPr>
        <p:txBody>
          <a:bodyPr wrap="square" rtlCol="0">
            <a:spAutoFit/>
          </a:bodyPr>
          <a:lstStyle/>
          <a:p>
            <a:r>
              <a:rPr lang="en-US" sz="1600" dirty="0"/>
              <a:t>		</a:t>
            </a:r>
          </a:p>
          <a:p>
            <a:r>
              <a:rPr lang="en-US" sz="1600" dirty="0"/>
              <a:t>RHP research has developed in 3 directions:</a:t>
            </a:r>
          </a:p>
          <a:p>
            <a:pPr lvl="2"/>
            <a:r>
              <a:rPr lang="en-US" sz="1600" dirty="0"/>
              <a:t>1 - reduction of </a:t>
            </a:r>
            <a:r>
              <a:rPr lang="en-US" sz="1600" dirty="0" err="1"/>
              <a:t>MgO</a:t>
            </a:r>
            <a:r>
              <a:rPr lang="en-US" sz="1600" dirty="0"/>
              <a:t> content [additive prior to hot-pressing]</a:t>
            </a:r>
          </a:p>
          <a:p>
            <a:pPr lvl="2"/>
            <a:r>
              <a:rPr lang="en-US" sz="1600" dirty="0"/>
              <a:t>2 – optimization of bulk MgB</a:t>
            </a:r>
            <a:r>
              <a:rPr lang="en-US" sz="1600" baseline="-25000" dirty="0"/>
              <a:t>2  </a:t>
            </a:r>
            <a:r>
              <a:rPr lang="en-US" sz="1600" dirty="0"/>
              <a:t>processing [changes in gas pressure in the furnace]</a:t>
            </a:r>
          </a:p>
          <a:p>
            <a:pPr lvl="2"/>
            <a:r>
              <a:rPr lang="en-US" sz="1600" dirty="0"/>
              <a:t>3- granulometry [pulverization of bulk material and </a:t>
            </a:r>
            <a:r>
              <a:rPr lang="en-US" sz="1600" dirty="0" err="1"/>
              <a:t>spherodisation</a:t>
            </a:r>
            <a:r>
              <a:rPr lang="en-US" sz="1600" dirty="0"/>
              <a:t>].</a:t>
            </a:r>
          </a:p>
        </p:txBody>
      </p:sp>
      <p:sp>
        <p:nvSpPr>
          <p:cNvPr id="2" name="Footer Placeholder 1">
            <a:extLst>
              <a:ext uri="{FF2B5EF4-FFF2-40B4-BE49-F238E27FC236}">
                <a16:creationId xmlns:a16="http://schemas.microsoft.com/office/drawing/2014/main" id="{656B8560-31C8-CB48-99A5-7680BEC0ACC2}"/>
              </a:ext>
            </a:extLst>
          </p:cNvPr>
          <p:cNvSpPr>
            <a:spLocks noGrp="1"/>
          </p:cNvSpPr>
          <p:nvPr>
            <p:ph type="ftr" sz="quarter" idx="11"/>
          </p:nvPr>
        </p:nvSpPr>
        <p:spPr/>
        <p:txBody>
          <a:bodyPr/>
          <a:lstStyle/>
          <a:p>
            <a:r>
              <a:rPr lang="en-GB"/>
              <a:t>M.Losasso  - Aries Annual Meeting  -May 2022</a:t>
            </a:r>
          </a:p>
        </p:txBody>
      </p:sp>
    </p:spTree>
    <p:extLst>
      <p:ext uri="{BB962C8B-B14F-4D97-AF65-F5344CB8AC3E}">
        <p14:creationId xmlns:p14="http://schemas.microsoft.com/office/powerpoint/2010/main" val="225835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45906" y="97410"/>
            <a:ext cx="8610600" cy="902593"/>
          </a:xfrm>
        </p:spPr>
        <p:txBody>
          <a:bodyPr/>
          <a:lstStyle/>
          <a:p>
            <a:r>
              <a:rPr lang="en-GB" sz="2800" dirty="0"/>
              <a:t>WP14.4  - MgB</a:t>
            </a:r>
            <a:r>
              <a:rPr lang="en-GB" sz="2800" baseline="-25000" dirty="0"/>
              <a:t>2 </a:t>
            </a:r>
            <a:r>
              <a:rPr lang="en-GB" sz="2800" dirty="0"/>
              <a:t> AM</a:t>
            </a:r>
          </a:p>
        </p:txBody>
      </p:sp>
      <p:sp>
        <p:nvSpPr>
          <p:cNvPr id="5" name="Marcador de número de diapositiva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pic>
        <p:nvPicPr>
          <p:cNvPr id="6" name="Picture 5">
            <a:extLst>
              <a:ext uri="{FF2B5EF4-FFF2-40B4-BE49-F238E27FC236}">
                <a16:creationId xmlns:a16="http://schemas.microsoft.com/office/drawing/2014/main" id="{456A6C22-CC35-C04C-8136-6748E18D53AA}"/>
              </a:ext>
            </a:extLst>
          </p:cNvPr>
          <p:cNvPicPr>
            <a:picLocks noChangeAspect="1"/>
          </p:cNvPicPr>
          <p:nvPr/>
        </p:nvPicPr>
        <p:blipFill>
          <a:blip r:embed="rId3"/>
          <a:stretch>
            <a:fillRect/>
          </a:stretch>
        </p:blipFill>
        <p:spPr>
          <a:xfrm>
            <a:off x="6260614" y="128818"/>
            <a:ext cx="2729345" cy="496776"/>
          </a:xfrm>
          <a:prstGeom prst="rect">
            <a:avLst/>
          </a:prstGeom>
        </p:spPr>
      </p:pic>
      <p:sp>
        <p:nvSpPr>
          <p:cNvPr id="4" name="TextBox 3">
            <a:extLst>
              <a:ext uri="{FF2B5EF4-FFF2-40B4-BE49-F238E27FC236}">
                <a16:creationId xmlns:a16="http://schemas.microsoft.com/office/drawing/2014/main" id="{DC1396C1-31B4-624C-BD39-CF988A36F363}"/>
              </a:ext>
            </a:extLst>
          </p:cNvPr>
          <p:cNvSpPr txBox="1"/>
          <p:nvPr/>
        </p:nvSpPr>
        <p:spPr>
          <a:xfrm>
            <a:off x="899593" y="905202"/>
            <a:ext cx="7634808" cy="923330"/>
          </a:xfrm>
          <a:prstGeom prst="rect">
            <a:avLst/>
          </a:prstGeom>
          <a:noFill/>
        </p:spPr>
        <p:txBody>
          <a:bodyPr wrap="square" rtlCol="0">
            <a:spAutoFit/>
          </a:bodyPr>
          <a:lstStyle/>
          <a:p>
            <a:r>
              <a:rPr lang="en-US" b="1" dirty="0">
                <a:solidFill>
                  <a:srgbClr val="FF0000"/>
                </a:solidFill>
              </a:rPr>
              <a:t>                 </a:t>
            </a:r>
          </a:p>
          <a:p>
            <a:r>
              <a:rPr lang="en-US" dirty="0"/>
              <a:t>							</a:t>
            </a:r>
            <a:r>
              <a:rPr lang="en-US" b="1" dirty="0"/>
              <a:t>thanks to </a:t>
            </a:r>
            <a:r>
              <a:rPr lang="en-US" b="1" dirty="0" err="1">
                <a:solidFill>
                  <a:srgbClr val="FF0000"/>
                </a:solidFill>
              </a:rPr>
              <a:t>D.Mattera</a:t>
            </a:r>
            <a:r>
              <a:rPr lang="en-US" b="1" dirty="0">
                <a:solidFill>
                  <a:srgbClr val="FF0000"/>
                </a:solidFill>
              </a:rPr>
              <a:t>, </a:t>
            </a:r>
            <a:r>
              <a:rPr lang="en-US" b="1" dirty="0" err="1">
                <a:solidFill>
                  <a:srgbClr val="FF0000"/>
                </a:solidFill>
              </a:rPr>
              <a:t>C.Senatore</a:t>
            </a:r>
            <a:r>
              <a:rPr lang="en-US" b="1" dirty="0">
                <a:solidFill>
                  <a:srgbClr val="FF0000"/>
                </a:solidFill>
              </a:rPr>
              <a:t> </a:t>
            </a:r>
            <a:r>
              <a:rPr lang="en-US" b="1" dirty="0"/>
              <a:t>(UNIGE)</a:t>
            </a:r>
          </a:p>
          <a:p>
            <a:r>
              <a:rPr lang="en-US" dirty="0">
                <a:solidFill>
                  <a:srgbClr val="FF0000"/>
                </a:solidFill>
              </a:rPr>
              <a:t>                      </a:t>
            </a:r>
            <a:r>
              <a:rPr lang="en-US" dirty="0"/>
              <a:t> </a:t>
            </a:r>
          </a:p>
        </p:txBody>
      </p:sp>
      <p:pic>
        <p:nvPicPr>
          <p:cNvPr id="2" name="Picture 1">
            <a:extLst>
              <a:ext uri="{FF2B5EF4-FFF2-40B4-BE49-F238E27FC236}">
                <a16:creationId xmlns:a16="http://schemas.microsoft.com/office/drawing/2014/main" id="{7E754494-5AA9-7743-B759-59C106B186CD}"/>
              </a:ext>
            </a:extLst>
          </p:cNvPr>
          <p:cNvPicPr>
            <a:picLocks noChangeAspect="1"/>
          </p:cNvPicPr>
          <p:nvPr/>
        </p:nvPicPr>
        <p:blipFill>
          <a:blip r:embed="rId4"/>
          <a:stretch>
            <a:fillRect/>
          </a:stretch>
        </p:blipFill>
        <p:spPr>
          <a:xfrm>
            <a:off x="5314665" y="1860961"/>
            <a:ext cx="3568700" cy="1638300"/>
          </a:xfrm>
          <a:prstGeom prst="rect">
            <a:avLst/>
          </a:prstGeom>
        </p:spPr>
      </p:pic>
      <p:pic>
        <p:nvPicPr>
          <p:cNvPr id="10" name="Picture 9">
            <a:extLst>
              <a:ext uri="{FF2B5EF4-FFF2-40B4-BE49-F238E27FC236}">
                <a16:creationId xmlns:a16="http://schemas.microsoft.com/office/drawing/2014/main" id="{B2DE195C-6F82-A64F-A0B9-9DB22F89F1E3}"/>
              </a:ext>
            </a:extLst>
          </p:cNvPr>
          <p:cNvPicPr>
            <a:picLocks noChangeAspect="1"/>
          </p:cNvPicPr>
          <p:nvPr/>
        </p:nvPicPr>
        <p:blipFill>
          <a:blip r:embed="rId5"/>
          <a:stretch>
            <a:fillRect/>
          </a:stretch>
        </p:blipFill>
        <p:spPr>
          <a:xfrm>
            <a:off x="5253592" y="3404915"/>
            <a:ext cx="3594771" cy="2460592"/>
          </a:xfrm>
          <a:prstGeom prst="rect">
            <a:avLst/>
          </a:prstGeom>
        </p:spPr>
      </p:pic>
      <p:pic>
        <p:nvPicPr>
          <p:cNvPr id="9" name="Picture 8">
            <a:extLst>
              <a:ext uri="{FF2B5EF4-FFF2-40B4-BE49-F238E27FC236}">
                <a16:creationId xmlns:a16="http://schemas.microsoft.com/office/drawing/2014/main" id="{1C8DEB79-2BF2-7A46-B299-EAC7BDC82C66}"/>
              </a:ext>
            </a:extLst>
          </p:cNvPr>
          <p:cNvPicPr>
            <a:picLocks noChangeAspect="1"/>
          </p:cNvPicPr>
          <p:nvPr/>
        </p:nvPicPr>
        <p:blipFill>
          <a:blip r:embed="rId6"/>
          <a:stretch>
            <a:fillRect/>
          </a:stretch>
        </p:blipFill>
        <p:spPr>
          <a:xfrm>
            <a:off x="25051" y="1465390"/>
            <a:ext cx="3556000" cy="1663700"/>
          </a:xfrm>
          <a:prstGeom prst="rect">
            <a:avLst/>
          </a:prstGeom>
        </p:spPr>
      </p:pic>
      <p:pic>
        <p:nvPicPr>
          <p:cNvPr id="11" name="Picture 10">
            <a:extLst>
              <a:ext uri="{FF2B5EF4-FFF2-40B4-BE49-F238E27FC236}">
                <a16:creationId xmlns:a16="http://schemas.microsoft.com/office/drawing/2014/main" id="{041CAA76-1188-DB4A-9F3F-51ED6B0CCBC1}"/>
              </a:ext>
            </a:extLst>
          </p:cNvPr>
          <p:cNvPicPr>
            <a:picLocks noChangeAspect="1"/>
          </p:cNvPicPr>
          <p:nvPr/>
        </p:nvPicPr>
        <p:blipFill>
          <a:blip r:embed="rId7"/>
          <a:stretch>
            <a:fillRect/>
          </a:stretch>
        </p:blipFill>
        <p:spPr>
          <a:xfrm>
            <a:off x="43792" y="3315692"/>
            <a:ext cx="3628466" cy="2282236"/>
          </a:xfrm>
          <a:prstGeom prst="rect">
            <a:avLst/>
          </a:prstGeom>
        </p:spPr>
      </p:pic>
      <p:sp>
        <p:nvSpPr>
          <p:cNvPr id="13" name="TextBox 12">
            <a:extLst>
              <a:ext uri="{FF2B5EF4-FFF2-40B4-BE49-F238E27FC236}">
                <a16:creationId xmlns:a16="http://schemas.microsoft.com/office/drawing/2014/main" id="{227F3A6B-EAF4-E849-8C50-03E7FAA97288}"/>
              </a:ext>
            </a:extLst>
          </p:cNvPr>
          <p:cNvSpPr txBox="1"/>
          <p:nvPr/>
        </p:nvSpPr>
        <p:spPr>
          <a:xfrm>
            <a:off x="1560387" y="5772246"/>
            <a:ext cx="2782365" cy="646331"/>
          </a:xfrm>
          <a:prstGeom prst="rect">
            <a:avLst/>
          </a:prstGeom>
          <a:noFill/>
        </p:spPr>
        <p:txBody>
          <a:bodyPr wrap="none" rtlCol="0">
            <a:spAutoFit/>
          </a:bodyPr>
          <a:lstStyle/>
          <a:p>
            <a:r>
              <a:rPr lang="en-US" dirty="0"/>
              <a:t>from first batch of samples </a:t>
            </a:r>
          </a:p>
          <a:p>
            <a:r>
              <a:rPr lang="en-US" dirty="0"/>
              <a:t>(October 2018)</a:t>
            </a:r>
          </a:p>
        </p:txBody>
      </p:sp>
      <p:sp>
        <p:nvSpPr>
          <p:cNvPr id="15" name="TextBox 14">
            <a:extLst>
              <a:ext uri="{FF2B5EF4-FFF2-40B4-BE49-F238E27FC236}">
                <a16:creationId xmlns:a16="http://schemas.microsoft.com/office/drawing/2014/main" id="{83005DA7-2597-C948-A4A6-57B3AF45A43A}"/>
              </a:ext>
            </a:extLst>
          </p:cNvPr>
          <p:cNvSpPr txBox="1"/>
          <p:nvPr/>
        </p:nvSpPr>
        <p:spPr>
          <a:xfrm>
            <a:off x="5174644" y="5912137"/>
            <a:ext cx="2793265" cy="646331"/>
          </a:xfrm>
          <a:prstGeom prst="rect">
            <a:avLst/>
          </a:prstGeom>
          <a:noFill/>
        </p:spPr>
        <p:txBody>
          <a:bodyPr wrap="none" rtlCol="0">
            <a:spAutoFit/>
          </a:bodyPr>
          <a:lstStyle/>
          <a:p>
            <a:r>
              <a:rPr lang="en-US" dirty="0"/>
              <a:t>to second batch of samples </a:t>
            </a:r>
          </a:p>
          <a:p>
            <a:r>
              <a:rPr lang="en-US" dirty="0"/>
              <a:t>(March 2019)</a:t>
            </a:r>
          </a:p>
        </p:txBody>
      </p:sp>
      <p:sp>
        <p:nvSpPr>
          <p:cNvPr id="16" name="Right Arrow 15">
            <a:extLst>
              <a:ext uri="{FF2B5EF4-FFF2-40B4-BE49-F238E27FC236}">
                <a16:creationId xmlns:a16="http://schemas.microsoft.com/office/drawing/2014/main" id="{6818AF3E-F729-7441-979D-582685B2B8BB}"/>
              </a:ext>
            </a:extLst>
          </p:cNvPr>
          <p:cNvSpPr/>
          <p:nvPr/>
        </p:nvSpPr>
        <p:spPr>
          <a:xfrm>
            <a:off x="3661004" y="3466446"/>
            <a:ext cx="1513640" cy="2612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ooter Placeholder 3">
            <a:extLst>
              <a:ext uri="{FF2B5EF4-FFF2-40B4-BE49-F238E27FC236}">
                <a16:creationId xmlns:a16="http://schemas.microsoft.com/office/drawing/2014/main" id="{C7BAB620-CAED-3744-9CB2-09D597D77592}"/>
              </a:ext>
            </a:extLst>
          </p:cNvPr>
          <p:cNvSpPr>
            <a:spLocks noGrp="1"/>
          </p:cNvSpPr>
          <p:nvPr>
            <p:ph type="ftr" sz="quarter" idx="11"/>
          </p:nvPr>
        </p:nvSpPr>
        <p:spPr>
          <a:xfrm>
            <a:off x="2631377" y="6605098"/>
            <a:ext cx="4419600" cy="196850"/>
          </a:xfrm>
        </p:spPr>
        <p:txBody>
          <a:bodyPr/>
          <a:lstStyle/>
          <a:p>
            <a:r>
              <a:rPr lang="en-GB"/>
              <a:t>M.Losasso  - Aries Annual Meeting  -May 2022</a:t>
            </a:r>
            <a:endParaRPr lang="en-GB" dirty="0"/>
          </a:p>
        </p:txBody>
      </p:sp>
    </p:spTree>
    <p:extLst>
      <p:ext uri="{BB962C8B-B14F-4D97-AF65-F5344CB8AC3E}">
        <p14:creationId xmlns:p14="http://schemas.microsoft.com/office/powerpoint/2010/main" val="2242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5"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5"/>
          <p:cNvSpPr>
            <a:spLocks noChangeArrowheads="1"/>
          </p:cNvSpPr>
          <p:nvPr/>
        </p:nvSpPr>
        <p:spPr bwMode="auto">
          <a:xfrm>
            <a:off x="-6831" y="176696"/>
            <a:ext cx="9144000" cy="49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20000"/>
              </a:lnSpc>
              <a:spcBef>
                <a:spcPct val="0"/>
              </a:spcBef>
              <a:buNone/>
            </a:pPr>
            <a:r>
              <a:rPr lang="en-US" altLang="fr-FR" sz="2400" dirty="0">
                <a:solidFill>
                  <a:srgbClr val="0157A4"/>
                </a:solidFill>
                <a:latin typeface="Arial"/>
                <a:ea typeface="+mj-ea"/>
                <a:cs typeface="Arial"/>
                <a:sym typeface="Symbol" panose="05050102010706020507" pitchFamily="18" charset="2"/>
              </a:rPr>
              <a:t>WP14.5 HTS innovative process for accelerator magnet conductor</a:t>
            </a:r>
          </a:p>
        </p:txBody>
      </p:sp>
      <p:pic>
        <p:nvPicPr>
          <p:cNvPr id="14" name="Imag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0540" y="1181261"/>
            <a:ext cx="951719" cy="932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167389" y="1448694"/>
            <a:ext cx="3079263" cy="323165"/>
          </a:xfrm>
          <a:prstGeom prst="rect">
            <a:avLst/>
          </a:prstGeom>
        </p:spPr>
        <p:txBody>
          <a:bodyPr wrap="square">
            <a:spAutoFit/>
          </a:bodyPr>
          <a:lstStyle/>
          <a:p>
            <a:r>
              <a:rPr lang="en-US" altLang="fr-FR" sz="1500" b="1" i="1" dirty="0">
                <a:solidFill>
                  <a:srgbClr val="FF0000"/>
                </a:solidFill>
                <a:latin typeface="Calibri" panose="020F0502020204030204" pitchFamily="34" charset="0"/>
                <a:ea typeface="ＭＳ Ｐゴシック" panose="020B0600070205080204" pitchFamily="34" charset="-128"/>
                <a:sym typeface="Symbol" panose="05050102010706020507" pitchFamily="18" charset="2"/>
              </a:rPr>
              <a:t>Lucio ROSSI – Task Leader</a:t>
            </a:r>
            <a:endParaRPr lang="fr-CH" sz="1500" dirty="0">
              <a:solidFill>
                <a:srgbClr val="FF0000"/>
              </a:solidFill>
            </a:endParaRPr>
          </a:p>
        </p:txBody>
      </p:sp>
      <p:pic>
        <p:nvPicPr>
          <p:cNvPr id="19" name="Picture 4" descr="http://www.cea.fr/var/site/storage/images/media/images/logo_cea_2012/1595422-1-fre-FR/logo_cea_2012_pleinetail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349" y="1982409"/>
            <a:ext cx="1002114" cy="81911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p:nvSpPr>
        <p:spPr>
          <a:xfrm>
            <a:off x="5243080" y="2205624"/>
            <a:ext cx="3582614" cy="323165"/>
          </a:xfrm>
          <a:prstGeom prst="rect">
            <a:avLst/>
          </a:prstGeom>
        </p:spPr>
        <p:txBody>
          <a:bodyPr wrap="square">
            <a:spAutoFit/>
          </a:bodyPr>
          <a:lstStyle/>
          <a:p>
            <a:r>
              <a:rPr lang="en-US" altLang="fr-FR" sz="1500" b="1" i="1" dirty="0" err="1">
                <a:solidFill>
                  <a:srgbClr val="00578C"/>
                </a:solidFill>
                <a:latin typeface="Calibri" panose="020F0502020204030204" pitchFamily="34" charset="0"/>
                <a:ea typeface="ＭＳ Ｐゴシック" panose="020B0600070205080204" pitchFamily="34" charset="-128"/>
                <a:sym typeface="Symbol" panose="05050102010706020507" pitchFamily="18" charset="2"/>
              </a:rPr>
              <a:t>Thibault</a:t>
            </a:r>
            <a:r>
              <a:rPr lang="en-US" altLang="fr-FR" sz="150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LECREVISSE – Deputy Task Leader</a:t>
            </a:r>
            <a:endParaRPr lang="fr-CH" sz="1500" dirty="0"/>
          </a:p>
        </p:txBody>
      </p:sp>
      <p:pic>
        <p:nvPicPr>
          <p:cNvPr id="20" name="Picture 62" descr="sciences7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548" y="4983922"/>
            <a:ext cx="2469483" cy="97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23"/>
          <p:cNvSpPr/>
          <p:nvPr/>
        </p:nvSpPr>
        <p:spPr>
          <a:xfrm>
            <a:off x="4316042" y="5296151"/>
            <a:ext cx="2396128" cy="323165"/>
          </a:xfrm>
          <a:prstGeom prst="rect">
            <a:avLst/>
          </a:prstGeom>
        </p:spPr>
        <p:txBody>
          <a:bodyPr wrap="square">
            <a:spAutoFit/>
          </a:bodyPr>
          <a:lstStyle/>
          <a:p>
            <a:r>
              <a:rPr lang="en-US" altLang="fr-FR" sz="150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Carmine SENATORE</a:t>
            </a:r>
            <a:endParaRPr lang="fr-CH" sz="1500" dirty="0"/>
          </a:p>
        </p:txBody>
      </p:sp>
      <p:pic>
        <p:nvPicPr>
          <p:cNvPr id="22" name="Imag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43808" y="3029477"/>
            <a:ext cx="1472234" cy="78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p:cNvSpPr/>
          <p:nvPr/>
        </p:nvSpPr>
        <p:spPr>
          <a:xfrm>
            <a:off x="4316042" y="3257574"/>
            <a:ext cx="4417738" cy="323165"/>
          </a:xfrm>
          <a:prstGeom prst="rect">
            <a:avLst/>
          </a:prstGeom>
        </p:spPr>
        <p:txBody>
          <a:bodyPr wrap="square">
            <a:spAutoFit/>
          </a:bodyPr>
          <a:lstStyle/>
          <a:p>
            <a:r>
              <a:rPr lang="en-US" altLang="fr-FR" sz="150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Alexander USOSKIN – Ulrich BETZ – Industrial Partner</a:t>
            </a:r>
            <a:endParaRPr lang="fr-CH" sz="1500" dirty="0"/>
          </a:p>
        </p:txBody>
      </p:sp>
      <p:pic>
        <p:nvPicPr>
          <p:cNvPr id="21" name="Image 6"/>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944800" y="3813862"/>
            <a:ext cx="1463197" cy="7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a:xfrm>
            <a:off x="2390113" y="4053777"/>
            <a:ext cx="1750986" cy="323165"/>
          </a:xfrm>
          <a:prstGeom prst="rect">
            <a:avLst/>
          </a:prstGeom>
        </p:spPr>
        <p:txBody>
          <a:bodyPr wrap="square">
            <a:spAutoFit/>
          </a:bodyPr>
          <a:lstStyle/>
          <a:p>
            <a:r>
              <a:rPr lang="en-US" altLang="fr-FR" sz="150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Marc DHALLÉ</a:t>
            </a:r>
            <a:endParaRPr lang="fr-CH" sz="1500" dirty="0"/>
          </a:p>
        </p:txBody>
      </p:sp>
      <p:sp>
        <p:nvSpPr>
          <p:cNvPr id="6" name="Footer Placeholder 5"/>
          <p:cNvSpPr>
            <a:spLocks noGrp="1"/>
          </p:cNvSpPr>
          <p:nvPr>
            <p:ph type="ftr" sz="quarter" idx="11"/>
          </p:nvPr>
        </p:nvSpPr>
        <p:spPr/>
        <p:txBody>
          <a:bodyPr/>
          <a:lstStyle/>
          <a:p>
            <a:r>
              <a:rPr lang="en-GB"/>
              <a:t>M.Losasso  - Aries Annual Meeting  -May 2022</a:t>
            </a:r>
            <a:endParaRPr lang="fr-CH"/>
          </a:p>
        </p:txBody>
      </p:sp>
      <p:sp>
        <p:nvSpPr>
          <p:cNvPr id="2" name="Slide Number Placeholder 1"/>
          <p:cNvSpPr>
            <a:spLocks noGrp="1"/>
          </p:cNvSpPr>
          <p:nvPr>
            <p:ph type="sldNum" sz="quarter" idx="12"/>
          </p:nvPr>
        </p:nvSpPr>
        <p:spPr/>
        <p:txBody>
          <a:bodyPr/>
          <a:lstStyle/>
          <a:p>
            <a:fld id="{81B4523E-0E60-2F49-A1DB-8E66CE3DE81B}" type="slidenum">
              <a:rPr lang="en-GB" smtClean="0"/>
              <a:pPr/>
              <a:t>17</a:t>
            </a:fld>
            <a:endParaRPr lang="en-GB"/>
          </a:p>
        </p:txBody>
      </p:sp>
    </p:spTree>
    <p:extLst>
      <p:ext uri="{BB962C8B-B14F-4D97-AF65-F5344CB8AC3E}">
        <p14:creationId xmlns:p14="http://schemas.microsoft.com/office/powerpoint/2010/main" val="4015794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e 9"/>
          <p:cNvGrpSpPr/>
          <p:nvPr/>
        </p:nvGrpSpPr>
        <p:grpSpPr>
          <a:xfrm>
            <a:off x="4788023" y="1024866"/>
            <a:ext cx="4501180" cy="2724191"/>
            <a:chOff x="267224" y="1065425"/>
            <a:chExt cx="8730199" cy="5366019"/>
          </a:xfrm>
        </p:grpSpPr>
        <p:graphicFrame>
          <p:nvGraphicFramePr>
            <p:cNvPr id="8" name="Objet 7"/>
            <p:cNvGraphicFramePr>
              <a:graphicFrameLocks noChangeAspect="1"/>
            </p:cNvGraphicFramePr>
            <p:nvPr/>
          </p:nvGraphicFramePr>
          <p:xfrm>
            <a:off x="1238400" y="1065425"/>
            <a:ext cx="6647040" cy="4642560"/>
          </p:xfrm>
          <a:graphic>
            <a:graphicData uri="http://schemas.openxmlformats.org/presentationml/2006/ole">
              <mc:AlternateContent xmlns:mc="http://schemas.openxmlformats.org/markup-compatibility/2006">
                <mc:Choice xmlns:v="urn:schemas-microsoft-com:vml" Requires="v">
                  <p:oleObj spid="_x0000_s11360" name="Graph" r:id="rId3" imgW="4154400" imgH="2901600" progId="Origin50.Graph">
                    <p:embed/>
                  </p:oleObj>
                </mc:Choice>
                <mc:Fallback>
                  <p:oleObj name="Graph" r:id="rId3" imgW="4154400" imgH="2901600" progId="Origin50.Graph">
                    <p:embed/>
                    <p:pic>
                      <p:nvPicPr>
                        <p:cNvPr id="8" name="Objet 7"/>
                        <p:cNvPicPr/>
                        <p:nvPr/>
                      </p:nvPicPr>
                      <p:blipFill>
                        <a:blip r:embed="rId4"/>
                        <a:stretch>
                          <a:fillRect/>
                        </a:stretch>
                      </p:blipFill>
                      <p:spPr>
                        <a:xfrm>
                          <a:off x="1238400" y="1065425"/>
                          <a:ext cx="6647040" cy="4642560"/>
                        </a:xfrm>
                        <a:prstGeom prst="rect">
                          <a:avLst/>
                        </a:prstGeom>
                        <a:solidFill>
                          <a:schemeClr val="bg1"/>
                        </a:solidFill>
                      </p:spPr>
                    </p:pic>
                  </p:oleObj>
                </mc:Fallback>
              </mc:AlternateContent>
            </a:graphicData>
          </a:graphic>
        </p:graphicFrame>
        <p:sp>
          <p:nvSpPr>
            <p:cNvPr id="9" name="Rectangle 3"/>
            <p:cNvSpPr>
              <a:spLocks noChangeArrowheads="1"/>
            </p:cNvSpPr>
            <p:nvPr/>
          </p:nvSpPr>
          <p:spPr bwMode="auto">
            <a:xfrm>
              <a:off x="267224" y="5631225"/>
              <a:ext cx="8730199"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defRPr/>
              </a:pPr>
              <a:r>
                <a:rPr lang="en-US" altLang="fr-FR" sz="1650" b="1" i="1" dirty="0">
                  <a:solidFill>
                    <a:srgbClr val="00578C"/>
                  </a:solidFill>
                  <a:latin typeface="Calibri" panose="020F0502020204030204" pitchFamily="34" charset="0"/>
                  <a:sym typeface="Symbol" panose="05050102010706020507" pitchFamily="18" charset="2"/>
                </a:rPr>
                <a:t>Tape Q065-18 (with 2x 7m Cu) reached a very high performance of </a:t>
              </a:r>
              <a:r>
                <a:rPr lang="en-US" altLang="fr-FR" sz="1650" b="1" i="1" dirty="0">
                  <a:solidFill>
                    <a:srgbClr val="CE3E3E"/>
                  </a:solidFill>
                  <a:latin typeface="Calibri" panose="020F0502020204030204" pitchFamily="34" charset="0"/>
                  <a:sym typeface="Symbol" panose="05050102010706020507" pitchFamily="18" charset="2"/>
                </a:rPr>
                <a:t>1150 A/mm</a:t>
              </a:r>
              <a:r>
                <a:rPr lang="en-US" altLang="fr-FR" sz="1650" b="1" i="1" baseline="30000" dirty="0">
                  <a:solidFill>
                    <a:srgbClr val="CE3E3E"/>
                  </a:solidFill>
                  <a:latin typeface="Calibri" panose="020F0502020204030204" pitchFamily="34" charset="0"/>
                  <a:sym typeface="Symbol" panose="05050102010706020507" pitchFamily="18" charset="2"/>
                </a:rPr>
                <a:t>2 </a:t>
              </a:r>
              <a:r>
                <a:rPr lang="en-US" altLang="fr-FR" sz="1650" b="1" i="1" dirty="0">
                  <a:solidFill>
                    <a:srgbClr val="CE3E3E"/>
                  </a:solidFill>
                  <a:latin typeface="Calibri" panose="020F0502020204030204" pitchFamily="34" charset="0"/>
                  <a:sym typeface="Symbol" panose="05050102010706020507" pitchFamily="18" charset="2"/>
                </a:rPr>
                <a:t>at 4.2 K, 19 T, 90°</a:t>
              </a:r>
            </a:p>
          </p:txBody>
        </p:sp>
      </p:grpSp>
      <p:sp>
        <p:nvSpPr>
          <p:cNvPr id="6" name="Rectangle 33"/>
          <p:cNvSpPr>
            <a:spLocks noChangeArrowheads="1"/>
          </p:cNvSpPr>
          <p:nvPr/>
        </p:nvSpPr>
        <p:spPr bwMode="auto">
          <a:xfrm>
            <a:off x="179512" y="138915"/>
            <a:ext cx="88120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r>
              <a:rPr lang="en-GB" altLang="fr-FR" sz="2400" b="1" i="1" dirty="0">
                <a:solidFill>
                  <a:srgbClr val="CE3E3E"/>
                </a:solidFill>
                <a:latin typeface="Calibri" panose="020F0502020204030204" pitchFamily="34" charset="0"/>
              </a:rPr>
              <a:t>Engineering current density J</a:t>
            </a:r>
            <a:r>
              <a:rPr lang="en-GB" altLang="fr-FR" sz="2400" b="1" i="1" baseline="-25000" dirty="0">
                <a:solidFill>
                  <a:srgbClr val="CE3E3E"/>
                </a:solidFill>
                <a:latin typeface="Calibri" panose="020F0502020204030204" pitchFamily="34" charset="0"/>
              </a:rPr>
              <a:t>e</a:t>
            </a:r>
            <a:r>
              <a:rPr lang="en-GB" altLang="fr-FR" sz="2400" b="1" i="1" dirty="0">
                <a:solidFill>
                  <a:srgbClr val="CE3E3E"/>
                </a:solidFill>
                <a:latin typeface="Calibri" panose="020F0502020204030204" pitchFamily="34" charset="0"/>
              </a:rPr>
              <a:t>(B,T=4 K)         </a:t>
            </a:r>
            <a:r>
              <a:rPr lang="en-GB" altLang="fr-FR" sz="2100" b="1" i="1" dirty="0">
                <a:solidFill>
                  <a:srgbClr val="00578C"/>
                </a:solidFill>
                <a:latin typeface="Calibri" panose="020F0502020204030204" pitchFamily="34" charset="0"/>
              </a:rPr>
              <a:t>Performance target </a:t>
            </a:r>
            <a:endParaRPr lang="fr-FR" altLang="fr-FR" sz="2100" b="1" i="1" dirty="0">
              <a:solidFill>
                <a:srgbClr val="00578C"/>
              </a:solidFill>
              <a:latin typeface="Calibri" panose="020F0502020204030204" pitchFamily="34" charset="0"/>
            </a:endParaRPr>
          </a:p>
        </p:txBody>
      </p:sp>
      <p:sp>
        <p:nvSpPr>
          <p:cNvPr id="7" name="Footer Placeholder 6"/>
          <p:cNvSpPr>
            <a:spLocks noGrp="1"/>
          </p:cNvSpPr>
          <p:nvPr>
            <p:ph type="ftr" sz="quarter" idx="11"/>
          </p:nvPr>
        </p:nvSpPr>
        <p:spPr>
          <a:xfrm>
            <a:off x="2407443" y="6257925"/>
            <a:ext cx="4419600" cy="196850"/>
          </a:xfrm>
        </p:spPr>
        <p:txBody>
          <a:bodyPr/>
          <a:lstStyle/>
          <a:p>
            <a:r>
              <a:rPr lang="en-GB"/>
              <a:t>M.Losasso  - Aries Annual Meeting  -May 2022</a:t>
            </a:r>
            <a:endParaRPr lang="fr-CH"/>
          </a:p>
        </p:txBody>
      </p:sp>
      <p:sp>
        <p:nvSpPr>
          <p:cNvPr id="11" name="Slide Number Placeholder 10"/>
          <p:cNvSpPr>
            <a:spLocks noGrp="1"/>
          </p:cNvSpPr>
          <p:nvPr>
            <p:ph type="sldNum" sz="quarter" idx="12"/>
          </p:nvPr>
        </p:nvSpPr>
        <p:spPr/>
        <p:txBody>
          <a:bodyPr/>
          <a:lstStyle/>
          <a:p>
            <a:fld id="{F4FF54B2-31C8-428C-869A-378C968F94D9}" type="slidenum">
              <a:rPr lang="fr-CH" smtClean="0"/>
              <a:t>18</a:t>
            </a:fld>
            <a:endParaRPr lang="fr-CH"/>
          </a:p>
        </p:txBody>
      </p:sp>
      <p:pic>
        <p:nvPicPr>
          <p:cNvPr id="15" name="Picture 14">
            <a:extLst>
              <a:ext uri="{FF2B5EF4-FFF2-40B4-BE49-F238E27FC236}">
                <a16:creationId xmlns:a16="http://schemas.microsoft.com/office/drawing/2014/main" id="{E06F836B-B310-7E48-91C0-E06D34B05B7D}"/>
              </a:ext>
            </a:extLst>
          </p:cNvPr>
          <p:cNvPicPr>
            <a:picLocks noChangeAspect="1"/>
          </p:cNvPicPr>
          <p:nvPr/>
        </p:nvPicPr>
        <p:blipFill>
          <a:blip r:embed="rId5"/>
          <a:stretch>
            <a:fillRect/>
          </a:stretch>
        </p:blipFill>
        <p:spPr>
          <a:xfrm>
            <a:off x="6588224" y="4097027"/>
            <a:ext cx="2037920" cy="2160898"/>
          </a:xfrm>
          <a:prstGeom prst="rect">
            <a:avLst/>
          </a:prstGeom>
        </p:spPr>
      </p:pic>
      <p:sp>
        <p:nvSpPr>
          <p:cNvPr id="16" name="Content Placeholder 3">
            <a:extLst>
              <a:ext uri="{FF2B5EF4-FFF2-40B4-BE49-F238E27FC236}">
                <a16:creationId xmlns:a16="http://schemas.microsoft.com/office/drawing/2014/main" id="{7A2094F5-2BE8-4A46-B987-1BE13A463967}"/>
              </a:ext>
            </a:extLst>
          </p:cNvPr>
          <p:cNvSpPr txBox="1">
            <a:spLocks/>
          </p:cNvSpPr>
          <p:nvPr/>
        </p:nvSpPr>
        <p:spPr>
          <a:xfrm>
            <a:off x="112258" y="1103365"/>
            <a:ext cx="4675765" cy="4629891"/>
          </a:xfrm>
          <a:prstGeom prst="rect">
            <a:avLst/>
          </a:prstGeom>
        </p:spPr>
        <p:txBody>
          <a:bodyPr>
            <a:normAutofit fontScale="77500" lnSpcReduction="20000"/>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7175" indent="-257175">
              <a:lnSpc>
                <a:spcPct val="120000"/>
              </a:lnSpc>
              <a:spcBef>
                <a:spcPct val="0"/>
              </a:spcBef>
              <a:spcAft>
                <a:spcPts val="450"/>
              </a:spcAft>
              <a:buFont typeface="Arial" panose="020B0604020202020204" pitchFamily="34" charset="0"/>
              <a:buChar char="•"/>
            </a:pP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Objective was to set up a NEW industrial optimized process to produce 450 m of tapes with </a:t>
            </a:r>
            <a:r>
              <a:rPr lang="en-US" altLang="fr-FR" sz="1650" b="1" i="1" dirty="0">
                <a:solidFill>
                  <a:srgbClr val="CE3E3E"/>
                </a:solidFill>
                <a:latin typeface="Calibri" panose="020F0502020204030204" pitchFamily="34" charset="0"/>
                <a:ea typeface="ＭＳ Ｐゴシック" panose="020B0600070205080204" pitchFamily="34" charset="-128"/>
                <a:sym typeface="Symbol" panose="05050102010706020507" pitchFamily="18" charset="2"/>
              </a:rPr>
              <a:t>Increased J</a:t>
            </a:r>
            <a:r>
              <a:rPr lang="en-US" altLang="fr-FR" sz="1650" b="1" i="1" baseline="-25000" dirty="0">
                <a:solidFill>
                  <a:srgbClr val="CE3E3E"/>
                </a:solidFill>
                <a:latin typeface="Calibri" panose="020F0502020204030204" pitchFamily="34" charset="0"/>
                <a:ea typeface="ＭＳ Ｐゴシック" panose="020B0600070205080204" pitchFamily="34" charset="-128"/>
                <a:sym typeface="Symbol" panose="05050102010706020507" pitchFamily="18" charset="2"/>
              </a:rPr>
              <a:t>e</a:t>
            </a:r>
            <a:r>
              <a:rPr lang="en-US" altLang="fr-FR" sz="1650" b="1" i="1" dirty="0">
                <a:solidFill>
                  <a:srgbClr val="CE3E3E"/>
                </a:solidFill>
                <a:latin typeface="Calibri" panose="020F0502020204030204" pitchFamily="34" charset="0"/>
                <a:ea typeface="ＭＳ Ｐゴシック" panose="020B0600070205080204" pitchFamily="34" charset="-128"/>
                <a:sym typeface="Symbol" panose="05050102010706020507" pitchFamily="18" charset="2"/>
              </a:rPr>
              <a:t> by a factor 2 </a:t>
            </a:r>
            <a:r>
              <a:rPr lang="en-US" altLang="fr-FR" sz="1650" b="1" i="1" dirty="0" err="1">
                <a:solidFill>
                  <a:srgbClr val="00578C"/>
                </a:solidFill>
                <a:latin typeface="Calibri" panose="020F0502020204030204" pitchFamily="34" charset="0"/>
                <a:ea typeface="ＭＳ Ｐゴシック" panose="020B0600070205080204" pitchFamily="34" charset="-128"/>
                <a:sym typeface="Symbol" panose="05050102010706020507" pitchFamily="18" charset="2"/>
              </a:rPr>
              <a:t>wrt</a:t>
            </a: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EUCARD-2</a:t>
            </a:r>
          </a:p>
          <a:p>
            <a:pPr lvl="1">
              <a:lnSpc>
                <a:spcPct val="120000"/>
              </a:lnSpc>
              <a:spcBef>
                <a:spcPct val="0"/>
              </a:spcBef>
              <a:spcAft>
                <a:spcPts val="450"/>
              </a:spcAft>
            </a:pP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from J</a:t>
            </a:r>
            <a:r>
              <a:rPr lang="en-US" altLang="fr-FR" sz="1650" b="1" i="1" baseline="-25000"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e</a:t>
            </a: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(4.2 K, 20 T) = 400-600 A/mm</a:t>
            </a:r>
            <a:r>
              <a:rPr lang="en-US" altLang="fr-FR" sz="1650" b="1" i="1" baseline="30000"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2</a:t>
            </a:r>
            <a:endPar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endParaRPr>
          </a:p>
          <a:p>
            <a:pPr lvl="1">
              <a:lnSpc>
                <a:spcPct val="120000"/>
              </a:lnSpc>
              <a:spcBef>
                <a:spcPct val="0"/>
              </a:spcBef>
              <a:spcAft>
                <a:spcPts val="1200"/>
              </a:spcAft>
            </a:pP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to J</a:t>
            </a:r>
            <a:r>
              <a:rPr lang="en-US" altLang="fr-FR" sz="1650" b="1" i="1" baseline="-25000"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e</a:t>
            </a: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(4.2 K, 20 T) = 800-1000 A/mm</a:t>
            </a:r>
            <a:r>
              <a:rPr lang="en-US" altLang="fr-FR" sz="1650" b="1" i="1" baseline="30000"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2 </a:t>
            </a:r>
            <a:r>
              <a:rPr lang="en-US" altLang="fr-FR" sz="1650" b="1" i="1"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rPr>
              <a:t> </a:t>
            </a:r>
            <a:endParaRPr lang="en-US" altLang="fr-FR" sz="1650" b="1" i="1" baseline="30000" dirty="0">
              <a:solidFill>
                <a:srgbClr val="00578C"/>
              </a:solidFill>
              <a:latin typeface="Calibri" panose="020F0502020204030204" pitchFamily="34" charset="0"/>
              <a:ea typeface="ＭＳ Ｐゴシック" panose="020B0600070205080204" pitchFamily="34" charset="-128"/>
              <a:sym typeface="Symbol" panose="05050102010706020507" pitchFamily="18" charset="2"/>
            </a:endParaRPr>
          </a:p>
          <a:p>
            <a:endParaRPr lang="fr-CH" sz="1600" dirty="0"/>
          </a:p>
          <a:p>
            <a:pPr marL="0" indent="0">
              <a:buNone/>
            </a:pPr>
            <a:endParaRPr lang="fr-CH" sz="1600" dirty="0"/>
          </a:p>
          <a:p>
            <a:r>
              <a:rPr lang="fr-CH" sz="1600" dirty="0"/>
              <a:t>To </a:t>
            </a:r>
            <a:r>
              <a:rPr lang="fr-CH" sz="1600" dirty="0" err="1"/>
              <a:t>complete</a:t>
            </a:r>
            <a:r>
              <a:rPr lang="fr-CH" sz="1600" dirty="0"/>
              <a:t> the </a:t>
            </a:r>
            <a:r>
              <a:rPr lang="fr-CH" sz="1600" dirty="0" err="1"/>
              <a:t>industrialization</a:t>
            </a:r>
            <a:r>
              <a:rPr lang="fr-CH" sz="1600" dirty="0"/>
              <a:t> </a:t>
            </a:r>
            <a:r>
              <a:rPr lang="fr-CH" sz="1600" dirty="0" err="1"/>
              <a:t>process</a:t>
            </a:r>
            <a:r>
              <a:rPr lang="fr-CH" sz="1600" dirty="0"/>
              <a:t>:</a:t>
            </a:r>
          </a:p>
          <a:p>
            <a:endParaRPr lang="fr-CH" sz="1600" dirty="0"/>
          </a:p>
          <a:p>
            <a:r>
              <a:rPr lang="fr-CH" sz="1600" dirty="0" err="1"/>
              <a:t>Increase</a:t>
            </a:r>
            <a:r>
              <a:rPr lang="fr-CH" sz="1600" dirty="0"/>
              <a:t> </a:t>
            </a:r>
            <a:r>
              <a:rPr lang="fr-CH" sz="1600" dirty="0" err="1"/>
              <a:t>repeatibility</a:t>
            </a:r>
            <a:r>
              <a:rPr lang="fr-CH" sz="1600" dirty="0"/>
              <a:t> and </a:t>
            </a:r>
            <a:r>
              <a:rPr lang="fr-CH" sz="1600" dirty="0" err="1"/>
              <a:t>scale</a:t>
            </a:r>
            <a:r>
              <a:rPr lang="fr-CH" sz="1600" dirty="0"/>
              <a:t> the </a:t>
            </a:r>
            <a:r>
              <a:rPr lang="fr-CH" sz="1600" dirty="0" err="1"/>
              <a:t>process</a:t>
            </a:r>
            <a:endParaRPr lang="fr-CH" sz="1600" dirty="0"/>
          </a:p>
          <a:p>
            <a:endParaRPr lang="fr-CH" sz="1600" dirty="0"/>
          </a:p>
          <a:p>
            <a:r>
              <a:rPr lang="fr-CH" sz="1600" dirty="0" err="1"/>
              <a:t>Increase</a:t>
            </a:r>
            <a:r>
              <a:rPr lang="fr-CH" sz="1600" dirty="0"/>
              <a:t> production </a:t>
            </a:r>
            <a:r>
              <a:rPr lang="fr-CH" sz="1600" dirty="0" err="1"/>
              <a:t>yield</a:t>
            </a:r>
            <a:r>
              <a:rPr lang="fr-CH" sz="1600" dirty="0"/>
              <a:t> </a:t>
            </a:r>
            <a:r>
              <a:rPr lang="fr-CH" sz="1600" dirty="0" err="1"/>
              <a:t>with</a:t>
            </a:r>
            <a:r>
              <a:rPr lang="fr-CH" sz="1600" dirty="0"/>
              <a:t> </a:t>
            </a:r>
            <a:r>
              <a:rPr lang="fr-CH" sz="1600" dirty="0" err="1"/>
              <a:t>attempt</a:t>
            </a:r>
            <a:r>
              <a:rPr lang="fr-CH" sz="1600" dirty="0"/>
              <a:t> to </a:t>
            </a:r>
            <a:r>
              <a:rPr lang="fr-CH" sz="1600" dirty="0" err="1"/>
              <a:t>produce</a:t>
            </a:r>
            <a:r>
              <a:rPr lang="fr-CH" sz="1600" dirty="0"/>
              <a:t> 100m </a:t>
            </a:r>
            <a:r>
              <a:rPr lang="fr-CH" sz="1600" dirty="0" err="1"/>
              <a:t>lenghts</a:t>
            </a:r>
            <a:r>
              <a:rPr lang="fr-CH" sz="1600" dirty="0"/>
              <a:t> </a:t>
            </a:r>
            <a:r>
              <a:rPr lang="fr-CH" sz="1600" dirty="0" err="1"/>
              <a:t>with</a:t>
            </a:r>
            <a:r>
              <a:rPr lang="fr-CH" sz="1600" dirty="0"/>
              <a:t> </a:t>
            </a:r>
            <a:r>
              <a:rPr lang="fr-CH" sz="1600" dirty="0" err="1"/>
              <a:t>proper</a:t>
            </a:r>
            <a:r>
              <a:rPr lang="fr-CH" sz="1600" dirty="0"/>
              <a:t> </a:t>
            </a:r>
            <a:r>
              <a:rPr lang="fr-CH" sz="1600" dirty="0" err="1"/>
              <a:t>current</a:t>
            </a:r>
            <a:r>
              <a:rPr lang="fr-CH" sz="1600" dirty="0"/>
              <a:t> </a:t>
            </a:r>
          </a:p>
          <a:p>
            <a:endParaRPr lang="fr-CH" sz="1600" dirty="0"/>
          </a:p>
          <a:p>
            <a:r>
              <a:rPr lang="fr-CH" sz="1600" dirty="0"/>
              <a:t>Tape </a:t>
            </a:r>
            <a:r>
              <a:rPr lang="fr-CH" sz="1600" dirty="0" err="1"/>
              <a:t>bending</a:t>
            </a:r>
            <a:r>
              <a:rPr lang="fr-CH" sz="1600" dirty="0"/>
              <a:t> </a:t>
            </a:r>
            <a:r>
              <a:rPr lang="fr-CH" sz="1600" dirty="0" err="1"/>
              <a:t>with</a:t>
            </a:r>
            <a:r>
              <a:rPr lang="fr-CH" sz="1600" dirty="0"/>
              <a:t> 50 µm </a:t>
            </a:r>
            <a:r>
              <a:rPr lang="fr-CH" sz="1600" dirty="0" err="1"/>
              <a:t>thickness</a:t>
            </a:r>
            <a:r>
              <a:rPr lang="fr-CH" sz="1600" dirty="0"/>
              <a:t>; </a:t>
            </a:r>
            <a:r>
              <a:rPr lang="fr-CH" sz="1600" dirty="0" err="1"/>
              <a:t>problem</a:t>
            </a:r>
            <a:r>
              <a:rPr lang="fr-CH" sz="1600" dirty="0"/>
              <a:t> to </a:t>
            </a:r>
            <a:r>
              <a:rPr lang="fr-CH" sz="1600" dirty="0" err="1"/>
              <a:t>be</a:t>
            </a:r>
            <a:r>
              <a:rPr lang="fr-CH" sz="1600" dirty="0"/>
              <a:t> </a:t>
            </a:r>
            <a:r>
              <a:rPr lang="fr-CH" sz="1600" dirty="0" err="1"/>
              <a:t>solved</a:t>
            </a:r>
            <a:r>
              <a:rPr lang="fr-CH" sz="1600" dirty="0"/>
              <a:t> in an </a:t>
            </a:r>
            <a:r>
              <a:rPr lang="fr-CH" sz="1600" u="sng" dirty="0" err="1"/>
              <a:t>industrial</a:t>
            </a:r>
            <a:r>
              <a:rPr lang="fr-CH" sz="1600" dirty="0"/>
              <a:t> </a:t>
            </a:r>
            <a:r>
              <a:rPr lang="fr-CH" sz="1600" dirty="0" err="1"/>
              <a:t>process</a:t>
            </a:r>
            <a:r>
              <a:rPr lang="fr-CH" sz="1600" dirty="0"/>
              <a:t>.</a:t>
            </a:r>
          </a:p>
          <a:p>
            <a:endParaRPr lang="fr-CH" sz="1600" dirty="0"/>
          </a:p>
          <a:p>
            <a:r>
              <a:rPr lang="fr-CH" sz="1600" dirty="0"/>
              <a:t>The total </a:t>
            </a:r>
            <a:r>
              <a:rPr lang="fr-CH" sz="1600" dirty="0" err="1"/>
              <a:t>material</a:t>
            </a:r>
            <a:r>
              <a:rPr lang="fr-CH" sz="1600" dirty="0"/>
              <a:t> put in </a:t>
            </a:r>
            <a:r>
              <a:rPr lang="fr-CH" sz="1600" dirty="0" err="1"/>
              <a:t>working</a:t>
            </a:r>
            <a:r>
              <a:rPr lang="fr-CH" sz="1600" dirty="0"/>
              <a:t> </a:t>
            </a:r>
            <a:r>
              <a:rPr lang="fr-CH" sz="1600" dirty="0" err="1"/>
              <a:t>was</a:t>
            </a:r>
            <a:r>
              <a:rPr lang="fr-CH" sz="1600" dirty="0"/>
              <a:t> 1000 m but the </a:t>
            </a:r>
            <a:r>
              <a:rPr lang="fr-CH" sz="1600" dirty="0" err="1"/>
              <a:t>produced</a:t>
            </a:r>
            <a:r>
              <a:rPr lang="fr-CH" sz="1600" dirty="0"/>
              <a:t> high </a:t>
            </a:r>
            <a:r>
              <a:rPr lang="fr-CH" sz="1600" dirty="0" err="1"/>
              <a:t>current</a:t>
            </a:r>
            <a:r>
              <a:rPr lang="fr-CH" sz="1600" dirty="0"/>
              <a:t> </a:t>
            </a:r>
            <a:r>
              <a:rPr lang="fr-CH" sz="1600" dirty="0" err="1"/>
              <a:t>lenghts</a:t>
            </a:r>
            <a:r>
              <a:rPr lang="fr-CH" sz="1600" dirty="0"/>
              <a:t> </a:t>
            </a:r>
            <a:r>
              <a:rPr lang="fr-CH" sz="1600" dirty="0" err="1"/>
              <a:t>were</a:t>
            </a:r>
            <a:r>
              <a:rPr lang="fr-CH" sz="1600" dirty="0"/>
              <a:t> </a:t>
            </a:r>
            <a:r>
              <a:rPr lang="fr-CH" sz="1600" dirty="0" err="1"/>
              <a:t>less</a:t>
            </a:r>
            <a:r>
              <a:rPr lang="fr-CH" sz="1600" dirty="0"/>
              <a:t> </a:t>
            </a:r>
            <a:r>
              <a:rPr lang="fr-CH" sz="1600" dirty="0" err="1"/>
              <a:t>than</a:t>
            </a:r>
            <a:r>
              <a:rPr lang="fr-CH" sz="1600" dirty="0"/>
              <a:t> 200 </a:t>
            </a:r>
            <a:r>
              <a:rPr lang="fr-CH" sz="1600" dirty="0" err="1"/>
              <a:t>meters</a:t>
            </a:r>
            <a:r>
              <a:rPr lang="fr-CH" sz="1600" dirty="0"/>
              <a:t>.</a:t>
            </a:r>
          </a:p>
          <a:p>
            <a:endParaRPr lang="fr-CH" sz="1600" dirty="0"/>
          </a:p>
          <a:p>
            <a:r>
              <a:rPr lang="fr-CH" sz="1600" dirty="0" err="1"/>
              <a:t>Technical</a:t>
            </a:r>
            <a:r>
              <a:rPr lang="fr-CH" sz="1600" dirty="0"/>
              <a:t> </a:t>
            </a:r>
            <a:r>
              <a:rPr lang="fr-CH" sz="1600" dirty="0" err="1"/>
              <a:t>results</a:t>
            </a:r>
            <a:r>
              <a:rPr lang="fr-CH" sz="1600" dirty="0"/>
              <a:t> are «</a:t>
            </a:r>
            <a:r>
              <a:rPr lang="fr-CH" sz="1600" dirty="0" err="1"/>
              <a:t>easier</a:t>
            </a:r>
            <a:r>
              <a:rPr lang="fr-CH" sz="1600" dirty="0"/>
              <a:t>» </a:t>
            </a:r>
            <a:r>
              <a:rPr lang="fr-CH" sz="1600" dirty="0" err="1"/>
              <a:t>than</a:t>
            </a:r>
            <a:r>
              <a:rPr lang="fr-CH" sz="1600" dirty="0"/>
              <a:t> </a:t>
            </a:r>
            <a:r>
              <a:rPr lang="fr-CH" sz="1600" dirty="0" err="1"/>
              <a:t>industrialization</a:t>
            </a:r>
            <a:r>
              <a:rPr lang="fr-CH" sz="1600" dirty="0"/>
              <a:t> </a:t>
            </a:r>
            <a:r>
              <a:rPr lang="fr-CH" sz="1600" dirty="0" err="1"/>
              <a:t>process</a:t>
            </a:r>
            <a:r>
              <a:rPr lang="fr-CH" sz="1600" dirty="0"/>
              <a:t>.</a:t>
            </a:r>
          </a:p>
          <a:p>
            <a:endParaRPr lang="fr-CH" sz="1600" dirty="0"/>
          </a:p>
        </p:txBody>
      </p:sp>
      <p:sp>
        <p:nvSpPr>
          <p:cNvPr id="2" name="TextBox 1">
            <a:extLst>
              <a:ext uri="{FF2B5EF4-FFF2-40B4-BE49-F238E27FC236}">
                <a16:creationId xmlns:a16="http://schemas.microsoft.com/office/drawing/2014/main" id="{B4E33635-97BB-3944-B94D-261886E675CB}"/>
              </a:ext>
            </a:extLst>
          </p:cNvPr>
          <p:cNvSpPr txBox="1"/>
          <p:nvPr/>
        </p:nvSpPr>
        <p:spPr>
          <a:xfrm>
            <a:off x="5913690" y="540948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59092349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xEl>
                                              <p:pRg st="5" end="5"/>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6">
                                            <p:txEl>
                                              <p:pRg st="7" end="7"/>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6">
                                            <p:txEl>
                                              <p:pRg st="9" end="9"/>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6">
                                            <p:txEl>
                                              <p:pRg st="11" end="11"/>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6">
                                            <p:txEl>
                                              <p:pRg st="13" end="13"/>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05582"/>
            <a:ext cx="8661648" cy="561974"/>
          </a:xfrm>
        </p:spPr>
        <p:txBody>
          <a:bodyPr/>
          <a:lstStyle/>
          <a:p>
            <a:r>
              <a:rPr lang="en-GB" sz="2400" dirty="0"/>
              <a:t>WP14.5: HTS cable development for accelerators magnets </a:t>
            </a:r>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19</a:t>
            </a:fld>
            <a:endParaRPr lang="en-GB"/>
          </a:p>
        </p:txBody>
      </p:sp>
      <p:pic>
        <p:nvPicPr>
          <p:cNvPr id="6" name="Picture 5">
            <a:extLst>
              <a:ext uri="{FF2B5EF4-FFF2-40B4-BE49-F238E27FC236}">
                <a16:creationId xmlns:a16="http://schemas.microsoft.com/office/drawing/2014/main" id="{1FD83ECD-03BC-CD45-AF1E-93A18C1048B2}"/>
              </a:ext>
            </a:extLst>
          </p:cNvPr>
          <p:cNvPicPr>
            <a:picLocks noChangeAspect="1"/>
          </p:cNvPicPr>
          <p:nvPr/>
        </p:nvPicPr>
        <p:blipFill>
          <a:blip r:embed="rId2"/>
          <a:stretch>
            <a:fillRect/>
          </a:stretch>
        </p:blipFill>
        <p:spPr>
          <a:xfrm>
            <a:off x="5155723" y="1082983"/>
            <a:ext cx="3861277" cy="4390082"/>
          </a:xfrm>
          <a:prstGeom prst="rect">
            <a:avLst/>
          </a:prstGeom>
        </p:spPr>
      </p:pic>
      <p:graphicFrame>
        <p:nvGraphicFramePr>
          <p:cNvPr id="7" name="Table 6">
            <a:extLst>
              <a:ext uri="{FF2B5EF4-FFF2-40B4-BE49-F238E27FC236}">
                <a16:creationId xmlns:a16="http://schemas.microsoft.com/office/drawing/2014/main" id="{FC29D3EA-FE4B-5C4B-972A-7ACFC48596D4}"/>
              </a:ext>
            </a:extLst>
          </p:cNvPr>
          <p:cNvGraphicFramePr>
            <a:graphicFrameLocks noGrp="1"/>
          </p:cNvGraphicFramePr>
          <p:nvPr>
            <p:extLst>
              <p:ext uri="{D42A27DB-BD31-4B8C-83A1-F6EECF244321}">
                <p14:modId xmlns:p14="http://schemas.microsoft.com/office/powerpoint/2010/main" val="1977566666"/>
              </p:ext>
            </p:extLst>
          </p:nvPr>
        </p:nvGraphicFramePr>
        <p:xfrm>
          <a:off x="5220881" y="5838190"/>
          <a:ext cx="3744416" cy="518160"/>
        </p:xfrm>
        <a:graphic>
          <a:graphicData uri="http://schemas.openxmlformats.org/drawingml/2006/table">
            <a:tbl>
              <a:tblPr/>
              <a:tblGrid>
                <a:gridCol w="3744416">
                  <a:extLst>
                    <a:ext uri="{9D8B030D-6E8A-4147-A177-3AD203B41FA5}">
                      <a16:colId xmlns:a16="http://schemas.microsoft.com/office/drawing/2014/main" val="2062843124"/>
                    </a:ext>
                  </a:extLst>
                </a:gridCol>
              </a:tblGrid>
              <a:tr h="225142">
                <a:tc>
                  <a:txBody>
                    <a:bodyPr/>
                    <a:lstStyle/>
                    <a:p>
                      <a:endParaRPr lang="en-US" sz="1400"/>
                    </a:p>
                  </a:txBody>
                  <a:tcPr>
                    <a:lnL>
                      <a:noFill/>
                    </a:lnL>
                    <a:lnR>
                      <a:noFill/>
                    </a:lnR>
                    <a:lnT>
                      <a:noFill/>
                    </a:lnT>
                    <a:lnB>
                      <a:noFill/>
                    </a:lnB>
                  </a:tcPr>
                </a:tc>
                <a:extLst>
                  <a:ext uri="{0D108BD9-81ED-4DB2-BD59-A6C34878D82A}">
                    <a16:rowId xmlns:a16="http://schemas.microsoft.com/office/drawing/2014/main" val="3324637558"/>
                  </a:ext>
                </a:extLst>
              </a:tr>
              <a:tr h="157599">
                <a:tc>
                  <a:txBody>
                    <a:bodyPr/>
                    <a:lstStyle/>
                    <a:p>
                      <a:pPr algn="l"/>
                      <a:r>
                        <a:rPr lang="en-US" sz="1400" b="0" u="none" strike="noStrike" dirty="0">
                          <a:solidFill>
                            <a:srgbClr val="0645AD"/>
                          </a:solidFill>
                          <a:effectLst/>
                          <a:latin typeface="Helvetica Neue" panose="02000503000000020004" pitchFamily="2" charset="0"/>
                          <a:hlinkClick r:id="rId3"/>
                        </a:rPr>
                        <a:t>https://edms.cern.ch/document/1818319/1.0</a:t>
                      </a:r>
                      <a:endParaRPr lang="en-US" sz="1400" b="0" dirty="0">
                        <a:effectLst/>
                        <a:latin typeface="Helvetica Neue" panose="02000503000000020004" pitchFamily="2" charset="0"/>
                      </a:endParaRPr>
                    </a:p>
                  </a:txBody>
                  <a:tcPr marL="0" marR="0" marT="0" marB="0" anchor="ctr">
                    <a:lnL>
                      <a:noFill/>
                    </a:lnL>
                    <a:lnR>
                      <a:noFill/>
                    </a:lnR>
                    <a:lnT>
                      <a:noFill/>
                    </a:lnT>
                    <a:lnB>
                      <a:noFill/>
                    </a:lnB>
                  </a:tcPr>
                </a:tc>
                <a:extLst>
                  <a:ext uri="{0D108BD9-81ED-4DB2-BD59-A6C34878D82A}">
                    <a16:rowId xmlns:a16="http://schemas.microsoft.com/office/drawing/2014/main" val="369222624"/>
                  </a:ext>
                </a:extLst>
              </a:tr>
            </a:tbl>
          </a:graphicData>
        </a:graphic>
      </p:graphicFrame>
      <p:sp>
        <p:nvSpPr>
          <p:cNvPr id="8" name="Rectangle 7">
            <a:extLst>
              <a:ext uri="{FF2B5EF4-FFF2-40B4-BE49-F238E27FC236}">
                <a16:creationId xmlns:a16="http://schemas.microsoft.com/office/drawing/2014/main" id="{2C1F7561-8B70-0247-A637-9F473F3EE1B6}"/>
              </a:ext>
            </a:extLst>
          </p:cNvPr>
          <p:cNvSpPr/>
          <p:nvPr/>
        </p:nvSpPr>
        <p:spPr>
          <a:xfrm>
            <a:off x="382836" y="1132279"/>
            <a:ext cx="4621212" cy="5016758"/>
          </a:xfrm>
          <a:prstGeom prst="rect">
            <a:avLst/>
          </a:prstGeom>
        </p:spPr>
        <p:txBody>
          <a:bodyPr wrap="square">
            <a:spAutoFit/>
          </a:bodyPr>
          <a:lstStyle/>
          <a:p>
            <a:r>
              <a:rPr lang="en-US" sz="1600" dirty="0"/>
              <a:t>Activity of the task reported in </a:t>
            </a:r>
            <a:r>
              <a:rPr lang="en-US" sz="1600" b="1" i="1" dirty="0">
                <a:solidFill>
                  <a:srgbClr val="FF0000"/>
                </a:solidFill>
              </a:rPr>
              <a:t>D14.4</a:t>
            </a:r>
            <a:r>
              <a:rPr lang="en-US" sz="1600" dirty="0"/>
              <a:t> </a:t>
            </a:r>
          </a:p>
          <a:p>
            <a:r>
              <a:rPr lang="en-US" sz="1600" dirty="0"/>
              <a:t>manufacture of HTS coated conductor depositing REBCO (Rare-Earth Barium Copper </a:t>
            </a:r>
            <a:r>
              <a:rPr lang="en-US" sz="1600" dirty="0" err="1"/>
              <a:t>Oxyde</a:t>
            </a:r>
            <a:r>
              <a:rPr lang="en-US" sz="1600" dirty="0"/>
              <a:t>) on a 50 𝛍m thick substrate. </a:t>
            </a:r>
          </a:p>
          <a:p>
            <a:r>
              <a:rPr lang="en-US" sz="1600" dirty="0"/>
              <a:t>The use of such thin SS tape is an absolute novelty in the panorama of coated conductor. </a:t>
            </a:r>
          </a:p>
          <a:p>
            <a:endParaRPr lang="en-US" sz="1600" dirty="0"/>
          </a:p>
          <a:p>
            <a:r>
              <a:rPr lang="en-US" sz="1600" dirty="0"/>
              <a:t>Bruker HTS GmbH (BHTS) adapted the equipment and the process and obtained tapes with </a:t>
            </a:r>
            <a:r>
              <a:rPr lang="en-US" sz="1600" dirty="0">
                <a:solidFill>
                  <a:srgbClr val="FF0000"/>
                </a:solidFill>
              </a:rPr>
              <a:t>record</a:t>
            </a:r>
            <a:r>
              <a:rPr lang="en-US" sz="1600" dirty="0"/>
              <a:t> current density, beyond the ARIES goal.</a:t>
            </a:r>
          </a:p>
          <a:p>
            <a:endParaRPr lang="en-US" sz="1600" dirty="0"/>
          </a:p>
          <a:p>
            <a:r>
              <a:rPr lang="en-US" sz="1600" dirty="0"/>
              <a:t>Unexpected issue (a bi-directional bending) has adversely affected the process that had to  be adjusted to mitigate the effect.   This caused a reduction of the critical current of 30%, but </a:t>
            </a:r>
            <a:r>
              <a:rPr lang="en-US" sz="1600" dirty="0" err="1"/>
              <a:t>Jc</a:t>
            </a:r>
            <a:r>
              <a:rPr lang="en-US" sz="1600" dirty="0"/>
              <a:t> is still fulfilling the goal of ARIES (&gt; 100 m with &gt; 800A/mm2 at 4.2K, 18 T). </a:t>
            </a:r>
          </a:p>
          <a:p>
            <a:endParaRPr lang="en-US" sz="1600" dirty="0"/>
          </a:p>
          <a:p>
            <a:r>
              <a:rPr lang="en-US" sz="1600" dirty="0"/>
              <a:t>In total 413 m of HTS tape of 12 mm width and 50 </a:t>
            </a:r>
            <a:r>
              <a:rPr lang="el-GR" sz="1600" dirty="0"/>
              <a:t>μ</a:t>
            </a:r>
            <a:r>
              <a:rPr lang="en-US" sz="1600" dirty="0"/>
              <a:t>m substrate thickness have been produced. </a:t>
            </a:r>
          </a:p>
        </p:txBody>
      </p:sp>
    </p:spTree>
    <p:extLst>
      <p:ext uri="{BB962C8B-B14F-4D97-AF65-F5344CB8AC3E}">
        <p14:creationId xmlns:p14="http://schemas.microsoft.com/office/powerpoint/2010/main" val="1278430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5" y="191442"/>
            <a:ext cx="9036496" cy="561974"/>
          </a:xfrm>
        </p:spPr>
        <p:txBody>
          <a:bodyPr/>
          <a:lstStyle/>
          <a:p>
            <a:r>
              <a:rPr lang="en-GB" sz="2600" dirty="0"/>
              <a:t>WP14: THANKS to industries and labs (equally represented)</a:t>
            </a:r>
          </a:p>
        </p:txBody>
      </p:sp>
      <p:sp>
        <p:nvSpPr>
          <p:cNvPr id="4" name="Footer Placeholder 3"/>
          <p:cNvSpPr>
            <a:spLocks noGrp="1"/>
          </p:cNvSpPr>
          <p:nvPr>
            <p:ph type="ftr" sz="quarter" idx="11"/>
          </p:nvPr>
        </p:nvSpPr>
        <p:spPr/>
        <p:txBody>
          <a:bodyPr/>
          <a:lstStyle/>
          <a:p>
            <a:r>
              <a:rPr lang="en-GB" dirty="0" err="1"/>
              <a:t>M.Losasso</a:t>
            </a:r>
            <a:r>
              <a:rPr lang="en-GB" dirty="0"/>
              <a:t>  - Aries Annual Meeting  -May 2022</a:t>
            </a:r>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pic>
        <p:nvPicPr>
          <p:cNvPr id="7" name="Image 7">
            <a:extLst>
              <a:ext uri="{FF2B5EF4-FFF2-40B4-BE49-F238E27FC236}">
                <a16:creationId xmlns:a16="http://schemas.microsoft.com/office/drawing/2014/main" id="{53BE86B7-D757-944C-BD76-29491702D1C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10312" y="3776727"/>
            <a:ext cx="1324767" cy="705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C07686B0-F318-E94D-BBEF-48E9657799A6}"/>
              </a:ext>
            </a:extLst>
          </p:cNvPr>
          <p:cNvPicPr>
            <a:picLocks noChangeAspect="1"/>
          </p:cNvPicPr>
          <p:nvPr/>
        </p:nvPicPr>
        <p:blipFill>
          <a:blip r:embed="rId3"/>
          <a:stretch>
            <a:fillRect/>
          </a:stretch>
        </p:blipFill>
        <p:spPr>
          <a:xfrm>
            <a:off x="1145945" y="3896338"/>
            <a:ext cx="1633245" cy="401887"/>
          </a:xfrm>
          <a:prstGeom prst="rect">
            <a:avLst/>
          </a:prstGeom>
        </p:spPr>
      </p:pic>
      <p:pic>
        <p:nvPicPr>
          <p:cNvPr id="9" name="Picture 8">
            <a:extLst>
              <a:ext uri="{FF2B5EF4-FFF2-40B4-BE49-F238E27FC236}">
                <a16:creationId xmlns:a16="http://schemas.microsoft.com/office/drawing/2014/main" id="{839E7E92-D096-D147-ABAE-FEE00C03C602}"/>
              </a:ext>
            </a:extLst>
          </p:cNvPr>
          <p:cNvPicPr>
            <a:picLocks noChangeAspect="1"/>
          </p:cNvPicPr>
          <p:nvPr/>
        </p:nvPicPr>
        <p:blipFill>
          <a:blip r:embed="rId4"/>
          <a:stretch>
            <a:fillRect/>
          </a:stretch>
        </p:blipFill>
        <p:spPr>
          <a:xfrm>
            <a:off x="1676400" y="4935267"/>
            <a:ext cx="2372784" cy="431877"/>
          </a:xfrm>
          <a:prstGeom prst="rect">
            <a:avLst/>
          </a:prstGeom>
        </p:spPr>
      </p:pic>
      <p:pic>
        <p:nvPicPr>
          <p:cNvPr id="10" name="Image 1">
            <a:extLst>
              <a:ext uri="{FF2B5EF4-FFF2-40B4-BE49-F238E27FC236}">
                <a16:creationId xmlns:a16="http://schemas.microsoft.com/office/drawing/2014/main" id="{4D8AAEFD-EEC9-B041-AC69-2E4E675AF78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1199" y="1412288"/>
            <a:ext cx="956457" cy="936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2" descr="sciences70">
            <a:extLst>
              <a:ext uri="{FF2B5EF4-FFF2-40B4-BE49-F238E27FC236}">
                <a16:creationId xmlns:a16="http://schemas.microsoft.com/office/drawing/2014/main" id="{889D1420-A6DB-0B42-B4F9-70D1F84F439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00280" y="1440255"/>
            <a:ext cx="1653063" cy="651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EB52F3BC-D9AB-3F4B-BAAE-A45B4F5D823E}"/>
              </a:ext>
            </a:extLst>
          </p:cNvPr>
          <p:cNvPicPr>
            <a:picLocks noChangeAspect="1"/>
          </p:cNvPicPr>
          <p:nvPr/>
        </p:nvPicPr>
        <p:blipFill>
          <a:blip r:embed="rId7"/>
          <a:stretch>
            <a:fillRect/>
          </a:stretch>
        </p:blipFill>
        <p:spPr>
          <a:xfrm>
            <a:off x="6059349" y="3823775"/>
            <a:ext cx="2329538" cy="355600"/>
          </a:xfrm>
          <a:prstGeom prst="rect">
            <a:avLst/>
          </a:prstGeom>
        </p:spPr>
      </p:pic>
      <p:pic>
        <p:nvPicPr>
          <p:cNvPr id="12" name="Picture 11">
            <a:extLst>
              <a:ext uri="{FF2B5EF4-FFF2-40B4-BE49-F238E27FC236}">
                <a16:creationId xmlns:a16="http://schemas.microsoft.com/office/drawing/2014/main" id="{5DBD6607-07F8-0346-8EFA-B1EBB9889BE0}"/>
              </a:ext>
            </a:extLst>
          </p:cNvPr>
          <p:cNvPicPr>
            <a:picLocks noChangeAspect="1"/>
          </p:cNvPicPr>
          <p:nvPr/>
        </p:nvPicPr>
        <p:blipFill>
          <a:blip r:embed="rId8"/>
          <a:stretch>
            <a:fillRect/>
          </a:stretch>
        </p:blipFill>
        <p:spPr>
          <a:xfrm>
            <a:off x="6163213" y="1466209"/>
            <a:ext cx="2121811" cy="624577"/>
          </a:xfrm>
          <a:prstGeom prst="rect">
            <a:avLst/>
          </a:prstGeom>
        </p:spPr>
      </p:pic>
      <p:pic>
        <p:nvPicPr>
          <p:cNvPr id="14" name="Picture 13">
            <a:extLst>
              <a:ext uri="{FF2B5EF4-FFF2-40B4-BE49-F238E27FC236}">
                <a16:creationId xmlns:a16="http://schemas.microsoft.com/office/drawing/2014/main" id="{4DF884C5-59DF-D349-AEC7-71767BFD3912}"/>
              </a:ext>
            </a:extLst>
          </p:cNvPr>
          <p:cNvPicPr>
            <a:picLocks noChangeAspect="1"/>
          </p:cNvPicPr>
          <p:nvPr/>
        </p:nvPicPr>
        <p:blipFill>
          <a:blip r:embed="rId9"/>
          <a:stretch>
            <a:fillRect/>
          </a:stretch>
        </p:blipFill>
        <p:spPr>
          <a:xfrm>
            <a:off x="683568" y="2699721"/>
            <a:ext cx="3298391" cy="722852"/>
          </a:xfrm>
          <a:prstGeom prst="rect">
            <a:avLst/>
          </a:prstGeom>
        </p:spPr>
      </p:pic>
      <p:pic>
        <p:nvPicPr>
          <p:cNvPr id="18" name="Picture 17">
            <a:extLst>
              <a:ext uri="{FF2B5EF4-FFF2-40B4-BE49-F238E27FC236}">
                <a16:creationId xmlns:a16="http://schemas.microsoft.com/office/drawing/2014/main" id="{65069148-0F88-1E48-A708-DACE374D47E2}"/>
              </a:ext>
            </a:extLst>
          </p:cNvPr>
          <p:cNvPicPr>
            <a:picLocks noChangeAspect="1"/>
          </p:cNvPicPr>
          <p:nvPr/>
        </p:nvPicPr>
        <p:blipFill>
          <a:blip r:embed="rId10"/>
          <a:stretch>
            <a:fillRect/>
          </a:stretch>
        </p:blipFill>
        <p:spPr>
          <a:xfrm>
            <a:off x="5727242" y="2581234"/>
            <a:ext cx="2993752" cy="800469"/>
          </a:xfrm>
          <a:prstGeom prst="rect">
            <a:avLst/>
          </a:prstGeom>
        </p:spPr>
      </p:pic>
      <p:sp>
        <p:nvSpPr>
          <p:cNvPr id="19" name="TextBox 18">
            <a:extLst>
              <a:ext uri="{FF2B5EF4-FFF2-40B4-BE49-F238E27FC236}">
                <a16:creationId xmlns:a16="http://schemas.microsoft.com/office/drawing/2014/main" id="{C824874D-9E36-5F44-8DE3-06D220A28F86}"/>
              </a:ext>
            </a:extLst>
          </p:cNvPr>
          <p:cNvSpPr txBox="1"/>
          <p:nvPr/>
        </p:nvSpPr>
        <p:spPr>
          <a:xfrm>
            <a:off x="1394035" y="5739595"/>
            <a:ext cx="6463436" cy="369332"/>
          </a:xfrm>
          <a:prstGeom prst="rect">
            <a:avLst/>
          </a:prstGeom>
          <a:noFill/>
        </p:spPr>
        <p:txBody>
          <a:bodyPr wrap="none" rtlCol="0">
            <a:spAutoFit/>
          </a:bodyPr>
          <a:lstStyle/>
          <a:p>
            <a:r>
              <a:rPr lang="en-US" dirty="0"/>
              <a:t>Industries in WP14 are 50% of the total of ARIES industrial partners</a:t>
            </a:r>
          </a:p>
        </p:txBody>
      </p:sp>
    </p:spTree>
    <p:extLst>
      <p:ext uri="{BB962C8B-B14F-4D97-AF65-F5344CB8AC3E}">
        <p14:creationId xmlns:p14="http://schemas.microsoft.com/office/powerpoint/2010/main" val="1067075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228" y="59331"/>
            <a:ext cx="5896068" cy="729952"/>
          </a:xfrm>
        </p:spPr>
        <p:txBody>
          <a:bodyPr/>
          <a:lstStyle/>
          <a:p>
            <a:r>
              <a:rPr lang="en-GB" sz="2800" dirty="0"/>
              <a:t>WP14.6 : Accelerator Timing System </a:t>
            </a:r>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20</a:t>
            </a:fld>
            <a:endParaRPr lang="en-GB"/>
          </a:p>
        </p:txBody>
      </p:sp>
      <p:sp>
        <p:nvSpPr>
          <p:cNvPr id="3" name="Content Placeholder 2"/>
          <p:cNvSpPr>
            <a:spLocks noGrp="1"/>
          </p:cNvSpPr>
          <p:nvPr>
            <p:ph idx="1"/>
          </p:nvPr>
        </p:nvSpPr>
        <p:spPr>
          <a:xfrm>
            <a:off x="457200" y="990600"/>
            <a:ext cx="8519864" cy="4525963"/>
          </a:xfrm>
        </p:spPr>
        <p:txBody>
          <a:bodyPr/>
          <a:lstStyle/>
          <a:p>
            <a:endParaRPr lang="en-US" i="1" dirty="0"/>
          </a:p>
          <a:p>
            <a:pPr marL="0" indent="0">
              <a:buNone/>
            </a:pPr>
            <a:endParaRPr lang="en-US" dirty="0"/>
          </a:p>
        </p:txBody>
      </p:sp>
      <p:sp>
        <p:nvSpPr>
          <p:cNvPr id="7" name="Content Placeholder 1">
            <a:extLst>
              <a:ext uri="{FF2B5EF4-FFF2-40B4-BE49-F238E27FC236}">
                <a16:creationId xmlns:a16="http://schemas.microsoft.com/office/drawing/2014/main" id="{AB66D8A5-085A-9A4F-959F-4D8F084A21D5}"/>
              </a:ext>
            </a:extLst>
          </p:cNvPr>
          <p:cNvSpPr txBox="1">
            <a:spLocks/>
          </p:cNvSpPr>
          <p:nvPr/>
        </p:nvSpPr>
        <p:spPr>
          <a:xfrm>
            <a:off x="3146882" y="1977133"/>
            <a:ext cx="5830182" cy="379144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8000" dirty="0"/>
              <a:t>Central Timing System is a distributed and scalable system for </a:t>
            </a:r>
            <a:r>
              <a:rPr lang="en-US" sz="8000" dirty="0" err="1"/>
              <a:t>syncronizing</a:t>
            </a:r>
            <a:r>
              <a:rPr lang="en-US" sz="8000" dirty="0"/>
              <a:t> the operation of numerous devices distributed across the accelerator (beam diagnostic, power supplies, i/o digital….) </a:t>
            </a:r>
          </a:p>
          <a:p>
            <a:pPr marL="0" indent="0">
              <a:buNone/>
            </a:pPr>
            <a:endParaRPr lang="en-US" sz="8000" dirty="0"/>
          </a:p>
          <a:p>
            <a:pPr marL="0" indent="0">
              <a:buNone/>
            </a:pPr>
            <a:r>
              <a:rPr lang="en-US" sz="8000" dirty="0"/>
              <a:t>CTS developed based on CERN know-how. </a:t>
            </a:r>
          </a:p>
          <a:p>
            <a:pPr marL="0" indent="0">
              <a:buNone/>
            </a:pPr>
            <a:endParaRPr lang="en-US" sz="8000" dirty="0"/>
          </a:p>
          <a:p>
            <a:pPr marL="0" indent="0">
              <a:buNone/>
            </a:pPr>
            <a:r>
              <a:rPr lang="en-US" sz="8000" dirty="0" err="1"/>
              <a:t>Cosylab</a:t>
            </a:r>
            <a:r>
              <a:rPr lang="en-US" sz="8000" dirty="0"/>
              <a:t> and CERN together developed a similar system called </a:t>
            </a:r>
            <a:r>
              <a:rPr lang="en-US" sz="8000" dirty="0" err="1"/>
              <a:t>RedNET</a:t>
            </a:r>
            <a:r>
              <a:rPr lang="en-US" sz="8000" dirty="0"/>
              <a:t> for the project </a:t>
            </a:r>
            <a:r>
              <a:rPr lang="en-US" sz="8000" dirty="0" err="1"/>
              <a:t>MedAustron</a:t>
            </a:r>
            <a:r>
              <a:rPr lang="en-US" sz="8000" dirty="0"/>
              <a:t>.</a:t>
            </a:r>
          </a:p>
          <a:p>
            <a:pPr marL="0" indent="0">
              <a:buNone/>
            </a:pPr>
            <a:endParaRPr lang="en-US" sz="8000" dirty="0"/>
          </a:p>
          <a:p>
            <a:pPr marL="0" indent="0">
              <a:buNone/>
            </a:pPr>
            <a:r>
              <a:rPr lang="en-US" sz="8000" dirty="0"/>
              <a:t>In the scope of ARIES, </a:t>
            </a:r>
            <a:r>
              <a:rPr lang="en-US" sz="8000" dirty="0" err="1"/>
              <a:t>REDNet</a:t>
            </a:r>
            <a:r>
              <a:rPr lang="en-US" sz="8000" dirty="0"/>
              <a:t> system has been upgraded, customized and supplied to a specific user (ADAM)</a:t>
            </a:r>
            <a:endParaRPr lang="en-US" sz="6500" i="1" dirty="0"/>
          </a:p>
          <a:p>
            <a:pPr marL="0" indent="0">
              <a:buNone/>
            </a:pPr>
            <a:endParaRPr lang="en-US" sz="6500" i="1" dirty="0"/>
          </a:p>
          <a:p>
            <a:endParaRPr lang="en-US" sz="6500" i="1" dirty="0"/>
          </a:p>
        </p:txBody>
      </p:sp>
      <p:pic>
        <p:nvPicPr>
          <p:cNvPr id="11" name="Picture 10">
            <a:extLst>
              <a:ext uri="{FF2B5EF4-FFF2-40B4-BE49-F238E27FC236}">
                <a16:creationId xmlns:a16="http://schemas.microsoft.com/office/drawing/2014/main" id="{59B296B4-23BB-7240-89D9-B03A56ABAB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228" y="2841606"/>
            <a:ext cx="2544551" cy="3178988"/>
          </a:xfrm>
          <a:prstGeom prst="rect">
            <a:avLst/>
          </a:prstGeom>
        </p:spPr>
      </p:pic>
      <p:sp>
        <p:nvSpPr>
          <p:cNvPr id="12" name="Content Placeholder 1">
            <a:extLst>
              <a:ext uri="{FF2B5EF4-FFF2-40B4-BE49-F238E27FC236}">
                <a16:creationId xmlns:a16="http://schemas.microsoft.com/office/drawing/2014/main" id="{47B25634-617D-EC49-9580-A8CD8C6F0E75}"/>
              </a:ext>
            </a:extLst>
          </p:cNvPr>
          <p:cNvSpPr txBox="1">
            <a:spLocks/>
          </p:cNvSpPr>
          <p:nvPr/>
        </p:nvSpPr>
        <p:spPr>
          <a:xfrm>
            <a:off x="457200" y="926994"/>
            <a:ext cx="8519864" cy="798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GB" sz="2000" b="1" dirty="0">
                <a:solidFill>
                  <a:srgbClr val="FF0000"/>
                </a:solidFill>
              </a:rPr>
              <a:t>Task 14.6.</a:t>
            </a:r>
            <a:r>
              <a:rPr lang="en-GB" sz="2000" b="1" i="1" dirty="0">
                <a:solidFill>
                  <a:srgbClr val="FF0000"/>
                </a:solidFill>
              </a:rPr>
              <a:t>–</a:t>
            </a:r>
            <a:r>
              <a:rPr lang="en-GB" sz="2000" b="1" i="1" dirty="0" err="1">
                <a:solidFill>
                  <a:srgbClr val="FF0000"/>
                </a:solidFill>
              </a:rPr>
              <a:t>J.Gutleber</a:t>
            </a:r>
            <a:r>
              <a:rPr lang="en-GB" sz="2000" b="1" i="1" dirty="0">
                <a:solidFill>
                  <a:srgbClr val="FF0000"/>
                </a:solidFill>
              </a:rPr>
              <a:t> </a:t>
            </a:r>
            <a:r>
              <a:rPr lang="en-GB" sz="2000" b="1" i="1" dirty="0">
                <a:solidFill>
                  <a:srgbClr val="FF0000"/>
                </a:solidFill>
                <a:sym typeface="Wingdings"/>
              </a:rPr>
              <a:t> </a:t>
            </a:r>
            <a:r>
              <a:rPr lang="en-US" sz="2000" dirty="0"/>
              <a:t>Industrialization of Realtime Event Distribution Network - </a:t>
            </a:r>
            <a:r>
              <a:rPr lang="en-US" sz="2000" dirty="0" err="1"/>
              <a:t>REDNet</a:t>
            </a:r>
            <a:r>
              <a:rPr lang="en-US" sz="2000" dirty="0"/>
              <a:t> Accelerator Timing System</a:t>
            </a:r>
            <a:endParaRPr lang="en-GB" sz="2000" b="1" i="1" dirty="0">
              <a:solidFill>
                <a:srgbClr val="FF0000"/>
              </a:solidFill>
              <a:sym typeface="Wingdings"/>
            </a:endParaRPr>
          </a:p>
        </p:txBody>
      </p:sp>
      <p:pic>
        <p:nvPicPr>
          <p:cNvPr id="6" name="Picture 5">
            <a:extLst>
              <a:ext uri="{FF2B5EF4-FFF2-40B4-BE49-F238E27FC236}">
                <a16:creationId xmlns:a16="http://schemas.microsoft.com/office/drawing/2014/main" id="{96764943-6E88-6E48-8B99-3AD7BF0BD236}"/>
              </a:ext>
            </a:extLst>
          </p:cNvPr>
          <p:cNvPicPr>
            <a:picLocks noChangeAspect="1"/>
          </p:cNvPicPr>
          <p:nvPr/>
        </p:nvPicPr>
        <p:blipFill>
          <a:blip r:embed="rId4"/>
          <a:stretch>
            <a:fillRect/>
          </a:stretch>
        </p:blipFill>
        <p:spPr>
          <a:xfrm>
            <a:off x="7249228" y="24061"/>
            <a:ext cx="1879600" cy="462507"/>
          </a:xfrm>
          <a:prstGeom prst="rect">
            <a:avLst/>
          </a:prstGeom>
        </p:spPr>
      </p:pic>
    </p:spTree>
    <p:extLst>
      <p:ext uri="{BB962C8B-B14F-4D97-AF65-F5344CB8AC3E}">
        <p14:creationId xmlns:p14="http://schemas.microsoft.com/office/powerpoint/2010/main" val="13006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228" y="59331"/>
            <a:ext cx="5896068" cy="729952"/>
          </a:xfrm>
        </p:spPr>
        <p:txBody>
          <a:bodyPr/>
          <a:lstStyle/>
          <a:p>
            <a:r>
              <a:rPr lang="en-GB" sz="2800" dirty="0"/>
              <a:t>WP14.6 : Accelerator Timing System </a:t>
            </a:r>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21</a:t>
            </a:fld>
            <a:endParaRPr lang="en-GB"/>
          </a:p>
        </p:txBody>
      </p:sp>
      <p:sp>
        <p:nvSpPr>
          <p:cNvPr id="3" name="Content Placeholder 2"/>
          <p:cNvSpPr>
            <a:spLocks noGrp="1"/>
          </p:cNvSpPr>
          <p:nvPr>
            <p:ph idx="1"/>
          </p:nvPr>
        </p:nvSpPr>
        <p:spPr/>
        <p:txBody>
          <a:bodyPr/>
          <a:lstStyle/>
          <a:p>
            <a:endParaRPr lang="en-US" i="1" dirty="0"/>
          </a:p>
          <a:p>
            <a:endParaRPr lang="en-US" i="1" dirty="0"/>
          </a:p>
          <a:p>
            <a:endParaRPr lang="en-US" i="1" dirty="0"/>
          </a:p>
          <a:p>
            <a:endParaRPr lang="en-US" i="1" dirty="0"/>
          </a:p>
          <a:p>
            <a:pPr marL="0" indent="0">
              <a:buNone/>
            </a:pPr>
            <a:endParaRPr lang="en-US" dirty="0"/>
          </a:p>
        </p:txBody>
      </p:sp>
      <p:pic>
        <p:nvPicPr>
          <p:cNvPr id="6" name="Picture 5">
            <a:extLst>
              <a:ext uri="{FF2B5EF4-FFF2-40B4-BE49-F238E27FC236}">
                <a16:creationId xmlns:a16="http://schemas.microsoft.com/office/drawing/2014/main" id="{96764943-6E88-6E48-8B99-3AD7BF0BD236}"/>
              </a:ext>
            </a:extLst>
          </p:cNvPr>
          <p:cNvPicPr>
            <a:picLocks noChangeAspect="1"/>
          </p:cNvPicPr>
          <p:nvPr/>
        </p:nvPicPr>
        <p:blipFill>
          <a:blip r:embed="rId3"/>
          <a:stretch>
            <a:fillRect/>
          </a:stretch>
        </p:blipFill>
        <p:spPr>
          <a:xfrm>
            <a:off x="7249228" y="24061"/>
            <a:ext cx="1879600" cy="462507"/>
          </a:xfrm>
          <a:prstGeom prst="rect">
            <a:avLst/>
          </a:prstGeom>
        </p:spPr>
      </p:pic>
      <p:pic>
        <p:nvPicPr>
          <p:cNvPr id="8" name="Picture 7">
            <a:extLst>
              <a:ext uri="{FF2B5EF4-FFF2-40B4-BE49-F238E27FC236}">
                <a16:creationId xmlns:a16="http://schemas.microsoft.com/office/drawing/2014/main" id="{18DC368B-EE25-404D-B5C2-62A6B7752755}"/>
              </a:ext>
            </a:extLst>
          </p:cNvPr>
          <p:cNvPicPr>
            <a:picLocks noChangeAspect="1"/>
          </p:cNvPicPr>
          <p:nvPr/>
        </p:nvPicPr>
        <p:blipFill>
          <a:blip r:embed="rId4"/>
          <a:stretch>
            <a:fillRect/>
          </a:stretch>
        </p:blipFill>
        <p:spPr>
          <a:xfrm>
            <a:off x="5219632" y="1009792"/>
            <a:ext cx="3747519" cy="3655668"/>
          </a:xfrm>
          <a:prstGeom prst="rect">
            <a:avLst/>
          </a:prstGeom>
        </p:spPr>
      </p:pic>
      <p:sp>
        <p:nvSpPr>
          <p:cNvPr id="9" name="Rectangle 8">
            <a:extLst>
              <a:ext uri="{FF2B5EF4-FFF2-40B4-BE49-F238E27FC236}">
                <a16:creationId xmlns:a16="http://schemas.microsoft.com/office/drawing/2014/main" id="{728DEAD0-1AFD-894C-BBB1-D35B12B445FB}"/>
              </a:ext>
            </a:extLst>
          </p:cNvPr>
          <p:cNvSpPr/>
          <p:nvPr/>
        </p:nvSpPr>
        <p:spPr>
          <a:xfrm>
            <a:off x="152400" y="820878"/>
            <a:ext cx="5211688" cy="5355312"/>
          </a:xfrm>
          <a:prstGeom prst="rect">
            <a:avLst/>
          </a:prstGeom>
        </p:spPr>
        <p:txBody>
          <a:bodyPr wrap="square">
            <a:spAutoFit/>
          </a:bodyPr>
          <a:lstStyle/>
          <a:p>
            <a:r>
              <a:rPr lang="en-US" dirty="0"/>
              <a:t>Activity of the task reported in </a:t>
            </a:r>
            <a:r>
              <a:rPr lang="en-US" b="1" i="1" dirty="0">
                <a:solidFill>
                  <a:srgbClr val="FF0000"/>
                </a:solidFill>
              </a:rPr>
              <a:t>D14.5</a:t>
            </a:r>
            <a:r>
              <a:rPr lang="en-US" dirty="0"/>
              <a:t> </a:t>
            </a:r>
          </a:p>
          <a:p>
            <a:endParaRPr lang="en-GB" dirty="0"/>
          </a:p>
          <a:p>
            <a:r>
              <a:rPr lang="en-GB" dirty="0"/>
              <a:t>product line developed by </a:t>
            </a:r>
            <a:r>
              <a:rPr lang="en-GB" dirty="0" err="1"/>
              <a:t>Cosylab</a:t>
            </a:r>
            <a:r>
              <a:rPr lang="en-GB" dirty="0"/>
              <a:t> </a:t>
            </a:r>
            <a:r>
              <a:rPr lang="en-US" dirty="0"/>
              <a:t>is </a:t>
            </a:r>
            <a:r>
              <a:rPr lang="en-GB" dirty="0"/>
              <a:t>now marketed by </a:t>
            </a:r>
            <a:r>
              <a:rPr lang="en-GB" dirty="0" err="1"/>
              <a:t>Cosylab</a:t>
            </a:r>
            <a:r>
              <a:rPr lang="en-GB" dirty="0"/>
              <a:t> under the name </a:t>
            </a:r>
            <a:r>
              <a:rPr lang="en-GB" b="1" dirty="0"/>
              <a:t>C-MTS</a:t>
            </a:r>
          </a:p>
          <a:p>
            <a:r>
              <a:rPr lang="en-US" dirty="0"/>
              <a:t> </a:t>
            </a:r>
          </a:p>
          <a:p>
            <a:r>
              <a:rPr lang="en-US" dirty="0"/>
              <a:t>Work started in </a:t>
            </a:r>
            <a:r>
              <a:rPr lang="en-US" b="1" dirty="0">
                <a:solidFill>
                  <a:srgbClr val="FF0000"/>
                </a:solidFill>
              </a:rPr>
              <a:t>MS47 </a:t>
            </a:r>
            <a:r>
              <a:rPr lang="en-US" dirty="0"/>
              <a:t>with the setting-up of the high-level requirements of a generic PA timing system, and definition of how these requirements are managed.</a:t>
            </a:r>
          </a:p>
          <a:p>
            <a:r>
              <a:rPr lang="en-US" b="1" dirty="0">
                <a:solidFill>
                  <a:srgbClr val="FF0000"/>
                </a:solidFill>
              </a:rPr>
              <a:t> MS48</a:t>
            </a:r>
            <a:r>
              <a:rPr lang="en-US" dirty="0"/>
              <a:t> </a:t>
            </a:r>
            <a:r>
              <a:rPr lang="en-US" dirty="0" err="1"/>
              <a:t>summarises</a:t>
            </a:r>
            <a:r>
              <a:rPr lang="en-US" dirty="0"/>
              <a:t> the high-level architecture of the </a:t>
            </a:r>
            <a:r>
              <a:rPr lang="en-US" dirty="0" err="1"/>
              <a:t>REDNet</a:t>
            </a:r>
            <a:r>
              <a:rPr lang="en-US" dirty="0"/>
              <a:t> (“Realtime Event Distribution Network”)</a:t>
            </a:r>
          </a:p>
          <a:p>
            <a:endParaRPr lang="en-US" dirty="0"/>
          </a:p>
          <a:p>
            <a:r>
              <a:rPr lang="en-US" dirty="0"/>
              <a:t>A product originated in the HEP domain, with </a:t>
            </a:r>
            <a:r>
              <a:rPr lang="en-GB" dirty="0"/>
              <a:t>prospected customers small / medium sized PA for medical and industrial applications</a:t>
            </a:r>
          </a:p>
          <a:p>
            <a:endParaRPr lang="en-GB" b="1" dirty="0"/>
          </a:p>
          <a:p>
            <a:r>
              <a:rPr lang="en-GB" dirty="0"/>
              <a:t> </a:t>
            </a:r>
            <a:r>
              <a:rPr lang="en-GB" u="sng" dirty="0"/>
              <a:t>Tangible impact that ARIES project created :</a:t>
            </a:r>
            <a:r>
              <a:rPr lang="en-GB" dirty="0"/>
              <a:t> technology has been effectively transferred from physics research in CERN to market as a co-construction process with industry</a:t>
            </a:r>
            <a:r>
              <a:rPr lang="en-US" dirty="0"/>
              <a:t> </a:t>
            </a:r>
          </a:p>
        </p:txBody>
      </p:sp>
      <p:sp>
        <p:nvSpPr>
          <p:cNvPr id="10" name="Content Placeholder 2">
            <a:extLst>
              <a:ext uri="{FF2B5EF4-FFF2-40B4-BE49-F238E27FC236}">
                <a16:creationId xmlns:a16="http://schemas.microsoft.com/office/drawing/2014/main" id="{DD474555-7BDA-7E42-88B2-29094692ECD4}"/>
              </a:ext>
            </a:extLst>
          </p:cNvPr>
          <p:cNvSpPr txBox="1">
            <a:spLocks/>
          </p:cNvSpPr>
          <p:nvPr/>
        </p:nvSpPr>
        <p:spPr>
          <a:xfrm>
            <a:off x="509901" y="1009792"/>
            <a:ext cx="8229600" cy="4525963"/>
          </a:xfrm>
          <a:prstGeom prst="rect">
            <a:avLst/>
          </a:prstGeom>
        </p:spPr>
        <p:txBody>
          <a:bodyPr vert="horz" lIns="0" tIns="0" rIns="0" bIns="0" rtlCol="0">
            <a:norm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i="1" dirty="0"/>
          </a:p>
          <a:p>
            <a:endParaRPr lang="en-US" i="1" dirty="0"/>
          </a:p>
          <a:p>
            <a:endParaRPr lang="en-US" i="1" dirty="0"/>
          </a:p>
          <a:p>
            <a:endParaRPr lang="en-US" i="1" dirty="0"/>
          </a:p>
          <a:p>
            <a:pPr marL="0" indent="0">
              <a:buFont typeface="Arial"/>
              <a:buNone/>
            </a:pPr>
            <a:endParaRPr lang="en-US" dirty="0"/>
          </a:p>
        </p:txBody>
      </p:sp>
      <p:sp>
        <p:nvSpPr>
          <p:cNvPr id="7" name="TextBox 6">
            <a:extLst>
              <a:ext uri="{FF2B5EF4-FFF2-40B4-BE49-F238E27FC236}">
                <a16:creationId xmlns:a16="http://schemas.microsoft.com/office/drawing/2014/main" id="{89430019-2668-9D49-B00F-1BE54F5D2350}"/>
              </a:ext>
            </a:extLst>
          </p:cNvPr>
          <p:cNvSpPr txBox="1"/>
          <p:nvPr/>
        </p:nvSpPr>
        <p:spPr>
          <a:xfrm>
            <a:off x="5394296" y="4787495"/>
            <a:ext cx="3255571" cy="1323439"/>
          </a:xfrm>
          <a:prstGeom prst="rect">
            <a:avLst/>
          </a:prstGeom>
          <a:noFill/>
        </p:spPr>
        <p:txBody>
          <a:bodyPr wrap="none" rtlCol="0">
            <a:spAutoFit/>
          </a:bodyPr>
          <a:lstStyle/>
          <a:p>
            <a:r>
              <a:rPr lang="en-GB" sz="1600" dirty="0"/>
              <a:t>A content page added to the website</a:t>
            </a:r>
          </a:p>
          <a:p>
            <a:r>
              <a:rPr lang="en-GB" sz="1600" dirty="0"/>
              <a:t> of </a:t>
            </a:r>
            <a:r>
              <a:rPr lang="en-GB" sz="1600" dirty="0" err="1"/>
              <a:t>cosylab</a:t>
            </a:r>
            <a:r>
              <a:rPr lang="en-GB" sz="1600" dirty="0"/>
              <a:t> to promote the product </a:t>
            </a:r>
          </a:p>
          <a:p>
            <a:r>
              <a:rPr lang="en-GB" sz="1600" dirty="0"/>
              <a:t>and to present results of the action </a:t>
            </a:r>
          </a:p>
          <a:p>
            <a:r>
              <a:rPr lang="en-GB" sz="1600" dirty="0"/>
              <a:t>in the frame of ARIES</a:t>
            </a:r>
          </a:p>
          <a:p>
            <a:endParaRPr lang="en-GB" sz="1600" dirty="0"/>
          </a:p>
        </p:txBody>
      </p:sp>
      <p:sp>
        <p:nvSpPr>
          <p:cNvPr id="11" name="Rectangle 10">
            <a:extLst>
              <a:ext uri="{FF2B5EF4-FFF2-40B4-BE49-F238E27FC236}">
                <a16:creationId xmlns:a16="http://schemas.microsoft.com/office/drawing/2014/main" id="{DA671142-3100-BB47-AEE0-C8685750137C}"/>
              </a:ext>
            </a:extLst>
          </p:cNvPr>
          <p:cNvSpPr/>
          <p:nvPr/>
        </p:nvSpPr>
        <p:spPr>
          <a:xfrm>
            <a:off x="5401730" y="5820434"/>
            <a:ext cx="2657580" cy="584775"/>
          </a:xfrm>
          <a:prstGeom prst="rect">
            <a:avLst/>
          </a:prstGeom>
        </p:spPr>
        <p:txBody>
          <a:bodyPr wrap="square">
            <a:spAutoFit/>
          </a:bodyPr>
          <a:lstStyle/>
          <a:p>
            <a:r>
              <a:rPr lang="en-GB" sz="1600" u="sng" dirty="0">
                <a:hlinkClick r:id="rId5"/>
              </a:rPr>
              <a:t>https://www.cosylab.com/main-timing-system/</a:t>
            </a:r>
            <a:endParaRPr lang="en-GB" sz="1600" u="sng" dirty="0"/>
          </a:p>
        </p:txBody>
      </p:sp>
    </p:spTree>
    <p:extLst>
      <p:ext uri="{BB962C8B-B14F-4D97-AF65-F5344CB8AC3E}">
        <p14:creationId xmlns:p14="http://schemas.microsoft.com/office/powerpoint/2010/main" val="113213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22</a:t>
            </a:fld>
            <a:endParaRPr lang="en-GB"/>
          </a:p>
        </p:txBody>
      </p:sp>
      <p:sp>
        <p:nvSpPr>
          <p:cNvPr id="6" name="Content Placeholder 2">
            <a:extLst>
              <a:ext uri="{FF2B5EF4-FFF2-40B4-BE49-F238E27FC236}">
                <a16:creationId xmlns:a16="http://schemas.microsoft.com/office/drawing/2014/main" id="{9D9EB775-BF70-084B-8DEB-5B18FAE899A9}"/>
              </a:ext>
            </a:extLst>
          </p:cNvPr>
          <p:cNvSpPr>
            <a:spLocks noGrp="1"/>
          </p:cNvSpPr>
          <p:nvPr>
            <p:ph idx="1"/>
          </p:nvPr>
        </p:nvSpPr>
        <p:spPr>
          <a:xfrm>
            <a:off x="304800" y="1388108"/>
            <a:ext cx="8382000" cy="4248472"/>
          </a:xfrm>
        </p:spPr>
        <p:txBody>
          <a:bodyPr>
            <a:normAutofit fontScale="77500" lnSpcReduction="20000"/>
          </a:bodyPr>
          <a:lstStyle/>
          <a:p>
            <a:pPr marL="0" indent="0">
              <a:buNone/>
            </a:pPr>
            <a:endParaRPr lang="en-GB" dirty="0"/>
          </a:p>
          <a:p>
            <a:pPr lvl="1"/>
            <a:r>
              <a:rPr lang="en-GB" dirty="0"/>
              <a:t>WP14 has timely and successfully delivered. However COVID -&gt; put-off some of the activities</a:t>
            </a:r>
          </a:p>
          <a:p>
            <a:pPr lvl="1"/>
            <a:endParaRPr lang="en-GB" dirty="0"/>
          </a:p>
          <a:p>
            <a:pPr lvl="1"/>
            <a:r>
              <a:rPr lang="en-GB" dirty="0" err="1"/>
              <a:t>PoC</a:t>
            </a:r>
            <a:r>
              <a:rPr lang="en-GB" dirty="0"/>
              <a:t> demonstrated to be a valid tool for fostering innovation, engaging industries, and convincing EC</a:t>
            </a:r>
          </a:p>
          <a:p>
            <a:pPr lvl="1"/>
            <a:endParaRPr lang="en-GB" dirty="0"/>
          </a:p>
          <a:p>
            <a:pPr lvl="1"/>
            <a:r>
              <a:rPr lang="en-GB" dirty="0" err="1"/>
              <a:t>PoC</a:t>
            </a:r>
            <a:r>
              <a:rPr lang="en-GB" dirty="0"/>
              <a:t> exercise needs scaling</a:t>
            </a:r>
          </a:p>
          <a:p>
            <a:pPr lvl="1"/>
            <a:endParaRPr lang="en-GB" dirty="0"/>
          </a:p>
          <a:p>
            <a:pPr lvl="1"/>
            <a:r>
              <a:rPr lang="en-GB" dirty="0"/>
              <a:t>Activity in WP14 has set important basis for I-FAST</a:t>
            </a:r>
          </a:p>
          <a:p>
            <a:pPr lvl="1"/>
            <a:endParaRPr lang="en-GB" dirty="0"/>
          </a:p>
          <a:p>
            <a:pPr lvl="1"/>
            <a:r>
              <a:rPr lang="en-GB" dirty="0"/>
              <a:t>Industries leading specific actions were embedded in the WP14 plan of work</a:t>
            </a:r>
          </a:p>
          <a:p>
            <a:pPr lvl="1"/>
            <a:endParaRPr lang="en-GB" dirty="0"/>
          </a:p>
          <a:p>
            <a:pPr lvl="1"/>
            <a:r>
              <a:rPr lang="en-GB" dirty="0"/>
              <a:t>Remarkable results from industrial developments </a:t>
            </a:r>
          </a:p>
          <a:p>
            <a:pPr lvl="1"/>
            <a:endParaRPr lang="en-GB" dirty="0"/>
          </a:p>
        </p:txBody>
      </p:sp>
    </p:spTree>
    <p:extLst>
      <p:ext uri="{BB962C8B-B14F-4D97-AF65-F5344CB8AC3E}">
        <p14:creationId xmlns:p14="http://schemas.microsoft.com/office/powerpoint/2010/main" val="37473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
        <p:nvSpPr>
          <p:cNvPr id="9" name="Title 8">
            <a:extLst>
              <a:ext uri="{FF2B5EF4-FFF2-40B4-BE49-F238E27FC236}">
                <a16:creationId xmlns:a16="http://schemas.microsoft.com/office/drawing/2014/main" id="{46AA6CAF-716B-8749-B9C1-75249258CBDA}"/>
              </a:ext>
            </a:extLst>
          </p:cNvPr>
          <p:cNvSpPr>
            <a:spLocks noGrp="1"/>
          </p:cNvSpPr>
          <p:nvPr>
            <p:ph type="title"/>
          </p:nvPr>
        </p:nvSpPr>
        <p:spPr/>
        <p:txBody>
          <a:bodyPr/>
          <a:lstStyle/>
          <a:p>
            <a:r>
              <a:rPr lang="en-GB" dirty="0"/>
              <a:t>The Objectives and Tasks of the WP14</a:t>
            </a:r>
            <a:endParaRPr lang="en-US" dirty="0"/>
          </a:p>
        </p:txBody>
      </p:sp>
      <p:sp>
        <p:nvSpPr>
          <p:cNvPr id="10" name="Content Placeholder 1">
            <a:extLst>
              <a:ext uri="{FF2B5EF4-FFF2-40B4-BE49-F238E27FC236}">
                <a16:creationId xmlns:a16="http://schemas.microsoft.com/office/drawing/2014/main" id="{C7D3413C-6ACF-E143-9B3A-BF24B40CF7BF}"/>
              </a:ext>
            </a:extLst>
          </p:cNvPr>
          <p:cNvSpPr txBox="1">
            <a:spLocks noGrp="1"/>
          </p:cNvSpPr>
          <p:nvPr>
            <p:ph idx="1"/>
          </p:nvPr>
        </p:nvSpPr>
        <p:spPr>
          <a:xfrm>
            <a:off x="428284" y="1602538"/>
            <a:ext cx="8064896" cy="23762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1800" dirty="0"/>
          </a:p>
          <a:p>
            <a:pPr marL="0" indent="0">
              <a:buNone/>
            </a:pPr>
            <a:r>
              <a:rPr lang="en-GB" sz="1800" dirty="0"/>
              <a:t>This is done via:</a:t>
            </a:r>
          </a:p>
          <a:p>
            <a:pPr>
              <a:buFontTx/>
              <a:buChar char="-"/>
            </a:pPr>
            <a:r>
              <a:rPr lang="en-US" sz="1800" dirty="0">
                <a:solidFill>
                  <a:srgbClr val="FF0000"/>
                </a:solidFill>
              </a:rPr>
              <a:t>implementing </a:t>
            </a:r>
            <a:r>
              <a:rPr lang="en-US" sz="1800" dirty="0" err="1">
                <a:solidFill>
                  <a:srgbClr val="FF0000"/>
                </a:solidFill>
              </a:rPr>
              <a:t>PoC</a:t>
            </a:r>
            <a:r>
              <a:rPr lang="en-US" sz="1800" dirty="0">
                <a:solidFill>
                  <a:srgbClr val="FF0000"/>
                </a:solidFill>
              </a:rPr>
              <a:t> for innovative actions</a:t>
            </a:r>
          </a:p>
          <a:p>
            <a:pPr>
              <a:buFontTx/>
              <a:buChar char="-"/>
            </a:pPr>
            <a:r>
              <a:rPr lang="en-US" sz="1800" dirty="0">
                <a:solidFill>
                  <a:srgbClr val="FF0000"/>
                </a:solidFill>
              </a:rPr>
              <a:t>Implementing research projects in industries  </a:t>
            </a:r>
          </a:p>
          <a:p>
            <a:pPr>
              <a:buFontTx/>
              <a:buChar char="-"/>
            </a:pPr>
            <a:r>
              <a:rPr lang="en-US" sz="1800" dirty="0">
                <a:solidFill>
                  <a:srgbClr val="FF0000"/>
                </a:solidFill>
              </a:rPr>
              <a:t>increasing</a:t>
            </a:r>
            <a:r>
              <a:rPr lang="en-GB" sz="1800" dirty="0">
                <a:solidFill>
                  <a:srgbClr val="FF0000"/>
                </a:solidFill>
              </a:rPr>
              <a:t> synergies in consortium between laboratories, industries, universities, applied research institutes</a:t>
            </a:r>
            <a:endParaRPr lang="en-GB" sz="1800" dirty="0"/>
          </a:p>
          <a:p>
            <a:pPr>
              <a:buFontTx/>
              <a:buChar char="-"/>
            </a:pPr>
            <a:endParaRPr lang="en-GB" sz="1800" dirty="0"/>
          </a:p>
          <a:p>
            <a:pPr marL="0" indent="0">
              <a:buNone/>
            </a:pPr>
            <a:endParaRPr lang="en-GB" sz="1800" dirty="0"/>
          </a:p>
          <a:p>
            <a:pPr marL="0" indent="0" algn="just">
              <a:buNone/>
            </a:pPr>
            <a:endParaRPr lang="en-GB" sz="1800" dirty="0"/>
          </a:p>
          <a:p>
            <a:pPr marL="0" indent="0" algn="just">
              <a:buNone/>
            </a:pPr>
            <a:endParaRPr lang="en-US" sz="1800" dirty="0">
              <a:solidFill>
                <a:srgbClr val="FF0000"/>
              </a:solidFill>
            </a:endParaRPr>
          </a:p>
          <a:p>
            <a:pPr marL="0" indent="0" algn="just">
              <a:buNone/>
            </a:pPr>
            <a:endParaRPr lang="en-US" sz="1800" dirty="0"/>
          </a:p>
          <a:p>
            <a:pPr marL="0" indent="0" algn="just">
              <a:buNone/>
            </a:pPr>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11" name="Picture 10">
            <a:extLst>
              <a:ext uri="{FF2B5EF4-FFF2-40B4-BE49-F238E27FC236}">
                <a16:creationId xmlns:a16="http://schemas.microsoft.com/office/drawing/2014/main" id="{E782A3F0-83D0-C247-A717-359643290D4B}"/>
              </a:ext>
            </a:extLst>
          </p:cNvPr>
          <p:cNvPicPr>
            <a:picLocks noChangeAspect="1"/>
          </p:cNvPicPr>
          <p:nvPr/>
        </p:nvPicPr>
        <p:blipFill>
          <a:blip r:embed="rId2"/>
          <a:stretch>
            <a:fillRect/>
          </a:stretch>
        </p:blipFill>
        <p:spPr>
          <a:xfrm>
            <a:off x="428284" y="3867879"/>
            <a:ext cx="8242300" cy="1955800"/>
          </a:xfrm>
          <a:prstGeom prst="rect">
            <a:avLst/>
          </a:prstGeom>
        </p:spPr>
      </p:pic>
      <p:sp>
        <p:nvSpPr>
          <p:cNvPr id="8" name="TextBox 7">
            <a:extLst>
              <a:ext uri="{FF2B5EF4-FFF2-40B4-BE49-F238E27FC236}">
                <a16:creationId xmlns:a16="http://schemas.microsoft.com/office/drawing/2014/main" id="{46A7B7A4-53A4-E446-B89A-CE9C34A1EA45}"/>
              </a:ext>
            </a:extLst>
          </p:cNvPr>
          <p:cNvSpPr txBox="1"/>
          <p:nvPr/>
        </p:nvSpPr>
        <p:spPr>
          <a:xfrm>
            <a:off x="590783" y="1067130"/>
            <a:ext cx="8412325" cy="646331"/>
          </a:xfrm>
          <a:prstGeom prst="rect">
            <a:avLst/>
          </a:prstGeom>
          <a:noFill/>
        </p:spPr>
        <p:txBody>
          <a:bodyPr wrap="square">
            <a:spAutoFit/>
          </a:bodyPr>
          <a:lstStyle/>
          <a:p>
            <a:pPr marL="0" indent="0">
              <a:buNone/>
            </a:pPr>
            <a:r>
              <a:rPr lang="en-GB" sz="1800" i="1" dirty="0">
                <a:solidFill>
                  <a:srgbClr val="FF0000"/>
                </a:solidFill>
              </a:rPr>
              <a:t>Evaluate, assess and develop </a:t>
            </a:r>
            <a:r>
              <a:rPr lang="en-GB" sz="1800" dirty="0"/>
              <a:t>technology inside ARIES with the final aim to provide society with identified commercial applications of the supported research potential. </a:t>
            </a:r>
          </a:p>
        </p:txBody>
      </p:sp>
    </p:spTree>
    <p:extLst>
      <p:ext uri="{BB962C8B-B14F-4D97-AF65-F5344CB8AC3E}">
        <p14:creationId xmlns:p14="http://schemas.microsoft.com/office/powerpoint/2010/main" val="2769028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sp>
        <p:nvSpPr>
          <p:cNvPr id="9" name="Title 1">
            <a:extLst>
              <a:ext uri="{FF2B5EF4-FFF2-40B4-BE49-F238E27FC236}">
                <a16:creationId xmlns:a16="http://schemas.microsoft.com/office/drawing/2014/main" id="{4D65E25F-C8DE-734E-8C4D-992E1A3185BD}"/>
              </a:ext>
            </a:extLst>
          </p:cNvPr>
          <p:cNvSpPr txBox="1">
            <a:spLocks/>
          </p:cNvSpPr>
          <p:nvPr/>
        </p:nvSpPr>
        <p:spPr>
          <a:xfrm>
            <a:off x="683568" y="242159"/>
            <a:ext cx="8229600" cy="561974"/>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b="1" dirty="0"/>
              <a:t>Deliverables for WP14</a:t>
            </a:r>
            <a:endParaRPr lang="en-GB" b="1" dirty="0"/>
          </a:p>
        </p:txBody>
      </p:sp>
      <p:graphicFrame>
        <p:nvGraphicFramePr>
          <p:cNvPr id="11" name="Content Placeholder 6">
            <a:extLst>
              <a:ext uri="{FF2B5EF4-FFF2-40B4-BE49-F238E27FC236}">
                <a16:creationId xmlns:a16="http://schemas.microsoft.com/office/drawing/2014/main" id="{07AA94E1-9D70-E543-9AEC-46A913D9B9DA}"/>
              </a:ext>
            </a:extLst>
          </p:cNvPr>
          <p:cNvGraphicFramePr>
            <a:graphicFrameLocks/>
          </p:cNvGraphicFramePr>
          <p:nvPr>
            <p:extLst>
              <p:ext uri="{D42A27DB-BD31-4B8C-83A1-F6EECF244321}">
                <p14:modId xmlns:p14="http://schemas.microsoft.com/office/powerpoint/2010/main" val="3735464344"/>
              </p:ext>
            </p:extLst>
          </p:nvPr>
        </p:nvGraphicFramePr>
        <p:xfrm>
          <a:off x="467544" y="1628800"/>
          <a:ext cx="8219136" cy="2499360"/>
        </p:xfrm>
        <a:graphic>
          <a:graphicData uri="http://schemas.openxmlformats.org/drawingml/2006/table">
            <a:tbl>
              <a:tblPr>
                <a:tableStyleId>{3B4B98B0-60AC-42C2-AFA5-B58CD77FA1E5}</a:tableStyleId>
              </a:tblPr>
              <a:tblGrid>
                <a:gridCol w="692437">
                  <a:extLst>
                    <a:ext uri="{9D8B030D-6E8A-4147-A177-3AD203B41FA5}">
                      <a16:colId xmlns:a16="http://schemas.microsoft.com/office/drawing/2014/main" val="22705675"/>
                    </a:ext>
                  </a:extLst>
                </a:gridCol>
                <a:gridCol w="4924187">
                  <a:extLst>
                    <a:ext uri="{9D8B030D-6E8A-4147-A177-3AD203B41FA5}">
                      <a16:colId xmlns:a16="http://schemas.microsoft.com/office/drawing/2014/main" val="2823849777"/>
                    </a:ext>
                  </a:extLst>
                </a:gridCol>
                <a:gridCol w="570603">
                  <a:extLst>
                    <a:ext uri="{9D8B030D-6E8A-4147-A177-3AD203B41FA5}">
                      <a16:colId xmlns:a16="http://schemas.microsoft.com/office/drawing/2014/main" val="771063446"/>
                    </a:ext>
                  </a:extLst>
                </a:gridCol>
                <a:gridCol w="951909">
                  <a:extLst>
                    <a:ext uri="{9D8B030D-6E8A-4147-A177-3AD203B41FA5}">
                      <a16:colId xmlns:a16="http://schemas.microsoft.com/office/drawing/2014/main" val="4205098353"/>
                    </a:ext>
                  </a:extLst>
                </a:gridCol>
                <a:gridCol w="1080000">
                  <a:extLst>
                    <a:ext uri="{9D8B030D-6E8A-4147-A177-3AD203B41FA5}">
                      <a16:colId xmlns:a16="http://schemas.microsoft.com/office/drawing/2014/main" val="2588422990"/>
                    </a:ext>
                  </a:extLst>
                </a:gridCol>
              </a:tblGrid>
              <a:tr h="0">
                <a:tc gridSpan="5">
                  <a:txBody>
                    <a:bodyPr/>
                    <a:lstStyle/>
                    <a:p>
                      <a:pPr algn="ctr" fontAlgn="base"/>
                      <a:r>
                        <a:rPr lang="en-US" sz="1600" b="1" dirty="0">
                          <a:effectLst/>
                          <a:latin typeface="Arial" panose="020B0604020202020204" pitchFamily="34" charset="0"/>
                          <a:cs typeface="Arial" panose="020B0604020202020204" pitchFamily="34" charset="0"/>
                        </a:rPr>
                        <a:t>Deliverables</a:t>
                      </a:r>
                      <a:endParaRPr lang="en-GB" sz="1600" b="1" dirty="0">
                        <a:effectLst/>
                        <a:latin typeface="Arial" panose="020B0604020202020204" pitchFamily="34" charset="0"/>
                        <a:cs typeface="Arial" panose="020B0604020202020204" pitchFamily="34" charset="0"/>
                      </a:endParaRPr>
                    </a:p>
                  </a:txBody>
                  <a:tcPr anchor="ctr">
                    <a:lnT w="12700" cap="flat" cmpd="sng" algn="ctr">
                      <a:noFill/>
                      <a:prstDash val="solid"/>
                      <a:round/>
                      <a:headEnd type="none" w="med" len="med"/>
                      <a:tailEnd type="none" w="med" len="med"/>
                    </a:lnT>
                    <a:lnB w="12700" cap="flat" cmpd="sng" algn="ctr">
                      <a:solidFill>
                        <a:srgbClr val="F8B13C"/>
                      </a:solidFill>
                      <a:prstDash val="solid"/>
                      <a:round/>
                      <a:headEnd type="none" w="med" len="med"/>
                      <a:tailEnd type="none" w="med" len="med"/>
                    </a:lnB>
                  </a:tcP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extLst>
                  <a:ext uri="{0D108BD9-81ED-4DB2-BD59-A6C34878D82A}">
                    <a16:rowId xmlns:a16="http://schemas.microsoft.com/office/drawing/2014/main" val="1467678849"/>
                  </a:ext>
                </a:extLst>
              </a:tr>
              <a:tr h="0">
                <a:tc>
                  <a:txBody>
                    <a:bodyPr/>
                    <a:lstStyle/>
                    <a:p>
                      <a:pPr algn="l" fontAlgn="base"/>
                      <a:r>
                        <a:rPr lang="en-GB" sz="1400" b="1" dirty="0">
                          <a:effectLst/>
                          <a:latin typeface="Arial" panose="020B0604020202020204" pitchFamily="34" charset="0"/>
                          <a:cs typeface="Arial" panose="020B0604020202020204" pitchFamily="34" charset="0"/>
                        </a:rPr>
                        <a:t>D14.1</a:t>
                      </a:r>
                    </a:p>
                  </a:txBody>
                  <a:tcPr anchor="ctr">
                    <a:lnT w="12700" cap="flat" cmpd="sng" algn="ctr">
                      <a:solidFill>
                        <a:srgbClr val="F8B13C"/>
                      </a:solidFill>
                      <a:prstDash val="solid"/>
                      <a:round/>
                      <a:headEnd type="none" w="med" len="med"/>
                      <a:tailEnd type="none" w="med" len="med"/>
                    </a:lnT>
                  </a:tcPr>
                </a:tc>
                <a:tc>
                  <a:txBody>
                    <a:bodyPr/>
                    <a:lstStyle/>
                    <a:p>
                      <a:pPr algn="l" fontAlgn="base"/>
                      <a:r>
                        <a:rPr lang="en-GB" sz="1400" dirty="0">
                          <a:effectLst/>
                          <a:latin typeface="Arial" panose="020B0604020202020204" pitchFamily="34" charset="0"/>
                          <a:cs typeface="Arial" panose="020B0604020202020204" pitchFamily="34" charset="0"/>
                        </a:rPr>
                        <a:t>Set-up  of </a:t>
                      </a:r>
                      <a:r>
                        <a:rPr lang="en-GB" sz="1400" dirty="0" err="1">
                          <a:effectLst/>
                          <a:latin typeface="Arial" panose="020B0604020202020204" pitchFamily="34" charset="0"/>
                          <a:cs typeface="Arial" panose="020B0604020202020204" pitchFamily="34" charset="0"/>
                        </a:rPr>
                        <a:t>PoC</a:t>
                      </a:r>
                      <a:r>
                        <a:rPr lang="en-GB" sz="1400" dirty="0">
                          <a:effectLst/>
                          <a:latin typeface="Arial" panose="020B0604020202020204" pitchFamily="34" charset="0"/>
                          <a:cs typeface="Arial" panose="020B0604020202020204" pitchFamily="34" charset="0"/>
                        </a:rPr>
                        <a:t> innovation funding scheme</a:t>
                      </a:r>
                    </a:p>
                  </a:txBody>
                  <a:tcPr anchor="ctr">
                    <a:lnT w="12700" cap="flat" cmpd="sng" algn="ctr">
                      <a:solidFill>
                        <a:srgbClr val="F8B13C"/>
                      </a:solidFill>
                      <a:prstDash val="solid"/>
                      <a:round/>
                      <a:headEnd type="none" w="med" len="med"/>
                      <a:tailEnd type="none" w="med" len="med"/>
                    </a:lnT>
                  </a:tcPr>
                </a:tc>
                <a:tc>
                  <a:txBody>
                    <a:bodyPr/>
                    <a:lstStyle/>
                    <a:p>
                      <a:pPr algn="l" fontAlgn="base"/>
                      <a:r>
                        <a:rPr lang="en-GB" sz="1400" dirty="0">
                          <a:effectLst/>
                          <a:latin typeface="Arial" panose="020B0604020202020204" pitchFamily="34" charset="0"/>
                          <a:cs typeface="Arial" panose="020B0604020202020204" pitchFamily="34" charset="0"/>
                        </a:rPr>
                        <a:t>14.2</a:t>
                      </a:r>
                    </a:p>
                  </a:txBody>
                  <a:tcPr anchor="ctr">
                    <a:lnT w="12700" cap="flat" cmpd="sng" algn="ctr">
                      <a:solidFill>
                        <a:srgbClr val="F8B13C"/>
                      </a:solidFill>
                      <a:prstDash val="solid"/>
                      <a:round/>
                      <a:headEnd type="none" w="med" len="med"/>
                      <a:tailEnd type="none" w="med" len="med"/>
                    </a:lnT>
                  </a:tcPr>
                </a:tc>
                <a:tc>
                  <a:txBody>
                    <a:bodyPr/>
                    <a:lstStyle/>
                    <a:p>
                      <a:pPr algn="l" fontAlgn="base"/>
                      <a:r>
                        <a:rPr lang="en-GB" sz="1400" dirty="0">
                          <a:effectLst/>
                          <a:latin typeface="Arial" panose="020B0604020202020204" pitchFamily="34" charset="0"/>
                          <a:cs typeface="Arial" panose="020B0604020202020204" pitchFamily="34" charset="0"/>
                        </a:rPr>
                        <a:t>M12</a:t>
                      </a:r>
                    </a:p>
                  </a:txBody>
                  <a:tcPr anchor="ctr">
                    <a:lnT w="12700" cap="flat" cmpd="sng" algn="ctr">
                      <a:solidFill>
                        <a:srgbClr val="F8B13C"/>
                      </a:solidFill>
                      <a:prstDash val="solid"/>
                      <a:round/>
                      <a:headEnd type="none" w="med" len="med"/>
                      <a:tailEnd type="none" w="med" len="med"/>
                    </a:lnT>
                  </a:tcPr>
                </a:tc>
                <a:tc>
                  <a:txBody>
                    <a:bodyPr/>
                    <a:lstStyle/>
                    <a:p>
                      <a:pPr marL="0" algn="ctr" defTabSz="457200" rtl="0" eaLnBrk="1" latinLnBrk="0" hangingPunct="1"/>
                      <a:r>
                        <a:rPr lang="en-US" sz="1400" b="1" kern="1200" dirty="0">
                          <a:solidFill>
                            <a:srgbClr val="00B050"/>
                          </a:solidFill>
                          <a:effectLst/>
                          <a:latin typeface="+mn-lt"/>
                          <a:ea typeface="+mn-ea"/>
                          <a:cs typeface="+mn-cs"/>
                        </a:rPr>
                        <a:t>23/04/2018</a:t>
                      </a:r>
                    </a:p>
                  </a:txBody>
                  <a:tcPr anchor="ctr">
                    <a:lnT w="12700" cap="flat" cmpd="sng" algn="ctr">
                      <a:solidFill>
                        <a:srgbClr val="F8B13C"/>
                      </a:solidFill>
                      <a:prstDash val="solid"/>
                      <a:round/>
                      <a:headEnd type="none" w="med" len="med"/>
                      <a:tailEnd type="none" w="med" len="med"/>
                    </a:lnT>
                  </a:tcPr>
                </a:tc>
                <a:extLst>
                  <a:ext uri="{0D108BD9-81ED-4DB2-BD59-A6C34878D82A}">
                    <a16:rowId xmlns:a16="http://schemas.microsoft.com/office/drawing/2014/main" val="3155004967"/>
                  </a:ext>
                </a:extLst>
              </a:tr>
              <a:tr h="0">
                <a:tc>
                  <a:txBody>
                    <a:bodyPr/>
                    <a:lstStyle/>
                    <a:p>
                      <a:pPr algn="l" fontAlgn="base"/>
                      <a:r>
                        <a:rPr lang="en-GB" sz="1400" b="1" dirty="0">
                          <a:effectLst/>
                          <a:latin typeface="Arial" panose="020B0604020202020204" pitchFamily="34" charset="0"/>
                          <a:cs typeface="Arial" panose="020B0604020202020204" pitchFamily="34" charset="0"/>
                        </a:rPr>
                        <a:t>D14.2</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Academia meets industry /1&amp;2</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14.3</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M24/M36</a:t>
                      </a:r>
                    </a:p>
                  </a:txBody>
                  <a:tcPr anchor="ctr"/>
                </a:tc>
                <a:tc>
                  <a:txBody>
                    <a:bodyPr/>
                    <a:lstStyle/>
                    <a:p>
                      <a:pPr marL="0" algn="ctr" defTabSz="457200" rtl="0" eaLnBrk="1" latinLnBrk="0" hangingPunct="1"/>
                      <a:r>
                        <a:rPr lang="en-US" sz="1400" b="1" kern="1200" dirty="0">
                          <a:solidFill>
                            <a:srgbClr val="00B050"/>
                          </a:solidFill>
                          <a:effectLst/>
                          <a:latin typeface="+mn-lt"/>
                          <a:ea typeface="+mn-ea"/>
                          <a:cs typeface="+mn-cs"/>
                        </a:rPr>
                        <a:t>09/05/2019</a:t>
                      </a:r>
                    </a:p>
                  </a:txBody>
                  <a:tcPr anchor="ctr"/>
                </a:tc>
                <a:extLst>
                  <a:ext uri="{0D108BD9-81ED-4DB2-BD59-A6C34878D82A}">
                    <a16:rowId xmlns:a16="http://schemas.microsoft.com/office/drawing/2014/main" val="2584878303"/>
                  </a:ext>
                </a:extLst>
              </a:tr>
              <a:tr h="0">
                <a:tc>
                  <a:txBody>
                    <a:bodyPr/>
                    <a:lstStyle/>
                    <a:p>
                      <a:pPr algn="l" fontAlgn="base"/>
                      <a:r>
                        <a:rPr lang="en-GB" sz="1400" b="1" dirty="0">
                          <a:effectLst/>
                          <a:latin typeface="Arial" panose="020B0604020202020204" pitchFamily="34" charset="0"/>
                          <a:cs typeface="Arial" panose="020B0604020202020204" pitchFamily="34" charset="0"/>
                        </a:rPr>
                        <a:t>D14.3</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Production of material samples of C-based and metal-diamond composites</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14.4</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M24</a:t>
                      </a:r>
                    </a:p>
                  </a:txBody>
                  <a:tcPr anchor="ctr"/>
                </a:tc>
                <a:tc>
                  <a:txBody>
                    <a:bodyPr/>
                    <a:lstStyle/>
                    <a:p>
                      <a:pPr marL="0" algn="ctr" defTabSz="457200" rtl="0" eaLnBrk="1" latinLnBrk="0" hangingPunct="1"/>
                      <a:r>
                        <a:rPr lang="en-US" sz="1400" b="1" kern="1200" dirty="0">
                          <a:solidFill>
                            <a:srgbClr val="00B050"/>
                          </a:solidFill>
                          <a:effectLst/>
                          <a:latin typeface="+mn-lt"/>
                          <a:ea typeface="+mn-ea"/>
                          <a:cs typeface="+mn-cs"/>
                        </a:rPr>
                        <a:t>30/10.2018</a:t>
                      </a:r>
                    </a:p>
                  </a:txBody>
                  <a:tcPr anchor="ctr"/>
                </a:tc>
                <a:extLst>
                  <a:ext uri="{0D108BD9-81ED-4DB2-BD59-A6C34878D82A}">
                    <a16:rowId xmlns:a16="http://schemas.microsoft.com/office/drawing/2014/main" val="3905341781"/>
                  </a:ext>
                </a:extLst>
              </a:tr>
              <a:tr h="0">
                <a:tc>
                  <a:txBody>
                    <a:bodyPr/>
                    <a:lstStyle/>
                    <a:p>
                      <a:pPr algn="l" fontAlgn="base"/>
                      <a:r>
                        <a:rPr lang="en-GB" sz="1400" b="1" dirty="0">
                          <a:effectLst/>
                          <a:latin typeface="Arial" panose="020B0604020202020204" pitchFamily="34" charset="0"/>
                          <a:cs typeface="Arial" panose="020B0604020202020204" pitchFamily="34" charset="0"/>
                        </a:rPr>
                        <a:t>D14.4</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1st long length of industrial HTS </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14.5</a:t>
                      </a:r>
                    </a:p>
                  </a:txBody>
                  <a:tcPr anchor="ctr"/>
                </a:tc>
                <a:tc>
                  <a:txBody>
                    <a:bodyPr/>
                    <a:lstStyle/>
                    <a:p>
                      <a:pPr algn="l" fontAlgn="base"/>
                      <a:r>
                        <a:rPr lang="en-GB" sz="1400" dirty="0">
                          <a:effectLst/>
                          <a:latin typeface="Arial" panose="020B0604020202020204" pitchFamily="34" charset="0"/>
                          <a:cs typeface="Arial" panose="020B0604020202020204" pitchFamily="34" charset="0"/>
                        </a:rPr>
                        <a:t>M30</a:t>
                      </a:r>
                    </a:p>
                  </a:txBody>
                  <a:tcPr anchor="ctr"/>
                </a:tc>
                <a:tc>
                  <a:txBody>
                    <a:bodyPr/>
                    <a:lstStyle/>
                    <a:p>
                      <a:pPr algn="ctr"/>
                      <a:r>
                        <a:rPr lang="en-US" sz="1400" b="1" dirty="0">
                          <a:solidFill>
                            <a:srgbClr val="00B050"/>
                          </a:solidFill>
                          <a:effectLst/>
                        </a:rPr>
                        <a:t>31/10/2019</a:t>
                      </a:r>
                    </a:p>
                  </a:txBody>
                  <a:tcPr anchor="ctr"/>
                </a:tc>
                <a:extLst>
                  <a:ext uri="{0D108BD9-81ED-4DB2-BD59-A6C34878D82A}">
                    <a16:rowId xmlns:a16="http://schemas.microsoft.com/office/drawing/2014/main" val="67860793"/>
                  </a:ext>
                </a:extLst>
              </a:tr>
              <a:tr h="0">
                <a:tc>
                  <a:txBody>
                    <a:bodyPr/>
                    <a:lstStyle/>
                    <a:p>
                      <a:pPr algn="l" fontAlgn="base"/>
                      <a:r>
                        <a:rPr lang="en-GB" sz="1400" b="1" dirty="0">
                          <a:effectLst/>
                          <a:latin typeface="Arial" panose="020B0604020202020204" pitchFamily="34" charset="0"/>
                          <a:cs typeface="Arial" panose="020B0604020202020204" pitchFamily="34" charset="0"/>
                        </a:rPr>
                        <a:t>D14.5</a:t>
                      </a:r>
                    </a:p>
                  </a:txBody>
                  <a:tcPr anchor="ctr">
                    <a:lnB w="12700" cap="flat" cmpd="sng" algn="ctr">
                      <a:solidFill>
                        <a:srgbClr val="1F497D"/>
                      </a:solidFill>
                      <a:prstDash val="solid"/>
                      <a:round/>
                      <a:headEnd type="none" w="med" len="med"/>
                      <a:tailEnd type="none" w="med" len="med"/>
                    </a:lnB>
                  </a:tcPr>
                </a:tc>
                <a:tc>
                  <a:txBody>
                    <a:bodyPr/>
                    <a:lstStyle/>
                    <a:p>
                      <a:pPr algn="l" fontAlgn="base"/>
                      <a:r>
                        <a:rPr lang="en-GB" sz="1400" dirty="0">
                          <a:effectLst/>
                          <a:latin typeface="Arial" panose="020B0604020202020204" pitchFamily="34" charset="0"/>
                          <a:cs typeface="Arial" panose="020B0604020202020204" pitchFamily="34" charset="0"/>
                        </a:rPr>
                        <a:t>Real-time event distribution network brought to openly accessible product grade level</a:t>
                      </a:r>
                    </a:p>
                  </a:txBody>
                  <a:tcPr anchor="ctr">
                    <a:lnB w="12700" cap="flat" cmpd="sng" algn="ctr">
                      <a:solidFill>
                        <a:srgbClr val="1F497D"/>
                      </a:solidFill>
                      <a:prstDash val="solid"/>
                      <a:round/>
                      <a:headEnd type="none" w="med" len="med"/>
                      <a:tailEnd type="none" w="med" len="med"/>
                    </a:lnB>
                  </a:tcPr>
                </a:tc>
                <a:tc>
                  <a:txBody>
                    <a:bodyPr/>
                    <a:lstStyle/>
                    <a:p>
                      <a:pPr algn="l" fontAlgn="base"/>
                      <a:r>
                        <a:rPr lang="en-GB" sz="1400" dirty="0">
                          <a:effectLst/>
                          <a:latin typeface="Arial" panose="020B0604020202020204" pitchFamily="34" charset="0"/>
                          <a:cs typeface="Arial" panose="020B0604020202020204" pitchFamily="34" charset="0"/>
                        </a:rPr>
                        <a:t>14.6</a:t>
                      </a:r>
                    </a:p>
                  </a:txBody>
                  <a:tcPr anchor="ctr">
                    <a:lnB w="12700" cap="flat" cmpd="sng" algn="ctr">
                      <a:solidFill>
                        <a:srgbClr val="1F497D"/>
                      </a:solidFill>
                      <a:prstDash val="solid"/>
                      <a:round/>
                      <a:headEnd type="none" w="med" len="med"/>
                      <a:tailEnd type="none" w="med" len="med"/>
                    </a:lnB>
                  </a:tcPr>
                </a:tc>
                <a:tc>
                  <a:txBody>
                    <a:bodyPr/>
                    <a:lstStyle/>
                    <a:p>
                      <a:pPr algn="l" fontAlgn="base"/>
                      <a:r>
                        <a:rPr lang="en-GB" sz="1400" dirty="0">
                          <a:effectLst/>
                          <a:latin typeface="Arial" panose="020B0604020202020204" pitchFamily="34" charset="0"/>
                          <a:cs typeface="Arial" panose="020B0604020202020204" pitchFamily="34" charset="0"/>
                        </a:rPr>
                        <a:t>M50</a:t>
                      </a:r>
                    </a:p>
                  </a:txBody>
                  <a:tcPr anchor="ctr">
                    <a:lnB w="12700" cap="flat" cmpd="sng" algn="ctr">
                      <a:solidFill>
                        <a:srgbClr val="1F497D"/>
                      </a:solidFill>
                      <a:prstDash val="solid"/>
                      <a:round/>
                      <a:headEnd type="none" w="med" len="med"/>
                      <a:tailEnd type="none" w="med" len="med"/>
                    </a:lnB>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endParaRPr lang="en-US" sz="1400" b="1" dirty="0">
                        <a:solidFill>
                          <a:srgbClr val="00B050"/>
                        </a:solidFill>
                        <a:effectLst/>
                      </a:endParaRPr>
                    </a:p>
                    <a:p>
                      <a:pPr marL="0" marR="0" lvl="0" indent="0" algn="l" defTabSz="457200" rtl="0" eaLnBrk="1" fontAlgn="base" latinLnBrk="0" hangingPunct="1">
                        <a:lnSpc>
                          <a:spcPct val="100000"/>
                        </a:lnSpc>
                        <a:spcBef>
                          <a:spcPts val="0"/>
                        </a:spcBef>
                        <a:spcAft>
                          <a:spcPts val="0"/>
                        </a:spcAft>
                        <a:buClrTx/>
                        <a:buSzTx/>
                        <a:buFontTx/>
                        <a:buNone/>
                        <a:tabLst/>
                        <a:defRPr/>
                      </a:pPr>
                      <a:r>
                        <a:rPr lang="en-US" sz="1400" b="1" dirty="0">
                          <a:solidFill>
                            <a:srgbClr val="00B050"/>
                          </a:solidFill>
                          <a:effectLst/>
                        </a:rPr>
                        <a:t>20/05/2021</a:t>
                      </a:r>
                    </a:p>
                    <a:p>
                      <a:pPr algn="l" fontAlgn="base"/>
                      <a:endParaRPr lang="en-GB" sz="1400" b="1" dirty="0">
                        <a:effectLst/>
                        <a:latin typeface="Arial" panose="020B0604020202020204" pitchFamily="34" charset="0"/>
                        <a:cs typeface="Arial" panose="020B0604020202020204" pitchFamily="34" charset="0"/>
                      </a:endParaRPr>
                    </a:p>
                  </a:txBody>
                  <a:tcPr anchor="ctr">
                    <a:lnB w="12700" cap="flat" cmpd="sng" algn="ctr">
                      <a:solidFill>
                        <a:srgbClr val="1F497D"/>
                      </a:solidFill>
                      <a:prstDash val="solid"/>
                      <a:round/>
                      <a:headEnd type="none" w="med" len="med"/>
                      <a:tailEnd type="none" w="med" len="med"/>
                    </a:lnB>
                  </a:tcPr>
                </a:tc>
                <a:extLst>
                  <a:ext uri="{0D108BD9-81ED-4DB2-BD59-A6C34878D82A}">
                    <a16:rowId xmlns:a16="http://schemas.microsoft.com/office/drawing/2014/main" val="2507321138"/>
                  </a:ext>
                </a:extLst>
              </a:tr>
            </a:tbl>
          </a:graphicData>
        </a:graphic>
      </p:graphicFrame>
    </p:spTree>
    <p:extLst>
      <p:ext uri="{BB962C8B-B14F-4D97-AF65-F5344CB8AC3E}">
        <p14:creationId xmlns:p14="http://schemas.microsoft.com/office/powerpoint/2010/main" val="3955747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sp>
        <p:nvSpPr>
          <p:cNvPr id="9" name="Title 1">
            <a:extLst>
              <a:ext uri="{FF2B5EF4-FFF2-40B4-BE49-F238E27FC236}">
                <a16:creationId xmlns:a16="http://schemas.microsoft.com/office/drawing/2014/main" id="{4D65E25F-C8DE-734E-8C4D-992E1A3185BD}"/>
              </a:ext>
            </a:extLst>
          </p:cNvPr>
          <p:cNvSpPr txBox="1">
            <a:spLocks/>
          </p:cNvSpPr>
          <p:nvPr/>
        </p:nvSpPr>
        <p:spPr>
          <a:xfrm>
            <a:off x="683568" y="242159"/>
            <a:ext cx="8229600" cy="561974"/>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b="1" dirty="0"/>
              <a:t>Milestones for WP14</a:t>
            </a:r>
            <a:endParaRPr lang="en-GB" b="1" dirty="0"/>
          </a:p>
        </p:txBody>
      </p:sp>
      <p:graphicFrame>
        <p:nvGraphicFramePr>
          <p:cNvPr id="12" name="Content Placeholder 6">
            <a:extLst>
              <a:ext uri="{FF2B5EF4-FFF2-40B4-BE49-F238E27FC236}">
                <a16:creationId xmlns:a16="http://schemas.microsoft.com/office/drawing/2014/main" id="{FE539A16-405F-F34E-B20F-CE0BFE129951}"/>
              </a:ext>
            </a:extLst>
          </p:cNvPr>
          <p:cNvGraphicFramePr>
            <a:graphicFrameLocks/>
          </p:cNvGraphicFramePr>
          <p:nvPr>
            <p:extLst>
              <p:ext uri="{D42A27DB-BD31-4B8C-83A1-F6EECF244321}">
                <p14:modId xmlns:p14="http://schemas.microsoft.com/office/powerpoint/2010/main" val="1458291868"/>
              </p:ext>
            </p:extLst>
          </p:nvPr>
        </p:nvGraphicFramePr>
        <p:xfrm>
          <a:off x="463781" y="2060848"/>
          <a:ext cx="8216437" cy="1834800"/>
        </p:xfrm>
        <a:graphic>
          <a:graphicData uri="http://schemas.openxmlformats.org/drawingml/2006/table">
            <a:tbl>
              <a:tblPr>
                <a:tableStyleId>{3B4B98B0-60AC-42C2-AFA5-B58CD77FA1E5}</a:tableStyleId>
              </a:tblPr>
              <a:tblGrid>
                <a:gridCol w="692437">
                  <a:extLst>
                    <a:ext uri="{9D8B030D-6E8A-4147-A177-3AD203B41FA5}">
                      <a16:colId xmlns:a16="http://schemas.microsoft.com/office/drawing/2014/main" val="22705675"/>
                    </a:ext>
                  </a:extLst>
                </a:gridCol>
                <a:gridCol w="5140211">
                  <a:extLst>
                    <a:ext uri="{9D8B030D-6E8A-4147-A177-3AD203B41FA5}">
                      <a16:colId xmlns:a16="http://schemas.microsoft.com/office/drawing/2014/main" val="2823849777"/>
                    </a:ext>
                  </a:extLst>
                </a:gridCol>
                <a:gridCol w="655789">
                  <a:extLst>
                    <a:ext uri="{9D8B030D-6E8A-4147-A177-3AD203B41FA5}">
                      <a16:colId xmlns:a16="http://schemas.microsoft.com/office/drawing/2014/main" val="771063446"/>
                    </a:ext>
                  </a:extLst>
                </a:gridCol>
                <a:gridCol w="648000">
                  <a:extLst>
                    <a:ext uri="{9D8B030D-6E8A-4147-A177-3AD203B41FA5}">
                      <a16:colId xmlns:a16="http://schemas.microsoft.com/office/drawing/2014/main" val="4205098353"/>
                    </a:ext>
                  </a:extLst>
                </a:gridCol>
                <a:gridCol w="1080000">
                  <a:extLst>
                    <a:ext uri="{9D8B030D-6E8A-4147-A177-3AD203B41FA5}">
                      <a16:colId xmlns:a16="http://schemas.microsoft.com/office/drawing/2014/main" val="2588422990"/>
                    </a:ext>
                  </a:extLst>
                </a:gridCol>
              </a:tblGrid>
              <a:tr h="0">
                <a:tc gridSpan="5">
                  <a:txBody>
                    <a:bodyPr/>
                    <a:lstStyle/>
                    <a:p>
                      <a:pPr algn="ctr" fontAlgn="base"/>
                      <a:r>
                        <a:rPr lang="en-US" sz="1400" b="1" dirty="0">
                          <a:effectLst/>
                          <a:latin typeface="Arial" panose="020B0604020202020204" pitchFamily="34" charset="0"/>
                          <a:cs typeface="Arial" panose="020B0604020202020204" pitchFamily="34" charset="0"/>
                        </a:rPr>
                        <a:t>Milestones</a:t>
                      </a:r>
                      <a:endParaRPr lang="en-GB" sz="1400" b="1" dirty="0">
                        <a:effectLst/>
                        <a:latin typeface="Arial" panose="020B0604020202020204" pitchFamily="34" charset="0"/>
                        <a:cs typeface="Arial" panose="020B0604020202020204" pitchFamily="34" charset="0"/>
                      </a:endParaRPr>
                    </a:p>
                  </a:txBody>
                  <a:tcPr anchor="ctr">
                    <a:lnT w="12700" cap="flat" cmpd="sng" algn="ctr">
                      <a:noFill/>
                      <a:prstDash val="solid"/>
                      <a:round/>
                      <a:headEnd type="none" w="med" len="med"/>
                      <a:tailEnd type="none" w="med" len="med"/>
                    </a:lnT>
                    <a:lnB w="12700" cap="flat" cmpd="sng" algn="ctr">
                      <a:solidFill>
                        <a:srgbClr val="F8B13C"/>
                      </a:solidFill>
                      <a:prstDash val="solid"/>
                      <a:round/>
                      <a:headEnd type="none" w="med" len="med"/>
                      <a:tailEnd type="none" w="med" len="med"/>
                    </a:lnB>
                  </a:tcP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tc hMerge="1">
                  <a:txBody>
                    <a:bodyPr/>
                    <a:lstStyle/>
                    <a:p>
                      <a:pPr algn="l" fontAlgn="base"/>
                      <a:endParaRPr lang="en-GB" sz="1400" dirty="0">
                        <a:effectLst/>
                      </a:endParaRPr>
                    </a:p>
                  </a:txBody>
                  <a:tcPr anchor="ctr"/>
                </a:tc>
                <a:extLst>
                  <a:ext uri="{0D108BD9-81ED-4DB2-BD59-A6C34878D82A}">
                    <a16:rowId xmlns:a16="http://schemas.microsoft.com/office/drawing/2014/main" val="1467678849"/>
                  </a:ext>
                </a:extLst>
              </a:tr>
              <a:tr h="306000">
                <a:tc>
                  <a:txBody>
                    <a:bodyPr/>
                    <a:lstStyle/>
                    <a:p>
                      <a:pPr marL="0" algn="l" defTabSz="457200" rtl="0" eaLnBrk="1" fontAlgn="base" latinLnBrk="0" hangingPunct="1"/>
                      <a:r>
                        <a:rPr lang="en-GB" sz="1400" b="1" kern="1200" dirty="0">
                          <a:solidFill>
                            <a:schemeClr val="tx1"/>
                          </a:solidFill>
                          <a:effectLst/>
                          <a:latin typeface="Arial" panose="020B0604020202020204" pitchFamily="34" charset="0"/>
                          <a:ea typeface="+mn-ea"/>
                          <a:cs typeface="Arial" panose="020B0604020202020204" pitchFamily="34" charset="0"/>
                        </a:rPr>
                        <a:t>MS42</a:t>
                      </a:r>
                    </a:p>
                  </a:txBody>
                  <a:tcPr anchor="ctr">
                    <a:lnT w="12700" cap="flat" cmpd="sng" algn="ctr">
                      <a:solidFill>
                        <a:srgbClr val="F8B13C"/>
                      </a:solidFill>
                      <a:prstDash val="solid"/>
                      <a:round/>
                      <a:headEnd type="none" w="med" len="med"/>
                      <a:tailEnd type="none" w="med" len="med"/>
                    </a:lnT>
                    <a:solidFill>
                      <a:schemeClr val="accent3">
                        <a:lumMod val="20000"/>
                        <a:lumOff val="80000"/>
                      </a:schemeClr>
                    </a:solidFill>
                  </a:tcPr>
                </a:tc>
                <a:tc>
                  <a:txBody>
                    <a:bodyPr/>
                    <a:lstStyle/>
                    <a:p>
                      <a:r>
                        <a:rPr lang="en-US" sz="1400" dirty="0">
                          <a:solidFill>
                            <a:srgbClr val="292929"/>
                          </a:solidFill>
                          <a:effectLst/>
                        </a:rPr>
                        <a:t>Appointing of an Industrial Advisory Board, (IAB)</a:t>
                      </a:r>
                    </a:p>
                  </a:txBody>
                  <a:tcPr anchor="ctr">
                    <a:lnT w="12700" cap="flat" cmpd="sng" algn="ctr">
                      <a:solidFill>
                        <a:srgbClr val="F8B13C"/>
                      </a:solidFill>
                      <a:prstDash val="solid"/>
                      <a:round/>
                      <a:headEnd type="none" w="med" len="med"/>
                      <a:tailEnd type="none" w="med" len="med"/>
                    </a:lnT>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14.3</a:t>
                      </a:r>
                    </a:p>
                  </a:txBody>
                  <a:tcPr anchor="ctr">
                    <a:lnT w="12700" cap="flat" cmpd="sng" algn="ctr">
                      <a:solidFill>
                        <a:srgbClr val="F8B13C"/>
                      </a:solidFill>
                      <a:prstDash val="solid"/>
                      <a:round/>
                      <a:headEnd type="none" w="med" len="med"/>
                      <a:tailEnd type="none" w="med" len="med"/>
                    </a:lnT>
                    <a:solidFill>
                      <a:schemeClr val="accent3">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GB" sz="1400" kern="1200" dirty="0">
                          <a:solidFill>
                            <a:schemeClr val="tx1"/>
                          </a:solidFill>
                          <a:effectLst/>
                          <a:latin typeface="Arial" panose="020B0604020202020204" pitchFamily="34" charset="0"/>
                          <a:ea typeface="+mn-ea"/>
                          <a:cs typeface="Arial" panose="020B0604020202020204" pitchFamily="34" charset="0"/>
                        </a:rPr>
                        <a:t>M12</a:t>
                      </a:r>
                    </a:p>
                  </a:txBody>
                  <a:tcPr anchor="ctr">
                    <a:lnT w="12700" cap="flat" cmpd="sng" algn="ctr">
                      <a:solidFill>
                        <a:srgbClr val="F8B13C"/>
                      </a:solidFill>
                      <a:prstDash val="solid"/>
                      <a:round/>
                      <a:headEnd type="none" w="med" len="med"/>
                      <a:tailEnd type="none" w="med" len="med"/>
                    </a:lnT>
                    <a:solidFill>
                      <a:schemeClr val="accent3">
                        <a:lumMod val="20000"/>
                        <a:lumOff val="80000"/>
                      </a:schemeClr>
                    </a:solidFill>
                  </a:tcPr>
                </a:tc>
                <a:tc>
                  <a:txBody>
                    <a:bodyPr/>
                    <a:lstStyle/>
                    <a:p>
                      <a:pPr algn="ctr"/>
                      <a:r>
                        <a:rPr lang="en-US" sz="1400" dirty="0">
                          <a:solidFill>
                            <a:srgbClr val="292929"/>
                          </a:solidFill>
                          <a:effectLst/>
                        </a:rPr>
                        <a:t>09/04/2018</a:t>
                      </a:r>
                    </a:p>
                  </a:txBody>
                  <a:tcPr anchor="ctr">
                    <a:lnT w="12700" cap="flat" cmpd="sng" algn="ctr">
                      <a:solidFill>
                        <a:srgbClr val="F8B13C"/>
                      </a:solidFill>
                      <a:prstDash val="solid"/>
                      <a:round/>
                      <a:headEnd type="none" w="med" len="med"/>
                      <a:tailEnd type="none" w="med" len="med"/>
                    </a:lnT>
                    <a:solidFill>
                      <a:schemeClr val="accent3">
                        <a:lumMod val="20000"/>
                        <a:lumOff val="80000"/>
                      </a:schemeClr>
                    </a:solidFill>
                  </a:tcPr>
                </a:tc>
                <a:extLst>
                  <a:ext uri="{0D108BD9-81ED-4DB2-BD59-A6C34878D82A}">
                    <a16:rowId xmlns:a16="http://schemas.microsoft.com/office/drawing/2014/main" val="3155004967"/>
                  </a:ext>
                </a:extLst>
              </a:tr>
              <a:tr h="306000">
                <a:tc>
                  <a:txBody>
                    <a:bodyPr/>
                    <a:lstStyle/>
                    <a:p>
                      <a:pPr marL="0" algn="l" defTabSz="457200" rtl="0" eaLnBrk="1" fontAlgn="base" latinLnBrk="0" hangingPunct="1"/>
                      <a:r>
                        <a:rPr lang="en-GB" sz="1400" b="1" kern="1200" dirty="0">
                          <a:solidFill>
                            <a:schemeClr val="tx1"/>
                          </a:solidFill>
                          <a:effectLst/>
                          <a:latin typeface="Arial" panose="020B0604020202020204" pitchFamily="34" charset="0"/>
                          <a:ea typeface="+mn-ea"/>
                          <a:cs typeface="Arial" panose="020B0604020202020204" pitchFamily="34" charset="0"/>
                        </a:rPr>
                        <a:t>MS47</a:t>
                      </a:r>
                    </a:p>
                  </a:txBody>
                  <a:tcPr anchor="ctr">
                    <a:solidFill>
                      <a:schemeClr val="accent3">
                        <a:lumMod val="20000"/>
                        <a:lumOff val="80000"/>
                      </a:schemeClr>
                    </a:solidFill>
                  </a:tcPr>
                </a:tc>
                <a:tc>
                  <a:txBody>
                    <a:bodyPr/>
                    <a:lstStyle/>
                    <a:p>
                      <a:r>
                        <a:rPr lang="en-US" sz="1400" dirty="0">
                          <a:solidFill>
                            <a:srgbClr val="292929"/>
                          </a:solidFill>
                          <a:effectLst/>
                        </a:rPr>
                        <a:t>Reviewed requirements document</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14.6</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M12</a:t>
                      </a:r>
                    </a:p>
                  </a:txBody>
                  <a:tcPr anchor="ctr">
                    <a:solidFill>
                      <a:schemeClr val="accent3">
                        <a:lumMod val="20000"/>
                        <a:lumOff val="80000"/>
                      </a:schemeClr>
                    </a:solidFill>
                  </a:tcPr>
                </a:tc>
                <a:tc>
                  <a:txBody>
                    <a:bodyPr/>
                    <a:lstStyle/>
                    <a:p>
                      <a:pPr algn="ctr"/>
                      <a:r>
                        <a:rPr lang="en-US" sz="1400" dirty="0">
                          <a:solidFill>
                            <a:srgbClr val="292929"/>
                          </a:solidFill>
                          <a:effectLst/>
                        </a:rPr>
                        <a:t>18/04/2018</a:t>
                      </a:r>
                    </a:p>
                  </a:txBody>
                  <a:tcPr anchor="ctr">
                    <a:solidFill>
                      <a:schemeClr val="accent3">
                        <a:lumMod val="20000"/>
                        <a:lumOff val="80000"/>
                      </a:schemeClr>
                    </a:solidFill>
                  </a:tcPr>
                </a:tc>
                <a:extLst>
                  <a:ext uri="{0D108BD9-81ED-4DB2-BD59-A6C34878D82A}">
                    <a16:rowId xmlns:a16="http://schemas.microsoft.com/office/drawing/2014/main" val="3953874170"/>
                  </a:ext>
                </a:extLst>
              </a:tr>
              <a:tr h="306000">
                <a:tc>
                  <a:txBody>
                    <a:bodyPr/>
                    <a:lstStyle/>
                    <a:p>
                      <a:pPr marL="0" algn="l" defTabSz="457200" rtl="0" eaLnBrk="1" fontAlgn="base" latinLnBrk="0" hangingPunct="1"/>
                      <a:r>
                        <a:rPr lang="en-GB" sz="1400" b="1" kern="1200" dirty="0">
                          <a:solidFill>
                            <a:schemeClr val="tx1"/>
                          </a:solidFill>
                          <a:effectLst/>
                          <a:latin typeface="Arial" panose="020B0604020202020204" pitchFamily="34" charset="0"/>
                          <a:ea typeface="+mn-ea"/>
                          <a:cs typeface="Arial" panose="020B0604020202020204" pitchFamily="34" charset="0"/>
                        </a:rPr>
                        <a:t>MS45</a:t>
                      </a:r>
                    </a:p>
                  </a:txBody>
                  <a:tcPr anchor="ctr">
                    <a:solidFill>
                      <a:schemeClr val="accent3">
                        <a:lumMod val="20000"/>
                        <a:lumOff val="80000"/>
                      </a:schemeClr>
                    </a:solidFill>
                  </a:tcPr>
                </a:tc>
                <a:tc>
                  <a:txBody>
                    <a:bodyPr/>
                    <a:lstStyle/>
                    <a:p>
                      <a:r>
                        <a:rPr lang="en-US" sz="1400" dirty="0">
                          <a:solidFill>
                            <a:srgbClr val="292929"/>
                          </a:solidFill>
                          <a:effectLst/>
                        </a:rPr>
                        <a:t>First HTS Short Length produce via new process</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14.5</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M14</a:t>
                      </a:r>
                    </a:p>
                  </a:txBody>
                  <a:tcPr anchor="ctr">
                    <a:solidFill>
                      <a:schemeClr val="accent3">
                        <a:lumMod val="20000"/>
                        <a:lumOff val="80000"/>
                      </a:schemeClr>
                    </a:solidFill>
                  </a:tcPr>
                </a:tc>
                <a:tc>
                  <a:txBody>
                    <a:bodyPr/>
                    <a:lstStyle/>
                    <a:p>
                      <a:pPr algn="ctr"/>
                      <a:r>
                        <a:rPr lang="en-US" sz="1400" dirty="0">
                          <a:solidFill>
                            <a:srgbClr val="292929"/>
                          </a:solidFill>
                          <a:effectLst/>
                        </a:rPr>
                        <a:t>13/06/2018</a:t>
                      </a:r>
                    </a:p>
                  </a:txBody>
                  <a:tcPr anchor="ctr">
                    <a:solidFill>
                      <a:schemeClr val="accent3">
                        <a:lumMod val="20000"/>
                        <a:lumOff val="80000"/>
                      </a:schemeClr>
                    </a:solidFill>
                  </a:tcPr>
                </a:tc>
                <a:extLst>
                  <a:ext uri="{0D108BD9-81ED-4DB2-BD59-A6C34878D82A}">
                    <a16:rowId xmlns:a16="http://schemas.microsoft.com/office/drawing/2014/main" val="2531067758"/>
                  </a:ext>
                </a:extLst>
              </a:tr>
              <a:tr h="306000">
                <a:tc>
                  <a:txBody>
                    <a:bodyPr/>
                    <a:lstStyle/>
                    <a:p>
                      <a:pPr marL="0" algn="l" defTabSz="457200" rtl="0" eaLnBrk="1" fontAlgn="base" latinLnBrk="0" hangingPunct="1"/>
                      <a:r>
                        <a:rPr lang="en-GB" sz="1400" b="1" kern="1200" dirty="0">
                          <a:solidFill>
                            <a:schemeClr val="tx1"/>
                          </a:solidFill>
                          <a:effectLst/>
                          <a:latin typeface="Arial" panose="020B0604020202020204" pitchFamily="34" charset="0"/>
                          <a:ea typeface="+mn-ea"/>
                          <a:cs typeface="Arial" panose="020B0604020202020204" pitchFamily="34" charset="0"/>
                        </a:rPr>
                        <a:t>MS43</a:t>
                      </a:r>
                    </a:p>
                  </a:txBody>
                  <a:tcPr anchor="ctr">
                    <a:solidFill>
                      <a:schemeClr val="accent3">
                        <a:lumMod val="20000"/>
                        <a:lumOff val="80000"/>
                      </a:schemeClr>
                    </a:solidFill>
                  </a:tcPr>
                </a:tc>
                <a:tc>
                  <a:txBody>
                    <a:bodyPr/>
                    <a:lstStyle/>
                    <a:p>
                      <a:r>
                        <a:rPr lang="en-US" sz="1400" dirty="0">
                          <a:solidFill>
                            <a:srgbClr val="292929"/>
                          </a:solidFill>
                          <a:effectLst/>
                        </a:rPr>
                        <a:t>1st academia-meets-industry event</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14.3</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M24</a:t>
                      </a:r>
                    </a:p>
                  </a:txBody>
                  <a:tcPr anchor="ctr">
                    <a:solidFill>
                      <a:schemeClr val="accent3">
                        <a:lumMod val="20000"/>
                        <a:lumOff val="80000"/>
                      </a:schemeClr>
                    </a:solidFill>
                  </a:tcPr>
                </a:tc>
                <a:tc>
                  <a:txBody>
                    <a:bodyPr/>
                    <a:lstStyle/>
                    <a:p>
                      <a:pPr algn="ctr"/>
                      <a:r>
                        <a:rPr lang="en-US" sz="1400" dirty="0">
                          <a:solidFill>
                            <a:srgbClr val="292929"/>
                          </a:solidFill>
                          <a:effectLst/>
                        </a:rPr>
                        <a:t>30/04/2019</a:t>
                      </a:r>
                    </a:p>
                  </a:txBody>
                  <a:tcPr anchor="ctr">
                    <a:solidFill>
                      <a:schemeClr val="accent3">
                        <a:lumMod val="20000"/>
                        <a:lumOff val="80000"/>
                      </a:schemeClr>
                    </a:solidFill>
                  </a:tcPr>
                </a:tc>
                <a:extLst>
                  <a:ext uri="{0D108BD9-81ED-4DB2-BD59-A6C34878D82A}">
                    <a16:rowId xmlns:a16="http://schemas.microsoft.com/office/drawing/2014/main" val="2584878303"/>
                  </a:ext>
                </a:extLst>
              </a:tr>
              <a:tr h="306000">
                <a:tc>
                  <a:txBody>
                    <a:bodyPr/>
                    <a:lstStyle/>
                    <a:p>
                      <a:pPr marL="0" algn="l" defTabSz="457200" rtl="0" eaLnBrk="1" fontAlgn="base" latinLnBrk="0" hangingPunct="1"/>
                      <a:r>
                        <a:rPr lang="en-GB" sz="1400" b="1" kern="1200" dirty="0">
                          <a:solidFill>
                            <a:schemeClr val="tx1"/>
                          </a:solidFill>
                          <a:effectLst/>
                          <a:latin typeface="Arial" panose="020B0604020202020204" pitchFamily="34" charset="0"/>
                          <a:ea typeface="+mn-ea"/>
                          <a:cs typeface="Arial" panose="020B0604020202020204" pitchFamily="34" charset="0"/>
                        </a:rPr>
                        <a:t>MS44</a:t>
                      </a:r>
                    </a:p>
                  </a:txBody>
                  <a:tcPr anchor="ctr">
                    <a:solidFill>
                      <a:schemeClr val="accent3">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effectLst/>
                        </a:rPr>
                        <a:t>2nd academia-meets-industry event</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14.3</a:t>
                      </a:r>
                    </a:p>
                  </a:txBody>
                  <a:tcPr anchor="ctr">
                    <a:solidFill>
                      <a:schemeClr val="accent3">
                        <a:lumMod val="20000"/>
                        <a:lumOff val="80000"/>
                      </a:schemeClr>
                    </a:solidFill>
                  </a:tcPr>
                </a:tc>
                <a:tc>
                  <a:txBody>
                    <a:bodyPr/>
                    <a:lstStyle/>
                    <a:p>
                      <a:pPr marL="0" algn="l" defTabSz="457200" rtl="0" eaLnBrk="1" fontAlgn="base" latinLnBrk="0" hangingPunct="1"/>
                      <a:r>
                        <a:rPr lang="en-GB" sz="1400" kern="1200" dirty="0">
                          <a:solidFill>
                            <a:schemeClr val="tx1"/>
                          </a:solidFill>
                          <a:effectLst/>
                          <a:latin typeface="Arial" panose="020B0604020202020204" pitchFamily="34" charset="0"/>
                          <a:ea typeface="+mn-ea"/>
                          <a:cs typeface="Arial" panose="020B0604020202020204" pitchFamily="34" charset="0"/>
                        </a:rPr>
                        <a:t>M36</a:t>
                      </a:r>
                    </a:p>
                  </a:txBody>
                  <a:tcPr anchor="ctr">
                    <a:solidFill>
                      <a:schemeClr val="accent3">
                        <a:lumMod val="20000"/>
                        <a:lumOff val="80000"/>
                      </a:schemeClr>
                    </a:solidFill>
                  </a:tcPr>
                </a:tc>
                <a:tc>
                  <a:txBody>
                    <a:bodyPr/>
                    <a:lstStyle/>
                    <a:p>
                      <a:pPr algn="ctr"/>
                      <a:r>
                        <a:rPr lang="en-US" sz="1400" dirty="0">
                          <a:solidFill>
                            <a:schemeClr val="tx1"/>
                          </a:solidFill>
                          <a:effectLst/>
                        </a:rPr>
                        <a:t>27/07/2021</a:t>
                      </a:r>
                    </a:p>
                  </a:txBody>
                  <a:tcPr anchor="ctr">
                    <a:solidFill>
                      <a:schemeClr val="accent3">
                        <a:lumMod val="20000"/>
                        <a:lumOff val="80000"/>
                      </a:schemeClr>
                    </a:solidFill>
                  </a:tcPr>
                </a:tc>
                <a:extLst>
                  <a:ext uri="{0D108BD9-81ED-4DB2-BD59-A6C34878D82A}">
                    <a16:rowId xmlns:a16="http://schemas.microsoft.com/office/drawing/2014/main" val="888293092"/>
                  </a:ext>
                </a:extLst>
              </a:tr>
            </a:tbl>
          </a:graphicData>
        </a:graphic>
      </p:graphicFrame>
    </p:spTree>
    <p:extLst>
      <p:ext uri="{BB962C8B-B14F-4D97-AF65-F5344CB8AC3E}">
        <p14:creationId xmlns:p14="http://schemas.microsoft.com/office/powerpoint/2010/main" val="327251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sp>
        <p:nvSpPr>
          <p:cNvPr id="9" name="Title 8">
            <a:extLst>
              <a:ext uri="{FF2B5EF4-FFF2-40B4-BE49-F238E27FC236}">
                <a16:creationId xmlns:a16="http://schemas.microsoft.com/office/drawing/2014/main" id="{46AA6CAF-716B-8749-B9C1-75249258CBDA}"/>
              </a:ext>
            </a:extLst>
          </p:cNvPr>
          <p:cNvSpPr>
            <a:spLocks noGrp="1"/>
          </p:cNvSpPr>
          <p:nvPr>
            <p:ph type="title"/>
          </p:nvPr>
        </p:nvSpPr>
        <p:spPr>
          <a:xfrm>
            <a:off x="246348" y="288295"/>
            <a:ext cx="8651304" cy="778098"/>
          </a:xfrm>
        </p:spPr>
        <p:txBody>
          <a:bodyPr/>
          <a:lstStyle/>
          <a:p>
            <a:r>
              <a:rPr lang="en-GB" sz="2400" dirty="0"/>
              <a:t>  </a:t>
            </a:r>
            <a:r>
              <a:rPr lang="en-GB" sz="2400" b="1" i="1" dirty="0">
                <a:solidFill>
                  <a:srgbClr val="FF0000"/>
                </a:solidFill>
              </a:rPr>
              <a:t>MS42</a:t>
            </a:r>
            <a:r>
              <a:rPr lang="en-GB" sz="2400" dirty="0"/>
              <a:t>: </a:t>
            </a:r>
            <a:r>
              <a:rPr lang="en-US" sz="2400" dirty="0"/>
              <a:t>Set-up of Industry Advisory Board </a:t>
            </a:r>
            <a:r>
              <a:rPr lang="en-US" b="1" dirty="0"/>
              <a:t> </a:t>
            </a:r>
            <a:br>
              <a:rPr lang="en-US" dirty="0"/>
            </a:br>
            <a:endParaRPr lang="en-US" sz="2400" dirty="0"/>
          </a:p>
        </p:txBody>
      </p:sp>
      <p:sp>
        <p:nvSpPr>
          <p:cNvPr id="2" name="Rectangle 1">
            <a:extLst>
              <a:ext uri="{FF2B5EF4-FFF2-40B4-BE49-F238E27FC236}">
                <a16:creationId xmlns:a16="http://schemas.microsoft.com/office/drawing/2014/main" id="{E5C2565C-9BA1-C34A-A6BB-39782C2160B5}"/>
              </a:ext>
            </a:extLst>
          </p:cNvPr>
          <p:cNvSpPr/>
          <p:nvPr/>
        </p:nvSpPr>
        <p:spPr>
          <a:xfrm>
            <a:off x="470024" y="4365104"/>
            <a:ext cx="8278440" cy="646331"/>
          </a:xfrm>
          <a:prstGeom prst="rect">
            <a:avLst/>
          </a:prstGeom>
        </p:spPr>
        <p:txBody>
          <a:bodyPr wrap="square">
            <a:spAutoFit/>
          </a:bodyPr>
          <a:lstStyle/>
          <a:p>
            <a:r>
              <a:rPr lang="en-US" dirty="0"/>
              <a:t>One of the tasks of the IAB was </a:t>
            </a:r>
            <a:r>
              <a:rPr lang="en-US" dirty="0">
                <a:solidFill>
                  <a:srgbClr val="FF0000"/>
                </a:solidFill>
              </a:rPr>
              <a:t>to act as Evaluation Committee of the </a:t>
            </a:r>
            <a:r>
              <a:rPr lang="en-US" dirty="0" err="1">
                <a:solidFill>
                  <a:srgbClr val="FF0000"/>
                </a:solidFill>
              </a:rPr>
              <a:t>PoC</a:t>
            </a:r>
            <a:r>
              <a:rPr lang="en-US" dirty="0">
                <a:solidFill>
                  <a:srgbClr val="FF0000"/>
                </a:solidFill>
              </a:rPr>
              <a:t> </a:t>
            </a:r>
            <a:r>
              <a:rPr lang="en-US" dirty="0"/>
              <a:t>of the ARIES project. </a:t>
            </a:r>
          </a:p>
        </p:txBody>
      </p:sp>
      <p:sp>
        <p:nvSpPr>
          <p:cNvPr id="3" name="TextBox 2">
            <a:extLst>
              <a:ext uri="{FF2B5EF4-FFF2-40B4-BE49-F238E27FC236}">
                <a16:creationId xmlns:a16="http://schemas.microsoft.com/office/drawing/2014/main" id="{7A8C03B2-3D39-6141-A3B0-CC55F007014B}"/>
              </a:ext>
            </a:extLst>
          </p:cNvPr>
          <p:cNvSpPr txBox="1"/>
          <p:nvPr/>
        </p:nvSpPr>
        <p:spPr>
          <a:xfrm>
            <a:off x="452016" y="2735800"/>
            <a:ext cx="2463800" cy="646331"/>
          </a:xfrm>
          <a:prstGeom prst="rect">
            <a:avLst/>
          </a:prstGeom>
          <a:noFill/>
        </p:spPr>
        <p:txBody>
          <a:bodyPr wrap="square" rtlCol="0">
            <a:spAutoFit/>
          </a:bodyPr>
          <a:lstStyle/>
          <a:p>
            <a:r>
              <a:rPr lang="en-US" b="1" dirty="0"/>
              <a:t>IAB COMPOSITION </a:t>
            </a:r>
            <a:r>
              <a:rPr lang="en-US" dirty="0"/>
              <a:t> </a:t>
            </a:r>
          </a:p>
          <a:p>
            <a:r>
              <a:rPr lang="en-US" dirty="0"/>
              <a:t>object of MS42</a:t>
            </a:r>
          </a:p>
        </p:txBody>
      </p:sp>
      <p:sp>
        <p:nvSpPr>
          <p:cNvPr id="6" name="Rectangle 5">
            <a:extLst>
              <a:ext uri="{FF2B5EF4-FFF2-40B4-BE49-F238E27FC236}">
                <a16:creationId xmlns:a16="http://schemas.microsoft.com/office/drawing/2014/main" id="{B5FD578A-B732-6B4D-8298-C711BE5067DF}"/>
              </a:ext>
            </a:extLst>
          </p:cNvPr>
          <p:cNvSpPr/>
          <p:nvPr/>
        </p:nvSpPr>
        <p:spPr>
          <a:xfrm>
            <a:off x="3510608" y="2534789"/>
            <a:ext cx="5472608" cy="1477328"/>
          </a:xfrm>
          <a:prstGeom prst="rect">
            <a:avLst/>
          </a:prstGeom>
        </p:spPr>
        <p:txBody>
          <a:bodyPr wrap="square">
            <a:spAutoFit/>
          </a:bodyPr>
          <a:lstStyle/>
          <a:p>
            <a:r>
              <a:rPr lang="en-US" dirty="0"/>
              <a:t>Jean-Luc Lancelot (France, SigmaPhi)</a:t>
            </a:r>
            <a:br>
              <a:rPr lang="en-US" dirty="0"/>
            </a:br>
            <a:r>
              <a:rPr lang="en-US" dirty="0"/>
              <a:t>Julio Lucas (Spain, </a:t>
            </a:r>
            <a:r>
              <a:rPr lang="en-US" dirty="0" err="1"/>
              <a:t>Elytt</a:t>
            </a:r>
            <a:r>
              <a:rPr lang="en-US" dirty="0"/>
              <a:t>),</a:t>
            </a:r>
            <a:br>
              <a:rPr lang="en-US" dirty="0"/>
            </a:br>
            <a:r>
              <a:rPr lang="en-US" dirty="0"/>
              <a:t>John Allen (UK, Elekta),</a:t>
            </a:r>
            <a:br>
              <a:rPr lang="en-US" dirty="0"/>
            </a:br>
            <a:r>
              <a:rPr lang="en-US" dirty="0"/>
              <a:t>Tomas Eriksson (Sweden, GE),</a:t>
            </a:r>
            <a:br>
              <a:rPr lang="en-US" dirty="0"/>
            </a:br>
            <a:r>
              <a:rPr lang="en-US" dirty="0"/>
              <a:t>Michael </a:t>
            </a:r>
            <a:r>
              <a:rPr lang="en-US" dirty="0" err="1"/>
              <a:t>Peiniger</a:t>
            </a:r>
            <a:r>
              <a:rPr lang="en-US" dirty="0"/>
              <a:t> (Germany, Research Instruments) </a:t>
            </a:r>
          </a:p>
        </p:txBody>
      </p:sp>
      <p:sp>
        <p:nvSpPr>
          <p:cNvPr id="8" name="Rectangle 7">
            <a:extLst>
              <a:ext uri="{FF2B5EF4-FFF2-40B4-BE49-F238E27FC236}">
                <a16:creationId xmlns:a16="http://schemas.microsoft.com/office/drawing/2014/main" id="{9EDC98C8-2ED7-7D45-A4EF-3BB15A642573}"/>
              </a:ext>
            </a:extLst>
          </p:cNvPr>
          <p:cNvSpPr/>
          <p:nvPr/>
        </p:nvSpPr>
        <p:spPr>
          <a:xfrm>
            <a:off x="495424" y="1126036"/>
            <a:ext cx="7850832" cy="923330"/>
          </a:xfrm>
          <a:prstGeom prst="rect">
            <a:avLst/>
          </a:prstGeom>
        </p:spPr>
        <p:txBody>
          <a:bodyPr wrap="square">
            <a:spAutoFit/>
          </a:bodyPr>
          <a:lstStyle/>
          <a:p>
            <a:r>
              <a:rPr lang="en-US" dirty="0"/>
              <a:t>The IAB, as foreseen in the GA and CA, is the body mandated for advising the ARIES Project Coordinator on matters relating with industrial collaborations and to support the managing of the </a:t>
            </a:r>
            <a:r>
              <a:rPr lang="en-US" dirty="0" err="1"/>
              <a:t>PoC</a:t>
            </a:r>
            <a:r>
              <a:rPr lang="en-US" dirty="0"/>
              <a:t> fund;</a:t>
            </a:r>
          </a:p>
        </p:txBody>
      </p:sp>
    </p:spTree>
    <p:extLst>
      <p:ext uri="{BB962C8B-B14F-4D97-AF65-F5344CB8AC3E}">
        <p14:creationId xmlns:p14="http://schemas.microsoft.com/office/powerpoint/2010/main" val="318991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7</a:t>
            </a:fld>
            <a:endParaRPr lang="en-GB"/>
          </a:p>
        </p:txBody>
      </p:sp>
      <p:sp>
        <p:nvSpPr>
          <p:cNvPr id="9" name="Title 8">
            <a:extLst>
              <a:ext uri="{FF2B5EF4-FFF2-40B4-BE49-F238E27FC236}">
                <a16:creationId xmlns:a16="http://schemas.microsoft.com/office/drawing/2014/main" id="{46AA6CAF-716B-8749-B9C1-75249258CBDA}"/>
              </a:ext>
            </a:extLst>
          </p:cNvPr>
          <p:cNvSpPr>
            <a:spLocks noGrp="1"/>
          </p:cNvSpPr>
          <p:nvPr>
            <p:ph type="title"/>
          </p:nvPr>
        </p:nvSpPr>
        <p:spPr>
          <a:xfrm>
            <a:off x="246348" y="288295"/>
            <a:ext cx="8651304" cy="778098"/>
          </a:xfrm>
        </p:spPr>
        <p:txBody>
          <a:bodyPr/>
          <a:lstStyle/>
          <a:p>
            <a:r>
              <a:rPr lang="en-GB" sz="2400" dirty="0"/>
              <a:t>  </a:t>
            </a:r>
            <a:r>
              <a:rPr lang="en-GB" sz="2400" b="1" i="1" dirty="0">
                <a:solidFill>
                  <a:srgbClr val="FF0000"/>
                </a:solidFill>
              </a:rPr>
              <a:t>MS43  &amp;  MS44 –</a:t>
            </a:r>
            <a:r>
              <a:rPr lang="en-GB" sz="2400" dirty="0"/>
              <a:t> academy-meets-industry events:</a:t>
            </a:r>
            <a:br>
              <a:rPr lang="en-US" dirty="0"/>
            </a:br>
            <a:endParaRPr lang="en-US" sz="2400" dirty="0"/>
          </a:p>
        </p:txBody>
      </p:sp>
      <p:pic>
        <p:nvPicPr>
          <p:cNvPr id="7" name="Picture 6">
            <a:extLst>
              <a:ext uri="{FF2B5EF4-FFF2-40B4-BE49-F238E27FC236}">
                <a16:creationId xmlns:a16="http://schemas.microsoft.com/office/drawing/2014/main" id="{7B239FDB-11E6-5A4D-807B-2729F5D2FA52}"/>
              </a:ext>
            </a:extLst>
          </p:cNvPr>
          <p:cNvPicPr>
            <a:picLocks noChangeAspect="1"/>
          </p:cNvPicPr>
          <p:nvPr/>
        </p:nvPicPr>
        <p:blipFill>
          <a:blip r:embed="rId2"/>
          <a:stretch>
            <a:fillRect/>
          </a:stretch>
        </p:blipFill>
        <p:spPr>
          <a:xfrm>
            <a:off x="6228184" y="1126036"/>
            <a:ext cx="2360577" cy="4149953"/>
          </a:xfrm>
          <a:prstGeom prst="rect">
            <a:avLst/>
          </a:prstGeom>
        </p:spPr>
      </p:pic>
      <p:sp>
        <p:nvSpPr>
          <p:cNvPr id="11" name="TextBox 10">
            <a:extLst>
              <a:ext uri="{FF2B5EF4-FFF2-40B4-BE49-F238E27FC236}">
                <a16:creationId xmlns:a16="http://schemas.microsoft.com/office/drawing/2014/main" id="{64FE18C3-8ACD-AC4B-B1D7-9CB1FD6C4BEA}"/>
              </a:ext>
            </a:extLst>
          </p:cNvPr>
          <p:cNvSpPr txBox="1"/>
          <p:nvPr/>
        </p:nvSpPr>
        <p:spPr>
          <a:xfrm>
            <a:off x="5876690" y="5325261"/>
            <a:ext cx="3063564" cy="584775"/>
          </a:xfrm>
          <a:prstGeom prst="rect">
            <a:avLst/>
          </a:prstGeom>
          <a:noFill/>
        </p:spPr>
        <p:txBody>
          <a:bodyPr wrap="square">
            <a:spAutoFit/>
          </a:bodyPr>
          <a:lstStyle/>
          <a:p>
            <a:r>
              <a:rPr lang="en-GB" sz="1400" dirty="0">
                <a:hlinkClick r:id="rId3"/>
              </a:rPr>
              <a:t>https://indico.cern.ch/event/1048728/</a:t>
            </a:r>
            <a:endParaRPr lang="en-GB" sz="1400" dirty="0"/>
          </a:p>
          <a:p>
            <a:endParaRPr lang="en-GB" dirty="0"/>
          </a:p>
        </p:txBody>
      </p:sp>
      <p:pic>
        <p:nvPicPr>
          <p:cNvPr id="12" name="Picture 11">
            <a:extLst>
              <a:ext uri="{FF2B5EF4-FFF2-40B4-BE49-F238E27FC236}">
                <a16:creationId xmlns:a16="http://schemas.microsoft.com/office/drawing/2014/main" id="{8F42D224-2185-4A4D-8578-9EA2C8090100}"/>
              </a:ext>
            </a:extLst>
          </p:cNvPr>
          <p:cNvPicPr>
            <a:picLocks noChangeAspect="1"/>
          </p:cNvPicPr>
          <p:nvPr/>
        </p:nvPicPr>
        <p:blipFill>
          <a:blip r:embed="rId4"/>
          <a:stretch>
            <a:fillRect/>
          </a:stretch>
        </p:blipFill>
        <p:spPr>
          <a:xfrm>
            <a:off x="356309" y="1030424"/>
            <a:ext cx="2991556" cy="4245565"/>
          </a:xfrm>
          <a:prstGeom prst="rect">
            <a:avLst/>
          </a:prstGeom>
        </p:spPr>
      </p:pic>
      <p:sp>
        <p:nvSpPr>
          <p:cNvPr id="14" name="TextBox 13">
            <a:extLst>
              <a:ext uri="{FF2B5EF4-FFF2-40B4-BE49-F238E27FC236}">
                <a16:creationId xmlns:a16="http://schemas.microsoft.com/office/drawing/2014/main" id="{8C45C10D-1E17-E441-AC22-84AA7B269603}"/>
              </a:ext>
            </a:extLst>
          </p:cNvPr>
          <p:cNvSpPr txBox="1"/>
          <p:nvPr/>
        </p:nvSpPr>
        <p:spPr>
          <a:xfrm>
            <a:off x="395536" y="5323733"/>
            <a:ext cx="2952329" cy="523220"/>
          </a:xfrm>
          <a:prstGeom prst="rect">
            <a:avLst/>
          </a:prstGeom>
          <a:noFill/>
        </p:spPr>
        <p:txBody>
          <a:bodyPr wrap="square">
            <a:spAutoFit/>
          </a:bodyPr>
          <a:lstStyle/>
          <a:p>
            <a:r>
              <a:rPr lang="en-GB" sz="1400" dirty="0">
                <a:hlinkClick r:id="rId5"/>
              </a:rPr>
              <a:t>https://indico.cern.ch/event/775278/</a:t>
            </a:r>
            <a:endParaRPr lang="en-GB" sz="1400" dirty="0"/>
          </a:p>
          <a:p>
            <a:endParaRPr lang="en-GB" sz="1400" dirty="0"/>
          </a:p>
        </p:txBody>
      </p:sp>
    </p:spTree>
    <p:extLst>
      <p:ext uri="{BB962C8B-B14F-4D97-AF65-F5344CB8AC3E}">
        <p14:creationId xmlns:p14="http://schemas.microsoft.com/office/powerpoint/2010/main" val="645294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8</a:t>
            </a:fld>
            <a:endParaRPr lang="en-GB"/>
          </a:p>
        </p:txBody>
      </p:sp>
      <p:sp>
        <p:nvSpPr>
          <p:cNvPr id="9" name="Title 8">
            <a:extLst>
              <a:ext uri="{FF2B5EF4-FFF2-40B4-BE49-F238E27FC236}">
                <a16:creationId xmlns:a16="http://schemas.microsoft.com/office/drawing/2014/main" id="{46AA6CAF-716B-8749-B9C1-75249258CBDA}"/>
              </a:ext>
            </a:extLst>
          </p:cNvPr>
          <p:cNvSpPr>
            <a:spLocks noGrp="1"/>
          </p:cNvSpPr>
          <p:nvPr>
            <p:ph type="title"/>
          </p:nvPr>
        </p:nvSpPr>
        <p:spPr>
          <a:xfrm>
            <a:off x="246348" y="288295"/>
            <a:ext cx="8651304" cy="778098"/>
          </a:xfrm>
        </p:spPr>
        <p:txBody>
          <a:bodyPr/>
          <a:lstStyle/>
          <a:p>
            <a:r>
              <a:rPr lang="en-GB" sz="2400" dirty="0"/>
              <a:t>  D14.1: </a:t>
            </a:r>
            <a:r>
              <a:rPr lang="en-US" sz="2400" dirty="0"/>
              <a:t>Set-up of Proof-of-Concept innovation-funding scheme</a:t>
            </a:r>
            <a:r>
              <a:rPr lang="en-US" b="1" dirty="0"/>
              <a:t> </a:t>
            </a:r>
            <a:br>
              <a:rPr lang="en-US" dirty="0"/>
            </a:br>
            <a:endParaRPr lang="en-US" sz="2400" dirty="0"/>
          </a:p>
        </p:txBody>
      </p:sp>
      <p:graphicFrame>
        <p:nvGraphicFramePr>
          <p:cNvPr id="2" name="Table 1">
            <a:extLst>
              <a:ext uri="{FF2B5EF4-FFF2-40B4-BE49-F238E27FC236}">
                <a16:creationId xmlns:a16="http://schemas.microsoft.com/office/drawing/2014/main" id="{657BE222-026A-384A-B66C-CD380F9D540B}"/>
              </a:ext>
            </a:extLst>
          </p:cNvPr>
          <p:cNvGraphicFramePr>
            <a:graphicFrameLocks noGrp="1"/>
          </p:cNvGraphicFramePr>
          <p:nvPr>
            <p:extLst>
              <p:ext uri="{D42A27DB-BD31-4B8C-83A1-F6EECF244321}">
                <p14:modId xmlns:p14="http://schemas.microsoft.com/office/powerpoint/2010/main" val="2870105383"/>
              </p:ext>
            </p:extLst>
          </p:nvPr>
        </p:nvGraphicFramePr>
        <p:xfrm>
          <a:off x="5076056" y="4894763"/>
          <a:ext cx="4690864" cy="603261"/>
        </p:xfrm>
        <a:graphic>
          <a:graphicData uri="http://schemas.openxmlformats.org/drawingml/2006/table">
            <a:tbl>
              <a:tblPr/>
              <a:tblGrid>
                <a:gridCol w="4690864">
                  <a:extLst>
                    <a:ext uri="{9D8B030D-6E8A-4147-A177-3AD203B41FA5}">
                      <a16:colId xmlns:a16="http://schemas.microsoft.com/office/drawing/2014/main" val="4291579654"/>
                    </a:ext>
                  </a:extLst>
                </a:gridCol>
              </a:tblGrid>
              <a:tr h="225107">
                <a:tc>
                  <a:txBody>
                    <a:bodyPr/>
                    <a:lstStyle/>
                    <a:p>
                      <a:endParaRPr lang="en-US" sz="1400" dirty="0"/>
                    </a:p>
                  </a:txBody>
                  <a:tcPr>
                    <a:lnL>
                      <a:noFill/>
                    </a:lnL>
                    <a:lnR>
                      <a:noFill/>
                    </a:lnR>
                    <a:lnT>
                      <a:noFill/>
                    </a:lnT>
                    <a:lnB>
                      <a:noFill/>
                    </a:lnB>
                  </a:tcPr>
                </a:tc>
                <a:extLst>
                  <a:ext uri="{0D108BD9-81ED-4DB2-BD59-A6C34878D82A}">
                    <a16:rowId xmlns:a16="http://schemas.microsoft.com/office/drawing/2014/main" val="3044966257"/>
                  </a:ext>
                </a:extLst>
              </a:tr>
              <a:tr h="298461">
                <a:tc>
                  <a:txBody>
                    <a:bodyPr/>
                    <a:lstStyle/>
                    <a:p>
                      <a:pPr algn="l"/>
                      <a:r>
                        <a:rPr lang="en-US" sz="1400" b="0" u="none" strike="noStrike" dirty="0">
                          <a:solidFill>
                            <a:srgbClr val="0645AD"/>
                          </a:solidFill>
                          <a:effectLst/>
                          <a:latin typeface="Helvetica Neue" panose="02000503000000020004" pitchFamily="2" charset="0"/>
                          <a:hlinkClick r:id="rId2"/>
                        </a:rPr>
                        <a:t>https://edms.cern.ch/document/1818311/1.0</a:t>
                      </a:r>
                      <a:endParaRPr lang="en-US" sz="1400" b="0" u="none" strike="noStrike" dirty="0">
                        <a:solidFill>
                          <a:srgbClr val="0645AD"/>
                        </a:solidFill>
                        <a:effectLst/>
                        <a:latin typeface="Helvetica Neue" panose="02000503000000020004" pitchFamily="2" charset="0"/>
                      </a:endParaRPr>
                    </a:p>
                  </a:txBody>
                  <a:tcPr marL="0" marR="0" marT="0" marB="0" anchor="ctr">
                    <a:lnL>
                      <a:noFill/>
                    </a:lnL>
                    <a:lnR>
                      <a:noFill/>
                    </a:lnR>
                    <a:lnT>
                      <a:noFill/>
                    </a:lnT>
                    <a:lnB>
                      <a:noFill/>
                    </a:lnB>
                  </a:tcPr>
                </a:tc>
                <a:extLst>
                  <a:ext uri="{0D108BD9-81ED-4DB2-BD59-A6C34878D82A}">
                    <a16:rowId xmlns:a16="http://schemas.microsoft.com/office/drawing/2014/main" val="1073504279"/>
                  </a:ext>
                </a:extLst>
              </a:tr>
            </a:tbl>
          </a:graphicData>
        </a:graphic>
      </p:graphicFrame>
      <p:pic>
        <p:nvPicPr>
          <p:cNvPr id="3" name="Picture 2">
            <a:extLst>
              <a:ext uri="{FF2B5EF4-FFF2-40B4-BE49-F238E27FC236}">
                <a16:creationId xmlns:a16="http://schemas.microsoft.com/office/drawing/2014/main" id="{6C7F9F8D-A74A-1D46-9EED-ED05165CDF8B}"/>
              </a:ext>
            </a:extLst>
          </p:cNvPr>
          <p:cNvPicPr>
            <a:picLocks noChangeAspect="1"/>
          </p:cNvPicPr>
          <p:nvPr/>
        </p:nvPicPr>
        <p:blipFill>
          <a:blip r:embed="rId3"/>
          <a:stretch>
            <a:fillRect/>
          </a:stretch>
        </p:blipFill>
        <p:spPr>
          <a:xfrm>
            <a:off x="5582559" y="886918"/>
            <a:ext cx="3199414" cy="4154601"/>
          </a:xfrm>
          <a:prstGeom prst="rect">
            <a:avLst/>
          </a:prstGeom>
        </p:spPr>
      </p:pic>
      <p:sp>
        <p:nvSpPr>
          <p:cNvPr id="6" name="Rectangle 5">
            <a:extLst>
              <a:ext uri="{FF2B5EF4-FFF2-40B4-BE49-F238E27FC236}">
                <a16:creationId xmlns:a16="http://schemas.microsoft.com/office/drawing/2014/main" id="{F7831BC9-58BB-5545-8A23-0F2AFC3B1733}"/>
              </a:ext>
            </a:extLst>
          </p:cNvPr>
          <p:cNvSpPr/>
          <p:nvPr/>
        </p:nvSpPr>
        <p:spPr>
          <a:xfrm>
            <a:off x="127965" y="1095535"/>
            <a:ext cx="4948091" cy="5632311"/>
          </a:xfrm>
          <a:prstGeom prst="rect">
            <a:avLst/>
          </a:prstGeom>
        </p:spPr>
        <p:txBody>
          <a:bodyPr wrap="square">
            <a:spAutoFit/>
          </a:bodyPr>
          <a:lstStyle/>
          <a:p>
            <a:r>
              <a:rPr lang="en-US" dirty="0"/>
              <a:t>WP14 tasked to identify and support </a:t>
            </a:r>
            <a:r>
              <a:rPr lang="en-US" dirty="0">
                <a:solidFill>
                  <a:srgbClr val="FF0000"/>
                </a:solidFill>
              </a:rPr>
              <a:t>testing and validation </a:t>
            </a:r>
            <a:r>
              <a:rPr lang="en-US" dirty="0"/>
              <a:t>of 4-6 key technologies with potential for market applications, at the level of 40-60 k€ each: </a:t>
            </a:r>
            <a:r>
              <a:rPr lang="en-US" b="1" dirty="0">
                <a:solidFill>
                  <a:srgbClr val="FF0000"/>
                </a:solidFill>
              </a:rPr>
              <a:t>motivation for a </a:t>
            </a:r>
            <a:r>
              <a:rPr lang="en-US" b="1" dirty="0" err="1">
                <a:solidFill>
                  <a:srgbClr val="FF0000"/>
                </a:solidFill>
              </a:rPr>
              <a:t>PoC</a:t>
            </a:r>
            <a:r>
              <a:rPr lang="en-US" b="1" dirty="0">
                <a:solidFill>
                  <a:srgbClr val="FF0000"/>
                </a:solidFill>
              </a:rPr>
              <a:t> </a:t>
            </a:r>
            <a:r>
              <a:rPr lang="en-US" dirty="0" err="1"/>
              <a:t>PoC</a:t>
            </a:r>
            <a:r>
              <a:rPr lang="en-US" dirty="0"/>
              <a:t> as first-of-a-kind within a H2020 projects</a:t>
            </a:r>
            <a:endParaRPr lang="en-US" b="1" dirty="0">
              <a:solidFill>
                <a:srgbClr val="FF0000"/>
              </a:solidFill>
            </a:endParaRPr>
          </a:p>
          <a:p>
            <a:endParaRPr lang="en-US" dirty="0"/>
          </a:p>
          <a:p>
            <a:r>
              <a:rPr lang="en-US" dirty="0"/>
              <a:t>General aim of </a:t>
            </a:r>
            <a:r>
              <a:rPr lang="en-US" dirty="0" err="1"/>
              <a:t>PoC</a:t>
            </a:r>
            <a:r>
              <a:rPr lang="en-US" dirty="0"/>
              <a:t> is:</a:t>
            </a:r>
          </a:p>
          <a:p>
            <a:endParaRPr lang="en-US" dirty="0"/>
          </a:p>
          <a:p>
            <a:pPr indent="-285750">
              <a:buFont typeface="Arial" panose="020B0604020202020204" pitchFamily="34" charset="0"/>
              <a:buChar char="•"/>
            </a:pPr>
            <a:r>
              <a:rPr lang="en-US" dirty="0"/>
              <a:t> Increase the level of innovation and TT from accelerator science,  increase the impact of research, concepts &amp; technology arising from ARIES.</a:t>
            </a:r>
          </a:p>
          <a:p>
            <a:pPr indent="-285750">
              <a:buFont typeface="Arial" panose="020B0604020202020204" pitchFamily="34" charset="0"/>
              <a:buChar char="•"/>
            </a:pPr>
            <a:endParaRPr lang="en-US" dirty="0"/>
          </a:p>
          <a:p>
            <a:pPr indent="-285750">
              <a:buFont typeface="Arial" panose="020B0604020202020204" pitchFamily="34" charset="0"/>
              <a:buChar char="•"/>
            </a:pPr>
            <a:r>
              <a:rPr lang="en-US" dirty="0"/>
              <a:t>To pre-</a:t>
            </a:r>
            <a:r>
              <a:rPr lang="en-US" dirty="0" err="1"/>
              <a:t>industrialise</a:t>
            </a:r>
            <a:r>
              <a:rPr lang="en-US" dirty="0"/>
              <a:t> complex components of particle accelerators and demonstrating to industry the possibility to invest and engage with a target to commercialization, minimizing risks associated with innovation for  SMEs. </a:t>
            </a:r>
          </a:p>
          <a:p>
            <a:pPr indent="-285750">
              <a:buFont typeface="Arial" panose="020B0604020202020204" pitchFamily="34" charset="0"/>
              <a:buChar char="•"/>
            </a:pPr>
            <a:endParaRPr lang="en-US" dirty="0"/>
          </a:p>
          <a:p>
            <a:pPr indent="-285750">
              <a:buFont typeface="Arial" panose="020B0604020202020204" pitchFamily="34" charset="0"/>
              <a:buChar char="•"/>
            </a:pPr>
            <a:endParaRPr lang="en-US" dirty="0"/>
          </a:p>
        </p:txBody>
      </p:sp>
      <p:sp>
        <p:nvSpPr>
          <p:cNvPr id="8" name="TextBox 7">
            <a:extLst>
              <a:ext uri="{FF2B5EF4-FFF2-40B4-BE49-F238E27FC236}">
                <a16:creationId xmlns:a16="http://schemas.microsoft.com/office/drawing/2014/main" id="{E45FFC3C-2B49-0642-8B5B-DEB2FD938C7C}"/>
              </a:ext>
            </a:extLst>
          </p:cNvPr>
          <p:cNvSpPr txBox="1"/>
          <p:nvPr/>
        </p:nvSpPr>
        <p:spPr>
          <a:xfrm>
            <a:off x="4965576" y="5462915"/>
            <a:ext cx="4178424" cy="646331"/>
          </a:xfrm>
          <a:prstGeom prst="rect">
            <a:avLst/>
          </a:prstGeom>
          <a:noFill/>
        </p:spPr>
        <p:txBody>
          <a:bodyPr wrap="square" rtlCol="0">
            <a:spAutoFit/>
          </a:bodyPr>
          <a:lstStyle/>
          <a:p>
            <a:r>
              <a:rPr lang="en-US" b="1" dirty="0"/>
              <a:t>Overview </a:t>
            </a:r>
            <a:r>
              <a:rPr lang="en-US" dirty="0"/>
              <a:t> - </a:t>
            </a:r>
            <a:r>
              <a:rPr lang="en-US" b="1" dirty="0"/>
              <a:t>Method and Procedures</a:t>
            </a:r>
          </a:p>
          <a:p>
            <a:r>
              <a:rPr lang="en-US" b="1" dirty="0"/>
              <a:t>How to apply -  Timeline </a:t>
            </a:r>
            <a:endParaRPr lang="en-US" dirty="0"/>
          </a:p>
        </p:txBody>
      </p:sp>
    </p:spTree>
    <p:extLst>
      <p:ext uri="{BB962C8B-B14F-4D97-AF65-F5344CB8AC3E}">
        <p14:creationId xmlns:p14="http://schemas.microsoft.com/office/powerpoint/2010/main" val="424744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M.Losasso  - Aries Annual Meeting  -May 2022</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sp>
        <p:nvSpPr>
          <p:cNvPr id="9" name="Title 8">
            <a:extLst>
              <a:ext uri="{FF2B5EF4-FFF2-40B4-BE49-F238E27FC236}">
                <a16:creationId xmlns:a16="http://schemas.microsoft.com/office/drawing/2014/main" id="{46AA6CAF-716B-8749-B9C1-75249258CBDA}"/>
              </a:ext>
            </a:extLst>
          </p:cNvPr>
          <p:cNvSpPr>
            <a:spLocks noGrp="1"/>
          </p:cNvSpPr>
          <p:nvPr>
            <p:ph type="title"/>
          </p:nvPr>
        </p:nvSpPr>
        <p:spPr>
          <a:xfrm>
            <a:off x="246348" y="288295"/>
            <a:ext cx="8651304" cy="778098"/>
          </a:xfrm>
        </p:spPr>
        <p:txBody>
          <a:bodyPr/>
          <a:lstStyle/>
          <a:p>
            <a:r>
              <a:rPr lang="en-GB" sz="2400" dirty="0"/>
              <a:t> </a:t>
            </a:r>
            <a:r>
              <a:rPr lang="en-GB" sz="2400" b="1" i="1" dirty="0">
                <a:solidFill>
                  <a:srgbClr val="FF0000"/>
                </a:solidFill>
              </a:rPr>
              <a:t> D14.1</a:t>
            </a:r>
            <a:r>
              <a:rPr lang="en-GB" sz="2400" dirty="0"/>
              <a:t>: </a:t>
            </a:r>
            <a:r>
              <a:rPr lang="en-US" sz="2400" dirty="0"/>
              <a:t>Set-up of Proof-of-Concept innovation-funding scheme</a:t>
            </a:r>
            <a:r>
              <a:rPr lang="en-US" b="1" dirty="0"/>
              <a:t> </a:t>
            </a:r>
            <a:br>
              <a:rPr lang="en-US" dirty="0"/>
            </a:br>
            <a:endParaRPr lang="en-US" sz="2400" dirty="0"/>
          </a:p>
        </p:txBody>
      </p:sp>
      <p:sp>
        <p:nvSpPr>
          <p:cNvPr id="8" name="Content Placeholder 6">
            <a:extLst>
              <a:ext uri="{FF2B5EF4-FFF2-40B4-BE49-F238E27FC236}">
                <a16:creationId xmlns:a16="http://schemas.microsoft.com/office/drawing/2014/main" id="{F2438AE5-A07E-C24B-9DEB-D2206134CCF0}"/>
              </a:ext>
            </a:extLst>
          </p:cNvPr>
          <p:cNvSpPr>
            <a:spLocks noGrp="1"/>
          </p:cNvSpPr>
          <p:nvPr>
            <p:ph idx="1"/>
          </p:nvPr>
        </p:nvSpPr>
        <p:spPr>
          <a:xfrm>
            <a:off x="457200" y="1056016"/>
            <a:ext cx="8229600" cy="4525963"/>
          </a:xfrm>
        </p:spPr>
        <p:txBody>
          <a:bodyPr>
            <a:normAutofit fontScale="85000" lnSpcReduction="20000"/>
          </a:bodyPr>
          <a:lstStyle/>
          <a:p>
            <a:pPr marL="0" indent="0">
              <a:buNone/>
            </a:pPr>
            <a:endParaRPr lang="en-US" dirty="0"/>
          </a:p>
          <a:p>
            <a:pPr marL="0" indent="0">
              <a:buNone/>
            </a:pPr>
            <a:r>
              <a:rPr lang="en-US" dirty="0" err="1"/>
              <a:t>PoC</a:t>
            </a:r>
            <a:r>
              <a:rPr lang="en-US" dirty="0"/>
              <a:t> Fund in ARIES is a tool helping to </a:t>
            </a:r>
            <a:r>
              <a:rPr lang="en-US" b="1" dirty="0"/>
              <a:t>bridge the gap between research infrastructures and marketable innovation</a:t>
            </a:r>
            <a:r>
              <a:rPr lang="en-US" dirty="0"/>
              <a:t>, providing incentive to the beneficiaries to get actively involved in TT activities. </a:t>
            </a:r>
          </a:p>
          <a:p>
            <a:pPr marL="0" indent="0">
              <a:buNone/>
            </a:pPr>
            <a:endParaRPr lang="en-US" dirty="0"/>
          </a:p>
          <a:p>
            <a:pPr marL="0" indent="0">
              <a:buNone/>
            </a:pPr>
            <a:r>
              <a:rPr lang="en-US" dirty="0" err="1"/>
              <a:t>PoC</a:t>
            </a:r>
            <a:r>
              <a:rPr lang="en-US" dirty="0"/>
              <a:t> was a first-of-a-kind such implementation within a H2020 projects,</a:t>
            </a:r>
          </a:p>
          <a:p>
            <a:pPr marL="0" indent="0">
              <a:buNone/>
            </a:pPr>
            <a:endParaRPr lang="en-US" dirty="0"/>
          </a:p>
          <a:p>
            <a:pPr marL="0" indent="0">
              <a:buNone/>
            </a:pPr>
            <a:r>
              <a:rPr lang="en-US" dirty="0" err="1"/>
              <a:t>PoC</a:t>
            </a:r>
            <a:r>
              <a:rPr lang="en-US" dirty="0"/>
              <a:t> ambition is:</a:t>
            </a:r>
          </a:p>
          <a:p>
            <a:pPr marL="0" indent="0">
              <a:buNone/>
            </a:pPr>
            <a:endParaRPr lang="en-US" dirty="0"/>
          </a:p>
          <a:p>
            <a:r>
              <a:rPr lang="en-US" dirty="0" err="1"/>
              <a:t>i</a:t>
            </a:r>
            <a:r>
              <a:rPr lang="en-US" dirty="0"/>
              <a:t>) To develop and use incentives for academic research groups to collaborate with SMEs and larger industries</a:t>
            </a:r>
          </a:p>
          <a:p>
            <a:endParaRPr lang="en-US" dirty="0"/>
          </a:p>
          <a:p>
            <a:r>
              <a:rPr lang="en-US" dirty="0"/>
              <a:t>ii) To advance the technology readiness levels in order to enable the uptake and exploitation of specific technologies developed in ARIES by the industrial participants in the project or other industrial partners. </a:t>
            </a:r>
          </a:p>
          <a:p>
            <a:endParaRPr lang="en-US" dirty="0"/>
          </a:p>
          <a:p>
            <a:endParaRPr lang="en-US" dirty="0"/>
          </a:p>
        </p:txBody>
      </p:sp>
    </p:spTree>
    <p:extLst>
      <p:ext uri="{BB962C8B-B14F-4D97-AF65-F5344CB8AC3E}">
        <p14:creationId xmlns:p14="http://schemas.microsoft.com/office/powerpoint/2010/main" val="3039550374"/>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21158</TotalTime>
  <Words>2297</Words>
  <Application>Microsoft Macintosh PowerPoint</Application>
  <PresentationFormat>On-screen Show (4:3)</PresentationFormat>
  <Paragraphs>321</Paragraphs>
  <Slides>22</Slides>
  <Notes>6</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33" baseType="lpstr">
      <vt:lpstr>ＭＳ Ｐゴシック</vt:lpstr>
      <vt:lpstr>Arial</vt:lpstr>
      <vt:lpstr>Calibri</vt:lpstr>
      <vt:lpstr>Helvetica Neue</vt:lpstr>
      <vt:lpstr>Symbol</vt:lpstr>
      <vt:lpstr>TimesNewRomanPS</vt:lpstr>
      <vt:lpstr>Wingdings</vt:lpstr>
      <vt:lpstr>Thème Office</vt:lpstr>
      <vt:lpstr>Thème ARIES</vt:lpstr>
      <vt:lpstr>Thème Office</vt:lpstr>
      <vt:lpstr>Graph</vt:lpstr>
      <vt:lpstr>PowerPoint Presentation</vt:lpstr>
      <vt:lpstr>WP14: THANKS to industries and labs (equally represented)</vt:lpstr>
      <vt:lpstr>The Objectives and Tasks of the WP14</vt:lpstr>
      <vt:lpstr>PowerPoint Presentation</vt:lpstr>
      <vt:lpstr>PowerPoint Presentation</vt:lpstr>
      <vt:lpstr>  MS42: Set-up of Industry Advisory Board   </vt:lpstr>
      <vt:lpstr>  MS43  &amp;  MS44 – academy-meets-industry events: </vt:lpstr>
      <vt:lpstr>  D14.1: Set-up of Proof-of-Concept innovation-funding scheme  </vt:lpstr>
      <vt:lpstr>  D14.1: Set-up of Proof-of-Concept innovation-funding scheme  </vt:lpstr>
      <vt:lpstr>Projects awarded </vt:lpstr>
      <vt:lpstr>PowerPoint Presentation</vt:lpstr>
      <vt:lpstr>WP14.3 Relation with industry - highlights</vt:lpstr>
      <vt:lpstr> Materials for extreme thermal management applications- Task 14.4 – led by F.Carra  </vt:lpstr>
      <vt:lpstr>D14.3  </vt:lpstr>
      <vt:lpstr>AM for MgB2 </vt:lpstr>
      <vt:lpstr>WP14.4  - MgB2  AM</vt:lpstr>
      <vt:lpstr>PowerPoint Presentation</vt:lpstr>
      <vt:lpstr>PowerPoint Presentation</vt:lpstr>
      <vt:lpstr>WP14.5: HTS cable development for accelerators magnets </vt:lpstr>
      <vt:lpstr>WP14.6 : Accelerator Timing System </vt:lpstr>
      <vt:lpstr>WP14.6 : Accelerator Timing System </vt:lpstr>
      <vt:lpstr>Conclusion</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Marcello Losasso</cp:lastModifiedBy>
  <cp:revision>114</cp:revision>
  <cp:lastPrinted>2022-01-13T09:54:17Z</cp:lastPrinted>
  <dcterms:created xsi:type="dcterms:W3CDTF">2017-04-26T09:15:49Z</dcterms:created>
  <dcterms:modified xsi:type="dcterms:W3CDTF">2022-05-02T11:38:20Z</dcterms:modified>
</cp:coreProperties>
</file>